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0.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1.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2.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3.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4.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6.xml" ContentType="application/vnd.openxmlformats-officedocument.them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7.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drawings/drawing2.xml" ContentType="application/vnd.openxmlformats-officedocument.drawingml.chartshapes+xml"/>
  <Override PartName="/ppt/notesSlides/notesSlide2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5.xml" ContentType="application/vnd.openxmlformats-officedocument.drawingml.chart+xml"/>
  <Override PartName="/ppt/notesSlides/notesSlide33.xml" ContentType="application/vnd.openxmlformats-officedocument.presentationml.notesSlide+xml"/>
  <Override PartName="/ppt/charts/chart6.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charts/chart7.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8.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9.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10.xml" ContentType="application/vnd.openxmlformats-officedocument.drawingml.chart+xml"/>
  <Override PartName="/ppt/theme/themeOverride2.xml" ContentType="application/vnd.openxmlformats-officedocument.themeOverride+xml"/>
  <Override PartName="/ppt/drawings/drawing3.xml" ContentType="application/vnd.openxmlformats-officedocument.drawingml.chartshape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6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95" r:id="rId1"/>
    <p:sldMasterId id="2147484748" r:id="rId2"/>
    <p:sldMasterId id="2147484775" r:id="rId3"/>
    <p:sldMasterId id="2147484791" r:id="rId4"/>
    <p:sldMasterId id="2147484805" r:id="rId5"/>
    <p:sldMasterId id="2147484849" r:id="rId6"/>
    <p:sldMasterId id="2147485308" r:id="rId7"/>
    <p:sldMasterId id="2147485782" r:id="rId8"/>
    <p:sldMasterId id="2147485796" r:id="rId9"/>
    <p:sldMasterId id="2147485812" r:id="rId10"/>
    <p:sldMasterId id="2147485842" r:id="rId11"/>
    <p:sldMasterId id="2147485856" r:id="rId12"/>
    <p:sldMasterId id="2147485869" r:id="rId13"/>
    <p:sldMasterId id="2147485910" r:id="rId14"/>
    <p:sldMasterId id="2147485931" r:id="rId15"/>
    <p:sldMasterId id="2147485958" r:id="rId16"/>
    <p:sldMasterId id="2147485986" r:id="rId17"/>
    <p:sldMasterId id="2147486008" r:id="rId18"/>
  </p:sldMasterIdLst>
  <p:notesMasterIdLst>
    <p:notesMasterId r:id="rId138"/>
  </p:notesMasterIdLst>
  <p:handoutMasterIdLst>
    <p:handoutMasterId r:id="rId139"/>
  </p:handoutMasterIdLst>
  <p:sldIdLst>
    <p:sldId id="593" r:id="rId19"/>
    <p:sldId id="888" r:id="rId20"/>
    <p:sldId id="889" r:id="rId21"/>
    <p:sldId id="890" r:id="rId22"/>
    <p:sldId id="950" r:id="rId23"/>
    <p:sldId id="1009" r:id="rId24"/>
    <p:sldId id="1059" r:id="rId25"/>
    <p:sldId id="1011" r:id="rId26"/>
    <p:sldId id="1012" r:id="rId27"/>
    <p:sldId id="1013" r:id="rId28"/>
    <p:sldId id="1014" r:id="rId29"/>
    <p:sldId id="1024" r:id="rId30"/>
    <p:sldId id="1016" r:id="rId31"/>
    <p:sldId id="1017" r:id="rId32"/>
    <p:sldId id="1019" r:id="rId33"/>
    <p:sldId id="1020" r:id="rId34"/>
    <p:sldId id="1021" r:id="rId35"/>
    <p:sldId id="860" r:id="rId36"/>
    <p:sldId id="747" r:id="rId37"/>
    <p:sldId id="752" r:id="rId38"/>
    <p:sldId id="753" r:id="rId39"/>
    <p:sldId id="855" r:id="rId40"/>
    <p:sldId id="856" r:id="rId41"/>
    <p:sldId id="762" r:id="rId42"/>
    <p:sldId id="857" r:id="rId43"/>
    <p:sldId id="858" r:id="rId44"/>
    <p:sldId id="859" r:id="rId45"/>
    <p:sldId id="894" r:id="rId46"/>
    <p:sldId id="1025" r:id="rId47"/>
    <p:sldId id="951" r:id="rId48"/>
    <p:sldId id="1004" r:id="rId49"/>
    <p:sldId id="897" r:id="rId50"/>
    <p:sldId id="898" r:id="rId51"/>
    <p:sldId id="899" r:id="rId52"/>
    <p:sldId id="900" r:id="rId53"/>
    <p:sldId id="901" r:id="rId54"/>
    <p:sldId id="902" r:id="rId55"/>
    <p:sldId id="1026" r:id="rId56"/>
    <p:sldId id="904" r:id="rId57"/>
    <p:sldId id="905" r:id="rId58"/>
    <p:sldId id="906" r:id="rId59"/>
    <p:sldId id="907" r:id="rId60"/>
    <p:sldId id="909" r:id="rId61"/>
    <p:sldId id="910" r:id="rId62"/>
    <p:sldId id="908" r:id="rId63"/>
    <p:sldId id="1027" r:id="rId64"/>
    <p:sldId id="911" r:id="rId65"/>
    <p:sldId id="912" r:id="rId66"/>
    <p:sldId id="963" r:id="rId67"/>
    <p:sldId id="1042" r:id="rId68"/>
    <p:sldId id="1044" r:id="rId69"/>
    <p:sldId id="1043" r:id="rId70"/>
    <p:sldId id="1039" r:id="rId71"/>
    <p:sldId id="1040" r:id="rId72"/>
    <p:sldId id="1041" r:id="rId73"/>
    <p:sldId id="914" r:id="rId74"/>
    <p:sldId id="944" r:id="rId75"/>
    <p:sldId id="964" r:id="rId76"/>
    <p:sldId id="965" r:id="rId77"/>
    <p:sldId id="966" r:id="rId78"/>
    <p:sldId id="967" r:id="rId79"/>
    <p:sldId id="1028" r:id="rId80"/>
    <p:sldId id="1005" r:id="rId81"/>
    <p:sldId id="954" r:id="rId82"/>
    <p:sldId id="955" r:id="rId83"/>
    <p:sldId id="975" r:id="rId84"/>
    <p:sldId id="1052" r:id="rId85"/>
    <p:sldId id="1053" r:id="rId86"/>
    <p:sldId id="867" r:id="rId87"/>
    <p:sldId id="959" r:id="rId88"/>
    <p:sldId id="1030" r:id="rId89"/>
    <p:sldId id="968" r:id="rId90"/>
    <p:sldId id="932" r:id="rId91"/>
    <p:sldId id="933" r:id="rId92"/>
    <p:sldId id="934" r:id="rId93"/>
    <p:sldId id="976" r:id="rId94"/>
    <p:sldId id="977" r:id="rId95"/>
    <p:sldId id="1031" r:id="rId96"/>
    <p:sldId id="935" r:id="rId97"/>
    <p:sldId id="936" r:id="rId98"/>
    <p:sldId id="937" r:id="rId99"/>
    <p:sldId id="938" r:id="rId100"/>
    <p:sldId id="939" r:id="rId101"/>
    <p:sldId id="986" r:id="rId102"/>
    <p:sldId id="940" r:id="rId103"/>
    <p:sldId id="1054" r:id="rId104"/>
    <p:sldId id="941" r:id="rId105"/>
    <p:sldId id="1032" r:id="rId106"/>
    <p:sldId id="943" r:id="rId107"/>
    <p:sldId id="999" r:id="rId108"/>
    <p:sldId id="1055" r:id="rId109"/>
    <p:sldId id="1056" r:id="rId110"/>
    <p:sldId id="834" r:id="rId111"/>
    <p:sldId id="985" r:id="rId112"/>
    <p:sldId id="988" r:id="rId113"/>
    <p:sldId id="989" r:id="rId114"/>
    <p:sldId id="990" r:id="rId115"/>
    <p:sldId id="991" r:id="rId116"/>
    <p:sldId id="981" r:id="rId117"/>
    <p:sldId id="982" r:id="rId118"/>
    <p:sldId id="1007" r:id="rId119"/>
    <p:sldId id="992" r:id="rId120"/>
    <p:sldId id="993" r:id="rId121"/>
    <p:sldId id="994" r:id="rId122"/>
    <p:sldId id="1033" r:id="rId123"/>
    <p:sldId id="1000" r:id="rId124"/>
    <p:sldId id="835" r:id="rId125"/>
    <p:sldId id="1006" r:id="rId126"/>
    <p:sldId id="739" r:id="rId127"/>
    <p:sldId id="1034" r:id="rId128"/>
    <p:sldId id="969" r:id="rId129"/>
    <p:sldId id="995" r:id="rId130"/>
    <p:sldId id="863" r:id="rId131"/>
    <p:sldId id="996" r:id="rId132"/>
    <p:sldId id="997" r:id="rId133"/>
    <p:sldId id="1057" r:id="rId134"/>
    <p:sldId id="1058" r:id="rId135"/>
    <p:sldId id="1022" r:id="rId136"/>
    <p:sldId id="1023" r:id="rId137"/>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Verdana" charset="0"/>
        <a:ea typeface="MS PGothic" charset="-128"/>
        <a:cs typeface="+mn-cs"/>
      </a:defRPr>
    </a:lvl1pPr>
    <a:lvl2pPr marL="457200" algn="l" rtl="0" eaLnBrk="0" fontAlgn="base" hangingPunct="0">
      <a:spcBef>
        <a:spcPct val="0"/>
      </a:spcBef>
      <a:spcAft>
        <a:spcPct val="0"/>
      </a:spcAft>
      <a:defRPr kern="1200">
        <a:solidFill>
          <a:schemeClr val="tx1"/>
        </a:solidFill>
        <a:latin typeface="Verdana" charset="0"/>
        <a:ea typeface="MS PGothic" charset="-128"/>
        <a:cs typeface="+mn-cs"/>
      </a:defRPr>
    </a:lvl2pPr>
    <a:lvl3pPr marL="914400" algn="l" rtl="0" eaLnBrk="0" fontAlgn="base" hangingPunct="0">
      <a:spcBef>
        <a:spcPct val="0"/>
      </a:spcBef>
      <a:spcAft>
        <a:spcPct val="0"/>
      </a:spcAft>
      <a:defRPr kern="1200">
        <a:solidFill>
          <a:schemeClr val="tx1"/>
        </a:solidFill>
        <a:latin typeface="Verdana" charset="0"/>
        <a:ea typeface="MS PGothic" charset="-128"/>
        <a:cs typeface="+mn-cs"/>
      </a:defRPr>
    </a:lvl3pPr>
    <a:lvl4pPr marL="1371600" algn="l" rtl="0" eaLnBrk="0" fontAlgn="base" hangingPunct="0">
      <a:spcBef>
        <a:spcPct val="0"/>
      </a:spcBef>
      <a:spcAft>
        <a:spcPct val="0"/>
      </a:spcAft>
      <a:defRPr kern="1200">
        <a:solidFill>
          <a:schemeClr val="tx1"/>
        </a:solidFill>
        <a:latin typeface="Verdana" charset="0"/>
        <a:ea typeface="MS PGothic" charset="-128"/>
        <a:cs typeface="+mn-cs"/>
      </a:defRPr>
    </a:lvl4pPr>
    <a:lvl5pPr marL="1828800" algn="l" rtl="0" eaLnBrk="0" fontAlgn="base" hangingPunct="0">
      <a:spcBef>
        <a:spcPct val="0"/>
      </a:spcBef>
      <a:spcAft>
        <a:spcPct val="0"/>
      </a:spcAft>
      <a:defRPr kern="1200">
        <a:solidFill>
          <a:schemeClr val="tx1"/>
        </a:solidFill>
        <a:latin typeface="Verdana" charset="0"/>
        <a:ea typeface="MS PGothic" charset="-128"/>
        <a:cs typeface="+mn-cs"/>
      </a:defRPr>
    </a:lvl5pPr>
    <a:lvl6pPr marL="2286000" algn="l" defTabSz="914400" rtl="0" eaLnBrk="1" latinLnBrk="0" hangingPunct="1">
      <a:defRPr kern="1200">
        <a:solidFill>
          <a:schemeClr val="tx1"/>
        </a:solidFill>
        <a:latin typeface="Verdana" charset="0"/>
        <a:ea typeface="MS PGothic" charset="-128"/>
        <a:cs typeface="+mn-cs"/>
      </a:defRPr>
    </a:lvl6pPr>
    <a:lvl7pPr marL="2743200" algn="l" defTabSz="914400" rtl="0" eaLnBrk="1" latinLnBrk="0" hangingPunct="1">
      <a:defRPr kern="1200">
        <a:solidFill>
          <a:schemeClr val="tx1"/>
        </a:solidFill>
        <a:latin typeface="Verdana" charset="0"/>
        <a:ea typeface="MS PGothic" charset="-128"/>
        <a:cs typeface="+mn-cs"/>
      </a:defRPr>
    </a:lvl7pPr>
    <a:lvl8pPr marL="3200400" algn="l" defTabSz="914400" rtl="0" eaLnBrk="1" latinLnBrk="0" hangingPunct="1">
      <a:defRPr kern="1200">
        <a:solidFill>
          <a:schemeClr val="tx1"/>
        </a:solidFill>
        <a:latin typeface="Verdana" charset="0"/>
        <a:ea typeface="MS PGothic" charset="-128"/>
        <a:cs typeface="+mn-cs"/>
      </a:defRPr>
    </a:lvl8pPr>
    <a:lvl9pPr marL="3657600" algn="l" defTabSz="914400" rtl="0" eaLnBrk="1" latinLnBrk="0" hangingPunct="1">
      <a:defRPr kern="1200">
        <a:solidFill>
          <a:schemeClr val="tx1"/>
        </a:solidFill>
        <a:latin typeface="Verdana" charset="0"/>
        <a:ea typeface="MS PGothic"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7F1E9"/>
    <a:srgbClr val="F3D80D"/>
    <a:srgbClr val="8CFA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3"/>
    <p:restoredTop sz="88815" autoAdjust="0"/>
  </p:normalViewPr>
  <p:slideViewPr>
    <p:cSldViewPr>
      <p:cViewPr varScale="1">
        <p:scale>
          <a:sx n="143" d="100"/>
          <a:sy n="143" d="100"/>
        </p:scale>
        <p:origin x="2224" y="68"/>
      </p:cViewPr>
      <p:guideLst>
        <p:guide orient="horz" pos="2160"/>
        <p:guide pos="2880"/>
      </p:guideLst>
    </p:cSldViewPr>
  </p:slideViewPr>
  <p:notesTextViewPr>
    <p:cViewPr>
      <p:scale>
        <a:sx n="3" d="2"/>
        <a:sy n="3" d="2"/>
      </p:scale>
      <p:origin x="0" y="0"/>
    </p:cViewPr>
  </p:notesTextViewPr>
  <p:sorterViewPr>
    <p:cViewPr varScale="1">
      <p:scale>
        <a:sx n="1" d="1"/>
        <a:sy n="1" d="1"/>
      </p:scale>
      <p:origin x="0" y="-9300"/>
    </p:cViewPr>
  </p:sorterViewPr>
  <p:notesViewPr>
    <p:cSldViewPr>
      <p:cViewPr varScale="1">
        <p:scale>
          <a:sx n="63" d="100"/>
          <a:sy n="63" d="100"/>
        </p:scale>
        <p:origin x="-2448" y="-5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63" Type="http://schemas.openxmlformats.org/officeDocument/2006/relationships/slide" Target="slides/slide45.xml"/><Relationship Id="rId84" Type="http://schemas.openxmlformats.org/officeDocument/2006/relationships/slide" Target="slides/slide66.xml"/><Relationship Id="rId138" Type="http://schemas.openxmlformats.org/officeDocument/2006/relationships/notesMaster" Target="notesMasters/notesMaster1.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slide" Target="slides/slide110.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134" Type="http://schemas.openxmlformats.org/officeDocument/2006/relationships/slide" Target="slides/slide116.xml"/><Relationship Id="rId139" Type="http://schemas.openxmlformats.org/officeDocument/2006/relationships/handoutMaster" Target="handoutMasters/handoutMaster1.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slide" Target="slides/slide111.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slide" Target="slides/slide101.xml"/><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slide" Target="slides/slide63.xml"/><Relationship Id="rId86" Type="http://schemas.openxmlformats.org/officeDocument/2006/relationships/slide" Target="slides/slide68.xml"/><Relationship Id="rId130" Type="http://schemas.openxmlformats.org/officeDocument/2006/relationships/slide" Target="slides/slide112.xml"/><Relationship Id="rId135" Type="http://schemas.openxmlformats.org/officeDocument/2006/relationships/slide" Target="slides/slide11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8.xml"/><Relationship Id="rId47" Type="http://schemas.openxmlformats.org/officeDocument/2006/relationships/slide" Target="slides/slide29.xml"/><Relationship Id="rId68" Type="http://schemas.openxmlformats.org/officeDocument/2006/relationships/slide" Target="slides/slide50.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6" Type="http://schemas.openxmlformats.org/officeDocument/2006/relationships/slideMaster" Target="slideMasters/slideMaster16.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oakeswp\Documents\BOOK%20Screening%202010\LMOK%20Chapter%202%20SSBD\DRAFTS\Figure%203.3-3.5%20Data%20Source%2007%2022%2010%20JRK.xls"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Users\coxml\Documents\FABIs\Copy%20of%20harry%20excel%20data-1.xlsx"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9099273471412994E-2"/>
          <c:y val="4.0712569359716302E-2"/>
          <c:w val="0.71351476899417399"/>
          <c:h val="0.73537078405987599"/>
        </c:manualLayout>
      </c:layout>
      <c:barChart>
        <c:barDir val="col"/>
        <c:grouping val="stacked"/>
        <c:varyColors val="0"/>
        <c:ser>
          <c:idx val="0"/>
          <c:order val="0"/>
          <c:tx>
            <c:strRef>
              <c:f>'Figure 2.2'!$B$1</c:f>
              <c:strCache>
                <c:ptCount val="1"/>
                <c:pt idx="0">
                  <c:v>Exceeded Normative Criteria</c:v>
                </c:pt>
              </c:strCache>
            </c:strRef>
          </c:tx>
          <c:spPr>
            <a:solidFill>
              <a:srgbClr val="FFFFFF"/>
            </a:solidFill>
            <a:ln w="12700">
              <a:solidFill>
                <a:srgbClr val="000000"/>
              </a:solidFill>
              <a:prstDash val="solid"/>
            </a:ln>
            <a:effectLst>
              <a:outerShdw dist="35921" dir="2700000" algn="br">
                <a:srgbClr val="000000"/>
              </a:outerShdw>
            </a:effectLst>
          </c:spPr>
          <c:invertIfNegative val="0"/>
          <c:dLbls>
            <c:dLbl>
              <c:idx val="0"/>
              <c:layout>
                <c:manualLayout>
                  <c:x val="3.00306429951047E-3"/>
                  <c:y val="-2.7613371128974801E-2"/>
                </c:manualLayout>
              </c:layout>
              <c:tx>
                <c:rich>
                  <a:bodyPr/>
                  <a:lstStyle/>
                  <a:p>
                    <a:r>
                      <a:rPr lang="en-US"/>
                      <a:t>13</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4E-4A47-83AB-82B4C2FBEB1B}"/>
                </c:ext>
              </c:extLst>
            </c:dLbl>
            <c:dLbl>
              <c:idx val="1"/>
              <c:layout>
                <c:manualLayout>
                  <c:x val="6.0068831915273901E-4"/>
                  <c:y val="-1.70218902851243E-2"/>
                </c:manualLayout>
              </c:layout>
              <c:tx>
                <c:rich>
                  <a:bodyPr/>
                  <a:lstStyle/>
                  <a:p>
                    <a:r>
                      <a:rPr lang="en-US"/>
                      <a:t>7</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4E-4A47-83AB-82B4C2FBEB1B}"/>
                </c:ext>
              </c:extLst>
            </c:dLbl>
            <c:dLbl>
              <c:idx val="2"/>
              <c:layout>
                <c:manualLayout>
                  <c:x val="6.0051923484254698E-4"/>
                  <c:y val="-1.1932819115159801E-2"/>
                </c:manualLayout>
              </c:layout>
              <c:tx>
                <c:rich>
                  <a:bodyPr/>
                  <a:lstStyle/>
                  <a:p>
                    <a:r>
                      <a:rPr lang="en-US"/>
                      <a:t>7 </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04E-4A47-83AB-82B4C2FBEB1B}"/>
                </c:ext>
              </c:extLst>
            </c:dLbl>
            <c:dLbl>
              <c:idx val="3"/>
              <c:layout>
                <c:manualLayout>
                  <c:x val="3.0029353776667802E-3"/>
                  <c:y val="-3.46745364529948E-2"/>
                </c:manualLayout>
              </c:layout>
              <c:tx>
                <c:rich>
                  <a:bodyPr/>
                  <a:lstStyle/>
                  <a:p>
                    <a:r>
                      <a:rPr lang="en-US"/>
                      <a:t>17</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04E-4A47-83AB-82B4C2FBEB1B}"/>
                </c:ext>
              </c:extLst>
            </c:dLbl>
            <c:dLbl>
              <c:idx val="4"/>
              <c:layout>
                <c:manualLayout>
                  <c:x val="-6.0065448551502396E-4"/>
                  <c:y val="-2.7613371128974801E-2"/>
                </c:manualLayout>
              </c:layout>
              <c:tx>
                <c:rich>
                  <a:bodyPr/>
                  <a:lstStyle/>
                  <a:p>
                    <a:r>
                      <a:rPr lang="en-US"/>
                      <a:t>13</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04E-4A47-83AB-82B4C2FBEB1B}"/>
                </c:ext>
              </c:extLst>
            </c:dLbl>
            <c:dLbl>
              <c:idx val="5"/>
              <c:layout>
                <c:manualLayout>
                  <c:x val="4.2041894229572904E-3"/>
                  <c:y val="-1.1439662005556E-2"/>
                </c:manualLayout>
              </c:layout>
              <c:tx>
                <c:rich>
                  <a:bodyPr/>
                  <a:lstStyle/>
                  <a:p>
                    <a:r>
                      <a:rPr lang="en-US"/>
                      <a:t>6</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04E-4A47-83AB-82B4C2FBEB1B}"/>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2.2'!$A$2:$A$7</c:f>
              <c:strCache>
                <c:ptCount val="6"/>
                <c:pt idx="0">
                  <c:v>Winter 2007 (N=60)</c:v>
                </c:pt>
                <c:pt idx="1">
                  <c:v>Winter 2008 (N=69)</c:v>
                </c:pt>
                <c:pt idx="2">
                  <c:v>Winter 2009 (N=66)</c:v>
                </c:pt>
                <c:pt idx="3">
                  <c:v>Winter 2007 (N=60)</c:v>
                </c:pt>
                <c:pt idx="4">
                  <c:v>Winter 2008 (N=69)</c:v>
                </c:pt>
                <c:pt idx="5">
                  <c:v>Winter 2009 (N=66)</c:v>
                </c:pt>
              </c:strCache>
            </c:strRef>
          </c:cat>
          <c:val>
            <c:numRef>
              <c:f>'Figure 2.2'!$B$2:$B$7</c:f>
              <c:numCache>
                <c:formatCode>General</c:formatCode>
                <c:ptCount val="6"/>
                <c:pt idx="0">
                  <c:v>13</c:v>
                </c:pt>
                <c:pt idx="1">
                  <c:v>7</c:v>
                </c:pt>
                <c:pt idx="2">
                  <c:v>7</c:v>
                </c:pt>
                <c:pt idx="3">
                  <c:v>17</c:v>
                </c:pt>
                <c:pt idx="4">
                  <c:v>13</c:v>
                </c:pt>
                <c:pt idx="5">
                  <c:v>6</c:v>
                </c:pt>
              </c:numCache>
            </c:numRef>
          </c:val>
          <c:extLst>
            <c:ext xmlns:c16="http://schemas.microsoft.com/office/drawing/2014/chart" uri="{C3380CC4-5D6E-409C-BE32-E72D297353CC}">
              <c16:uniqueId val="{00000006-804E-4A47-83AB-82B4C2FBEB1B}"/>
            </c:ext>
          </c:extLst>
        </c:ser>
        <c:ser>
          <c:idx val="1"/>
          <c:order val="1"/>
          <c:tx>
            <c:strRef>
              <c:f>'Figure 2.2'!$C$1</c:f>
              <c:strCache>
                <c:ptCount val="1"/>
                <c:pt idx="0">
                  <c:v>Nominated But Did Not Exceed Criteria</c:v>
                </c:pt>
              </c:strCache>
            </c:strRef>
          </c:tx>
          <c:spPr>
            <a:solidFill>
              <a:schemeClr val="accent3">
                <a:lumMod val="40000"/>
                <a:lumOff val="60000"/>
              </a:schemeClr>
            </a:solidFill>
            <a:ln w="12700">
              <a:solidFill>
                <a:srgbClr val="000000"/>
              </a:solidFill>
              <a:prstDash val="solid"/>
            </a:ln>
            <a:effectLst>
              <a:outerShdw dist="35921" dir="2700000" algn="br">
                <a:srgbClr val="000000"/>
              </a:outerShdw>
            </a:effectLst>
          </c:spPr>
          <c:invertIfNegative val="0"/>
          <c:dPt>
            <c:idx val="3"/>
            <c:invertIfNegative val="0"/>
            <c:bubble3D val="0"/>
            <c:spPr>
              <a:solidFill>
                <a:schemeClr val="accent4">
                  <a:lumMod val="40000"/>
                  <a:lumOff val="60000"/>
                </a:schemeClr>
              </a:solidFill>
              <a:ln w="12700">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8-804E-4A47-83AB-82B4C2FBEB1B}"/>
              </c:ext>
            </c:extLst>
          </c:dPt>
          <c:dPt>
            <c:idx val="4"/>
            <c:invertIfNegative val="0"/>
            <c:bubble3D val="0"/>
            <c:spPr>
              <a:solidFill>
                <a:schemeClr val="accent4">
                  <a:lumMod val="40000"/>
                  <a:lumOff val="60000"/>
                </a:schemeClr>
              </a:solidFill>
              <a:ln w="12700">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A-804E-4A47-83AB-82B4C2FBEB1B}"/>
              </c:ext>
            </c:extLst>
          </c:dPt>
          <c:dPt>
            <c:idx val="5"/>
            <c:invertIfNegative val="0"/>
            <c:bubble3D val="0"/>
            <c:spPr>
              <a:solidFill>
                <a:schemeClr val="accent4">
                  <a:lumMod val="40000"/>
                  <a:lumOff val="60000"/>
                </a:schemeClr>
              </a:solidFill>
              <a:ln w="12700">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C-804E-4A47-83AB-82B4C2FBEB1B}"/>
              </c:ext>
            </c:extLst>
          </c:dPt>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2.2'!$A$2:$A$7</c:f>
              <c:strCache>
                <c:ptCount val="6"/>
                <c:pt idx="0">
                  <c:v>Winter 2007 (N=60)</c:v>
                </c:pt>
                <c:pt idx="1">
                  <c:v>Winter 2008 (N=69)</c:v>
                </c:pt>
                <c:pt idx="2">
                  <c:v>Winter 2009 (N=66)</c:v>
                </c:pt>
                <c:pt idx="3">
                  <c:v>Winter 2007 (N=60)</c:v>
                </c:pt>
                <c:pt idx="4">
                  <c:v>Winter 2008 (N=69)</c:v>
                </c:pt>
                <c:pt idx="5">
                  <c:v>Winter 2009 (N=66)</c:v>
                </c:pt>
              </c:strCache>
            </c:strRef>
          </c:cat>
          <c:val>
            <c:numRef>
              <c:f>'Figure 2.2'!$C$2:$C$7</c:f>
              <c:numCache>
                <c:formatCode>General</c:formatCode>
                <c:ptCount val="6"/>
                <c:pt idx="0">
                  <c:v>47</c:v>
                </c:pt>
                <c:pt idx="1">
                  <c:v>62</c:v>
                </c:pt>
                <c:pt idx="2">
                  <c:v>59</c:v>
                </c:pt>
                <c:pt idx="3">
                  <c:v>43</c:v>
                </c:pt>
                <c:pt idx="4">
                  <c:v>56</c:v>
                </c:pt>
                <c:pt idx="5">
                  <c:v>60</c:v>
                </c:pt>
              </c:numCache>
            </c:numRef>
          </c:val>
          <c:extLst>
            <c:ext xmlns:c16="http://schemas.microsoft.com/office/drawing/2014/chart" uri="{C3380CC4-5D6E-409C-BE32-E72D297353CC}">
              <c16:uniqueId val="{0000000D-804E-4A47-83AB-82B4C2FBEB1B}"/>
            </c:ext>
          </c:extLst>
        </c:ser>
        <c:dLbls>
          <c:showLegendKey val="0"/>
          <c:showVal val="0"/>
          <c:showCatName val="0"/>
          <c:showSerName val="0"/>
          <c:showPercent val="0"/>
          <c:showBubbleSize val="0"/>
        </c:dLbls>
        <c:gapWidth val="70"/>
        <c:overlap val="100"/>
        <c:axId val="574715792"/>
        <c:axId val="574716184"/>
      </c:barChart>
      <c:catAx>
        <c:axId val="574715792"/>
        <c:scaling>
          <c:orientation val="minMax"/>
        </c:scaling>
        <c:delete val="0"/>
        <c:axPos val="b"/>
        <c:title>
          <c:tx>
            <c:rich>
              <a:bodyPr/>
              <a:lstStyle/>
              <a:p>
                <a:pPr>
                  <a:defRPr/>
                </a:pPr>
                <a:r>
                  <a:rPr lang="en-US"/>
                  <a:t>Screening Time Point</a:t>
                </a:r>
              </a:p>
            </c:rich>
          </c:tx>
          <c:layout>
            <c:manualLayout>
              <c:xMode val="edge"/>
              <c:yMode val="edge"/>
              <c:x val="0.330911702074977"/>
              <c:y val="0.89840533913524001"/>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574716184"/>
        <c:crosses val="autoZero"/>
        <c:auto val="1"/>
        <c:lblAlgn val="ctr"/>
        <c:lblOffset val="100"/>
        <c:tickLblSkip val="1"/>
        <c:tickMarkSkip val="1"/>
        <c:noMultiLvlLbl val="0"/>
      </c:catAx>
      <c:valAx>
        <c:axId val="574716184"/>
        <c:scaling>
          <c:orientation val="minMax"/>
        </c:scaling>
        <c:delete val="0"/>
        <c:axPos val="l"/>
        <c:title>
          <c:tx>
            <c:rich>
              <a:bodyPr/>
              <a:lstStyle/>
              <a:p>
                <a:pPr>
                  <a:defRPr/>
                </a:pPr>
                <a:r>
                  <a:rPr lang="en-US"/>
                  <a:t>Number </a:t>
                </a:r>
                <a:r>
                  <a:rPr lang="en-US" dirty="0"/>
                  <a:t>of Students</a:t>
                </a:r>
              </a:p>
            </c:rich>
          </c:tx>
          <c:layout>
            <c:manualLayout>
              <c:xMode val="edge"/>
              <c:yMode val="edge"/>
              <c:x val="9.0090248610375494E-3"/>
              <c:y val="0.29771066344292602"/>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574715792"/>
        <c:crosses val="autoZero"/>
        <c:crossBetween val="between"/>
      </c:valAx>
      <c:spPr>
        <a:solidFill>
          <a:srgbClr val="FFFFFF"/>
        </a:solidFill>
        <a:ln w="25400">
          <a:noFill/>
        </a:ln>
      </c:spPr>
    </c:plotArea>
    <c:legend>
      <c:legendPos val="r"/>
      <c:layout>
        <c:manualLayout>
          <c:xMode val="edge"/>
          <c:yMode val="edge"/>
          <c:x val="0.805406822576757"/>
          <c:y val="0.35114591072755302"/>
          <c:w val="0.18738771710958099"/>
          <c:h val="0.26717623642313798"/>
        </c:manualLayout>
      </c:layout>
      <c:overlay val="0"/>
      <c:spPr>
        <a:noFill/>
        <a:ln w="25400">
          <a:noFill/>
        </a:ln>
      </c:spPr>
    </c:legend>
    <c:plotVisOnly val="1"/>
    <c:dispBlanksAs val="gap"/>
    <c:showDLblsOverMax val="0"/>
  </c:chart>
  <c:spPr>
    <a:solidFill>
      <a:srgbClr val="FFFFFF"/>
    </a:solidFill>
    <a:ln w="9525">
      <a:noFill/>
    </a:ln>
  </c:spPr>
  <c:txPr>
    <a:bodyPr/>
    <a:lstStyle/>
    <a:p>
      <a:pPr>
        <a:defRPr sz="14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976538646954834E-2"/>
          <c:y val="0.11783639545056869"/>
          <c:w val="0.87627605595557512"/>
          <c:h val="0.75438758049697718"/>
        </c:manualLayout>
      </c:layout>
      <c:lineChart>
        <c:grouping val="standard"/>
        <c:varyColors val="0"/>
        <c:ser>
          <c:idx val="0"/>
          <c:order val="0"/>
          <c:spPr>
            <a:ln w="12700">
              <a:solidFill>
                <a:srgbClr val="000000"/>
              </a:solidFill>
              <a:prstDash val="solid"/>
            </a:ln>
          </c:spPr>
          <c:marker>
            <c:symbol val="diamond"/>
            <c:size val="5"/>
            <c:spPr>
              <a:solidFill>
                <a:srgbClr val="000000"/>
              </a:solidFill>
              <a:ln>
                <a:solidFill>
                  <a:srgbClr val="000000"/>
                </a:solidFill>
                <a:prstDash val="solid"/>
              </a:ln>
            </c:spPr>
          </c:marker>
          <c:dPt>
            <c:idx val="14"/>
            <c:marker>
              <c:spPr>
                <a:solidFill>
                  <a:srgbClr val="FFFFFF"/>
                </a:solidFill>
                <a:ln>
                  <a:solidFill>
                    <a:srgbClr val="000000"/>
                  </a:solidFill>
                  <a:prstDash val="solid"/>
                </a:ln>
              </c:spPr>
            </c:marker>
            <c:bubble3D val="0"/>
            <c:extLst>
              <c:ext xmlns:c16="http://schemas.microsoft.com/office/drawing/2014/chart" uri="{C3380CC4-5D6E-409C-BE32-E72D297353CC}">
                <c16:uniqueId val="{00000000-1DF5-4580-8E2B-CE4E32FC8B87}"/>
              </c:ext>
            </c:extLst>
          </c:dPt>
          <c:cat>
            <c:strRef>
              <c:f>Sheet1!$A$3:$A$25</c:f>
              <c:strCache>
                <c:ptCount val="23"/>
                <c:pt idx="1">
                  <c:v>4/27</c:v>
                </c:pt>
                <c:pt idx="2">
                  <c:v>4/28</c:v>
                </c:pt>
                <c:pt idx="3">
                  <c:v>4/29</c:v>
                </c:pt>
                <c:pt idx="4">
                  <c:v>4/30</c:v>
                </c:pt>
                <c:pt idx="5">
                  <c:v>5/5</c:v>
                </c:pt>
                <c:pt idx="7">
                  <c:v>5/10</c:v>
                </c:pt>
                <c:pt idx="8">
                  <c:v>5/13</c:v>
                </c:pt>
                <c:pt idx="9">
                  <c:v>5/14</c:v>
                </c:pt>
                <c:pt idx="10">
                  <c:v>5/17</c:v>
                </c:pt>
                <c:pt idx="11">
                  <c:v>5/18</c:v>
                </c:pt>
                <c:pt idx="12">
                  <c:v>5/19</c:v>
                </c:pt>
                <c:pt idx="13">
                  <c:v>5/20</c:v>
                </c:pt>
                <c:pt idx="15">
                  <c:v>5/21</c:v>
                </c:pt>
                <c:pt idx="17">
                  <c:v>5/24</c:v>
                </c:pt>
                <c:pt idx="18">
                  <c:v>5/25</c:v>
                </c:pt>
                <c:pt idx="20">
                  <c:v>5/26</c:v>
                </c:pt>
                <c:pt idx="21">
                  <c:v>5/27</c:v>
                </c:pt>
                <c:pt idx="22">
                  <c:v>5/28</c:v>
                </c:pt>
              </c:strCache>
            </c:strRef>
          </c:cat>
          <c:val>
            <c:numRef>
              <c:f>Sheet1!$B$3:$B$25</c:f>
              <c:numCache>
                <c:formatCode>General</c:formatCode>
                <c:ptCount val="23"/>
                <c:pt idx="1">
                  <c:v>63.33</c:v>
                </c:pt>
                <c:pt idx="2">
                  <c:v>65</c:v>
                </c:pt>
                <c:pt idx="3">
                  <c:v>33.33</c:v>
                </c:pt>
                <c:pt idx="4">
                  <c:v>27</c:v>
                </c:pt>
                <c:pt idx="5">
                  <c:v>21.66</c:v>
                </c:pt>
                <c:pt idx="7">
                  <c:v>78.33</c:v>
                </c:pt>
                <c:pt idx="8">
                  <c:v>82</c:v>
                </c:pt>
                <c:pt idx="9">
                  <c:v>86.669999999999987</c:v>
                </c:pt>
                <c:pt idx="10">
                  <c:v>93.33</c:v>
                </c:pt>
                <c:pt idx="11">
                  <c:v>48.3</c:v>
                </c:pt>
                <c:pt idx="12">
                  <c:v>76.669999999999987</c:v>
                </c:pt>
                <c:pt idx="13">
                  <c:v>85</c:v>
                </c:pt>
                <c:pt idx="15">
                  <c:v>88.33</c:v>
                </c:pt>
                <c:pt idx="17">
                  <c:v>21.67</c:v>
                </c:pt>
                <c:pt idx="18">
                  <c:v>5</c:v>
                </c:pt>
                <c:pt idx="20">
                  <c:v>80</c:v>
                </c:pt>
                <c:pt idx="21">
                  <c:v>61.660000000000011</c:v>
                </c:pt>
                <c:pt idx="22">
                  <c:v>81.599999999999994</c:v>
                </c:pt>
              </c:numCache>
            </c:numRef>
          </c:val>
          <c:smooth val="0"/>
          <c:extLst>
            <c:ext xmlns:c16="http://schemas.microsoft.com/office/drawing/2014/chart" uri="{C3380CC4-5D6E-409C-BE32-E72D297353CC}">
              <c16:uniqueId val="{00000001-1DF5-4580-8E2B-CE4E32FC8B87}"/>
            </c:ext>
          </c:extLst>
        </c:ser>
        <c:dLbls>
          <c:showLegendKey val="0"/>
          <c:showVal val="0"/>
          <c:showCatName val="0"/>
          <c:showSerName val="0"/>
          <c:showPercent val="0"/>
          <c:showBubbleSize val="0"/>
        </c:dLbls>
        <c:marker val="1"/>
        <c:smooth val="0"/>
        <c:axId val="574717360"/>
        <c:axId val="574717752"/>
      </c:lineChart>
      <c:catAx>
        <c:axId val="574717360"/>
        <c:scaling>
          <c:orientation val="minMax"/>
        </c:scaling>
        <c:delete val="0"/>
        <c:axPos val="b"/>
        <c:title>
          <c:tx>
            <c:rich>
              <a:bodyPr/>
              <a:lstStyle/>
              <a:p>
                <a:pPr>
                  <a:defRPr sz="1200" b="1" i="0" u="none" strike="noStrike" baseline="0">
                    <a:solidFill>
                      <a:srgbClr val="000000"/>
                    </a:solidFill>
                    <a:latin typeface="Times New Roman"/>
                    <a:ea typeface="Times New Roman"/>
                    <a:cs typeface="Times New Roman"/>
                  </a:defRPr>
                </a:pPr>
                <a:r>
                  <a:rPr lang="en-US" dirty="0"/>
                  <a:t>Date of Session</a:t>
                </a:r>
              </a:p>
            </c:rich>
          </c:tx>
          <c:layout>
            <c:manualLayout>
              <c:xMode val="edge"/>
              <c:yMode val="edge"/>
              <c:x val="0.43877577802774864"/>
              <c:y val="0.94722397200350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752"/>
        <c:crosses val="autoZero"/>
        <c:auto val="1"/>
        <c:lblAlgn val="ctr"/>
        <c:lblOffset val="100"/>
        <c:tickLblSkip val="1"/>
        <c:tickMarkSkip val="1"/>
        <c:noMultiLvlLbl val="0"/>
      </c:catAx>
      <c:valAx>
        <c:axId val="574717752"/>
        <c:scaling>
          <c:orientation val="minMax"/>
          <c:min val="0"/>
        </c:scaling>
        <c:delete val="0"/>
        <c:axPos val="l"/>
        <c:title>
          <c:tx>
            <c:rich>
              <a:bodyPr/>
              <a:lstStyle/>
              <a:p>
                <a:pPr>
                  <a:defRPr sz="1200" b="1" i="0" u="none" strike="noStrike" baseline="0">
                    <a:solidFill>
                      <a:srgbClr val="000000"/>
                    </a:solidFill>
                    <a:latin typeface="Times New Roman"/>
                    <a:ea typeface="Times New Roman"/>
                    <a:cs typeface="Times New Roman"/>
                  </a:defRPr>
                </a:pPr>
                <a:r>
                  <a:rPr lang="en-US"/>
                  <a:t>Percentage of AET</a:t>
                </a:r>
              </a:p>
            </c:rich>
          </c:tx>
          <c:layout>
            <c:manualLayout>
              <c:xMode val="edge"/>
              <c:yMode val="edge"/>
              <c:x val="2.040817597567586E-2"/>
              <c:y val="0.2982462527546188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360"/>
        <c:crosses val="autoZero"/>
        <c:crossBetween val="midCat"/>
      </c:valAx>
      <c:spPr>
        <a:solidFill>
          <a:srgbClr val="FFFFFF"/>
        </a:solidFill>
        <a:ln w="25400">
          <a:noFill/>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281718024"/>
        <c:axId val="281717632"/>
      </c:barChart>
      <c:catAx>
        <c:axId val="281718024"/>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281717632"/>
        <c:crosses val="autoZero"/>
        <c:auto val="1"/>
        <c:lblAlgn val="ctr"/>
        <c:lblOffset val="100"/>
        <c:tickLblSkip val="1"/>
        <c:tickMarkSkip val="1"/>
        <c:noMultiLvlLbl val="0"/>
      </c:catAx>
      <c:valAx>
        <c:axId val="28171763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281718024"/>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F14</c:v>
                </c:pt>
                <c:pt idx="1">
                  <c:v>F15</c:v>
                </c:pt>
                <c:pt idx="2">
                  <c:v>F16</c:v>
                </c:pt>
                <c:pt idx="3">
                  <c:v>F17</c:v>
                </c:pt>
              </c:strCache>
            </c:strRef>
          </c:cat>
          <c:val>
            <c:numRef>
              <c:f>Sheet1!$B$2:$B$5</c:f>
              <c:numCache>
                <c:formatCode>0.00%</c:formatCode>
                <c:ptCount val="4"/>
                <c:pt idx="0">
                  <c:v>0.69252077562326875</c:v>
                </c:pt>
                <c:pt idx="1">
                  <c:v>0.85470000000000002</c:v>
                </c:pt>
                <c:pt idx="2">
                  <c:v>0.77159999999999995</c:v>
                </c:pt>
                <c:pt idx="3">
                  <c:v>0.84160000000000001</c:v>
                </c:pt>
              </c:numCache>
            </c:numRef>
          </c:val>
          <c:extLst>
            <c:ext xmlns:c16="http://schemas.microsoft.com/office/drawing/2014/chart" uri="{C3380CC4-5D6E-409C-BE32-E72D297353CC}">
              <c16:uniqueId val="{00000000-58B7-45BB-9D0B-3F699612E8E2}"/>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F14</c:v>
                </c:pt>
                <c:pt idx="1">
                  <c:v>F15</c:v>
                </c:pt>
                <c:pt idx="2">
                  <c:v>F16</c:v>
                </c:pt>
                <c:pt idx="3">
                  <c:v>F17</c:v>
                </c:pt>
              </c:strCache>
            </c:strRef>
          </c:cat>
          <c:val>
            <c:numRef>
              <c:f>Sheet1!$C$2:$C$5</c:f>
              <c:numCache>
                <c:formatCode>0.00%</c:formatCode>
                <c:ptCount val="4"/>
                <c:pt idx="0">
                  <c:v>0.23822714681440443</c:v>
                </c:pt>
                <c:pt idx="1">
                  <c:v>9.9699999999999997E-2</c:v>
                </c:pt>
                <c:pt idx="2">
                  <c:v>0.1759</c:v>
                </c:pt>
                <c:pt idx="3">
                  <c:v>0.1188</c:v>
                </c:pt>
              </c:numCache>
            </c:numRef>
          </c:val>
          <c:extLst>
            <c:ext xmlns:c16="http://schemas.microsoft.com/office/drawing/2014/chart" uri="{C3380CC4-5D6E-409C-BE32-E72D297353CC}">
              <c16:uniqueId val="{00000001-58B7-45BB-9D0B-3F699612E8E2}"/>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F14</c:v>
                </c:pt>
                <c:pt idx="1">
                  <c:v>F15</c:v>
                </c:pt>
                <c:pt idx="2">
                  <c:v>F16</c:v>
                </c:pt>
                <c:pt idx="3">
                  <c:v>F17</c:v>
                </c:pt>
              </c:strCache>
            </c:strRef>
          </c:cat>
          <c:val>
            <c:numRef>
              <c:f>Sheet1!$D$2:$D$5</c:f>
              <c:numCache>
                <c:formatCode>0.00%</c:formatCode>
                <c:ptCount val="4"/>
                <c:pt idx="0">
                  <c:v>6.9252077562326875E-2</c:v>
                </c:pt>
                <c:pt idx="1">
                  <c:v>4.5600000000000002E-2</c:v>
                </c:pt>
                <c:pt idx="2">
                  <c:v>5.2499999999999998E-2</c:v>
                </c:pt>
                <c:pt idx="3">
                  <c:v>3.9600000000000003E-2</c:v>
                </c:pt>
              </c:numCache>
            </c:numRef>
          </c:val>
          <c:extLst>
            <c:ext xmlns:c16="http://schemas.microsoft.com/office/drawing/2014/chart" uri="{C3380CC4-5D6E-409C-BE32-E72D297353CC}">
              <c16:uniqueId val="{00000002-58B7-45BB-9D0B-3F699612E8E2}"/>
            </c:ext>
          </c:extLst>
        </c:ser>
        <c:dLbls>
          <c:showLegendKey val="0"/>
          <c:showVal val="0"/>
          <c:showCatName val="0"/>
          <c:showSerName val="0"/>
          <c:showPercent val="0"/>
          <c:showBubbleSize val="0"/>
        </c:dLbls>
        <c:gapWidth val="150"/>
        <c:shape val="pyramid"/>
        <c:axId val="558321136"/>
        <c:axId val="558321528"/>
        <c:axId val="0"/>
      </c:bar3DChart>
      <c:catAx>
        <c:axId val="558321136"/>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558321528"/>
        <c:crosses val="autoZero"/>
        <c:auto val="1"/>
        <c:lblAlgn val="ctr"/>
        <c:lblOffset val="100"/>
        <c:noMultiLvlLbl val="0"/>
      </c:catAx>
      <c:valAx>
        <c:axId val="558321528"/>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55832113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F14</c:v>
                </c:pt>
                <c:pt idx="1">
                  <c:v>F15</c:v>
                </c:pt>
                <c:pt idx="2">
                  <c:v>F16</c:v>
                </c:pt>
                <c:pt idx="3">
                  <c:v>F17</c:v>
                </c:pt>
              </c:strCache>
            </c:strRef>
          </c:cat>
          <c:val>
            <c:numRef>
              <c:f>Sheet1!$B$2:$B$5</c:f>
              <c:numCache>
                <c:formatCode>0.00%</c:formatCode>
                <c:ptCount val="4"/>
                <c:pt idx="0">
                  <c:v>0.5650969529085873</c:v>
                </c:pt>
                <c:pt idx="1">
                  <c:v>0.82340000000000002</c:v>
                </c:pt>
                <c:pt idx="2">
                  <c:v>0.80559999999999998</c:v>
                </c:pt>
                <c:pt idx="3">
                  <c:v>0.76239999999999997</c:v>
                </c:pt>
              </c:numCache>
            </c:numRef>
          </c:val>
          <c:extLst>
            <c:ext xmlns:c16="http://schemas.microsoft.com/office/drawing/2014/chart" uri="{C3380CC4-5D6E-409C-BE32-E72D297353CC}">
              <c16:uniqueId val="{00000000-92BB-412D-AF40-57AF3EEE07B2}"/>
            </c:ext>
          </c:extLst>
        </c:ser>
        <c:ser>
          <c:idx val="1"/>
          <c:order val="1"/>
          <c:tx>
            <c:strRef>
              <c:f>Sheet1!$C$1</c:f>
              <c:strCache>
                <c:ptCount val="1"/>
                <c:pt idx="0">
                  <c:v>Moderate (2-3)</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F14</c:v>
                </c:pt>
                <c:pt idx="1">
                  <c:v>F15</c:v>
                </c:pt>
                <c:pt idx="2">
                  <c:v>F16</c:v>
                </c:pt>
                <c:pt idx="3">
                  <c:v>F17</c:v>
                </c:pt>
              </c:strCache>
            </c:strRef>
          </c:cat>
          <c:val>
            <c:numRef>
              <c:f>Sheet1!$C$2:$C$5</c:f>
              <c:numCache>
                <c:formatCode>0.00%</c:formatCode>
                <c:ptCount val="4"/>
                <c:pt idx="0">
                  <c:v>0.235457063711911</c:v>
                </c:pt>
                <c:pt idx="1">
                  <c:v>0.1225</c:v>
                </c:pt>
                <c:pt idx="2">
                  <c:v>0.1389</c:v>
                </c:pt>
                <c:pt idx="3">
                  <c:v>0.13200000000000001</c:v>
                </c:pt>
              </c:numCache>
            </c:numRef>
          </c:val>
          <c:extLst>
            <c:ext xmlns:c16="http://schemas.microsoft.com/office/drawing/2014/chart" uri="{C3380CC4-5D6E-409C-BE32-E72D297353CC}">
              <c16:uniqueId val="{00000001-92BB-412D-AF40-57AF3EEE07B2}"/>
            </c:ext>
          </c:extLst>
        </c:ser>
        <c:ser>
          <c:idx val="2"/>
          <c:order val="2"/>
          <c:tx>
            <c:strRef>
              <c:f>Sheet1!$D$1</c:f>
              <c:strCache>
                <c:ptCount val="1"/>
                <c:pt idx="0">
                  <c:v>High (4-15)</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F14</c:v>
                </c:pt>
                <c:pt idx="1">
                  <c:v>F15</c:v>
                </c:pt>
                <c:pt idx="2">
                  <c:v>F16</c:v>
                </c:pt>
                <c:pt idx="3">
                  <c:v>F17</c:v>
                </c:pt>
              </c:strCache>
            </c:strRef>
          </c:cat>
          <c:val>
            <c:numRef>
              <c:f>Sheet1!$D$2:$D$5</c:f>
              <c:numCache>
                <c:formatCode>0.00%</c:formatCode>
                <c:ptCount val="4"/>
                <c:pt idx="0">
                  <c:v>0.1994459833795014</c:v>
                </c:pt>
                <c:pt idx="1">
                  <c:v>5.4100000000000002E-2</c:v>
                </c:pt>
                <c:pt idx="2">
                  <c:v>5.5599999999999997E-2</c:v>
                </c:pt>
                <c:pt idx="3">
                  <c:v>0.1056</c:v>
                </c:pt>
              </c:numCache>
            </c:numRef>
          </c:val>
          <c:extLst>
            <c:ext xmlns:c16="http://schemas.microsoft.com/office/drawing/2014/chart" uri="{C3380CC4-5D6E-409C-BE32-E72D297353CC}">
              <c16:uniqueId val="{00000002-92BB-412D-AF40-57AF3EEE07B2}"/>
            </c:ext>
          </c:extLst>
        </c:ser>
        <c:dLbls>
          <c:showLegendKey val="0"/>
          <c:showVal val="0"/>
          <c:showCatName val="0"/>
          <c:showSerName val="0"/>
          <c:showPercent val="0"/>
          <c:showBubbleSize val="0"/>
        </c:dLbls>
        <c:gapWidth val="150"/>
        <c:shape val="pyramid"/>
        <c:axId val="686719752"/>
        <c:axId val="558787392"/>
        <c:axId val="0"/>
      </c:bar3DChart>
      <c:catAx>
        <c:axId val="686719752"/>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558787392"/>
        <c:crosses val="autoZero"/>
        <c:auto val="1"/>
        <c:lblAlgn val="ctr"/>
        <c:lblOffset val="100"/>
        <c:noMultiLvlLbl val="0"/>
      </c:catAx>
      <c:valAx>
        <c:axId val="558787392"/>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686719752"/>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01"/>
          <c:y val="4.0372425037779401E-2"/>
          <c:w val="0.85716210359026201"/>
          <c:h val="0.69035512606378702"/>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Sheet1!$B$2:$B$6</c:f>
              <c:numCache>
                <c:formatCode>0.00%</c:formatCode>
                <c:ptCount val="5"/>
                <c:pt idx="0">
                  <c:v>0.89559999999999995</c:v>
                </c:pt>
                <c:pt idx="1">
                  <c:v>0.91290000000000004</c:v>
                </c:pt>
              </c:numCache>
            </c:numRef>
          </c:val>
          <c:extLst>
            <c:ext xmlns:c16="http://schemas.microsoft.com/office/drawing/2014/chart" uri="{C3380CC4-5D6E-409C-BE32-E72D297353CC}">
              <c16:uniqueId val="{00000000-7D3B-4C50-B65E-AD9D8CBA7D57}"/>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1"/>
              <c:layout>
                <c:manualLayout>
                  <c:x val="1.9877675840978538E-2"/>
                  <c:y val="1.157394037092726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8B6-4F6B-8959-D6F5B9B8F7E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Sheet1!$C$2:$C$6</c:f>
              <c:numCache>
                <c:formatCode>0.00%</c:formatCode>
                <c:ptCount val="5"/>
                <c:pt idx="0">
                  <c:v>8.0199999999999994E-2</c:v>
                </c:pt>
                <c:pt idx="1">
                  <c:v>6.1800000000000001E-2</c:v>
                </c:pt>
              </c:numCache>
            </c:numRef>
          </c:val>
          <c:extLst>
            <c:ext xmlns:c16="http://schemas.microsoft.com/office/drawing/2014/chart" uri="{C3380CC4-5D6E-409C-BE32-E72D297353CC}">
              <c16:uniqueId val="{00000001-7D3B-4C50-B65E-AD9D8CBA7D57}"/>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0"/>
              <c:layout>
                <c:manualLayout>
                  <c:x val="-1.5290519877676121E-3"/>
                  <c:y val="-1.51515151515151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8B6-4F6B-8959-D6F5B9B8F7E8}"/>
                </c:ext>
              </c:extLst>
            </c:dLbl>
            <c:dLbl>
              <c:idx val="1"/>
              <c:layout>
                <c:manualLayout>
                  <c:x val="2.2935779816513704E-2"/>
                  <c:y val="-1.7676767676767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8B6-4F6B-8959-D6F5B9B8F7E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Sheet1!$D$2:$D$6</c:f>
              <c:numCache>
                <c:formatCode>0.00%</c:formatCode>
                <c:ptCount val="5"/>
                <c:pt idx="0">
                  <c:v>2.4199999999999999E-2</c:v>
                </c:pt>
                <c:pt idx="1">
                  <c:v>2.5399999999999999E-2</c:v>
                </c:pt>
              </c:numCache>
            </c:numRef>
          </c:val>
          <c:extLst>
            <c:ext xmlns:c16="http://schemas.microsoft.com/office/drawing/2014/chart" uri="{C3380CC4-5D6E-409C-BE32-E72D297353CC}">
              <c16:uniqueId val="{00000002-7D3B-4C50-B65E-AD9D8CBA7D57}"/>
            </c:ext>
          </c:extLst>
        </c:ser>
        <c:dLbls>
          <c:showLegendKey val="0"/>
          <c:showVal val="0"/>
          <c:showCatName val="0"/>
          <c:showSerName val="0"/>
          <c:showPercent val="0"/>
          <c:showBubbleSize val="0"/>
        </c:dLbls>
        <c:gapWidth val="150"/>
        <c:shape val="pyramid"/>
        <c:axId val="281722336"/>
        <c:axId val="281722728"/>
        <c:axId val="0"/>
      </c:bar3DChart>
      <c:catAx>
        <c:axId val="281722336"/>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281722728"/>
        <c:crosses val="autoZero"/>
        <c:auto val="1"/>
        <c:lblAlgn val="ctr"/>
        <c:lblOffset val="100"/>
        <c:noMultiLvlLbl val="0"/>
      </c:catAx>
      <c:valAx>
        <c:axId val="281722728"/>
        <c:scaling>
          <c:orientation val="minMax"/>
          <c:min val="0"/>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28172233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01"/>
          <c:y val="4.0372425037779401E-2"/>
          <c:w val="0.85716210359026201"/>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F16</c:v>
                </c:pt>
                <c:pt idx="1">
                  <c:v>F17</c:v>
                </c:pt>
                <c:pt idx="2">
                  <c:v>F18</c:v>
                </c:pt>
                <c:pt idx="3">
                  <c:v>F19</c:v>
                </c:pt>
              </c:strCache>
            </c:strRef>
          </c:cat>
          <c:val>
            <c:numRef>
              <c:f>Sheet1!$B$2:$B$5</c:f>
              <c:numCache>
                <c:formatCode>General</c:formatCode>
                <c:ptCount val="4"/>
                <c:pt idx="0" formatCode="0.00%">
                  <c:v>0.90180000000000005</c:v>
                </c:pt>
              </c:numCache>
            </c:numRef>
          </c:val>
          <c:extLst>
            <c:ext xmlns:c16="http://schemas.microsoft.com/office/drawing/2014/chart" uri="{C3380CC4-5D6E-409C-BE32-E72D297353CC}">
              <c16:uniqueId val="{00000000-8064-419E-AB83-AC1A6F5890DA}"/>
            </c:ext>
          </c:extLst>
        </c:ser>
        <c:ser>
          <c:idx val="1"/>
          <c:order val="1"/>
          <c:tx>
            <c:strRef>
              <c:f>Sheet1!$C$1</c:f>
              <c:strCache>
                <c:ptCount val="1"/>
                <c:pt idx="0">
                  <c:v>Moderate (4-5)</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F16</c:v>
                </c:pt>
                <c:pt idx="1">
                  <c:v>F17</c:v>
                </c:pt>
                <c:pt idx="2">
                  <c:v>F18</c:v>
                </c:pt>
                <c:pt idx="3">
                  <c:v>F19</c:v>
                </c:pt>
              </c:strCache>
            </c:strRef>
          </c:cat>
          <c:val>
            <c:numRef>
              <c:f>Sheet1!$C$2:$C$5</c:f>
              <c:numCache>
                <c:formatCode>General</c:formatCode>
                <c:ptCount val="4"/>
                <c:pt idx="0" formatCode="0.00%">
                  <c:v>4.1599999999999998E-2</c:v>
                </c:pt>
              </c:numCache>
            </c:numRef>
          </c:val>
          <c:extLst>
            <c:ext xmlns:c16="http://schemas.microsoft.com/office/drawing/2014/chart" uri="{C3380CC4-5D6E-409C-BE32-E72D297353CC}">
              <c16:uniqueId val="{00000001-8064-419E-AB83-AC1A6F5890DA}"/>
            </c:ext>
          </c:extLst>
        </c:ser>
        <c:ser>
          <c:idx val="2"/>
          <c:order val="2"/>
          <c:tx>
            <c:strRef>
              <c:f>Sheet1!$D$1</c:f>
              <c:strCache>
                <c:ptCount val="1"/>
                <c:pt idx="0">
                  <c:v>High (6-18)</c:v>
                </c:pt>
              </c:strCache>
            </c:strRef>
          </c:tx>
          <c:spPr>
            <a:solidFill>
              <a:srgbClr val="FF0000"/>
            </a:solidFill>
            <a:ln>
              <a:solidFill>
                <a:srgbClr val="FF0000"/>
              </a:solidFill>
            </a:ln>
          </c:spPr>
          <c:invertIfNegative val="0"/>
          <c:dLbls>
            <c:dLbl>
              <c:idx val="0"/>
              <c:layout>
                <c:manualLayout>
                  <c:x val="-2.8032295944264207E-17"/>
                  <c:y val="-1.7676767676767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CEF-4CA3-837D-9A6A1AC3174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F16</c:v>
                </c:pt>
                <c:pt idx="1">
                  <c:v>F17</c:v>
                </c:pt>
                <c:pt idx="2">
                  <c:v>F18</c:v>
                </c:pt>
                <c:pt idx="3">
                  <c:v>F19</c:v>
                </c:pt>
              </c:strCache>
            </c:strRef>
          </c:cat>
          <c:val>
            <c:numRef>
              <c:f>Sheet1!$D$2:$D$5</c:f>
              <c:numCache>
                <c:formatCode>General</c:formatCode>
                <c:ptCount val="4"/>
                <c:pt idx="0" formatCode="0.00%">
                  <c:v>5.6599999999999998E-2</c:v>
                </c:pt>
              </c:numCache>
            </c:numRef>
          </c:val>
          <c:extLst>
            <c:ext xmlns:c16="http://schemas.microsoft.com/office/drawing/2014/chart" uri="{C3380CC4-5D6E-409C-BE32-E72D297353CC}">
              <c16:uniqueId val="{00000002-8064-419E-AB83-AC1A6F5890DA}"/>
            </c:ext>
          </c:extLst>
        </c:ser>
        <c:dLbls>
          <c:showLegendKey val="0"/>
          <c:showVal val="0"/>
          <c:showCatName val="0"/>
          <c:showSerName val="0"/>
          <c:showPercent val="0"/>
          <c:showBubbleSize val="0"/>
        </c:dLbls>
        <c:gapWidth val="150"/>
        <c:shape val="pyramid"/>
        <c:axId val="281723512"/>
        <c:axId val="281723904"/>
        <c:axId val="0"/>
      </c:bar3DChart>
      <c:catAx>
        <c:axId val="281723512"/>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281723904"/>
        <c:crosses val="autoZero"/>
        <c:auto val="1"/>
        <c:lblAlgn val="ctr"/>
        <c:lblOffset val="100"/>
        <c:noMultiLvlLbl val="0"/>
      </c:catAx>
      <c:valAx>
        <c:axId val="281723904"/>
        <c:scaling>
          <c:orientation val="minMax"/>
          <c:min val="0"/>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281723512"/>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01"/>
          <c:y val="4.0372425037779401E-2"/>
          <c:w val="0.85716210359026201"/>
          <c:h val="0.69035512606378702"/>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Sheet1!$B$2:$B$6</c:f>
              <c:numCache>
                <c:formatCode>0.00%</c:formatCode>
                <c:ptCount val="5"/>
                <c:pt idx="0">
                  <c:v>0.82809999999999995</c:v>
                </c:pt>
                <c:pt idx="1">
                  <c:v>0.87580000000000002</c:v>
                </c:pt>
              </c:numCache>
            </c:numRef>
          </c:val>
          <c:extLst>
            <c:ext xmlns:c16="http://schemas.microsoft.com/office/drawing/2014/chart" uri="{C3380CC4-5D6E-409C-BE32-E72D297353CC}">
              <c16:uniqueId val="{00000000-EBC3-4844-ACC6-F857C1FD66D3}"/>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1"/>
              <c:layout>
                <c:manualLayout>
                  <c:x val="3.3639143730886847E-2"/>
                  <c:y val="5.05050505050505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Sheet1!$C$2:$C$6</c:f>
              <c:numCache>
                <c:formatCode>0.00%</c:formatCode>
                <c:ptCount val="5"/>
                <c:pt idx="0">
                  <c:v>0.13300000000000001</c:v>
                </c:pt>
                <c:pt idx="1">
                  <c:v>0.1051</c:v>
                </c:pt>
              </c:numCache>
            </c:numRef>
          </c:val>
          <c:extLst>
            <c:ext xmlns:c16="http://schemas.microsoft.com/office/drawing/2014/chart" uri="{C3380CC4-5D6E-409C-BE32-E72D297353CC}">
              <c16:uniqueId val="{00000001-EBC3-4844-ACC6-F857C1FD66D3}"/>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1"/>
              <c:layout>
                <c:manualLayout>
                  <c:x val="2.5993883792048873E-2"/>
                  <c:y val="-2.52525252525252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Sheet1!$D$2:$D$6</c:f>
              <c:numCache>
                <c:formatCode>0.00%</c:formatCode>
                <c:ptCount val="5"/>
                <c:pt idx="0">
                  <c:v>3.8899999999999997E-2</c:v>
                </c:pt>
                <c:pt idx="1">
                  <c:v>1.9099999999999999E-2</c:v>
                </c:pt>
              </c:numCache>
            </c:numRef>
          </c:val>
          <c:extLst>
            <c:ext xmlns:c16="http://schemas.microsoft.com/office/drawing/2014/chart" uri="{C3380CC4-5D6E-409C-BE32-E72D297353CC}">
              <c16:uniqueId val="{00000002-EBC3-4844-ACC6-F857C1FD66D3}"/>
            </c:ext>
          </c:extLst>
        </c:ser>
        <c:dLbls>
          <c:showLegendKey val="0"/>
          <c:showVal val="0"/>
          <c:showCatName val="0"/>
          <c:showSerName val="0"/>
          <c:showPercent val="0"/>
          <c:showBubbleSize val="0"/>
        </c:dLbls>
        <c:gapWidth val="150"/>
        <c:shape val="pyramid"/>
        <c:axId val="785181256"/>
        <c:axId val="785181648"/>
        <c:axId val="0"/>
      </c:bar3DChart>
      <c:catAx>
        <c:axId val="785181256"/>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785181648"/>
        <c:crosses val="autoZero"/>
        <c:auto val="1"/>
        <c:lblAlgn val="ctr"/>
        <c:lblOffset val="100"/>
        <c:noMultiLvlLbl val="0"/>
      </c:catAx>
      <c:valAx>
        <c:axId val="785181648"/>
        <c:scaling>
          <c:orientation val="minMax"/>
          <c:min val="0"/>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78518125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B8-4C23-9DAB-715F50CED761}"/>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B8-4C23-9DAB-715F50CED761}"/>
                </c:ext>
              </c:extLst>
            </c:dLbl>
            <c:dLbl>
              <c:idx val="2"/>
              <c:layout>
                <c:manualLayout>
                  <c:x val="1.0510510510510511E-2"/>
                  <c:y val="8.1494029795571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B8-4C23-9DAB-715F50CED761}"/>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B8-4C23-9DAB-715F50CED761}"/>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A6B8-4C23-9DAB-715F50CED761}"/>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8.5585585585585586E-2"/>
                  <c:y val="-4.9716276662600277E-2"/>
                </c:manualLayout>
              </c:layout>
              <c:tx>
                <c:rich>
                  <a:bodyPr/>
                  <a:lstStyle/>
                  <a:p>
                    <a:r>
                      <a:rPr lang="en-US" dirty="0"/>
                      <a:t>45.60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B8-4C23-9DAB-715F50CED761}"/>
                </c:ext>
              </c:extLst>
            </c:dLbl>
            <c:dLbl>
              <c:idx val="1"/>
              <c:layout>
                <c:manualLayout>
                  <c:x val="9.45945945945946E-2"/>
                  <c:y val="-1.87793427230046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B8-4C23-9DAB-715F50CED761}"/>
                </c:ext>
              </c:extLst>
            </c:dLbl>
            <c:dLbl>
              <c:idx val="2"/>
              <c:layout>
                <c:manualLayout>
                  <c:x val="9.45945945945946E-2"/>
                  <c:y val="4.27433366603822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B8-4C23-9DAB-715F50CED761}"/>
                </c:ext>
              </c:extLst>
            </c:dLbl>
            <c:dLbl>
              <c:idx val="3"/>
              <c:layout>
                <c:manualLayout>
                  <c:x val="0.10810810810810811"/>
                  <c:y val="3.04813130753022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36.729999999999997</c:v>
                </c:pt>
                <c:pt idx="3">
                  <c:v>38.24</c:v>
                </c:pt>
              </c:numCache>
            </c:numRef>
          </c:val>
          <c:extLst>
            <c:ext xmlns:c16="http://schemas.microsoft.com/office/drawing/2014/chart" uri="{C3380CC4-5D6E-409C-BE32-E72D297353CC}">
              <c16:uniqueId val="{00000009-A6B8-4C23-9DAB-715F50CED761}"/>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7.9579579579579576E-2"/>
                  <c:y val="-1.67121363350707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B8-4C23-9DAB-715F50CED761}"/>
                </c:ext>
              </c:extLst>
            </c:dLbl>
            <c:dLbl>
              <c:idx val="1"/>
              <c:layout>
                <c:manualLayout>
                  <c:x val="8.7087087087087137E-2"/>
                  <c:y val="-4.97504713319285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B8-4C23-9DAB-715F50CED761}"/>
                </c:ext>
              </c:extLst>
            </c:dLbl>
            <c:dLbl>
              <c:idx val="2"/>
              <c:layout>
                <c:manualLayout>
                  <c:x val="9.1591591591591595E-2"/>
                  <c:y val="-1.2297696942811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6B8-4C23-9DAB-715F50CED761}"/>
                </c:ext>
              </c:extLst>
            </c:dLbl>
            <c:dLbl>
              <c:idx val="3"/>
              <c:layout>
                <c:manualLayout>
                  <c:x val="8.4084084084084187E-2"/>
                  <c:y val="-1.17370892018779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A6B8-4C23-9DAB-715F50CED761}"/>
            </c:ext>
          </c:extLst>
        </c:ser>
        <c:dLbls>
          <c:showLegendKey val="0"/>
          <c:showVal val="0"/>
          <c:showCatName val="0"/>
          <c:showSerName val="0"/>
          <c:showPercent val="0"/>
          <c:showBubbleSize val="0"/>
        </c:dLbls>
        <c:gapWidth val="55"/>
        <c:shape val="pyramid"/>
        <c:axId val="785183216"/>
        <c:axId val="456863280"/>
        <c:axId val="0"/>
      </c:bar3DChart>
      <c:catAx>
        <c:axId val="785183216"/>
        <c:scaling>
          <c:orientation val="minMax"/>
        </c:scaling>
        <c:delete val="0"/>
        <c:axPos val="b"/>
        <c:title>
          <c:tx>
            <c:rich>
              <a:bodyPr/>
              <a:lstStyle/>
              <a:p>
                <a:pPr>
                  <a:defRPr b="0"/>
                </a:pPr>
                <a:r>
                  <a:rPr lang="en-US" b="0" dirty="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56863280"/>
        <c:crosses val="autoZero"/>
        <c:auto val="1"/>
        <c:lblAlgn val="ctr"/>
        <c:lblOffset val="100"/>
        <c:noMultiLvlLbl val="0"/>
      </c:catAx>
      <c:valAx>
        <c:axId val="456863280"/>
        <c:scaling>
          <c:orientation val="minMax"/>
        </c:scaling>
        <c:delete val="0"/>
        <c:axPos val="l"/>
        <c:majorGridlines>
          <c:spPr>
            <a:ln>
              <a:noFill/>
            </a:ln>
          </c:spPr>
        </c:majorGridlines>
        <c:title>
          <c:tx>
            <c:rich>
              <a:bodyPr rot="-5400000" vert="horz"/>
              <a:lstStyle/>
              <a:p>
                <a:pPr>
                  <a:defRPr b="0"/>
                </a:pPr>
                <a:r>
                  <a:rPr lang="en-US" b="0" dirty="0"/>
                  <a:t>Percent of Students</a:t>
                </a:r>
              </a:p>
            </c:rich>
          </c:tx>
          <c:layout>
            <c:manualLayout>
              <c:xMode val="edge"/>
              <c:yMode val="edge"/>
              <c:x val="3.0182544749473884E-3"/>
              <c:y val="0.28786163173265311"/>
            </c:manualLayout>
          </c:layout>
          <c:overlay val="0"/>
        </c:title>
        <c:numFmt formatCode="0%" sourceLinked="1"/>
        <c:majorTickMark val="out"/>
        <c:minorTickMark val="none"/>
        <c:tickLblPos val="nextTo"/>
        <c:crossAx val="78518321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Sheet1!$B$1</c:f>
              <c:strCache>
                <c:ptCount val="1"/>
                <c:pt idx="0">
                  <c:v>Normal</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E73-457A-8140-6B2EF2FF7702}"/>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73-457A-8140-6B2EF2FF7702}"/>
                </c:ext>
              </c:extLst>
            </c:dLbl>
            <c:dLbl>
              <c:idx val="2"/>
              <c:layout>
                <c:manualLayout>
                  <c:x val="1.0510510510510511E-2"/>
                  <c:y val="2.98507462686567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73-457A-8140-6B2EF2FF7702}"/>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73-457A-8140-6B2EF2FF7702}"/>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Sheet1!$B$2:$B$5</c:f>
              <c:numCache>
                <c:formatCode>General</c:formatCode>
                <c:ptCount val="4"/>
                <c:pt idx="0">
                  <c:v>85.42</c:v>
                </c:pt>
                <c:pt idx="1">
                  <c:v>87.67</c:v>
                </c:pt>
                <c:pt idx="2">
                  <c:v>82.18</c:v>
                </c:pt>
                <c:pt idx="3">
                  <c:v>86.21</c:v>
                </c:pt>
              </c:numCache>
            </c:numRef>
          </c:val>
          <c:extLst>
            <c:ext xmlns:c16="http://schemas.microsoft.com/office/drawing/2014/chart" uri="{C3380CC4-5D6E-409C-BE32-E72D297353CC}">
              <c16:uniqueId val="{00000004-5E73-457A-8140-6B2EF2FF7702}"/>
            </c:ext>
          </c:extLst>
        </c:ser>
        <c:ser>
          <c:idx val="1"/>
          <c:order val="1"/>
          <c:tx>
            <c:strRef>
              <c:f>Sheet1!$C$1</c:f>
              <c:strCache>
                <c:ptCount val="1"/>
                <c:pt idx="0">
                  <c:v>Elevated</c:v>
                </c:pt>
              </c:strCache>
            </c:strRef>
          </c:tx>
          <c:spPr>
            <a:solidFill>
              <a:srgbClr val="FFFF00"/>
            </a:solidFill>
          </c:spPr>
          <c:invertIfNegative val="0"/>
          <c:dLbls>
            <c:dLbl>
              <c:idx val="0"/>
              <c:layout>
                <c:manualLayout>
                  <c:x val="6.1561561561561562E-2"/>
                  <c:y val="-7.4626865671641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E73-457A-8140-6B2EF2FF7702}"/>
                </c:ext>
              </c:extLst>
            </c:dLbl>
            <c:dLbl>
              <c:idx val="1"/>
              <c:layout>
                <c:manualLayout>
                  <c:x val="6.00600600600600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E73-457A-8140-6B2EF2FF7702}"/>
                </c:ext>
              </c:extLst>
            </c:dLbl>
            <c:dLbl>
              <c:idx val="2"/>
              <c:layout>
                <c:manualLayout>
                  <c:x val="6.4564564564564567E-2"/>
                  <c:y val="-7.4626865671641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E73-457A-8140-6B2EF2FF7702}"/>
                </c:ext>
              </c:extLst>
            </c:dLbl>
            <c:dLbl>
              <c:idx val="3"/>
              <c:layout>
                <c:manualLayout>
                  <c:x val="7.0570570570570687E-2"/>
                  <c:y val="1.24378109452736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E73-457A-8140-6B2EF2FF770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Sheet1!$C$2:$C$5</c:f>
              <c:numCache>
                <c:formatCode>General</c:formatCode>
                <c:ptCount val="4"/>
                <c:pt idx="0">
                  <c:v>10.74</c:v>
                </c:pt>
                <c:pt idx="1">
                  <c:v>8.68</c:v>
                </c:pt>
                <c:pt idx="2">
                  <c:v>12.38</c:v>
                </c:pt>
                <c:pt idx="3">
                  <c:v>11.33</c:v>
                </c:pt>
              </c:numCache>
            </c:numRef>
          </c:val>
          <c:extLst>
            <c:ext xmlns:c16="http://schemas.microsoft.com/office/drawing/2014/chart" uri="{C3380CC4-5D6E-409C-BE32-E72D297353CC}">
              <c16:uniqueId val="{00000009-5E73-457A-8140-6B2EF2FF7702}"/>
            </c:ext>
          </c:extLst>
        </c:ser>
        <c:ser>
          <c:idx val="2"/>
          <c:order val="2"/>
          <c:tx>
            <c:strRef>
              <c:f>Sheet1!$D$1</c:f>
              <c:strCache>
                <c:ptCount val="1"/>
                <c:pt idx="0">
                  <c:v>Extremely Elevated</c:v>
                </c:pt>
              </c:strCache>
            </c:strRef>
          </c:tx>
          <c:spPr>
            <a:solidFill>
              <a:srgbClr val="FF0000"/>
            </a:solidFill>
          </c:spPr>
          <c:invertIfNegative val="0"/>
          <c:dLbls>
            <c:dLbl>
              <c:idx val="0"/>
              <c:layout>
                <c:manualLayout>
                  <c:x val="7.2072072072072071E-2"/>
                  <c:y val="-4.9751243781094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E73-457A-8140-6B2EF2FF7702}"/>
                </c:ext>
              </c:extLst>
            </c:dLbl>
            <c:dLbl>
              <c:idx val="1"/>
              <c:layout>
                <c:manualLayout>
                  <c:x val="6.006006006006006E-2"/>
                  <c:y val="-4.9751243781094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E73-457A-8140-6B2EF2FF7702}"/>
                </c:ext>
              </c:extLst>
            </c:dLbl>
            <c:dLbl>
              <c:idx val="2"/>
              <c:layout>
                <c:manualLayout>
                  <c:x val="6.7567567567567571E-2"/>
                  <c:y val="-9.95024875621890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E73-457A-8140-6B2EF2FF7702}"/>
                </c:ext>
              </c:extLst>
            </c:dLbl>
            <c:dLbl>
              <c:idx val="3"/>
              <c:layout>
                <c:manualLayout>
                  <c:x val="7.357357357357356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E73-457A-8140-6B2EF2FF770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Sheet1!$D$2:$D$5</c:f>
              <c:numCache>
                <c:formatCode>General</c:formatCode>
                <c:ptCount val="4"/>
                <c:pt idx="0">
                  <c:v>3.85</c:v>
                </c:pt>
                <c:pt idx="1">
                  <c:v>3.65</c:v>
                </c:pt>
                <c:pt idx="2">
                  <c:v>5.45</c:v>
                </c:pt>
                <c:pt idx="3">
                  <c:v>2.46</c:v>
                </c:pt>
              </c:numCache>
            </c:numRef>
          </c:val>
          <c:extLst>
            <c:ext xmlns:c16="http://schemas.microsoft.com/office/drawing/2014/chart" uri="{C3380CC4-5D6E-409C-BE32-E72D297353CC}">
              <c16:uniqueId val="{0000000E-5E73-457A-8140-6B2EF2FF7702}"/>
            </c:ext>
          </c:extLst>
        </c:ser>
        <c:dLbls>
          <c:showLegendKey val="0"/>
          <c:showVal val="0"/>
          <c:showCatName val="0"/>
          <c:showSerName val="0"/>
          <c:showPercent val="0"/>
          <c:showBubbleSize val="0"/>
        </c:dLbls>
        <c:gapWidth val="55"/>
        <c:shape val="pyramid"/>
        <c:axId val="457224312"/>
        <c:axId val="457224704"/>
        <c:axId val="0"/>
      </c:bar3DChart>
      <c:catAx>
        <c:axId val="457224312"/>
        <c:scaling>
          <c:orientation val="minMax"/>
        </c:scaling>
        <c:delete val="0"/>
        <c:axPos val="b"/>
        <c:title>
          <c:tx>
            <c:rich>
              <a:bodyPr/>
              <a:lstStyle/>
              <a:p>
                <a:pPr>
                  <a:defRPr/>
                </a:pPr>
                <a:r>
                  <a:rPr lang="en-US" dirty="0"/>
                  <a:t>Subgroup</a:t>
                </a:r>
              </a:p>
            </c:rich>
          </c:tx>
          <c:overlay val="0"/>
        </c:title>
        <c:numFmt formatCode="General" sourceLinked="0"/>
        <c:majorTickMark val="out"/>
        <c:minorTickMark val="none"/>
        <c:tickLblPos val="nextTo"/>
        <c:crossAx val="457224704"/>
        <c:crosses val="autoZero"/>
        <c:auto val="1"/>
        <c:lblAlgn val="ctr"/>
        <c:lblOffset val="100"/>
        <c:noMultiLvlLbl val="0"/>
      </c:catAx>
      <c:valAx>
        <c:axId val="457224704"/>
        <c:scaling>
          <c:orientation val="minMax"/>
        </c:scaling>
        <c:delete val="0"/>
        <c:axPos val="l"/>
        <c:majorGridlines>
          <c:spPr>
            <a:ln>
              <a:noFill/>
            </a:ln>
          </c:spPr>
        </c:majorGridlines>
        <c:title>
          <c:tx>
            <c:rich>
              <a:bodyPr rot="-5400000" vert="horz"/>
              <a:lstStyle/>
              <a:p>
                <a:pPr>
                  <a:defRPr/>
                </a:pPr>
                <a:r>
                  <a:rPr lang="en-US" dirty="0"/>
                  <a:t>Percent of Students</a:t>
                </a:r>
              </a:p>
            </c:rich>
          </c:tx>
          <c:layout>
            <c:manualLayout>
              <c:xMode val="edge"/>
              <c:yMode val="edge"/>
              <c:x val="6.0212574779503888E-3"/>
              <c:y val="0.29020899439808828"/>
            </c:manualLayout>
          </c:layout>
          <c:overlay val="0"/>
        </c:title>
        <c:numFmt formatCode="0%" sourceLinked="1"/>
        <c:majorTickMark val="out"/>
        <c:minorTickMark val="none"/>
        <c:tickLblPos val="nextTo"/>
        <c:crossAx val="457224312"/>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image" Target="../media/image18.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diagrams/_rels/data2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image" Target="../media/image132.png"/><Relationship Id="rId4" Type="http://schemas.openxmlformats.org/officeDocument/2006/relationships/image" Target="../media/image135.png"/></Relationships>
</file>

<file path=ppt/diagrams/_rels/data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image" Target="../media/image18.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image" Target="../media/image18.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diagrams/_rels/drawing2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2.png"/><Relationship Id="rId1" Type="http://schemas.openxmlformats.org/officeDocument/2006/relationships/image" Target="../media/image135.png"/><Relationship Id="rId4" Type="http://schemas.openxmlformats.org/officeDocument/2006/relationships/image" Target="../media/image133.png"/></Relationships>
</file>

<file path=ppt/diagrams/_rels/drawing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image" Target="../media/image18.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Lst>
  <dgm:cxnLst>
    <dgm:cxn modelId="{C400E302-A895-4A72-A941-79484B6D0ED6}" type="presOf" srcId="{4F7AD0EE-0E26-4017-9F94-86272D93EFC3}" destId="{0F17CE07-4E74-4F15-86EB-6C6567CBA919}" srcOrd="0" destOrd="0" presId="urn:microsoft.com/office/officeart/2005/8/layout/hList7"/>
    <dgm:cxn modelId="{CB5E5B09-20CD-4245-A349-FF2971C82599}" srcId="{76CDA518-BC6C-454C-8425-289DBEFA6303}" destId="{0C927F58-D0E1-4B01-A6B6-C603E890F398}" srcOrd="2" destOrd="0" parTransId="{79673275-EAE9-4B21-BD17-BA2A2DC472F8}" sibTransId="{91B44C06-EF03-4B80-B764-56D43105AB17}"/>
    <dgm:cxn modelId="{749A4709-DBC1-422E-9CF7-25D6B5EFBEE8}" type="presOf" srcId="{76CDA518-BC6C-454C-8425-289DBEFA6303}" destId="{700DEE2E-009E-4920-8919-3EBA1BD25605}" srcOrd="0" destOrd="0" presId="urn:microsoft.com/office/officeart/2005/8/layout/hList7"/>
    <dgm:cxn modelId="{4588BA09-05B4-4491-8BC8-68791C6E4DEB}" type="presOf" srcId="{167BF358-8434-4987-B85A-37964861114E}" destId="{0B0F9D5E-01B5-4D70-8912-3735DC726156}" srcOrd="1" destOrd="0" presId="urn:microsoft.com/office/officeart/2005/8/layout/hList7"/>
    <dgm:cxn modelId="{5665FF11-FF6C-4F36-82A4-DA847715CDD2}" type="presOf" srcId="{82ED9815-0689-437F-AB55-8011A9589219}" destId="{80C6CD21-4D30-4F02-A5E3-108A4E386C2A}" srcOrd="1"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0A2B921B-BFD1-4992-A480-0547B61262CC}" type="presOf" srcId="{EDE82B6F-CA32-4C6B-8BFB-B30D12284093}" destId="{4010F67F-62A0-45F8-9086-6325303267DE}" srcOrd="1" destOrd="0" presId="urn:microsoft.com/office/officeart/2005/8/layout/hList7"/>
    <dgm:cxn modelId="{51F98326-B502-48EB-9460-212C83AC13CD}" type="presOf" srcId="{EDE82B6F-CA32-4C6B-8BFB-B30D12284093}" destId="{FA06BBCE-464F-4266-B09B-D42E3ACE62C5}" srcOrd="0" destOrd="0" presId="urn:microsoft.com/office/officeart/2005/8/layout/hList7"/>
    <dgm:cxn modelId="{0164B23A-A6DD-41E7-80F2-B3388398173B}" type="presOf" srcId="{23117442-D303-468D-9B1A-74E04914477C}" destId="{92BB5058-E676-44FD-8396-B1C6E9350E2F}"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D0CDB142-F350-4A2C-BE2B-633DB6F6528E}" type="presOf" srcId="{4B7087D8-60F7-45B3-90E8-83EEE7316E5B}" destId="{620E0897-60F4-4FE7-BB5B-EC1118AD18C4}" srcOrd="0" destOrd="0" presId="urn:microsoft.com/office/officeart/2005/8/layout/hList7"/>
    <dgm:cxn modelId="{7D558867-31CC-45A4-8631-59CE2BD8B427}" type="presOf" srcId="{0C927F58-D0E1-4B01-A6B6-C603E890F398}" destId="{991FE780-09B4-437E-87F1-633B9F17E51A}" srcOrd="0" destOrd="0" presId="urn:microsoft.com/office/officeart/2005/8/layout/hList7"/>
    <dgm:cxn modelId="{BBB1D74D-855E-4EAC-B48F-239A1DB7F5AC}" type="presOf" srcId="{DA761F70-B11F-4EA6-915D-15ADF7DDBA23}" destId="{7DF9CCCA-3B9D-4598-9B0D-5726972F0780}" srcOrd="0" destOrd="0" presId="urn:microsoft.com/office/officeart/2005/8/layout/hList7"/>
    <dgm:cxn modelId="{3E56494F-77B7-4644-BBF9-F242418B4712}" type="presOf" srcId="{4F7AD0EE-0E26-4017-9F94-86272D93EFC3}" destId="{8D07021B-273A-4B9A-9F4E-3DC526DA65BD}"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9624857A-067D-4413-B0E1-FF3F699C26C6}" type="presOf" srcId="{B3C296FB-3485-4B9E-A81F-C9229475D8E6}" destId="{A1BE973D-2666-428F-968A-6FB64469B94A}" srcOrd="0" destOrd="0" presId="urn:microsoft.com/office/officeart/2005/8/layout/hList7"/>
    <dgm:cxn modelId="{1BE6BE7A-6B0A-4046-BA7A-7B231433858B}" type="presOf" srcId="{87EBC7B2-62CC-4F4D-B8F1-6913234E01AB}" destId="{1E2AF601-0E14-41E6-A130-E7A0A9003234}" srcOrd="0"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8DB8FAB8-F8BE-4232-8E1A-61CBAFE1B3A6}" srcId="{76CDA518-BC6C-454C-8425-289DBEFA6303}" destId="{82ED9815-0689-437F-AB55-8011A9589219}" srcOrd="0" destOrd="0" parTransId="{CA69EC14-8F26-4324-9465-B228833C3D9E}" sibTransId="{095AE3E2-7CB6-43CA-A532-FBE35E2C2239}"/>
    <dgm:cxn modelId="{7DFCEFC8-D377-4D2F-A187-7E933E26D030}" type="presOf" srcId="{91B44C06-EF03-4B80-B764-56D43105AB17}" destId="{1F0423FB-D68E-4585-AD64-427F976129F3}" srcOrd="0" destOrd="0" presId="urn:microsoft.com/office/officeart/2005/8/layout/hList7"/>
    <dgm:cxn modelId="{B91960CA-99D4-42DF-AFDE-7C8C12075600}" type="presOf" srcId="{0C927F58-D0E1-4B01-A6B6-C603E890F398}" destId="{9214762E-771B-4644-B4EF-48158964CAF7}" srcOrd="1" destOrd="0" presId="urn:microsoft.com/office/officeart/2005/8/layout/hList7"/>
    <dgm:cxn modelId="{5162F4D3-27B7-4219-9682-D5C97FCD4218}" type="presOf" srcId="{5DE23A1F-B828-4AED-93AF-CB385BE40F90}" destId="{597A3276-0637-471F-8C39-62B3791F94E7}" srcOrd="1" destOrd="0" presId="urn:microsoft.com/office/officeart/2005/8/layout/hList7"/>
    <dgm:cxn modelId="{3062FBDB-5C6A-4170-8A12-F4F18E56F110}" type="presOf" srcId="{8B7B9245-1212-4EA2-8DBA-AB21D24D994E}" destId="{1BFDB655-8D21-4995-B102-9474CBAFCA39}" srcOrd="0" destOrd="0" presId="urn:microsoft.com/office/officeart/2005/8/layout/hList7"/>
    <dgm:cxn modelId="{FBE973E9-AFDD-409D-A108-77C60E3ED4BD}" type="presOf" srcId="{87EBC7B2-62CC-4F4D-B8F1-6913234E01AB}" destId="{EFEA8269-3FA8-4E67-A41C-D7364A1F0F81}" srcOrd="1" destOrd="0" presId="urn:microsoft.com/office/officeart/2005/8/layout/hList7"/>
    <dgm:cxn modelId="{4E4CA2E9-00D4-41A7-B5A7-DBEEB3C4C4D7}" type="presOf" srcId="{167BF358-8434-4987-B85A-37964861114E}" destId="{2E70E187-B08A-486D-8A45-C8A232CC337A}" srcOrd="0" destOrd="0" presId="urn:microsoft.com/office/officeart/2005/8/layout/hList7"/>
    <dgm:cxn modelId="{51048DED-D788-4B80-8336-647FD1F82F9C}" type="presOf" srcId="{82ED9815-0689-437F-AB55-8011A9589219}" destId="{33027701-4552-4E82-B8B5-201818F384E1}"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FFA91DF5-D5E9-4247-95A9-150FE5C27100}" type="presOf" srcId="{51654D6A-95A4-4E7F-B6C4-FF063E7F512E}" destId="{EBD88C52-2018-48D1-9314-C17CB78960E1}" srcOrd="0" destOrd="0" presId="urn:microsoft.com/office/officeart/2005/8/layout/hList7"/>
    <dgm:cxn modelId="{E92A3AF5-6870-4C1B-84AB-B2C1CE8AD89C}" type="presOf" srcId="{095AE3E2-7CB6-43CA-A532-FBE35E2C2239}" destId="{B403F713-81E6-4AE7-B3A1-1A307AF769A8}" srcOrd="0" destOrd="0" presId="urn:microsoft.com/office/officeart/2005/8/layout/hList7"/>
    <dgm:cxn modelId="{E7BD1BFA-E822-4A0B-A0D1-4EC019F77E3E}" type="presOf" srcId="{5DE23A1F-B828-4AED-93AF-CB385BE40F90}" destId="{620747C8-B56B-4616-9A1D-BDC76FE2232C}" srcOrd="0" destOrd="0" presId="urn:microsoft.com/office/officeart/2005/8/layout/hList7"/>
    <dgm:cxn modelId="{D1B63EFA-DB8C-4D04-AD99-0CD33F6BEB5E}" type="presOf" srcId="{DA761F70-B11F-4EA6-915D-15ADF7DDBA23}" destId="{3A3CCAAA-9391-4727-92C0-D8017A0163A3}" srcOrd="1" destOrd="0" presId="urn:microsoft.com/office/officeart/2005/8/layout/hList7"/>
    <dgm:cxn modelId="{EC75BDB0-D04F-4BD6-BF3E-F21914011F10}" type="presParOf" srcId="{700DEE2E-009E-4920-8919-3EBA1BD25605}" destId="{6CA53C31-027B-47B6-99A7-1B4548807CCF}" srcOrd="0" destOrd="0" presId="urn:microsoft.com/office/officeart/2005/8/layout/hList7"/>
    <dgm:cxn modelId="{F31F707B-5D1A-4ED2-A00C-A19395DF0FFB}" type="presParOf" srcId="{700DEE2E-009E-4920-8919-3EBA1BD25605}" destId="{474004DD-83D6-490F-8C13-1D7113C388B6}" srcOrd="1" destOrd="0" presId="urn:microsoft.com/office/officeart/2005/8/layout/hList7"/>
    <dgm:cxn modelId="{39DA9D16-27CA-4BEF-B3CE-CF9401484659}" type="presParOf" srcId="{474004DD-83D6-490F-8C13-1D7113C388B6}" destId="{1596B23E-FF3A-4F13-8B81-DB82401CB8A2}" srcOrd="0" destOrd="0" presId="urn:microsoft.com/office/officeart/2005/8/layout/hList7"/>
    <dgm:cxn modelId="{59BA97D4-4082-43CE-9127-43D07AF015B5}" type="presParOf" srcId="{1596B23E-FF3A-4F13-8B81-DB82401CB8A2}" destId="{33027701-4552-4E82-B8B5-201818F384E1}" srcOrd="0" destOrd="0" presId="urn:microsoft.com/office/officeart/2005/8/layout/hList7"/>
    <dgm:cxn modelId="{E1772C0D-E064-40EF-A29F-135789CAD842}" type="presParOf" srcId="{1596B23E-FF3A-4F13-8B81-DB82401CB8A2}" destId="{80C6CD21-4D30-4F02-A5E3-108A4E386C2A}" srcOrd="1" destOrd="0" presId="urn:microsoft.com/office/officeart/2005/8/layout/hList7"/>
    <dgm:cxn modelId="{F13F8B05-3886-4A73-BE27-CC350013C832}" type="presParOf" srcId="{1596B23E-FF3A-4F13-8B81-DB82401CB8A2}" destId="{76216FFC-B42E-47B5-BEF6-E584E61758BE}" srcOrd="2" destOrd="0" presId="urn:microsoft.com/office/officeart/2005/8/layout/hList7"/>
    <dgm:cxn modelId="{3B1BB30C-BEED-4566-B394-8460697627BF}" type="presParOf" srcId="{1596B23E-FF3A-4F13-8B81-DB82401CB8A2}" destId="{0304F202-A9F3-479D-BEB1-3ABB9CCAFAF9}" srcOrd="3" destOrd="0" presId="urn:microsoft.com/office/officeart/2005/8/layout/hList7"/>
    <dgm:cxn modelId="{B7F2F8A4-A4CB-425F-9E6B-19319D5E67FC}" type="presParOf" srcId="{474004DD-83D6-490F-8C13-1D7113C388B6}" destId="{B403F713-81E6-4AE7-B3A1-1A307AF769A8}" srcOrd="1" destOrd="0" presId="urn:microsoft.com/office/officeart/2005/8/layout/hList7"/>
    <dgm:cxn modelId="{0F05C17B-93D1-4C29-8F31-9676840981A1}" type="presParOf" srcId="{474004DD-83D6-490F-8C13-1D7113C388B6}" destId="{B9908DC9-75CD-470F-86E2-F7B565FA29D9}" srcOrd="2" destOrd="0" presId="urn:microsoft.com/office/officeart/2005/8/layout/hList7"/>
    <dgm:cxn modelId="{CD3C3B2A-20AE-4E3D-9F17-2F6BEC5AC00E}" type="presParOf" srcId="{B9908DC9-75CD-470F-86E2-F7B565FA29D9}" destId="{FA06BBCE-464F-4266-B09B-D42E3ACE62C5}" srcOrd="0" destOrd="0" presId="urn:microsoft.com/office/officeart/2005/8/layout/hList7"/>
    <dgm:cxn modelId="{223C9F30-7FAB-4323-BF23-5B81F708670D}" type="presParOf" srcId="{B9908DC9-75CD-470F-86E2-F7B565FA29D9}" destId="{4010F67F-62A0-45F8-9086-6325303267DE}" srcOrd="1" destOrd="0" presId="urn:microsoft.com/office/officeart/2005/8/layout/hList7"/>
    <dgm:cxn modelId="{F2B1E5B8-97C7-459E-8F06-8BCFCFADB7C9}" type="presParOf" srcId="{B9908DC9-75CD-470F-86E2-F7B565FA29D9}" destId="{BA70FC0A-0E40-43D4-9CED-0E9CD2687E95}" srcOrd="2" destOrd="0" presId="urn:microsoft.com/office/officeart/2005/8/layout/hList7"/>
    <dgm:cxn modelId="{EF19F5B5-D45E-40E3-A916-15F543B66BCF}" type="presParOf" srcId="{B9908DC9-75CD-470F-86E2-F7B565FA29D9}" destId="{AF799562-D0FE-4304-8CBE-F6EBFAE4013A}" srcOrd="3" destOrd="0" presId="urn:microsoft.com/office/officeart/2005/8/layout/hList7"/>
    <dgm:cxn modelId="{DC21202B-11B9-4C07-A532-7CBFBF99020E}" type="presParOf" srcId="{474004DD-83D6-490F-8C13-1D7113C388B6}" destId="{620E0897-60F4-4FE7-BB5B-EC1118AD18C4}" srcOrd="3" destOrd="0" presId="urn:microsoft.com/office/officeart/2005/8/layout/hList7"/>
    <dgm:cxn modelId="{E9A8BC4E-3AD0-40F5-849D-73DA92916112}" type="presParOf" srcId="{474004DD-83D6-490F-8C13-1D7113C388B6}" destId="{D8032356-C94D-4EB5-BD43-52AF1F0DC0DA}" srcOrd="4" destOrd="0" presId="urn:microsoft.com/office/officeart/2005/8/layout/hList7"/>
    <dgm:cxn modelId="{EFDAB60D-F52F-445A-88F4-22D0E73B42EE}" type="presParOf" srcId="{D8032356-C94D-4EB5-BD43-52AF1F0DC0DA}" destId="{991FE780-09B4-437E-87F1-633B9F17E51A}" srcOrd="0" destOrd="0" presId="urn:microsoft.com/office/officeart/2005/8/layout/hList7"/>
    <dgm:cxn modelId="{FD49FC66-019F-45D5-B5F2-D7644F7A8EF0}" type="presParOf" srcId="{D8032356-C94D-4EB5-BD43-52AF1F0DC0DA}" destId="{9214762E-771B-4644-B4EF-48158964CAF7}" srcOrd="1" destOrd="0" presId="urn:microsoft.com/office/officeart/2005/8/layout/hList7"/>
    <dgm:cxn modelId="{DF28CAD0-560E-45A5-8701-69D6A80A5EA0}" type="presParOf" srcId="{D8032356-C94D-4EB5-BD43-52AF1F0DC0DA}" destId="{FB25865C-F5C6-44CB-B4D2-3814AA594E66}" srcOrd="2" destOrd="0" presId="urn:microsoft.com/office/officeart/2005/8/layout/hList7"/>
    <dgm:cxn modelId="{B7438F9F-481E-4792-AC9B-7A6C4FCE0860}" type="presParOf" srcId="{D8032356-C94D-4EB5-BD43-52AF1F0DC0DA}" destId="{069CDC01-BE12-484D-9486-671E87A5E1A9}" srcOrd="3" destOrd="0" presId="urn:microsoft.com/office/officeart/2005/8/layout/hList7"/>
    <dgm:cxn modelId="{C5769F66-C414-4E52-A0A3-D80DA87277FE}" type="presParOf" srcId="{474004DD-83D6-490F-8C13-1D7113C388B6}" destId="{1F0423FB-D68E-4585-AD64-427F976129F3}" srcOrd="5" destOrd="0" presId="urn:microsoft.com/office/officeart/2005/8/layout/hList7"/>
    <dgm:cxn modelId="{EDD68CAC-D368-43CA-9653-A0D8F8278EF2}" type="presParOf" srcId="{474004DD-83D6-490F-8C13-1D7113C388B6}" destId="{67FA1698-9E24-4229-A2FA-F4674B67919C}" srcOrd="6" destOrd="0" presId="urn:microsoft.com/office/officeart/2005/8/layout/hList7"/>
    <dgm:cxn modelId="{37C53388-C0E2-4097-BC97-FE407295C064}" type="presParOf" srcId="{67FA1698-9E24-4229-A2FA-F4674B67919C}" destId="{2E70E187-B08A-486D-8A45-C8A232CC337A}" srcOrd="0" destOrd="0" presId="urn:microsoft.com/office/officeart/2005/8/layout/hList7"/>
    <dgm:cxn modelId="{DC6A997A-FF53-4AAA-AF6F-55036DD962F0}" type="presParOf" srcId="{67FA1698-9E24-4229-A2FA-F4674B67919C}" destId="{0B0F9D5E-01B5-4D70-8912-3735DC726156}" srcOrd="1" destOrd="0" presId="urn:microsoft.com/office/officeart/2005/8/layout/hList7"/>
    <dgm:cxn modelId="{CB496CE4-35CF-4FF8-969B-0FAB3B800286}" type="presParOf" srcId="{67FA1698-9E24-4229-A2FA-F4674B67919C}" destId="{FC7B3C5D-EC91-4467-AF60-0E5515B36ED2}" srcOrd="2" destOrd="0" presId="urn:microsoft.com/office/officeart/2005/8/layout/hList7"/>
    <dgm:cxn modelId="{BB74A116-C9DC-489C-8923-5932DE2DFE4C}" type="presParOf" srcId="{67FA1698-9E24-4229-A2FA-F4674B67919C}" destId="{640B4EA2-5D13-4CA1-86A9-3221B0994580}" srcOrd="3" destOrd="0" presId="urn:microsoft.com/office/officeart/2005/8/layout/hList7"/>
    <dgm:cxn modelId="{CFE82FD6-41FF-46EA-82DF-BC64CA2B5E24}" type="presParOf" srcId="{474004DD-83D6-490F-8C13-1D7113C388B6}" destId="{92BB5058-E676-44FD-8396-B1C6E9350E2F}" srcOrd="7" destOrd="0" presId="urn:microsoft.com/office/officeart/2005/8/layout/hList7"/>
    <dgm:cxn modelId="{DD83DE92-EF27-4254-83F4-54723110E97D}" type="presParOf" srcId="{474004DD-83D6-490F-8C13-1D7113C388B6}" destId="{44F6A7E9-A24E-43F1-8876-7D150D31E9D4}" srcOrd="8" destOrd="0" presId="urn:microsoft.com/office/officeart/2005/8/layout/hList7"/>
    <dgm:cxn modelId="{516E1852-7CC0-4093-A119-A5082DBB110D}" type="presParOf" srcId="{44F6A7E9-A24E-43F1-8876-7D150D31E9D4}" destId="{0F17CE07-4E74-4F15-86EB-6C6567CBA919}" srcOrd="0" destOrd="0" presId="urn:microsoft.com/office/officeart/2005/8/layout/hList7"/>
    <dgm:cxn modelId="{28862B3E-37D8-4672-92E9-C2F85172F59B}" type="presParOf" srcId="{44F6A7E9-A24E-43F1-8876-7D150D31E9D4}" destId="{8D07021B-273A-4B9A-9F4E-3DC526DA65BD}" srcOrd="1" destOrd="0" presId="urn:microsoft.com/office/officeart/2005/8/layout/hList7"/>
    <dgm:cxn modelId="{8224DE60-A178-4CC6-AF0C-E83D870B7FE4}" type="presParOf" srcId="{44F6A7E9-A24E-43F1-8876-7D150D31E9D4}" destId="{D5E502C2-DE8D-4346-877A-9C40A3864E73}" srcOrd="2" destOrd="0" presId="urn:microsoft.com/office/officeart/2005/8/layout/hList7"/>
    <dgm:cxn modelId="{3CE81BFD-3CD0-404B-8D8A-195DA7A0689E}" type="presParOf" srcId="{44F6A7E9-A24E-43F1-8876-7D150D31E9D4}" destId="{1722C8D5-9191-4617-9A5C-B2D813A9D915}" srcOrd="3" destOrd="0" presId="urn:microsoft.com/office/officeart/2005/8/layout/hList7"/>
    <dgm:cxn modelId="{66ED2BAE-8F36-4F1B-B0FC-38F7891D30AA}" type="presParOf" srcId="{474004DD-83D6-490F-8C13-1D7113C388B6}" destId="{EBD88C52-2018-48D1-9314-C17CB78960E1}" srcOrd="9" destOrd="0" presId="urn:microsoft.com/office/officeart/2005/8/layout/hList7"/>
    <dgm:cxn modelId="{D96DF410-AE65-4C00-8914-C9878C34244E}" type="presParOf" srcId="{474004DD-83D6-490F-8C13-1D7113C388B6}" destId="{0F54D2C3-2473-46B1-B62D-6D975835F768}" srcOrd="10" destOrd="0" presId="urn:microsoft.com/office/officeart/2005/8/layout/hList7"/>
    <dgm:cxn modelId="{ADBD531B-2048-4E07-8C9C-6C250709E307}" type="presParOf" srcId="{0F54D2C3-2473-46B1-B62D-6D975835F768}" destId="{7DF9CCCA-3B9D-4598-9B0D-5726972F0780}" srcOrd="0" destOrd="0" presId="urn:microsoft.com/office/officeart/2005/8/layout/hList7"/>
    <dgm:cxn modelId="{485B4DD3-657D-465B-ABC0-3AADF4233CDD}" type="presParOf" srcId="{0F54D2C3-2473-46B1-B62D-6D975835F768}" destId="{3A3CCAAA-9391-4727-92C0-D8017A0163A3}" srcOrd="1" destOrd="0" presId="urn:microsoft.com/office/officeart/2005/8/layout/hList7"/>
    <dgm:cxn modelId="{C5B9B9D7-F857-484F-A826-E2D6D10B499E}" type="presParOf" srcId="{0F54D2C3-2473-46B1-B62D-6D975835F768}" destId="{57AF0E7A-6E2A-4DFD-8782-FF6ACFBFE49A}" srcOrd="2" destOrd="0" presId="urn:microsoft.com/office/officeart/2005/8/layout/hList7"/>
    <dgm:cxn modelId="{A150B6B2-396C-453F-AE03-CB21BCA93C22}" type="presParOf" srcId="{0F54D2C3-2473-46B1-B62D-6D975835F768}" destId="{0ED1F304-354B-4320-B27C-70A3951670CA}" srcOrd="3" destOrd="0" presId="urn:microsoft.com/office/officeart/2005/8/layout/hList7"/>
    <dgm:cxn modelId="{9620553E-216E-49DC-A4C7-65642DFF48A5}" type="presParOf" srcId="{474004DD-83D6-490F-8C13-1D7113C388B6}" destId="{1BFDB655-8D21-4995-B102-9474CBAFCA39}" srcOrd="11" destOrd="0" presId="urn:microsoft.com/office/officeart/2005/8/layout/hList7"/>
    <dgm:cxn modelId="{64D578B8-86E9-47FB-A86E-EAA99D32CBE5}" type="presParOf" srcId="{474004DD-83D6-490F-8C13-1D7113C388B6}" destId="{E3D4926D-D56C-4D55-82B1-FA30BBB9C0E6}" srcOrd="12" destOrd="0" presId="urn:microsoft.com/office/officeart/2005/8/layout/hList7"/>
    <dgm:cxn modelId="{40D70112-918B-4076-8BE5-BF7EFEEFC4AE}" type="presParOf" srcId="{E3D4926D-D56C-4D55-82B1-FA30BBB9C0E6}" destId="{1E2AF601-0E14-41E6-A130-E7A0A9003234}" srcOrd="0" destOrd="0" presId="urn:microsoft.com/office/officeart/2005/8/layout/hList7"/>
    <dgm:cxn modelId="{4C355393-BD68-4B74-86E4-73BE0DC93CEC}" type="presParOf" srcId="{E3D4926D-D56C-4D55-82B1-FA30BBB9C0E6}" destId="{EFEA8269-3FA8-4E67-A41C-D7364A1F0F81}" srcOrd="1" destOrd="0" presId="urn:microsoft.com/office/officeart/2005/8/layout/hList7"/>
    <dgm:cxn modelId="{39EB414C-21DB-47A8-8E1E-FDA12668D33D}" type="presParOf" srcId="{E3D4926D-D56C-4D55-82B1-FA30BBB9C0E6}" destId="{0EA924EF-8D1F-47B0-BF16-25A8EDEA9546}" srcOrd="2" destOrd="0" presId="urn:microsoft.com/office/officeart/2005/8/layout/hList7"/>
    <dgm:cxn modelId="{F80BE975-6C66-462A-9F11-1BCBEFC8EDE4}" type="presParOf" srcId="{E3D4926D-D56C-4D55-82B1-FA30BBB9C0E6}" destId="{92DE6F99-74F9-48AD-8F0A-3356A4758B7E}" srcOrd="3" destOrd="0" presId="urn:microsoft.com/office/officeart/2005/8/layout/hList7"/>
    <dgm:cxn modelId="{1CBAA4FD-C73A-4A79-9790-EE1E0066DF99}" type="presParOf" srcId="{474004DD-83D6-490F-8C13-1D7113C388B6}" destId="{A1BE973D-2666-428F-968A-6FB64469B94A}" srcOrd="13" destOrd="0" presId="urn:microsoft.com/office/officeart/2005/8/layout/hList7"/>
    <dgm:cxn modelId="{B2D10571-B46D-4FF7-9FFF-FF373A8C8D04}" type="presParOf" srcId="{474004DD-83D6-490F-8C13-1D7113C388B6}" destId="{FB0C6E0C-92BE-4A54-B44D-FD3B9DEFEEF5}" srcOrd="14" destOrd="0" presId="urn:microsoft.com/office/officeart/2005/8/layout/hList7"/>
    <dgm:cxn modelId="{4A1A5B5C-BEAC-43C6-BEBE-4DF2D9AB0C1C}" type="presParOf" srcId="{FB0C6E0C-92BE-4A54-B44D-FD3B9DEFEEF5}" destId="{620747C8-B56B-4616-9A1D-BDC76FE2232C}" srcOrd="0" destOrd="0" presId="urn:microsoft.com/office/officeart/2005/8/layout/hList7"/>
    <dgm:cxn modelId="{DBAEEE06-588A-4795-A59A-282FC630AB78}" type="presParOf" srcId="{FB0C6E0C-92BE-4A54-B44D-FD3B9DEFEEF5}" destId="{597A3276-0637-471F-8C39-62B3791F94E7}" srcOrd="1" destOrd="0" presId="urn:microsoft.com/office/officeart/2005/8/layout/hList7"/>
    <dgm:cxn modelId="{229302AB-4BA1-4F62-9BCB-44350182E2F3}" type="presParOf" srcId="{FB0C6E0C-92BE-4A54-B44D-FD3B9DEFEEF5}" destId="{0206AF53-D451-4267-AC81-68C6CC03F37B}" srcOrd="2" destOrd="0" presId="urn:microsoft.com/office/officeart/2005/8/layout/hList7"/>
    <dgm:cxn modelId="{B106F647-DF3B-4512-8B01-F763BF9C26D4}"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2D31000C-7E1F-4F14-9F83-7054D6D72494}"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766AB96E-6C8D-4B5C-9808-7E96B02DAE84}" type="presOf" srcId="{555B6739-710A-4B4D-9EBD-6F3E0D5E4D89}" destId="{2B04F61E-F09D-4572-A85C-17147C8ACF18}" srcOrd="1" destOrd="0" presId="urn:microsoft.com/office/officeart/2005/8/layout/hProcess7"/>
    <dgm:cxn modelId="{D4788457-D43C-40D4-82F3-A39621447C54}" type="presOf" srcId="{555B6739-710A-4B4D-9EBD-6F3E0D5E4D89}" destId="{E0A01FB4-1D39-44C8-BE71-7169CCA8ECD3}" srcOrd="0" destOrd="0" presId="urn:microsoft.com/office/officeart/2005/8/layout/hProcess7"/>
    <dgm:cxn modelId="{0572208B-D85B-43AF-84B5-156830759897}" type="presOf" srcId="{52AC4D52-AC6B-43A5-83D3-92B328BC6853}" destId="{4F4D0479-E343-4435-B0DE-6E8EA1D63082}"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C1C77DA3-4938-430A-B001-FACC23450A33}" type="presOf" srcId="{F3CC4D8D-51D0-4CAB-A7E0-F3C82C757EE3}" destId="{2358811D-AD16-4485-B83D-7E120D5A3EBA}" srcOrd="0" destOrd="0" presId="urn:microsoft.com/office/officeart/2005/8/layout/hProcess7"/>
    <dgm:cxn modelId="{61043F12-89DB-4427-A1C8-65176A7412FD}" type="presParOf" srcId="{2358811D-AD16-4485-B83D-7E120D5A3EBA}" destId="{C5EE6942-082E-430E-AB21-37017B9A136B}" srcOrd="0" destOrd="0" presId="urn:microsoft.com/office/officeart/2005/8/layout/hProcess7"/>
    <dgm:cxn modelId="{C33C6283-B679-4F55-8ABF-CD4967AAB2A1}" type="presParOf" srcId="{C5EE6942-082E-430E-AB21-37017B9A136B}" destId="{4F4D0479-E343-4435-B0DE-6E8EA1D63082}" srcOrd="0" destOrd="0" presId="urn:microsoft.com/office/officeart/2005/8/layout/hProcess7"/>
    <dgm:cxn modelId="{DA1A0591-6484-46B1-9352-C7865AF4989C}" type="presParOf" srcId="{C5EE6942-082E-430E-AB21-37017B9A136B}" destId="{8DBA6631-669F-405E-9DE8-0FA381224CCB}" srcOrd="1" destOrd="0" presId="urn:microsoft.com/office/officeart/2005/8/layout/hProcess7"/>
    <dgm:cxn modelId="{604F88B9-E3BA-4D0D-9F99-7C70B6A7ECE8}" type="presParOf" srcId="{2358811D-AD16-4485-B83D-7E120D5A3EBA}" destId="{FEF3A57A-DA77-4CFC-ACAF-52A56EB8CC18}" srcOrd="1" destOrd="0" presId="urn:microsoft.com/office/officeart/2005/8/layout/hProcess7"/>
    <dgm:cxn modelId="{9F3ACB7D-20FE-4388-95D0-9A6D59E0CC06}" type="presParOf" srcId="{2358811D-AD16-4485-B83D-7E120D5A3EBA}" destId="{3E288028-4220-4E47-BBEB-1D5D19141B31}" srcOrd="2" destOrd="0" presId="urn:microsoft.com/office/officeart/2005/8/layout/hProcess7"/>
    <dgm:cxn modelId="{520FA1DF-1ADA-445A-B81B-D4287805C851}" type="presParOf" srcId="{3E288028-4220-4E47-BBEB-1D5D19141B31}" destId="{3AB04FDB-C8A5-4B67-B663-AEC9684C0F1B}" srcOrd="0" destOrd="0" presId="urn:microsoft.com/office/officeart/2005/8/layout/hProcess7"/>
    <dgm:cxn modelId="{3DC727D8-D426-4CB8-8109-2FD06D96729D}" type="presParOf" srcId="{3E288028-4220-4E47-BBEB-1D5D19141B31}" destId="{427FC1E3-0593-4C6D-B81C-9EA4B510122F}" srcOrd="1" destOrd="0" presId="urn:microsoft.com/office/officeart/2005/8/layout/hProcess7"/>
    <dgm:cxn modelId="{D9843B72-BF99-4456-B9C6-F4A42AFDCA11}" type="presParOf" srcId="{3E288028-4220-4E47-BBEB-1D5D19141B31}" destId="{C139935C-F600-418F-A856-64BDD8CDFB88}" srcOrd="2" destOrd="0" presId="urn:microsoft.com/office/officeart/2005/8/layout/hProcess7"/>
    <dgm:cxn modelId="{2D2E187F-A3EF-461D-829A-28EEABD56AA6}" type="presParOf" srcId="{2358811D-AD16-4485-B83D-7E120D5A3EBA}" destId="{CF0066F2-CC70-4EA8-8000-C53F5C1F24B1}" srcOrd="3" destOrd="0" presId="urn:microsoft.com/office/officeart/2005/8/layout/hProcess7"/>
    <dgm:cxn modelId="{82EF6D6D-67B1-4344-B60E-A874ACF22E2F}" type="presParOf" srcId="{2358811D-AD16-4485-B83D-7E120D5A3EBA}" destId="{541A5A60-12CA-4B2E-A81F-DB448263A5D1}" srcOrd="4" destOrd="0" presId="urn:microsoft.com/office/officeart/2005/8/layout/hProcess7"/>
    <dgm:cxn modelId="{6E83FA4D-B2A4-4DD3-9909-A9E217753296}" type="presParOf" srcId="{541A5A60-12CA-4B2E-A81F-DB448263A5D1}" destId="{E0A01FB4-1D39-44C8-BE71-7169CCA8ECD3}" srcOrd="0" destOrd="0" presId="urn:microsoft.com/office/officeart/2005/8/layout/hProcess7"/>
    <dgm:cxn modelId="{89220689-9208-4BD4-8728-5A1BD79C5023}"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DCCED228-C42C-4532-8326-C94A376EF82C}" type="presOf" srcId="{F3CC4D8D-51D0-4CAB-A7E0-F3C82C757EE3}" destId="{2358811D-AD16-4485-B83D-7E120D5A3EBA}" srcOrd="0" destOrd="0" presId="urn:microsoft.com/office/officeart/2005/8/layout/hProcess7"/>
    <dgm:cxn modelId="{7443424C-2A68-4DB1-9324-B46B9102E61E}" type="presOf" srcId="{52AC4D52-AC6B-43A5-83D3-92B328BC6853}" destId="{4F4D0479-E343-4435-B0DE-6E8EA1D63082}" srcOrd="0" destOrd="0" presId="urn:microsoft.com/office/officeart/2005/8/layout/hProcess7"/>
    <dgm:cxn modelId="{6D80887A-BC30-45D7-8C21-6C783894568D}" type="presOf" srcId="{52AC4D52-AC6B-43A5-83D3-92B328BC6853}" destId="{8DBA6631-669F-405E-9DE8-0FA381224CCB}"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93464D40-4FF1-421B-AC26-434AA240B94F}" type="presParOf" srcId="{2358811D-AD16-4485-B83D-7E120D5A3EBA}" destId="{C5EE6942-082E-430E-AB21-37017B9A136B}" srcOrd="0" destOrd="0" presId="urn:microsoft.com/office/officeart/2005/8/layout/hProcess7"/>
    <dgm:cxn modelId="{7635D79C-BE48-4BE8-8AC8-1132003C0ABC}" type="presParOf" srcId="{C5EE6942-082E-430E-AB21-37017B9A136B}" destId="{4F4D0479-E343-4435-B0DE-6E8EA1D63082}" srcOrd="0" destOrd="0" presId="urn:microsoft.com/office/officeart/2005/8/layout/hProcess7"/>
    <dgm:cxn modelId="{55F263A3-0945-466F-9F5D-FE85A56669FE}"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A2400F2B-96C1-49E1-8D0E-E1EFD6C9EB6C}" type="presOf" srcId="{941D8FAD-1923-4504-9E1C-EE474DAC5009}" destId="{529C4210-6100-40EB-89AC-75DE350AA14D}" srcOrd="1" destOrd="0" presId="urn:microsoft.com/office/officeart/2005/8/layout/hProcess7"/>
    <dgm:cxn modelId="{C841B92F-4330-40AA-9DA0-A58C5ABDEDEB}" type="presOf" srcId="{52AC4D52-AC6B-43A5-83D3-92B328BC6853}" destId="{8DBA6631-669F-405E-9DE8-0FA381224CCB}" srcOrd="1"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A15F846F-F313-499C-9B8A-D4266F3A626E}" type="presOf" srcId="{F3CC4D8D-51D0-4CAB-A7E0-F3C82C757EE3}" destId="{2358811D-AD16-4485-B83D-7E120D5A3EBA}"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ABFC4387-EB33-4445-859D-15BCE763F807}" type="presOf" srcId="{4F64E705-69E2-475F-99FF-BEC892AAB192}" destId="{0A64D82D-49F7-4CC1-8D0C-96DB8D3D2055}" srcOrd="1" destOrd="0" presId="urn:microsoft.com/office/officeart/2005/8/layout/hProcess7"/>
    <dgm:cxn modelId="{4D250F91-800A-4BC9-A0B2-026BC9C71748}" type="presOf" srcId="{941D8FAD-1923-4504-9E1C-EE474DAC5009}" destId="{430438FA-20BF-47B3-A949-A405D0DB09CD}"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F8458C3-2082-4D12-AA89-30DB37FB0DC9}" type="presOf" srcId="{4F64E705-69E2-475F-99FF-BEC892AAB192}" destId="{168CDFC9-90CE-424B-A4E8-278ACC8BE182}" srcOrd="0" destOrd="0" presId="urn:microsoft.com/office/officeart/2005/8/layout/hProcess7"/>
    <dgm:cxn modelId="{7628A7D8-4C45-4562-8068-CFA333669704}" type="presOf" srcId="{52AC4D52-AC6B-43A5-83D3-92B328BC6853}" destId="{4F4D0479-E343-4435-B0DE-6E8EA1D63082}" srcOrd="0" destOrd="0" presId="urn:microsoft.com/office/officeart/2005/8/layout/hProcess7"/>
    <dgm:cxn modelId="{72D03EFB-4D44-448A-808C-C0073CC8E768}" type="presParOf" srcId="{2358811D-AD16-4485-B83D-7E120D5A3EBA}" destId="{C5EE6942-082E-430E-AB21-37017B9A136B}" srcOrd="0" destOrd="0" presId="urn:microsoft.com/office/officeart/2005/8/layout/hProcess7"/>
    <dgm:cxn modelId="{2D203A96-456D-4A55-911D-83E47716EE75}" type="presParOf" srcId="{C5EE6942-082E-430E-AB21-37017B9A136B}" destId="{4F4D0479-E343-4435-B0DE-6E8EA1D63082}" srcOrd="0" destOrd="0" presId="urn:microsoft.com/office/officeart/2005/8/layout/hProcess7"/>
    <dgm:cxn modelId="{6EAE7C85-185B-46C2-A034-B52EC3C7EF5F}" type="presParOf" srcId="{C5EE6942-082E-430E-AB21-37017B9A136B}" destId="{8DBA6631-669F-405E-9DE8-0FA381224CCB}" srcOrd="1" destOrd="0" presId="urn:microsoft.com/office/officeart/2005/8/layout/hProcess7"/>
    <dgm:cxn modelId="{AA2D60AE-333A-452A-AE95-DC829FC9DEA5}" type="presParOf" srcId="{2358811D-AD16-4485-B83D-7E120D5A3EBA}" destId="{FEF3A57A-DA77-4CFC-ACAF-52A56EB8CC18}" srcOrd="1" destOrd="0" presId="urn:microsoft.com/office/officeart/2005/8/layout/hProcess7"/>
    <dgm:cxn modelId="{3D35FA92-29A4-4719-BDD6-3A39EB15080A}" type="presParOf" srcId="{2358811D-AD16-4485-B83D-7E120D5A3EBA}" destId="{3E288028-4220-4E47-BBEB-1D5D19141B31}" srcOrd="2" destOrd="0" presId="urn:microsoft.com/office/officeart/2005/8/layout/hProcess7"/>
    <dgm:cxn modelId="{AE745E7C-772D-4677-8DB3-5CAC36ADF536}" type="presParOf" srcId="{3E288028-4220-4E47-BBEB-1D5D19141B31}" destId="{3AB04FDB-C8A5-4B67-B663-AEC9684C0F1B}" srcOrd="0" destOrd="0" presId="urn:microsoft.com/office/officeart/2005/8/layout/hProcess7"/>
    <dgm:cxn modelId="{73F8B756-8471-47D3-9E9F-0C253D674821}" type="presParOf" srcId="{3E288028-4220-4E47-BBEB-1D5D19141B31}" destId="{427FC1E3-0593-4C6D-B81C-9EA4B510122F}" srcOrd="1" destOrd="0" presId="urn:microsoft.com/office/officeart/2005/8/layout/hProcess7"/>
    <dgm:cxn modelId="{6743861D-1077-4943-8362-51C9D4BC36EC}" type="presParOf" srcId="{3E288028-4220-4E47-BBEB-1D5D19141B31}" destId="{C139935C-F600-418F-A856-64BDD8CDFB88}" srcOrd="2" destOrd="0" presId="urn:microsoft.com/office/officeart/2005/8/layout/hProcess7"/>
    <dgm:cxn modelId="{283F15D8-1AA9-4107-8CE2-90652FEEE90B}" type="presParOf" srcId="{2358811D-AD16-4485-B83D-7E120D5A3EBA}" destId="{CF0066F2-CC70-4EA8-8000-C53F5C1F24B1}" srcOrd="3" destOrd="0" presId="urn:microsoft.com/office/officeart/2005/8/layout/hProcess7"/>
    <dgm:cxn modelId="{95D5F0EE-95AC-49E6-8194-29F1860A0424}" type="presParOf" srcId="{2358811D-AD16-4485-B83D-7E120D5A3EBA}" destId="{8DF83716-D5F9-463A-8AF3-4F280F01A457}" srcOrd="4" destOrd="0" presId="urn:microsoft.com/office/officeart/2005/8/layout/hProcess7"/>
    <dgm:cxn modelId="{709305C4-8683-4A6F-BD06-DFF79B3B4F7E}" type="presParOf" srcId="{8DF83716-D5F9-463A-8AF3-4F280F01A457}" destId="{168CDFC9-90CE-424B-A4E8-278ACC8BE182}" srcOrd="0" destOrd="0" presId="urn:microsoft.com/office/officeart/2005/8/layout/hProcess7"/>
    <dgm:cxn modelId="{DA2BDBD5-A483-4D3E-A1A5-B3DE8B7B4B77}" type="presParOf" srcId="{8DF83716-D5F9-463A-8AF3-4F280F01A457}" destId="{0A64D82D-49F7-4CC1-8D0C-96DB8D3D2055}" srcOrd="1" destOrd="0" presId="urn:microsoft.com/office/officeart/2005/8/layout/hProcess7"/>
    <dgm:cxn modelId="{BCF1C283-BFD8-450B-9E17-CC27C90D2796}" type="presParOf" srcId="{2358811D-AD16-4485-B83D-7E120D5A3EBA}" destId="{7A97E7EF-DFC5-4F2B-BF3D-1ADC4F8FBF71}" srcOrd="5" destOrd="0" presId="urn:microsoft.com/office/officeart/2005/8/layout/hProcess7"/>
    <dgm:cxn modelId="{711CF200-6BB9-46E9-8F83-709FAB779698}" type="presParOf" srcId="{2358811D-AD16-4485-B83D-7E120D5A3EBA}" destId="{95AA93D9-143A-4179-94D5-A324117C7B13}" srcOrd="6" destOrd="0" presId="urn:microsoft.com/office/officeart/2005/8/layout/hProcess7"/>
    <dgm:cxn modelId="{21D6DB23-26C2-47C2-8FBE-408035CCA9B3}" type="presParOf" srcId="{95AA93D9-143A-4179-94D5-A324117C7B13}" destId="{4A6FDF96-32D7-482F-B970-27A45A97B9C6}" srcOrd="0" destOrd="0" presId="urn:microsoft.com/office/officeart/2005/8/layout/hProcess7"/>
    <dgm:cxn modelId="{E6C9CC11-2A4C-42C5-BCBB-556263898273}" type="presParOf" srcId="{95AA93D9-143A-4179-94D5-A324117C7B13}" destId="{FE0A7E94-0825-4074-865F-1ACA6778AEB4}" srcOrd="1" destOrd="0" presId="urn:microsoft.com/office/officeart/2005/8/layout/hProcess7"/>
    <dgm:cxn modelId="{D6F7DE40-BDA2-40F8-AFF7-1F57E819377E}" type="presParOf" srcId="{95AA93D9-143A-4179-94D5-A324117C7B13}" destId="{54FFFE83-7910-47CC-B537-4925EB1249C5}" srcOrd="2" destOrd="0" presId="urn:microsoft.com/office/officeart/2005/8/layout/hProcess7"/>
    <dgm:cxn modelId="{3038AD23-F90D-4E3F-8B9E-99B4FC986852}" type="presParOf" srcId="{2358811D-AD16-4485-B83D-7E120D5A3EBA}" destId="{014C3815-FB34-466B-AB2D-073A7779C233}" srcOrd="7" destOrd="0" presId="urn:microsoft.com/office/officeart/2005/8/layout/hProcess7"/>
    <dgm:cxn modelId="{96540D72-5DF5-45BA-86C0-9CA51AB0FD3B}" type="presParOf" srcId="{2358811D-AD16-4485-B83D-7E120D5A3EBA}" destId="{04CE0C97-649D-40F9-8D53-611012A258F1}" srcOrd="8" destOrd="0" presId="urn:microsoft.com/office/officeart/2005/8/layout/hProcess7"/>
    <dgm:cxn modelId="{EE2EF30B-FBD9-4D55-9EFA-A7797A6694F7}" type="presParOf" srcId="{04CE0C97-649D-40F9-8D53-611012A258F1}" destId="{430438FA-20BF-47B3-A949-A405D0DB09CD}" srcOrd="0" destOrd="0" presId="urn:microsoft.com/office/officeart/2005/8/layout/hProcess7"/>
    <dgm:cxn modelId="{A2D5D1D2-ED17-4BD2-A9E7-D017C390F472}"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E58F075-ECC2-491D-A53B-373A730EB140}" type="doc">
      <dgm:prSet loTypeId="urn:microsoft.com/office/officeart/2005/8/layout/venn1" loCatId="relationship" qsTypeId="urn:microsoft.com/office/officeart/2005/8/quickstyle/simple1" qsCatId="simple" csTypeId="urn:microsoft.com/office/officeart/2005/8/colors/accent1_2" csCatId="accent1" phldr="1"/>
      <dgm:spPr/>
    </dgm:pt>
    <dgm:pt modelId="{FEC79316-A3BD-4E92-8112-00F2D8C99626}">
      <dgm:prSet phldrT="[Text]" custT="1"/>
      <dgm:spPr>
        <a:solidFill>
          <a:srgbClr val="00B050">
            <a:alpha val="50000"/>
          </a:srgbClr>
        </a:solidFill>
      </dgm:spPr>
      <dgm:t>
        <a:bodyPr/>
        <a:lstStyle/>
        <a:p>
          <a:pPr algn="l"/>
          <a:r>
            <a:rPr lang="en-US" sz="2000"/>
            <a:t>Internalizing </a:t>
          </a:r>
        </a:p>
      </dgm:t>
    </dgm:pt>
    <dgm:pt modelId="{D9097F29-0D44-46C6-B569-8D29872FEB7C}" type="parTrans" cxnId="{2396E95D-E706-4963-BF21-46B2D09557B1}">
      <dgm:prSet/>
      <dgm:spPr/>
      <dgm:t>
        <a:bodyPr/>
        <a:lstStyle/>
        <a:p>
          <a:endParaRPr lang="en-US"/>
        </a:p>
      </dgm:t>
    </dgm:pt>
    <dgm:pt modelId="{4BEB019D-76E6-4101-8F40-6B7CB3D279C5}" type="sibTrans" cxnId="{2396E95D-E706-4963-BF21-46B2D09557B1}">
      <dgm:prSet/>
      <dgm:spPr/>
      <dgm:t>
        <a:bodyPr/>
        <a:lstStyle/>
        <a:p>
          <a:endParaRPr lang="en-US"/>
        </a:p>
      </dgm:t>
    </dgm:pt>
    <dgm:pt modelId="{F4DB9DCF-9562-4805-97E8-30888D3BB7F0}">
      <dgm:prSet phldrT="[Text]" custT="1"/>
      <dgm:spPr/>
      <dgm:t>
        <a:bodyPr/>
        <a:lstStyle/>
        <a:p>
          <a:pPr algn="r"/>
          <a:r>
            <a:rPr lang="en-US" sz="2000"/>
            <a:t>Externalizing</a:t>
          </a:r>
        </a:p>
      </dgm:t>
    </dgm:pt>
    <dgm:pt modelId="{3CA0517B-05ED-4876-A36D-843A6D490FCE}" type="parTrans" cxnId="{C2F4B2D3-DAB9-42E8-A09E-EDBA23750D7C}">
      <dgm:prSet/>
      <dgm:spPr/>
      <dgm:t>
        <a:bodyPr/>
        <a:lstStyle/>
        <a:p>
          <a:endParaRPr lang="en-US"/>
        </a:p>
      </dgm:t>
    </dgm:pt>
    <dgm:pt modelId="{0A86A972-5ADB-4818-9A96-8C19783F87C9}" type="sibTrans" cxnId="{C2F4B2D3-DAB9-42E8-A09E-EDBA23750D7C}">
      <dgm:prSet/>
      <dgm:spPr/>
      <dgm:t>
        <a:bodyPr/>
        <a:lstStyle/>
        <a:p>
          <a:endParaRPr lang="en-US"/>
        </a:p>
      </dgm:t>
    </dgm:pt>
    <dgm:pt modelId="{14BAE65B-B8EA-4209-B58C-0B50648C42D6}" type="pres">
      <dgm:prSet presAssocID="{7E58F075-ECC2-491D-A53B-373A730EB140}" presName="compositeShape" presStyleCnt="0">
        <dgm:presLayoutVars>
          <dgm:chMax val="7"/>
          <dgm:dir/>
          <dgm:resizeHandles val="exact"/>
        </dgm:presLayoutVars>
      </dgm:prSet>
      <dgm:spPr/>
    </dgm:pt>
    <dgm:pt modelId="{FF4A7F8F-8F9E-4312-9CE0-5277995F61C1}" type="pres">
      <dgm:prSet presAssocID="{FEC79316-A3BD-4E92-8112-00F2D8C99626}" presName="circ1" presStyleLbl="vennNode1" presStyleIdx="0" presStyleCnt="2" custScaleX="114653" custScaleY="109669"/>
      <dgm:spPr/>
    </dgm:pt>
    <dgm:pt modelId="{F244C121-3D11-49B6-92BE-61C64AFE6965}" type="pres">
      <dgm:prSet presAssocID="{FEC79316-A3BD-4E92-8112-00F2D8C99626}" presName="circ1Tx" presStyleLbl="revTx" presStyleIdx="0" presStyleCnt="0">
        <dgm:presLayoutVars>
          <dgm:chMax val="0"/>
          <dgm:chPref val="0"/>
          <dgm:bulletEnabled val="1"/>
        </dgm:presLayoutVars>
      </dgm:prSet>
      <dgm:spPr/>
    </dgm:pt>
    <dgm:pt modelId="{E4694F79-E907-4923-843B-0C13A4F0DD7B}" type="pres">
      <dgm:prSet presAssocID="{F4DB9DCF-9562-4805-97E8-30888D3BB7F0}" presName="circ2" presStyleLbl="vennNode1" presStyleIdx="1" presStyleCnt="2" custScaleX="108108" custScaleY="109669"/>
      <dgm:spPr/>
    </dgm:pt>
    <dgm:pt modelId="{605740ED-96F4-4805-AEA1-B86D83F046BD}" type="pres">
      <dgm:prSet presAssocID="{F4DB9DCF-9562-4805-97E8-30888D3BB7F0}" presName="circ2Tx" presStyleLbl="revTx" presStyleIdx="0" presStyleCnt="0">
        <dgm:presLayoutVars>
          <dgm:chMax val="0"/>
          <dgm:chPref val="0"/>
          <dgm:bulletEnabled val="1"/>
        </dgm:presLayoutVars>
      </dgm:prSet>
      <dgm:spPr/>
    </dgm:pt>
  </dgm:ptLst>
  <dgm:cxnLst>
    <dgm:cxn modelId="{0CB1731E-5244-400B-B5FE-6B7DBFD8FBE4}" type="presOf" srcId="{FEC79316-A3BD-4E92-8112-00F2D8C99626}" destId="{FF4A7F8F-8F9E-4312-9CE0-5277995F61C1}" srcOrd="0" destOrd="0" presId="urn:microsoft.com/office/officeart/2005/8/layout/venn1"/>
    <dgm:cxn modelId="{8AC39425-CDE5-4754-8C22-BA8689ED785C}" type="presOf" srcId="{F4DB9DCF-9562-4805-97E8-30888D3BB7F0}" destId="{E4694F79-E907-4923-843B-0C13A4F0DD7B}" srcOrd="0" destOrd="0" presId="urn:microsoft.com/office/officeart/2005/8/layout/venn1"/>
    <dgm:cxn modelId="{4D014435-453C-4AC3-8943-3728EF931B4B}" type="presOf" srcId="{7E58F075-ECC2-491D-A53B-373A730EB140}" destId="{14BAE65B-B8EA-4209-B58C-0B50648C42D6}" srcOrd="0" destOrd="0" presId="urn:microsoft.com/office/officeart/2005/8/layout/venn1"/>
    <dgm:cxn modelId="{2396E95D-E706-4963-BF21-46B2D09557B1}" srcId="{7E58F075-ECC2-491D-A53B-373A730EB140}" destId="{FEC79316-A3BD-4E92-8112-00F2D8C99626}" srcOrd="0" destOrd="0" parTransId="{D9097F29-0D44-46C6-B569-8D29872FEB7C}" sibTransId="{4BEB019D-76E6-4101-8F40-6B7CB3D279C5}"/>
    <dgm:cxn modelId="{3975D0A5-9D95-45A9-A137-D8DF591BA22F}" type="presOf" srcId="{F4DB9DCF-9562-4805-97E8-30888D3BB7F0}" destId="{605740ED-96F4-4805-AEA1-B86D83F046BD}" srcOrd="1" destOrd="0" presId="urn:microsoft.com/office/officeart/2005/8/layout/venn1"/>
    <dgm:cxn modelId="{C2F4B2D3-DAB9-42E8-A09E-EDBA23750D7C}" srcId="{7E58F075-ECC2-491D-A53B-373A730EB140}" destId="{F4DB9DCF-9562-4805-97E8-30888D3BB7F0}" srcOrd="1" destOrd="0" parTransId="{3CA0517B-05ED-4876-A36D-843A6D490FCE}" sibTransId="{0A86A972-5ADB-4818-9A96-8C19783F87C9}"/>
    <dgm:cxn modelId="{658484FE-A193-4017-8691-B448F55AFB38}" type="presOf" srcId="{FEC79316-A3BD-4E92-8112-00F2D8C99626}" destId="{F244C121-3D11-49B6-92BE-61C64AFE6965}" srcOrd="1" destOrd="0" presId="urn:microsoft.com/office/officeart/2005/8/layout/venn1"/>
    <dgm:cxn modelId="{FB4DE8C6-8659-4B70-A4A9-F479057A3A6A}" type="presParOf" srcId="{14BAE65B-B8EA-4209-B58C-0B50648C42D6}" destId="{FF4A7F8F-8F9E-4312-9CE0-5277995F61C1}" srcOrd="0" destOrd="0" presId="urn:microsoft.com/office/officeart/2005/8/layout/venn1"/>
    <dgm:cxn modelId="{0FF6947B-FACD-4966-982C-E9E99448D239}" type="presParOf" srcId="{14BAE65B-B8EA-4209-B58C-0B50648C42D6}" destId="{F244C121-3D11-49B6-92BE-61C64AFE6965}" srcOrd="1" destOrd="0" presId="urn:microsoft.com/office/officeart/2005/8/layout/venn1"/>
    <dgm:cxn modelId="{73C78DFF-F03F-41A9-9644-E42089CFFC46}" type="presParOf" srcId="{14BAE65B-B8EA-4209-B58C-0B50648C42D6}" destId="{E4694F79-E907-4923-843B-0C13A4F0DD7B}" srcOrd="2" destOrd="0" presId="urn:microsoft.com/office/officeart/2005/8/layout/venn1"/>
    <dgm:cxn modelId="{C100BDF9-E3EB-4A5F-AD30-3830103C4673}" type="presParOf" srcId="{14BAE65B-B8EA-4209-B58C-0B50648C42D6}" destId="{605740ED-96F4-4805-AEA1-B86D83F046BD}"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r>
            <a:rPr lang="en-US" sz="2400"/>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ln w="38100"/>
      </dgm:spPr>
    </dgm:pt>
    <dgm:pt modelId="{5D5127DC-F990-4D10-A3ED-83F4E4094D01}" type="pres">
      <dgm:prSet presAssocID="{B93520E0-1D36-4737-B371-33F8E13EF870}" presName="d1" presStyleLbl="callout" presStyleIdx="1" presStyleCnt="4" custScaleX="80232" custScaleY="93939" custLinFactNeighborX="-6384" custLinFactNeighborY="3644"/>
      <dgm:spPr>
        <a:ln w="38100"/>
      </dgm:spPr>
    </dgm:pt>
    <dgm:pt modelId="{E2AD58FC-D3A4-4404-B3F3-516FAB1C8940}" type="pres">
      <dgm:prSet presAssocID="{EDE20376-FE05-4A1C-90FA-9C33B62012B4}" presName="circle2" presStyleLbl="lnNode1" presStyleIdx="1" presStyleCnt="2"/>
      <dgm:spPr>
        <a:solidFill>
          <a:srgbClr val="7030A0"/>
        </a:solidFill>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pt>
    <dgm:pt modelId="{1E4DC311-4D49-4A44-8224-A248A07C0CCA}" type="pres">
      <dgm:prSet presAssocID="{EDE20376-FE05-4A1C-90FA-9C33B62012B4}" presName="line2" presStyleLbl="callout" presStyleIdx="2" presStyleCnt="4"/>
      <dgm:spPr>
        <a:ln w="38100"/>
      </dgm:spPr>
    </dgm:pt>
    <dgm:pt modelId="{37C521DE-E66D-4861-A4AE-F1EF4BACE376}" type="pres">
      <dgm:prSet presAssocID="{EDE20376-FE05-4A1C-90FA-9C33B62012B4}" presName="d2" presStyleLbl="callout" presStyleIdx="3" presStyleCnt="4"/>
      <dgm:spPr>
        <a:ln w="38100"/>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D456AF0-4D16-4FE6-8DF1-0A928E4EABD1}" type="doc">
      <dgm:prSet loTypeId="urn:microsoft.com/office/officeart/2005/8/layout/chart3" loCatId="relationship" qsTypeId="urn:microsoft.com/office/officeart/2005/8/quickstyle/simple1" qsCatId="simple" csTypeId="urn:microsoft.com/office/officeart/2005/8/colors/colorful1" csCatId="colorful" phldr="1"/>
      <dgm:spPr/>
    </dgm:pt>
    <dgm:pt modelId="{E3CADE91-3BA4-4518-B381-368EF1D8F737}">
      <dgm:prSet phldrT="[Text]"/>
      <dgm:spPr>
        <a:solidFill>
          <a:schemeClr val="accent2"/>
        </a:solidFill>
      </dgm:spPr>
      <dgm:t>
        <a:bodyPr/>
        <a:lstStyle/>
        <a:p>
          <a:r>
            <a:rPr lang="en-US" b="1" dirty="0"/>
            <a:t>Self-awareness</a:t>
          </a:r>
        </a:p>
      </dgm:t>
    </dgm:pt>
    <dgm:pt modelId="{49D42C79-66EB-4C6D-9746-3BDB48BB6A91}" type="parTrans" cxnId="{F1476F34-BE9B-4B01-9647-A8ECDF323BA4}">
      <dgm:prSet/>
      <dgm:spPr/>
      <dgm:t>
        <a:bodyPr/>
        <a:lstStyle/>
        <a:p>
          <a:endParaRPr lang="en-US"/>
        </a:p>
      </dgm:t>
    </dgm:pt>
    <dgm:pt modelId="{55B3B8DC-F118-4171-AEDB-4F0EB9CB288A}" type="sibTrans" cxnId="{F1476F34-BE9B-4B01-9647-A8ECDF323BA4}">
      <dgm:prSet/>
      <dgm:spPr/>
      <dgm:t>
        <a:bodyPr/>
        <a:lstStyle/>
        <a:p>
          <a:endParaRPr lang="en-US"/>
        </a:p>
      </dgm:t>
    </dgm:pt>
    <dgm:pt modelId="{E88F5248-6DA4-4C3F-BC23-44D535469D8F}">
      <dgm:prSet phldrT="[Text]"/>
      <dgm:spPr>
        <a:solidFill>
          <a:schemeClr val="accent4"/>
        </a:solidFill>
      </dgm:spPr>
      <dgm:t>
        <a:bodyPr/>
        <a:lstStyle/>
        <a:p>
          <a:r>
            <a:rPr lang="en-US" b="1" dirty="0"/>
            <a:t>Responsible Decision making</a:t>
          </a:r>
        </a:p>
      </dgm:t>
    </dgm:pt>
    <dgm:pt modelId="{912091E0-AF39-4F40-BE12-DD498AF9671D}" type="parTrans" cxnId="{1A568ADD-800E-4AA2-A24B-4A29B7619A8A}">
      <dgm:prSet/>
      <dgm:spPr/>
      <dgm:t>
        <a:bodyPr/>
        <a:lstStyle/>
        <a:p>
          <a:endParaRPr lang="en-US"/>
        </a:p>
      </dgm:t>
    </dgm:pt>
    <dgm:pt modelId="{CC4936CB-38AF-4E8D-A215-8D27C08A195F}" type="sibTrans" cxnId="{1A568ADD-800E-4AA2-A24B-4A29B7619A8A}">
      <dgm:prSet/>
      <dgm:spPr/>
      <dgm:t>
        <a:bodyPr/>
        <a:lstStyle/>
        <a:p>
          <a:endParaRPr lang="en-US"/>
        </a:p>
      </dgm:t>
    </dgm:pt>
    <dgm:pt modelId="{63859DA6-B172-4688-BC83-E8F9A4718CCD}">
      <dgm:prSet phldrT="[Text]"/>
      <dgm:spPr>
        <a:solidFill>
          <a:schemeClr val="accent6"/>
        </a:solidFill>
      </dgm:spPr>
      <dgm:t>
        <a:bodyPr/>
        <a:lstStyle/>
        <a:p>
          <a:r>
            <a:rPr lang="en-US" b="1" dirty="0"/>
            <a:t>Relationship Skills</a:t>
          </a:r>
        </a:p>
      </dgm:t>
    </dgm:pt>
    <dgm:pt modelId="{15215575-4FBC-401B-B0CF-C3E3DA57630F}" type="parTrans" cxnId="{AF068D99-FF22-49B8-ADCB-48DFE5ABD129}">
      <dgm:prSet/>
      <dgm:spPr/>
      <dgm:t>
        <a:bodyPr/>
        <a:lstStyle/>
        <a:p>
          <a:endParaRPr lang="en-US"/>
        </a:p>
      </dgm:t>
    </dgm:pt>
    <dgm:pt modelId="{716C0F12-6CB2-4D3F-A706-DA4E82D49106}" type="sibTrans" cxnId="{AF068D99-FF22-49B8-ADCB-48DFE5ABD129}">
      <dgm:prSet/>
      <dgm:spPr/>
      <dgm:t>
        <a:bodyPr/>
        <a:lstStyle/>
        <a:p>
          <a:endParaRPr lang="en-US"/>
        </a:p>
      </dgm:t>
    </dgm:pt>
    <dgm:pt modelId="{0713563C-6EEA-4CB1-B325-F4FB3EACE5C4}">
      <dgm:prSet phldrT="[Text]"/>
      <dgm:spPr>
        <a:solidFill>
          <a:schemeClr val="accent6"/>
        </a:solidFill>
      </dgm:spPr>
      <dgm:t>
        <a:bodyPr/>
        <a:lstStyle/>
        <a:p>
          <a:r>
            <a:rPr lang="en-US" b="1" dirty="0"/>
            <a:t>Social Awareness</a:t>
          </a:r>
        </a:p>
      </dgm:t>
    </dgm:pt>
    <dgm:pt modelId="{C56F1D29-A057-4E16-897F-926C7F39521F}" type="parTrans" cxnId="{912920D2-E958-446C-B24F-C986F5E02467}">
      <dgm:prSet/>
      <dgm:spPr/>
      <dgm:t>
        <a:bodyPr/>
        <a:lstStyle/>
        <a:p>
          <a:endParaRPr lang="en-US"/>
        </a:p>
      </dgm:t>
    </dgm:pt>
    <dgm:pt modelId="{84A1A54D-3562-45F9-B84D-48438ED91449}" type="sibTrans" cxnId="{912920D2-E958-446C-B24F-C986F5E02467}">
      <dgm:prSet/>
      <dgm:spPr/>
      <dgm:t>
        <a:bodyPr/>
        <a:lstStyle/>
        <a:p>
          <a:endParaRPr lang="en-US"/>
        </a:p>
      </dgm:t>
    </dgm:pt>
    <dgm:pt modelId="{96C18B49-4564-409F-9302-07077D19F039}">
      <dgm:prSet phldrT="[Text]"/>
      <dgm:spPr/>
      <dgm:t>
        <a:bodyPr/>
        <a:lstStyle/>
        <a:p>
          <a:r>
            <a:rPr lang="en-US" b="1" dirty="0"/>
            <a:t>Self-management</a:t>
          </a:r>
        </a:p>
      </dgm:t>
    </dgm:pt>
    <dgm:pt modelId="{A037C2A7-E425-4AD8-8796-7FCFFFB682C9}" type="sibTrans" cxnId="{40A4BE9E-9149-43D6-8E49-83B4D864537E}">
      <dgm:prSet/>
      <dgm:spPr/>
      <dgm:t>
        <a:bodyPr/>
        <a:lstStyle/>
        <a:p>
          <a:endParaRPr lang="en-US"/>
        </a:p>
      </dgm:t>
    </dgm:pt>
    <dgm:pt modelId="{4DF6B919-791F-4FC1-878E-84741665D9BD}" type="parTrans" cxnId="{40A4BE9E-9149-43D6-8E49-83B4D864537E}">
      <dgm:prSet/>
      <dgm:spPr/>
      <dgm:t>
        <a:bodyPr/>
        <a:lstStyle/>
        <a:p>
          <a:endParaRPr lang="en-US"/>
        </a:p>
      </dgm:t>
    </dgm:pt>
    <dgm:pt modelId="{42140EEC-76C2-4D74-9B5D-02033FC867EC}" type="pres">
      <dgm:prSet presAssocID="{CD456AF0-4D16-4FE6-8DF1-0A928E4EABD1}" presName="compositeShape" presStyleCnt="0">
        <dgm:presLayoutVars>
          <dgm:chMax val="7"/>
          <dgm:dir/>
          <dgm:resizeHandles val="exact"/>
        </dgm:presLayoutVars>
      </dgm:prSet>
      <dgm:spPr/>
    </dgm:pt>
    <dgm:pt modelId="{D08A5AB4-9515-4ECE-A943-C19B5B29433B}" type="pres">
      <dgm:prSet presAssocID="{CD456AF0-4D16-4FE6-8DF1-0A928E4EABD1}" presName="wedge1" presStyleLbl="node1" presStyleIdx="0" presStyleCnt="5" custLinFactNeighborX="-3627" custLinFactNeighborY="4743"/>
      <dgm:spPr/>
    </dgm:pt>
    <dgm:pt modelId="{9D2A69C2-5365-46EF-A200-29BE03FCC317}" type="pres">
      <dgm:prSet presAssocID="{CD456AF0-4D16-4FE6-8DF1-0A928E4EABD1}" presName="wedge1Tx" presStyleLbl="node1" presStyleIdx="0" presStyleCnt="5">
        <dgm:presLayoutVars>
          <dgm:chMax val="0"/>
          <dgm:chPref val="0"/>
          <dgm:bulletEnabled val="1"/>
        </dgm:presLayoutVars>
      </dgm:prSet>
      <dgm:spPr/>
    </dgm:pt>
    <dgm:pt modelId="{D5333F48-DE32-42AE-AB81-320C626E9334}" type="pres">
      <dgm:prSet presAssocID="{CD456AF0-4D16-4FE6-8DF1-0A928E4EABD1}" presName="wedge2" presStyleLbl="node1" presStyleIdx="1" presStyleCnt="5"/>
      <dgm:spPr/>
    </dgm:pt>
    <dgm:pt modelId="{BA740618-B57A-4633-A6B0-8785CE5A3EB8}" type="pres">
      <dgm:prSet presAssocID="{CD456AF0-4D16-4FE6-8DF1-0A928E4EABD1}" presName="wedge2Tx" presStyleLbl="node1" presStyleIdx="1" presStyleCnt="5">
        <dgm:presLayoutVars>
          <dgm:chMax val="0"/>
          <dgm:chPref val="0"/>
          <dgm:bulletEnabled val="1"/>
        </dgm:presLayoutVars>
      </dgm:prSet>
      <dgm:spPr/>
    </dgm:pt>
    <dgm:pt modelId="{95CB6879-0173-4AB8-81DC-C86E77B520A0}" type="pres">
      <dgm:prSet presAssocID="{CD456AF0-4D16-4FE6-8DF1-0A928E4EABD1}" presName="wedge3" presStyleLbl="node1" presStyleIdx="2" presStyleCnt="5"/>
      <dgm:spPr/>
    </dgm:pt>
    <dgm:pt modelId="{F75E7C2C-3B4A-4E74-B6F6-C5CFEFB7922B}" type="pres">
      <dgm:prSet presAssocID="{CD456AF0-4D16-4FE6-8DF1-0A928E4EABD1}" presName="wedge3Tx" presStyleLbl="node1" presStyleIdx="2" presStyleCnt="5">
        <dgm:presLayoutVars>
          <dgm:chMax val="0"/>
          <dgm:chPref val="0"/>
          <dgm:bulletEnabled val="1"/>
        </dgm:presLayoutVars>
      </dgm:prSet>
      <dgm:spPr/>
    </dgm:pt>
    <dgm:pt modelId="{D77B76CF-8FEA-45CD-9FC0-26E43694ACF5}" type="pres">
      <dgm:prSet presAssocID="{CD456AF0-4D16-4FE6-8DF1-0A928E4EABD1}" presName="wedge4" presStyleLbl="node1" presStyleIdx="3" presStyleCnt="5"/>
      <dgm:spPr/>
    </dgm:pt>
    <dgm:pt modelId="{B2EDE790-5128-40B4-B23B-D4671883A290}" type="pres">
      <dgm:prSet presAssocID="{CD456AF0-4D16-4FE6-8DF1-0A928E4EABD1}" presName="wedge4Tx" presStyleLbl="node1" presStyleIdx="3" presStyleCnt="5">
        <dgm:presLayoutVars>
          <dgm:chMax val="0"/>
          <dgm:chPref val="0"/>
          <dgm:bulletEnabled val="1"/>
        </dgm:presLayoutVars>
      </dgm:prSet>
      <dgm:spPr/>
    </dgm:pt>
    <dgm:pt modelId="{5F2AE312-0465-49AB-AB3E-C1239E06B50C}" type="pres">
      <dgm:prSet presAssocID="{CD456AF0-4D16-4FE6-8DF1-0A928E4EABD1}" presName="wedge5" presStyleLbl="node1" presStyleIdx="4" presStyleCnt="5"/>
      <dgm:spPr/>
    </dgm:pt>
    <dgm:pt modelId="{6B2C81FA-141C-480F-8A9C-4FC58BFCE250}" type="pres">
      <dgm:prSet presAssocID="{CD456AF0-4D16-4FE6-8DF1-0A928E4EABD1}" presName="wedge5Tx" presStyleLbl="node1" presStyleIdx="4" presStyleCnt="5">
        <dgm:presLayoutVars>
          <dgm:chMax val="0"/>
          <dgm:chPref val="0"/>
          <dgm:bulletEnabled val="1"/>
        </dgm:presLayoutVars>
      </dgm:prSet>
      <dgm:spPr/>
    </dgm:pt>
  </dgm:ptLst>
  <dgm:cxnLst>
    <dgm:cxn modelId="{68D9F217-E49C-494B-BC01-68C3F705C950}" type="presOf" srcId="{E88F5248-6DA4-4C3F-BC23-44D535469D8F}" destId="{BA740618-B57A-4633-A6B0-8785CE5A3EB8}" srcOrd="1" destOrd="0" presId="urn:microsoft.com/office/officeart/2005/8/layout/chart3"/>
    <dgm:cxn modelId="{0B33951B-A829-4F7A-812D-D384589A9251}" type="presOf" srcId="{E3CADE91-3BA4-4518-B381-368EF1D8F737}" destId="{5F2AE312-0465-49AB-AB3E-C1239E06B50C}" srcOrd="0" destOrd="0" presId="urn:microsoft.com/office/officeart/2005/8/layout/chart3"/>
    <dgm:cxn modelId="{F1476F34-BE9B-4B01-9647-A8ECDF323BA4}" srcId="{CD456AF0-4D16-4FE6-8DF1-0A928E4EABD1}" destId="{E3CADE91-3BA4-4518-B381-368EF1D8F737}" srcOrd="4" destOrd="0" parTransId="{49D42C79-66EB-4C6D-9746-3BDB48BB6A91}" sibTransId="{55B3B8DC-F118-4171-AEDB-4F0EB9CB288A}"/>
    <dgm:cxn modelId="{0B6A0646-B69D-4813-89A2-397C582943F3}" type="presOf" srcId="{E3CADE91-3BA4-4518-B381-368EF1D8F737}" destId="{6B2C81FA-141C-480F-8A9C-4FC58BFCE250}" srcOrd="1" destOrd="0" presId="urn:microsoft.com/office/officeart/2005/8/layout/chart3"/>
    <dgm:cxn modelId="{99AFC291-69B4-4C30-A214-3CD042EB9472}" type="presOf" srcId="{CD456AF0-4D16-4FE6-8DF1-0A928E4EABD1}" destId="{42140EEC-76C2-4D74-9B5D-02033FC867EC}" srcOrd="0" destOrd="0" presId="urn:microsoft.com/office/officeart/2005/8/layout/chart3"/>
    <dgm:cxn modelId="{AD997F98-4645-4D3B-B8FE-8819B1BA0C9D}" type="presOf" srcId="{96C18B49-4564-409F-9302-07077D19F039}" destId="{D08A5AB4-9515-4ECE-A943-C19B5B29433B}" srcOrd="0" destOrd="0" presId="urn:microsoft.com/office/officeart/2005/8/layout/chart3"/>
    <dgm:cxn modelId="{AF068D99-FF22-49B8-ADCB-48DFE5ABD129}" srcId="{CD456AF0-4D16-4FE6-8DF1-0A928E4EABD1}" destId="{63859DA6-B172-4688-BC83-E8F9A4718CCD}" srcOrd="2" destOrd="0" parTransId="{15215575-4FBC-401B-B0CF-C3E3DA57630F}" sibTransId="{716C0F12-6CB2-4D3F-A706-DA4E82D49106}"/>
    <dgm:cxn modelId="{2EA48F9B-5F8B-4606-9901-343A68B01744}" type="presOf" srcId="{E88F5248-6DA4-4C3F-BC23-44D535469D8F}" destId="{D5333F48-DE32-42AE-AB81-320C626E9334}" srcOrd="0" destOrd="0" presId="urn:microsoft.com/office/officeart/2005/8/layout/chart3"/>
    <dgm:cxn modelId="{40A4BE9E-9149-43D6-8E49-83B4D864537E}" srcId="{CD456AF0-4D16-4FE6-8DF1-0A928E4EABD1}" destId="{96C18B49-4564-409F-9302-07077D19F039}" srcOrd="0" destOrd="0" parTransId="{4DF6B919-791F-4FC1-878E-84741665D9BD}" sibTransId="{A037C2A7-E425-4AD8-8796-7FCFFFB682C9}"/>
    <dgm:cxn modelId="{89E513A3-06FA-439B-B396-D28C8E6FC28E}" type="presOf" srcId="{63859DA6-B172-4688-BC83-E8F9A4718CCD}" destId="{95CB6879-0173-4AB8-81DC-C86E77B520A0}" srcOrd="0" destOrd="0" presId="urn:microsoft.com/office/officeart/2005/8/layout/chart3"/>
    <dgm:cxn modelId="{986D18B3-9A04-476C-A522-A2114199C2BD}" type="presOf" srcId="{96C18B49-4564-409F-9302-07077D19F039}" destId="{9D2A69C2-5365-46EF-A200-29BE03FCC317}" srcOrd="1" destOrd="0" presId="urn:microsoft.com/office/officeart/2005/8/layout/chart3"/>
    <dgm:cxn modelId="{912920D2-E958-446C-B24F-C986F5E02467}" srcId="{CD456AF0-4D16-4FE6-8DF1-0A928E4EABD1}" destId="{0713563C-6EEA-4CB1-B325-F4FB3EACE5C4}" srcOrd="3" destOrd="0" parTransId="{C56F1D29-A057-4E16-897F-926C7F39521F}" sibTransId="{84A1A54D-3562-45F9-B84D-48438ED91449}"/>
    <dgm:cxn modelId="{0D899CDA-7CE8-4E71-AF9B-952AB1AB00F5}" type="presOf" srcId="{0713563C-6EEA-4CB1-B325-F4FB3EACE5C4}" destId="{B2EDE790-5128-40B4-B23B-D4671883A290}" srcOrd="1" destOrd="0" presId="urn:microsoft.com/office/officeart/2005/8/layout/chart3"/>
    <dgm:cxn modelId="{1A568ADD-800E-4AA2-A24B-4A29B7619A8A}" srcId="{CD456AF0-4D16-4FE6-8DF1-0A928E4EABD1}" destId="{E88F5248-6DA4-4C3F-BC23-44D535469D8F}" srcOrd="1" destOrd="0" parTransId="{912091E0-AF39-4F40-BE12-DD498AF9671D}" sibTransId="{CC4936CB-38AF-4E8D-A215-8D27C08A195F}"/>
    <dgm:cxn modelId="{D3DBC0E0-76BE-4044-956E-A94901FCACB1}" type="presOf" srcId="{63859DA6-B172-4688-BC83-E8F9A4718CCD}" destId="{F75E7C2C-3B4A-4E74-B6F6-C5CFEFB7922B}" srcOrd="1" destOrd="0" presId="urn:microsoft.com/office/officeart/2005/8/layout/chart3"/>
    <dgm:cxn modelId="{425CD1F3-6A3B-4DA3-BEA4-EA387AFB7544}" type="presOf" srcId="{0713563C-6EEA-4CB1-B325-F4FB3EACE5C4}" destId="{D77B76CF-8FEA-45CD-9FC0-26E43694ACF5}" srcOrd="0" destOrd="0" presId="urn:microsoft.com/office/officeart/2005/8/layout/chart3"/>
    <dgm:cxn modelId="{441F96A0-63C6-4130-8A68-2EF7F46AFBF1}" type="presParOf" srcId="{42140EEC-76C2-4D74-9B5D-02033FC867EC}" destId="{D08A5AB4-9515-4ECE-A943-C19B5B29433B}" srcOrd="0" destOrd="0" presId="urn:microsoft.com/office/officeart/2005/8/layout/chart3"/>
    <dgm:cxn modelId="{EA4FE1D3-5187-4714-BBED-5EC244103CAF}" type="presParOf" srcId="{42140EEC-76C2-4D74-9B5D-02033FC867EC}" destId="{9D2A69C2-5365-46EF-A200-29BE03FCC317}" srcOrd="1" destOrd="0" presId="urn:microsoft.com/office/officeart/2005/8/layout/chart3"/>
    <dgm:cxn modelId="{0F2FD738-0FC4-4DAB-BE9D-FD4DD80D1605}" type="presParOf" srcId="{42140EEC-76C2-4D74-9B5D-02033FC867EC}" destId="{D5333F48-DE32-42AE-AB81-320C626E9334}" srcOrd="2" destOrd="0" presId="urn:microsoft.com/office/officeart/2005/8/layout/chart3"/>
    <dgm:cxn modelId="{8F329B38-35F6-4745-91C5-E07ECCBE546E}" type="presParOf" srcId="{42140EEC-76C2-4D74-9B5D-02033FC867EC}" destId="{BA740618-B57A-4633-A6B0-8785CE5A3EB8}" srcOrd="3" destOrd="0" presId="urn:microsoft.com/office/officeart/2005/8/layout/chart3"/>
    <dgm:cxn modelId="{9EBBFF96-A9F8-484A-B498-CE42ACF03E82}" type="presParOf" srcId="{42140EEC-76C2-4D74-9B5D-02033FC867EC}" destId="{95CB6879-0173-4AB8-81DC-C86E77B520A0}" srcOrd="4" destOrd="0" presId="urn:microsoft.com/office/officeart/2005/8/layout/chart3"/>
    <dgm:cxn modelId="{E77B957B-1F82-4EAA-81E2-70F86A297FAC}" type="presParOf" srcId="{42140EEC-76C2-4D74-9B5D-02033FC867EC}" destId="{F75E7C2C-3B4A-4E74-B6F6-C5CFEFB7922B}" srcOrd="5" destOrd="0" presId="urn:microsoft.com/office/officeart/2005/8/layout/chart3"/>
    <dgm:cxn modelId="{FE7A01E9-C0E1-4307-9B2C-B7BDC37BF9AB}" type="presParOf" srcId="{42140EEC-76C2-4D74-9B5D-02033FC867EC}" destId="{D77B76CF-8FEA-45CD-9FC0-26E43694ACF5}" srcOrd="6" destOrd="0" presId="urn:microsoft.com/office/officeart/2005/8/layout/chart3"/>
    <dgm:cxn modelId="{41A0813B-06EC-41DB-9415-F98EDF410A7F}" type="presParOf" srcId="{42140EEC-76C2-4D74-9B5D-02033FC867EC}" destId="{B2EDE790-5128-40B4-B23B-D4671883A290}" srcOrd="7" destOrd="0" presId="urn:microsoft.com/office/officeart/2005/8/layout/chart3"/>
    <dgm:cxn modelId="{82CF63C3-CDD9-4D0A-8C62-A82FC18569C8}" type="presParOf" srcId="{42140EEC-76C2-4D74-9B5D-02033FC867EC}" destId="{5F2AE312-0465-49AB-AB3E-C1239E06B50C}" srcOrd="8" destOrd="0" presId="urn:microsoft.com/office/officeart/2005/8/layout/chart3"/>
    <dgm:cxn modelId="{32762970-0BDC-4309-A702-5B0386EB54C1}" type="presParOf" srcId="{42140EEC-76C2-4D74-9B5D-02033FC867EC}" destId="{6B2C81FA-141C-480F-8A9C-4FC58BFCE250}"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B3005DC-F914-4376-948B-99EBA0A24E46}" type="doc">
      <dgm:prSet loTypeId="urn:microsoft.com/office/officeart/2005/8/layout/hProcess9" loCatId="process" qsTypeId="urn:microsoft.com/office/officeart/2005/8/quickstyle/simple1" qsCatId="simple" csTypeId="urn:microsoft.com/office/officeart/2005/8/colors/colorful4" csCatId="colorful" phldr="1"/>
      <dgm:spPr/>
    </dgm:pt>
    <dgm:pt modelId="{91B946DC-FD4F-4933-A8BD-E881087AC2F9}">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100" b="1" dirty="0"/>
            <a:t>Explicit social-emotional learning (SEL) skills instruction</a:t>
          </a:r>
        </a:p>
      </dgm:t>
    </dgm:pt>
    <dgm:pt modelId="{19A776AE-E830-4342-8068-AD0147CE8142}" type="parTrans" cxnId="{21406456-1DD4-49EB-9784-55B200B33202}">
      <dgm:prSet/>
      <dgm:spPr/>
      <dgm:t>
        <a:bodyPr/>
        <a:lstStyle/>
        <a:p>
          <a:endParaRPr lang="en-US"/>
        </a:p>
      </dgm:t>
    </dgm:pt>
    <dgm:pt modelId="{8AEF2422-91EB-4AEC-A6B9-0C7568E13B54}" type="sibTrans" cxnId="{21406456-1DD4-49EB-9784-55B200B33202}">
      <dgm:prSet/>
      <dgm:spPr/>
      <dgm:t>
        <a:bodyPr/>
        <a:lstStyle/>
        <a:p>
          <a:endParaRPr lang="en-US"/>
        </a:p>
      </dgm:t>
    </dgm:pt>
    <dgm:pt modelId="{94B5F326-A2C1-4C7D-A0C6-CC3CDC7991C5}">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2100" b="1" dirty="0"/>
            <a:t>SEL </a:t>
          </a:r>
          <a:r>
            <a:rPr lang="en-US" sz="2100" b="1" dirty="0">
              <a:solidFill>
                <a:schemeClr val="tx1"/>
              </a:solidFill>
            </a:rPr>
            <a:t>s</a:t>
          </a:r>
          <a:r>
            <a:rPr lang="en-US" sz="2100" b="1" dirty="0"/>
            <a:t>kills acquisition</a:t>
          </a:r>
        </a:p>
        <a:p>
          <a:endParaRPr lang="en-US" sz="2100" b="1" dirty="0"/>
        </a:p>
        <a:p>
          <a:r>
            <a:rPr lang="en-US" sz="2100" b="1" dirty="0"/>
            <a:t>Improved attitudes about self, others, and school</a:t>
          </a:r>
        </a:p>
      </dgm:t>
    </dgm:pt>
    <dgm:pt modelId="{E797CBC9-E695-4353-A585-28444674D49E}" type="parTrans" cxnId="{6934C33E-1716-4B79-AF01-4CB3AB1A1808}">
      <dgm:prSet/>
      <dgm:spPr/>
      <dgm:t>
        <a:bodyPr/>
        <a:lstStyle/>
        <a:p>
          <a:endParaRPr lang="en-US"/>
        </a:p>
      </dgm:t>
    </dgm:pt>
    <dgm:pt modelId="{2EC16876-7138-4886-9C34-415DC84BDF14}" type="sibTrans" cxnId="{6934C33E-1716-4B79-AF01-4CB3AB1A1808}">
      <dgm:prSet/>
      <dgm:spPr/>
      <dgm:t>
        <a:bodyPr/>
        <a:lstStyle/>
        <a:p>
          <a:endParaRPr lang="en-US"/>
        </a:p>
      </dgm:t>
    </dgm:pt>
    <dgm:pt modelId="{41A9EB20-E38A-41CC-96F2-D4B72D4B6CC8}">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100" b="1" dirty="0"/>
            <a:t>Positive social behavior</a:t>
          </a:r>
        </a:p>
        <a:p>
          <a:r>
            <a:rPr lang="en-US" sz="2100" b="1" dirty="0"/>
            <a:t>Fewer conduct problems</a:t>
          </a:r>
        </a:p>
        <a:p>
          <a:r>
            <a:rPr lang="en-US" sz="2100" b="1" dirty="0"/>
            <a:t>Less emotional distress</a:t>
          </a:r>
        </a:p>
        <a:p>
          <a:r>
            <a:rPr lang="en-US" sz="2100" b="1" dirty="0"/>
            <a:t>Academic success</a:t>
          </a:r>
        </a:p>
      </dgm:t>
    </dgm:pt>
    <dgm:pt modelId="{30C06690-59BD-41C3-B49B-2A1BE4642934}" type="parTrans" cxnId="{58CB76F3-77CB-4604-B7B5-0FFCA3D27C97}">
      <dgm:prSet/>
      <dgm:spPr/>
      <dgm:t>
        <a:bodyPr/>
        <a:lstStyle/>
        <a:p>
          <a:endParaRPr lang="en-US"/>
        </a:p>
      </dgm:t>
    </dgm:pt>
    <dgm:pt modelId="{A12DD7B8-1FEA-4390-A897-03299C38A0F4}" type="sibTrans" cxnId="{58CB76F3-77CB-4604-B7B5-0FFCA3D27C97}">
      <dgm:prSet/>
      <dgm:spPr/>
      <dgm:t>
        <a:bodyPr/>
        <a:lstStyle/>
        <a:p>
          <a:endParaRPr lang="en-US"/>
        </a:p>
      </dgm:t>
    </dgm:pt>
    <dgm:pt modelId="{37D5FE2A-7B10-45A6-887A-45CA5B8F080F}" type="pres">
      <dgm:prSet presAssocID="{4B3005DC-F914-4376-948B-99EBA0A24E46}" presName="CompostProcess" presStyleCnt="0">
        <dgm:presLayoutVars>
          <dgm:dir/>
          <dgm:resizeHandles val="exact"/>
        </dgm:presLayoutVars>
      </dgm:prSet>
      <dgm:spPr/>
    </dgm:pt>
    <dgm:pt modelId="{A1DC3C43-B458-4020-A8AF-332C5B166087}" type="pres">
      <dgm:prSet presAssocID="{4B3005DC-F914-4376-948B-99EBA0A24E46}" presName="arrow" presStyleLbl="bgShp" presStyleIdx="0" presStyleCnt="1"/>
      <dgm:spPr/>
    </dgm:pt>
    <dgm:pt modelId="{D35979E9-8DB5-484F-B8A1-3A40E35541A2}" type="pres">
      <dgm:prSet presAssocID="{4B3005DC-F914-4376-948B-99EBA0A24E46}" presName="linearProcess" presStyleCnt="0"/>
      <dgm:spPr/>
    </dgm:pt>
    <dgm:pt modelId="{59AFFE60-E2EB-48BE-A796-05545A8D8C77}" type="pres">
      <dgm:prSet presAssocID="{91B946DC-FD4F-4933-A8BD-E881087AC2F9}" presName="textNode" presStyleLbl="node1" presStyleIdx="0" presStyleCnt="3">
        <dgm:presLayoutVars>
          <dgm:bulletEnabled val="1"/>
        </dgm:presLayoutVars>
      </dgm:prSet>
      <dgm:spPr/>
    </dgm:pt>
    <dgm:pt modelId="{031EFD1A-DF59-4DDA-BE3B-1A48B35A5C6A}" type="pres">
      <dgm:prSet presAssocID="{8AEF2422-91EB-4AEC-A6B9-0C7568E13B54}" presName="sibTrans" presStyleCnt="0"/>
      <dgm:spPr/>
    </dgm:pt>
    <dgm:pt modelId="{8797D522-5606-4A94-9F5F-76461384A041}" type="pres">
      <dgm:prSet presAssocID="{94B5F326-A2C1-4C7D-A0C6-CC3CDC7991C5}" presName="textNode" presStyleLbl="node1" presStyleIdx="1" presStyleCnt="3">
        <dgm:presLayoutVars>
          <dgm:bulletEnabled val="1"/>
        </dgm:presLayoutVars>
      </dgm:prSet>
      <dgm:spPr/>
    </dgm:pt>
    <dgm:pt modelId="{5347D547-D609-4BF5-9264-B6B4EC36C3E8}" type="pres">
      <dgm:prSet presAssocID="{2EC16876-7138-4886-9C34-415DC84BDF14}" presName="sibTrans" presStyleCnt="0"/>
      <dgm:spPr/>
    </dgm:pt>
    <dgm:pt modelId="{30F7BA36-94EE-43B3-90B9-D7FF39AFB59D}" type="pres">
      <dgm:prSet presAssocID="{41A9EB20-E38A-41CC-96F2-D4B72D4B6CC8}" presName="textNode" presStyleLbl="node1" presStyleIdx="2" presStyleCnt="3">
        <dgm:presLayoutVars>
          <dgm:bulletEnabled val="1"/>
        </dgm:presLayoutVars>
      </dgm:prSet>
      <dgm:spPr/>
    </dgm:pt>
  </dgm:ptLst>
  <dgm:cxnLst>
    <dgm:cxn modelId="{0153E410-C07F-44E9-9176-7A57FD013EA0}" type="presOf" srcId="{41A9EB20-E38A-41CC-96F2-D4B72D4B6CC8}" destId="{30F7BA36-94EE-43B3-90B9-D7FF39AFB59D}" srcOrd="0" destOrd="0" presId="urn:microsoft.com/office/officeart/2005/8/layout/hProcess9"/>
    <dgm:cxn modelId="{BD75C716-0801-4218-9AD8-B6AF60B6AB42}" type="presOf" srcId="{4B3005DC-F914-4376-948B-99EBA0A24E46}" destId="{37D5FE2A-7B10-45A6-887A-45CA5B8F080F}" srcOrd="0" destOrd="0" presId="urn:microsoft.com/office/officeart/2005/8/layout/hProcess9"/>
    <dgm:cxn modelId="{6934C33E-1716-4B79-AF01-4CB3AB1A1808}" srcId="{4B3005DC-F914-4376-948B-99EBA0A24E46}" destId="{94B5F326-A2C1-4C7D-A0C6-CC3CDC7991C5}" srcOrd="1" destOrd="0" parTransId="{E797CBC9-E695-4353-A585-28444674D49E}" sibTransId="{2EC16876-7138-4886-9C34-415DC84BDF14}"/>
    <dgm:cxn modelId="{21406456-1DD4-49EB-9784-55B200B33202}" srcId="{4B3005DC-F914-4376-948B-99EBA0A24E46}" destId="{91B946DC-FD4F-4933-A8BD-E881087AC2F9}" srcOrd="0" destOrd="0" parTransId="{19A776AE-E830-4342-8068-AD0147CE8142}" sibTransId="{8AEF2422-91EB-4AEC-A6B9-0C7568E13B54}"/>
    <dgm:cxn modelId="{3F3CC0D1-3FE5-4C2A-88B5-5DAB6E74DCBE}" type="presOf" srcId="{94B5F326-A2C1-4C7D-A0C6-CC3CDC7991C5}" destId="{8797D522-5606-4A94-9F5F-76461384A041}" srcOrd="0" destOrd="0" presId="urn:microsoft.com/office/officeart/2005/8/layout/hProcess9"/>
    <dgm:cxn modelId="{58CB76F3-77CB-4604-B7B5-0FFCA3D27C97}" srcId="{4B3005DC-F914-4376-948B-99EBA0A24E46}" destId="{41A9EB20-E38A-41CC-96F2-D4B72D4B6CC8}" srcOrd="2" destOrd="0" parTransId="{30C06690-59BD-41C3-B49B-2A1BE4642934}" sibTransId="{A12DD7B8-1FEA-4390-A897-03299C38A0F4}"/>
    <dgm:cxn modelId="{4BC19BF6-9385-4856-B2E0-7A6C3BE9CE0A}" type="presOf" srcId="{91B946DC-FD4F-4933-A8BD-E881087AC2F9}" destId="{59AFFE60-E2EB-48BE-A796-05545A8D8C77}" srcOrd="0" destOrd="0" presId="urn:microsoft.com/office/officeart/2005/8/layout/hProcess9"/>
    <dgm:cxn modelId="{DA83C1DF-3073-443E-A764-5D697F812A4F}" type="presParOf" srcId="{37D5FE2A-7B10-45A6-887A-45CA5B8F080F}" destId="{A1DC3C43-B458-4020-A8AF-332C5B166087}" srcOrd="0" destOrd="0" presId="urn:microsoft.com/office/officeart/2005/8/layout/hProcess9"/>
    <dgm:cxn modelId="{A244E24C-6DAA-47A0-901E-F44CE5633AD8}" type="presParOf" srcId="{37D5FE2A-7B10-45A6-887A-45CA5B8F080F}" destId="{D35979E9-8DB5-484F-B8A1-3A40E35541A2}" srcOrd="1" destOrd="0" presId="urn:microsoft.com/office/officeart/2005/8/layout/hProcess9"/>
    <dgm:cxn modelId="{7E89C056-4E32-4C0B-A6C9-05142D5C3D7F}" type="presParOf" srcId="{D35979E9-8DB5-484F-B8A1-3A40E35541A2}" destId="{59AFFE60-E2EB-48BE-A796-05545A8D8C77}" srcOrd="0" destOrd="0" presId="urn:microsoft.com/office/officeart/2005/8/layout/hProcess9"/>
    <dgm:cxn modelId="{3A262F6E-E055-43BD-84F6-12499BA7E450}" type="presParOf" srcId="{D35979E9-8DB5-484F-B8A1-3A40E35541A2}" destId="{031EFD1A-DF59-4DDA-BE3B-1A48B35A5C6A}" srcOrd="1" destOrd="0" presId="urn:microsoft.com/office/officeart/2005/8/layout/hProcess9"/>
    <dgm:cxn modelId="{673B6D95-1278-4C56-9D22-FF215E3A817E}" type="presParOf" srcId="{D35979E9-8DB5-484F-B8A1-3A40E35541A2}" destId="{8797D522-5606-4A94-9F5F-76461384A041}" srcOrd="2" destOrd="0" presId="urn:microsoft.com/office/officeart/2005/8/layout/hProcess9"/>
    <dgm:cxn modelId="{3CA05D88-413F-4813-B35C-3197396DAF99}" type="presParOf" srcId="{D35979E9-8DB5-484F-B8A1-3A40E35541A2}" destId="{5347D547-D609-4BF5-9264-B6B4EC36C3E8}" srcOrd="3" destOrd="0" presId="urn:microsoft.com/office/officeart/2005/8/layout/hProcess9"/>
    <dgm:cxn modelId="{E443431D-9AC4-409F-A8F8-54A7FA0E8C11}" type="presParOf" srcId="{D35979E9-8DB5-484F-B8A1-3A40E35541A2}" destId="{30F7BA36-94EE-43B3-90B9-D7FF39AFB59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7" qsCatId="simple" csTypeId="urn:microsoft.com/office/officeart/2005/8/colors/colorful2" csCatId="colorful" phldr="1"/>
      <dgm:spPr/>
      <dgm:t>
        <a:bodyPr/>
        <a:lstStyle/>
        <a:p>
          <a:endParaRPr lang="en-US"/>
        </a:p>
      </dgm:t>
    </dgm:pt>
    <dgm:pt modelId="{50456CF8-C2AC-4553-983C-A4DC4D008CCA}">
      <dgm:prSet phldrT="[Text]"/>
      <dgm:spPr>
        <a:solidFill>
          <a:schemeClr val="accent5">
            <a:lumMod val="75000"/>
          </a:schemeClr>
        </a:solidFill>
      </dgm:spPr>
      <dgm:t>
        <a:bodyPr/>
        <a:lstStyle/>
        <a:p>
          <a:r>
            <a:rPr lang="en-US"/>
            <a:t>Social-emotional</a:t>
          </a:r>
        </a:p>
      </dgm:t>
    </dgm:pt>
    <dgm:pt modelId="{8F3413EB-5DF1-4D39-9752-BA3BC7930EA5}" type="parTrans" cxnId="{506AD08C-7ECF-4802-AB6C-5C1613136C1D}">
      <dgm:prSet/>
      <dgm:spPr/>
      <dgm:t>
        <a:bodyPr/>
        <a:lstStyle/>
        <a:p>
          <a:endParaRPr lang="en-US"/>
        </a:p>
      </dgm:t>
    </dgm:pt>
    <dgm:pt modelId="{B08E409A-CF3A-4C52-8B82-711A4E9C46A9}" type="sibTrans" cxnId="{506AD08C-7ECF-4802-AB6C-5C1613136C1D}">
      <dgm:prSet/>
      <dgm:spPr/>
      <dgm:t>
        <a:bodyPr/>
        <a:lstStyle/>
        <a:p>
          <a:endParaRPr lang="en-US"/>
        </a:p>
      </dgm:t>
    </dgm:pt>
    <dgm:pt modelId="{67BDC6B4-5148-4199-B377-E24F14F906CE}">
      <dgm:prSet phldrT="[Text]" custT="1"/>
      <dgm:spPr/>
      <dgm:t>
        <a:bodyPr/>
        <a:lstStyle/>
        <a:p>
          <a:r>
            <a:rPr lang="en-US" sz="2400" b="1" dirty="0">
              <a:latin typeface="+mn-lt"/>
            </a:rPr>
            <a:t>Connect With Kids</a:t>
          </a:r>
          <a:br>
            <a:rPr lang="en-US" sz="2400" dirty="0">
              <a:latin typeface="+mn-lt"/>
            </a:rPr>
          </a:br>
          <a:r>
            <a:rPr lang="en-US" sz="2400" dirty="0" err="1">
              <a:latin typeface="+mn-lt"/>
            </a:rPr>
            <a:t>connectwithkids.com</a:t>
          </a:r>
          <a:endParaRPr lang="en-US" sz="1800" dirty="0"/>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a:solidFill>
          <a:schemeClr val="bg1">
            <a:lumMod val="50000"/>
          </a:schemeClr>
        </a:solidFill>
      </dgm:spPr>
      <dgm:t>
        <a:bodyPr/>
        <a:lstStyle/>
        <a:p>
          <a:r>
            <a:rPr lang="en-US" dirty="0">
              <a:solidFill>
                <a:schemeClr val="bg1"/>
              </a:solidFill>
              <a:latin typeface="+mn-lt"/>
            </a:rPr>
            <a:t>Character Education </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280B3475-AD14-489A-8224-C22313E946EF}">
      <dgm:prSet custT="1"/>
      <dgm:spPr/>
      <dgm:t>
        <a:bodyPr/>
        <a:lstStyle/>
        <a:p>
          <a:pPr marL="228600" indent="-228600"/>
          <a:r>
            <a:rPr lang="en-US" sz="2000" dirty="0">
              <a:latin typeface="+mn-lt"/>
            </a:rPr>
            <a:t>A curricula using real stories presented through documentary-style videos, non-fiction books,  teaching guides and patent resources. </a:t>
          </a:r>
        </a:p>
      </dgm:t>
    </dgm:pt>
    <dgm:pt modelId="{2218D173-9D53-456C-A0B3-964CB4CC56CB}" type="parTrans" cxnId="{B3A26349-73EC-4527-AD8A-93BD4380EF5D}">
      <dgm:prSet/>
      <dgm:spPr/>
      <dgm:t>
        <a:bodyPr/>
        <a:lstStyle/>
        <a:p>
          <a:endParaRPr lang="en-US"/>
        </a:p>
      </dgm:t>
    </dgm:pt>
    <dgm:pt modelId="{E14939CC-277C-4CB7-8F0A-4B86F6392AAE}" type="sibTrans" cxnId="{B3A26349-73EC-4527-AD8A-93BD4380EF5D}">
      <dgm:prSet/>
      <dgm:spPr/>
      <dgm:t>
        <a:bodyPr/>
        <a:lstStyle/>
        <a:p>
          <a:endParaRPr lang="en-US"/>
        </a:p>
      </dgm:t>
    </dgm:pt>
    <dgm:pt modelId="{15432A73-5BAE-4F28-B551-47137E841A80}">
      <dgm:prSet custT="1"/>
      <dgm:spPr/>
      <dgm:t>
        <a:bodyPr/>
        <a:lstStyle/>
        <a:p>
          <a:pPr marL="0" indent="173038"/>
          <a:r>
            <a:rPr lang="en-US" sz="1600">
              <a:latin typeface="+mn-lt"/>
            </a:rPr>
            <a:t>Attendance and achievement</a:t>
          </a:r>
        </a:p>
      </dgm:t>
    </dgm:pt>
    <dgm:pt modelId="{06E636E2-8DA0-4687-80E4-CADBCC1F79B1}" type="parTrans" cxnId="{016C1372-13B4-4B10-87BC-C42B55710ABB}">
      <dgm:prSet/>
      <dgm:spPr/>
      <dgm:t>
        <a:bodyPr/>
        <a:lstStyle/>
        <a:p>
          <a:endParaRPr lang="en-US"/>
        </a:p>
      </dgm:t>
    </dgm:pt>
    <dgm:pt modelId="{EF316DE3-102B-4BE6-ACDC-BEDAF04948C7}" type="sibTrans" cxnId="{016C1372-13B4-4B10-87BC-C42B55710ABB}">
      <dgm:prSet/>
      <dgm:spPr/>
      <dgm:t>
        <a:bodyPr/>
        <a:lstStyle/>
        <a:p>
          <a:endParaRPr lang="en-US"/>
        </a:p>
      </dgm:t>
    </dgm:pt>
    <dgm:pt modelId="{3421AB53-68AB-4E58-A751-2F44FC8B0050}">
      <dgm:prSet custT="1"/>
      <dgm:spPr/>
      <dgm:t>
        <a:bodyPr/>
        <a:lstStyle/>
        <a:p>
          <a:pPr marL="0" indent="173038"/>
          <a:r>
            <a:rPr lang="en-US" sz="1600">
              <a:latin typeface="+mn-lt"/>
            </a:rPr>
            <a:t>Bullying and violence prevention</a:t>
          </a:r>
        </a:p>
      </dgm:t>
    </dgm:pt>
    <dgm:pt modelId="{39D1033C-E609-45FF-A5A7-0AB3B479ED98}" type="parTrans" cxnId="{260C6244-4174-4612-9602-9A79846BF7D2}">
      <dgm:prSet/>
      <dgm:spPr/>
      <dgm:t>
        <a:bodyPr/>
        <a:lstStyle/>
        <a:p>
          <a:endParaRPr lang="en-US"/>
        </a:p>
      </dgm:t>
    </dgm:pt>
    <dgm:pt modelId="{E4B39F3B-EC38-4951-ACE2-9EAFF39F4B36}" type="sibTrans" cxnId="{260C6244-4174-4612-9602-9A79846BF7D2}">
      <dgm:prSet/>
      <dgm:spPr/>
      <dgm:t>
        <a:bodyPr/>
        <a:lstStyle/>
        <a:p>
          <a:endParaRPr lang="en-US"/>
        </a:p>
      </dgm:t>
    </dgm:pt>
    <dgm:pt modelId="{9D241A15-FAA4-4274-AC15-380958395430}">
      <dgm:prSet custT="1"/>
      <dgm:spPr/>
      <dgm:t>
        <a:bodyPr/>
        <a:lstStyle/>
        <a:p>
          <a:pPr marL="0" indent="173038"/>
          <a:r>
            <a:rPr lang="en-US" sz="1600">
              <a:latin typeface="+mn-lt"/>
            </a:rPr>
            <a:t>Character and Life skills</a:t>
          </a:r>
        </a:p>
      </dgm:t>
    </dgm:pt>
    <dgm:pt modelId="{C0650A1E-4B38-4E56-8F7D-7DCB3166E73D}" type="parTrans" cxnId="{9F5486B4-367A-4A05-A979-8A40A9785FE9}">
      <dgm:prSet/>
      <dgm:spPr/>
      <dgm:t>
        <a:bodyPr/>
        <a:lstStyle/>
        <a:p>
          <a:endParaRPr lang="en-US"/>
        </a:p>
      </dgm:t>
    </dgm:pt>
    <dgm:pt modelId="{CCE74B5B-82DA-40C9-975B-CBCE4748D519}" type="sibTrans" cxnId="{9F5486B4-367A-4A05-A979-8A40A9785FE9}">
      <dgm:prSet/>
      <dgm:spPr/>
      <dgm:t>
        <a:bodyPr/>
        <a:lstStyle/>
        <a:p>
          <a:endParaRPr lang="en-US"/>
        </a:p>
      </dgm:t>
    </dgm:pt>
    <dgm:pt modelId="{3E8A9C6E-F37E-4718-AC4B-47A155ACBF49}">
      <dgm:prSet custT="1"/>
      <dgm:spPr/>
      <dgm:t>
        <a:bodyPr/>
        <a:lstStyle/>
        <a:p>
          <a:pPr marL="0" indent="173038"/>
          <a:r>
            <a:rPr lang="en-US" sz="1600">
              <a:latin typeface="+mn-lt"/>
            </a:rPr>
            <a:t>Digital citizenship</a:t>
          </a:r>
        </a:p>
      </dgm:t>
    </dgm:pt>
    <dgm:pt modelId="{F7B5F290-F2FC-44E7-8044-41AEF298E672}" type="parTrans" cxnId="{A60CB6C7-FE0C-4A41-8A46-CDA3ECA0C250}">
      <dgm:prSet/>
      <dgm:spPr/>
      <dgm:t>
        <a:bodyPr/>
        <a:lstStyle/>
        <a:p>
          <a:endParaRPr lang="en-US"/>
        </a:p>
      </dgm:t>
    </dgm:pt>
    <dgm:pt modelId="{FFCBECEE-8C8C-4696-A26A-C5AE9BE1850B}" type="sibTrans" cxnId="{A60CB6C7-FE0C-4A41-8A46-CDA3ECA0C250}">
      <dgm:prSet/>
      <dgm:spPr/>
      <dgm:t>
        <a:bodyPr/>
        <a:lstStyle/>
        <a:p>
          <a:endParaRPr lang="en-US"/>
        </a:p>
      </dgm:t>
    </dgm:pt>
    <dgm:pt modelId="{4081A59B-CAE9-43E5-BD88-9EE0B91C9DC0}">
      <dgm:prSet custT="1"/>
      <dgm:spPr/>
      <dgm:t>
        <a:bodyPr/>
        <a:lstStyle/>
        <a:p>
          <a:pPr marL="0" indent="173038"/>
          <a:r>
            <a:rPr lang="en-US" sz="1600">
              <a:latin typeface="+mn-lt"/>
            </a:rPr>
            <a:t>Alcohol and drug prevention</a:t>
          </a:r>
        </a:p>
      </dgm:t>
    </dgm:pt>
    <dgm:pt modelId="{804087CB-FD57-4877-BD3A-E3EB4ED08F4A}" type="parTrans" cxnId="{5C428602-50E3-4624-8A26-341D2E32B221}">
      <dgm:prSet/>
      <dgm:spPr/>
      <dgm:t>
        <a:bodyPr/>
        <a:lstStyle/>
        <a:p>
          <a:endParaRPr lang="en-US"/>
        </a:p>
      </dgm:t>
    </dgm:pt>
    <dgm:pt modelId="{F3D740B1-D455-4962-A852-31B4E156FEF2}" type="sibTrans" cxnId="{5C428602-50E3-4624-8A26-341D2E32B221}">
      <dgm:prSet/>
      <dgm:spPr/>
      <dgm:t>
        <a:bodyPr/>
        <a:lstStyle/>
        <a:p>
          <a:endParaRPr lang="en-US"/>
        </a:p>
      </dgm:t>
    </dgm:pt>
    <dgm:pt modelId="{6FCD4C87-79DB-414C-99FF-946942A2E69E}">
      <dgm:prSet custT="1"/>
      <dgm:spPr/>
      <dgm:t>
        <a:bodyPr/>
        <a:lstStyle/>
        <a:p>
          <a:pPr marL="0" indent="173038"/>
          <a:r>
            <a:rPr lang="en-US" sz="1600">
              <a:latin typeface="+mn-lt"/>
            </a:rPr>
            <a:t>Health and Wellness</a:t>
          </a:r>
        </a:p>
      </dgm:t>
    </dgm:pt>
    <dgm:pt modelId="{BA3B91FC-5ABA-41B0-B729-3052700C836A}" type="parTrans" cxnId="{E73F7324-378C-4E53-97F8-46E3004D2AD4}">
      <dgm:prSet/>
      <dgm:spPr/>
      <dgm:t>
        <a:bodyPr/>
        <a:lstStyle/>
        <a:p>
          <a:endParaRPr lang="en-US"/>
        </a:p>
      </dgm:t>
    </dgm:pt>
    <dgm:pt modelId="{DB5E8325-D709-4538-B151-67C65E5F87BA}" type="sibTrans" cxnId="{E73F7324-378C-4E53-97F8-46E3004D2AD4}">
      <dgm:prSet/>
      <dgm:spPr/>
      <dgm:t>
        <a:bodyPr/>
        <a:lstStyle/>
        <a:p>
          <a:endParaRPr lang="en-US"/>
        </a:p>
      </dgm:t>
    </dgm:pt>
    <dgm:pt modelId="{E790C92F-F65C-4C44-99DC-7842D2A59BC3}">
      <dgm:prSet custT="1"/>
      <dgm:spPr/>
      <dgm:t>
        <a:bodyPr/>
        <a:lstStyle/>
        <a:p>
          <a:pPr marL="228600" indent="-228600"/>
          <a:r>
            <a:rPr lang="en-US" sz="2000">
              <a:latin typeface="+mn-lt"/>
            </a:rPr>
            <a:t>Customizable units are:</a:t>
          </a:r>
        </a:p>
      </dgm:t>
    </dgm:pt>
    <dgm:pt modelId="{5BD7E8DA-4DAF-45A7-8CBD-339EC5FA6FA6}" type="parTrans" cxnId="{F0059D5B-557E-4011-8D17-38D53D93D718}">
      <dgm:prSet/>
      <dgm:spPr/>
      <dgm:t>
        <a:bodyPr/>
        <a:lstStyle/>
        <a:p>
          <a:endParaRPr lang="en-US"/>
        </a:p>
      </dgm:t>
    </dgm:pt>
    <dgm:pt modelId="{0D99F24B-FC3A-4971-8DE5-13FF2C04480B}" type="sibTrans" cxnId="{F0059D5B-557E-4011-8D17-38D53D93D718}">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custScaleY="101263" custLinFactNeighborX="-39" custLinFactNeighborY="-2802"/>
      <dgm:spPr/>
    </dgm:pt>
    <dgm:pt modelId="{AE697F39-7D14-4FA5-8E11-51C48DACE1DC}" type="pres">
      <dgm:prSet presAssocID="{6E2C17F5-0B7D-4E67-AE8D-F0A148DB7CEB}" presName="parentNode" presStyleLbl="node1" presStyleIdx="0" presStyleCnt="2">
        <dgm:presLayoutVars>
          <dgm:chMax val="0"/>
          <dgm:bulletEnabled val="1"/>
        </dgm:presLayoutVars>
      </dgm:prSet>
      <dgm:spPr/>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tyle>
          <a:lnRef idx="1">
            <a:schemeClr val="accent5"/>
          </a:lnRef>
          <a:fillRef idx="2">
            <a:schemeClr val="accent5"/>
          </a:fillRef>
          <a:effectRef idx="1">
            <a:schemeClr val="accent5"/>
          </a:effectRef>
          <a:fontRef idx="minor">
            <a:schemeClr val="dk1"/>
          </a:fontRef>
        </dgm:style>
      </dgm:prSet>
      <dgm:spPr>
        <a:ln/>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custScaleY="101263" custLinFactNeighborX="744" custLinFactNeighborY="-3011"/>
      <dgm:spPr/>
    </dgm:pt>
    <dgm:pt modelId="{912D842A-9E9E-49C7-A28E-1CFA63809276}" type="pres">
      <dgm:prSet presAssocID="{50456CF8-C2AC-4553-983C-A4DC4D008CCA}" presName="parentNode" presStyleLbl="node1" presStyleIdx="1" presStyleCnt="2">
        <dgm:presLayoutVars>
          <dgm:chMax val="0"/>
          <dgm:bulletEnabled val="1"/>
        </dgm:presLayoutVars>
      </dgm:prSet>
      <dgm:spPr/>
    </dgm:pt>
    <dgm:pt modelId="{CA298433-8D74-4F23-9DB7-25C88C9C9626}" type="pres">
      <dgm:prSet presAssocID="{50456CF8-C2AC-4553-983C-A4DC4D008CCA}" presName="childNode" presStyleLbl="node1" presStyleIdx="1" presStyleCnt="2">
        <dgm:presLayoutVars>
          <dgm:bulletEnabled val="1"/>
        </dgm:presLayoutVars>
      </dgm:prSet>
      <dgm:spPr/>
    </dgm:pt>
  </dgm:ptLst>
  <dgm:cxnLst>
    <dgm:cxn modelId="{5C428602-50E3-4624-8A26-341D2E32B221}" srcId="{67BDC6B4-5148-4199-B377-E24F14F906CE}" destId="{4081A59B-CAE9-43E5-BD88-9EE0B91C9DC0}" srcOrd="6" destOrd="0" parTransId="{804087CB-FD57-4877-BD3A-E3EB4ED08F4A}" sibTransId="{F3D740B1-D455-4962-A852-31B4E156FEF2}"/>
    <dgm:cxn modelId="{2F942812-5B3B-4F54-A2C7-E22E23411885}" srcId="{50456CF8-C2AC-4553-983C-A4DC4D008CCA}" destId="{67BDC6B4-5148-4199-B377-E24F14F906CE}" srcOrd="0" destOrd="0" parTransId="{843DA986-20D8-4A5C-85C0-F7F122FBD1D0}" sibTransId="{7E736F50-AFCF-4CCD-97A2-0D633C96670B}"/>
    <dgm:cxn modelId="{CBA3B51E-BCC9-4F72-BE5B-4BA9A0EEF02B}" srcId="{F1D64A76-ABAA-4D9D-907A-253C9C958DA8}" destId="{6E2C17F5-0B7D-4E67-AE8D-F0A148DB7CEB}" srcOrd="0" destOrd="0" parTransId="{189C1310-F5AF-4C15-92BA-889266B15E3D}" sibTransId="{83358441-D035-4C2E-8501-FEED9C70BB31}"/>
    <dgm:cxn modelId="{88ECB41F-B212-40A7-A66E-75BB16DEACDC}" type="presOf" srcId="{280B3475-AD14-489A-8224-C22313E946EF}" destId="{CA298433-8D74-4F23-9DB7-25C88C9C9626}" srcOrd="0" destOrd="1" presId="urn:microsoft.com/office/officeart/2005/8/layout/hProcess7#2"/>
    <dgm:cxn modelId="{E73F7324-378C-4E53-97F8-46E3004D2AD4}" srcId="{67BDC6B4-5148-4199-B377-E24F14F906CE}" destId="{6FCD4C87-79DB-414C-99FF-946942A2E69E}" srcOrd="7" destOrd="0" parTransId="{BA3B91FC-5ABA-41B0-B729-3052700C836A}" sibTransId="{DB5E8325-D709-4538-B151-67C65E5F87BA}"/>
    <dgm:cxn modelId="{9713E429-5DA0-483B-A8F4-ADAE9E5EDCAE}" type="presOf" srcId="{E790C92F-F65C-4C44-99DC-7842D2A59BC3}" destId="{CA298433-8D74-4F23-9DB7-25C88C9C9626}" srcOrd="0" destOrd="2" presId="urn:microsoft.com/office/officeart/2005/8/layout/hProcess7#2"/>
    <dgm:cxn modelId="{F0059D5B-557E-4011-8D17-38D53D93D718}" srcId="{67BDC6B4-5148-4199-B377-E24F14F906CE}" destId="{E790C92F-F65C-4C44-99DC-7842D2A59BC3}" srcOrd="1" destOrd="0" parTransId="{5BD7E8DA-4DAF-45A7-8CBD-339EC5FA6FA6}" sibTransId="{0D99F24B-FC3A-4971-8DE5-13FF2C04480B}"/>
    <dgm:cxn modelId="{61021F41-0F17-471D-978A-4AD71C10F5EE}" type="presOf" srcId="{6E2C17F5-0B7D-4E67-AE8D-F0A148DB7CEB}" destId="{FFA744F5-6562-40A2-8A1A-6C98B18D0E8D}" srcOrd="0" destOrd="0" presId="urn:microsoft.com/office/officeart/2005/8/layout/hProcess7#2"/>
    <dgm:cxn modelId="{E8BAC762-9D07-4F06-A72B-7A60E11EC9BE}" type="presOf" srcId="{50456CF8-C2AC-4553-983C-A4DC4D008CCA}" destId="{912D842A-9E9E-49C7-A28E-1CFA63809276}" srcOrd="1" destOrd="0" presId="urn:microsoft.com/office/officeart/2005/8/layout/hProcess7#2"/>
    <dgm:cxn modelId="{DC95A143-7CF6-4E72-9CA9-B68F0715D339}" type="presOf" srcId="{9D241A15-FAA4-4274-AC15-380958395430}" destId="{CA298433-8D74-4F23-9DB7-25C88C9C9626}" srcOrd="0" destOrd="5" presId="urn:microsoft.com/office/officeart/2005/8/layout/hProcess7#2"/>
    <dgm:cxn modelId="{260C6244-4174-4612-9602-9A79846BF7D2}" srcId="{67BDC6B4-5148-4199-B377-E24F14F906CE}" destId="{3421AB53-68AB-4E58-A751-2F44FC8B0050}" srcOrd="3" destOrd="0" parTransId="{39D1033C-E609-45FF-A5A7-0AB3B479ED98}" sibTransId="{E4B39F3B-EC38-4951-ACE2-9EAFF39F4B36}"/>
    <dgm:cxn modelId="{B3A26349-73EC-4527-AD8A-93BD4380EF5D}" srcId="{67BDC6B4-5148-4199-B377-E24F14F906CE}" destId="{280B3475-AD14-489A-8224-C22313E946EF}" srcOrd="0" destOrd="0" parTransId="{2218D173-9D53-456C-A0B3-964CB4CC56CB}" sibTransId="{E14939CC-277C-4CB7-8F0A-4B86F6392AAE}"/>
    <dgm:cxn modelId="{2714206B-984C-4B35-BA1B-26D038AF79F3}" type="presOf" srcId="{4081A59B-CAE9-43E5-BD88-9EE0B91C9DC0}" destId="{CA298433-8D74-4F23-9DB7-25C88C9C9626}" srcOrd="0" destOrd="7" presId="urn:microsoft.com/office/officeart/2005/8/layout/hProcess7#2"/>
    <dgm:cxn modelId="{016C1372-13B4-4B10-87BC-C42B55710ABB}" srcId="{67BDC6B4-5148-4199-B377-E24F14F906CE}" destId="{15432A73-5BAE-4F28-B551-47137E841A80}" srcOrd="2" destOrd="0" parTransId="{06E636E2-8DA0-4687-80E4-CADBCC1F79B1}" sibTransId="{EF316DE3-102B-4BE6-ACDC-BEDAF04948C7}"/>
    <dgm:cxn modelId="{68670077-1D09-45C8-8195-B2994C9ABAF9}" type="presOf" srcId="{3421AB53-68AB-4E58-A751-2F44FC8B0050}" destId="{CA298433-8D74-4F23-9DB7-25C88C9C9626}" srcOrd="0" destOrd="4" presId="urn:microsoft.com/office/officeart/2005/8/layout/hProcess7#2"/>
    <dgm:cxn modelId="{72440583-B283-4C02-965E-B56237120BC3}" type="presOf" srcId="{67BDC6B4-5148-4199-B377-E24F14F906CE}" destId="{CA298433-8D74-4F23-9DB7-25C88C9C9626}" srcOrd="0" destOrd="0" presId="urn:microsoft.com/office/officeart/2005/8/layout/hProcess7#2"/>
    <dgm:cxn modelId="{2FCE7388-5555-4C17-A570-04C5BF980841}" type="presOf" srcId="{6FCD4C87-79DB-414C-99FF-946942A2E69E}" destId="{CA298433-8D74-4F23-9DB7-25C88C9C9626}" srcOrd="0" destOrd="8" presId="urn:microsoft.com/office/officeart/2005/8/layout/hProcess7#2"/>
    <dgm:cxn modelId="{506AD08C-7ECF-4802-AB6C-5C1613136C1D}" srcId="{F1D64A76-ABAA-4D9D-907A-253C9C958DA8}" destId="{50456CF8-C2AC-4553-983C-A4DC4D008CCA}" srcOrd="1" destOrd="0" parTransId="{8F3413EB-5DF1-4D39-9752-BA3BC7930EA5}" sibTransId="{B08E409A-CF3A-4C52-8B82-711A4E9C46A9}"/>
    <dgm:cxn modelId="{6E6F05A2-7956-4A02-A2CF-BA57836F01B5}" type="presOf" srcId="{3E8A9C6E-F37E-4718-AC4B-47A155ACBF49}" destId="{CA298433-8D74-4F23-9DB7-25C88C9C9626}" srcOrd="0" destOrd="6" presId="urn:microsoft.com/office/officeart/2005/8/layout/hProcess7#2"/>
    <dgm:cxn modelId="{1CE2F6AF-CF05-4403-8AAE-51AADCDA1C88}" type="presOf" srcId="{6E2C17F5-0B7D-4E67-AE8D-F0A148DB7CEB}" destId="{AE697F39-7D14-4FA5-8E11-51C48DACE1DC}" srcOrd="1" destOrd="0" presId="urn:microsoft.com/office/officeart/2005/8/layout/hProcess7#2"/>
    <dgm:cxn modelId="{9F5486B4-367A-4A05-A979-8A40A9785FE9}" srcId="{67BDC6B4-5148-4199-B377-E24F14F906CE}" destId="{9D241A15-FAA4-4274-AC15-380958395430}" srcOrd="4" destOrd="0" parTransId="{C0650A1E-4B38-4E56-8F7D-7DCB3166E73D}" sibTransId="{CCE74B5B-82DA-40C9-975B-CBCE4748D519}"/>
    <dgm:cxn modelId="{4FC119C4-4B2B-4307-B043-1E0B579766E3}" type="presOf" srcId="{F1D64A76-ABAA-4D9D-907A-253C9C958DA8}" destId="{57757CC6-5554-4F44-B5EC-85166846A21E}" srcOrd="0" destOrd="0" presId="urn:microsoft.com/office/officeart/2005/8/layout/hProcess7#2"/>
    <dgm:cxn modelId="{A60CB6C7-FE0C-4A41-8A46-CDA3ECA0C250}" srcId="{67BDC6B4-5148-4199-B377-E24F14F906CE}" destId="{3E8A9C6E-F37E-4718-AC4B-47A155ACBF49}" srcOrd="5" destOrd="0" parTransId="{F7B5F290-F2FC-44E7-8044-41AEF298E672}" sibTransId="{FFCBECEE-8C8C-4696-A26A-C5AE9BE1850B}"/>
    <dgm:cxn modelId="{7B5610D1-34C8-45F0-BD78-56A1553580D7}" type="presOf" srcId="{50456CF8-C2AC-4553-983C-A4DC4D008CCA}" destId="{F3C6A96E-F343-4D62-AB8C-B87AFD692EEB}" srcOrd="0" destOrd="0" presId="urn:microsoft.com/office/officeart/2005/8/layout/hProcess7#2"/>
    <dgm:cxn modelId="{37602FDC-3695-4783-9443-E44568F8C6CE}" type="presOf" srcId="{15432A73-5BAE-4F28-B551-47137E841A80}" destId="{CA298433-8D74-4F23-9DB7-25C88C9C9626}" srcOrd="0" destOrd="3" presId="urn:microsoft.com/office/officeart/2005/8/layout/hProcess7#2"/>
    <dgm:cxn modelId="{3FD74A01-04D9-4B9F-A630-1AB4B50D8015}" type="presParOf" srcId="{57757CC6-5554-4F44-B5EC-85166846A21E}" destId="{DF09C4B6-8B65-4645-B3FC-8FEDC3606709}" srcOrd="0" destOrd="0" presId="urn:microsoft.com/office/officeart/2005/8/layout/hProcess7#2"/>
    <dgm:cxn modelId="{1C199482-252C-46AE-9DAF-63695B5C0DF8}" type="presParOf" srcId="{DF09C4B6-8B65-4645-B3FC-8FEDC3606709}" destId="{FFA744F5-6562-40A2-8A1A-6C98B18D0E8D}" srcOrd="0" destOrd="0" presId="urn:microsoft.com/office/officeart/2005/8/layout/hProcess7#2"/>
    <dgm:cxn modelId="{2A53465F-8872-4E42-A3E6-844C95C9C539}" type="presParOf" srcId="{DF09C4B6-8B65-4645-B3FC-8FEDC3606709}" destId="{AE697F39-7D14-4FA5-8E11-51C48DACE1DC}" srcOrd="1" destOrd="0" presId="urn:microsoft.com/office/officeart/2005/8/layout/hProcess7#2"/>
    <dgm:cxn modelId="{F78B33FE-63F4-4F65-98A7-ABF6650D4109}" type="presParOf" srcId="{57757CC6-5554-4F44-B5EC-85166846A21E}" destId="{49583F49-EABB-40E3-9484-BE0BA6021555}" srcOrd="1" destOrd="0" presId="urn:microsoft.com/office/officeart/2005/8/layout/hProcess7#2"/>
    <dgm:cxn modelId="{29AE7980-D767-4F61-953B-99A943C01810}" type="presParOf" srcId="{57757CC6-5554-4F44-B5EC-85166846A21E}" destId="{4FB1EB7D-FD57-4177-B2AE-90AF086F20EF}" srcOrd="2" destOrd="0" presId="urn:microsoft.com/office/officeart/2005/8/layout/hProcess7#2"/>
    <dgm:cxn modelId="{D4E7F7CC-6530-429B-AF0E-942C4C32C140}" type="presParOf" srcId="{4FB1EB7D-FD57-4177-B2AE-90AF086F20EF}" destId="{C348AC6E-19A3-4BE8-8E6A-35BBFAF281AF}" srcOrd="0" destOrd="0" presId="urn:microsoft.com/office/officeart/2005/8/layout/hProcess7#2"/>
    <dgm:cxn modelId="{DD5A5F74-B29C-4D7E-8762-86104E10B26B}" type="presParOf" srcId="{4FB1EB7D-FD57-4177-B2AE-90AF086F20EF}" destId="{73B55BA1-7585-4FD9-A886-2869DD70E3B6}" srcOrd="1" destOrd="0" presId="urn:microsoft.com/office/officeart/2005/8/layout/hProcess7#2"/>
    <dgm:cxn modelId="{3C278A4A-FD61-4881-9F77-02113D0132B3}" type="presParOf" srcId="{4FB1EB7D-FD57-4177-B2AE-90AF086F20EF}" destId="{EB917788-7228-4203-9992-6A567B102116}" srcOrd="2" destOrd="0" presId="urn:microsoft.com/office/officeart/2005/8/layout/hProcess7#2"/>
    <dgm:cxn modelId="{7FCA002F-7946-4D54-A016-B7848220FEA4}" type="presParOf" srcId="{57757CC6-5554-4F44-B5EC-85166846A21E}" destId="{BB0B84DE-789D-4DBA-9ED4-6681E4830908}" srcOrd="3" destOrd="0" presId="urn:microsoft.com/office/officeart/2005/8/layout/hProcess7#2"/>
    <dgm:cxn modelId="{2F285697-E4AB-4732-AA0B-EF63DF4BC83D}" type="presParOf" srcId="{57757CC6-5554-4F44-B5EC-85166846A21E}" destId="{5A211B7F-3054-486C-9E40-9B11305DC9C5}" srcOrd="4" destOrd="0" presId="urn:microsoft.com/office/officeart/2005/8/layout/hProcess7#2"/>
    <dgm:cxn modelId="{73B3F894-2931-4A41-8AF1-15280AE18D25}" type="presParOf" srcId="{5A211B7F-3054-486C-9E40-9B11305DC9C5}" destId="{F3C6A96E-F343-4D62-AB8C-B87AFD692EEB}" srcOrd="0" destOrd="0" presId="urn:microsoft.com/office/officeart/2005/8/layout/hProcess7#2"/>
    <dgm:cxn modelId="{8FE42545-9416-4772-8D16-872BB9205462}" type="presParOf" srcId="{5A211B7F-3054-486C-9E40-9B11305DC9C5}" destId="{912D842A-9E9E-49C7-A28E-1CFA63809276}" srcOrd="1" destOrd="0" presId="urn:microsoft.com/office/officeart/2005/8/layout/hProcess7#2"/>
    <dgm:cxn modelId="{7EE1AC86-6767-4E94-9673-9F25F52A9193}"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F92AA79-1C31-44DB-B574-70DBFD4B9C43}"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940E5C98-D3A8-494A-822C-0F6F906869AD}">
      <dgm:prSet custT="1"/>
      <dgm:spPr/>
      <dgm:t>
        <a:bodyPr/>
        <a:lstStyle/>
        <a:p>
          <a:pPr rtl="0"/>
          <a:r>
            <a:rPr lang="en-US" sz="2000" b="1"/>
            <a:t>Listens to Others</a:t>
          </a:r>
          <a:endParaRPr lang="en-US" sz="2000" b="1" dirty="0"/>
        </a:p>
      </dgm:t>
    </dgm:pt>
    <dgm:pt modelId="{10858FD9-7AD4-477D-BCD2-1C1AC2BB80ED}" type="parTrans" cxnId="{089AC982-030D-4D41-A04D-19CBCE2D66FC}">
      <dgm:prSet/>
      <dgm:spPr/>
      <dgm:t>
        <a:bodyPr/>
        <a:lstStyle/>
        <a:p>
          <a:endParaRPr lang="en-US"/>
        </a:p>
      </dgm:t>
    </dgm:pt>
    <dgm:pt modelId="{60886E02-401C-4779-986D-FA5CBEEB717A}" type="sibTrans" cxnId="{089AC982-030D-4D41-A04D-19CBCE2D66FC}">
      <dgm:prSet/>
      <dgm:spPr/>
      <dgm:t>
        <a:bodyPr/>
        <a:lstStyle/>
        <a:p>
          <a:endParaRPr lang="en-US"/>
        </a:p>
      </dgm:t>
    </dgm:pt>
    <dgm:pt modelId="{F84D5959-65DE-4DD5-A1FF-838F9C3ED909}">
      <dgm:prSet custT="1"/>
      <dgm:spPr/>
      <dgm:t>
        <a:bodyPr/>
        <a:lstStyle/>
        <a:p>
          <a:pPr rtl="0"/>
          <a:r>
            <a:rPr lang="en-US" sz="2000" b="1"/>
            <a:t>Follows Directions</a:t>
          </a:r>
          <a:endParaRPr lang="en-US" sz="2000" b="1" dirty="0"/>
        </a:p>
      </dgm:t>
    </dgm:pt>
    <dgm:pt modelId="{1FDA19F2-E71D-408F-B3EE-458518B38C0A}" type="parTrans" cxnId="{57B47983-F41D-41D0-A3B0-574A124824A7}">
      <dgm:prSet/>
      <dgm:spPr/>
      <dgm:t>
        <a:bodyPr/>
        <a:lstStyle/>
        <a:p>
          <a:endParaRPr lang="en-US"/>
        </a:p>
      </dgm:t>
    </dgm:pt>
    <dgm:pt modelId="{684EC851-A88A-447D-8784-FAA8071D4475}" type="sibTrans" cxnId="{57B47983-F41D-41D0-A3B0-574A124824A7}">
      <dgm:prSet/>
      <dgm:spPr/>
      <dgm:t>
        <a:bodyPr/>
        <a:lstStyle/>
        <a:p>
          <a:endParaRPr lang="en-US"/>
        </a:p>
      </dgm:t>
    </dgm:pt>
    <dgm:pt modelId="{BBEA0603-05E9-4EC2-9F0A-3CD993464D64}">
      <dgm:prSet custT="1"/>
      <dgm:spPr/>
      <dgm:t>
        <a:bodyPr/>
        <a:lstStyle/>
        <a:p>
          <a:pPr rtl="0"/>
          <a:r>
            <a:rPr lang="en-US" sz="2000" b="1"/>
            <a:t>Follows Classroom Rules</a:t>
          </a:r>
          <a:endParaRPr lang="en-US" sz="2000" b="1" dirty="0"/>
        </a:p>
      </dgm:t>
    </dgm:pt>
    <dgm:pt modelId="{39220340-FAA3-4F70-9EC0-87B19F9994F9}" type="parTrans" cxnId="{4B902E14-0E08-4CAF-A91C-DDC685FAA8C8}">
      <dgm:prSet/>
      <dgm:spPr/>
      <dgm:t>
        <a:bodyPr/>
        <a:lstStyle/>
        <a:p>
          <a:endParaRPr lang="en-US"/>
        </a:p>
      </dgm:t>
    </dgm:pt>
    <dgm:pt modelId="{21276833-5794-4DC7-81CA-B86568EED86D}" type="sibTrans" cxnId="{4B902E14-0E08-4CAF-A91C-DDC685FAA8C8}">
      <dgm:prSet/>
      <dgm:spPr/>
      <dgm:t>
        <a:bodyPr/>
        <a:lstStyle/>
        <a:p>
          <a:endParaRPr lang="en-US"/>
        </a:p>
      </dgm:t>
    </dgm:pt>
    <dgm:pt modelId="{F3F1D73C-3715-4E77-970E-D5572B41C3A8}">
      <dgm:prSet custT="1"/>
      <dgm:spPr/>
      <dgm:t>
        <a:bodyPr/>
        <a:lstStyle/>
        <a:p>
          <a:pPr rtl="0"/>
          <a:r>
            <a:rPr lang="en-US" sz="2000" b="1"/>
            <a:t>Ignores Peer Distractions</a:t>
          </a:r>
          <a:endParaRPr lang="en-US" sz="2000" b="1" dirty="0"/>
        </a:p>
      </dgm:t>
    </dgm:pt>
    <dgm:pt modelId="{68557464-8E8D-4D16-9057-341423FF485A}" type="parTrans" cxnId="{92F0855F-4DDE-442F-A04F-9ACBFA56D04A}">
      <dgm:prSet/>
      <dgm:spPr/>
      <dgm:t>
        <a:bodyPr/>
        <a:lstStyle/>
        <a:p>
          <a:endParaRPr lang="en-US"/>
        </a:p>
      </dgm:t>
    </dgm:pt>
    <dgm:pt modelId="{4EDE3C07-B83C-4B27-A331-04A8724D214E}" type="sibTrans" cxnId="{92F0855F-4DDE-442F-A04F-9ACBFA56D04A}">
      <dgm:prSet/>
      <dgm:spPr/>
      <dgm:t>
        <a:bodyPr/>
        <a:lstStyle/>
        <a:p>
          <a:endParaRPr lang="en-US"/>
        </a:p>
      </dgm:t>
    </dgm:pt>
    <dgm:pt modelId="{96170E4F-734F-433B-822A-A0CF69A0ECE9}">
      <dgm:prSet custT="1"/>
      <dgm:spPr/>
      <dgm:t>
        <a:bodyPr/>
        <a:lstStyle/>
        <a:p>
          <a:pPr rtl="0"/>
          <a:r>
            <a:rPr lang="en-US" sz="2000" b="1"/>
            <a:t>Asks for Help</a:t>
          </a:r>
          <a:endParaRPr lang="en-US" sz="2000" b="1" dirty="0"/>
        </a:p>
      </dgm:t>
    </dgm:pt>
    <dgm:pt modelId="{431A617F-F2A1-44E3-9FB5-5598492421EC}" type="parTrans" cxnId="{A5B61018-A617-4A76-88C3-B0E6F3E0502D}">
      <dgm:prSet/>
      <dgm:spPr/>
      <dgm:t>
        <a:bodyPr/>
        <a:lstStyle/>
        <a:p>
          <a:endParaRPr lang="en-US"/>
        </a:p>
      </dgm:t>
    </dgm:pt>
    <dgm:pt modelId="{BA66AFEC-8693-4035-9C7C-6DCA63FF7C4D}" type="sibTrans" cxnId="{A5B61018-A617-4A76-88C3-B0E6F3E0502D}">
      <dgm:prSet/>
      <dgm:spPr/>
      <dgm:t>
        <a:bodyPr/>
        <a:lstStyle/>
        <a:p>
          <a:endParaRPr lang="en-US"/>
        </a:p>
      </dgm:t>
    </dgm:pt>
    <dgm:pt modelId="{FE26F467-0A11-401C-9188-37698CA0296F}">
      <dgm:prSet custT="1"/>
      <dgm:spPr/>
      <dgm:t>
        <a:bodyPr/>
        <a:lstStyle/>
        <a:p>
          <a:pPr rtl="0"/>
          <a:r>
            <a:rPr lang="en-US" sz="2000" b="1"/>
            <a:t>Takes Turns in Conversations</a:t>
          </a:r>
          <a:endParaRPr lang="en-US" sz="2000" b="1" dirty="0"/>
        </a:p>
      </dgm:t>
    </dgm:pt>
    <dgm:pt modelId="{3A5764B5-7088-4B47-8332-43A4F9DF1606}" type="parTrans" cxnId="{A5677099-E3C5-4EA7-A1A0-0B182DA75E0A}">
      <dgm:prSet/>
      <dgm:spPr/>
      <dgm:t>
        <a:bodyPr/>
        <a:lstStyle/>
        <a:p>
          <a:endParaRPr lang="en-US"/>
        </a:p>
      </dgm:t>
    </dgm:pt>
    <dgm:pt modelId="{10F171BD-2C4D-4BB6-B7D2-E7A0EECC9647}" type="sibTrans" cxnId="{A5677099-E3C5-4EA7-A1A0-0B182DA75E0A}">
      <dgm:prSet/>
      <dgm:spPr/>
      <dgm:t>
        <a:bodyPr/>
        <a:lstStyle/>
        <a:p>
          <a:endParaRPr lang="en-US"/>
        </a:p>
      </dgm:t>
    </dgm:pt>
    <dgm:pt modelId="{2FBF2CEC-9711-4CDC-ABC4-563A1124315F}">
      <dgm:prSet custT="1"/>
      <dgm:spPr/>
      <dgm:t>
        <a:bodyPr/>
        <a:lstStyle/>
        <a:p>
          <a:pPr rtl="0"/>
          <a:r>
            <a:rPr lang="en-US" sz="2000" b="1"/>
            <a:t>Cooperates With Others </a:t>
          </a:r>
          <a:endParaRPr lang="en-US" sz="2000" b="1" dirty="0"/>
        </a:p>
      </dgm:t>
    </dgm:pt>
    <dgm:pt modelId="{BC8E86AD-4FEA-4982-9321-28C0215CF36D}" type="parTrans" cxnId="{AC1F189B-9DA1-48CE-AB10-5238465154F0}">
      <dgm:prSet/>
      <dgm:spPr/>
      <dgm:t>
        <a:bodyPr/>
        <a:lstStyle/>
        <a:p>
          <a:endParaRPr lang="en-US"/>
        </a:p>
      </dgm:t>
    </dgm:pt>
    <dgm:pt modelId="{ECE9A14F-683E-4ADC-95FC-B6F1F898725E}" type="sibTrans" cxnId="{AC1F189B-9DA1-48CE-AB10-5238465154F0}">
      <dgm:prSet/>
      <dgm:spPr/>
      <dgm:t>
        <a:bodyPr/>
        <a:lstStyle/>
        <a:p>
          <a:endParaRPr lang="en-US"/>
        </a:p>
      </dgm:t>
    </dgm:pt>
    <dgm:pt modelId="{AAEB79B8-527B-4A22-991B-BAB166B3F297}">
      <dgm:prSet custT="1"/>
      <dgm:spPr/>
      <dgm:t>
        <a:bodyPr/>
        <a:lstStyle/>
        <a:p>
          <a:pPr rtl="0"/>
          <a:r>
            <a:rPr lang="en-US" sz="2000" b="1"/>
            <a:t>Controls Temper in Conflict Situations</a:t>
          </a:r>
          <a:endParaRPr lang="en-US" sz="2000" b="1" dirty="0"/>
        </a:p>
      </dgm:t>
    </dgm:pt>
    <dgm:pt modelId="{C34771B9-07C8-4FD3-851A-D0A424EE7965}" type="parTrans" cxnId="{2579AC02-5F41-4FE0-BB70-EE3444DD4CE9}">
      <dgm:prSet/>
      <dgm:spPr/>
      <dgm:t>
        <a:bodyPr/>
        <a:lstStyle/>
        <a:p>
          <a:endParaRPr lang="en-US"/>
        </a:p>
      </dgm:t>
    </dgm:pt>
    <dgm:pt modelId="{423E33E9-B300-42E3-9B1A-30C473397BC6}" type="sibTrans" cxnId="{2579AC02-5F41-4FE0-BB70-EE3444DD4CE9}">
      <dgm:prSet/>
      <dgm:spPr/>
      <dgm:t>
        <a:bodyPr/>
        <a:lstStyle/>
        <a:p>
          <a:endParaRPr lang="en-US"/>
        </a:p>
      </dgm:t>
    </dgm:pt>
    <dgm:pt modelId="{CFDB0DF1-8ABF-43D1-9E0E-40FBAFD87F97}">
      <dgm:prSet custT="1"/>
      <dgm:spPr/>
      <dgm:t>
        <a:bodyPr/>
        <a:lstStyle/>
        <a:p>
          <a:pPr rtl="0"/>
          <a:r>
            <a:rPr lang="en-US" sz="2000" b="1"/>
            <a:t>Acts Responsibly With Others </a:t>
          </a:r>
          <a:endParaRPr lang="en-US" sz="2000" b="1" dirty="0"/>
        </a:p>
      </dgm:t>
    </dgm:pt>
    <dgm:pt modelId="{E2D0DEDA-A471-4D45-813A-EDCFF85B5CFB}" type="parTrans" cxnId="{E499137B-10CA-4870-A95B-688D0E4D72B8}">
      <dgm:prSet/>
      <dgm:spPr/>
      <dgm:t>
        <a:bodyPr/>
        <a:lstStyle/>
        <a:p>
          <a:endParaRPr lang="en-US"/>
        </a:p>
      </dgm:t>
    </dgm:pt>
    <dgm:pt modelId="{9150E36E-1E0D-43C3-B6FA-637E69C7D9A5}" type="sibTrans" cxnId="{E499137B-10CA-4870-A95B-688D0E4D72B8}">
      <dgm:prSet/>
      <dgm:spPr/>
      <dgm:t>
        <a:bodyPr/>
        <a:lstStyle/>
        <a:p>
          <a:endParaRPr lang="en-US"/>
        </a:p>
      </dgm:t>
    </dgm:pt>
    <dgm:pt modelId="{E39BB80F-BC42-436F-9792-A75233C0D375}">
      <dgm:prSet custT="1"/>
      <dgm:spPr/>
      <dgm:t>
        <a:bodyPr/>
        <a:lstStyle/>
        <a:p>
          <a:pPr rtl="0"/>
          <a:r>
            <a:rPr lang="en-US" sz="2000" b="1"/>
            <a:t>Shows Kindness to Other</a:t>
          </a:r>
          <a:endParaRPr lang="en-US" sz="2000" b="1" dirty="0"/>
        </a:p>
      </dgm:t>
    </dgm:pt>
    <dgm:pt modelId="{5829A78D-8645-4EFD-A3E9-9A0BF3A08ED6}" type="parTrans" cxnId="{B99840DE-F85E-4040-BD60-2CE4EE46B199}">
      <dgm:prSet/>
      <dgm:spPr/>
      <dgm:t>
        <a:bodyPr/>
        <a:lstStyle/>
        <a:p>
          <a:endParaRPr lang="en-US"/>
        </a:p>
      </dgm:t>
    </dgm:pt>
    <dgm:pt modelId="{DC04B92A-602F-4AAB-8AA3-49824D628C90}" type="sibTrans" cxnId="{B99840DE-F85E-4040-BD60-2CE4EE46B199}">
      <dgm:prSet/>
      <dgm:spPr/>
      <dgm:t>
        <a:bodyPr/>
        <a:lstStyle/>
        <a:p>
          <a:endParaRPr lang="en-US"/>
        </a:p>
      </dgm:t>
    </dgm:pt>
    <dgm:pt modelId="{FD56746A-75DE-4F7E-9CDC-DDEB5BA6389F}" type="pres">
      <dgm:prSet presAssocID="{DF92AA79-1C31-44DB-B574-70DBFD4B9C43}" presName="linear" presStyleCnt="0">
        <dgm:presLayoutVars>
          <dgm:animLvl val="lvl"/>
          <dgm:resizeHandles val="exact"/>
        </dgm:presLayoutVars>
      </dgm:prSet>
      <dgm:spPr/>
    </dgm:pt>
    <dgm:pt modelId="{47BB6CD2-4940-443C-A30B-738C2A8DD7E9}" type="pres">
      <dgm:prSet presAssocID="{940E5C98-D3A8-494A-822C-0F6F906869AD}" presName="parentText" presStyleLbl="node1" presStyleIdx="0" presStyleCnt="10">
        <dgm:presLayoutVars>
          <dgm:chMax val="0"/>
          <dgm:bulletEnabled val="1"/>
        </dgm:presLayoutVars>
      </dgm:prSet>
      <dgm:spPr/>
    </dgm:pt>
    <dgm:pt modelId="{1F06AF92-1140-449E-8B9C-1EEFC16F5B8C}" type="pres">
      <dgm:prSet presAssocID="{60886E02-401C-4779-986D-FA5CBEEB717A}" presName="spacer" presStyleCnt="0"/>
      <dgm:spPr/>
    </dgm:pt>
    <dgm:pt modelId="{0C24F040-E93A-4F3A-AE86-8E668321B438}" type="pres">
      <dgm:prSet presAssocID="{F84D5959-65DE-4DD5-A1FF-838F9C3ED909}" presName="parentText" presStyleLbl="node1" presStyleIdx="1" presStyleCnt="10">
        <dgm:presLayoutVars>
          <dgm:chMax val="0"/>
          <dgm:bulletEnabled val="1"/>
        </dgm:presLayoutVars>
      </dgm:prSet>
      <dgm:spPr/>
    </dgm:pt>
    <dgm:pt modelId="{0F14540A-9F61-4A31-AAAF-4949436DAEAB}" type="pres">
      <dgm:prSet presAssocID="{684EC851-A88A-447D-8784-FAA8071D4475}" presName="spacer" presStyleCnt="0"/>
      <dgm:spPr/>
    </dgm:pt>
    <dgm:pt modelId="{25014975-60D6-460A-B8BC-9E8BCC8B51B7}" type="pres">
      <dgm:prSet presAssocID="{BBEA0603-05E9-4EC2-9F0A-3CD993464D64}" presName="parentText" presStyleLbl="node1" presStyleIdx="2" presStyleCnt="10">
        <dgm:presLayoutVars>
          <dgm:chMax val="0"/>
          <dgm:bulletEnabled val="1"/>
        </dgm:presLayoutVars>
      </dgm:prSet>
      <dgm:spPr/>
    </dgm:pt>
    <dgm:pt modelId="{75F00497-F9CB-4D49-9782-64AF2E73EB08}" type="pres">
      <dgm:prSet presAssocID="{21276833-5794-4DC7-81CA-B86568EED86D}" presName="spacer" presStyleCnt="0"/>
      <dgm:spPr/>
    </dgm:pt>
    <dgm:pt modelId="{BBE6380E-7663-4BFA-8B5D-C9C198B0A006}" type="pres">
      <dgm:prSet presAssocID="{F3F1D73C-3715-4E77-970E-D5572B41C3A8}" presName="parentText" presStyleLbl="node1" presStyleIdx="3" presStyleCnt="10">
        <dgm:presLayoutVars>
          <dgm:chMax val="0"/>
          <dgm:bulletEnabled val="1"/>
        </dgm:presLayoutVars>
      </dgm:prSet>
      <dgm:spPr/>
    </dgm:pt>
    <dgm:pt modelId="{4026A294-6DDC-4547-8CBF-A3C6373A4F43}" type="pres">
      <dgm:prSet presAssocID="{4EDE3C07-B83C-4B27-A331-04A8724D214E}" presName="spacer" presStyleCnt="0"/>
      <dgm:spPr/>
    </dgm:pt>
    <dgm:pt modelId="{9C4E63AD-45E0-4FF2-92F6-C3D9F21F4A02}" type="pres">
      <dgm:prSet presAssocID="{96170E4F-734F-433B-822A-A0CF69A0ECE9}" presName="parentText" presStyleLbl="node1" presStyleIdx="4" presStyleCnt="10">
        <dgm:presLayoutVars>
          <dgm:chMax val="0"/>
          <dgm:bulletEnabled val="1"/>
        </dgm:presLayoutVars>
      </dgm:prSet>
      <dgm:spPr/>
    </dgm:pt>
    <dgm:pt modelId="{5C7D7C51-51D8-45CA-A943-5231CC0A8272}" type="pres">
      <dgm:prSet presAssocID="{BA66AFEC-8693-4035-9C7C-6DCA63FF7C4D}" presName="spacer" presStyleCnt="0"/>
      <dgm:spPr/>
    </dgm:pt>
    <dgm:pt modelId="{217512A8-4F81-4E1C-B919-ADC86FD05945}" type="pres">
      <dgm:prSet presAssocID="{FE26F467-0A11-401C-9188-37698CA0296F}" presName="parentText" presStyleLbl="node1" presStyleIdx="5" presStyleCnt="10">
        <dgm:presLayoutVars>
          <dgm:chMax val="0"/>
          <dgm:bulletEnabled val="1"/>
        </dgm:presLayoutVars>
      </dgm:prSet>
      <dgm:spPr/>
    </dgm:pt>
    <dgm:pt modelId="{2D07BFE5-665D-4D58-9D66-57303F0C9EF9}" type="pres">
      <dgm:prSet presAssocID="{10F171BD-2C4D-4BB6-B7D2-E7A0EECC9647}" presName="spacer" presStyleCnt="0"/>
      <dgm:spPr/>
    </dgm:pt>
    <dgm:pt modelId="{F38F7E2E-43D5-40E8-836A-503F0158E10D}" type="pres">
      <dgm:prSet presAssocID="{2FBF2CEC-9711-4CDC-ABC4-563A1124315F}" presName="parentText" presStyleLbl="node1" presStyleIdx="6" presStyleCnt="10">
        <dgm:presLayoutVars>
          <dgm:chMax val="0"/>
          <dgm:bulletEnabled val="1"/>
        </dgm:presLayoutVars>
      </dgm:prSet>
      <dgm:spPr/>
    </dgm:pt>
    <dgm:pt modelId="{40E581FB-BE5B-4CB1-9317-1434D70E0ACC}" type="pres">
      <dgm:prSet presAssocID="{ECE9A14F-683E-4ADC-95FC-B6F1F898725E}" presName="spacer" presStyleCnt="0"/>
      <dgm:spPr/>
    </dgm:pt>
    <dgm:pt modelId="{96C7F345-5108-4415-B7B2-81B68BC6D628}" type="pres">
      <dgm:prSet presAssocID="{AAEB79B8-527B-4A22-991B-BAB166B3F297}" presName="parentText" presStyleLbl="node1" presStyleIdx="7" presStyleCnt="10">
        <dgm:presLayoutVars>
          <dgm:chMax val="0"/>
          <dgm:bulletEnabled val="1"/>
        </dgm:presLayoutVars>
      </dgm:prSet>
      <dgm:spPr/>
    </dgm:pt>
    <dgm:pt modelId="{6FE702F5-CEF1-4FF9-A657-271A72796C9B}" type="pres">
      <dgm:prSet presAssocID="{423E33E9-B300-42E3-9B1A-30C473397BC6}" presName="spacer" presStyleCnt="0"/>
      <dgm:spPr/>
    </dgm:pt>
    <dgm:pt modelId="{EFE30B60-F131-4FE7-8BA4-17E4BEA10FC5}" type="pres">
      <dgm:prSet presAssocID="{CFDB0DF1-8ABF-43D1-9E0E-40FBAFD87F97}" presName="parentText" presStyleLbl="node1" presStyleIdx="8" presStyleCnt="10">
        <dgm:presLayoutVars>
          <dgm:chMax val="0"/>
          <dgm:bulletEnabled val="1"/>
        </dgm:presLayoutVars>
      </dgm:prSet>
      <dgm:spPr/>
    </dgm:pt>
    <dgm:pt modelId="{AA88AE8A-D35A-4ABF-BBB5-27D2C9CD9EAD}" type="pres">
      <dgm:prSet presAssocID="{9150E36E-1E0D-43C3-B6FA-637E69C7D9A5}" presName="spacer" presStyleCnt="0"/>
      <dgm:spPr/>
    </dgm:pt>
    <dgm:pt modelId="{7BB23852-A4B9-4919-BDEC-03B58AC4A22B}" type="pres">
      <dgm:prSet presAssocID="{E39BB80F-BC42-436F-9792-A75233C0D375}" presName="parentText" presStyleLbl="node1" presStyleIdx="9" presStyleCnt="10">
        <dgm:presLayoutVars>
          <dgm:chMax val="0"/>
          <dgm:bulletEnabled val="1"/>
        </dgm:presLayoutVars>
      </dgm:prSet>
      <dgm:spPr/>
    </dgm:pt>
  </dgm:ptLst>
  <dgm:cxnLst>
    <dgm:cxn modelId="{2578C301-99F0-4FBA-BE3E-8DE37AAA0755}" type="presOf" srcId="{CFDB0DF1-8ABF-43D1-9E0E-40FBAFD87F97}" destId="{EFE30B60-F131-4FE7-8BA4-17E4BEA10FC5}" srcOrd="0" destOrd="0" presId="urn:microsoft.com/office/officeart/2005/8/layout/vList2"/>
    <dgm:cxn modelId="{2579AC02-5F41-4FE0-BB70-EE3444DD4CE9}" srcId="{DF92AA79-1C31-44DB-B574-70DBFD4B9C43}" destId="{AAEB79B8-527B-4A22-991B-BAB166B3F297}" srcOrd="7" destOrd="0" parTransId="{C34771B9-07C8-4FD3-851A-D0A424EE7965}" sibTransId="{423E33E9-B300-42E3-9B1A-30C473397BC6}"/>
    <dgm:cxn modelId="{4B902E14-0E08-4CAF-A91C-DDC685FAA8C8}" srcId="{DF92AA79-1C31-44DB-B574-70DBFD4B9C43}" destId="{BBEA0603-05E9-4EC2-9F0A-3CD993464D64}" srcOrd="2" destOrd="0" parTransId="{39220340-FAA3-4F70-9EC0-87B19F9994F9}" sibTransId="{21276833-5794-4DC7-81CA-B86568EED86D}"/>
    <dgm:cxn modelId="{A5B61018-A617-4A76-88C3-B0E6F3E0502D}" srcId="{DF92AA79-1C31-44DB-B574-70DBFD4B9C43}" destId="{96170E4F-734F-433B-822A-A0CF69A0ECE9}" srcOrd="4" destOrd="0" parTransId="{431A617F-F2A1-44E3-9FB5-5598492421EC}" sibTransId="{BA66AFEC-8693-4035-9C7C-6DCA63FF7C4D}"/>
    <dgm:cxn modelId="{D998511A-D4C2-4F26-93B3-5ECC7623975F}" type="presOf" srcId="{F84D5959-65DE-4DD5-A1FF-838F9C3ED909}" destId="{0C24F040-E93A-4F3A-AE86-8E668321B438}" srcOrd="0" destOrd="0" presId="urn:microsoft.com/office/officeart/2005/8/layout/vList2"/>
    <dgm:cxn modelId="{CE385A2A-7B26-4783-A5D1-AB3D3D983C71}" type="presOf" srcId="{96170E4F-734F-433B-822A-A0CF69A0ECE9}" destId="{9C4E63AD-45E0-4FF2-92F6-C3D9F21F4A02}" srcOrd="0" destOrd="0" presId="urn:microsoft.com/office/officeart/2005/8/layout/vList2"/>
    <dgm:cxn modelId="{92F0855F-4DDE-442F-A04F-9ACBFA56D04A}" srcId="{DF92AA79-1C31-44DB-B574-70DBFD4B9C43}" destId="{F3F1D73C-3715-4E77-970E-D5572B41C3A8}" srcOrd="3" destOrd="0" parTransId="{68557464-8E8D-4D16-9057-341423FF485A}" sibTransId="{4EDE3C07-B83C-4B27-A331-04A8724D214E}"/>
    <dgm:cxn modelId="{C1A99F4D-EB30-48CD-94AA-D2F5D01D4DFE}" type="presOf" srcId="{FE26F467-0A11-401C-9188-37698CA0296F}" destId="{217512A8-4F81-4E1C-B919-ADC86FD05945}" srcOrd="0" destOrd="0" presId="urn:microsoft.com/office/officeart/2005/8/layout/vList2"/>
    <dgm:cxn modelId="{9383E355-F471-4F64-BD1A-333DAE7C4AAF}" type="presOf" srcId="{E39BB80F-BC42-436F-9792-A75233C0D375}" destId="{7BB23852-A4B9-4919-BDEC-03B58AC4A22B}" srcOrd="0" destOrd="0" presId="urn:microsoft.com/office/officeart/2005/8/layout/vList2"/>
    <dgm:cxn modelId="{E499137B-10CA-4870-A95B-688D0E4D72B8}" srcId="{DF92AA79-1C31-44DB-B574-70DBFD4B9C43}" destId="{CFDB0DF1-8ABF-43D1-9E0E-40FBAFD87F97}" srcOrd="8" destOrd="0" parTransId="{E2D0DEDA-A471-4D45-813A-EDCFF85B5CFB}" sibTransId="{9150E36E-1E0D-43C3-B6FA-637E69C7D9A5}"/>
    <dgm:cxn modelId="{DDF29882-33D3-4AB3-8383-7F4F4CA3611E}" type="presOf" srcId="{F3F1D73C-3715-4E77-970E-D5572B41C3A8}" destId="{BBE6380E-7663-4BFA-8B5D-C9C198B0A006}" srcOrd="0" destOrd="0" presId="urn:microsoft.com/office/officeart/2005/8/layout/vList2"/>
    <dgm:cxn modelId="{089AC982-030D-4D41-A04D-19CBCE2D66FC}" srcId="{DF92AA79-1C31-44DB-B574-70DBFD4B9C43}" destId="{940E5C98-D3A8-494A-822C-0F6F906869AD}" srcOrd="0" destOrd="0" parTransId="{10858FD9-7AD4-477D-BCD2-1C1AC2BB80ED}" sibTransId="{60886E02-401C-4779-986D-FA5CBEEB717A}"/>
    <dgm:cxn modelId="{57B47983-F41D-41D0-A3B0-574A124824A7}" srcId="{DF92AA79-1C31-44DB-B574-70DBFD4B9C43}" destId="{F84D5959-65DE-4DD5-A1FF-838F9C3ED909}" srcOrd="1" destOrd="0" parTransId="{1FDA19F2-E71D-408F-B3EE-458518B38C0A}" sibTransId="{684EC851-A88A-447D-8784-FAA8071D4475}"/>
    <dgm:cxn modelId="{41988D89-D5C4-4848-8885-584C0CE25283}" type="presOf" srcId="{DF92AA79-1C31-44DB-B574-70DBFD4B9C43}" destId="{FD56746A-75DE-4F7E-9CDC-DDEB5BA6389F}" srcOrd="0" destOrd="0" presId="urn:microsoft.com/office/officeart/2005/8/layout/vList2"/>
    <dgm:cxn modelId="{E46D9D89-5606-4271-B622-D6D81584FAA3}" type="presOf" srcId="{AAEB79B8-527B-4A22-991B-BAB166B3F297}" destId="{96C7F345-5108-4415-B7B2-81B68BC6D628}" srcOrd="0" destOrd="0" presId="urn:microsoft.com/office/officeart/2005/8/layout/vList2"/>
    <dgm:cxn modelId="{A5677099-E3C5-4EA7-A1A0-0B182DA75E0A}" srcId="{DF92AA79-1C31-44DB-B574-70DBFD4B9C43}" destId="{FE26F467-0A11-401C-9188-37698CA0296F}" srcOrd="5" destOrd="0" parTransId="{3A5764B5-7088-4B47-8332-43A4F9DF1606}" sibTransId="{10F171BD-2C4D-4BB6-B7D2-E7A0EECC9647}"/>
    <dgm:cxn modelId="{AC1F189B-9DA1-48CE-AB10-5238465154F0}" srcId="{DF92AA79-1C31-44DB-B574-70DBFD4B9C43}" destId="{2FBF2CEC-9711-4CDC-ABC4-563A1124315F}" srcOrd="6" destOrd="0" parTransId="{BC8E86AD-4FEA-4982-9321-28C0215CF36D}" sibTransId="{ECE9A14F-683E-4ADC-95FC-B6F1F898725E}"/>
    <dgm:cxn modelId="{9D27F3A0-94BE-4C5B-956D-E940DBF409A3}" type="presOf" srcId="{2FBF2CEC-9711-4CDC-ABC4-563A1124315F}" destId="{F38F7E2E-43D5-40E8-836A-503F0158E10D}" srcOrd="0" destOrd="0" presId="urn:microsoft.com/office/officeart/2005/8/layout/vList2"/>
    <dgm:cxn modelId="{4040ECDC-ABF5-4020-9B4E-9E1A6CCD8CF5}" type="presOf" srcId="{BBEA0603-05E9-4EC2-9F0A-3CD993464D64}" destId="{25014975-60D6-460A-B8BC-9E8BCC8B51B7}" srcOrd="0" destOrd="0" presId="urn:microsoft.com/office/officeart/2005/8/layout/vList2"/>
    <dgm:cxn modelId="{B99840DE-F85E-4040-BD60-2CE4EE46B199}" srcId="{DF92AA79-1C31-44DB-B574-70DBFD4B9C43}" destId="{E39BB80F-BC42-436F-9792-A75233C0D375}" srcOrd="9" destOrd="0" parTransId="{5829A78D-8645-4EFD-A3E9-9A0BF3A08ED6}" sibTransId="{DC04B92A-602F-4AAB-8AA3-49824D628C90}"/>
    <dgm:cxn modelId="{75BAD0E1-90FB-42CF-8C16-FFB64EDA163A}" type="presOf" srcId="{940E5C98-D3A8-494A-822C-0F6F906869AD}" destId="{47BB6CD2-4940-443C-A30B-738C2A8DD7E9}" srcOrd="0" destOrd="0" presId="urn:microsoft.com/office/officeart/2005/8/layout/vList2"/>
    <dgm:cxn modelId="{795A4B1E-22AD-4491-982C-61AB67794A46}" type="presParOf" srcId="{FD56746A-75DE-4F7E-9CDC-DDEB5BA6389F}" destId="{47BB6CD2-4940-443C-A30B-738C2A8DD7E9}" srcOrd="0" destOrd="0" presId="urn:microsoft.com/office/officeart/2005/8/layout/vList2"/>
    <dgm:cxn modelId="{A4F195D9-C806-496A-9349-14BF1300996E}" type="presParOf" srcId="{FD56746A-75DE-4F7E-9CDC-DDEB5BA6389F}" destId="{1F06AF92-1140-449E-8B9C-1EEFC16F5B8C}" srcOrd="1" destOrd="0" presId="urn:microsoft.com/office/officeart/2005/8/layout/vList2"/>
    <dgm:cxn modelId="{24416A95-A47A-4B63-8B17-D394C03E2756}" type="presParOf" srcId="{FD56746A-75DE-4F7E-9CDC-DDEB5BA6389F}" destId="{0C24F040-E93A-4F3A-AE86-8E668321B438}" srcOrd="2" destOrd="0" presId="urn:microsoft.com/office/officeart/2005/8/layout/vList2"/>
    <dgm:cxn modelId="{E0128BB4-B8EA-402F-9438-63662A7624DA}" type="presParOf" srcId="{FD56746A-75DE-4F7E-9CDC-DDEB5BA6389F}" destId="{0F14540A-9F61-4A31-AAAF-4949436DAEAB}" srcOrd="3" destOrd="0" presId="urn:microsoft.com/office/officeart/2005/8/layout/vList2"/>
    <dgm:cxn modelId="{BEAB00DF-EDF7-48B2-9911-8833A3C230D1}" type="presParOf" srcId="{FD56746A-75DE-4F7E-9CDC-DDEB5BA6389F}" destId="{25014975-60D6-460A-B8BC-9E8BCC8B51B7}" srcOrd="4" destOrd="0" presId="urn:microsoft.com/office/officeart/2005/8/layout/vList2"/>
    <dgm:cxn modelId="{01C65636-32C4-4403-96AA-502A2F552F4B}" type="presParOf" srcId="{FD56746A-75DE-4F7E-9CDC-DDEB5BA6389F}" destId="{75F00497-F9CB-4D49-9782-64AF2E73EB08}" srcOrd="5" destOrd="0" presId="urn:microsoft.com/office/officeart/2005/8/layout/vList2"/>
    <dgm:cxn modelId="{E5A3D573-0F44-4244-882B-38E63B53FA39}" type="presParOf" srcId="{FD56746A-75DE-4F7E-9CDC-DDEB5BA6389F}" destId="{BBE6380E-7663-4BFA-8B5D-C9C198B0A006}" srcOrd="6" destOrd="0" presId="urn:microsoft.com/office/officeart/2005/8/layout/vList2"/>
    <dgm:cxn modelId="{40364569-4005-4B8C-BF11-DC14220E19D8}" type="presParOf" srcId="{FD56746A-75DE-4F7E-9CDC-DDEB5BA6389F}" destId="{4026A294-6DDC-4547-8CBF-A3C6373A4F43}" srcOrd="7" destOrd="0" presId="urn:microsoft.com/office/officeart/2005/8/layout/vList2"/>
    <dgm:cxn modelId="{C9B6FF83-6298-4D7A-850F-EC7FF84083EC}" type="presParOf" srcId="{FD56746A-75DE-4F7E-9CDC-DDEB5BA6389F}" destId="{9C4E63AD-45E0-4FF2-92F6-C3D9F21F4A02}" srcOrd="8" destOrd="0" presId="urn:microsoft.com/office/officeart/2005/8/layout/vList2"/>
    <dgm:cxn modelId="{99E66105-A7B5-4DBF-AE3B-997D30E23474}" type="presParOf" srcId="{FD56746A-75DE-4F7E-9CDC-DDEB5BA6389F}" destId="{5C7D7C51-51D8-45CA-A943-5231CC0A8272}" srcOrd="9" destOrd="0" presId="urn:microsoft.com/office/officeart/2005/8/layout/vList2"/>
    <dgm:cxn modelId="{548899D5-AB97-4E14-B21C-4411766050BE}" type="presParOf" srcId="{FD56746A-75DE-4F7E-9CDC-DDEB5BA6389F}" destId="{217512A8-4F81-4E1C-B919-ADC86FD05945}" srcOrd="10" destOrd="0" presId="urn:microsoft.com/office/officeart/2005/8/layout/vList2"/>
    <dgm:cxn modelId="{C3001DBC-0C47-43C2-8B42-52E28042974F}" type="presParOf" srcId="{FD56746A-75DE-4F7E-9CDC-DDEB5BA6389F}" destId="{2D07BFE5-665D-4D58-9D66-57303F0C9EF9}" srcOrd="11" destOrd="0" presId="urn:microsoft.com/office/officeart/2005/8/layout/vList2"/>
    <dgm:cxn modelId="{600274F2-83D8-48CD-88B6-35FE778AEF4F}" type="presParOf" srcId="{FD56746A-75DE-4F7E-9CDC-DDEB5BA6389F}" destId="{F38F7E2E-43D5-40E8-836A-503F0158E10D}" srcOrd="12" destOrd="0" presId="urn:microsoft.com/office/officeart/2005/8/layout/vList2"/>
    <dgm:cxn modelId="{4C8A0033-05BA-4892-BE52-FC3391A56CD9}" type="presParOf" srcId="{FD56746A-75DE-4F7E-9CDC-DDEB5BA6389F}" destId="{40E581FB-BE5B-4CB1-9317-1434D70E0ACC}" srcOrd="13" destOrd="0" presId="urn:microsoft.com/office/officeart/2005/8/layout/vList2"/>
    <dgm:cxn modelId="{E26092E9-AD71-4F14-83CA-4C23215DFA6B}" type="presParOf" srcId="{FD56746A-75DE-4F7E-9CDC-DDEB5BA6389F}" destId="{96C7F345-5108-4415-B7B2-81B68BC6D628}" srcOrd="14" destOrd="0" presId="urn:microsoft.com/office/officeart/2005/8/layout/vList2"/>
    <dgm:cxn modelId="{F5F4EB1F-2554-4CDB-BC0C-231BFAEF2A34}" type="presParOf" srcId="{FD56746A-75DE-4F7E-9CDC-DDEB5BA6389F}" destId="{6FE702F5-CEF1-4FF9-A657-271A72796C9B}" srcOrd="15" destOrd="0" presId="urn:microsoft.com/office/officeart/2005/8/layout/vList2"/>
    <dgm:cxn modelId="{84282596-96FA-4684-A0A3-87346F1C677E}" type="presParOf" srcId="{FD56746A-75DE-4F7E-9CDC-DDEB5BA6389F}" destId="{EFE30B60-F131-4FE7-8BA4-17E4BEA10FC5}" srcOrd="16" destOrd="0" presId="urn:microsoft.com/office/officeart/2005/8/layout/vList2"/>
    <dgm:cxn modelId="{0AEA9FA0-D897-4C3E-B2E6-7FE177C58C20}" type="presParOf" srcId="{FD56746A-75DE-4F7E-9CDC-DDEB5BA6389F}" destId="{AA88AE8A-D35A-4ABF-BBB5-27D2C9CD9EAD}" srcOrd="17" destOrd="0" presId="urn:microsoft.com/office/officeart/2005/8/layout/vList2"/>
    <dgm:cxn modelId="{6B1C380C-A30D-4CB0-9F08-7880E29D6E4F}" type="presParOf" srcId="{FD56746A-75DE-4F7E-9CDC-DDEB5BA6389F}" destId="{7BB23852-A4B9-4919-BDEC-03B58AC4A22B}"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1#2" qsCatId="simple" csTypeId="urn:microsoft.com/office/officeart/2005/8/colors/accent1_2#2" csCatId="accent1" phldr="1"/>
      <dgm:spPr/>
      <dgm:t>
        <a:bodyPr/>
        <a:lstStyle/>
        <a:p>
          <a:endParaRPr lang="en-US"/>
        </a:p>
      </dgm:t>
    </dgm:pt>
    <dgm:pt modelId="{AAA14169-7EAA-4C1B-BC81-0AC0644B6B22}">
      <dgm:prSet phldrT="[Text]" custT="1"/>
      <dgm:spPr/>
      <dgm:t>
        <a:bodyPr/>
        <a:lstStyle/>
        <a:p>
          <a:r>
            <a:rPr lang="en-US" sz="3600" b="1" dirty="0"/>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dgm:t>
        <a:bodyPr/>
        <a:lstStyle/>
        <a:p>
          <a:endParaRPr lang="en-US" dirty="0"/>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dgm:t>
        <a:bodyPr/>
        <a:lstStyle/>
        <a:p>
          <a:endParaRPr lang="en-US" dirty="0"/>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A021ED4B-6B6D-46DD-8323-A0DD78E2644A}">
      <dgm:prSet phldrT="[Text]" custT="1"/>
      <dgm:spPr/>
      <dgm:t>
        <a:bodyPr/>
        <a:lstStyle/>
        <a:p>
          <a:r>
            <a:rPr lang="en-US" sz="3600" b="1" dirty="0"/>
            <a:t>Treatment Integrity</a:t>
          </a:r>
        </a:p>
      </dgm:t>
    </dgm:pt>
    <dgm:pt modelId="{0B2C85FB-D659-46BA-8DAD-2D976D20AF4F}" type="parTrans" cxnId="{AFBB0F8A-8549-42FF-8D71-8C88C88A79C3}">
      <dgm:prSet/>
      <dgm:spPr/>
      <dgm:t>
        <a:bodyPr/>
        <a:lstStyle/>
        <a:p>
          <a:endParaRPr lang="en-US"/>
        </a:p>
      </dgm:t>
    </dgm:pt>
    <dgm:pt modelId="{3178EEC7-62C9-43E4-B186-64522EEA98AB}" type="sibTrans" cxnId="{AFBB0F8A-8549-42FF-8D71-8C88C88A79C3}">
      <dgm:prSet/>
      <dgm:spPr/>
      <dgm:t>
        <a:bodyPr/>
        <a:lstStyle/>
        <a:p>
          <a:endParaRPr lang="en-US"/>
        </a:p>
      </dgm:t>
    </dgm:pt>
    <dgm:pt modelId="{9509D009-D455-4B96-A125-8D28310F5179}">
      <dgm:prSet phldrT="[Text]" custT="1"/>
      <dgm:spPr/>
      <dgm:t>
        <a:bodyPr/>
        <a:lstStyle/>
        <a:p>
          <a:r>
            <a:rPr lang="en-US" sz="3600" b="1" dirty="0"/>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dgm:t>
        <a:bodyPr/>
        <a:lstStyle/>
        <a:p>
          <a:r>
            <a:rPr lang="en-US" dirty="0">
              <a:solidFill>
                <a:schemeClr val="tx1"/>
              </a:solidFill>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dgm:t>
        <a:bodyPr/>
        <a:lstStyle/>
        <a:p>
          <a:r>
            <a:rPr lang="en-US" dirty="0">
              <a:solidFill>
                <a:schemeClr val="tx1"/>
              </a:solidFill>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4217E463-2544-4D35-A573-9DC645D7E320}">
      <dgm:prSet phldrT="[Text]"/>
      <dgm:spPr/>
      <dgm:t>
        <a:bodyPr/>
        <a:lstStyle/>
        <a:p>
          <a:r>
            <a:rPr lang="en-US" dirty="0"/>
            <a:t> </a:t>
          </a:r>
        </a:p>
      </dgm:t>
    </dgm:pt>
    <dgm:pt modelId="{51D72B79-65B1-4506-BD38-481EFE63F419}" type="sibTrans" cxnId="{3DFAED9B-235F-4ACE-9245-DF40F84661B7}">
      <dgm:prSet/>
      <dgm:spPr/>
      <dgm:t>
        <a:bodyPr/>
        <a:lstStyle/>
        <a:p>
          <a:endParaRPr lang="en-US"/>
        </a:p>
      </dgm:t>
    </dgm:pt>
    <dgm:pt modelId="{B8881C06-AABD-498E-AD5F-E20915D496B9}" type="parTrans" cxnId="{3DFAED9B-235F-4ACE-9245-DF40F84661B7}">
      <dgm:prSet/>
      <dgm:spPr/>
      <dgm:t>
        <a:bodyPr/>
        <a:lstStyle/>
        <a:p>
          <a:endParaRPr lang="en-US"/>
        </a:p>
      </dgm:t>
    </dgm:pt>
    <dgm:pt modelId="{65B90257-2337-4E6F-90B2-352DDE354E96}">
      <dgm:prSet phldrT="[Text]"/>
      <dgm:spPr/>
      <dgm:t>
        <a:bodyPr/>
        <a:lstStyle/>
        <a:p>
          <a:r>
            <a:rPr lang="en-US" dirty="0"/>
            <a:t> </a:t>
          </a:r>
        </a:p>
      </dgm:t>
    </dgm:pt>
    <dgm:pt modelId="{A26F83D6-7280-46BA-8DF2-DB5164DDF4B8}" type="sibTrans" cxnId="{5767122F-3BE0-48B3-8113-AF5A99B5630D}">
      <dgm:prSet/>
      <dgm:spPr/>
      <dgm:t>
        <a:bodyPr/>
        <a:lstStyle/>
        <a:p>
          <a:endParaRPr lang="en-US"/>
        </a:p>
      </dgm:t>
    </dgm:pt>
    <dgm:pt modelId="{42063DFF-AAAC-439D-B3A8-3237C3FDB9EB}" type="parTrans" cxnId="{5767122F-3BE0-48B3-8113-AF5A99B5630D}">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custLinFactNeighborX="-1151" custLinFactNeighborY="-2541"/>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92EA4F5A-0FF3-4211-A131-F9B49768E899}" type="pres">
      <dgm:prSet presAssocID="{A021ED4B-6B6D-46DD-8323-A0DD78E2644A}" presName="arrow" presStyleLbl="node1" presStyleIdx="1" presStyleCnt="3" custLinFactNeighborX="577" custLinFactNeighborY="-1673"/>
      <dgm:spPr/>
    </dgm:pt>
    <dgm:pt modelId="{2EB3B3E1-EC25-4048-A066-51C31D2D677D}" type="pres">
      <dgm:prSet presAssocID="{A021ED4B-6B6D-46DD-8323-A0DD78E2644A}" presName="descendantArrow" presStyleCnt="0"/>
      <dgm:spPr/>
    </dgm:pt>
    <dgm:pt modelId="{A61109AB-58A7-4C13-A5D2-CA6A251B88F0}" type="pres">
      <dgm:prSet presAssocID="{65B90257-2337-4E6F-90B2-352DDE354E96}" presName="childTextArrow" presStyleLbl="fgAccFollowNode1" presStyleIdx="2" presStyleCnt="6">
        <dgm:presLayoutVars>
          <dgm:bulletEnabled val="1"/>
        </dgm:presLayoutVars>
      </dgm:prSet>
      <dgm:spPr/>
    </dgm:pt>
    <dgm:pt modelId="{9C19B259-35BE-4E6C-AFCF-446C3F9B1DCD}" type="pres">
      <dgm:prSet presAssocID="{4217E463-2544-4D35-A573-9DC645D7E320}" presName="childTextArrow" presStyleLbl="fgAccFollowNode1" presStyleIdx="3" presStyleCnt="6">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C8B6340B-2A15-45CA-A120-3D475437C0C3}" srcId="{01D31F10-EFBB-4C37-81A1-19883132FCC5}" destId="{9509D009-D455-4B96-A125-8D28310F5179}" srcOrd="2" destOrd="0" parTransId="{F55888F4-69FB-44E3-AF2F-6D377C4F16B3}" sibTransId="{A023F6FF-1E2B-44F5-9E31-278AF39CF3FA}"/>
    <dgm:cxn modelId="{49813A19-235E-49DB-8FEA-434432BBAE6F}" type="presOf" srcId="{AAA14169-7EAA-4C1B-BC81-0AC0644B6B22}" destId="{1E4F588E-03BB-45C8-87EE-6965E618E9BF}" srcOrd="1" destOrd="0" presId="urn:microsoft.com/office/officeart/2005/8/layout/process4"/>
    <dgm:cxn modelId="{441FA72B-9B14-49E1-A34A-C35A331A4493}" type="presOf" srcId="{BCA538D6-4E32-4184-A5A1-776963BB7365}" destId="{CD5EA9AD-1FF3-4544-A506-1F718852DBF6}" srcOrd="0" destOrd="0" presId="urn:microsoft.com/office/officeart/2005/8/layout/process4"/>
    <dgm:cxn modelId="{5767122F-3BE0-48B3-8113-AF5A99B5630D}" srcId="{A021ED4B-6B6D-46DD-8323-A0DD78E2644A}" destId="{65B90257-2337-4E6F-90B2-352DDE354E96}" srcOrd="0" destOrd="0" parTransId="{42063DFF-AAAC-439D-B3A8-3237C3FDB9EB}" sibTransId="{A26F83D6-7280-46BA-8DF2-DB5164DDF4B8}"/>
    <dgm:cxn modelId="{47E00632-A526-4008-B325-7E653C82D69F}" type="presOf" srcId="{380616C1-0908-407E-9867-C2794633A264}" destId="{7951155A-7E89-44A9-9BF7-5C790023F098}"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2DA80151-A7E3-41F7-8209-563E3D81872A}" type="presOf" srcId="{9509D009-D455-4B96-A125-8D28310F5179}" destId="{BE4611CB-CA4A-481C-AC6E-3F4AB82ACCE5}" srcOrd="0" destOrd="0" presId="urn:microsoft.com/office/officeart/2005/8/layout/process4"/>
    <dgm:cxn modelId="{F761AB71-A0F9-4971-9CCF-9A7EF57FFB30}" type="presOf" srcId="{A021ED4B-6B6D-46DD-8323-A0DD78E2644A}" destId="{5EC9AC2B-D8D1-4BFE-B188-FF570D586A84}" srcOrd="0" destOrd="0" presId="urn:microsoft.com/office/officeart/2005/8/layout/process4"/>
    <dgm:cxn modelId="{77F9E772-3598-4B44-BF8F-CBE0A4B44ED6}" type="presOf" srcId="{01D31F10-EFBB-4C37-81A1-19883132FCC5}" destId="{4F391DC1-0719-41AE-B676-A4611A391BAA}"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0454E58D-D81C-4D14-95F7-5457AFB9D7AC}" type="presOf" srcId="{AAA14169-7EAA-4C1B-BC81-0AC0644B6B22}" destId="{40AEB583-4814-404E-B1E7-0A4918E9B654}" srcOrd="0" destOrd="0" presId="urn:microsoft.com/office/officeart/2005/8/layout/process4"/>
    <dgm:cxn modelId="{4D334395-73BE-4991-9F77-1BC1DC844331}" type="presOf" srcId="{65B90257-2337-4E6F-90B2-352DDE354E96}" destId="{A61109AB-58A7-4C13-A5D2-CA6A251B88F0}" srcOrd="0" destOrd="0" presId="urn:microsoft.com/office/officeart/2005/8/layout/process4"/>
    <dgm:cxn modelId="{3DFAED9B-235F-4ACE-9245-DF40F84661B7}" srcId="{A021ED4B-6B6D-46DD-8323-A0DD78E2644A}" destId="{4217E463-2544-4D35-A573-9DC645D7E320}" srcOrd="1" destOrd="0" parTransId="{B8881C06-AABD-498E-AD5F-E20915D496B9}" sibTransId="{51D72B79-65B1-4506-BD38-481EFE63F419}"/>
    <dgm:cxn modelId="{1A0E90B1-697D-4E7C-922C-12057C77B719}" type="presOf" srcId="{9509D009-D455-4B96-A125-8D28310F5179}" destId="{BBD327FD-E0BA-4777-8832-E4427CBDB707}" srcOrd="1" destOrd="0" presId="urn:microsoft.com/office/officeart/2005/8/layout/process4"/>
    <dgm:cxn modelId="{AAEF18B9-775C-4BEE-AF5A-82ABEE7822E9}" type="presOf" srcId="{4217E463-2544-4D35-A573-9DC645D7E320}" destId="{9C19B259-35BE-4E6C-AFCF-446C3F9B1DCD}" srcOrd="0" destOrd="0" presId="urn:microsoft.com/office/officeart/2005/8/layout/process4"/>
    <dgm:cxn modelId="{9B92AAC0-C223-4E55-B3D9-5F17AE392D8B}" type="presOf" srcId="{A021ED4B-6B6D-46DD-8323-A0DD78E2644A}" destId="{92EA4F5A-0FF3-4211-A131-F9B49768E899}"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66F321E5-439F-44ED-B23D-98BA26F465D0}" type="presOf" srcId="{B2B012CD-BAA3-4366-A4E2-4DB490FFA9EE}" destId="{ECFD427D-5D07-4820-81E5-F9AAF6F7B224}" srcOrd="0" destOrd="0" presId="urn:microsoft.com/office/officeart/2005/8/layout/process4"/>
    <dgm:cxn modelId="{1C22A7F7-7C92-499F-A7D1-77B7468676C2}" type="presOf" srcId="{F75A0922-6348-4F40-839F-3C6AB76740E4}" destId="{1089999C-8267-48BC-A665-5A0CF5DB29FD}" srcOrd="0" destOrd="0" presId="urn:microsoft.com/office/officeart/2005/8/layout/process4"/>
    <dgm:cxn modelId="{CC7E12B4-8386-4337-8141-21684AEEB39C}" type="presParOf" srcId="{4F391DC1-0719-41AE-B676-A4611A391BAA}" destId="{D4C3231F-C41E-43C0-9740-8B74B5C58238}" srcOrd="0" destOrd="0" presId="urn:microsoft.com/office/officeart/2005/8/layout/process4"/>
    <dgm:cxn modelId="{9A5C8DD7-F2EA-46C3-AED7-6ABC048B4486}" type="presParOf" srcId="{D4C3231F-C41E-43C0-9740-8B74B5C58238}" destId="{BE4611CB-CA4A-481C-AC6E-3F4AB82ACCE5}" srcOrd="0" destOrd="0" presId="urn:microsoft.com/office/officeart/2005/8/layout/process4"/>
    <dgm:cxn modelId="{5ED50E40-6A6F-497F-BE03-7082BD5AB98C}" type="presParOf" srcId="{D4C3231F-C41E-43C0-9740-8B74B5C58238}" destId="{BBD327FD-E0BA-4777-8832-E4427CBDB707}" srcOrd="1" destOrd="0" presId="urn:microsoft.com/office/officeart/2005/8/layout/process4"/>
    <dgm:cxn modelId="{423E0CE9-E120-47BB-B19B-5C9BE6D94693}" type="presParOf" srcId="{D4C3231F-C41E-43C0-9740-8B74B5C58238}" destId="{9E7A8D2E-2D82-4663-9543-29F239BA6050}" srcOrd="2" destOrd="0" presId="urn:microsoft.com/office/officeart/2005/8/layout/process4"/>
    <dgm:cxn modelId="{471712B9-C150-4CA1-AFB1-3C2F970A267C}" type="presParOf" srcId="{9E7A8D2E-2D82-4663-9543-29F239BA6050}" destId="{7951155A-7E89-44A9-9BF7-5C790023F098}" srcOrd="0" destOrd="0" presId="urn:microsoft.com/office/officeart/2005/8/layout/process4"/>
    <dgm:cxn modelId="{3BC13FF1-D417-401C-A4AA-2DCAB32DDD4F}" type="presParOf" srcId="{9E7A8D2E-2D82-4663-9543-29F239BA6050}" destId="{CD5EA9AD-1FF3-4544-A506-1F718852DBF6}" srcOrd="1" destOrd="0" presId="urn:microsoft.com/office/officeart/2005/8/layout/process4"/>
    <dgm:cxn modelId="{53CB5BC1-969C-4532-A1E4-ED75953C3FFC}" type="presParOf" srcId="{4F391DC1-0719-41AE-B676-A4611A391BAA}" destId="{65907931-0DB8-4C04-B908-D02C4050FD67}" srcOrd="1" destOrd="0" presId="urn:microsoft.com/office/officeart/2005/8/layout/process4"/>
    <dgm:cxn modelId="{4D956522-17C5-45DB-B3B9-B2A86AB38EED}" type="presParOf" srcId="{4F391DC1-0719-41AE-B676-A4611A391BAA}" destId="{4D6B09BE-5F40-4BEF-8F53-3AF7298788E6}" srcOrd="2" destOrd="0" presId="urn:microsoft.com/office/officeart/2005/8/layout/process4"/>
    <dgm:cxn modelId="{E114DCB4-2507-4527-8A34-28DC086C45CB}" type="presParOf" srcId="{4D6B09BE-5F40-4BEF-8F53-3AF7298788E6}" destId="{5EC9AC2B-D8D1-4BFE-B188-FF570D586A84}" srcOrd="0" destOrd="0" presId="urn:microsoft.com/office/officeart/2005/8/layout/process4"/>
    <dgm:cxn modelId="{00C5E3E5-B182-4F77-B61F-13985D707158}" type="presParOf" srcId="{4D6B09BE-5F40-4BEF-8F53-3AF7298788E6}" destId="{92EA4F5A-0FF3-4211-A131-F9B49768E899}" srcOrd="1" destOrd="0" presId="urn:microsoft.com/office/officeart/2005/8/layout/process4"/>
    <dgm:cxn modelId="{C655F1FC-00D0-4735-88F2-DDD617E5505A}" type="presParOf" srcId="{4D6B09BE-5F40-4BEF-8F53-3AF7298788E6}" destId="{2EB3B3E1-EC25-4048-A066-51C31D2D677D}" srcOrd="2" destOrd="0" presId="urn:microsoft.com/office/officeart/2005/8/layout/process4"/>
    <dgm:cxn modelId="{82ABA554-9245-4267-9864-AA60C4F1499F}" type="presParOf" srcId="{2EB3B3E1-EC25-4048-A066-51C31D2D677D}" destId="{A61109AB-58A7-4C13-A5D2-CA6A251B88F0}" srcOrd="0" destOrd="0" presId="urn:microsoft.com/office/officeart/2005/8/layout/process4"/>
    <dgm:cxn modelId="{9FCE0607-D7B9-46DE-B6F8-3C66864D8768}" type="presParOf" srcId="{2EB3B3E1-EC25-4048-A066-51C31D2D677D}" destId="{9C19B259-35BE-4E6C-AFCF-446C3F9B1DCD}" srcOrd="1" destOrd="0" presId="urn:microsoft.com/office/officeart/2005/8/layout/process4"/>
    <dgm:cxn modelId="{21E0215D-D25E-4DC3-9147-810008837602}" type="presParOf" srcId="{4F391DC1-0719-41AE-B676-A4611A391BAA}" destId="{82FA41B7-2C30-4CB4-806C-A0308B1D3E66}" srcOrd="3" destOrd="0" presId="urn:microsoft.com/office/officeart/2005/8/layout/process4"/>
    <dgm:cxn modelId="{0CC40644-A5E9-497A-ABE7-19B7D4C453B5}" type="presParOf" srcId="{4F391DC1-0719-41AE-B676-A4611A391BAA}" destId="{1B7EA2E0-3DA4-477D-BC15-0B305AF2F721}" srcOrd="4" destOrd="0" presId="urn:microsoft.com/office/officeart/2005/8/layout/process4"/>
    <dgm:cxn modelId="{58987EED-886C-4BC8-B6EC-774753243096}" type="presParOf" srcId="{1B7EA2E0-3DA4-477D-BC15-0B305AF2F721}" destId="{40AEB583-4814-404E-B1E7-0A4918E9B654}" srcOrd="0" destOrd="0" presId="urn:microsoft.com/office/officeart/2005/8/layout/process4"/>
    <dgm:cxn modelId="{BFF5F641-EAC9-47C6-BB56-F1E6DB9A5817}" type="presParOf" srcId="{1B7EA2E0-3DA4-477D-BC15-0B305AF2F721}" destId="{1E4F588E-03BB-45C8-87EE-6965E618E9BF}" srcOrd="1" destOrd="0" presId="urn:microsoft.com/office/officeart/2005/8/layout/process4"/>
    <dgm:cxn modelId="{18154832-D932-47F7-89C8-C789B123B65C}" type="presParOf" srcId="{1B7EA2E0-3DA4-477D-BC15-0B305AF2F721}" destId="{96CE1577-6B47-4FB8-BD3E-89F0A8753922}" srcOrd="2" destOrd="0" presId="urn:microsoft.com/office/officeart/2005/8/layout/process4"/>
    <dgm:cxn modelId="{3086AFE7-8A03-40EC-8DD6-85119D710578}" type="presParOf" srcId="{96CE1577-6B47-4FB8-BD3E-89F0A8753922}" destId="{1089999C-8267-48BC-A665-5A0CF5DB29FD}" srcOrd="0" destOrd="0" presId="urn:microsoft.com/office/officeart/2005/8/layout/process4"/>
    <dgm:cxn modelId="{F3A1A7A9-B78F-4555-9C04-93C8034D0490}"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B4C97811-A1B1-410E-B1BA-7CA42508C50E}" type="presOf" srcId="{F3CC4D8D-51D0-4CAB-A7E0-F3C82C757EE3}" destId="{2358811D-AD16-4485-B83D-7E120D5A3EBA}" srcOrd="0" destOrd="0" presId="urn:microsoft.com/office/officeart/2005/8/layout/hProcess7"/>
    <dgm:cxn modelId="{0BBDA611-89F6-4125-8AF8-D50CBA891839}" type="presOf" srcId="{B381C0A9-074E-4569-9018-7C9813439772}" destId="{07C15E4C-134F-4BF2-8D38-276CD15FB5CB}" srcOrd="0"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CF09B043-A184-4F21-BE3D-020B4D574568}" type="presOf" srcId="{52AC4D52-AC6B-43A5-83D3-92B328BC6853}" destId="{4F4D0479-E343-4435-B0DE-6E8EA1D63082}" srcOrd="0"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FD9C0D4E-D95D-4E7F-9E5C-DEBBAB67F6AC}" type="presOf" srcId="{B381C0A9-074E-4569-9018-7C9813439772}" destId="{52C6F37B-210A-4D9B-B8BC-E25B0F0E80DC}" srcOrd="1" destOrd="0" presId="urn:microsoft.com/office/officeart/2005/8/layout/hProcess7"/>
    <dgm:cxn modelId="{0783D175-50A3-4CF4-AA9B-278F48DCBC9D}" type="presOf" srcId="{52AC4D52-AC6B-43A5-83D3-92B328BC6853}" destId="{8DBA6631-669F-405E-9DE8-0FA381224CCB}" srcOrd="1" destOrd="0" presId="urn:microsoft.com/office/officeart/2005/8/layout/hProcess7"/>
    <dgm:cxn modelId="{18775188-C713-484F-9499-107322E17660}" srcId="{F3CC4D8D-51D0-4CAB-A7E0-F3C82C757EE3}" destId="{B381C0A9-074E-4569-9018-7C9813439772}" srcOrd="2" destOrd="0" parTransId="{F4D50B39-6A20-4F80-A2D2-483B40EC6F50}" sibTransId="{86A152DD-75AE-4287-8E91-0347347EFBB6}"/>
    <dgm:cxn modelId="{8A2045A0-E317-45C6-944C-E0E4192C535C}" srcId="{F3CC4D8D-51D0-4CAB-A7E0-F3C82C757EE3}" destId="{52AC4D52-AC6B-43A5-83D3-92B328BC6853}" srcOrd="0" destOrd="0" parTransId="{581199FB-FCCF-4315-B0DB-6D33F0196465}" sibTransId="{1254B334-7EDA-4AF8-88C3-3EB9B35C40A4}"/>
    <dgm:cxn modelId="{D5AF86AA-029E-4445-AF57-35FFD2B0FB9B}" type="presOf" srcId="{03FEF778-99B1-4886-9242-7DEDFCF03EA4}" destId="{E0AEE7EF-2D1A-4BD5-90B6-3883A7DF297D}" srcOrd="1" destOrd="0" presId="urn:microsoft.com/office/officeart/2005/8/layout/hProcess7"/>
    <dgm:cxn modelId="{CBF05CD6-A83B-4F24-BC8C-FDA17D106C48}" type="presOf" srcId="{554FFF0B-EB4D-416A-9E8D-951624760804}" destId="{016B7851-ED07-41AA-91EF-5A835E3DD507}" srcOrd="0" destOrd="0" presId="urn:microsoft.com/office/officeart/2005/8/layout/hProcess7"/>
    <dgm:cxn modelId="{F68F3FDB-0223-4156-86D9-4B70FD432795}" type="presOf" srcId="{03FEF778-99B1-4886-9242-7DEDFCF03EA4}" destId="{880FBCA3-1096-4E7C-874F-8D7904239F28}" srcOrd="0" destOrd="0" presId="urn:microsoft.com/office/officeart/2005/8/layout/hProcess7"/>
    <dgm:cxn modelId="{130618F4-5368-4D85-93BC-B889D215E53C}" type="presOf" srcId="{554FFF0B-EB4D-416A-9E8D-951624760804}" destId="{3C991234-4C45-4AB5-B968-D7D02D36FF07}" srcOrd="1" destOrd="0" presId="urn:microsoft.com/office/officeart/2005/8/layout/hProcess7"/>
    <dgm:cxn modelId="{51E1519B-3186-4B8C-AA37-B6CACF04362E}" type="presParOf" srcId="{2358811D-AD16-4485-B83D-7E120D5A3EBA}" destId="{C5EE6942-082E-430E-AB21-37017B9A136B}" srcOrd="0" destOrd="0" presId="urn:microsoft.com/office/officeart/2005/8/layout/hProcess7"/>
    <dgm:cxn modelId="{5244A455-6C97-49EF-9D85-113EFF186054}" type="presParOf" srcId="{C5EE6942-082E-430E-AB21-37017B9A136B}" destId="{4F4D0479-E343-4435-B0DE-6E8EA1D63082}" srcOrd="0" destOrd="0" presId="urn:microsoft.com/office/officeart/2005/8/layout/hProcess7"/>
    <dgm:cxn modelId="{DA82F97C-536F-4EEB-9882-1A9B00DC2147}" type="presParOf" srcId="{C5EE6942-082E-430E-AB21-37017B9A136B}" destId="{8DBA6631-669F-405E-9DE8-0FA381224CCB}" srcOrd="1" destOrd="0" presId="urn:microsoft.com/office/officeart/2005/8/layout/hProcess7"/>
    <dgm:cxn modelId="{87F814D5-8CAD-4037-B15B-E6C5E877617C}" type="presParOf" srcId="{2358811D-AD16-4485-B83D-7E120D5A3EBA}" destId="{FEF3A57A-DA77-4CFC-ACAF-52A56EB8CC18}" srcOrd="1" destOrd="0" presId="urn:microsoft.com/office/officeart/2005/8/layout/hProcess7"/>
    <dgm:cxn modelId="{373CE502-8FF3-49DD-BDF3-7102D740C169}" type="presParOf" srcId="{2358811D-AD16-4485-B83D-7E120D5A3EBA}" destId="{3E288028-4220-4E47-BBEB-1D5D19141B31}" srcOrd="2" destOrd="0" presId="urn:microsoft.com/office/officeart/2005/8/layout/hProcess7"/>
    <dgm:cxn modelId="{DC468A69-554E-4C93-B914-21F69FA8F6DA}" type="presParOf" srcId="{3E288028-4220-4E47-BBEB-1D5D19141B31}" destId="{3AB04FDB-C8A5-4B67-B663-AEC9684C0F1B}" srcOrd="0" destOrd="0" presId="urn:microsoft.com/office/officeart/2005/8/layout/hProcess7"/>
    <dgm:cxn modelId="{9A9799C7-440E-42AA-AFBD-DB7C591646AB}" type="presParOf" srcId="{3E288028-4220-4E47-BBEB-1D5D19141B31}" destId="{427FC1E3-0593-4C6D-B81C-9EA4B510122F}" srcOrd="1" destOrd="0" presId="urn:microsoft.com/office/officeart/2005/8/layout/hProcess7"/>
    <dgm:cxn modelId="{77B63FAD-8903-4656-89FE-7F73FA1CD9E1}" type="presParOf" srcId="{3E288028-4220-4E47-BBEB-1D5D19141B31}" destId="{C139935C-F600-418F-A856-64BDD8CDFB88}" srcOrd="2" destOrd="0" presId="urn:microsoft.com/office/officeart/2005/8/layout/hProcess7"/>
    <dgm:cxn modelId="{B372A944-768D-4893-B834-592CF563D109}" type="presParOf" srcId="{2358811D-AD16-4485-B83D-7E120D5A3EBA}" destId="{CF0066F2-CC70-4EA8-8000-C53F5C1F24B1}" srcOrd="3" destOrd="0" presId="urn:microsoft.com/office/officeart/2005/8/layout/hProcess7"/>
    <dgm:cxn modelId="{B7D4F759-E341-4E68-AF11-254138F0ACB6}" type="presParOf" srcId="{2358811D-AD16-4485-B83D-7E120D5A3EBA}" destId="{B45ABC24-C39B-49D3-A2B7-250FD584F431}" srcOrd="4" destOrd="0" presId="urn:microsoft.com/office/officeart/2005/8/layout/hProcess7"/>
    <dgm:cxn modelId="{5C6863EC-8894-4CD8-BB91-29424B38F107}" type="presParOf" srcId="{B45ABC24-C39B-49D3-A2B7-250FD584F431}" destId="{016B7851-ED07-41AA-91EF-5A835E3DD507}" srcOrd="0" destOrd="0" presId="urn:microsoft.com/office/officeart/2005/8/layout/hProcess7"/>
    <dgm:cxn modelId="{327A58F1-9E72-45A9-B75B-A7D0E7540631}" type="presParOf" srcId="{B45ABC24-C39B-49D3-A2B7-250FD584F431}" destId="{3C991234-4C45-4AB5-B968-D7D02D36FF07}" srcOrd="1" destOrd="0" presId="urn:microsoft.com/office/officeart/2005/8/layout/hProcess7"/>
    <dgm:cxn modelId="{66B938E1-B0AF-4569-8CF9-BF01AD4C1556}" type="presParOf" srcId="{2358811D-AD16-4485-B83D-7E120D5A3EBA}" destId="{0D6CEDD9-FE6B-4289-A4E9-FAD5E608FC70}" srcOrd="5" destOrd="0" presId="urn:microsoft.com/office/officeart/2005/8/layout/hProcess7"/>
    <dgm:cxn modelId="{38F076DE-806A-442A-A5BB-A299124EDE6A}" type="presParOf" srcId="{2358811D-AD16-4485-B83D-7E120D5A3EBA}" destId="{3CFF5772-D6F9-4CB6-9AC5-B581493FA7EB}" srcOrd="6" destOrd="0" presId="urn:microsoft.com/office/officeart/2005/8/layout/hProcess7"/>
    <dgm:cxn modelId="{393095D8-62B2-4216-870A-1C08C7C24D43}" type="presParOf" srcId="{3CFF5772-D6F9-4CB6-9AC5-B581493FA7EB}" destId="{E9B83AE6-5384-47B7-AAAB-433BDA8921D8}" srcOrd="0" destOrd="0" presId="urn:microsoft.com/office/officeart/2005/8/layout/hProcess7"/>
    <dgm:cxn modelId="{C27F2677-16D9-49F6-A837-14DC3A072F61}" type="presParOf" srcId="{3CFF5772-D6F9-4CB6-9AC5-B581493FA7EB}" destId="{D91F4DFA-AF61-4DA7-B416-261203779B99}" srcOrd="1" destOrd="0" presId="urn:microsoft.com/office/officeart/2005/8/layout/hProcess7"/>
    <dgm:cxn modelId="{E37974CB-584D-443D-BDEF-9C717AF69645}" type="presParOf" srcId="{3CFF5772-D6F9-4CB6-9AC5-B581493FA7EB}" destId="{372FA5E4-2668-4906-BA19-38B7056279DA}" srcOrd="2" destOrd="0" presId="urn:microsoft.com/office/officeart/2005/8/layout/hProcess7"/>
    <dgm:cxn modelId="{93BA79B8-D5AB-4B84-AE48-1DA65143021A}" type="presParOf" srcId="{2358811D-AD16-4485-B83D-7E120D5A3EBA}" destId="{ABB0A569-9C34-4D4E-84EF-865AE0B32515}" srcOrd="7" destOrd="0" presId="urn:microsoft.com/office/officeart/2005/8/layout/hProcess7"/>
    <dgm:cxn modelId="{161A6153-16DB-4821-BB35-D0B956B8C2A2}" type="presParOf" srcId="{2358811D-AD16-4485-B83D-7E120D5A3EBA}" destId="{CB997035-ADEC-42DA-A965-560512AF96AB}" srcOrd="8" destOrd="0" presId="urn:microsoft.com/office/officeart/2005/8/layout/hProcess7"/>
    <dgm:cxn modelId="{D6040D33-EA70-42E7-B1A9-E36638758F73}" type="presParOf" srcId="{CB997035-ADEC-42DA-A965-560512AF96AB}" destId="{07C15E4C-134F-4BF2-8D38-276CD15FB5CB}" srcOrd="0" destOrd="0" presId="urn:microsoft.com/office/officeart/2005/8/layout/hProcess7"/>
    <dgm:cxn modelId="{C386833E-C353-4690-A477-1E9B5BEB1653}" type="presParOf" srcId="{CB997035-ADEC-42DA-A965-560512AF96AB}" destId="{52C6F37B-210A-4D9B-B8BC-E25B0F0E80DC}" srcOrd="1" destOrd="0" presId="urn:microsoft.com/office/officeart/2005/8/layout/hProcess7"/>
    <dgm:cxn modelId="{7F9C4E26-32A6-4E8D-8C51-C18C6E52001A}" type="presParOf" srcId="{2358811D-AD16-4485-B83D-7E120D5A3EBA}" destId="{948589CC-9AF1-4529-868F-F721667C0997}" srcOrd="9" destOrd="0" presId="urn:microsoft.com/office/officeart/2005/8/layout/hProcess7"/>
    <dgm:cxn modelId="{13822107-BD59-4619-A70D-0BF9150B029D}" type="presParOf" srcId="{2358811D-AD16-4485-B83D-7E120D5A3EBA}" destId="{23FBD563-97D6-439A-BF43-01FA53FEE2BA}" srcOrd="10" destOrd="0" presId="urn:microsoft.com/office/officeart/2005/8/layout/hProcess7"/>
    <dgm:cxn modelId="{F231A295-C010-4577-B3FC-584782D769DB}" type="presParOf" srcId="{23FBD563-97D6-439A-BF43-01FA53FEE2BA}" destId="{B9A470A8-08B0-44A3-B7B5-A4331B042B8A}" srcOrd="0" destOrd="0" presId="urn:microsoft.com/office/officeart/2005/8/layout/hProcess7"/>
    <dgm:cxn modelId="{9C353440-A083-4AEE-B992-7F4DEA0B1E7A}" type="presParOf" srcId="{23FBD563-97D6-439A-BF43-01FA53FEE2BA}" destId="{D79CC247-1F61-4E90-9866-DAA70D747B32}" srcOrd="1" destOrd="0" presId="urn:microsoft.com/office/officeart/2005/8/layout/hProcess7"/>
    <dgm:cxn modelId="{7DE1582F-976A-42A5-877E-6444B589897E}" type="presParOf" srcId="{23FBD563-97D6-439A-BF43-01FA53FEE2BA}" destId="{45DD9CF7-DECB-49AC-9BD4-9B3930A3B294}" srcOrd="2" destOrd="0" presId="urn:microsoft.com/office/officeart/2005/8/layout/hProcess7"/>
    <dgm:cxn modelId="{38E0A54C-0EB0-4E58-AF38-B6510AC6E22C}" type="presParOf" srcId="{2358811D-AD16-4485-B83D-7E120D5A3EBA}" destId="{73EAF9D3-6EC6-4107-8357-4A60A231DF80}" srcOrd="11" destOrd="0" presId="urn:microsoft.com/office/officeart/2005/8/layout/hProcess7"/>
    <dgm:cxn modelId="{B0E4A4AD-B6D3-4E4F-8336-F1A7324C5D91}" type="presParOf" srcId="{2358811D-AD16-4485-B83D-7E120D5A3EBA}" destId="{6ABCD757-8B53-407F-9CA6-88EDA2B905BC}" srcOrd="12" destOrd="0" presId="urn:microsoft.com/office/officeart/2005/8/layout/hProcess7"/>
    <dgm:cxn modelId="{62482077-DC00-4270-83E3-60244794038A}" type="presParOf" srcId="{6ABCD757-8B53-407F-9CA6-88EDA2B905BC}" destId="{880FBCA3-1096-4E7C-874F-8D7904239F28}" srcOrd="0" destOrd="0" presId="urn:microsoft.com/office/officeart/2005/8/layout/hProcess7"/>
    <dgm:cxn modelId="{46C13750-C462-47DE-8308-1E4ADECC545F}"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2600" b="0" dirty="0">
              <a:latin typeface="+mj-lt"/>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dgm:t>
        <a:bodyPr/>
        <a:lstStyle/>
        <a:p>
          <a:r>
            <a:rPr lang="en-US" sz="2600" b="0" dirty="0">
              <a:latin typeface="+mj-lt"/>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dgm:t>
        <a:bodyPr/>
        <a:lstStyle/>
        <a:p>
          <a:r>
            <a:rPr lang="en-US" sz="2600" b="0" dirty="0">
              <a:latin typeface="+mj-lt"/>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dgm:t>
        <a:bodyPr/>
        <a:lstStyle/>
        <a:p>
          <a:pPr>
            <a:spcAft>
              <a:spcPts val="0"/>
            </a:spcAft>
          </a:pPr>
          <a:r>
            <a:rPr lang="en-US" sz="1800" spc="-40" baseline="0" dirty="0"/>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dgm:t>
        <a:bodyPr/>
        <a:lstStyle/>
        <a:p>
          <a:pPr>
            <a:spcAft>
              <a:spcPts val="0"/>
            </a:spcAft>
          </a:pPr>
          <a:r>
            <a:rPr lang="en-US" sz="1800" spc="-40" baseline="0" dirty="0"/>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dgm:t>
        <a:bodyPr/>
        <a:lstStyle/>
        <a:p>
          <a:pPr>
            <a:spcAft>
              <a:spcPts val="0"/>
            </a:spcAft>
          </a:pPr>
          <a:r>
            <a:rPr lang="en-US" sz="1800" spc="-40" baseline="0" dirty="0"/>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600" b="0" dirty="0">
              <a:latin typeface="+mj-lt"/>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dgm:t>
        <a:bodyPr/>
        <a:lstStyle/>
        <a:p>
          <a:pPr>
            <a:spcAft>
              <a:spcPts val="0"/>
            </a:spcAft>
          </a:pPr>
          <a:r>
            <a:rPr lang="en-US" sz="1800" spc="-40" baseline="0" dirty="0"/>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600" b="0" dirty="0">
              <a:latin typeface="+mj-lt"/>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dgm:t>
        <a:bodyPr/>
        <a:lstStyle/>
        <a:p>
          <a:pPr>
            <a:spcAft>
              <a:spcPts val="0"/>
            </a:spcAft>
          </a:pPr>
          <a:r>
            <a:rPr lang="en-US" sz="1800" spc="-40" baseline="0" dirty="0"/>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F7A9876C-CF09-491B-955F-051C3E94A0CA}" type="presOf" srcId="{C7BD12FB-6A55-495A-9BC4-3682C5DC453B}" destId="{6D914A54-B7F6-4A24-9F6E-4AB6A8A63DE4}" srcOrd="1"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pt>
    <dgm:pt modelId="{5CF64D29-BC71-47A4-9403-4CD78D2A69F0}">
      <dgm:prSet phldrT="[Text]"/>
      <dgm:spPr>
        <a:solidFill>
          <a:srgbClr val="92D050"/>
        </a:solidFill>
      </dgm:spPr>
      <dgm:t>
        <a:bodyPr/>
        <a:lstStyle/>
        <a:p>
          <a:r>
            <a:rPr lang="en-US" dirty="0"/>
            <a:t>Fall</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a:solidFill>
          <a:schemeClr val="accent6"/>
        </a:solidFill>
      </dgm:spPr>
      <dgm:t>
        <a:bodyPr/>
        <a:lstStyle/>
        <a:p>
          <a:endParaRPr lang="en-US"/>
        </a:p>
      </dgm:t>
    </dgm:pt>
    <dgm:pt modelId="{183C1B73-E93D-4AFA-812D-C8EF3B11E471}">
      <dgm:prSet phldrT="[Text]"/>
      <dgm:spPr>
        <a:solidFill>
          <a:srgbClr val="92D050"/>
        </a:solidFill>
      </dgm:spPr>
      <dgm:t>
        <a:bodyPr/>
        <a:lstStyle/>
        <a:p>
          <a:r>
            <a:rPr lang="en-US" dirty="0"/>
            <a:t>Winter</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a:solidFill>
          <a:schemeClr val="accent6"/>
        </a:solidFill>
      </dgm:spPr>
      <dgm:t>
        <a:bodyPr/>
        <a:lstStyle/>
        <a:p>
          <a:endParaRPr lang="en-US"/>
        </a:p>
      </dgm:t>
    </dgm:pt>
    <dgm:pt modelId="{522F6D46-D52A-4BEE-8FEA-A3FFD210D3C8}">
      <dgm:prSet phldrT="[Text]"/>
      <dgm:spPr>
        <a:solidFill>
          <a:srgbClr val="92D050"/>
        </a:solidFill>
      </dgm:spPr>
      <dgm:t>
        <a:bodyPr/>
        <a:lstStyle/>
        <a:p>
          <a:r>
            <a:rPr lang="en-US" dirty="0"/>
            <a:t>Spring</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solidFill>
          <a:schemeClr val="accent1"/>
        </a:solidFill>
      </dgm:spPr>
      <dgm:t>
        <a:bodyPr/>
        <a:lstStyle/>
        <a:p>
          <a:r>
            <a:rPr lang="en-US" sz="1800" dirty="0"/>
            <a:t>Fall Externalizing</a:t>
          </a:r>
        </a:p>
      </dgm:t>
    </dgm:pt>
    <dgm:pt modelId="{24AB32FB-F612-4389-8F99-C5A078722030}" type="parTrans" cxnId="{A66C06F4-DA35-4286-8516-8637F6048AF6}">
      <dgm:prSet/>
      <dgm:spPr/>
      <dgm:t>
        <a:bodyPr/>
        <a:lstStyle/>
        <a:p>
          <a:endParaRPr lang="en-US" sz="1800"/>
        </a:p>
      </dgm:t>
    </dgm:pt>
    <dgm:pt modelId="{2978165E-65DD-43BB-9231-9ECCD98F16CA}" type="sibTrans" cxnId="{A66C06F4-DA35-4286-8516-8637F6048AF6}">
      <dgm:prSet custT="1"/>
      <dgm:spPr/>
      <dgm:t>
        <a:bodyPr/>
        <a:lstStyle/>
        <a:p>
          <a:endParaRPr lang="en-US" sz="1800"/>
        </a:p>
      </dgm:t>
    </dgm:pt>
    <dgm:pt modelId="{183C1B73-E93D-4AFA-812D-C8EF3B11E471}">
      <dgm:prSet phldrT="[Text]" custT="1"/>
      <dgm:spPr>
        <a:solidFill>
          <a:schemeClr val="accent1"/>
        </a:solidFill>
      </dgm:spPr>
      <dgm:t>
        <a:bodyPr/>
        <a:lstStyle/>
        <a:p>
          <a:r>
            <a:rPr lang="en-US" sz="1800" dirty="0"/>
            <a:t>Winter</a:t>
          </a:r>
        </a:p>
      </dgm:t>
    </dgm:pt>
    <dgm:pt modelId="{D19D6353-E673-4BB1-B67E-B11E93D60CFC}" type="parTrans" cxnId="{2B4BB541-E96E-4E63-931D-CB8BD96EB490}">
      <dgm:prSet/>
      <dgm:spPr/>
      <dgm:t>
        <a:bodyPr/>
        <a:lstStyle/>
        <a:p>
          <a:endParaRPr lang="en-US" sz="1800"/>
        </a:p>
      </dgm:t>
    </dgm:pt>
    <dgm:pt modelId="{B87B560E-133A-44D1-8F98-E97480469CF7}" type="sibTrans" cxnId="{2B4BB541-E96E-4E63-931D-CB8BD96EB490}">
      <dgm:prSet custT="1"/>
      <dgm:spPr/>
      <dgm:t>
        <a:bodyPr/>
        <a:lstStyle/>
        <a:p>
          <a:endParaRPr lang="en-US" sz="1800"/>
        </a:p>
      </dgm:t>
    </dgm:pt>
    <dgm:pt modelId="{522F6D46-D52A-4BEE-8FEA-A3FFD210D3C8}">
      <dgm:prSet phldrT="[Text]" custT="1"/>
      <dgm:spPr>
        <a:solidFill>
          <a:schemeClr val="accent1"/>
        </a:solidFill>
      </dgm:spPr>
      <dgm:t>
        <a:bodyPr/>
        <a:lstStyle/>
        <a:p>
          <a:r>
            <a:rPr lang="en-US" sz="1800" dirty="0"/>
            <a:t>Spring</a:t>
          </a:r>
        </a:p>
        <a:p>
          <a:r>
            <a:rPr lang="en-US" sz="1800" dirty="0"/>
            <a:t>ORF </a:t>
          </a:r>
        </a:p>
        <a:p>
          <a:r>
            <a:rPr lang="en-US" sz="1800" dirty="0"/>
            <a:t>MAP Reading</a:t>
          </a:r>
        </a:p>
        <a:p>
          <a:r>
            <a:rPr lang="en-US" sz="1800" dirty="0"/>
            <a:t>Nurse Visit</a:t>
          </a:r>
        </a:p>
        <a:p>
          <a:r>
            <a:rPr lang="en-US" sz="1800" dirty="0"/>
            <a:t>Suspensions</a:t>
          </a:r>
        </a:p>
      </dgm:t>
    </dgm:pt>
    <dgm:pt modelId="{12A5F743-5D61-470F-87B3-08BADD9CBA42}" type="parTrans" cxnId="{F996855A-BC04-480D-88FB-2FE8F8E734F4}">
      <dgm:prSet/>
      <dgm:spPr/>
      <dgm:t>
        <a:bodyPr/>
        <a:lstStyle/>
        <a:p>
          <a:endParaRPr lang="en-US" sz="1800"/>
        </a:p>
      </dgm:t>
    </dgm:pt>
    <dgm:pt modelId="{795DC735-050D-47F3-866D-2D8DCED42FBE}" type="sibTrans" cxnId="{F996855A-BC04-480D-88FB-2FE8F8E734F4}">
      <dgm:prSet/>
      <dgm:spPr/>
      <dgm:t>
        <a:bodyPr/>
        <a:lstStyle/>
        <a:p>
          <a:endParaRPr lang="en-US" sz="1800"/>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1F869FC-B8FC-4676-99F2-4529DECECF8F}"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D9F757B8-19A1-4AC1-ACF6-597108FBFBE2}">
      <dgm:prSet phldrT="[Text]"/>
      <dgm:spPr>
        <a:blipFill rotWithShape="0">
          <a:blip xmlns:r="http://schemas.openxmlformats.org/officeDocument/2006/relationships" r:embed="rId1"/>
          <a:stretch>
            <a:fillRect/>
          </a:stretch>
        </a:blipFill>
      </dgm:spPr>
      <dgm:t>
        <a:bodyPr/>
        <a:lstStyle/>
        <a:p>
          <a:endParaRPr lang="en-US" dirty="0"/>
        </a:p>
      </dgm:t>
    </dgm:pt>
    <dgm:pt modelId="{ED5C640A-516D-4B52-A04B-113876426F9C}" type="parTrans" cxnId="{481E9537-EFE6-42FD-B387-59C8FE4B406D}">
      <dgm:prSet/>
      <dgm:spPr/>
      <dgm:t>
        <a:bodyPr/>
        <a:lstStyle/>
        <a:p>
          <a:endParaRPr lang="en-US"/>
        </a:p>
      </dgm:t>
    </dgm:pt>
    <dgm:pt modelId="{75A97285-E727-4DD8-BEE2-6F2A0DAF1F9A}" type="sibTrans" cxnId="{481E9537-EFE6-42FD-B387-59C8FE4B406D}">
      <dgm:prSet/>
      <dgm:spPr/>
      <dgm:t>
        <a:bodyPr/>
        <a:lstStyle/>
        <a:p>
          <a:endParaRPr lang="en-US"/>
        </a:p>
      </dgm:t>
    </dgm:pt>
    <dgm:pt modelId="{6C5ACFEF-8B6E-4A63-9A76-833F1829BF2D}">
      <dgm:prSet phldrT="[Text]"/>
      <dgm:spPr>
        <a:blipFill rotWithShape="0">
          <a:blip xmlns:r="http://schemas.openxmlformats.org/officeDocument/2006/relationships" r:embed="rId2"/>
          <a:stretch>
            <a:fillRect/>
          </a:stretch>
        </a:blipFill>
      </dgm:spPr>
      <dgm:t>
        <a:bodyPr/>
        <a:lstStyle/>
        <a:p>
          <a:endParaRPr lang="en-US" dirty="0"/>
        </a:p>
      </dgm:t>
    </dgm:pt>
    <dgm:pt modelId="{E0BC3BDA-FD0B-483A-B3EC-1BD10F3DA545}" type="parTrans" cxnId="{21D4DA0C-446D-4594-AC37-D9A617D06494}">
      <dgm:prSet/>
      <dgm:spPr/>
      <dgm:t>
        <a:bodyPr/>
        <a:lstStyle/>
        <a:p>
          <a:endParaRPr lang="en-US"/>
        </a:p>
      </dgm:t>
    </dgm:pt>
    <dgm:pt modelId="{DF3E803C-758B-4B16-BAB1-A5BF9E114555}" type="sibTrans" cxnId="{21D4DA0C-446D-4594-AC37-D9A617D06494}">
      <dgm:prSet/>
      <dgm:spPr/>
      <dgm:t>
        <a:bodyPr/>
        <a:lstStyle/>
        <a:p>
          <a:endParaRPr lang="en-US"/>
        </a:p>
      </dgm:t>
    </dgm:pt>
    <dgm:pt modelId="{678B2EEC-FFA4-45A2-9436-1DB66873CB73}">
      <dgm:prSet phldrT="[Text]"/>
      <dgm:spPr>
        <a:blipFill rotWithShape="0">
          <a:blip xmlns:r="http://schemas.openxmlformats.org/officeDocument/2006/relationships" r:embed="rId3"/>
          <a:stretch>
            <a:fillRect/>
          </a:stretch>
        </a:blipFill>
      </dgm:spPr>
      <dgm:t>
        <a:bodyPr/>
        <a:lstStyle/>
        <a:p>
          <a:endParaRPr lang="en-US" dirty="0"/>
        </a:p>
      </dgm:t>
    </dgm:pt>
    <dgm:pt modelId="{3E5E99D1-9028-424E-B660-F2FC4DF00D30}" type="sibTrans" cxnId="{283911F6-641C-438B-A9CA-9D59CE23FE48}">
      <dgm:prSet/>
      <dgm:spPr/>
      <dgm:t>
        <a:bodyPr/>
        <a:lstStyle/>
        <a:p>
          <a:endParaRPr lang="en-US"/>
        </a:p>
      </dgm:t>
    </dgm:pt>
    <dgm:pt modelId="{BC4D9C9A-D7BE-4F12-9DFA-4FAE738C1A6B}" type="parTrans" cxnId="{283911F6-641C-438B-A9CA-9D59CE23FE48}">
      <dgm:prSet/>
      <dgm:spPr/>
      <dgm:t>
        <a:bodyPr/>
        <a:lstStyle/>
        <a:p>
          <a:endParaRPr lang="en-US"/>
        </a:p>
      </dgm:t>
    </dgm:pt>
    <dgm:pt modelId="{21D08B95-6A82-4E9B-97E0-75C731BDBB29}">
      <dgm:prSet phldrT="[Text]"/>
      <dgm:spPr>
        <a:blipFill rotWithShape="0">
          <a:blip xmlns:r="http://schemas.openxmlformats.org/officeDocument/2006/relationships" r:embed="rId4"/>
          <a:stretch>
            <a:fillRect/>
          </a:stretch>
        </a:blipFill>
      </dgm:spPr>
      <dgm:t>
        <a:bodyPr/>
        <a:lstStyle/>
        <a:p>
          <a:endParaRPr lang="en-US" dirty="0"/>
        </a:p>
      </dgm:t>
    </dgm:pt>
    <dgm:pt modelId="{61ECFBD6-27BC-4884-95E6-9B09F586C984}" type="sibTrans" cxnId="{7B544BB0-4B52-4F26-877D-2A9C42966DBC}">
      <dgm:prSet/>
      <dgm:spPr/>
      <dgm:t>
        <a:bodyPr/>
        <a:lstStyle/>
        <a:p>
          <a:endParaRPr lang="en-US"/>
        </a:p>
      </dgm:t>
    </dgm:pt>
    <dgm:pt modelId="{A15D6DCF-690F-433C-8250-AB248CB06B09}" type="parTrans" cxnId="{7B544BB0-4B52-4F26-877D-2A9C42966DBC}">
      <dgm:prSet/>
      <dgm:spPr/>
      <dgm:t>
        <a:bodyPr/>
        <a:lstStyle/>
        <a:p>
          <a:endParaRPr lang="en-US"/>
        </a:p>
      </dgm:t>
    </dgm:pt>
    <dgm:pt modelId="{DCA7AC52-922A-446C-A960-DE6DB7D28955}">
      <dgm:prSet phldrT="[Text]"/>
      <dgm:spPr>
        <a:noFill/>
        <a:ln>
          <a:noFill/>
        </a:ln>
      </dgm:spPr>
      <dgm:t>
        <a:bodyPr/>
        <a:lstStyle/>
        <a:p>
          <a:endParaRPr lang="en-US" dirty="0"/>
        </a:p>
      </dgm:t>
    </dgm:pt>
    <dgm:pt modelId="{EADDF793-326D-4029-90FF-D7BA8B0D0D72}" type="sibTrans" cxnId="{525CA0C9-2B5F-4F86-8244-546B3AA217E3}">
      <dgm:prSet/>
      <dgm:spPr/>
      <dgm:t>
        <a:bodyPr/>
        <a:lstStyle/>
        <a:p>
          <a:endParaRPr lang="en-US"/>
        </a:p>
      </dgm:t>
    </dgm:pt>
    <dgm:pt modelId="{56336DD8-44E7-4E61-935B-A3CF03EAC0E8}" type="parTrans" cxnId="{525CA0C9-2B5F-4F86-8244-546B3AA217E3}">
      <dgm:prSet/>
      <dgm:spPr/>
      <dgm:t>
        <a:bodyPr/>
        <a:lstStyle/>
        <a:p>
          <a:endParaRPr lang="en-US"/>
        </a:p>
      </dgm:t>
    </dgm:pt>
    <dgm:pt modelId="{B8572A73-F8EA-422A-82DD-140EE8E6E37F}">
      <dgm:prSet phldrT="[Text]" phldr="1"/>
      <dgm:spPr/>
      <dgm:t>
        <a:bodyPr/>
        <a:lstStyle/>
        <a:p>
          <a:endParaRPr lang="en-US" dirty="0"/>
        </a:p>
      </dgm:t>
    </dgm:pt>
    <dgm:pt modelId="{F820C49F-4646-4BB9-AAD8-C70444ABDDCE}" type="sibTrans" cxnId="{5F1B046C-2D1A-475F-A851-C134A2D83C68}">
      <dgm:prSet/>
      <dgm:spPr/>
      <dgm:t>
        <a:bodyPr/>
        <a:lstStyle/>
        <a:p>
          <a:endParaRPr lang="en-US"/>
        </a:p>
      </dgm:t>
    </dgm:pt>
    <dgm:pt modelId="{7A23D7F3-4B3E-4DD4-BAC1-56B32EF3EF68}" type="parTrans" cxnId="{5F1B046C-2D1A-475F-A851-C134A2D83C68}">
      <dgm:prSet/>
      <dgm:spPr/>
      <dgm:t>
        <a:bodyPr/>
        <a:lstStyle/>
        <a:p>
          <a:endParaRPr lang="en-US"/>
        </a:p>
      </dgm:t>
    </dgm:pt>
    <dgm:pt modelId="{338FF8CF-2D6D-4D51-95E4-B1B7DF17BD5C}" type="pres">
      <dgm:prSet presAssocID="{31F869FC-B8FC-4676-99F2-4529DECECF8F}" presName="diagram" presStyleCnt="0">
        <dgm:presLayoutVars>
          <dgm:chMax val="1"/>
          <dgm:dir/>
          <dgm:animLvl val="ctr"/>
          <dgm:resizeHandles val="exact"/>
        </dgm:presLayoutVars>
      </dgm:prSet>
      <dgm:spPr/>
    </dgm:pt>
    <dgm:pt modelId="{D7C17F52-DC33-46A4-87FC-4EA0A6E60A0E}" type="pres">
      <dgm:prSet presAssocID="{31F869FC-B8FC-4676-99F2-4529DECECF8F}" presName="matrix" presStyleCnt="0"/>
      <dgm:spPr/>
    </dgm:pt>
    <dgm:pt modelId="{9783C7E6-76FE-47F3-85DE-F8C6D8EB1B1A}" type="pres">
      <dgm:prSet presAssocID="{31F869FC-B8FC-4676-99F2-4529DECECF8F}" presName="tile1" presStyleLbl="node1" presStyleIdx="0" presStyleCnt="4"/>
      <dgm:spPr/>
    </dgm:pt>
    <dgm:pt modelId="{F1498440-8B75-4359-8F60-A345814E53FE}" type="pres">
      <dgm:prSet presAssocID="{31F869FC-B8FC-4676-99F2-4529DECECF8F}" presName="tile1text" presStyleLbl="node1" presStyleIdx="0" presStyleCnt="4">
        <dgm:presLayoutVars>
          <dgm:chMax val="0"/>
          <dgm:chPref val="0"/>
          <dgm:bulletEnabled val="1"/>
        </dgm:presLayoutVars>
      </dgm:prSet>
      <dgm:spPr/>
    </dgm:pt>
    <dgm:pt modelId="{4C16EEA0-B299-4328-95F8-FC95E9AC12F9}" type="pres">
      <dgm:prSet presAssocID="{31F869FC-B8FC-4676-99F2-4529DECECF8F}" presName="tile2" presStyleLbl="node1" presStyleIdx="1" presStyleCnt="4"/>
      <dgm:spPr/>
    </dgm:pt>
    <dgm:pt modelId="{B581A5C2-B434-4E4A-95F9-FEB13AA51654}" type="pres">
      <dgm:prSet presAssocID="{31F869FC-B8FC-4676-99F2-4529DECECF8F}" presName="tile2text" presStyleLbl="node1" presStyleIdx="1" presStyleCnt="4">
        <dgm:presLayoutVars>
          <dgm:chMax val="0"/>
          <dgm:chPref val="0"/>
          <dgm:bulletEnabled val="1"/>
        </dgm:presLayoutVars>
      </dgm:prSet>
      <dgm:spPr/>
    </dgm:pt>
    <dgm:pt modelId="{99ADC70F-A86D-45C7-8E69-C52B6C277311}" type="pres">
      <dgm:prSet presAssocID="{31F869FC-B8FC-4676-99F2-4529DECECF8F}" presName="tile3" presStyleLbl="node1" presStyleIdx="2" presStyleCnt="4"/>
      <dgm:spPr/>
    </dgm:pt>
    <dgm:pt modelId="{F34BBA90-1983-4057-A381-909DCF17CAFC}" type="pres">
      <dgm:prSet presAssocID="{31F869FC-B8FC-4676-99F2-4529DECECF8F}" presName="tile3text" presStyleLbl="node1" presStyleIdx="2" presStyleCnt="4">
        <dgm:presLayoutVars>
          <dgm:chMax val="0"/>
          <dgm:chPref val="0"/>
          <dgm:bulletEnabled val="1"/>
        </dgm:presLayoutVars>
      </dgm:prSet>
      <dgm:spPr/>
    </dgm:pt>
    <dgm:pt modelId="{6669D36B-AA4B-4DAD-BA5D-F1DEBA91CCAC}" type="pres">
      <dgm:prSet presAssocID="{31F869FC-B8FC-4676-99F2-4529DECECF8F}" presName="tile4" presStyleLbl="node1" presStyleIdx="3" presStyleCnt="4"/>
      <dgm:spPr/>
    </dgm:pt>
    <dgm:pt modelId="{EF282108-A64D-4D32-BDDC-C4AFF1346425}" type="pres">
      <dgm:prSet presAssocID="{31F869FC-B8FC-4676-99F2-4529DECECF8F}" presName="tile4text" presStyleLbl="node1" presStyleIdx="3" presStyleCnt="4">
        <dgm:presLayoutVars>
          <dgm:chMax val="0"/>
          <dgm:chPref val="0"/>
          <dgm:bulletEnabled val="1"/>
        </dgm:presLayoutVars>
      </dgm:prSet>
      <dgm:spPr/>
    </dgm:pt>
    <dgm:pt modelId="{C30794A9-395F-4D1A-B0EE-7DEC986E900C}" type="pres">
      <dgm:prSet presAssocID="{31F869FC-B8FC-4676-99F2-4529DECECF8F}" presName="centerTile" presStyleLbl="fgShp" presStyleIdx="0" presStyleCnt="1">
        <dgm:presLayoutVars>
          <dgm:chMax val="0"/>
          <dgm:chPref val="0"/>
        </dgm:presLayoutVars>
      </dgm:prSet>
      <dgm:spPr/>
    </dgm:pt>
  </dgm:ptLst>
  <dgm:cxnLst>
    <dgm:cxn modelId="{21D4DA0C-446D-4594-AC37-D9A617D06494}" srcId="{DCA7AC52-922A-446C-A960-DE6DB7D28955}" destId="{6C5ACFEF-8B6E-4A63-9A76-833F1829BF2D}" srcOrd="3" destOrd="0" parTransId="{E0BC3BDA-FD0B-483A-B3EC-1BD10F3DA545}" sibTransId="{DF3E803C-758B-4B16-BAB1-A5BF9E114555}"/>
    <dgm:cxn modelId="{38A48B23-4A44-43A0-AD18-5B6E04C2FD2D}" type="presOf" srcId="{678B2EEC-FFA4-45A2-9436-1DB66873CB73}" destId="{99ADC70F-A86D-45C7-8E69-C52B6C277311}" srcOrd="0" destOrd="0" presId="urn:microsoft.com/office/officeart/2005/8/layout/matrix1"/>
    <dgm:cxn modelId="{481E9537-EFE6-42FD-B387-59C8FE4B406D}" srcId="{DCA7AC52-922A-446C-A960-DE6DB7D28955}" destId="{D9F757B8-19A1-4AC1-ACF6-597108FBFBE2}" srcOrd="1" destOrd="0" parTransId="{ED5C640A-516D-4B52-A04B-113876426F9C}" sibTransId="{75A97285-E727-4DD8-BEE2-6F2A0DAF1F9A}"/>
    <dgm:cxn modelId="{5F1B046C-2D1A-475F-A851-C134A2D83C68}" srcId="{DCA7AC52-922A-446C-A960-DE6DB7D28955}" destId="{B8572A73-F8EA-422A-82DD-140EE8E6E37F}" srcOrd="4" destOrd="0" parTransId="{7A23D7F3-4B3E-4DD4-BAC1-56B32EF3EF68}" sibTransId="{F820C49F-4646-4BB9-AAD8-C70444ABDDCE}"/>
    <dgm:cxn modelId="{ADD40D78-89C9-4699-8B6A-5433C2C21145}" type="presOf" srcId="{6C5ACFEF-8B6E-4A63-9A76-833F1829BF2D}" destId="{6669D36B-AA4B-4DAD-BA5D-F1DEBA91CCAC}" srcOrd="0" destOrd="0" presId="urn:microsoft.com/office/officeart/2005/8/layout/matrix1"/>
    <dgm:cxn modelId="{8D386C58-9F68-4494-8FCF-E1BB6423384A}" type="presOf" srcId="{31F869FC-B8FC-4676-99F2-4529DECECF8F}" destId="{338FF8CF-2D6D-4D51-95E4-B1B7DF17BD5C}" srcOrd="0" destOrd="0" presId="urn:microsoft.com/office/officeart/2005/8/layout/matrix1"/>
    <dgm:cxn modelId="{0C12BE5A-F555-421E-9192-A7BD29B188B5}" type="presOf" srcId="{D9F757B8-19A1-4AC1-ACF6-597108FBFBE2}" destId="{B581A5C2-B434-4E4A-95F9-FEB13AA51654}" srcOrd="1" destOrd="0" presId="urn:microsoft.com/office/officeart/2005/8/layout/matrix1"/>
    <dgm:cxn modelId="{B6D4EA92-EB14-43F6-87B4-3934935587A4}" type="presOf" srcId="{21D08B95-6A82-4E9B-97E0-75C731BDBB29}" destId="{F1498440-8B75-4359-8F60-A345814E53FE}" srcOrd="1" destOrd="0" presId="urn:microsoft.com/office/officeart/2005/8/layout/matrix1"/>
    <dgm:cxn modelId="{5B22F1A5-8749-47AB-BCE4-F6934FA7B058}" type="presOf" srcId="{DCA7AC52-922A-446C-A960-DE6DB7D28955}" destId="{C30794A9-395F-4D1A-B0EE-7DEC986E900C}" srcOrd="0" destOrd="0" presId="urn:microsoft.com/office/officeart/2005/8/layout/matrix1"/>
    <dgm:cxn modelId="{117024A7-D9D8-49DB-9019-F0DFA9C0D403}" type="presOf" srcId="{D9F757B8-19A1-4AC1-ACF6-597108FBFBE2}" destId="{4C16EEA0-B299-4328-95F8-FC95E9AC12F9}" srcOrd="0" destOrd="0" presId="urn:microsoft.com/office/officeart/2005/8/layout/matrix1"/>
    <dgm:cxn modelId="{7B544BB0-4B52-4F26-877D-2A9C42966DBC}" srcId="{DCA7AC52-922A-446C-A960-DE6DB7D28955}" destId="{21D08B95-6A82-4E9B-97E0-75C731BDBB29}" srcOrd="0" destOrd="0" parTransId="{A15D6DCF-690F-433C-8250-AB248CB06B09}" sibTransId="{61ECFBD6-27BC-4884-95E6-9B09F586C984}"/>
    <dgm:cxn modelId="{13B01FB4-A46F-4703-85FF-2CC95EFD58BA}" type="presOf" srcId="{21D08B95-6A82-4E9B-97E0-75C731BDBB29}" destId="{9783C7E6-76FE-47F3-85DE-F8C6D8EB1B1A}" srcOrd="0" destOrd="0" presId="urn:microsoft.com/office/officeart/2005/8/layout/matrix1"/>
    <dgm:cxn modelId="{5C1681C6-FCF8-4EE1-8BA0-500EE91A6DA7}" type="presOf" srcId="{6C5ACFEF-8B6E-4A63-9A76-833F1829BF2D}" destId="{EF282108-A64D-4D32-BDDC-C4AFF1346425}" srcOrd="1" destOrd="0" presId="urn:microsoft.com/office/officeart/2005/8/layout/matrix1"/>
    <dgm:cxn modelId="{525CA0C9-2B5F-4F86-8244-546B3AA217E3}" srcId="{31F869FC-B8FC-4676-99F2-4529DECECF8F}" destId="{DCA7AC52-922A-446C-A960-DE6DB7D28955}" srcOrd="0" destOrd="0" parTransId="{56336DD8-44E7-4E61-935B-A3CF03EAC0E8}" sibTransId="{EADDF793-326D-4029-90FF-D7BA8B0D0D72}"/>
    <dgm:cxn modelId="{32FE37D8-D1A7-46C2-B5BA-217E3F8B22CD}" type="presOf" srcId="{678B2EEC-FFA4-45A2-9436-1DB66873CB73}" destId="{F34BBA90-1983-4057-A381-909DCF17CAFC}" srcOrd="1" destOrd="0" presId="urn:microsoft.com/office/officeart/2005/8/layout/matrix1"/>
    <dgm:cxn modelId="{283911F6-641C-438B-A9CA-9D59CE23FE48}" srcId="{DCA7AC52-922A-446C-A960-DE6DB7D28955}" destId="{678B2EEC-FFA4-45A2-9436-1DB66873CB73}" srcOrd="2" destOrd="0" parTransId="{BC4D9C9A-D7BE-4F12-9DFA-4FAE738C1A6B}" sibTransId="{3E5E99D1-9028-424E-B660-F2FC4DF00D30}"/>
    <dgm:cxn modelId="{057A49A3-28B8-4644-A21A-CCD8F64F9C01}" type="presParOf" srcId="{338FF8CF-2D6D-4D51-95E4-B1B7DF17BD5C}" destId="{D7C17F52-DC33-46A4-87FC-4EA0A6E60A0E}" srcOrd="0" destOrd="0" presId="urn:microsoft.com/office/officeart/2005/8/layout/matrix1"/>
    <dgm:cxn modelId="{9BF81A75-6E4A-4E35-AB13-54F075A2A2B4}" type="presParOf" srcId="{D7C17F52-DC33-46A4-87FC-4EA0A6E60A0E}" destId="{9783C7E6-76FE-47F3-85DE-F8C6D8EB1B1A}" srcOrd="0" destOrd="0" presId="urn:microsoft.com/office/officeart/2005/8/layout/matrix1"/>
    <dgm:cxn modelId="{CF20A5D0-0D43-4EA8-9C3B-8FD656F0AEA7}" type="presParOf" srcId="{D7C17F52-DC33-46A4-87FC-4EA0A6E60A0E}" destId="{F1498440-8B75-4359-8F60-A345814E53FE}" srcOrd="1" destOrd="0" presId="urn:microsoft.com/office/officeart/2005/8/layout/matrix1"/>
    <dgm:cxn modelId="{6120D8BA-2CA0-4A61-87C8-72416E32DFDE}" type="presParOf" srcId="{D7C17F52-DC33-46A4-87FC-4EA0A6E60A0E}" destId="{4C16EEA0-B299-4328-95F8-FC95E9AC12F9}" srcOrd="2" destOrd="0" presId="urn:microsoft.com/office/officeart/2005/8/layout/matrix1"/>
    <dgm:cxn modelId="{00D75585-0586-4AFF-8663-C1028D1C7D1F}" type="presParOf" srcId="{D7C17F52-DC33-46A4-87FC-4EA0A6E60A0E}" destId="{B581A5C2-B434-4E4A-95F9-FEB13AA51654}" srcOrd="3" destOrd="0" presId="urn:microsoft.com/office/officeart/2005/8/layout/matrix1"/>
    <dgm:cxn modelId="{4CAD664B-16A1-453A-8AE3-1C9ADC48E413}" type="presParOf" srcId="{D7C17F52-DC33-46A4-87FC-4EA0A6E60A0E}" destId="{99ADC70F-A86D-45C7-8E69-C52B6C277311}" srcOrd="4" destOrd="0" presId="urn:microsoft.com/office/officeart/2005/8/layout/matrix1"/>
    <dgm:cxn modelId="{5D088882-386C-411C-8652-3467A2A79AAE}" type="presParOf" srcId="{D7C17F52-DC33-46A4-87FC-4EA0A6E60A0E}" destId="{F34BBA90-1983-4057-A381-909DCF17CAFC}" srcOrd="5" destOrd="0" presId="urn:microsoft.com/office/officeart/2005/8/layout/matrix1"/>
    <dgm:cxn modelId="{BFC0579A-8E2E-403F-9626-08C910F76A7D}" type="presParOf" srcId="{D7C17F52-DC33-46A4-87FC-4EA0A6E60A0E}" destId="{6669D36B-AA4B-4DAD-BA5D-F1DEBA91CCAC}" srcOrd="6" destOrd="0" presId="urn:microsoft.com/office/officeart/2005/8/layout/matrix1"/>
    <dgm:cxn modelId="{AEFC2BDF-0E41-4D80-81A4-23A3BDA0EC9D}" type="presParOf" srcId="{D7C17F52-DC33-46A4-87FC-4EA0A6E60A0E}" destId="{EF282108-A64D-4D32-BDDC-C4AFF1346425}" srcOrd="7" destOrd="0" presId="urn:microsoft.com/office/officeart/2005/8/layout/matrix1"/>
    <dgm:cxn modelId="{8E8F8BE8-4002-41A0-A614-732D07FBD074}" type="presParOf" srcId="{338FF8CF-2D6D-4D51-95E4-B1B7DF17BD5C}" destId="{C30794A9-395F-4D1A-B0EE-7DEC986E900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78A1B50-3C60-42D6-8D02-C73DE18D8CBF}"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C0990625-6C20-4B99-98B7-20438CB2CB41}">
      <dgm:prSet custT="1"/>
      <dgm:spPr>
        <a:solidFill>
          <a:srgbClr val="002060"/>
        </a:solidFill>
      </dgm:spPr>
      <dgm:t>
        <a:bodyPr/>
        <a:lstStyle/>
        <a:p>
          <a:pPr rtl="0"/>
          <a:r>
            <a:rPr lang="en-US" sz="1800" dirty="0">
              <a:latin typeface="Arial" panose="020B0604020202020204" pitchFamily="34" charset="0"/>
              <a:cs typeface="Arial" panose="020B0604020202020204" pitchFamily="34" charset="0"/>
            </a:rPr>
            <a:t>Opportunities to Respond</a:t>
          </a:r>
        </a:p>
      </dgm:t>
    </dgm:pt>
    <dgm:pt modelId="{6D059EAB-4ACF-45DB-94AF-7014090EA0A5}" type="parTrans" cxnId="{309BE202-B8FF-45E7-ABB0-4C1987E7ED9B}">
      <dgm:prSet/>
      <dgm:spPr/>
      <dgm:t>
        <a:bodyPr/>
        <a:lstStyle/>
        <a:p>
          <a:endParaRPr lang="en-US"/>
        </a:p>
      </dgm:t>
    </dgm:pt>
    <dgm:pt modelId="{3B51C525-4EAD-4F79-A9BE-2B60C86CC7F7}" type="sibTrans" cxnId="{309BE202-B8FF-45E7-ABB0-4C1987E7ED9B}">
      <dgm:prSet/>
      <dgm:spPr/>
      <dgm:t>
        <a:bodyPr/>
        <a:lstStyle/>
        <a:p>
          <a:endParaRPr lang="en-US"/>
        </a:p>
      </dgm:t>
    </dgm:pt>
    <dgm:pt modelId="{BC9FEE50-A49E-47FB-A380-9F865D875D29}">
      <dgm:prSet custT="1"/>
      <dgm:spPr>
        <a:solidFill>
          <a:srgbClr val="002060"/>
        </a:solidFill>
      </dgm:spPr>
      <dgm:t>
        <a:bodyPr/>
        <a:lstStyle/>
        <a:p>
          <a:pPr rtl="0"/>
          <a:r>
            <a:rPr lang="en-US" sz="1800" dirty="0">
              <a:latin typeface="Arial" panose="020B0604020202020204" pitchFamily="34" charset="0"/>
              <a:cs typeface="Arial" panose="020B0604020202020204" pitchFamily="34" charset="0"/>
            </a:rPr>
            <a:t>Behavior Specific Praise</a:t>
          </a:r>
        </a:p>
      </dgm:t>
    </dgm:pt>
    <dgm:pt modelId="{F7FF4C08-44F6-4583-9B2F-4B9A6EE4BF90}" type="parTrans" cxnId="{D2C2593F-8752-4A47-AC13-C26618E4839B}">
      <dgm:prSet/>
      <dgm:spPr/>
      <dgm:t>
        <a:bodyPr/>
        <a:lstStyle/>
        <a:p>
          <a:endParaRPr lang="en-US"/>
        </a:p>
      </dgm:t>
    </dgm:pt>
    <dgm:pt modelId="{0039BB32-578E-476E-BE0D-FBC07E1CB52B}" type="sibTrans" cxnId="{D2C2593F-8752-4A47-AC13-C26618E4839B}">
      <dgm:prSet/>
      <dgm:spPr/>
      <dgm:t>
        <a:bodyPr/>
        <a:lstStyle/>
        <a:p>
          <a:endParaRPr lang="en-US"/>
        </a:p>
      </dgm:t>
    </dgm:pt>
    <dgm:pt modelId="{9A114D5B-8704-42C2-A740-F6889778B042}">
      <dgm:prSet/>
      <dgm:spPr>
        <a:solidFill>
          <a:srgbClr val="002060"/>
        </a:solidFill>
      </dgm:spPr>
      <dgm:t>
        <a:bodyPr/>
        <a:lstStyle/>
        <a:p>
          <a:pPr rtl="0"/>
          <a:r>
            <a:rPr lang="en-US" dirty="0">
              <a:latin typeface="Arial" panose="020B0604020202020204" pitchFamily="34" charset="0"/>
              <a:cs typeface="Arial" panose="020B0604020202020204" pitchFamily="34" charset="0"/>
            </a:rPr>
            <a:t>Active Supervision</a:t>
          </a:r>
        </a:p>
      </dgm:t>
    </dgm:pt>
    <dgm:pt modelId="{C7988CDD-8DA8-4488-BC58-EA68ADEC5125}" type="parTrans" cxnId="{9D55DFE7-5C8A-45D6-BF05-0A58D585D1AA}">
      <dgm:prSet/>
      <dgm:spPr/>
      <dgm:t>
        <a:bodyPr/>
        <a:lstStyle/>
        <a:p>
          <a:endParaRPr lang="en-US"/>
        </a:p>
      </dgm:t>
    </dgm:pt>
    <dgm:pt modelId="{5D4488A3-77DD-4726-B219-8E90BDC101A3}" type="sibTrans" cxnId="{9D55DFE7-5C8A-45D6-BF05-0A58D585D1AA}">
      <dgm:prSet/>
      <dgm:spPr/>
      <dgm:t>
        <a:bodyPr/>
        <a:lstStyle/>
        <a:p>
          <a:endParaRPr lang="en-US"/>
        </a:p>
      </dgm:t>
    </dgm:pt>
    <dgm:pt modelId="{5A9C3794-08DF-4C1F-83CA-9792A3EB4232}">
      <dgm:prSet/>
      <dgm:spPr>
        <a:solidFill>
          <a:srgbClr val="002060"/>
        </a:solidFill>
      </dgm:spPr>
      <dgm:t>
        <a:bodyPr/>
        <a:lstStyle/>
        <a:p>
          <a:pPr rtl="0"/>
          <a:r>
            <a:rPr lang="en-US" dirty="0">
              <a:latin typeface="Arial" panose="020B0604020202020204" pitchFamily="34" charset="0"/>
              <a:cs typeface="Arial" panose="020B0604020202020204" pitchFamily="34" charset="0"/>
            </a:rPr>
            <a:t>Instructional Feedback</a:t>
          </a:r>
        </a:p>
      </dgm:t>
    </dgm:pt>
    <dgm:pt modelId="{55F68E33-9C2E-4DF7-886A-4AD5B60ED874}" type="parTrans" cxnId="{2DF9F160-6C22-4F0F-BAEE-7BDD4395C785}">
      <dgm:prSet/>
      <dgm:spPr/>
      <dgm:t>
        <a:bodyPr/>
        <a:lstStyle/>
        <a:p>
          <a:endParaRPr lang="en-US"/>
        </a:p>
      </dgm:t>
    </dgm:pt>
    <dgm:pt modelId="{123265CC-44EF-42A4-924E-868630532188}" type="sibTrans" cxnId="{2DF9F160-6C22-4F0F-BAEE-7BDD4395C785}">
      <dgm:prSet/>
      <dgm:spPr/>
      <dgm:t>
        <a:bodyPr/>
        <a:lstStyle/>
        <a:p>
          <a:endParaRPr lang="en-US"/>
        </a:p>
      </dgm:t>
    </dgm:pt>
    <dgm:pt modelId="{97C19854-8D93-4D5B-AD38-11B3F90931C7}">
      <dgm:prSet/>
      <dgm:spPr>
        <a:solidFill>
          <a:srgbClr val="002060"/>
        </a:solidFill>
      </dgm:spPr>
      <dgm:t>
        <a:bodyPr/>
        <a:lstStyle/>
        <a:p>
          <a:pPr rtl="0"/>
          <a:r>
            <a:rPr lang="en-US" dirty="0">
              <a:latin typeface="Arial" panose="020B0604020202020204" pitchFamily="34" charset="0"/>
              <a:cs typeface="Arial" panose="020B0604020202020204" pitchFamily="34" charset="0"/>
            </a:rPr>
            <a:t>High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Requests</a:t>
          </a:r>
        </a:p>
      </dgm:t>
    </dgm:pt>
    <dgm:pt modelId="{065FF2C6-D878-4C8B-854F-C5609E8EE5FB}" type="parTrans" cxnId="{B8E2C50C-0671-4E38-B717-07F28877A277}">
      <dgm:prSet/>
      <dgm:spPr/>
      <dgm:t>
        <a:bodyPr/>
        <a:lstStyle/>
        <a:p>
          <a:endParaRPr lang="en-US"/>
        </a:p>
      </dgm:t>
    </dgm:pt>
    <dgm:pt modelId="{39501ED1-A945-4652-AD0E-F672107BE88A}" type="sibTrans" cxnId="{B8E2C50C-0671-4E38-B717-07F28877A277}">
      <dgm:prSet/>
      <dgm:spPr/>
      <dgm:t>
        <a:bodyPr/>
        <a:lstStyle/>
        <a:p>
          <a:endParaRPr lang="en-US"/>
        </a:p>
      </dgm:t>
    </dgm:pt>
    <dgm:pt modelId="{7834EA0E-144B-4EE3-8D88-368ADC64C68D}">
      <dgm:prSet/>
      <dgm:spPr>
        <a:solidFill>
          <a:srgbClr val="002060"/>
        </a:solidFill>
      </dgm:spPr>
      <dgm:t>
        <a:bodyPr/>
        <a:lstStyle/>
        <a:p>
          <a:pPr rtl="0"/>
          <a:r>
            <a:rPr lang="en-US" dirty="0" err="1">
              <a:latin typeface="Arial" panose="020B0604020202020204" pitchFamily="34" charset="0"/>
              <a:cs typeface="Arial" panose="020B0604020202020204" pitchFamily="34" charset="0"/>
            </a:rPr>
            <a:t>Precorrection</a:t>
          </a:r>
          <a:endParaRPr lang="en-US" dirty="0">
            <a:latin typeface="Arial" panose="020B0604020202020204" pitchFamily="34" charset="0"/>
            <a:cs typeface="Arial" panose="020B0604020202020204" pitchFamily="34" charset="0"/>
          </a:endParaRPr>
        </a:p>
      </dgm:t>
    </dgm:pt>
    <dgm:pt modelId="{FCF5BAC7-2B74-4A09-A91E-45B7C26EC758}" type="parTrans" cxnId="{AEC99D75-83DB-42EF-8257-0EE4A64710CF}">
      <dgm:prSet/>
      <dgm:spPr/>
      <dgm:t>
        <a:bodyPr/>
        <a:lstStyle/>
        <a:p>
          <a:endParaRPr lang="en-US"/>
        </a:p>
      </dgm:t>
    </dgm:pt>
    <dgm:pt modelId="{2EBAC7FA-0F56-4A60-80CF-CCDBE31AA75C}" type="sibTrans" cxnId="{AEC99D75-83DB-42EF-8257-0EE4A64710CF}">
      <dgm:prSet/>
      <dgm:spPr/>
      <dgm:t>
        <a:bodyPr/>
        <a:lstStyle/>
        <a:p>
          <a:endParaRPr lang="en-US"/>
        </a:p>
      </dgm:t>
    </dgm:pt>
    <dgm:pt modelId="{86BC630E-598B-4B57-A045-93214A5EAE4F}">
      <dgm:prSet/>
      <dgm:spPr>
        <a:solidFill>
          <a:srgbClr val="002060"/>
        </a:solidFill>
      </dgm:spPr>
      <dgm:t>
        <a:bodyPr/>
        <a:lstStyle/>
        <a:p>
          <a:pPr rtl="0"/>
          <a:r>
            <a:rPr lang="en-US" dirty="0">
              <a:latin typeface="Arial" panose="020B0604020202020204" pitchFamily="34" charset="0"/>
              <a:cs typeface="Arial" panose="020B0604020202020204" pitchFamily="34" charset="0"/>
            </a:rPr>
            <a:t>Incorporating Choice</a:t>
          </a:r>
        </a:p>
      </dgm:t>
    </dgm:pt>
    <dgm:pt modelId="{ABE52C9B-F9E0-4788-B850-157DC9581252}" type="parTrans" cxnId="{96654E5D-689A-472D-93DE-28E039C7EF48}">
      <dgm:prSet/>
      <dgm:spPr/>
      <dgm:t>
        <a:bodyPr/>
        <a:lstStyle/>
        <a:p>
          <a:endParaRPr lang="en-US"/>
        </a:p>
      </dgm:t>
    </dgm:pt>
    <dgm:pt modelId="{2AB24083-DA11-4F52-8304-8B96154A2D8C}" type="sibTrans" cxnId="{96654E5D-689A-472D-93DE-28E039C7EF48}">
      <dgm:prSet/>
      <dgm:spPr/>
      <dgm:t>
        <a:bodyPr/>
        <a:lstStyle/>
        <a:p>
          <a:endParaRPr lang="en-US"/>
        </a:p>
      </dgm:t>
    </dgm:pt>
    <dgm:pt modelId="{B6149209-5B9C-4EAF-B18F-8B3D291FCA10}" type="pres">
      <dgm:prSet presAssocID="{478A1B50-3C60-42D6-8D02-C73DE18D8CBF}" presName="Name0" presStyleCnt="0">
        <dgm:presLayoutVars>
          <dgm:dir/>
          <dgm:animLvl val="lvl"/>
          <dgm:resizeHandles val="exact"/>
        </dgm:presLayoutVars>
      </dgm:prSet>
      <dgm:spPr/>
    </dgm:pt>
    <dgm:pt modelId="{1E23ADDF-B7E2-4971-B18C-3757ED81CFD1}" type="pres">
      <dgm:prSet presAssocID="{C0990625-6C20-4B99-98B7-20438CB2CB41}" presName="linNode" presStyleCnt="0"/>
      <dgm:spPr/>
    </dgm:pt>
    <dgm:pt modelId="{27971B27-75AC-4129-B5BB-DA351481B1E2}" type="pres">
      <dgm:prSet presAssocID="{C0990625-6C20-4B99-98B7-20438CB2CB41}" presName="parentText" presStyleLbl="node1" presStyleIdx="0" presStyleCnt="7" custAng="0" custScaleX="148733" custLinFactNeighborX="274" custLinFactNeighborY="16328">
        <dgm:presLayoutVars>
          <dgm:chMax val="1"/>
          <dgm:bulletEnabled val="1"/>
        </dgm:presLayoutVars>
      </dgm:prSet>
      <dgm:spPr/>
    </dgm:pt>
    <dgm:pt modelId="{7CB2FD17-6073-4C09-90CF-034C32B5EA33}" type="pres">
      <dgm:prSet presAssocID="{3B51C525-4EAD-4F79-A9BE-2B60C86CC7F7}" presName="sp" presStyleCnt="0"/>
      <dgm:spPr/>
    </dgm:pt>
    <dgm:pt modelId="{BFF9C82D-6BF2-42A9-B826-4BC4BEAC507F}" type="pres">
      <dgm:prSet presAssocID="{BC9FEE50-A49E-47FB-A380-9F865D875D29}" presName="linNode" presStyleCnt="0"/>
      <dgm:spPr/>
    </dgm:pt>
    <dgm:pt modelId="{56EA9667-E871-4288-8F4B-014EDE7B9C5A}" type="pres">
      <dgm:prSet presAssocID="{BC9FEE50-A49E-47FB-A380-9F865D875D29}" presName="parentText" presStyleLbl="node1" presStyleIdx="1" presStyleCnt="7" custScaleX="148733" custLinFactNeighborX="274" custLinFactNeighborY="9668">
        <dgm:presLayoutVars>
          <dgm:chMax val="1"/>
          <dgm:bulletEnabled val="1"/>
        </dgm:presLayoutVars>
      </dgm:prSet>
      <dgm:spPr/>
    </dgm:pt>
    <dgm:pt modelId="{DE8BADD8-59EE-4978-A560-803B9DA8D193}" type="pres">
      <dgm:prSet presAssocID="{0039BB32-578E-476E-BE0D-FBC07E1CB52B}" presName="sp" presStyleCnt="0"/>
      <dgm:spPr/>
    </dgm:pt>
    <dgm:pt modelId="{2E14501C-744A-4A20-B5A2-71330A2FE753}" type="pres">
      <dgm:prSet presAssocID="{9A114D5B-8704-42C2-A740-F6889778B042}" presName="linNode" presStyleCnt="0"/>
      <dgm:spPr/>
    </dgm:pt>
    <dgm:pt modelId="{762B536A-87C4-4D69-B2F0-1832EBB0EB7F}" type="pres">
      <dgm:prSet presAssocID="{9A114D5B-8704-42C2-A740-F6889778B042}" presName="parentText" presStyleLbl="node1" presStyleIdx="2" presStyleCnt="7" custScaleX="151704" custLinFactNeighborX="1028" custLinFactNeighborY="-1089">
        <dgm:presLayoutVars>
          <dgm:chMax val="1"/>
          <dgm:bulletEnabled val="1"/>
        </dgm:presLayoutVars>
      </dgm:prSet>
      <dgm:spPr/>
    </dgm:pt>
    <dgm:pt modelId="{462B16AA-7DCE-4582-B7C5-4F0FA59B40DB}" type="pres">
      <dgm:prSet presAssocID="{5D4488A3-77DD-4726-B219-8E90BDC101A3}" presName="sp" presStyleCnt="0"/>
      <dgm:spPr/>
    </dgm:pt>
    <dgm:pt modelId="{6C0F202A-B764-4E0E-88EF-D213FFFBCB08}" type="pres">
      <dgm:prSet presAssocID="{5A9C3794-08DF-4C1F-83CA-9792A3EB4232}" presName="linNode" presStyleCnt="0"/>
      <dgm:spPr/>
    </dgm:pt>
    <dgm:pt modelId="{88030163-1A97-4855-9793-1A9D116F0034}" type="pres">
      <dgm:prSet presAssocID="{5A9C3794-08DF-4C1F-83CA-9792A3EB4232}" presName="parentText" presStyleLbl="node1" presStyleIdx="3" presStyleCnt="7" custScaleX="151072">
        <dgm:presLayoutVars>
          <dgm:chMax val="1"/>
          <dgm:bulletEnabled val="1"/>
        </dgm:presLayoutVars>
      </dgm:prSet>
      <dgm:spPr/>
    </dgm:pt>
    <dgm:pt modelId="{7DC79C5A-9FD8-460C-B641-6F69662B3E8C}" type="pres">
      <dgm:prSet presAssocID="{123265CC-44EF-42A4-924E-868630532188}" presName="sp" presStyleCnt="0"/>
      <dgm:spPr/>
    </dgm:pt>
    <dgm:pt modelId="{E724F6F5-A2F1-4506-929B-B4DD351D269A}" type="pres">
      <dgm:prSet presAssocID="{97C19854-8D93-4D5B-AD38-11B3F90931C7}" presName="linNode" presStyleCnt="0"/>
      <dgm:spPr/>
    </dgm:pt>
    <dgm:pt modelId="{34DA06A9-F990-4119-8C56-60C2A50109B7}" type="pres">
      <dgm:prSet presAssocID="{97C19854-8D93-4D5B-AD38-11B3F90931C7}" presName="parentText" presStyleLbl="node1" presStyleIdx="4" presStyleCnt="7" custScaleX="151073">
        <dgm:presLayoutVars>
          <dgm:chMax val="1"/>
          <dgm:bulletEnabled val="1"/>
        </dgm:presLayoutVars>
      </dgm:prSet>
      <dgm:spPr/>
    </dgm:pt>
    <dgm:pt modelId="{4D680838-233C-45DC-9153-DCA6B7FDC25F}" type="pres">
      <dgm:prSet presAssocID="{39501ED1-A945-4652-AD0E-F672107BE88A}" presName="sp" presStyleCnt="0"/>
      <dgm:spPr/>
    </dgm:pt>
    <dgm:pt modelId="{A5A6A282-E32C-4790-88AA-F888A115FF45}" type="pres">
      <dgm:prSet presAssocID="{7834EA0E-144B-4EE3-8D88-368ADC64C68D}" presName="linNode" presStyleCnt="0"/>
      <dgm:spPr/>
    </dgm:pt>
    <dgm:pt modelId="{C99B2676-3A44-4F02-A869-1B1DF990413D}" type="pres">
      <dgm:prSet presAssocID="{7834EA0E-144B-4EE3-8D88-368ADC64C68D}" presName="parentText" presStyleLbl="node1" presStyleIdx="5" presStyleCnt="7" custScaleX="151704" custLinFactNeighborX="612" custLinFactNeighborY="2070">
        <dgm:presLayoutVars>
          <dgm:chMax val="1"/>
          <dgm:bulletEnabled val="1"/>
        </dgm:presLayoutVars>
      </dgm:prSet>
      <dgm:spPr/>
    </dgm:pt>
    <dgm:pt modelId="{A195BF2C-B7AF-4A80-9C93-03778B0F80A2}" type="pres">
      <dgm:prSet presAssocID="{2EBAC7FA-0F56-4A60-80CF-CCDBE31AA75C}" presName="sp" presStyleCnt="0"/>
      <dgm:spPr/>
    </dgm:pt>
    <dgm:pt modelId="{E545D386-D1A1-429B-AB98-EA618BD7CE1F}" type="pres">
      <dgm:prSet presAssocID="{86BC630E-598B-4B57-A045-93214A5EAE4F}" presName="linNode" presStyleCnt="0"/>
      <dgm:spPr/>
    </dgm:pt>
    <dgm:pt modelId="{3D8C4CD1-9262-4F70-A5E0-2A21FAFA4975}" type="pres">
      <dgm:prSet presAssocID="{86BC630E-598B-4B57-A045-93214A5EAE4F}" presName="parentText" presStyleLbl="node1" presStyleIdx="6" presStyleCnt="7" custScaleX="151072">
        <dgm:presLayoutVars>
          <dgm:chMax val="1"/>
          <dgm:bulletEnabled val="1"/>
        </dgm:presLayoutVars>
      </dgm:prSet>
      <dgm:spPr/>
    </dgm:pt>
  </dgm:ptLst>
  <dgm:cxnLst>
    <dgm:cxn modelId="{309BE202-B8FF-45E7-ABB0-4C1987E7ED9B}" srcId="{478A1B50-3C60-42D6-8D02-C73DE18D8CBF}" destId="{C0990625-6C20-4B99-98B7-20438CB2CB41}" srcOrd="0" destOrd="0" parTransId="{6D059EAB-4ACF-45DB-94AF-7014090EA0A5}" sibTransId="{3B51C525-4EAD-4F79-A9BE-2B60C86CC7F7}"/>
    <dgm:cxn modelId="{B8E2C50C-0671-4E38-B717-07F28877A277}" srcId="{478A1B50-3C60-42D6-8D02-C73DE18D8CBF}" destId="{97C19854-8D93-4D5B-AD38-11B3F90931C7}" srcOrd="4" destOrd="0" parTransId="{065FF2C6-D878-4C8B-854F-C5609E8EE5FB}" sibTransId="{39501ED1-A945-4652-AD0E-F672107BE88A}"/>
    <dgm:cxn modelId="{84E3CC22-FA38-485F-92B3-E246167D40AC}" type="presOf" srcId="{7834EA0E-144B-4EE3-8D88-368ADC64C68D}" destId="{C99B2676-3A44-4F02-A869-1B1DF990413D}" srcOrd="0" destOrd="0" presId="urn:microsoft.com/office/officeart/2005/8/layout/vList5"/>
    <dgm:cxn modelId="{6BE3B33B-4661-4877-89C6-C520AF82F992}" type="presOf" srcId="{5A9C3794-08DF-4C1F-83CA-9792A3EB4232}" destId="{88030163-1A97-4855-9793-1A9D116F0034}" srcOrd="0" destOrd="0" presId="urn:microsoft.com/office/officeart/2005/8/layout/vList5"/>
    <dgm:cxn modelId="{0759B23D-DDE7-4F81-BA90-53188147DEDC}" type="presOf" srcId="{BC9FEE50-A49E-47FB-A380-9F865D875D29}" destId="{56EA9667-E871-4288-8F4B-014EDE7B9C5A}" srcOrd="0" destOrd="0" presId="urn:microsoft.com/office/officeart/2005/8/layout/vList5"/>
    <dgm:cxn modelId="{D2C2593F-8752-4A47-AC13-C26618E4839B}" srcId="{478A1B50-3C60-42D6-8D02-C73DE18D8CBF}" destId="{BC9FEE50-A49E-47FB-A380-9F865D875D29}" srcOrd="1" destOrd="0" parTransId="{F7FF4C08-44F6-4583-9B2F-4B9A6EE4BF90}" sibTransId="{0039BB32-578E-476E-BE0D-FBC07E1CB52B}"/>
    <dgm:cxn modelId="{96654E5D-689A-472D-93DE-28E039C7EF48}" srcId="{478A1B50-3C60-42D6-8D02-C73DE18D8CBF}" destId="{86BC630E-598B-4B57-A045-93214A5EAE4F}" srcOrd="6" destOrd="0" parTransId="{ABE52C9B-F9E0-4788-B850-157DC9581252}" sibTransId="{2AB24083-DA11-4F52-8304-8B96154A2D8C}"/>
    <dgm:cxn modelId="{2DF9F160-6C22-4F0F-BAEE-7BDD4395C785}" srcId="{478A1B50-3C60-42D6-8D02-C73DE18D8CBF}" destId="{5A9C3794-08DF-4C1F-83CA-9792A3EB4232}" srcOrd="3" destOrd="0" parTransId="{55F68E33-9C2E-4DF7-886A-4AD5B60ED874}" sibTransId="{123265CC-44EF-42A4-924E-868630532188}"/>
    <dgm:cxn modelId="{AEC99D75-83DB-42EF-8257-0EE4A64710CF}" srcId="{478A1B50-3C60-42D6-8D02-C73DE18D8CBF}" destId="{7834EA0E-144B-4EE3-8D88-368ADC64C68D}" srcOrd="5" destOrd="0" parTransId="{FCF5BAC7-2B74-4A09-A91E-45B7C26EC758}" sibTransId="{2EBAC7FA-0F56-4A60-80CF-CCDBE31AA75C}"/>
    <dgm:cxn modelId="{DA849C76-27C7-45D2-94FD-8C85FB7609BC}" type="presOf" srcId="{86BC630E-598B-4B57-A045-93214A5EAE4F}" destId="{3D8C4CD1-9262-4F70-A5E0-2A21FAFA4975}" srcOrd="0" destOrd="0" presId="urn:microsoft.com/office/officeart/2005/8/layout/vList5"/>
    <dgm:cxn modelId="{8DCF4492-870C-4D97-B5EC-F171754C6179}" type="presOf" srcId="{478A1B50-3C60-42D6-8D02-C73DE18D8CBF}" destId="{B6149209-5B9C-4EAF-B18F-8B3D291FCA10}" srcOrd="0" destOrd="0" presId="urn:microsoft.com/office/officeart/2005/8/layout/vList5"/>
    <dgm:cxn modelId="{2C3568A1-6642-4515-9D11-4D4E18C8D06B}" type="presOf" srcId="{9A114D5B-8704-42C2-A740-F6889778B042}" destId="{762B536A-87C4-4D69-B2F0-1832EBB0EB7F}" srcOrd="0" destOrd="0" presId="urn:microsoft.com/office/officeart/2005/8/layout/vList5"/>
    <dgm:cxn modelId="{47B704A5-E62B-487C-987B-19EFD6D49453}" type="presOf" srcId="{97C19854-8D93-4D5B-AD38-11B3F90931C7}" destId="{34DA06A9-F990-4119-8C56-60C2A50109B7}" srcOrd="0" destOrd="0" presId="urn:microsoft.com/office/officeart/2005/8/layout/vList5"/>
    <dgm:cxn modelId="{135554E2-A737-4CA6-B39B-61C3CBF85F10}" type="presOf" srcId="{C0990625-6C20-4B99-98B7-20438CB2CB41}" destId="{27971B27-75AC-4129-B5BB-DA351481B1E2}" srcOrd="0" destOrd="0" presId="urn:microsoft.com/office/officeart/2005/8/layout/vList5"/>
    <dgm:cxn modelId="{9D55DFE7-5C8A-45D6-BF05-0A58D585D1AA}" srcId="{478A1B50-3C60-42D6-8D02-C73DE18D8CBF}" destId="{9A114D5B-8704-42C2-A740-F6889778B042}" srcOrd="2" destOrd="0" parTransId="{C7988CDD-8DA8-4488-BC58-EA68ADEC5125}" sibTransId="{5D4488A3-77DD-4726-B219-8E90BDC101A3}"/>
    <dgm:cxn modelId="{B67D4A12-00F0-4987-BC01-E1984F414D3E}" type="presParOf" srcId="{B6149209-5B9C-4EAF-B18F-8B3D291FCA10}" destId="{1E23ADDF-B7E2-4971-B18C-3757ED81CFD1}" srcOrd="0" destOrd="0" presId="urn:microsoft.com/office/officeart/2005/8/layout/vList5"/>
    <dgm:cxn modelId="{4095F5AB-3838-4A0A-98EF-EDF25922AB61}" type="presParOf" srcId="{1E23ADDF-B7E2-4971-B18C-3757ED81CFD1}" destId="{27971B27-75AC-4129-B5BB-DA351481B1E2}" srcOrd="0" destOrd="0" presId="urn:microsoft.com/office/officeart/2005/8/layout/vList5"/>
    <dgm:cxn modelId="{C5ABFA14-1011-4F9D-9C94-780892B8A886}" type="presParOf" srcId="{B6149209-5B9C-4EAF-B18F-8B3D291FCA10}" destId="{7CB2FD17-6073-4C09-90CF-034C32B5EA33}" srcOrd="1" destOrd="0" presId="urn:microsoft.com/office/officeart/2005/8/layout/vList5"/>
    <dgm:cxn modelId="{AFFF3F73-83DF-4125-B637-AC843CD26598}" type="presParOf" srcId="{B6149209-5B9C-4EAF-B18F-8B3D291FCA10}" destId="{BFF9C82D-6BF2-42A9-B826-4BC4BEAC507F}" srcOrd="2" destOrd="0" presId="urn:microsoft.com/office/officeart/2005/8/layout/vList5"/>
    <dgm:cxn modelId="{D350BD46-24F8-4FC6-93D8-9A0A76C4561D}" type="presParOf" srcId="{BFF9C82D-6BF2-42A9-B826-4BC4BEAC507F}" destId="{56EA9667-E871-4288-8F4B-014EDE7B9C5A}" srcOrd="0" destOrd="0" presId="urn:microsoft.com/office/officeart/2005/8/layout/vList5"/>
    <dgm:cxn modelId="{28EEF4CB-8813-4788-9646-9159B2ADF885}" type="presParOf" srcId="{B6149209-5B9C-4EAF-B18F-8B3D291FCA10}" destId="{DE8BADD8-59EE-4978-A560-803B9DA8D193}" srcOrd="3" destOrd="0" presId="urn:microsoft.com/office/officeart/2005/8/layout/vList5"/>
    <dgm:cxn modelId="{127C4BC1-4F74-43F1-AA19-3534BB315DD3}" type="presParOf" srcId="{B6149209-5B9C-4EAF-B18F-8B3D291FCA10}" destId="{2E14501C-744A-4A20-B5A2-71330A2FE753}" srcOrd="4" destOrd="0" presId="urn:microsoft.com/office/officeart/2005/8/layout/vList5"/>
    <dgm:cxn modelId="{61EEF083-16CA-4070-8C99-3E4E4F393E62}" type="presParOf" srcId="{2E14501C-744A-4A20-B5A2-71330A2FE753}" destId="{762B536A-87C4-4D69-B2F0-1832EBB0EB7F}" srcOrd="0" destOrd="0" presId="urn:microsoft.com/office/officeart/2005/8/layout/vList5"/>
    <dgm:cxn modelId="{4F826FA1-50F7-436D-AEFB-B5E6E2180CA4}" type="presParOf" srcId="{B6149209-5B9C-4EAF-B18F-8B3D291FCA10}" destId="{462B16AA-7DCE-4582-B7C5-4F0FA59B40DB}" srcOrd="5" destOrd="0" presId="urn:microsoft.com/office/officeart/2005/8/layout/vList5"/>
    <dgm:cxn modelId="{68F458E8-EF82-402F-98C0-B5B6D294B073}" type="presParOf" srcId="{B6149209-5B9C-4EAF-B18F-8B3D291FCA10}" destId="{6C0F202A-B764-4E0E-88EF-D213FFFBCB08}" srcOrd="6" destOrd="0" presId="urn:microsoft.com/office/officeart/2005/8/layout/vList5"/>
    <dgm:cxn modelId="{D474E76C-8061-4BDE-9D5A-A1687614B2B3}" type="presParOf" srcId="{6C0F202A-B764-4E0E-88EF-D213FFFBCB08}" destId="{88030163-1A97-4855-9793-1A9D116F0034}" srcOrd="0" destOrd="0" presId="urn:microsoft.com/office/officeart/2005/8/layout/vList5"/>
    <dgm:cxn modelId="{87E318D9-75E0-413F-9A80-ADF9DFC9AC67}" type="presParOf" srcId="{B6149209-5B9C-4EAF-B18F-8B3D291FCA10}" destId="{7DC79C5A-9FD8-460C-B641-6F69662B3E8C}" srcOrd="7" destOrd="0" presId="urn:microsoft.com/office/officeart/2005/8/layout/vList5"/>
    <dgm:cxn modelId="{E94F551D-FA85-46B8-A58A-8E079AAE6ED3}" type="presParOf" srcId="{B6149209-5B9C-4EAF-B18F-8B3D291FCA10}" destId="{E724F6F5-A2F1-4506-929B-B4DD351D269A}" srcOrd="8" destOrd="0" presId="urn:microsoft.com/office/officeart/2005/8/layout/vList5"/>
    <dgm:cxn modelId="{5E518181-3078-463D-890A-3A92C14BB7D6}" type="presParOf" srcId="{E724F6F5-A2F1-4506-929B-B4DD351D269A}" destId="{34DA06A9-F990-4119-8C56-60C2A50109B7}" srcOrd="0" destOrd="0" presId="urn:microsoft.com/office/officeart/2005/8/layout/vList5"/>
    <dgm:cxn modelId="{847C0E48-0792-4D7A-B091-A12CA7C3FC63}" type="presParOf" srcId="{B6149209-5B9C-4EAF-B18F-8B3D291FCA10}" destId="{4D680838-233C-45DC-9153-DCA6B7FDC25F}" srcOrd="9" destOrd="0" presId="urn:microsoft.com/office/officeart/2005/8/layout/vList5"/>
    <dgm:cxn modelId="{F2B85745-0FB5-4D2D-BBCA-9654FC278C29}" type="presParOf" srcId="{B6149209-5B9C-4EAF-B18F-8B3D291FCA10}" destId="{A5A6A282-E32C-4790-88AA-F888A115FF45}" srcOrd="10" destOrd="0" presId="urn:microsoft.com/office/officeart/2005/8/layout/vList5"/>
    <dgm:cxn modelId="{894D9AFD-9FFA-479B-9520-9EEED3225B84}" type="presParOf" srcId="{A5A6A282-E32C-4790-88AA-F888A115FF45}" destId="{C99B2676-3A44-4F02-A869-1B1DF990413D}" srcOrd="0" destOrd="0" presId="urn:microsoft.com/office/officeart/2005/8/layout/vList5"/>
    <dgm:cxn modelId="{066011C6-96F7-4A21-9B62-81EF88ED7C0C}" type="presParOf" srcId="{B6149209-5B9C-4EAF-B18F-8B3D291FCA10}" destId="{A195BF2C-B7AF-4A80-9C93-03778B0F80A2}" srcOrd="11" destOrd="0" presId="urn:microsoft.com/office/officeart/2005/8/layout/vList5"/>
    <dgm:cxn modelId="{705B2266-2687-4A92-B0A6-1B4467DB7399}" type="presParOf" srcId="{B6149209-5B9C-4EAF-B18F-8B3D291FCA10}" destId="{E545D386-D1A1-429B-AB98-EA618BD7CE1F}" srcOrd="12" destOrd="0" presId="urn:microsoft.com/office/officeart/2005/8/layout/vList5"/>
    <dgm:cxn modelId="{21814E7B-F37D-4AEF-97AC-86E0F3AB205B}" type="presParOf" srcId="{E545D386-D1A1-429B-AB98-EA618BD7CE1F}" destId="{3D8C4CD1-9262-4F70-A5E0-2A21FAFA4975}"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dgm:t>
        <a:bodyPr/>
        <a:lstStyle/>
        <a:p>
          <a:r>
            <a:rPr lang="en-US" dirty="0"/>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dgm:t>
        <a:bodyPr lIns="45720"/>
        <a:lstStyle/>
        <a:p>
          <a:r>
            <a:rPr lang="en-US" dirty="0"/>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dgm:t>
        <a:bodyPr/>
        <a:lstStyle/>
        <a:p>
          <a:r>
            <a:rPr lang="en-US" dirty="0"/>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dgm:t>
        <a:bodyPr lIns="45720"/>
        <a:lstStyle/>
        <a:p>
          <a:r>
            <a:rPr lang="en-US" dirty="0"/>
            <a:t>Finalize and share expectation matrix and teaching &amp;</a:t>
          </a:r>
          <a:r>
            <a:rPr lang="en-US" baseline="0" dirty="0"/>
            <a:t> </a:t>
          </a:r>
          <a:r>
            <a:rPr lang="en-US" dirty="0"/>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dgm:t>
        <a:bodyPr/>
        <a:lstStyle/>
        <a:p>
          <a:r>
            <a:rPr lang="en-US" dirty="0"/>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dgm:t>
        <a:bodyPr lIns="45720"/>
        <a:lstStyle/>
        <a:p>
          <a:r>
            <a:rPr lang="en-US" dirty="0"/>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dgm:t>
        <a:bodyPr/>
        <a:lstStyle/>
        <a:p>
          <a:r>
            <a:rPr lang="en-US" dirty="0"/>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dgm:t>
        <a:bodyPr/>
        <a:lstStyle/>
        <a:p>
          <a:r>
            <a:rPr lang="en-US" dirty="0"/>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dgm:t>
        <a:bodyPr lIns="45720"/>
        <a:lstStyle/>
        <a:p>
          <a:r>
            <a:rPr lang="en-US" dirty="0"/>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dgm:t>
        <a:bodyPr lIns="45720"/>
        <a:lstStyle/>
        <a:p>
          <a:r>
            <a:rPr lang="en-US" dirty="0"/>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CD6CC407-4DDA-4A02-92B2-9CA85172DF01}" type="presOf" srcId="{4275CB51-229E-024E-86CC-290E709AC992}" destId="{E2514576-F97D-7E46-B8AC-CB40BA3575E4}"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D50DC82E-95C2-4510-9CFC-87A5AF783110}" type="presOf" srcId="{2651876E-082C-F043-B305-E19C2F6575A5}" destId="{F0878577-1D48-5242-AB01-AFA1E654B5C2}" srcOrd="1" destOrd="0" presId="urn:microsoft.com/office/officeart/2005/8/layout/hProcess7"/>
    <dgm:cxn modelId="{EF042C33-FD27-4A61-A12C-4EFF0254CEDC}" type="presOf" srcId="{1FCEF624-ECEA-BA4F-8177-BEAE020E598D}" destId="{FB3BF803-45EF-AA42-BDD2-E75CD6532912}" srcOrd="0"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A7C2185E-A904-4038-ACE8-867EE6245828}" type="presOf" srcId="{FD09AFD2-3DC0-D04C-BD73-46AAC344FAB8}" destId="{83AC6EE8-2A6A-C44F-A36F-2D642544406E}" srcOrd="0" destOrd="0" presId="urn:microsoft.com/office/officeart/2005/8/layout/hProcess7"/>
    <dgm:cxn modelId="{97D99042-12FE-4CD7-BBC6-0ACF228EC059}" type="presOf" srcId="{82CF15C8-1F13-4248-B09D-A5D1942BB934}" destId="{660CC7A8-21A8-DF42-B8A5-79C1B4098D37}" srcOrd="1" destOrd="0" presId="urn:microsoft.com/office/officeart/2005/8/layout/hProcess7"/>
    <dgm:cxn modelId="{A2910F54-EE00-444F-8FD3-94DF3DF725F3}"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57F5AB76-5C1D-420B-9A9A-C1EEE99D09AD}" type="presOf" srcId="{6994FBDB-C954-C042-A548-42251D69188B}" destId="{EC5ED897-6DF7-4D46-A862-C4F539649D5E}" srcOrd="0" destOrd="0" presId="urn:microsoft.com/office/officeart/2005/8/layout/hProcess7"/>
    <dgm:cxn modelId="{08CC5F58-DDAA-4083-A09B-AA8ECC22C088}" type="presOf" srcId="{6994FBDB-C954-C042-A548-42251D69188B}" destId="{5DCDA0CA-B8D9-C343-8288-40B5DB67A9AC}" srcOrd="1" destOrd="0" presId="urn:microsoft.com/office/officeart/2005/8/layout/hProcess7"/>
    <dgm:cxn modelId="{F42A4D59-2855-426C-9A9E-499F725401D0}" type="presOf" srcId="{D33D995F-DBE8-3C4B-A35A-252121C39764}" destId="{04D8227A-59B3-AA46-946F-27BF0CF90D1B}" srcOrd="0" destOrd="0" presId="urn:microsoft.com/office/officeart/2005/8/layout/hProcess7"/>
    <dgm:cxn modelId="{F29B407A-CBF5-4BDD-BE6B-F6DA5036F1A6}" type="presOf" srcId="{82CF15C8-1F13-4248-B09D-A5D1942BB934}" destId="{C6321622-D5D4-704D-9D2D-3AC563738361}" srcOrd="0" destOrd="0" presId="urn:microsoft.com/office/officeart/2005/8/layout/hProcess7"/>
    <dgm:cxn modelId="{ADD02C81-5ADC-436E-8AF2-952EB2345858}" type="presOf" srcId="{5FF0458D-A7DE-A14C-8012-919D8492B6FA}" destId="{90A3C866-AB9C-F64F-8587-DBAFAD305CB9}" srcOrd="0"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56BF9C94-D4EA-40F8-BE28-C81CE30EF529}" type="presOf" srcId="{2651876E-082C-F043-B305-E19C2F6575A5}" destId="{4E92D05A-7E69-B94B-938F-8CB8794072A0}" srcOrd="0"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C5C8D9AB-D3B7-4062-BF8E-B58E940DCE8E}" type="presOf" srcId="{1FCEF624-ECEA-BA4F-8177-BEAE020E598D}" destId="{FBE84A21-20EA-014D-A097-E1B58FE98081}" srcOrd="1" destOrd="0" presId="urn:microsoft.com/office/officeart/2005/8/layout/hProcess7"/>
    <dgm:cxn modelId="{4083EEAF-88E5-5A4D-BA51-B27A54820268}" srcId="{D33D995F-DBE8-3C4B-A35A-252121C39764}" destId="{FD09AFD2-3DC0-D04C-BD73-46AAC344FAB8}" srcOrd="3" destOrd="0" parTransId="{E3A348C5-AE99-A440-BB9A-B611C8B4A3F5}" sibTransId="{A6502A1C-390A-2B47-8EBD-B0DCFEF1ECBF}"/>
    <dgm:cxn modelId="{594174B4-D984-4D5B-B3BA-DC1E4D7AF355}" type="presOf" srcId="{6D0FE90A-9531-9644-89C8-1701AEAFCA4A}" destId="{C61469CC-CAB0-ED4F-B401-77F6D7D542D3}" srcOrd="0" destOrd="0" presId="urn:microsoft.com/office/officeart/2005/8/layout/hProcess7"/>
    <dgm:cxn modelId="{69130FBA-600D-442B-8FC1-189F779CCC50}" type="presOf" srcId="{FD09AFD2-3DC0-D04C-BD73-46AAC344FAB8}" destId="{D602AE19-97A5-B845-80B9-3F4C0D39087B}" srcOrd="1"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2F80FDE9-1B7C-4A2B-9D5F-6D6B9E0E3D64}" type="presOf" srcId="{FFA21F49-57C9-4E4B-968F-1154585DA40A}" destId="{971673C2-F47C-2B46-A180-42AE3DADCE7D}"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1FB04B45-1B91-4F5F-9B6B-E72EE422F6F8}" type="presParOf" srcId="{04D8227A-59B3-AA46-946F-27BF0CF90D1B}" destId="{D0117222-BF8F-DF49-87E8-4DE8ADFF9D15}" srcOrd="0" destOrd="0" presId="urn:microsoft.com/office/officeart/2005/8/layout/hProcess7"/>
    <dgm:cxn modelId="{B7373C0C-D79A-49D3-AC64-0F333AF784B8}" type="presParOf" srcId="{D0117222-BF8F-DF49-87E8-4DE8ADFF9D15}" destId="{FB3BF803-45EF-AA42-BDD2-E75CD6532912}" srcOrd="0" destOrd="0" presId="urn:microsoft.com/office/officeart/2005/8/layout/hProcess7"/>
    <dgm:cxn modelId="{49FB0A32-58BA-4934-86DA-5533F2DC66C1}" type="presParOf" srcId="{D0117222-BF8F-DF49-87E8-4DE8ADFF9D15}" destId="{FBE84A21-20EA-014D-A097-E1B58FE98081}" srcOrd="1" destOrd="0" presId="urn:microsoft.com/office/officeart/2005/8/layout/hProcess7"/>
    <dgm:cxn modelId="{5BCB56D4-5DAE-4377-B555-71EB07E3B942}" type="presParOf" srcId="{D0117222-BF8F-DF49-87E8-4DE8ADFF9D15}" destId="{971673C2-F47C-2B46-A180-42AE3DADCE7D}" srcOrd="2" destOrd="0" presId="urn:microsoft.com/office/officeart/2005/8/layout/hProcess7"/>
    <dgm:cxn modelId="{9BC3CBF0-2698-4E7D-B895-BD890699D5F3}" type="presParOf" srcId="{04D8227A-59B3-AA46-946F-27BF0CF90D1B}" destId="{F5FA7BB7-15ED-2948-93DA-F1871C9189E3}" srcOrd="1" destOrd="0" presId="urn:microsoft.com/office/officeart/2005/8/layout/hProcess7"/>
    <dgm:cxn modelId="{C0868756-6D02-4485-9FA3-2D78EACF727F}" type="presParOf" srcId="{04D8227A-59B3-AA46-946F-27BF0CF90D1B}" destId="{5934D96E-2C5B-AC47-A8EE-EF7774DDF158}" srcOrd="2" destOrd="0" presId="urn:microsoft.com/office/officeart/2005/8/layout/hProcess7"/>
    <dgm:cxn modelId="{98E100A6-F450-46C3-AAEF-AB686E110AC2}" type="presParOf" srcId="{5934D96E-2C5B-AC47-A8EE-EF7774DDF158}" destId="{3E4C296C-74C3-F04D-BE1D-37A5662C8169}" srcOrd="0" destOrd="0" presId="urn:microsoft.com/office/officeart/2005/8/layout/hProcess7"/>
    <dgm:cxn modelId="{68686CB3-4299-4AAC-B660-16EE68B1EC43}" type="presParOf" srcId="{5934D96E-2C5B-AC47-A8EE-EF7774DDF158}" destId="{926E4446-4CD7-D94B-8D3A-223F9E75C6A3}" srcOrd="1" destOrd="0" presId="urn:microsoft.com/office/officeart/2005/8/layout/hProcess7"/>
    <dgm:cxn modelId="{53315D26-E102-46E3-81A3-815441E0FB4B}" type="presParOf" srcId="{5934D96E-2C5B-AC47-A8EE-EF7774DDF158}" destId="{33136572-866A-DD41-9E5A-92C6C585C9F5}" srcOrd="2" destOrd="0" presId="urn:microsoft.com/office/officeart/2005/8/layout/hProcess7"/>
    <dgm:cxn modelId="{B83B20CD-6356-4BAE-88C5-F87A3D32F841}" type="presParOf" srcId="{04D8227A-59B3-AA46-946F-27BF0CF90D1B}" destId="{2989CCDB-4248-0549-A8C8-A2AEC7C7052A}" srcOrd="3" destOrd="0" presId="urn:microsoft.com/office/officeart/2005/8/layout/hProcess7"/>
    <dgm:cxn modelId="{8171087A-C77F-46B9-9256-35AFAD296A08}" type="presParOf" srcId="{04D8227A-59B3-AA46-946F-27BF0CF90D1B}" destId="{7C47D2C3-BB2E-404E-8417-02BBE5F1B2C0}" srcOrd="4" destOrd="0" presId="urn:microsoft.com/office/officeart/2005/8/layout/hProcess7"/>
    <dgm:cxn modelId="{955793EB-755B-4F04-9C6D-EC8CD38CC83C}" type="presParOf" srcId="{7C47D2C3-BB2E-404E-8417-02BBE5F1B2C0}" destId="{4E92D05A-7E69-B94B-938F-8CB8794072A0}" srcOrd="0" destOrd="0" presId="urn:microsoft.com/office/officeart/2005/8/layout/hProcess7"/>
    <dgm:cxn modelId="{AE0B2370-B552-4E3D-B66E-EDC4D844A8B1}" type="presParOf" srcId="{7C47D2C3-BB2E-404E-8417-02BBE5F1B2C0}" destId="{F0878577-1D48-5242-AB01-AFA1E654B5C2}" srcOrd="1" destOrd="0" presId="urn:microsoft.com/office/officeart/2005/8/layout/hProcess7"/>
    <dgm:cxn modelId="{83E512C7-FB95-4E51-B663-82D3EF893473}" type="presParOf" srcId="{7C47D2C3-BB2E-404E-8417-02BBE5F1B2C0}" destId="{E2514576-F97D-7E46-B8AC-CB40BA3575E4}" srcOrd="2" destOrd="0" presId="urn:microsoft.com/office/officeart/2005/8/layout/hProcess7"/>
    <dgm:cxn modelId="{482512A6-1E00-48BC-9056-58DC888B3F75}" type="presParOf" srcId="{04D8227A-59B3-AA46-946F-27BF0CF90D1B}" destId="{602293B6-A008-C14F-B185-47DC394E7541}" srcOrd="5" destOrd="0" presId="urn:microsoft.com/office/officeart/2005/8/layout/hProcess7"/>
    <dgm:cxn modelId="{B16C8A48-B15F-4153-9517-D8A04330D6DF}" type="presParOf" srcId="{04D8227A-59B3-AA46-946F-27BF0CF90D1B}" destId="{E1B70292-BE04-734D-BF9D-9F2444F092EE}" srcOrd="6" destOrd="0" presId="urn:microsoft.com/office/officeart/2005/8/layout/hProcess7"/>
    <dgm:cxn modelId="{BF2C1C01-237D-4E5D-AEA6-7F82FB2CF1CA}" type="presParOf" srcId="{E1B70292-BE04-734D-BF9D-9F2444F092EE}" destId="{2BFE6363-AD80-CC4C-B4FC-63E4ED3F4F6D}" srcOrd="0" destOrd="0" presId="urn:microsoft.com/office/officeart/2005/8/layout/hProcess7"/>
    <dgm:cxn modelId="{CED57583-4CF7-4D02-94DD-649181F48379}" type="presParOf" srcId="{E1B70292-BE04-734D-BF9D-9F2444F092EE}" destId="{F8F04E18-85D5-ED4B-85C6-2149A776013F}" srcOrd="1" destOrd="0" presId="urn:microsoft.com/office/officeart/2005/8/layout/hProcess7"/>
    <dgm:cxn modelId="{28C33869-A35B-427A-8168-2EF351009F50}" type="presParOf" srcId="{E1B70292-BE04-734D-BF9D-9F2444F092EE}" destId="{37ED9F8A-BD4D-864F-AFBB-BF1588C6EC05}" srcOrd="2" destOrd="0" presId="urn:microsoft.com/office/officeart/2005/8/layout/hProcess7"/>
    <dgm:cxn modelId="{BB74B139-6D5A-44EE-9FB2-DA1CE5EE157A}" type="presParOf" srcId="{04D8227A-59B3-AA46-946F-27BF0CF90D1B}" destId="{52CB4DE4-54A3-4542-8A0C-8833BBFBC207}" srcOrd="7" destOrd="0" presId="urn:microsoft.com/office/officeart/2005/8/layout/hProcess7"/>
    <dgm:cxn modelId="{433AFBF4-EB73-415E-9636-DED57505DB8D}" type="presParOf" srcId="{04D8227A-59B3-AA46-946F-27BF0CF90D1B}" destId="{E4DAE931-C8B6-B745-ACD5-984A2B3DDAC4}" srcOrd="8" destOrd="0" presId="urn:microsoft.com/office/officeart/2005/8/layout/hProcess7"/>
    <dgm:cxn modelId="{5676A781-8E4C-4601-B902-9A5ACFD998EC}" type="presParOf" srcId="{E4DAE931-C8B6-B745-ACD5-984A2B3DDAC4}" destId="{C6321622-D5D4-704D-9D2D-3AC563738361}" srcOrd="0" destOrd="0" presId="urn:microsoft.com/office/officeart/2005/8/layout/hProcess7"/>
    <dgm:cxn modelId="{0E46BA30-DCB3-4116-9A9D-6C03E527025E}" type="presParOf" srcId="{E4DAE931-C8B6-B745-ACD5-984A2B3DDAC4}" destId="{660CC7A8-21A8-DF42-B8A5-79C1B4098D37}" srcOrd="1" destOrd="0" presId="urn:microsoft.com/office/officeart/2005/8/layout/hProcess7"/>
    <dgm:cxn modelId="{65A1D9E8-05C7-441A-A8CC-2C5185730F68}" type="presParOf" srcId="{E4DAE931-C8B6-B745-ACD5-984A2B3DDAC4}" destId="{C61469CC-CAB0-ED4F-B401-77F6D7D542D3}" srcOrd="2" destOrd="0" presId="urn:microsoft.com/office/officeart/2005/8/layout/hProcess7"/>
    <dgm:cxn modelId="{EC2359EE-2024-4B48-BCCA-662CD2C78C27}" type="presParOf" srcId="{04D8227A-59B3-AA46-946F-27BF0CF90D1B}" destId="{B4C479AE-7D42-504E-8ADC-C20A4A0E1C5F}" srcOrd="9" destOrd="0" presId="urn:microsoft.com/office/officeart/2005/8/layout/hProcess7"/>
    <dgm:cxn modelId="{4FBFE122-3830-4128-BC8E-1E38753D8584}" type="presParOf" srcId="{04D8227A-59B3-AA46-946F-27BF0CF90D1B}" destId="{F082A3E8-C62D-2247-AC6E-2FFE51B26AFC}" srcOrd="10" destOrd="0" presId="urn:microsoft.com/office/officeart/2005/8/layout/hProcess7"/>
    <dgm:cxn modelId="{D27BA38F-D70A-4C75-91FC-6A1F3CFA1310}" type="presParOf" srcId="{F082A3E8-C62D-2247-AC6E-2FFE51B26AFC}" destId="{803FE186-5595-744B-9F73-014473032E6C}" srcOrd="0" destOrd="0" presId="urn:microsoft.com/office/officeart/2005/8/layout/hProcess7"/>
    <dgm:cxn modelId="{CC5D4A21-3D29-4855-BE32-2347075BE31A}" type="presParOf" srcId="{F082A3E8-C62D-2247-AC6E-2FFE51B26AFC}" destId="{2FB0FBF8-92A5-ED4B-AE33-17FB27DF68E8}" srcOrd="1" destOrd="0" presId="urn:microsoft.com/office/officeart/2005/8/layout/hProcess7"/>
    <dgm:cxn modelId="{44314F3C-276E-4CD7-8A4D-2CF95ACCD609}" type="presParOf" srcId="{F082A3E8-C62D-2247-AC6E-2FFE51B26AFC}" destId="{58A7A786-70A3-1746-985E-E3786AA3804B}" srcOrd="2" destOrd="0" presId="urn:microsoft.com/office/officeart/2005/8/layout/hProcess7"/>
    <dgm:cxn modelId="{36F63E97-0089-48D9-81CA-5BCF1E13CD5C}" type="presParOf" srcId="{04D8227A-59B3-AA46-946F-27BF0CF90D1B}" destId="{3A6E6A5C-3770-5C4E-B31C-DE3D2A394950}" srcOrd="11" destOrd="0" presId="urn:microsoft.com/office/officeart/2005/8/layout/hProcess7"/>
    <dgm:cxn modelId="{E65F52D1-F3DA-4A83-B50B-412CD4616FD9}" type="presParOf" srcId="{04D8227A-59B3-AA46-946F-27BF0CF90D1B}" destId="{D42A2B4C-539D-8047-AA5E-CBBFCF10E7AC}" srcOrd="12" destOrd="0" presId="urn:microsoft.com/office/officeart/2005/8/layout/hProcess7"/>
    <dgm:cxn modelId="{F3551ECF-7819-4C50-9B48-8EFAA3D6A0C7}" type="presParOf" srcId="{D42A2B4C-539D-8047-AA5E-CBBFCF10E7AC}" destId="{83AC6EE8-2A6A-C44F-A36F-2D642544406E}" srcOrd="0" destOrd="0" presId="urn:microsoft.com/office/officeart/2005/8/layout/hProcess7"/>
    <dgm:cxn modelId="{12D44FCE-6707-4220-9C26-5A4C65A42413}" type="presParOf" srcId="{D42A2B4C-539D-8047-AA5E-CBBFCF10E7AC}" destId="{D602AE19-97A5-B845-80B9-3F4C0D39087B}" srcOrd="1" destOrd="0" presId="urn:microsoft.com/office/officeart/2005/8/layout/hProcess7"/>
    <dgm:cxn modelId="{E156E3A6-9803-43C1-BBA2-EA30C1F161C9}" type="presParOf" srcId="{D42A2B4C-539D-8047-AA5E-CBBFCF10E7AC}" destId="{D0F39E11-AB5B-1549-BA3D-ED6BD5BF53EE}" srcOrd="2" destOrd="0" presId="urn:microsoft.com/office/officeart/2005/8/layout/hProcess7"/>
    <dgm:cxn modelId="{34033D3E-9330-49D2-84B4-4AF8C4F03661}" type="presParOf" srcId="{04D8227A-59B3-AA46-946F-27BF0CF90D1B}" destId="{FC2B5D3C-9AC2-2644-BF4B-A3F09DEEEA5E}" srcOrd="13" destOrd="0" presId="urn:microsoft.com/office/officeart/2005/8/layout/hProcess7"/>
    <dgm:cxn modelId="{7E631A61-7B47-4A17-AFBA-40F5EDE3E0CD}" type="presParOf" srcId="{04D8227A-59B3-AA46-946F-27BF0CF90D1B}" destId="{CA351197-84C1-FB4E-9F7C-2C8B2945AA78}" srcOrd="14" destOrd="0" presId="urn:microsoft.com/office/officeart/2005/8/layout/hProcess7"/>
    <dgm:cxn modelId="{1E508520-082E-493C-B949-95E4BBFD6A78}" type="presParOf" srcId="{CA351197-84C1-FB4E-9F7C-2C8B2945AA78}" destId="{6796B8B3-6EA1-C94E-99AB-58E0EB8D5F97}" srcOrd="0" destOrd="0" presId="urn:microsoft.com/office/officeart/2005/8/layout/hProcess7"/>
    <dgm:cxn modelId="{E835BA4B-162F-45F1-ACBA-D7E4BB26499E}" type="presParOf" srcId="{CA351197-84C1-FB4E-9F7C-2C8B2945AA78}" destId="{B2E45524-4475-B74F-801B-B278A247738B}" srcOrd="1" destOrd="0" presId="urn:microsoft.com/office/officeart/2005/8/layout/hProcess7"/>
    <dgm:cxn modelId="{7901EEC2-EF54-4815-A82D-52FBD2C9B560}" type="presParOf" srcId="{CA351197-84C1-FB4E-9F7C-2C8B2945AA78}" destId="{08AAC71D-041E-0247-A84C-CEDEC07416A6}" srcOrd="2" destOrd="0" presId="urn:microsoft.com/office/officeart/2005/8/layout/hProcess7"/>
    <dgm:cxn modelId="{EC6BFE96-0ABB-4B8D-A62E-379C3904A648}" type="presParOf" srcId="{04D8227A-59B3-AA46-946F-27BF0CF90D1B}" destId="{8518D427-F4E3-784D-9493-7C4B6F085F49}" srcOrd="15" destOrd="0" presId="urn:microsoft.com/office/officeart/2005/8/layout/hProcess7"/>
    <dgm:cxn modelId="{390724C2-A215-4A59-9781-BCE2B88605AC}" type="presParOf" srcId="{04D8227A-59B3-AA46-946F-27BF0CF90D1B}" destId="{A517B307-8D02-0948-84F5-581A7EE22862}" srcOrd="16" destOrd="0" presId="urn:microsoft.com/office/officeart/2005/8/layout/hProcess7"/>
    <dgm:cxn modelId="{3D85FAF0-217A-4FD5-866F-9D8B775C7538}" type="presParOf" srcId="{A517B307-8D02-0948-84F5-581A7EE22862}" destId="{EC5ED897-6DF7-4D46-A862-C4F539649D5E}" srcOrd="0" destOrd="0" presId="urn:microsoft.com/office/officeart/2005/8/layout/hProcess7"/>
    <dgm:cxn modelId="{67BCB1B7-94CD-4F8C-9F64-A5BE04D5E670}" type="presParOf" srcId="{A517B307-8D02-0948-84F5-581A7EE22862}" destId="{5DCDA0CA-B8D9-C343-8288-40B5DB67A9AC}" srcOrd="1" destOrd="0" presId="urn:microsoft.com/office/officeart/2005/8/layout/hProcess7"/>
    <dgm:cxn modelId="{7DF01DA5-F3F4-4F2A-A354-48FC8561B1F4}"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dirty="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dirty="0">
              <a:latin typeface="Times New Roman" pitchFamily="18" charset="0"/>
              <a:cs typeface="Times New Roman" pitchFamily="18" charset="0"/>
            </a:rPr>
            <a:t>Overview of CI3T Prevention Models</a:t>
          </a:r>
        </a:p>
        <a:p>
          <a:r>
            <a:rPr lang="en-US" sz="1200" dirty="0">
              <a:latin typeface="Times New Roman" pitchFamily="18" charset="0"/>
              <a:cs typeface="Times New Roman" pitchFamily="18" charset="0"/>
            </a:rPr>
            <a:t>Setting a Purpose</a:t>
          </a:r>
        </a:p>
        <a:p>
          <a:r>
            <a:rPr lang="en-US" sz="1200" dirty="0">
              <a:latin typeface="Times New Roman" pitchFamily="18" charset="0"/>
              <a:cs typeface="Times New Roman" pitchFamily="18" charset="0"/>
            </a:rPr>
            <a:t>Establish team meetings and roles</a:t>
          </a:r>
        </a:p>
        <a:p>
          <a:r>
            <a:rPr lang="en-US" sz="1200" b="1" dirty="0">
              <a:latin typeface="Times New Roman" pitchFamily="18" charset="0"/>
              <a:cs typeface="Times New Roman" pitchFamily="18" charset="0"/>
            </a:rPr>
            <a:t>Session 2:</a:t>
          </a:r>
        </a:p>
        <a:p>
          <a:r>
            <a:rPr lang="en-US" sz="1200" dirty="0">
              <a:latin typeface="Times New Roman" pitchFamily="18" charset="0"/>
              <a:cs typeface="Times New Roman" pitchFamily="18" charset="0"/>
            </a:rPr>
            <a:t>Mission and Purpose</a:t>
          </a:r>
        </a:p>
        <a:p>
          <a:r>
            <a:rPr lang="en-US" sz="1200" dirty="0">
              <a:latin typeface="Times New Roman" pitchFamily="18" charset="0"/>
              <a:cs typeface="Times New Roman" pitchFamily="18" charset="0"/>
            </a:rPr>
            <a:t>Establish Roles and Responsibilities</a:t>
          </a:r>
        </a:p>
        <a:p>
          <a:r>
            <a:rPr lang="en-US" sz="1200" dirty="0">
              <a:latin typeface="Times New Roman" pitchFamily="18" charset="0"/>
              <a:cs typeface="Times New Roman" pitchFamily="18" charset="0"/>
            </a:rPr>
            <a:t>Procedures for Teaching</a:t>
          </a:r>
        </a:p>
        <a:p>
          <a:r>
            <a:rPr lang="en-US" sz="1200" dirty="0">
              <a:latin typeface="Times New Roman" pitchFamily="18" charset="0"/>
              <a:cs typeface="Times New Roman" pitchFamily="18" charset="0"/>
            </a:rPr>
            <a:t>Procedures for Reinforcing</a:t>
          </a:r>
        </a:p>
        <a:p>
          <a:r>
            <a:rPr lang="en-US" sz="1200" dirty="0">
              <a:latin typeface="Times New Roman" pitchFamily="18" charset="0"/>
              <a:cs typeface="Times New Roman" pitchFamily="18" charset="0"/>
            </a:rPr>
            <a:t>Reactive Plan</a:t>
          </a:r>
        </a:p>
        <a:p>
          <a:r>
            <a:rPr lang="en-US" sz="1200" b="1" dirty="0">
              <a:latin typeface="Times New Roman" pitchFamily="18" charset="0"/>
              <a:cs typeface="Times New Roman" pitchFamily="18" charset="0"/>
            </a:rPr>
            <a:t>Session 3:</a:t>
          </a:r>
        </a:p>
        <a:p>
          <a:r>
            <a:rPr lang="en-US" sz="1200" b="0" dirty="0">
              <a:latin typeface="Times New Roman" pitchFamily="18" charset="0"/>
              <a:cs typeface="Times New Roman" pitchFamily="18" charset="0"/>
            </a:rPr>
            <a:t>Procedures for Monitoring</a:t>
          </a:r>
        </a:p>
        <a:p>
          <a:r>
            <a:rPr lang="en-US" sz="1200" b="1" dirty="0">
              <a:latin typeface="Times New Roman" pitchFamily="18" charset="0"/>
              <a:cs typeface="Times New Roman" pitchFamily="18" charset="0"/>
            </a:rPr>
            <a:t>Session 4: </a:t>
          </a:r>
        </a:p>
        <a:p>
          <a:r>
            <a:rPr lang="en-US" sz="1200" b="0" dirty="0">
              <a:latin typeface="Times New Roman" pitchFamily="18" charset="0"/>
              <a:cs typeface="Times New Roman" pitchFamily="18" charset="0"/>
            </a:rPr>
            <a:t>Revise Primary Plan using Stakeholder feedback</a:t>
          </a:r>
        </a:p>
        <a:p>
          <a:r>
            <a:rPr lang="en-US" sz="1200" b="0" dirty="0">
              <a:latin typeface="Times New Roman" pitchFamily="18" charset="0"/>
              <a:cs typeface="Times New Roman" pitchFamily="18" charset="0"/>
            </a:rPr>
            <a:t>Prepare presentation</a:t>
          </a:r>
        </a:p>
        <a:p>
          <a:endParaRPr lang="en-US" sz="1200" dirty="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E71F2618-480C-4070-98F3-AC40051FF378}" type="presOf" srcId="{6EB99CF1-753E-4DAD-9945-BCB591DDA653}" destId="{D2EB37DC-1301-4AF4-B951-7916DF097BCA}" srcOrd="0" destOrd="0" presId="urn:microsoft.com/office/officeart/2009/3/layout/BlockDescendingList"/>
    <dgm:cxn modelId="{88129B1F-DA3C-423C-9CE7-EAB4E231FA5A}" type="presOf" srcId="{FFC32F24-B43C-4A9C-8CF2-41548106BC13}" destId="{EEF357A7-AB32-4831-A684-5154DE7AB191}" srcOrd="0" destOrd="1" presId="urn:microsoft.com/office/officeart/2009/3/layout/BlockDescendingList"/>
    <dgm:cxn modelId="{86E0D836-B33D-4932-9AF6-E23B2D984D8F}" type="presOf" srcId="{4E86641B-3E75-414A-92C8-C6257FC059CA}" destId="{630E10FB-4553-4461-A006-A299B904ABEE}" srcOrd="0" destOrd="0" presId="urn:microsoft.com/office/officeart/2009/3/layout/BlockDescendingList"/>
    <dgm:cxn modelId="{18719862-C8FF-4D6F-92F8-7E1FD5AF1E26}" type="presOf" srcId="{6EB99CF1-753E-4DAD-9945-BCB591DDA653}" destId="{F12353C5-0B7D-429C-B02E-9CF01484525F}" srcOrd="1" destOrd="0" presId="urn:microsoft.com/office/officeart/2009/3/layout/BlockDescendingList"/>
    <dgm:cxn modelId="{16F00943-C328-4722-9267-6A0DA5D0CBE3}" type="presOf" srcId="{B5F79758-A5A9-42EC-A484-D17798226E2D}" destId="{EEF357A7-AB32-4831-A684-5154DE7AB191}"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1994BE4C-9A36-4D7A-83FA-9A58581CEE77}" type="presOf" srcId="{4E86641B-3E75-414A-92C8-C6257FC059CA}" destId="{7D55B0F5-2046-44DB-9447-7177F48EB517}" srcOrd="1" destOrd="0" presId="urn:microsoft.com/office/officeart/2009/3/layout/BlockDescendingList"/>
    <dgm:cxn modelId="{23587C57-9281-46B8-8DDB-74C3C46BC53B}" type="presOf" srcId="{1F3525A5-DA50-434B-AE26-90481C0C160A}" destId="{438BD05C-7066-4A3F-BF09-0A3D5A9E0E57}" srcOrd="0" destOrd="1" presId="urn:microsoft.com/office/officeart/2009/3/layout/BlockDescendingList"/>
    <dgm:cxn modelId="{EF232483-5866-4A58-877A-DFE061D925F0}"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84FD0E98-3F72-44FC-90E0-787CEC65F1D0}" type="presOf" srcId="{8A1B6728-0BEA-46FF-91C7-9EA42BC7D602}" destId="{438BD05C-7066-4A3F-BF09-0A3D5A9E0E57}"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673F61C9-4E3E-4C39-B103-7293115C1878}" type="presOf" srcId="{9E104B74-8C8C-4A37-AA38-44BFAD17368B}" destId="{E06FA8CB-696A-4A94-948C-946E34183266}"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5D17BBD6-0152-4D99-B0F9-ADF41A06AB26}" type="presOf" srcId="{2CD1929C-5BA7-4187-AC03-DC24ED9278EB}" destId="{BD54107B-3B8F-4038-B65A-69D3D8E139BE}" srcOrd="0" destOrd="0" presId="urn:microsoft.com/office/officeart/2009/3/layout/BlockDescendingList"/>
    <dgm:cxn modelId="{F48608D7-C85C-477C-8702-1D72640B5748}" srcId="{4E86641B-3E75-414A-92C8-C6257FC059CA}" destId="{8A1B6728-0BEA-46FF-91C7-9EA42BC7D602}" srcOrd="0" destOrd="0" parTransId="{E0B18581-7FA8-4BD4-9852-7C849A324D9B}" sibTransId="{C128EFC2-F7D9-4DAB-A10E-4DE8C7726C60}"/>
    <dgm:cxn modelId="{0F37EEE3-8E47-476B-9161-BB35C8293150}" type="presOf" srcId="{9DC7668C-7233-4928-B301-0B8625561F43}" destId="{CA186FCF-FF9A-4278-B3FF-EAA6B789E606}" srcOrd="0" destOrd="0" presId="urn:microsoft.com/office/officeart/2009/3/layout/BlockDescendingList"/>
    <dgm:cxn modelId="{6BDDA0ED-91E5-4EAA-91D3-0984B08C66D8}" type="presOf" srcId="{9DC7668C-7233-4928-B301-0B8625561F43}" destId="{DC30BB0B-13B9-4E17-A4CA-5BA185C94FAE}" srcOrd="1" destOrd="0" presId="urn:microsoft.com/office/officeart/2009/3/layout/BlockDescendingList"/>
    <dgm:cxn modelId="{27EA48FA-CE99-4C20-96DE-A9D07ECF0C1A}" srcId="{2CD1929C-5BA7-4187-AC03-DC24ED9278EB}" destId="{4E86641B-3E75-414A-92C8-C6257FC059CA}" srcOrd="0" destOrd="0" parTransId="{C14BEA9B-8A37-4E03-8F66-B0E6840B032D}" sibTransId="{DB29448A-9FBA-485A-9E41-A13C780DA8D7}"/>
    <dgm:cxn modelId="{D2BDE726-9C97-4995-857B-95320289A365}" type="presParOf" srcId="{BD54107B-3B8F-4038-B65A-69D3D8E139BE}" destId="{630E10FB-4553-4461-A006-A299B904ABEE}" srcOrd="0" destOrd="0" presId="urn:microsoft.com/office/officeart/2009/3/layout/BlockDescendingList"/>
    <dgm:cxn modelId="{021F3573-BB68-4F72-BD9F-82E63F464A40}" type="presParOf" srcId="{BD54107B-3B8F-4038-B65A-69D3D8E139BE}" destId="{438BD05C-7066-4A3F-BF09-0A3D5A9E0E57}" srcOrd="1" destOrd="0" presId="urn:microsoft.com/office/officeart/2009/3/layout/BlockDescendingList"/>
    <dgm:cxn modelId="{066E81D0-BE29-4C32-927B-FE0EF9E4EBEA}" type="presParOf" srcId="{BD54107B-3B8F-4038-B65A-69D3D8E139BE}" destId="{E4BF9C64-0696-41C1-ADDB-5D141825DC12}" srcOrd="2" destOrd="0" presId="urn:microsoft.com/office/officeart/2009/3/layout/BlockDescendingList"/>
    <dgm:cxn modelId="{DDACD66F-805F-4D69-A50D-270ABBD58D22}" type="presParOf" srcId="{E4BF9C64-0696-41C1-ADDB-5D141825DC12}" destId="{7D55B0F5-2046-44DB-9447-7177F48EB517}" srcOrd="0" destOrd="0" presId="urn:microsoft.com/office/officeart/2009/3/layout/BlockDescendingList"/>
    <dgm:cxn modelId="{930D8757-D3E8-4537-84D0-29EDE537C3AC}" type="presParOf" srcId="{BD54107B-3B8F-4038-B65A-69D3D8E139BE}" destId="{CA186FCF-FF9A-4278-B3FF-EAA6B789E606}" srcOrd="3" destOrd="0" presId="urn:microsoft.com/office/officeart/2009/3/layout/BlockDescendingList"/>
    <dgm:cxn modelId="{52B4A4FE-4EAA-4296-B186-5939FAC404FC}" type="presParOf" srcId="{BD54107B-3B8F-4038-B65A-69D3D8E139BE}" destId="{E06FA8CB-696A-4A94-948C-946E34183266}" srcOrd="4" destOrd="0" presId="urn:microsoft.com/office/officeart/2009/3/layout/BlockDescendingList"/>
    <dgm:cxn modelId="{2996D8C2-7CFF-4AC7-A9AC-5F7847A3D0FE}" type="presParOf" srcId="{BD54107B-3B8F-4038-B65A-69D3D8E139BE}" destId="{D62F3881-8782-4479-8B64-19CA4DC4780C}" srcOrd="5" destOrd="0" presId="urn:microsoft.com/office/officeart/2009/3/layout/BlockDescendingList"/>
    <dgm:cxn modelId="{AE47442A-7858-495F-8D96-45E1D14E6C8C}" type="presParOf" srcId="{D62F3881-8782-4479-8B64-19CA4DC4780C}" destId="{DC30BB0B-13B9-4E17-A4CA-5BA185C94FAE}" srcOrd="0" destOrd="0" presId="urn:microsoft.com/office/officeart/2009/3/layout/BlockDescendingList"/>
    <dgm:cxn modelId="{47445422-184B-4E38-87E5-D0E06D6FF857}" type="presParOf" srcId="{BD54107B-3B8F-4038-B65A-69D3D8E139BE}" destId="{D2EB37DC-1301-4AF4-B951-7916DF097BCA}" srcOrd="6" destOrd="0" presId="urn:microsoft.com/office/officeart/2009/3/layout/BlockDescendingList"/>
    <dgm:cxn modelId="{26224463-1E3D-4BC2-A6FD-04636C31CFFE}" type="presParOf" srcId="{BD54107B-3B8F-4038-B65A-69D3D8E139BE}" destId="{EEF357A7-AB32-4831-A684-5154DE7AB191}" srcOrd="7" destOrd="0" presId="urn:microsoft.com/office/officeart/2009/3/layout/BlockDescendingList"/>
    <dgm:cxn modelId="{7D19FC0D-FAE0-4C89-9AF0-2844A60009CE}" type="presParOf" srcId="{BD54107B-3B8F-4038-B65A-69D3D8E139BE}" destId="{61F254AF-04EE-4074-8DEF-1E2B443BBC4E}" srcOrd="8" destOrd="0" presId="urn:microsoft.com/office/officeart/2009/3/layout/BlockDescendingList"/>
    <dgm:cxn modelId="{C6F191CA-D414-4E70-97B6-D708DE2DF904}"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53F8EE1D-4062-4D1C-98AB-6ACA0A15DD2B}" type="presOf" srcId="{EBB1B637-C7A6-4FB0-A677-16961CC89DBF}" destId="{64520AE6-CA28-44A4-BD01-EAAB20F3659C}" srcOrd="0"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2A3EBB89-A9E1-4AE0-8C22-520C7AAA1F08}" type="presOf" srcId="{EBB1B637-C7A6-4FB0-A677-16961CC89DBF}" destId="{28A1B819-FD77-4B28-83B2-66168443303B}" srcOrd="1" destOrd="0" presId="urn:microsoft.com/office/officeart/2005/8/layout/hProcess7"/>
    <dgm:cxn modelId="{D957879D-BA99-49F3-86AC-C9AAC4030EA1}" type="presOf" srcId="{52AC4D52-AC6B-43A5-83D3-92B328BC6853}" destId="{4F4D0479-E343-4435-B0DE-6E8EA1D63082}"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77F62DA5-EAA6-4A37-A7CA-DEEEE7E41D86}" type="presOf" srcId="{F3CC4D8D-51D0-4CAB-A7E0-F3C82C757EE3}" destId="{2358811D-AD16-4485-B83D-7E120D5A3EBA}" srcOrd="0" destOrd="0" presId="urn:microsoft.com/office/officeart/2005/8/layout/hProcess7"/>
    <dgm:cxn modelId="{48EF7BA9-7045-4919-9D7E-1E0A2FA22D67}" type="presOf" srcId="{52AC4D52-AC6B-43A5-83D3-92B328BC6853}" destId="{8DBA6631-669F-405E-9DE8-0FA381224CCB}" srcOrd="1" destOrd="0" presId="urn:microsoft.com/office/officeart/2005/8/layout/hProcess7"/>
    <dgm:cxn modelId="{FED323CB-D299-46B6-A0D0-4C012D71C8C9}" type="presParOf" srcId="{2358811D-AD16-4485-B83D-7E120D5A3EBA}" destId="{C5EE6942-082E-430E-AB21-37017B9A136B}" srcOrd="0" destOrd="0" presId="urn:microsoft.com/office/officeart/2005/8/layout/hProcess7"/>
    <dgm:cxn modelId="{1727A720-244D-4C0A-A2FD-40AE459C0A18}" type="presParOf" srcId="{C5EE6942-082E-430E-AB21-37017B9A136B}" destId="{4F4D0479-E343-4435-B0DE-6E8EA1D63082}" srcOrd="0" destOrd="0" presId="urn:microsoft.com/office/officeart/2005/8/layout/hProcess7"/>
    <dgm:cxn modelId="{1E6E35DE-48F3-463B-ADE3-4FA07BAEADFF}" type="presParOf" srcId="{C5EE6942-082E-430E-AB21-37017B9A136B}" destId="{8DBA6631-669F-405E-9DE8-0FA381224CCB}" srcOrd="1" destOrd="0" presId="urn:microsoft.com/office/officeart/2005/8/layout/hProcess7"/>
    <dgm:cxn modelId="{1F863509-6F35-4D10-8FD4-E8BD9B6D5CA2}" type="presParOf" srcId="{2358811D-AD16-4485-B83D-7E120D5A3EBA}" destId="{FEF3A57A-DA77-4CFC-ACAF-52A56EB8CC18}" srcOrd="1" destOrd="0" presId="urn:microsoft.com/office/officeart/2005/8/layout/hProcess7"/>
    <dgm:cxn modelId="{2AB8C401-B85C-49A1-9CCF-AA2F64F27F33}" type="presParOf" srcId="{2358811D-AD16-4485-B83D-7E120D5A3EBA}" destId="{3E288028-4220-4E47-BBEB-1D5D19141B31}" srcOrd="2" destOrd="0" presId="urn:microsoft.com/office/officeart/2005/8/layout/hProcess7"/>
    <dgm:cxn modelId="{13256B4A-5D0E-4F28-B566-E0EBA9A591EC}" type="presParOf" srcId="{3E288028-4220-4E47-BBEB-1D5D19141B31}" destId="{3AB04FDB-C8A5-4B67-B663-AEC9684C0F1B}" srcOrd="0" destOrd="0" presId="urn:microsoft.com/office/officeart/2005/8/layout/hProcess7"/>
    <dgm:cxn modelId="{33307866-A145-49E0-890D-2DBBCBE587BE}" type="presParOf" srcId="{3E288028-4220-4E47-BBEB-1D5D19141B31}" destId="{427FC1E3-0593-4C6D-B81C-9EA4B510122F}" srcOrd="1" destOrd="0" presId="urn:microsoft.com/office/officeart/2005/8/layout/hProcess7"/>
    <dgm:cxn modelId="{177AF92A-E2F6-4E73-B399-90494E225EA9}" type="presParOf" srcId="{3E288028-4220-4E47-BBEB-1D5D19141B31}" destId="{C139935C-F600-418F-A856-64BDD8CDFB88}" srcOrd="2" destOrd="0" presId="urn:microsoft.com/office/officeart/2005/8/layout/hProcess7"/>
    <dgm:cxn modelId="{2C89E7F6-FF18-471C-B88B-84D0022ABFDB}" type="presParOf" srcId="{2358811D-AD16-4485-B83D-7E120D5A3EBA}" destId="{CF0066F2-CC70-4EA8-8000-C53F5C1F24B1}" srcOrd="3" destOrd="0" presId="urn:microsoft.com/office/officeart/2005/8/layout/hProcess7"/>
    <dgm:cxn modelId="{A069F55D-6866-4FF7-B82C-1B91C9D302E1}" type="presParOf" srcId="{2358811D-AD16-4485-B83D-7E120D5A3EBA}" destId="{7E54EF28-F8B3-4243-A076-5C3E61512D4F}" srcOrd="4" destOrd="0" presId="urn:microsoft.com/office/officeart/2005/8/layout/hProcess7"/>
    <dgm:cxn modelId="{7D0E2330-9A29-4B86-9D5A-1A06FD97B4ED}" type="presParOf" srcId="{7E54EF28-F8B3-4243-A076-5C3E61512D4F}" destId="{64520AE6-CA28-44A4-BD01-EAAB20F3659C}" srcOrd="0" destOrd="0" presId="urn:microsoft.com/office/officeart/2005/8/layout/hProcess7"/>
    <dgm:cxn modelId="{D3F1445F-2798-4CC6-A51C-132707BA1809}"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E53CDE22-7D7D-41AD-ABCD-B9D241892E17}"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8133523F-E2AE-4672-829F-36F03E157208}" type="presOf" srcId="{F3CC4D8D-51D0-4CAB-A7E0-F3C82C757EE3}" destId="{2358811D-AD16-4485-B83D-7E120D5A3EBA}" srcOrd="0" destOrd="0" presId="urn:microsoft.com/office/officeart/2005/8/layout/hProcess7"/>
    <dgm:cxn modelId="{14808C40-C9D3-44DE-A00B-A53D7B593B5D}" type="presOf" srcId="{555B6739-710A-4B4D-9EBD-6F3E0D5E4D89}" destId="{2B04F61E-F09D-4572-A85C-17147C8ACF18}" srcOrd="1" destOrd="0" presId="urn:microsoft.com/office/officeart/2005/8/layout/hProcess7"/>
    <dgm:cxn modelId="{07556873-4E18-476F-B2FC-9328D5AB2B80}" type="presOf" srcId="{555B6739-710A-4B4D-9EBD-6F3E0D5E4D89}" destId="{E0A01FB4-1D39-44C8-BE71-7169CCA8ECD3}"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CD52B2FA-13B0-4A93-A583-A2F3A0737F30}" type="presOf" srcId="{52AC4D52-AC6B-43A5-83D3-92B328BC6853}" destId="{4F4D0479-E343-4435-B0DE-6E8EA1D63082}" srcOrd="0" destOrd="0" presId="urn:microsoft.com/office/officeart/2005/8/layout/hProcess7"/>
    <dgm:cxn modelId="{3300292D-9A57-40D6-847E-5D3D79D2A4D7}" type="presParOf" srcId="{2358811D-AD16-4485-B83D-7E120D5A3EBA}" destId="{C5EE6942-082E-430E-AB21-37017B9A136B}" srcOrd="0" destOrd="0" presId="urn:microsoft.com/office/officeart/2005/8/layout/hProcess7"/>
    <dgm:cxn modelId="{D40CDE4C-3419-47AA-9F2E-1A23D5C26A64}" type="presParOf" srcId="{C5EE6942-082E-430E-AB21-37017B9A136B}" destId="{4F4D0479-E343-4435-B0DE-6E8EA1D63082}" srcOrd="0" destOrd="0" presId="urn:microsoft.com/office/officeart/2005/8/layout/hProcess7"/>
    <dgm:cxn modelId="{E411EF35-969C-46DD-B1D4-E0E34164798F}" type="presParOf" srcId="{C5EE6942-082E-430E-AB21-37017B9A136B}" destId="{8DBA6631-669F-405E-9DE8-0FA381224CCB}" srcOrd="1" destOrd="0" presId="urn:microsoft.com/office/officeart/2005/8/layout/hProcess7"/>
    <dgm:cxn modelId="{B2D1F55D-C3AB-4383-8B21-96192808DA11}" type="presParOf" srcId="{2358811D-AD16-4485-B83D-7E120D5A3EBA}" destId="{FEF3A57A-DA77-4CFC-ACAF-52A56EB8CC18}" srcOrd="1" destOrd="0" presId="urn:microsoft.com/office/officeart/2005/8/layout/hProcess7"/>
    <dgm:cxn modelId="{EF776A53-1A48-4041-A762-78EE4A83CBAA}" type="presParOf" srcId="{2358811D-AD16-4485-B83D-7E120D5A3EBA}" destId="{3E288028-4220-4E47-BBEB-1D5D19141B31}" srcOrd="2" destOrd="0" presId="urn:microsoft.com/office/officeart/2005/8/layout/hProcess7"/>
    <dgm:cxn modelId="{D15C6569-7AAC-4E5D-996F-B2E42070CE21}" type="presParOf" srcId="{3E288028-4220-4E47-BBEB-1D5D19141B31}" destId="{3AB04FDB-C8A5-4B67-B663-AEC9684C0F1B}" srcOrd="0" destOrd="0" presId="urn:microsoft.com/office/officeart/2005/8/layout/hProcess7"/>
    <dgm:cxn modelId="{9E1ACFAE-2B36-4BFE-ACFA-D11C85DF2EC0}" type="presParOf" srcId="{3E288028-4220-4E47-BBEB-1D5D19141B31}" destId="{427FC1E3-0593-4C6D-B81C-9EA4B510122F}" srcOrd="1" destOrd="0" presId="urn:microsoft.com/office/officeart/2005/8/layout/hProcess7"/>
    <dgm:cxn modelId="{ADE18037-B524-4B3D-A480-9DF54B21CCEB}" type="presParOf" srcId="{3E288028-4220-4E47-BBEB-1D5D19141B31}" destId="{C139935C-F600-418F-A856-64BDD8CDFB88}" srcOrd="2" destOrd="0" presId="urn:microsoft.com/office/officeart/2005/8/layout/hProcess7"/>
    <dgm:cxn modelId="{0E969D57-18FB-42D2-B95F-68CFB7114386}" type="presParOf" srcId="{2358811D-AD16-4485-B83D-7E120D5A3EBA}" destId="{CF0066F2-CC70-4EA8-8000-C53F5C1F24B1}" srcOrd="3" destOrd="0" presId="urn:microsoft.com/office/officeart/2005/8/layout/hProcess7"/>
    <dgm:cxn modelId="{E6AD6908-A80C-4C7A-8C3C-181A1C8334B2}" type="presParOf" srcId="{2358811D-AD16-4485-B83D-7E120D5A3EBA}" destId="{541A5A60-12CA-4B2E-A81F-DB448263A5D1}" srcOrd="4" destOrd="0" presId="urn:microsoft.com/office/officeart/2005/8/layout/hProcess7"/>
    <dgm:cxn modelId="{4132C048-1EB1-4B4E-95B7-BD01554BC4A6}" type="presParOf" srcId="{541A5A60-12CA-4B2E-A81F-DB448263A5D1}" destId="{E0A01FB4-1D39-44C8-BE71-7169CCA8ECD3}" srcOrd="0" destOrd="0" presId="urn:microsoft.com/office/officeart/2005/8/layout/hProcess7"/>
    <dgm:cxn modelId="{04EB792B-94C0-4454-810C-8B5BDA8D3703}"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CA229976-D6D8-4800-98F7-F0C07FB6C66C}" type="presOf" srcId="{52AC4D52-AC6B-43A5-83D3-92B328BC6853}" destId="{8DBA6631-669F-405E-9DE8-0FA381224CCB}" srcOrd="1" destOrd="0" presId="urn:microsoft.com/office/officeart/2005/8/layout/hProcess7"/>
    <dgm:cxn modelId="{6580EF82-1D67-4C4E-ABEA-617E2D88A4E9}" type="presOf" srcId="{F3CC4D8D-51D0-4CAB-A7E0-F3C82C757EE3}" destId="{2358811D-AD16-4485-B83D-7E120D5A3EBA}" srcOrd="0" destOrd="0" presId="urn:microsoft.com/office/officeart/2005/8/layout/hProcess7"/>
    <dgm:cxn modelId="{B561B887-08B9-49E1-AF49-90A80E94F571}" type="presOf" srcId="{52AC4D52-AC6B-43A5-83D3-92B328BC6853}" destId="{4F4D0479-E343-4435-B0DE-6E8EA1D63082}"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82D68A8-6703-4BE5-9DD5-11EC3E15493B}" type="presParOf" srcId="{2358811D-AD16-4485-B83D-7E120D5A3EBA}" destId="{C5EE6942-082E-430E-AB21-37017B9A136B}" srcOrd="0" destOrd="0" presId="urn:microsoft.com/office/officeart/2005/8/layout/hProcess7"/>
    <dgm:cxn modelId="{00B773E9-0E78-43C6-ABE3-D53641067E04}" type="presParOf" srcId="{C5EE6942-082E-430E-AB21-37017B9A136B}" destId="{4F4D0479-E343-4435-B0DE-6E8EA1D63082}" srcOrd="0" destOrd="0" presId="urn:microsoft.com/office/officeart/2005/8/layout/hProcess7"/>
    <dgm:cxn modelId="{40CDE0B1-2049-459E-8144-400E636D95DB}"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2D036006-E332-4106-9F7B-118143BD2EDA}" type="presOf" srcId="{4F64E705-69E2-475F-99FF-BEC892AAB192}" destId="{0A64D82D-49F7-4CC1-8D0C-96DB8D3D2055}" srcOrd="1" destOrd="0" presId="urn:microsoft.com/office/officeart/2005/8/layout/hProcess7"/>
    <dgm:cxn modelId="{660E3717-DD0D-46D7-A577-2F348170F233}" type="presOf" srcId="{941D8FAD-1923-4504-9E1C-EE474DAC5009}" destId="{529C4210-6100-40EB-89AC-75DE350AA14D}" srcOrd="1" destOrd="0" presId="urn:microsoft.com/office/officeart/2005/8/layout/hProcess7"/>
    <dgm:cxn modelId="{7BC9121F-8E91-4E86-B0E2-EC7689191ADE}" type="presOf" srcId="{4F64E705-69E2-475F-99FF-BEC892AAB192}" destId="{168CDFC9-90CE-424B-A4E8-278ACC8BE182}" srcOrd="0" destOrd="0" presId="urn:microsoft.com/office/officeart/2005/8/layout/hProcess7"/>
    <dgm:cxn modelId="{52DCE621-2780-40EA-ACBC-0EF2537EEF9D}" type="presOf" srcId="{941D8FAD-1923-4504-9E1C-EE474DAC5009}" destId="{430438FA-20BF-47B3-A949-A405D0DB09CD}"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3D1F763E-A5AC-4A7C-9E96-B774B3AFB25F}" type="presOf" srcId="{F3CC4D8D-51D0-4CAB-A7E0-F3C82C757EE3}" destId="{2358811D-AD16-4485-B83D-7E120D5A3EBA}"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8A2045A0-E317-45C6-944C-E0E4192C535C}" srcId="{F3CC4D8D-51D0-4CAB-A7E0-F3C82C757EE3}" destId="{52AC4D52-AC6B-43A5-83D3-92B328BC6853}" srcOrd="0" destOrd="0" parTransId="{581199FB-FCCF-4315-B0DB-6D33F0196465}" sibTransId="{1254B334-7EDA-4AF8-88C3-3EB9B35C40A4}"/>
    <dgm:cxn modelId="{6154F9E6-59CF-49A4-ADCF-4E32C101442A}" type="presOf" srcId="{52AC4D52-AC6B-43A5-83D3-92B328BC6853}" destId="{4F4D0479-E343-4435-B0DE-6E8EA1D63082}" srcOrd="0" destOrd="0" presId="urn:microsoft.com/office/officeart/2005/8/layout/hProcess7"/>
    <dgm:cxn modelId="{3B9E28F9-BD90-471E-851E-35055A78E8F1}" type="presOf" srcId="{52AC4D52-AC6B-43A5-83D3-92B328BC6853}" destId="{8DBA6631-669F-405E-9DE8-0FA381224CCB}" srcOrd="1" destOrd="0" presId="urn:microsoft.com/office/officeart/2005/8/layout/hProcess7"/>
    <dgm:cxn modelId="{31F35D91-A160-4AC8-8D5C-66B373959412}" type="presParOf" srcId="{2358811D-AD16-4485-B83D-7E120D5A3EBA}" destId="{C5EE6942-082E-430E-AB21-37017B9A136B}" srcOrd="0" destOrd="0" presId="urn:microsoft.com/office/officeart/2005/8/layout/hProcess7"/>
    <dgm:cxn modelId="{786B42BF-E3A4-469B-B560-E28D728C452D}" type="presParOf" srcId="{C5EE6942-082E-430E-AB21-37017B9A136B}" destId="{4F4D0479-E343-4435-B0DE-6E8EA1D63082}" srcOrd="0" destOrd="0" presId="urn:microsoft.com/office/officeart/2005/8/layout/hProcess7"/>
    <dgm:cxn modelId="{B1029A5C-7393-462C-BFC7-9ED4FA513676}" type="presParOf" srcId="{C5EE6942-082E-430E-AB21-37017B9A136B}" destId="{8DBA6631-669F-405E-9DE8-0FA381224CCB}" srcOrd="1" destOrd="0" presId="urn:microsoft.com/office/officeart/2005/8/layout/hProcess7"/>
    <dgm:cxn modelId="{83E1A7EF-DF7F-4967-B77E-8DC7AA80EAC9}" type="presParOf" srcId="{2358811D-AD16-4485-B83D-7E120D5A3EBA}" destId="{FEF3A57A-DA77-4CFC-ACAF-52A56EB8CC18}" srcOrd="1" destOrd="0" presId="urn:microsoft.com/office/officeart/2005/8/layout/hProcess7"/>
    <dgm:cxn modelId="{2FECBD9E-3E0E-42DE-9408-355F7BF92604}" type="presParOf" srcId="{2358811D-AD16-4485-B83D-7E120D5A3EBA}" destId="{3E288028-4220-4E47-BBEB-1D5D19141B31}" srcOrd="2" destOrd="0" presId="urn:microsoft.com/office/officeart/2005/8/layout/hProcess7"/>
    <dgm:cxn modelId="{AF580C0F-CC42-4684-A306-2548EA7CE15F}" type="presParOf" srcId="{3E288028-4220-4E47-BBEB-1D5D19141B31}" destId="{3AB04FDB-C8A5-4B67-B663-AEC9684C0F1B}" srcOrd="0" destOrd="0" presId="urn:microsoft.com/office/officeart/2005/8/layout/hProcess7"/>
    <dgm:cxn modelId="{BEC91C4F-DA10-498C-86E2-392E81D27698}" type="presParOf" srcId="{3E288028-4220-4E47-BBEB-1D5D19141B31}" destId="{427FC1E3-0593-4C6D-B81C-9EA4B510122F}" srcOrd="1" destOrd="0" presId="urn:microsoft.com/office/officeart/2005/8/layout/hProcess7"/>
    <dgm:cxn modelId="{24193692-5DA9-421C-8671-01F68C683275}" type="presParOf" srcId="{3E288028-4220-4E47-BBEB-1D5D19141B31}" destId="{C139935C-F600-418F-A856-64BDD8CDFB88}" srcOrd="2" destOrd="0" presId="urn:microsoft.com/office/officeart/2005/8/layout/hProcess7"/>
    <dgm:cxn modelId="{56C0EF3F-F32E-4B6C-AB78-8B7ACC673DB4}" type="presParOf" srcId="{2358811D-AD16-4485-B83D-7E120D5A3EBA}" destId="{CF0066F2-CC70-4EA8-8000-C53F5C1F24B1}" srcOrd="3" destOrd="0" presId="urn:microsoft.com/office/officeart/2005/8/layout/hProcess7"/>
    <dgm:cxn modelId="{6B417D67-4F59-4975-8A29-AB64A0DFD3F4}" type="presParOf" srcId="{2358811D-AD16-4485-B83D-7E120D5A3EBA}" destId="{8DF83716-D5F9-463A-8AF3-4F280F01A457}" srcOrd="4" destOrd="0" presId="urn:microsoft.com/office/officeart/2005/8/layout/hProcess7"/>
    <dgm:cxn modelId="{EF644E40-7528-4F74-A325-93AF52C4EE37}" type="presParOf" srcId="{8DF83716-D5F9-463A-8AF3-4F280F01A457}" destId="{168CDFC9-90CE-424B-A4E8-278ACC8BE182}" srcOrd="0" destOrd="0" presId="urn:microsoft.com/office/officeart/2005/8/layout/hProcess7"/>
    <dgm:cxn modelId="{2BD8661E-FB89-4CDA-AE17-5EABA2B5EB09}" type="presParOf" srcId="{8DF83716-D5F9-463A-8AF3-4F280F01A457}" destId="{0A64D82D-49F7-4CC1-8D0C-96DB8D3D2055}" srcOrd="1" destOrd="0" presId="urn:microsoft.com/office/officeart/2005/8/layout/hProcess7"/>
    <dgm:cxn modelId="{C8BB92B6-6AAC-4AD3-B290-B7C204A68148}" type="presParOf" srcId="{2358811D-AD16-4485-B83D-7E120D5A3EBA}" destId="{7A97E7EF-DFC5-4F2B-BF3D-1ADC4F8FBF71}" srcOrd="5" destOrd="0" presId="urn:microsoft.com/office/officeart/2005/8/layout/hProcess7"/>
    <dgm:cxn modelId="{4110D6FD-2CA2-4875-B188-84AB9AAED527}" type="presParOf" srcId="{2358811D-AD16-4485-B83D-7E120D5A3EBA}" destId="{95AA93D9-143A-4179-94D5-A324117C7B13}" srcOrd="6" destOrd="0" presId="urn:microsoft.com/office/officeart/2005/8/layout/hProcess7"/>
    <dgm:cxn modelId="{251936DD-F976-4078-9C55-BE0D29E4980D}" type="presParOf" srcId="{95AA93D9-143A-4179-94D5-A324117C7B13}" destId="{4A6FDF96-32D7-482F-B970-27A45A97B9C6}" srcOrd="0" destOrd="0" presId="urn:microsoft.com/office/officeart/2005/8/layout/hProcess7"/>
    <dgm:cxn modelId="{26995D55-2B81-4B75-9556-A1D15E870A9F}" type="presParOf" srcId="{95AA93D9-143A-4179-94D5-A324117C7B13}" destId="{FE0A7E94-0825-4074-865F-1ACA6778AEB4}" srcOrd="1" destOrd="0" presId="urn:microsoft.com/office/officeart/2005/8/layout/hProcess7"/>
    <dgm:cxn modelId="{801D9126-42BF-40C9-AC9A-C9BA6C0CB22F}" type="presParOf" srcId="{95AA93D9-143A-4179-94D5-A324117C7B13}" destId="{54FFFE83-7910-47CC-B537-4925EB1249C5}" srcOrd="2" destOrd="0" presId="urn:microsoft.com/office/officeart/2005/8/layout/hProcess7"/>
    <dgm:cxn modelId="{188BD7E6-91D9-4298-81A1-C90FEC2FC2A7}" type="presParOf" srcId="{2358811D-AD16-4485-B83D-7E120D5A3EBA}" destId="{014C3815-FB34-466B-AB2D-073A7779C233}" srcOrd="7" destOrd="0" presId="urn:microsoft.com/office/officeart/2005/8/layout/hProcess7"/>
    <dgm:cxn modelId="{B2BA9248-553E-4097-8310-DBC70D7825A7}" type="presParOf" srcId="{2358811D-AD16-4485-B83D-7E120D5A3EBA}" destId="{04CE0C97-649D-40F9-8D53-611012A258F1}" srcOrd="8" destOrd="0" presId="urn:microsoft.com/office/officeart/2005/8/layout/hProcess7"/>
    <dgm:cxn modelId="{7F825940-1061-4790-B833-A1ACA6EFB57A}" type="presParOf" srcId="{04CE0C97-649D-40F9-8D53-611012A258F1}" destId="{430438FA-20BF-47B3-A949-A405D0DB09CD}" srcOrd="0" destOrd="0" presId="urn:microsoft.com/office/officeart/2005/8/layout/hProcess7"/>
    <dgm:cxn modelId="{9EB1C003-493D-4EB9-B088-01A9EF07171B}"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Lst>
  <dgm:cxnLst>
    <dgm:cxn modelId="{2CB6DA07-2828-4DF4-A5E1-6510EA0D8E91}" type="presOf" srcId="{51654D6A-95A4-4E7F-B6C4-FF063E7F512E}" destId="{EBD88C52-2018-48D1-9314-C17CB78960E1}" srcOrd="0" destOrd="0" presId="urn:microsoft.com/office/officeart/2005/8/layout/hList7"/>
    <dgm:cxn modelId="{CB5E5B09-20CD-4245-A349-FF2971C82599}" srcId="{76CDA518-BC6C-454C-8425-289DBEFA6303}" destId="{0C927F58-D0E1-4B01-A6B6-C603E890F398}" srcOrd="2" destOrd="0" parTransId="{79673275-EAE9-4B21-BD17-BA2A2DC472F8}" sibTransId="{91B44C06-EF03-4B80-B764-56D43105AB17}"/>
    <dgm:cxn modelId="{93984615-72F1-44E3-A7D5-7A2E1416FA4A}" type="presOf" srcId="{DA761F70-B11F-4EA6-915D-15ADF7DDBA23}" destId="{7DF9CCCA-3B9D-4598-9B0D-5726972F0780}"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67479B23-F55B-4B24-A51A-FC7A3220573F}" type="presOf" srcId="{76CDA518-BC6C-454C-8425-289DBEFA6303}" destId="{700DEE2E-009E-4920-8919-3EBA1BD25605}" srcOrd="0" destOrd="0" presId="urn:microsoft.com/office/officeart/2005/8/layout/hList7"/>
    <dgm:cxn modelId="{812F5233-77D2-4C11-9EF8-087461DB826B}" type="presOf" srcId="{4B7087D8-60F7-45B3-90E8-83EEE7316E5B}" destId="{620E0897-60F4-4FE7-BB5B-EC1118AD18C4}" srcOrd="0" destOrd="0" presId="urn:microsoft.com/office/officeart/2005/8/layout/hList7"/>
    <dgm:cxn modelId="{3732F435-E6ED-4514-B920-5864EC5FDED5}" type="presOf" srcId="{167BF358-8434-4987-B85A-37964861114E}" destId="{0B0F9D5E-01B5-4D70-8912-3735DC726156}" srcOrd="1" destOrd="0" presId="urn:microsoft.com/office/officeart/2005/8/layout/hList7"/>
    <dgm:cxn modelId="{B120343A-4115-48CE-B710-7B2C86520566}" type="presOf" srcId="{B3C296FB-3485-4B9E-A81F-C9229475D8E6}" destId="{A1BE973D-2666-428F-968A-6FB64469B94A}"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DD355160-804B-4E35-B7AC-5CF20548B4FD}" type="presOf" srcId="{82ED9815-0689-437F-AB55-8011A9589219}" destId="{33027701-4552-4E82-B8B5-201818F384E1}" srcOrd="0" destOrd="0" presId="urn:microsoft.com/office/officeart/2005/8/layout/hList7"/>
    <dgm:cxn modelId="{73926B6B-959A-42D5-86F9-F8C50866F2E8}" type="presOf" srcId="{4F7AD0EE-0E26-4017-9F94-86272D93EFC3}" destId="{0F17CE07-4E74-4F15-86EB-6C6567CBA919}" srcOrd="0" destOrd="0" presId="urn:microsoft.com/office/officeart/2005/8/layout/hList7"/>
    <dgm:cxn modelId="{6755EE51-781E-4352-91EA-EBA2A3E4289D}" type="presOf" srcId="{167BF358-8434-4987-B85A-37964861114E}" destId="{2E70E187-B08A-486D-8A45-C8A232CC337A}" srcOrd="0" destOrd="0" presId="urn:microsoft.com/office/officeart/2005/8/layout/hList7"/>
    <dgm:cxn modelId="{C73A7F72-0143-428C-8E15-AC83BA5EB873}" type="presOf" srcId="{82ED9815-0689-437F-AB55-8011A9589219}" destId="{80C6CD21-4D30-4F02-A5E3-108A4E386C2A}" srcOrd="1" destOrd="0" presId="urn:microsoft.com/office/officeart/2005/8/layout/hList7"/>
    <dgm:cxn modelId="{6F7E6174-2305-4732-80BF-C6619FC2F8B5}" type="presOf" srcId="{91B44C06-EF03-4B80-B764-56D43105AB17}" destId="{1F0423FB-D68E-4585-AD64-427F976129F3}" srcOrd="0" destOrd="0" presId="urn:microsoft.com/office/officeart/2005/8/layout/hList7"/>
    <dgm:cxn modelId="{05F78677-FD6B-4A30-B962-1F1A076BB89A}" type="presOf" srcId="{EDE82B6F-CA32-4C6B-8BFB-B30D12284093}" destId="{FA06BBCE-464F-4266-B09B-D42E3ACE62C5}"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19C8E07D-E168-4CCB-A511-1D2CF8932646}" type="presOf" srcId="{87EBC7B2-62CC-4F4D-B8F1-6913234E01AB}" destId="{1E2AF601-0E14-41E6-A130-E7A0A9003234}" srcOrd="0" destOrd="0" presId="urn:microsoft.com/office/officeart/2005/8/layout/hList7"/>
    <dgm:cxn modelId="{51FDF07E-6A04-4761-8105-B06A41177236}" type="presOf" srcId="{87EBC7B2-62CC-4F4D-B8F1-6913234E01AB}" destId="{EFEA8269-3FA8-4E67-A41C-D7364A1F0F81}" srcOrd="1" destOrd="0" presId="urn:microsoft.com/office/officeart/2005/8/layout/hList7"/>
    <dgm:cxn modelId="{72E86283-07F7-43A5-AFD9-8114A9A5595C}" type="presOf" srcId="{EDE82B6F-CA32-4C6B-8BFB-B30D12284093}" destId="{4010F67F-62A0-45F8-9086-6325303267DE}" srcOrd="1" destOrd="0" presId="urn:microsoft.com/office/officeart/2005/8/layout/hList7"/>
    <dgm:cxn modelId="{609C628E-BD39-4C9A-8F5F-82BBDCEB8ACA}" type="presOf" srcId="{5DE23A1F-B828-4AED-93AF-CB385BE40F90}" destId="{597A3276-0637-471F-8C39-62B3791F94E7}" srcOrd="1" destOrd="0" presId="urn:microsoft.com/office/officeart/2005/8/layout/hList7"/>
    <dgm:cxn modelId="{9517999D-7537-48FC-8164-464E57626014}" type="presOf" srcId="{23117442-D303-468D-9B1A-74E04914477C}" destId="{92BB5058-E676-44FD-8396-B1C6E9350E2F}" srcOrd="0"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43952EA7-DD09-4FBA-9637-0CF53DD7C718}" type="presOf" srcId="{4F7AD0EE-0E26-4017-9F94-86272D93EFC3}" destId="{8D07021B-273A-4B9A-9F4E-3DC526DA65BD}"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5BF3E8BA-B826-4771-BF73-3F54E683C1BD}" type="presOf" srcId="{0C927F58-D0E1-4B01-A6B6-C603E890F398}" destId="{991FE780-09B4-437E-87F1-633B9F17E51A}" srcOrd="0" destOrd="0" presId="urn:microsoft.com/office/officeart/2005/8/layout/hList7"/>
    <dgm:cxn modelId="{63242FBD-BF36-4828-89EE-DFE872F649FD}" type="presOf" srcId="{5DE23A1F-B828-4AED-93AF-CB385BE40F90}" destId="{620747C8-B56B-4616-9A1D-BDC76FE2232C}" srcOrd="0" destOrd="0" presId="urn:microsoft.com/office/officeart/2005/8/layout/hList7"/>
    <dgm:cxn modelId="{8472A2BE-9BDE-4AE8-B217-164F35D6791A}" type="presOf" srcId="{DA761F70-B11F-4EA6-915D-15ADF7DDBA23}" destId="{3A3CCAAA-9391-4727-92C0-D8017A0163A3}" srcOrd="1" destOrd="0" presId="urn:microsoft.com/office/officeart/2005/8/layout/hList7"/>
    <dgm:cxn modelId="{36CB35C1-D922-4437-9329-9609402CBDFF}" type="presOf" srcId="{095AE3E2-7CB6-43CA-A532-FBE35E2C2239}" destId="{B403F713-81E6-4AE7-B3A1-1A307AF769A8}" srcOrd="0" destOrd="0" presId="urn:microsoft.com/office/officeart/2005/8/layout/hList7"/>
    <dgm:cxn modelId="{16DD87EE-026C-4AC5-ADC6-D5FCDCDA9A2F}" type="presOf" srcId="{0C927F58-D0E1-4B01-A6B6-C603E890F398}" destId="{9214762E-771B-4644-B4EF-48158964CAF7}" srcOrd="1"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AC1DC5F9-EE25-4D38-B69D-75749CE9B4C8}" type="presOf" srcId="{8B7B9245-1212-4EA2-8DBA-AB21D24D994E}" destId="{1BFDB655-8D21-4995-B102-9474CBAFCA39}" srcOrd="0" destOrd="0" presId="urn:microsoft.com/office/officeart/2005/8/layout/hList7"/>
    <dgm:cxn modelId="{FEABE3CF-BC7E-4239-BE60-DDCEF2DE9EB0}" type="presParOf" srcId="{700DEE2E-009E-4920-8919-3EBA1BD25605}" destId="{6CA53C31-027B-47B6-99A7-1B4548807CCF}" srcOrd="0" destOrd="0" presId="urn:microsoft.com/office/officeart/2005/8/layout/hList7"/>
    <dgm:cxn modelId="{B9DD0B1F-C73B-4C0D-B8FF-007727099AC4}" type="presParOf" srcId="{700DEE2E-009E-4920-8919-3EBA1BD25605}" destId="{474004DD-83D6-490F-8C13-1D7113C388B6}" srcOrd="1" destOrd="0" presId="urn:microsoft.com/office/officeart/2005/8/layout/hList7"/>
    <dgm:cxn modelId="{C725CBE6-FFED-49E5-92C2-5A2A0DB1F20E}" type="presParOf" srcId="{474004DD-83D6-490F-8C13-1D7113C388B6}" destId="{1596B23E-FF3A-4F13-8B81-DB82401CB8A2}" srcOrd="0" destOrd="0" presId="urn:microsoft.com/office/officeart/2005/8/layout/hList7"/>
    <dgm:cxn modelId="{234D930A-9A36-4D9E-85C7-9DBC92157BA3}" type="presParOf" srcId="{1596B23E-FF3A-4F13-8B81-DB82401CB8A2}" destId="{33027701-4552-4E82-B8B5-201818F384E1}" srcOrd="0" destOrd="0" presId="urn:microsoft.com/office/officeart/2005/8/layout/hList7"/>
    <dgm:cxn modelId="{035C2ACB-6439-4622-8AA1-C1A156D80BA1}" type="presParOf" srcId="{1596B23E-FF3A-4F13-8B81-DB82401CB8A2}" destId="{80C6CD21-4D30-4F02-A5E3-108A4E386C2A}" srcOrd="1" destOrd="0" presId="urn:microsoft.com/office/officeart/2005/8/layout/hList7"/>
    <dgm:cxn modelId="{2C916122-D8C0-451A-909C-AC697598151D}" type="presParOf" srcId="{1596B23E-FF3A-4F13-8B81-DB82401CB8A2}" destId="{76216FFC-B42E-47B5-BEF6-E584E61758BE}" srcOrd="2" destOrd="0" presId="urn:microsoft.com/office/officeart/2005/8/layout/hList7"/>
    <dgm:cxn modelId="{1B3490F1-61A2-4153-ACCB-91C09E7252CB}" type="presParOf" srcId="{1596B23E-FF3A-4F13-8B81-DB82401CB8A2}" destId="{0304F202-A9F3-479D-BEB1-3ABB9CCAFAF9}" srcOrd="3" destOrd="0" presId="urn:microsoft.com/office/officeart/2005/8/layout/hList7"/>
    <dgm:cxn modelId="{ECEABDC1-B7C6-4C71-8AE6-2C95F44CA4DC}" type="presParOf" srcId="{474004DD-83D6-490F-8C13-1D7113C388B6}" destId="{B403F713-81E6-4AE7-B3A1-1A307AF769A8}" srcOrd="1" destOrd="0" presId="urn:microsoft.com/office/officeart/2005/8/layout/hList7"/>
    <dgm:cxn modelId="{4E7E8683-FAA8-48D1-8FF7-DA3000983C28}" type="presParOf" srcId="{474004DD-83D6-490F-8C13-1D7113C388B6}" destId="{B9908DC9-75CD-470F-86E2-F7B565FA29D9}" srcOrd="2" destOrd="0" presId="urn:microsoft.com/office/officeart/2005/8/layout/hList7"/>
    <dgm:cxn modelId="{8E51E01D-FF8D-4698-A2D9-D0EDAF44C818}" type="presParOf" srcId="{B9908DC9-75CD-470F-86E2-F7B565FA29D9}" destId="{FA06BBCE-464F-4266-B09B-D42E3ACE62C5}" srcOrd="0" destOrd="0" presId="urn:microsoft.com/office/officeart/2005/8/layout/hList7"/>
    <dgm:cxn modelId="{08A0FA95-1BBF-4AAB-A8E5-4D21B80D7C68}" type="presParOf" srcId="{B9908DC9-75CD-470F-86E2-F7B565FA29D9}" destId="{4010F67F-62A0-45F8-9086-6325303267DE}" srcOrd="1" destOrd="0" presId="urn:microsoft.com/office/officeart/2005/8/layout/hList7"/>
    <dgm:cxn modelId="{7A2AF13D-F23C-49E2-BEFE-8A12AE9301EE}" type="presParOf" srcId="{B9908DC9-75CD-470F-86E2-F7B565FA29D9}" destId="{BA70FC0A-0E40-43D4-9CED-0E9CD2687E95}" srcOrd="2" destOrd="0" presId="urn:microsoft.com/office/officeart/2005/8/layout/hList7"/>
    <dgm:cxn modelId="{4F9E3DD4-6D38-4570-A76A-F030D1D099DE}" type="presParOf" srcId="{B9908DC9-75CD-470F-86E2-F7B565FA29D9}" destId="{AF799562-D0FE-4304-8CBE-F6EBFAE4013A}" srcOrd="3" destOrd="0" presId="urn:microsoft.com/office/officeart/2005/8/layout/hList7"/>
    <dgm:cxn modelId="{A38C9ED7-8A5C-458A-991C-456C6055E88A}" type="presParOf" srcId="{474004DD-83D6-490F-8C13-1D7113C388B6}" destId="{620E0897-60F4-4FE7-BB5B-EC1118AD18C4}" srcOrd="3" destOrd="0" presId="urn:microsoft.com/office/officeart/2005/8/layout/hList7"/>
    <dgm:cxn modelId="{AD579A3D-16EB-4BF8-A7D7-E93127E33079}" type="presParOf" srcId="{474004DD-83D6-490F-8C13-1D7113C388B6}" destId="{D8032356-C94D-4EB5-BD43-52AF1F0DC0DA}" srcOrd="4" destOrd="0" presId="urn:microsoft.com/office/officeart/2005/8/layout/hList7"/>
    <dgm:cxn modelId="{58B87467-A000-41F4-83A9-0AC21D15E73E}" type="presParOf" srcId="{D8032356-C94D-4EB5-BD43-52AF1F0DC0DA}" destId="{991FE780-09B4-437E-87F1-633B9F17E51A}" srcOrd="0" destOrd="0" presId="urn:microsoft.com/office/officeart/2005/8/layout/hList7"/>
    <dgm:cxn modelId="{7D3E9E7E-52B2-4E9C-ACA6-719227F64813}" type="presParOf" srcId="{D8032356-C94D-4EB5-BD43-52AF1F0DC0DA}" destId="{9214762E-771B-4644-B4EF-48158964CAF7}" srcOrd="1" destOrd="0" presId="urn:microsoft.com/office/officeart/2005/8/layout/hList7"/>
    <dgm:cxn modelId="{11013483-7E37-4770-B60B-EE3DC0EC3FC1}" type="presParOf" srcId="{D8032356-C94D-4EB5-BD43-52AF1F0DC0DA}" destId="{FB25865C-F5C6-44CB-B4D2-3814AA594E66}" srcOrd="2" destOrd="0" presId="urn:microsoft.com/office/officeart/2005/8/layout/hList7"/>
    <dgm:cxn modelId="{2ACDE908-A8DB-438E-9152-D5DC1598B6BF}" type="presParOf" srcId="{D8032356-C94D-4EB5-BD43-52AF1F0DC0DA}" destId="{069CDC01-BE12-484D-9486-671E87A5E1A9}" srcOrd="3" destOrd="0" presId="urn:microsoft.com/office/officeart/2005/8/layout/hList7"/>
    <dgm:cxn modelId="{BC5DF222-F110-469B-9064-D6E8CECA2D2E}" type="presParOf" srcId="{474004DD-83D6-490F-8C13-1D7113C388B6}" destId="{1F0423FB-D68E-4585-AD64-427F976129F3}" srcOrd="5" destOrd="0" presId="urn:microsoft.com/office/officeart/2005/8/layout/hList7"/>
    <dgm:cxn modelId="{1FEE0D22-B802-4F26-87BE-B379603DE7F6}" type="presParOf" srcId="{474004DD-83D6-490F-8C13-1D7113C388B6}" destId="{67FA1698-9E24-4229-A2FA-F4674B67919C}" srcOrd="6" destOrd="0" presId="urn:microsoft.com/office/officeart/2005/8/layout/hList7"/>
    <dgm:cxn modelId="{93281B61-0702-4C70-ACB6-220BDC1373B0}" type="presParOf" srcId="{67FA1698-9E24-4229-A2FA-F4674B67919C}" destId="{2E70E187-B08A-486D-8A45-C8A232CC337A}" srcOrd="0" destOrd="0" presId="urn:microsoft.com/office/officeart/2005/8/layout/hList7"/>
    <dgm:cxn modelId="{21071BA2-4D27-4655-AFDF-8E6569190AE7}" type="presParOf" srcId="{67FA1698-9E24-4229-A2FA-F4674B67919C}" destId="{0B0F9D5E-01B5-4D70-8912-3735DC726156}" srcOrd="1" destOrd="0" presId="urn:microsoft.com/office/officeart/2005/8/layout/hList7"/>
    <dgm:cxn modelId="{67EF13EA-7BBF-4103-AC4A-7F85B8F28852}" type="presParOf" srcId="{67FA1698-9E24-4229-A2FA-F4674B67919C}" destId="{FC7B3C5D-EC91-4467-AF60-0E5515B36ED2}" srcOrd="2" destOrd="0" presId="urn:microsoft.com/office/officeart/2005/8/layout/hList7"/>
    <dgm:cxn modelId="{B64B3A53-9CCA-4C06-9CE5-B49D06DFB88A}" type="presParOf" srcId="{67FA1698-9E24-4229-A2FA-F4674B67919C}" destId="{640B4EA2-5D13-4CA1-86A9-3221B0994580}" srcOrd="3" destOrd="0" presId="urn:microsoft.com/office/officeart/2005/8/layout/hList7"/>
    <dgm:cxn modelId="{2FC615AD-E9C8-4A2A-8EA4-AF34CDCE0FF3}" type="presParOf" srcId="{474004DD-83D6-490F-8C13-1D7113C388B6}" destId="{92BB5058-E676-44FD-8396-B1C6E9350E2F}" srcOrd="7" destOrd="0" presId="urn:microsoft.com/office/officeart/2005/8/layout/hList7"/>
    <dgm:cxn modelId="{9011980B-420C-4F27-8657-FEE096925419}" type="presParOf" srcId="{474004DD-83D6-490F-8C13-1D7113C388B6}" destId="{44F6A7E9-A24E-43F1-8876-7D150D31E9D4}" srcOrd="8" destOrd="0" presId="urn:microsoft.com/office/officeart/2005/8/layout/hList7"/>
    <dgm:cxn modelId="{9C6E24F2-9E93-4260-B316-D2992F499CD1}" type="presParOf" srcId="{44F6A7E9-A24E-43F1-8876-7D150D31E9D4}" destId="{0F17CE07-4E74-4F15-86EB-6C6567CBA919}" srcOrd="0" destOrd="0" presId="urn:microsoft.com/office/officeart/2005/8/layout/hList7"/>
    <dgm:cxn modelId="{EC15FBA3-7BD9-4AFB-A087-4B2479A605DE}" type="presParOf" srcId="{44F6A7E9-A24E-43F1-8876-7D150D31E9D4}" destId="{8D07021B-273A-4B9A-9F4E-3DC526DA65BD}" srcOrd="1" destOrd="0" presId="urn:microsoft.com/office/officeart/2005/8/layout/hList7"/>
    <dgm:cxn modelId="{574751B8-9C5F-439E-9998-6FC874A0442F}" type="presParOf" srcId="{44F6A7E9-A24E-43F1-8876-7D150D31E9D4}" destId="{D5E502C2-DE8D-4346-877A-9C40A3864E73}" srcOrd="2" destOrd="0" presId="urn:microsoft.com/office/officeart/2005/8/layout/hList7"/>
    <dgm:cxn modelId="{DC26AD3E-FBBC-453E-8FDF-BDC230D6CAF7}" type="presParOf" srcId="{44F6A7E9-A24E-43F1-8876-7D150D31E9D4}" destId="{1722C8D5-9191-4617-9A5C-B2D813A9D915}" srcOrd="3" destOrd="0" presId="urn:microsoft.com/office/officeart/2005/8/layout/hList7"/>
    <dgm:cxn modelId="{BACC1BED-A2DD-4E78-AA16-9096EFBE5BFD}" type="presParOf" srcId="{474004DD-83D6-490F-8C13-1D7113C388B6}" destId="{EBD88C52-2018-48D1-9314-C17CB78960E1}" srcOrd="9" destOrd="0" presId="urn:microsoft.com/office/officeart/2005/8/layout/hList7"/>
    <dgm:cxn modelId="{B9C4D44D-577B-4230-A4F7-C5C8A6485889}" type="presParOf" srcId="{474004DD-83D6-490F-8C13-1D7113C388B6}" destId="{0F54D2C3-2473-46B1-B62D-6D975835F768}" srcOrd="10" destOrd="0" presId="urn:microsoft.com/office/officeart/2005/8/layout/hList7"/>
    <dgm:cxn modelId="{2A95304C-A184-4192-A44C-BA232A9E4CB0}" type="presParOf" srcId="{0F54D2C3-2473-46B1-B62D-6D975835F768}" destId="{7DF9CCCA-3B9D-4598-9B0D-5726972F0780}" srcOrd="0" destOrd="0" presId="urn:microsoft.com/office/officeart/2005/8/layout/hList7"/>
    <dgm:cxn modelId="{B98E1B8D-2A2C-44FE-941D-9EB683B0FFF7}" type="presParOf" srcId="{0F54D2C3-2473-46B1-B62D-6D975835F768}" destId="{3A3CCAAA-9391-4727-92C0-D8017A0163A3}" srcOrd="1" destOrd="0" presId="urn:microsoft.com/office/officeart/2005/8/layout/hList7"/>
    <dgm:cxn modelId="{7890CE00-5010-4EA0-86AF-5C44B8D0D240}" type="presParOf" srcId="{0F54D2C3-2473-46B1-B62D-6D975835F768}" destId="{57AF0E7A-6E2A-4DFD-8782-FF6ACFBFE49A}" srcOrd="2" destOrd="0" presId="urn:microsoft.com/office/officeart/2005/8/layout/hList7"/>
    <dgm:cxn modelId="{4A5EDB1F-8131-4DF9-962E-A43B0434E8F4}" type="presParOf" srcId="{0F54D2C3-2473-46B1-B62D-6D975835F768}" destId="{0ED1F304-354B-4320-B27C-70A3951670CA}" srcOrd="3" destOrd="0" presId="urn:microsoft.com/office/officeart/2005/8/layout/hList7"/>
    <dgm:cxn modelId="{B313FBA6-64CC-4614-A67E-4E5FAC2A40BE}" type="presParOf" srcId="{474004DD-83D6-490F-8C13-1D7113C388B6}" destId="{1BFDB655-8D21-4995-B102-9474CBAFCA39}" srcOrd="11" destOrd="0" presId="urn:microsoft.com/office/officeart/2005/8/layout/hList7"/>
    <dgm:cxn modelId="{300B423B-7525-49AE-83F2-4204138AB126}" type="presParOf" srcId="{474004DD-83D6-490F-8C13-1D7113C388B6}" destId="{E3D4926D-D56C-4D55-82B1-FA30BBB9C0E6}" srcOrd="12" destOrd="0" presId="urn:microsoft.com/office/officeart/2005/8/layout/hList7"/>
    <dgm:cxn modelId="{C4EE020D-6694-463A-822D-D77F171162F4}" type="presParOf" srcId="{E3D4926D-D56C-4D55-82B1-FA30BBB9C0E6}" destId="{1E2AF601-0E14-41E6-A130-E7A0A9003234}" srcOrd="0" destOrd="0" presId="urn:microsoft.com/office/officeart/2005/8/layout/hList7"/>
    <dgm:cxn modelId="{BFF0EA19-CADD-4D7A-9547-ED2BD025D1DE}" type="presParOf" srcId="{E3D4926D-D56C-4D55-82B1-FA30BBB9C0E6}" destId="{EFEA8269-3FA8-4E67-A41C-D7364A1F0F81}" srcOrd="1" destOrd="0" presId="urn:microsoft.com/office/officeart/2005/8/layout/hList7"/>
    <dgm:cxn modelId="{BDB53272-8B33-4673-8AAE-A159E63DD1BF}" type="presParOf" srcId="{E3D4926D-D56C-4D55-82B1-FA30BBB9C0E6}" destId="{0EA924EF-8D1F-47B0-BF16-25A8EDEA9546}" srcOrd="2" destOrd="0" presId="urn:microsoft.com/office/officeart/2005/8/layout/hList7"/>
    <dgm:cxn modelId="{53FAFD7C-946A-4817-A9E0-6E5AC231367E}" type="presParOf" srcId="{E3D4926D-D56C-4D55-82B1-FA30BBB9C0E6}" destId="{92DE6F99-74F9-48AD-8F0A-3356A4758B7E}" srcOrd="3" destOrd="0" presId="urn:microsoft.com/office/officeart/2005/8/layout/hList7"/>
    <dgm:cxn modelId="{65D47AFD-39F5-418A-8FD4-88AB9D0D7619}" type="presParOf" srcId="{474004DD-83D6-490F-8C13-1D7113C388B6}" destId="{A1BE973D-2666-428F-968A-6FB64469B94A}" srcOrd="13" destOrd="0" presId="urn:microsoft.com/office/officeart/2005/8/layout/hList7"/>
    <dgm:cxn modelId="{FAD2E6C5-37CD-48B4-8E35-D30C4DB40B13}" type="presParOf" srcId="{474004DD-83D6-490F-8C13-1D7113C388B6}" destId="{FB0C6E0C-92BE-4A54-B44D-FD3B9DEFEEF5}" srcOrd="14" destOrd="0" presId="urn:microsoft.com/office/officeart/2005/8/layout/hList7"/>
    <dgm:cxn modelId="{2748623B-A841-4725-B642-1DA5BFED873E}" type="presParOf" srcId="{FB0C6E0C-92BE-4A54-B44D-FD3B9DEFEEF5}" destId="{620747C8-B56B-4616-9A1D-BDC76FE2232C}" srcOrd="0" destOrd="0" presId="urn:microsoft.com/office/officeart/2005/8/layout/hList7"/>
    <dgm:cxn modelId="{F8F2B035-9AC9-48D5-8084-3AF998F96FAB}" type="presParOf" srcId="{FB0C6E0C-92BE-4A54-B44D-FD3B9DEFEEF5}" destId="{597A3276-0637-471F-8C39-62B3791F94E7}" srcOrd="1" destOrd="0" presId="urn:microsoft.com/office/officeart/2005/8/layout/hList7"/>
    <dgm:cxn modelId="{686BFE55-AA65-4118-8B72-703F6ACBB179}" type="presParOf" srcId="{FB0C6E0C-92BE-4A54-B44D-FD3B9DEFEEF5}" destId="{0206AF53-D451-4267-AC81-68C6CC03F37B}" srcOrd="2" destOrd="0" presId="urn:microsoft.com/office/officeart/2005/8/layout/hList7"/>
    <dgm:cxn modelId="{12A657B4-7927-4275-BE56-8BAE64A545C3}"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B1C90C0C-E456-4FE5-9A53-D844A991C44E}" type="presOf" srcId="{03FEF778-99B1-4886-9242-7DEDFCF03EA4}" destId="{880FBCA3-1096-4E7C-874F-8D7904239F28}" srcOrd="0" destOrd="0" presId="urn:microsoft.com/office/officeart/2005/8/layout/hProcess7"/>
    <dgm:cxn modelId="{FF741835-5F49-49C3-B398-5850FE566D58}" type="presOf" srcId="{B381C0A9-074E-4569-9018-7C9813439772}" destId="{07C15E4C-134F-4BF2-8D38-276CD15FB5CB}" srcOrd="0"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4BA7894C-F6E9-47A4-907E-362311488B69}" srcId="{F3CC4D8D-51D0-4CAB-A7E0-F3C82C757EE3}" destId="{554FFF0B-EB4D-416A-9E8D-951624760804}" srcOrd="1" destOrd="0" parTransId="{6683CB60-DFC2-4D53-B453-99663709E9FB}" sibTransId="{D38A8102-6684-40D4-8994-56593726C7D9}"/>
    <dgm:cxn modelId="{E3D65E75-16F7-4E7E-89CD-ACE237DCC57C}" type="presOf" srcId="{52AC4D52-AC6B-43A5-83D3-92B328BC6853}" destId="{8DBA6631-669F-405E-9DE8-0FA381224CCB}" srcOrd="1" destOrd="0" presId="urn:microsoft.com/office/officeart/2005/8/layout/hProcess7"/>
    <dgm:cxn modelId="{FB38615A-0EB2-4F65-A5DB-FB4780C634AA}" type="presOf" srcId="{F3CC4D8D-51D0-4CAB-A7E0-F3C82C757EE3}" destId="{2358811D-AD16-4485-B83D-7E120D5A3EBA}" srcOrd="0" destOrd="0" presId="urn:microsoft.com/office/officeart/2005/8/layout/hProcess7"/>
    <dgm:cxn modelId="{18775188-C713-484F-9499-107322E17660}" srcId="{F3CC4D8D-51D0-4CAB-A7E0-F3C82C757EE3}" destId="{B381C0A9-074E-4569-9018-7C9813439772}" srcOrd="2" destOrd="0" parTransId="{F4D50B39-6A20-4F80-A2D2-483B40EC6F50}" sibTransId="{86A152DD-75AE-4287-8E91-0347347EFBB6}"/>
    <dgm:cxn modelId="{C3F2F68A-0A89-4447-AD54-67AA78C7037F}" type="presOf" srcId="{03FEF778-99B1-4886-9242-7DEDFCF03EA4}" destId="{E0AEE7EF-2D1A-4BD5-90B6-3883A7DF297D}"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36AE83A1-2DE2-4F94-80A0-E8289F182E6F}" type="presOf" srcId="{B381C0A9-074E-4569-9018-7C9813439772}" destId="{52C6F37B-210A-4D9B-B8BC-E25B0F0E80DC}" srcOrd="1" destOrd="0" presId="urn:microsoft.com/office/officeart/2005/8/layout/hProcess7"/>
    <dgm:cxn modelId="{E2F948A7-5F31-4ED7-99A6-A1EA628DE676}" type="presOf" srcId="{554FFF0B-EB4D-416A-9E8D-951624760804}" destId="{3C991234-4C45-4AB5-B968-D7D02D36FF07}" srcOrd="1" destOrd="0" presId="urn:microsoft.com/office/officeart/2005/8/layout/hProcess7"/>
    <dgm:cxn modelId="{E25D14DC-0C8B-4A2D-9F33-C83F6064CB2D}" type="presOf" srcId="{554FFF0B-EB4D-416A-9E8D-951624760804}" destId="{016B7851-ED07-41AA-91EF-5A835E3DD507}" srcOrd="0" destOrd="0" presId="urn:microsoft.com/office/officeart/2005/8/layout/hProcess7"/>
    <dgm:cxn modelId="{A20CB7EC-FE57-4B6F-BF93-3E972AC3638D}" type="presOf" srcId="{52AC4D52-AC6B-43A5-83D3-92B328BC6853}" destId="{4F4D0479-E343-4435-B0DE-6E8EA1D63082}" srcOrd="0" destOrd="0" presId="urn:microsoft.com/office/officeart/2005/8/layout/hProcess7"/>
    <dgm:cxn modelId="{D3C78E15-D75A-462C-8335-3247FEA581AD}" type="presParOf" srcId="{2358811D-AD16-4485-B83D-7E120D5A3EBA}" destId="{C5EE6942-082E-430E-AB21-37017B9A136B}" srcOrd="0" destOrd="0" presId="urn:microsoft.com/office/officeart/2005/8/layout/hProcess7"/>
    <dgm:cxn modelId="{48B5790A-BAAC-4FF4-A316-30C1D7EDCE0A}" type="presParOf" srcId="{C5EE6942-082E-430E-AB21-37017B9A136B}" destId="{4F4D0479-E343-4435-B0DE-6E8EA1D63082}" srcOrd="0" destOrd="0" presId="urn:microsoft.com/office/officeart/2005/8/layout/hProcess7"/>
    <dgm:cxn modelId="{BE3E648B-27E1-4635-8754-D63F1A60D563}" type="presParOf" srcId="{C5EE6942-082E-430E-AB21-37017B9A136B}" destId="{8DBA6631-669F-405E-9DE8-0FA381224CCB}" srcOrd="1" destOrd="0" presId="urn:microsoft.com/office/officeart/2005/8/layout/hProcess7"/>
    <dgm:cxn modelId="{E88CFF52-C07A-4D85-B124-0B2B7F180AFB}" type="presParOf" srcId="{2358811D-AD16-4485-B83D-7E120D5A3EBA}" destId="{FEF3A57A-DA77-4CFC-ACAF-52A56EB8CC18}" srcOrd="1" destOrd="0" presId="urn:microsoft.com/office/officeart/2005/8/layout/hProcess7"/>
    <dgm:cxn modelId="{94B7A700-E9DE-4617-9E12-4BD570504660}" type="presParOf" srcId="{2358811D-AD16-4485-B83D-7E120D5A3EBA}" destId="{3E288028-4220-4E47-BBEB-1D5D19141B31}" srcOrd="2" destOrd="0" presId="urn:microsoft.com/office/officeart/2005/8/layout/hProcess7"/>
    <dgm:cxn modelId="{563AF741-BE78-4EA9-9C2F-9672BDE99D9A}" type="presParOf" srcId="{3E288028-4220-4E47-BBEB-1D5D19141B31}" destId="{3AB04FDB-C8A5-4B67-B663-AEC9684C0F1B}" srcOrd="0" destOrd="0" presId="urn:microsoft.com/office/officeart/2005/8/layout/hProcess7"/>
    <dgm:cxn modelId="{BB6B49CE-6AF9-4FDE-B6FA-D8F6AE889428}" type="presParOf" srcId="{3E288028-4220-4E47-BBEB-1D5D19141B31}" destId="{427FC1E3-0593-4C6D-B81C-9EA4B510122F}" srcOrd="1" destOrd="0" presId="urn:microsoft.com/office/officeart/2005/8/layout/hProcess7"/>
    <dgm:cxn modelId="{8F63660E-7762-4B5F-B218-C7B2EAC79A43}" type="presParOf" srcId="{3E288028-4220-4E47-BBEB-1D5D19141B31}" destId="{C139935C-F600-418F-A856-64BDD8CDFB88}" srcOrd="2" destOrd="0" presId="urn:microsoft.com/office/officeart/2005/8/layout/hProcess7"/>
    <dgm:cxn modelId="{ACB16943-7574-451C-94BB-C2007A732C0D}" type="presParOf" srcId="{2358811D-AD16-4485-B83D-7E120D5A3EBA}" destId="{CF0066F2-CC70-4EA8-8000-C53F5C1F24B1}" srcOrd="3" destOrd="0" presId="urn:microsoft.com/office/officeart/2005/8/layout/hProcess7"/>
    <dgm:cxn modelId="{709DCAE9-BD2E-4D05-BD0D-67660F4145DA}" type="presParOf" srcId="{2358811D-AD16-4485-B83D-7E120D5A3EBA}" destId="{B45ABC24-C39B-49D3-A2B7-250FD584F431}" srcOrd="4" destOrd="0" presId="urn:microsoft.com/office/officeart/2005/8/layout/hProcess7"/>
    <dgm:cxn modelId="{84809915-EC34-40DD-A850-D216743E088E}" type="presParOf" srcId="{B45ABC24-C39B-49D3-A2B7-250FD584F431}" destId="{016B7851-ED07-41AA-91EF-5A835E3DD507}" srcOrd="0" destOrd="0" presId="urn:microsoft.com/office/officeart/2005/8/layout/hProcess7"/>
    <dgm:cxn modelId="{A4883B9E-5614-4841-B7AF-5BD263665EAD}" type="presParOf" srcId="{B45ABC24-C39B-49D3-A2B7-250FD584F431}" destId="{3C991234-4C45-4AB5-B968-D7D02D36FF07}" srcOrd="1" destOrd="0" presId="urn:microsoft.com/office/officeart/2005/8/layout/hProcess7"/>
    <dgm:cxn modelId="{01A080FE-6950-4B9F-BF0C-292F71AD50C3}" type="presParOf" srcId="{2358811D-AD16-4485-B83D-7E120D5A3EBA}" destId="{0D6CEDD9-FE6B-4289-A4E9-FAD5E608FC70}" srcOrd="5" destOrd="0" presId="urn:microsoft.com/office/officeart/2005/8/layout/hProcess7"/>
    <dgm:cxn modelId="{7504B852-F911-4CDB-9EF7-6AE5E06E0C67}" type="presParOf" srcId="{2358811D-AD16-4485-B83D-7E120D5A3EBA}" destId="{3CFF5772-D6F9-4CB6-9AC5-B581493FA7EB}" srcOrd="6" destOrd="0" presId="urn:microsoft.com/office/officeart/2005/8/layout/hProcess7"/>
    <dgm:cxn modelId="{DC1DFAEF-EA2F-4131-A4C8-B65B2107F515}" type="presParOf" srcId="{3CFF5772-D6F9-4CB6-9AC5-B581493FA7EB}" destId="{E9B83AE6-5384-47B7-AAAB-433BDA8921D8}" srcOrd="0" destOrd="0" presId="urn:microsoft.com/office/officeart/2005/8/layout/hProcess7"/>
    <dgm:cxn modelId="{A5FE297C-5C31-4F5C-8D0F-4EB90B37A678}" type="presParOf" srcId="{3CFF5772-D6F9-4CB6-9AC5-B581493FA7EB}" destId="{D91F4DFA-AF61-4DA7-B416-261203779B99}" srcOrd="1" destOrd="0" presId="urn:microsoft.com/office/officeart/2005/8/layout/hProcess7"/>
    <dgm:cxn modelId="{7C3B1597-3EA9-4DEA-91FF-8703B5E0700B}" type="presParOf" srcId="{3CFF5772-D6F9-4CB6-9AC5-B581493FA7EB}" destId="{372FA5E4-2668-4906-BA19-38B7056279DA}" srcOrd="2" destOrd="0" presId="urn:microsoft.com/office/officeart/2005/8/layout/hProcess7"/>
    <dgm:cxn modelId="{150A0EA3-EE9F-476B-B4AA-F0F8BAC405AB}" type="presParOf" srcId="{2358811D-AD16-4485-B83D-7E120D5A3EBA}" destId="{ABB0A569-9C34-4D4E-84EF-865AE0B32515}" srcOrd="7" destOrd="0" presId="urn:microsoft.com/office/officeart/2005/8/layout/hProcess7"/>
    <dgm:cxn modelId="{C0F12114-EAD1-4894-B017-4264B9B1E84E}" type="presParOf" srcId="{2358811D-AD16-4485-B83D-7E120D5A3EBA}" destId="{CB997035-ADEC-42DA-A965-560512AF96AB}" srcOrd="8" destOrd="0" presId="urn:microsoft.com/office/officeart/2005/8/layout/hProcess7"/>
    <dgm:cxn modelId="{12B83C30-00B1-4DD3-8DB6-6C9F27894263}" type="presParOf" srcId="{CB997035-ADEC-42DA-A965-560512AF96AB}" destId="{07C15E4C-134F-4BF2-8D38-276CD15FB5CB}" srcOrd="0" destOrd="0" presId="urn:microsoft.com/office/officeart/2005/8/layout/hProcess7"/>
    <dgm:cxn modelId="{C1D722BF-271D-4B93-B8DA-834D509CB49A}" type="presParOf" srcId="{CB997035-ADEC-42DA-A965-560512AF96AB}" destId="{52C6F37B-210A-4D9B-B8BC-E25B0F0E80DC}" srcOrd="1" destOrd="0" presId="urn:microsoft.com/office/officeart/2005/8/layout/hProcess7"/>
    <dgm:cxn modelId="{676267A6-94CB-411B-968E-3B16DC9B4D2F}" type="presParOf" srcId="{2358811D-AD16-4485-B83D-7E120D5A3EBA}" destId="{948589CC-9AF1-4529-868F-F721667C0997}" srcOrd="9" destOrd="0" presId="urn:microsoft.com/office/officeart/2005/8/layout/hProcess7"/>
    <dgm:cxn modelId="{BACE56EC-63B1-4F9F-9C2A-30141D5DE943}" type="presParOf" srcId="{2358811D-AD16-4485-B83D-7E120D5A3EBA}" destId="{23FBD563-97D6-439A-BF43-01FA53FEE2BA}" srcOrd="10" destOrd="0" presId="urn:microsoft.com/office/officeart/2005/8/layout/hProcess7"/>
    <dgm:cxn modelId="{76C7AAD2-18DD-4458-914F-B887BCA30D57}" type="presParOf" srcId="{23FBD563-97D6-439A-BF43-01FA53FEE2BA}" destId="{B9A470A8-08B0-44A3-B7B5-A4331B042B8A}" srcOrd="0" destOrd="0" presId="urn:microsoft.com/office/officeart/2005/8/layout/hProcess7"/>
    <dgm:cxn modelId="{BEA2BFCB-AFE0-4B0D-A18B-3332289F4C22}" type="presParOf" srcId="{23FBD563-97D6-439A-BF43-01FA53FEE2BA}" destId="{D79CC247-1F61-4E90-9866-DAA70D747B32}" srcOrd="1" destOrd="0" presId="urn:microsoft.com/office/officeart/2005/8/layout/hProcess7"/>
    <dgm:cxn modelId="{72F59020-48A2-43AA-A104-5CD36D4D8070}" type="presParOf" srcId="{23FBD563-97D6-439A-BF43-01FA53FEE2BA}" destId="{45DD9CF7-DECB-49AC-9BD4-9B3930A3B294}" srcOrd="2" destOrd="0" presId="urn:microsoft.com/office/officeart/2005/8/layout/hProcess7"/>
    <dgm:cxn modelId="{97A743A7-2DD6-48A4-A23B-EFA71F075BCE}" type="presParOf" srcId="{2358811D-AD16-4485-B83D-7E120D5A3EBA}" destId="{73EAF9D3-6EC6-4107-8357-4A60A231DF80}" srcOrd="11" destOrd="0" presId="urn:microsoft.com/office/officeart/2005/8/layout/hProcess7"/>
    <dgm:cxn modelId="{EAE46D1F-4911-4188-A690-AF69EC2EBDE0}" type="presParOf" srcId="{2358811D-AD16-4485-B83D-7E120D5A3EBA}" destId="{6ABCD757-8B53-407F-9CA6-88EDA2B905BC}" srcOrd="12" destOrd="0" presId="urn:microsoft.com/office/officeart/2005/8/layout/hProcess7"/>
    <dgm:cxn modelId="{369A76AA-35F9-43A9-8C51-2F83ECF6F7BD}" type="presParOf" srcId="{6ABCD757-8B53-407F-9CA6-88EDA2B905BC}" destId="{880FBCA3-1096-4E7C-874F-8D7904239F28}" srcOrd="0" destOrd="0" presId="urn:microsoft.com/office/officeart/2005/8/layout/hProcess7"/>
    <dgm:cxn modelId="{ECD3F14F-6E14-4A24-A95A-D154F7C40797}"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FC74EC21-45C6-4431-A8D0-9AB10D7F5D1E}" srcId="{F3CC4D8D-51D0-4CAB-A7E0-F3C82C757EE3}" destId="{EBB1B637-C7A6-4FB0-A677-16961CC89DBF}" srcOrd="1" destOrd="0" parTransId="{9152080C-04A0-4A9C-8236-DAB33AFEFD46}" sibTransId="{5F4F1DFB-B445-486F-80FC-689DC44D05C5}"/>
    <dgm:cxn modelId="{BF052839-B839-40BA-A705-4AF6DDBB45FA}" type="presOf" srcId="{EBB1B637-C7A6-4FB0-A677-16961CC89DBF}" destId="{64520AE6-CA28-44A4-BD01-EAAB20F3659C}" srcOrd="0" destOrd="0" presId="urn:microsoft.com/office/officeart/2005/8/layout/hProcess7"/>
    <dgm:cxn modelId="{D10B1F55-0DB3-498E-B59D-E454B919EA6C}"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50AF97BD-9168-4C7E-9B79-5173F5033480}" type="presOf" srcId="{52AC4D52-AC6B-43A5-83D3-92B328BC6853}" destId="{8DBA6631-669F-405E-9DE8-0FA381224CCB}" srcOrd="1" destOrd="0" presId="urn:microsoft.com/office/officeart/2005/8/layout/hProcess7"/>
    <dgm:cxn modelId="{6259A2E7-667C-4BF6-9F62-CF05D0EC0CEF}" type="presOf" srcId="{EBB1B637-C7A6-4FB0-A677-16961CC89DBF}" destId="{28A1B819-FD77-4B28-83B2-66168443303B}" srcOrd="1" destOrd="0" presId="urn:microsoft.com/office/officeart/2005/8/layout/hProcess7"/>
    <dgm:cxn modelId="{D8AE04F1-28E7-4EE1-8231-8A4EE448DDBC}" type="presOf" srcId="{52AC4D52-AC6B-43A5-83D3-92B328BC6853}" destId="{4F4D0479-E343-4435-B0DE-6E8EA1D63082}" srcOrd="0" destOrd="0" presId="urn:microsoft.com/office/officeart/2005/8/layout/hProcess7"/>
    <dgm:cxn modelId="{C2A7B0FE-83F6-49BA-BB72-995C933ADE32}" type="presParOf" srcId="{2358811D-AD16-4485-B83D-7E120D5A3EBA}" destId="{C5EE6942-082E-430E-AB21-37017B9A136B}" srcOrd="0" destOrd="0" presId="urn:microsoft.com/office/officeart/2005/8/layout/hProcess7"/>
    <dgm:cxn modelId="{E34157AB-3C1E-41A2-8539-71555CEF9E18}" type="presParOf" srcId="{C5EE6942-082E-430E-AB21-37017B9A136B}" destId="{4F4D0479-E343-4435-B0DE-6E8EA1D63082}" srcOrd="0" destOrd="0" presId="urn:microsoft.com/office/officeart/2005/8/layout/hProcess7"/>
    <dgm:cxn modelId="{C6912539-0BCF-4530-AF85-5B271FF64E80}" type="presParOf" srcId="{C5EE6942-082E-430E-AB21-37017B9A136B}" destId="{8DBA6631-669F-405E-9DE8-0FA381224CCB}" srcOrd="1" destOrd="0" presId="urn:microsoft.com/office/officeart/2005/8/layout/hProcess7"/>
    <dgm:cxn modelId="{FE90806E-21BF-433A-8C14-A35227660AFE}" type="presParOf" srcId="{2358811D-AD16-4485-B83D-7E120D5A3EBA}" destId="{FEF3A57A-DA77-4CFC-ACAF-52A56EB8CC18}" srcOrd="1" destOrd="0" presId="urn:microsoft.com/office/officeart/2005/8/layout/hProcess7"/>
    <dgm:cxn modelId="{E18F1063-5636-4F3A-AC38-C0B9756340BC}" type="presParOf" srcId="{2358811D-AD16-4485-B83D-7E120D5A3EBA}" destId="{3E288028-4220-4E47-BBEB-1D5D19141B31}" srcOrd="2" destOrd="0" presId="urn:microsoft.com/office/officeart/2005/8/layout/hProcess7"/>
    <dgm:cxn modelId="{3F89159C-F087-4345-8F17-4B9226DFE742}" type="presParOf" srcId="{3E288028-4220-4E47-BBEB-1D5D19141B31}" destId="{3AB04FDB-C8A5-4B67-B663-AEC9684C0F1B}" srcOrd="0" destOrd="0" presId="urn:microsoft.com/office/officeart/2005/8/layout/hProcess7"/>
    <dgm:cxn modelId="{B65E620D-703C-407E-9787-DF8C04430362}" type="presParOf" srcId="{3E288028-4220-4E47-BBEB-1D5D19141B31}" destId="{427FC1E3-0593-4C6D-B81C-9EA4B510122F}" srcOrd="1" destOrd="0" presId="urn:microsoft.com/office/officeart/2005/8/layout/hProcess7"/>
    <dgm:cxn modelId="{5670AC59-F283-4FBB-B704-3E4FAD09B969}" type="presParOf" srcId="{3E288028-4220-4E47-BBEB-1D5D19141B31}" destId="{C139935C-F600-418F-A856-64BDD8CDFB88}" srcOrd="2" destOrd="0" presId="urn:microsoft.com/office/officeart/2005/8/layout/hProcess7"/>
    <dgm:cxn modelId="{D900267E-E656-4BB3-B62B-AE4279AC0498}" type="presParOf" srcId="{2358811D-AD16-4485-B83D-7E120D5A3EBA}" destId="{CF0066F2-CC70-4EA8-8000-C53F5C1F24B1}" srcOrd="3" destOrd="0" presId="urn:microsoft.com/office/officeart/2005/8/layout/hProcess7"/>
    <dgm:cxn modelId="{6B9537CC-1D56-4B92-B97A-F7F16F6D60D2}" type="presParOf" srcId="{2358811D-AD16-4485-B83D-7E120D5A3EBA}" destId="{7E54EF28-F8B3-4243-A076-5C3E61512D4F}" srcOrd="4" destOrd="0" presId="urn:microsoft.com/office/officeart/2005/8/layout/hProcess7"/>
    <dgm:cxn modelId="{F6F77B59-B810-469C-B505-20CFE089E640}" type="presParOf" srcId="{7E54EF28-F8B3-4243-A076-5C3E61512D4F}" destId="{64520AE6-CA28-44A4-BD01-EAAB20F3659C}" srcOrd="0" destOrd="0" presId="urn:microsoft.com/office/officeart/2005/8/layout/hProcess7"/>
    <dgm:cxn modelId="{47418A2A-302A-4A86-8CE5-AB79617E3A01}"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3645" y="0"/>
          <a:ext cx="1096496"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3645" y="1353819"/>
        <a:ext cx="1096496" cy="1353819"/>
      </dsp:txXfrm>
    </dsp:sp>
    <dsp:sp modelId="{0304F202-A9F3-479D-BEB1-3ABB9CCAFAF9}">
      <dsp:nvSpPr>
        <dsp:cNvPr id="0" name=""/>
        <dsp:cNvSpPr/>
      </dsp:nvSpPr>
      <dsp:spPr>
        <a:xfrm>
          <a:off x="36540" y="203072"/>
          <a:ext cx="1030706"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33037" y="0"/>
          <a:ext cx="1096496"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133037" y="1353819"/>
        <a:ext cx="1096496" cy="1353819"/>
      </dsp:txXfrm>
    </dsp:sp>
    <dsp:sp modelId="{AF799562-D0FE-4304-8CBE-F6EBFAE4013A}">
      <dsp:nvSpPr>
        <dsp:cNvPr id="0" name=""/>
        <dsp:cNvSpPr/>
      </dsp:nvSpPr>
      <dsp:spPr>
        <a:xfrm>
          <a:off x="1165932" y="203072"/>
          <a:ext cx="1030706"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262428" y="0"/>
          <a:ext cx="1096496"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2262428" y="1353819"/>
        <a:ext cx="1096496" cy="1353819"/>
      </dsp:txXfrm>
    </dsp:sp>
    <dsp:sp modelId="{069CDC01-BE12-484D-9486-671E87A5E1A9}">
      <dsp:nvSpPr>
        <dsp:cNvPr id="0" name=""/>
        <dsp:cNvSpPr/>
      </dsp:nvSpPr>
      <dsp:spPr>
        <a:xfrm>
          <a:off x="2295323" y="203072"/>
          <a:ext cx="1030706"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391820" y="0"/>
          <a:ext cx="1096496"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3391820" y="1353819"/>
        <a:ext cx="1096496" cy="1353819"/>
      </dsp:txXfrm>
    </dsp:sp>
    <dsp:sp modelId="{640B4EA2-5D13-4CA1-86A9-3221B0994580}">
      <dsp:nvSpPr>
        <dsp:cNvPr id="0" name=""/>
        <dsp:cNvSpPr/>
      </dsp:nvSpPr>
      <dsp:spPr>
        <a:xfrm>
          <a:off x="3424715" y="203072"/>
          <a:ext cx="1030706"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521211" y="0"/>
          <a:ext cx="1096496"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4521211" y="1353819"/>
        <a:ext cx="1096496" cy="1353819"/>
      </dsp:txXfrm>
    </dsp:sp>
    <dsp:sp modelId="{1722C8D5-9191-4617-9A5C-B2D813A9D915}">
      <dsp:nvSpPr>
        <dsp:cNvPr id="0" name=""/>
        <dsp:cNvSpPr/>
      </dsp:nvSpPr>
      <dsp:spPr>
        <a:xfrm>
          <a:off x="4554106" y="203072"/>
          <a:ext cx="1030706"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650603" y="0"/>
          <a:ext cx="1096496"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5650603" y="1353819"/>
        <a:ext cx="1096496" cy="1353819"/>
      </dsp:txXfrm>
    </dsp:sp>
    <dsp:sp modelId="{0ED1F304-354B-4320-B27C-70A3951670CA}">
      <dsp:nvSpPr>
        <dsp:cNvPr id="0" name=""/>
        <dsp:cNvSpPr/>
      </dsp:nvSpPr>
      <dsp:spPr>
        <a:xfrm>
          <a:off x="5683498" y="203072"/>
          <a:ext cx="1030706"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779995" y="0"/>
          <a:ext cx="1096496"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6779995" y="1353819"/>
        <a:ext cx="1096496" cy="1353819"/>
      </dsp:txXfrm>
    </dsp:sp>
    <dsp:sp modelId="{92DE6F99-74F9-48AD-8F0A-3356A4758B7E}">
      <dsp:nvSpPr>
        <dsp:cNvPr id="0" name=""/>
        <dsp:cNvSpPr/>
      </dsp:nvSpPr>
      <dsp:spPr>
        <a:xfrm>
          <a:off x="6812889" y="203072"/>
          <a:ext cx="1030706"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7909386" y="0"/>
          <a:ext cx="1096496"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7909386" y="1353819"/>
        <a:ext cx="1096496" cy="1353819"/>
      </dsp:txXfrm>
    </dsp:sp>
    <dsp:sp modelId="{55472D87-4270-4864-9513-C4EF84F48593}">
      <dsp:nvSpPr>
        <dsp:cNvPr id="0" name=""/>
        <dsp:cNvSpPr/>
      </dsp:nvSpPr>
      <dsp:spPr>
        <a:xfrm>
          <a:off x="7942281" y="203072"/>
          <a:ext cx="1030706"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360381" y="2703864"/>
          <a:ext cx="8288766"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11" y="-1"/>
          <a:ext cx="537922" cy="666285"/>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19173" y="219383"/>
        <a:ext cx="546354" cy="107584"/>
      </dsp:txXfrm>
    </dsp:sp>
    <dsp:sp modelId="{E0A01FB4-1D39-44C8-BE71-7169CCA8ECD3}">
      <dsp:nvSpPr>
        <dsp:cNvPr id="0" name=""/>
        <dsp:cNvSpPr/>
      </dsp:nvSpPr>
      <dsp:spPr>
        <a:xfrm>
          <a:off x="556960" y="-1"/>
          <a:ext cx="537922" cy="666285"/>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337575" y="219383"/>
        <a:ext cx="546354" cy="107584"/>
      </dsp:txXfrm>
    </dsp:sp>
    <dsp:sp modelId="{427FC1E3-0593-4C6D-B81C-9EA4B510122F}">
      <dsp:nvSpPr>
        <dsp:cNvPr id="0" name=""/>
        <dsp:cNvSpPr/>
      </dsp:nvSpPr>
      <dsp:spPr>
        <a:xfrm rot="5400000">
          <a:off x="512205" y="513181"/>
          <a:ext cx="94890" cy="80688"/>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611146"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212061" y="212061"/>
        <a:ext cx="546352" cy="12222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30"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217008" y="217139"/>
        <a:ext cx="546352" cy="112074"/>
      </dsp:txXfrm>
    </dsp:sp>
    <dsp:sp modelId="{168CDFC9-90CE-424B-A4E8-278ACC8BE182}">
      <dsp:nvSpPr>
        <dsp:cNvPr id="0" name=""/>
        <dsp:cNvSpPr/>
      </dsp:nvSpPr>
      <dsp:spPr>
        <a:xfrm>
          <a:off x="580113"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362974" y="217139"/>
        <a:ext cx="546352" cy="112074"/>
      </dsp:txXfrm>
    </dsp:sp>
    <dsp:sp modelId="{427FC1E3-0593-4C6D-B81C-9EA4B510122F}">
      <dsp:nvSpPr>
        <dsp:cNvPr id="0" name=""/>
        <dsp:cNvSpPr/>
      </dsp:nvSpPr>
      <dsp:spPr>
        <a:xfrm rot="5400000">
          <a:off x="533956" y="529159"/>
          <a:ext cx="97917" cy="84055"/>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160096"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942957" y="217139"/>
        <a:ext cx="546352" cy="112074"/>
      </dsp:txXfrm>
    </dsp:sp>
    <dsp:sp modelId="{FE0A7E94-0825-4074-865F-1ACA6778AEB4}">
      <dsp:nvSpPr>
        <dsp:cNvPr id="0" name=""/>
        <dsp:cNvSpPr/>
      </dsp:nvSpPr>
      <dsp:spPr>
        <a:xfrm rot="5400000">
          <a:off x="1113939" y="529159"/>
          <a:ext cx="97917" cy="84055"/>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A7F8F-8F9E-4312-9CE0-5277995F61C1}">
      <dsp:nvSpPr>
        <dsp:cNvPr id="0" name=""/>
        <dsp:cNvSpPr/>
      </dsp:nvSpPr>
      <dsp:spPr>
        <a:xfrm>
          <a:off x="-35290" y="76194"/>
          <a:ext cx="2472882" cy="2365385"/>
        </a:xfrm>
        <a:prstGeom prst="ellipse">
          <a:avLst/>
        </a:prstGeom>
        <a:solidFill>
          <a:srgbClr val="00B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Internalizing </a:t>
          </a:r>
        </a:p>
      </dsp:txBody>
      <dsp:txXfrm>
        <a:off x="310022" y="355124"/>
        <a:ext cx="1425806" cy="1807526"/>
      </dsp:txXfrm>
    </dsp:sp>
    <dsp:sp modelId="{E4694F79-E907-4923-843B-0C13A4F0DD7B}">
      <dsp:nvSpPr>
        <dsp:cNvPr id="0" name=""/>
        <dsp:cNvSpPr/>
      </dsp:nvSpPr>
      <dsp:spPr>
        <a:xfrm>
          <a:off x="1589772" y="76194"/>
          <a:ext cx="2331717" cy="236538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889000">
            <a:lnSpc>
              <a:spcPct val="90000"/>
            </a:lnSpc>
            <a:spcBef>
              <a:spcPct val="0"/>
            </a:spcBef>
            <a:spcAft>
              <a:spcPct val="35000"/>
            </a:spcAft>
            <a:buNone/>
          </a:pPr>
          <a:r>
            <a:rPr lang="en-US" sz="2000" kern="1200"/>
            <a:t>Externalizing</a:t>
          </a:r>
        </a:p>
      </dsp:txBody>
      <dsp:txXfrm>
        <a:off x="2251476" y="355124"/>
        <a:ext cx="1344413" cy="180752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49529" y="459047"/>
          <a:ext cx="1546622" cy="1546622"/>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A5AB4-9515-4ECE-A943-C19B5B29433B}">
      <dsp:nvSpPr>
        <dsp:cNvPr id="0" name=""/>
        <dsp:cNvSpPr/>
      </dsp:nvSpPr>
      <dsp:spPr>
        <a:xfrm>
          <a:off x="2055605" y="620287"/>
          <a:ext cx="5231801" cy="5231801"/>
        </a:xfrm>
        <a:prstGeom prst="pie">
          <a:avLst>
            <a:gd name="adj1" fmla="val 16200000"/>
            <a:gd name="adj2" fmla="val 2052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Self-management</a:t>
          </a:r>
        </a:p>
      </dsp:txBody>
      <dsp:txXfrm>
        <a:off x="4737526" y="1401943"/>
        <a:ext cx="1775075" cy="1214525"/>
      </dsp:txXfrm>
    </dsp:sp>
    <dsp:sp modelId="{D5333F48-DE32-42AE-AB81-320C626E9334}">
      <dsp:nvSpPr>
        <dsp:cNvPr id="0" name=""/>
        <dsp:cNvSpPr/>
      </dsp:nvSpPr>
      <dsp:spPr>
        <a:xfrm>
          <a:off x="2062250" y="624390"/>
          <a:ext cx="5231801" cy="5231801"/>
        </a:xfrm>
        <a:prstGeom prst="pie">
          <a:avLst>
            <a:gd name="adj1" fmla="val 20520000"/>
            <a:gd name="adj2" fmla="val 324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Responsible Decision making</a:t>
          </a:r>
        </a:p>
      </dsp:txBody>
      <dsp:txXfrm>
        <a:off x="5481606" y="2991157"/>
        <a:ext cx="1557083" cy="1314178"/>
      </dsp:txXfrm>
    </dsp:sp>
    <dsp:sp modelId="{95CB6879-0173-4AB8-81DC-C86E77B520A0}">
      <dsp:nvSpPr>
        <dsp:cNvPr id="0" name=""/>
        <dsp:cNvSpPr/>
      </dsp:nvSpPr>
      <dsp:spPr>
        <a:xfrm>
          <a:off x="2062250" y="624390"/>
          <a:ext cx="5231801" cy="5231801"/>
        </a:xfrm>
        <a:prstGeom prst="pie">
          <a:avLst>
            <a:gd name="adj1" fmla="val 3240000"/>
            <a:gd name="adj2" fmla="val 756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Relationship Skills</a:t>
          </a:r>
        </a:p>
      </dsp:txBody>
      <dsp:txXfrm>
        <a:off x="3743900" y="4548241"/>
        <a:ext cx="1868500" cy="1121100"/>
      </dsp:txXfrm>
    </dsp:sp>
    <dsp:sp modelId="{D77B76CF-8FEA-45CD-9FC0-26E43694ACF5}">
      <dsp:nvSpPr>
        <dsp:cNvPr id="0" name=""/>
        <dsp:cNvSpPr/>
      </dsp:nvSpPr>
      <dsp:spPr>
        <a:xfrm>
          <a:off x="2062250" y="624390"/>
          <a:ext cx="5231801" cy="5231801"/>
        </a:xfrm>
        <a:prstGeom prst="pie">
          <a:avLst>
            <a:gd name="adj1" fmla="val 7560000"/>
            <a:gd name="adj2" fmla="val 1188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Social Awareness</a:t>
          </a:r>
        </a:p>
      </dsp:txBody>
      <dsp:txXfrm>
        <a:off x="2311383" y="2991157"/>
        <a:ext cx="1557083" cy="1314178"/>
      </dsp:txXfrm>
    </dsp:sp>
    <dsp:sp modelId="{5F2AE312-0465-49AB-AB3E-C1239E06B50C}">
      <dsp:nvSpPr>
        <dsp:cNvPr id="0" name=""/>
        <dsp:cNvSpPr/>
      </dsp:nvSpPr>
      <dsp:spPr>
        <a:xfrm>
          <a:off x="2062250" y="624390"/>
          <a:ext cx="5231801" cy="5231801"/>
        </a:xfrm>
        <a:prstGeom prst="pie">
          <a:avLst>
            <a:gd name="adj1" fmla="val 11880000"/>
            <a:gd name="adj2" fmla="val 1620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Self-awareness</a:t>
          </a:r>
        </a:p>
      </dsp:txBody>
      <dsp:txXfrm>
        <a:off x="2825221" y="1421617"/>
        <a:ext cx="1775075" cy="121452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C3C43-B458-4020-A8AF-332C5B166087}">
      <dsp:nvSpPr>
        <dsp:cNvPr id="0" name=""/>
        <dsp:cNvSpPr/>
      </dsp:nvSpPr>
      <dsp:spPr>
        <a:xfrm>
          <a:off x="671898" y="0"/>
          <a:ext cx="7614851" cy="6790821"/>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AFFE60-E2EB-48BE-A796-05545A8D8C77}">
      <dsp:nvSpPr>
        <dsp:cNvPr id="0" name=""/>
        <dsp:cNvSpPr/>
      </dsp:nvSpPr>
      <dsp:spPr>
        <a:xfrm>
          <a:off x="956" y="2037246"/>
          <a:ext cx="2721659" cy="2716328"/>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Explicit social-emotional learning (SEL) skills instruction</a:t>
          </a:r>
        </a:p>
      </dsp:txBody>
      <dsp:txXfrm>
        <a:off x="133556" y="2169846"/>
        <a:ext cx="2456459" cy="2451128"/>
      </dsp:txXfrm>
    </dsp:sp>
    <dsp:sp modelId="{8797D522-5606-4A94-9F5F-76461384A041}">
      <dsp:nvSpPr>
        <dsp:cNvPr id="0" name=""/>
        <dsp:cNvSpPr/>
      </dsp:nvSpPr>
      <dsp:spPr>
        <a:xfrm>
          <a:off x="3118494" y="2037246"/>
          <a:ext cx="2721659" cy="2716328"/>
        </a:xfrm>
        <a:prstGeom prst="round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SEL </a:t>
          </a:r>
          <a:r>
            <a:rPr lang="en-US" sz="2100" b="1" kern="1200" dirty="0">
              <a:solidFill>
                <a:schemeClr val="tx1"/>
              </a:solidFill>
            </a:rPr>
            <a:t>s</a:t>
          </a:r>
          <a:r>
            <a:rPr lang="en-US" sz="2100" b="1" kern="1200" dirty="0"/>
            <a:t>kills acquisition</a:t>
          </a:r>
        </a:p>
        <a:p>
          <a:pPr marL="0" lvl="0" indent="0" algn="ctr" defTabSz="933450">
            <a:lnSpc>
              <a:spcPct val="90000"/>
            </a:lnSpc>
            <a:spcBef>
              <a:spcPct val="0"/>
            </a:spcBef>
            <a:spcAft>
              <a:spcPct val="35000"/>
            </a:spcAft>
            <a:buNone/>
          </a:pPr>
          <a:endParaRPr lang="en-US" sz="2100" b="1" kern="1200" dirty="0"/>
        </a:p>
        <a:p>
          <a:pPr marL="0" lvl="0" indent="0" algn="ctr" defTabSz="933450">
            <a:lnSpc>
              <a:spcPct val="90000"/>
            </a:lnSpc>
            <a:spcBef>
              <a:spcPct val="0"/>
            </a:spcBef>
            <a:spcAft>
              <a:spcPct val="35000"/>
            </a:spcAft>
            <a:buNone/>
          </a:pPr>
          <a:r>
            <a:rPr lang="en-US" sz="2100" b="1" kern="1200" dirty="0"/>
            <a:t>Improved attitudes about self, others, and school</a:t>
          </a:r>
        </a:p>
      </dsp:txBody>
      <dsp:txXfrm>
        <a:off x="3251094" y="2169846"/>
        <a:ext cx="2456459" cy="2451128"/>
      </dsp:txXfrm>
    </dsp:sp>
    <dsp:sp modelId="{30F7BA36-94EE-43B3-90B9-D7FF39AFB59D}">
      <dsp:nvSpPr>
        <dsp:cNvPr id="0" name=""/>
        <dsp:cNvSpPr/>
      </dsp:nvSpPr>
      <dsp:spPr>
        <a:xfrm>
          <a:off x="6236032" y="2037246"/>
          <a:ext cx="2721659" cy="2716328"/>
        </a:xfrm>
        <a:prstGeom prst="round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Positive social behavior</a:t>
          </a:r>
        </a:p>
        <a:p>
          <a:pPr marL="0" lvl="0" indent="0" algn="ctr" defTabSz="933450">
            <a:lnSpc>
              <a:spcPct val="90000"/>
            </a:lnSpc>
            <a:spcBef>
              <a:spcPct val="0"/>
            </a:spcBef>
            <a:spcAft>
              <a:spcPct val="35000"/>
            </a:spcAft>
            <a:buNone/>
          </a:pPr>
          <a:r>
            <a:rPr lang="en-US" sz="2100" b="1" kern="1200" dirty="0"/>
            <a:t>Fewer conduct problems</a:t>
          </a:r>
        </a:p>
        <a:p>
          <a:pPr marL="0" lvl="0" indent="0" algn="ctr" defTabSz="933450">
            <a:lnSpc>
              <a:spcPct val="90000"/>
            </a:lnSpc>
            <a:spcBef>
              <a:spcPct val="0"/>
            </a:spcBef>
            <a:spcAft>
              <a:spcPct val="35000"/>
            </a:spcAft>
            <a:buNone/>
          </a:pPr>
          <a:r>
            <a:rPr lang="en-US" sz="2100" b="1" kern="1200" dirty="0"/>
            <a:t>Less emotional distress</a:t>
          </a:r>
        </a:p>
        <a:p>
          <a:pPr marL="0" lvl="0" indent="0" algn="ctr" defTabSz="933450">
            <a:lnSpc>
              <a:spcPct val="90000"/>
            </a:lnSpc>
            <a:spcBef>
              <a:spcPct val="0"/>
            </a:spcBef>
            <a:spcAft>
              <a:spcPct val="35000"/>
            </a:spcAft>
            <a:buNone/>
          </a:pPr>
          <a:r>
            <a:rPr lang="en-US" sz="2100" b="1" kern="1200" dirty="0"/>
            <a:t>Academic success</a:t>
          </a:r>
        </a:p>
      </dsp:txBody>
      <dsp:txXfrm>
        <a:off x="6368632" y="2169846"/>
        <a:ext cx="2456459" cy="245112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0" y="10060"/>
          <a:ext cx="4005039" cy="4866747"/>
        </a:xfrm>
        <a:prstGeom prst="roundRect">
          <a:avLst>
            <a:gd name="adj" fmla="val 5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3444" rIns="160020" bIns="0" numCol="1" spcCol="1270" anchor="t" anchorCtr="0">
          <a:noAutofit/>
        </a:bodyPr>
        <a:lstStyle/>
        <a:p>
          <a:pPr marL="0" lvl="0" indent="0" algn="r" defTabSz="1600200">
            <a:lnSpc>
              <a:spcPct val="90000"/>
            </a:lnSpc>
            <a:spcBef>
              <a:spcPct val="0"/>
            </a:spcBef>
            <a:spcAft>
              <a:spcPct val="35000"/>
            </a:spcAft>
            <a:buNone/>
          </a:pPr>
          <a:r>
            <a:rPr lang="en-US" sz="3600" kern="1200" dirty="0">
              <a:solidFill>
                <a:schemeClr val="bg1"/>
              </a:solidFill>
              <a:latin typeface="+mn-lt"/>
            </a:rPr>
            <a:t>Character Education </a:t>
          </a:r>
        </a:p>
      </dsp:txBody>
      <dsp:txXfrm rot="16200000">
        <a:off x="-1594851" y="1604923"/>
        <a:ext cx="3990732" cy="801007"/>
      </dsp:txXfrm>
    </dsp:sp>
    <dsp:sp modelId="{F3C6A96E-F343-4D62-AB8C-B87AFD692EEB}">
      <dsp:nvSpPr>
        <dsp:cNvPr id="0" name=""/>
        <dsp:cNvSpPr/>
      </dsp:nvSpPr>
      <dsp:spPr>
        <a:xfrm>
          <a:off x="4148360" y="16"/>
          <a:ext cx="4005039" cy="4866747"/>
        </a:xfrm>
        <a:prstGeom prst="roundRect">
          <a:avLst>
            <a:gd name="adj" fmla="val 5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3444" rIns="160020" bIns="0" numCol="1" spcCol="1270" anchor="t" anchorCtr="0">
          <a:noAutofit/>
        </a:bodyPr>
        <a:lstStyle/>
        <a:p>
          <a:pPr marL="0" lvl="0" indent="0" algn="r" defTabSz="1600200">
            <a:lnSpc>
              <a:spcPct val="90000"/>
            </a:lnSpc>
            <a:spcBef>
              <a:spcPct val="0"/>
            </a:spcBef>
            <a:spcAft>
              <a:spcPct val="35000"/>
            </a:spcAft>
            <a:buNone/>
          </a:pPr>
          <a:r>
            <a:rPr lang="en-US" sz="3600" kern="1200"/>
            <a:t>Social-emotional</a:t>
          </a:r>
        </a:p>
      </dsp:txBody>
      <dsp:txXfrm rot="16200000">
        <a:off x="2553498" y="1594878"/>
        <a:ext cx="3990732" cy="801007"/>
      </dsp:txXfrm>
    </dsp:sp>
    <dsp:sp modelId="{73B55BA1-7585-4FD9-A886-2869DD70E3B6}">
      <dsp:nvSpPr>
        <dsp:cNvPr id="0" name=""/>
        <dsp:cNvSpPr/>
      </dsp:nvSpPr>
      <dsp:spPr>
        <a:xfrm rot="5400000">
          <a:off x="3813717" y="3963800"/>
          <a:ext cx="706191" cy="600755"/>
        </a:xfrm>
        <a:prstGeom prst="flowChartExtra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CA298433-8D74-4F23-9DB7-25C88C9C9626}">
      <dsp:nvSpPr>
        <dsp:cNvPr id="0" name=""/>
        <dsp:cNvSpPr/>
      </dsp:nvSpPr>
      <dsp:spPr>
        <a:xfrm>
          <a:off x="4949368" y="16"/>
          <a:ext cx="2983754" cy="486674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mn-lt"/>
            </a:rPr>
            <a:t>Connect With Kids</a:t>
          </a:r>
          <a:br>
            <a:rPr lang="en-US" sz="2400" kern="1200" dirty="0">
              <a:latin typeface="+mn-lt"/>
            </a:rPr>
          </a:br>
          <a:r>
            <a:rPr lang="en-US" sz="2400" kern="1200" dirty="0" err="1">
              <a:latin typeface="+mn-lt"/>
            </a:rPr>
            <a:t>connectwithkids.com</a:t>
          </a:r>
          <a:endParaRPr lang="en-US" sz="1800" kern="1200" dirty="0"/>
        </a:p>
        <a:p>
          <a:pPr marL="228600" lvl="1" indent="-228600" algn="l" defTabSz="889000">
            <a:lnSpc>
              <a:spcPct val="90000"/>
            </a:lnSpc>
            <a:spcBef>
              <a:spcPct val="0"/>
            </a:spcBef>
            <a:spcAft>
              <a:spcPct val="15000"/>
            </a:spcAft>
            <a:buChar char="•"/>
          </a:pPr>
          <a:r>
            <a:rPr lang="en-US" sz="2000" kern="1200" dirty="0">
              <a:latin typeface="+mn-lt"/>
            </a:rPr>
            <a:t>A curricula using real stories presented through documentary-style videos, non-fiction books,  teaching guides and patent resources. </a:t>
          </a:r>
        </a:p>
        <a:p>
          <a:pPr marL="228600" lvl="1" indent="-228600" algn="l" defTabSz="889000">
            <a:lnSpc>
              <a:spcPct val="90000"/>
            </a:lnSpc>
            <a:spcBef>
              <a:spcPct val="0"/>
            </a:spcBef>
            <a:spcAft>
              <a:spcPct val="15000"/>
            </a:spcAft>
            <a:buChar char="•"/>
          </a:pPr>
          <a:r>
            <a:rPr lang="en-US" sz="2000" kern="1200">
              <a:latin typeface="+mn-lt"/>
            </a:rPr>
            <a:t>Customizable units are:</a:t>
          </a:r>
        </a:p>
        <a:p>
          <a:pPr marL="0" lvl="1" indent="173038" algn="l" defTabSz="711200">
            <a:lnSpc>
              <a:spcPct val="90000"/>
            </a:lnSpc>
            <a:spcBef>
              <a:spcPct val="0"/>
            </a:spcBef>
            <a:spcAft>
              <a:spcPct val="15000"/>
            </a:spcAft>
            <a:buChar char="•"/>
          </a:pPr>
          <a:r>
            <a:rPr lang="en-US" sz="1600" kern="1200">
              <a:latin typeface="+mn-lt"/>
            </a:rPr>
            <a:t>Attendance and achievement</a:t>
          </a:r>
        </a:p>
        <a:p>
          <a:pPr marL="0" lvl="1" indent="173038" algn="l" defTabSz="711200">
            <a:lnSpc>
              <a:spcPct val="90000"/>
            </a:lnSpc>
            <a:spcBef>
              <a:spcPct val="0"/>
            </a:spcBef>
            <a:spcAft>
              <a:spcPct val="15000"/>
            </a:spcAft>
            <a:buChar char="•"/>
          </a:pPr>
          <a:r>
            <a:rPr lang="en-US" sz="1600" kern="1200">
              <a:latin typeface="+mn-lt"/>
            </a:rPr>
            <a:t>Bullying and violence prevention</a:t>
          </a:r>
        </a:p>
        <a:p>
          <a:pPr marL="0" lvl="1" indent="173038" algn="l" defTabSz="711200">
            <a:lnSpc>
              <a:spcPct val="90000"/>
            </a:lnSpc>
            <a:spcBef>
              <a:spcPct val="0"/>
            </a:spcBef>
            <a:spcAft>
              <a:spcPct val="15000"/>
            </a:spcAft>
            <a:buChar char="•"/>
          </a:pPr>
          <a:r>
            <a:rPr lang="en-US" sz="1600" kern="1200">
              <a:latin typeface="+mn-lt"/>
            </a:rPr>
            <a:t>Character and Life skills</a:t>
          </a:r>
        </a:p>
        <a:p>
          <a:pPr marL="0" lvl="1" indent="173038" algn="l" defTabSz="711200">
            <a:lnSpc>
              <a:spcPct val="90000"/>
            </a:lnSpc>
            <a:spcBef>
              <a:spcPct val="0"/>
            </a:spcBef>
            <a:spcAft>
              <a:spcPct val="15000"/>
            </a:spcAft>
            <a:buChar char="•"/>
          </a:pPr>
          <a:r>
            <a:rPr lang="en-US" sz="1600" kern="1200">
              <a:latin typeface="+mn-lt"/>
            </a:rPr>
            <a:t>Digital citizenship</a:t>
          </a:r>
        </a:p>
        <a:p>
          <a:pPr marL="0" lvl="1" indent="173038" algn="l" defTabSz="711200">
            <a:lnSpc>
              <a:spcPct val="90000"/>
            </a:lnSpc>
            <a:spcBef>
              <a:spcPct val="0"/>
            </a:spcBef>
            <a:spcAft>
              <a:spcPct val="15000"/>
            </a:spcAft>
            <a:buChar char="•"/>
          </a:pPr>
          <a:r>
            <a:rPr lang="en-US" sz="1600" kern="1200">
              <a:latin typeface="+mn-lt"/>
            </a:rPr>
            <a:t>Alcohol and drug prevention</a:t>
          </a:r>
        </a:p>
        <a:p>
          <a:pPr marL="0" lvl="1" indent="173038" algn="l" defTabSz="711200">
            <a:lnSpc>
              <a:spcPct val="90000"/>
            </a:lnSpc>
            <a:spcBef>
              <a:spcPct val="0"/>
            </a:spcBef>
            <a:spcAft>
              <a:spcPct val="15000"/>
            </a:spcAft>
            <a:buChar char="•"/>
          </a:pPr>
          <a:r>
            <a:rPr lang="en-US" sz="1600" kern="1200">
              <a:latin typeface="+mn-lt"/>
            </a:rPr>
            <a:t>Health and Wellness</a:t>
          </a:r>
        </a:p>
      </dsp:txBody>
      <dsp:txXfrm>
        <a:off x="4949368" y="16"/>
        <a:ext cx="2983754" cy="486674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B6CD2-4940-443C-A30B-738C2A8DD7E9}">
      <dsp:nvSpPr>
        <dsp:cNvPr id="0" name=""/>
        <dsp:cNvSpPr/>
      </dsp:nvSpPr>
      <dsp:spPr>
        <a:xfrm>
          <a:off x="0" y="19182"/>
          <a:ext cx="8218789" cy="482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Listens to Others</a:t>
          </a:r>
          <a:endParaRPr lang="en-US" sz="2000" b="1" kern="1200" dirty="0"/>
        </a:p>
      </dsp:txBody>
      <dsp:txXfrm>
        <a:off x="23560" y="42742"/>
        <a:ext cx="8171669" cy="435505"/>
      </dsp:txXfrm>
    </dsp:sp>
    <dsp:sp modelId="{0C24F040-E93A-4F3A-AE86-8E668321B438}">
      <dsp:nvSpPr>
        <dsp:cNvPr id="0" name=""/>
        <dsp:cNvSpPr/>
      </dsp:nvSpPr>
      <dsp:spPr>
        <a:xfrm>
          <a:off x="0" y="545007"/>
          <a:ext cx="8218789" cy="482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Follows Directions</a:t>
          </a:r>
          <a:endParaRPr lang="en-US" sz="2000" b="1" kern="1200" dirty="0"/>
        </a:p>
      </dsp:txBody>
      <dsp:txXfrm>
        <a:off x="23560" y="568567"/>
        <a:ext cx="8171669" cy="435505"/>
      </dsp:txXfrm>
    </dsp:sp>
    <dsp:sp modelId="{25014975-60D6-460A-B8BC-9E8BCC8B51B7}">
      <dsp:nvSpPr>
        <dsp:cNvPr id="0" name=""/>
        <dsp:cNvSpPr/>
      </dsp:nvSpPr>
      <dsp:spPr>
        <a:xfrm>
          <a:off x="0" y="1070832"/>
          <a:ext cx="8218789" cy="48262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Follows Classroom Rules</a:t>
          </a:r>
          <a:endParaRPr lang="en-US" sz="2000" b="1" kern="1200" dirty="0"/>
        </a:p>
      </dsp:txBody>
      <dsp:txXfrm>
        <a:off x="23560" y="1094392"/>
        <a:ext cx="8171669" cy="435505"/>
      </dsp:txXfrm>
    </dsp:sp>
    <dsp:sp modelId="{BBE6380E-7663-4BFA-8B5D-C9C198B0A006}">
      <dsp:nvSpPr>
        <dsp:cNvPr id="0" name=""/>
        <dsp:cNvSpPr/>
      </dsp:nvSpPr>
      <dsp:spPr>
        <a:xfrm>
          <a:off x="0" y="1596657"/>
          <a:ext cx="8218789" cy="4826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Ignores Peer Distractions</a:t>
          </a:r>
          <a:endParaRPr lang="en-US" sz="2000" b="1" kern="1200" dirty="0"/>
        </a:p>
      </dsp:txBody>
      <dsp:txXfrm>
        <a:off x="23560" y="1620217"/>
        <a:ext cx="8171669" cy="435505"/>
      </dsp:txXfrm>
    </dsp:sp>
    <dsp:sp modelId="{9C4E63AD-45E0-4FF2-92F6-C3D9F21F4A02}">
      <dsp:nvSpPr>
        <dsp:cNvPr id="0" name=""/>
        <dsp:cNvSpPr/>
      </dsp:nvSpPr>
      <dsp:spPr>
        <a:xfrm>
          <a:off x="0" y="2122482"/>
          <a:ext cx="8218789" cy="48262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Asks for Help</a:t>
          </a:r>
          <a:endParaRPr lang="en-US" sz="2000" b="1" kern="1200" dirty="0"/>
        </a:p>
      </dsp:txBody>
      <dsp:txXfrm>
        <a:off x="23560" y="2146042"/>
        <a:ext cx="8171669" cy="435505"/>
      </dsp:txXfrm>
    </dsp:sp>
    <dsp:sp modelId="{217512A8-4F81-4E1C-B919-ADC86FD05945}">
      <dsp:nvSpPr>
        <dsp:cNvPr id="0" name=""/>
        <dsp:cNvSpPr/>
      </dsp:nvSpPr>
      <dsp:spPr>
        <a:xfrm>
          <a:off x="0" y="2648307"/>
          <a:ext cx="8218789" cy="482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Takes Turns in Conversations</a:t>
          </a:r>
          <a:endParaRPr lang="en-US" sz="2000" b="1" kern="1200" dirty="0"/>
        </a:p>
      </dsp:txBody>
      <dsp:txXfrm>
        <a:off x="23560" y="2671867"/>
        <a:ext cx="8171669" cy="435505"/>
      </dsp:txXfrm>
    </dsp:sp>
    <dsp:sp modelId="{F38F7E2E-43D5-40E8-836A-503F0158E10D}">
      <dsp:nvSpPr>
        <dsp:cNvPr id="0" name=""/>
        <dsp:cNvSpPr/>
      </dsp:nvSpPr>
      <dsp:spPr>
        <a:xfrm>
          <a:off x="0" y="3174132"/>
          <a:ext cx="8218789" cy="482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Cooperates With Others </a:t>
          </a:r>
          <a:endParaRPr lang="en-US" sz="2000" b="1" kern="1200" dirty="0"/>
        </a:p>
      </dsp:txBody>
      <dsp:txXfrm>
        <a:off x="23560" y="3197692"/>
        <a:ext cx="8171669" cy="435505"/>
      </dsp:txXfrm>
    </dsp:sp>
    <dsp:sp modelId="{96C7F345-5108-4415-B7B2-81B68BC6D628}">
      <dsp:nvSpPr>
        <dsp:cNvPr id="0" name=""/>
        <dsp:cNvSpPr/>
      </dsp:nvSpPr>
      <dsp:spPr>
        <a:xfrm>
          <a:off x="0" y="3699957"/>
          <a:ext cx="8218789" cy="48262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Controls Temper in Conflict Situations</a:t>
          </a:r>
          <a:endParaRPr lang="en-US" sz="2000" b="1" kern="1200" dirty="0"/>
        </a:p>
      </dsp:txBody>
      <dsp:txXfrm>
        <a:off x="23560" y="3723517"/>
        <a:ext cx="8171669" cy="435505"/>
      </dsp:txXfrm>
    </dsp:sp>
    <dsp:sp modelId="{EFE30B60-F131-4FE7-8BA4-17E4BEA10FC5}">
      <dsp:nvSpPr>
        <dsp:cNvPr id="0" name=""/>
        <dsp:cNvSpPr/>
      </dsp:nvSpPr>
      <dsp:spPr>
        <a:xfrm>
          <a:off x="0" y="4225782"/>
          <a:ext cx="8218789" cy="4826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Acts Responsibly With Others </a:t>
          </a:r>
          <a:endParaRPr lang="en-US" sz="2000" b="1" kern="1200" dirty="0"/>
        </a:p>
      </dsp:txBody>
      <dsp:txXfrm>
        <a:off x="23560" y="4249342"/>
        <a:ext cx="8171669" cy="435505"/>
      </dsp:txXfrm>
    </dsp:sp>
    <dsp:sp modelId="{7BB23852-A4B9-4919-BDEC-03B58AC4A22B}">
      <dsp:nvSpPr>
        <dsp:cNvPr id="0" name=""/>
        <dsp:cNvSpPr/>
      </dsp:nvSpPr>
      <dsp:spPr>
        <a:xfrm>
          <a:off x="0" y="4751607"/>
          <a:ext cx="8218789" cy="48262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Shows Kindness to Other</a:t>
          </a:r>
          <a:endParaRPr lang="en-US" sz="2000" b="1" kern="1200" dirty="0"/>
        </a:p>
      </dsp:txBody>
      <dsp:txXfrm>
        <a:off x="23560" y="4775167"/>
        <a:ext cx="8171669" cy="43550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382072"/>
          <a:ext cx="6477000" cy="11194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Systematic Screening</a:t>
          </a:r>
        </a:p>
      </dsp:txBody>
      <dsp:txXfrm>
        <a:off x="0" y="3382072"/>
        <a:ext cx="6477000" cy="604480"/>
      </dsp:txXfrm>
    </dsp:sp>
    <dsp:sp modelId="{7951155A-7E89-44A9-9BF7-5C790023F098}">
      <dsp:nvSpPr>
        <dsp:cNvPr id="0" name=""/>
        <dsp:cNvSpPr/>
      </dsp:nvSpPr>
      <dsp:spPr>
        <a:xfrm>
          <a:off x="0" y="3992608"/>
          <a:ext cx="3238500" cy="51492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Academic</a:t>
          </a:r>
        </a:p>
      </dsp:txBody>
      <dsp:txXfrm>
        <a:off x="0" y="3992608"/>
        <a:ext cx="3238500" cy="514927"/>
      </dsp:txXfrm>
    </dsp:sp>
    <dsp:sp modelId="{CD5EA9AD-1FF3-4544-A506-1F718852DBF6}">
      <dsp:nvSpPr>
        <dsp:cNvPr id="0" name=""/>
        <dsp:cNvSpPr/>
      </dsp:nvSpPr>
      <dsp:spPr>
        <a:xfrm>
          <a:off x="3238500" y="3992608"/>
          <a:ext cx="3238500" cy="51492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Behavior</a:t>
          </a:r>
        </a:p>
      </dsp:txBody>
      <dsp:txXfrm>
        <a:off x="3238500" y="3992608"/>
        <a:ext cx="3238500" cy="514927"/>
      </dsp:txXfrm>
    </dsp:sp>
    <dsp:sp modelId="{92EA4F5A-0FF3-4211-A131-F9B49768E899}">
      <dsp:nvSpPr>
        <dsp:cNvPr id="0" name=""/>
        <dsp:cNvSpPr/>
      </dsp:nvSpPr>
      <dsp:spPr>
        <a:xfrm rot="10800000">
          <a:off x="0" y="1676855"/>
          <a:ext cx="6477000" cy="172164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Treatment Integrity</a:t>
          </a:r>
        </a:p>
      </dsp:txBody>
      <dsp:txXfrm rot="-10800000">
        <a:off x="0" y="1676855"/>
        <a:ext cx="6477000" cy="604298"/>
      </dsp:txXfrm>
    </dsp:sp>
    <dsp:sp modelId="{A61109AB-58A7-4C13-A5D2-CA6A251B88F0}">
      <dsp:nvSpPr>
        <dsp:cNvPr id="0" name=""/>
        <dsp:cNvSpPr/>
      </dsp:nvSpPr>
      <dsp:spPr>
        <a:xfrm>
          <a:off x="0" y="2309957"/>
          <a:ext cx="3238500" cy="5147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dirty="0"/>
            <a:t> </a:t>
          </a:r>
        </a:p>
      </dsp:txBody>
      <dsp:txXfrm>
        <a:off x="0" y="2309957"/>
        <a:ext cx="3238500" cy="514773"/>
      </dsp:txXfrm>
    </dsp:sp>
    <dsp:sp modelId="{9C19B259-35BE-4E6C-AFCF-446C3F9B1DCD}">
      <dsp:nvSpPr>
        <dsp:cNvPr id="0" name=""/>
        <dsp:cNvSpPr/>
      </dsp:nvSpPr>
      <dsp:spPr>
        <a:xfrm>
          <a:off x="3238500" y="2309957"/>
          <a:ext cx="3238500" cy="5147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dirty="0"/>
            <a:t> </a:t>
          </a:r>
        </a:p>
      </dsp:txBody>
      <dsp:txXfrm>
        <a:off x="3238500" y="2309957"/>
        <a:ext cx="3238500" cy="514773"/>
      </dsp:txXfrm>
    </dsp:sp>
    <dsp:sp modelId="{1E4F588E-03BB-45C8-87EE-6965E618E9BF}">
      <dsp:nvSpPr>
        <dsp:cNvPr id="0" name=""/>
        <dsp:cNvSpPr/>
      </dsp:nvSpPr>
      <dsp:spPr>
        <a:xfrm rot="10800000">
          <a:off x="0" y="800"/>
          <a:ext cx="6477000" cy="172164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Social Validity</a:t>
          </a:r>
        </a:p>
      </dsp:txBody>
      <dsp:txXfrm rot="-10800000">
        <a:off x="0" y="800"/>
        <a:ext cx="6477000" cy="604298"/>
      </dsp:txXfrm>
    </dsp:sp>
    <dsp:sp modelId="{1089999C-8267-48BC-A665-5A0CF5DB29FD}">
      <dsp:nvSpPr>
        <dsp:cNvPr id="0" name=""/>
        <dsp:cNvSpPr/>
      </dsp:nvSpPr>
      <dsp:spPr>
        <a:xfrm>
          <a:off x="0" y="605099"/>
          <a:ext cx="3238500" cy="5147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p>
      </dsp:txBody>
      <dsp:txXfrm>
        <a:off x="0" y="605099"/>
        <a:ext cx="3238500" cy="514773"/>
      </dsp:txXfrm>
    </dsp:sp>
    <dsp:sp modelId="{ECFD427D-5D07-4820-81E5-F9AAF6F7B224}">
      <dsp:nvSpPr>
        <dsp:cNvPr id="0" name=""/>
        <dsp:cNvSpPr/>
      </dsp:nvSpPr>
      <dsp:spPr>
        <a:xfrm>
          <a:off x="3238500" y="605099"/>
          <a:ext cx="3238500" cy="5147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p>
      </dsp:txBody>
      <dsp:txXfrm>
        <a:off x="3238500" y="605099"/>
        <a:ext cx="3238500" cy="5147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923" y="0"/>
          <a:ext cx="555574"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216694" y="217618"/>
        <a:ext cx="546351" cy="111114"/>
      </dsp:txXfrm>
    </dsp:sp>
    <dsp:sp modelId="{016B7851-ED07-41AA-91EF-5A835E3DD507}">
      <dsp:nvSpPr>
        <dsp:cNvPr id="0" name=""/>
        <dsp:cNvSpPr/>
      </dsp:nvSpPr>
      <dsp:spPr>
        <a:xfrm>
          <a:off x="575943" y="0"/>
          <a:ext cx="555574"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358325" y="217618"/>
        <a:ext cx="546351" cy="111114"/>
      </dsp:txXfrm>
    </dsp:sp>
    <dsp:sp modelId="{427FC1E3-0593-4C6D-B81C-9EA4B510122F}">
      <dsp:nvSpPr>
        <dsp:cNvPr id="0" name=""/>
        <dsp:cNvSpPr/>
      </dsp:nvSpPr>
      <dsp:spPr>
        <a:xfrm rot="5400000">
          <a:off x="529739" y="529788"/>
          <a:ext cx="97963"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150963" y="0"/>
          <a:ext cx="555574"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933345" y="217618"/>
        <a:ext cx="546351" cy="111114"/>
      </dsp:txXfrm>
    </dsp:sp>
    <dsp:sp modelId="{D91F4DFA-AF61-4DA7-B416-261203779B99}">
      <dsp:nvSpPr>
        <dsp:cNvPr id="0" name=""/>
        <dsp:cNvSpPr/>
      </dsp:nvSpPr>
      <dsp:spPr>
        <a:xfrm rot="5400000">
          <a:off x="1104759" y="529788"/>
          <a:ext cx="97963"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1725983" y="0"/>
          <a:ext cx="555574"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1508365" y="217618"/>
        <a:ext cx="546351" cy="111114"/>
      </dsp:txXfrm>
    </dsp:sp>
    <dsp:sp modelId="{D79CC247-1F61-4E90-9866-DAA70D747B32}">
      <dsp:nvSpPr>
        <dsp:cNvPr id="0" name=""/>
        <dsp:cNvSpPr/>
      </dsp:nvSpPr>
      <dsp:spPr>
        <a:xfrm rot="5400000">
          <a:off x="1679779" y="529788"/>
          <a:ext cx="97963"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281283"/>
          <a:ext cx="8244916" cy="982799"/>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We think we know what we need so we are planning to move forward (evidence-based)</a:t>
          </a:r>
        </a:p>
      </dsp:txBody>
      <dsp:txXfrm>
        <a:off x="0" y="281283"/>
        <a:ext cx="8244916" cy="982799"/>
      </dsp:txXfrm>
    </dsp:sp>
    <dsp:sp modelId="{1C83B8A7-E55A-4A95-9C9B-A2BC7606356D}">
      <dsp:nvSpPr>
        <dsp:cNvPr id="0" name=""/>
        <dsp:cNvSpPr/>
      </dsp:nvSpPr>
      <dsp:spPr>
        <a:xfrm>
          <a:off x="412245" y="45123"/>
          <a:ext cx="4145337" cy="472320"/>
        </a:xfrm>
        <a:prstGeom prst="round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a:scene3d>
          <a:camera prst="orthographicFront">
            <a:rot lat="0" lon="0" rev="0"/>
          </a:camera>
          <a:lightRig rig="contrasting" dir="t">
            <a:rot lat="0" lon="0" rev="1200000"/>
          </a:lightRig>
        </a:scene3d>
      </dsp:spPr>
      <dsp:style>
        <a:lnRef idx="1">
          <a:schemeClr val="accent3"/>
        </a:lnRef>
        <a:fillRef idx="3">
          <a:schemeClr val="accent3"/>
        </a:fillRef>
        <a:effectRef idx="2">
          <a:schemeClr val="accent3"/>
        </a:effectRef>
        <a:fontRef idx="minor">
          <a:schemeClr val="lt1"/>
        </a:fontRef>
      </dsp:style>
      <dsp:txBody>
        <a:bodyPr spcFirstLastPara="0" vert="horz" wrap="square" lIns="218147" tIns="0" rIns="218147" bIns="0" numCol="1" spcCol="1270" anchor="ctr" anchorCtr="0">
          <a:noAutofit/>
        </a:bodyPr>
        <a:lstStyle/>
        <a:p>
          <a:pPr marL="0" lvl="0" indent="0" algn="l" defTabSz="1155700">
            <a:lnSpc>
              <a:spcPct val="90000"/>
            </a:lnSpc>
            <a:spcBef>
              <a:spcPct val="0"/>
            </a:spcBef>
            <a:spcAft>
              <a:spcPct val="35000"/>
            </a:spcAft>
            <a:buNone/>
          </a:pPr>
          <a:r>
            <a:rPr lang="en-US" sz="2600" b="0" kern="1200" dirty="0">
              <a:latin typeface="+mj-lt"/>
            </a:rPr>
            <a:t>Exploration &amp; Adoption</a:t>
          </a:r>
        </a:p>
      </dsp:txBody>
      <dsp:txXfrm>
        <a:off x="435302" y="68180"/>
        <a:ext cx="4099223" cy="426206"/>
      </dsp:txXfrm>
    </dsp:sp>
    <dsp:sp modelId="{C3D4A2DB-AD52-4904-A56F-39717FFF0012}">
      <dsp:nvSpPr>
        <dsp:cNvPr id="0" name=""/>
        <dsp:cNvSpPr/>
      </dsp:nvSpPr>
      <dsp:spPr>
        <a:xfrm>
          <a:off x="0" y="1586643"/>
          <a:ext cx="8244916" cy="718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make sure we’re ready to implement (capacity infrastructure)</a:t>
          </a:r>
        </a:p>
      </dsp:txBody>
      <dsp:txXfrm>
        <a:off x="0" y="1586643"/>
        <a:ext cx="8244916" cy="718200"/>
      </dsp:txXfrm>
    </dsp:sp>
    <dsp:sp modelId="{63DF7D70-FA28-4CB5-87C3-68C2218D59D9}">
      <dsp:nvSpPr>
        <dsp:cNvPr id="0" name=""/>
        <dsp:cNvSpPr/>
      </dsp:nvSpPr>
      <dsp:spPr>
        <a:xfrm>
          <a:off x="412245" y="1350483"/>
          <a:ext cx="4449896" cy="472320"/>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a:scene3d>
          <a:camera prst="orthographicFront">
            <a:rot lat="0" lon="0" rev="0"/>
          </a:camera>
          <a:lightRig rig="contrasting" dir="t">
            <a:rot lat="0" lon="0" rev="1200000"/>
          </a:lightRig>
        </a:scene3d>
      </dsp:spPr>
      <dsp:style>
        <a:lnRef idx="1">
          <a:schemeClr val="accent5"/>
        </a:lnRef>
        <a:fillRef idx="3">
          <a:schemeClr val="accent5"/>
        </a:fillRef>
        <a:effectRef idx="2">
          <a:schemeClr val="accent5"/>
        </a:effectRef>
        <a:fontRef idx="minor">
          <a:schemeClr val="lt1"/>
        </a:fontRef>
      </dsp:style>
      <dsp:txBody>
        <a:bodyPr spcFirstLastPara="0" vert="horz" wrap="square" lIns="218147" tIns="0" rIns="218147" bIns="0" numCol="1" spcCol="1270" anchor="ctr" anchorCtr="0">
          <a:noAutofit/>
        </a:bodyPr>
        <a:lstStyle/>
        <a:p>
          <a:pPr marL="0" lvl="0" indent="0" algn="l" defTabSz="1155700">
            <a:lnSpc>
              <a:spcPct val="90000"/>
            </a:lnSpc>
            <a:spcBef>
              <a:spcPct val="0"/>
            </a:spcBef>
            <a:spcAft>
              <a:spcPct val="35000"/>
            </a:spcAft>
            <a:buNone/>
          </a:pPr>
          <a:r>
            <a:rPr lang="en-US" sz="2600" b="0" kern="1200" dirty="0">
              <a:latin typeface="+mj-lt"/>
            </a:rPr>
            <a:t>Installation</a:t>
          </a:r>
        </a:p>
      </dsp:txBody>
      <dsp:txXfrm>
        <a:off x="435302" y="1373540"/>
        <a:ext cx="4403782" cy="426206"/>
      </dsp:txXfrm>
    </dsp:sp>
    <dsp:sp modelId="{34868D5B-AE8B-4E00-8715-EF98D4DDE889}">
      <dsp:nvSpPr>
        <dsp:cNvPr id="0" name=""/>
        <dsp:cNvSpPr/>
      </dsp:nvSpPr>
      <dsp:spPr>
        <a:xfrm>
          <a:off x="0" y="2627404"/>
          <a:ext cx="8244916" cy="718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give it a try &amp; evaluate (demonstration)</a:t>
          </a:r>
        </a:p>
      </dsp:txBody>
      <dsp:txXfrm>
        <a:off x="0" y="2627404"/>
        <a:ext cx="8244916" cy="718200"/>
      </dsp:txXfrm>
    </dsp:sp>
    <dsp:sp modelId="{223DD7FC-BB63-4487-83F2-E54C0643849F}">
      <dsp:nvSpPr>
        <dsp:cNvPr id="0" name=""/>
        <dsp:cNvSpPr/>
      </dsp:nvSpPr>
      <dsp:spPr>
        <a:xfrm>
          <a:off x="412245" y="2391244"/>
          <a:ext cx="4907341" cy="472320"/>
        </a:xfrm>
        <a:prstGeom prst="round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a:scene3d>
          <a:camera prst="orthographicFront">
            <a:rot lat="0" lon="0" rev="0"/>
          </a:camera>
          <a:lightRig rig="contrasting" dir="t">
            <a:rot lat="0" lon="0" rev="1200000"/>
          </a:lightRig>
        </a:scene3d>
      </dsp:spPr>
      <dsp:style>
        <a:lnRef idx="1">
          <a:schemeClr val="accent6"/>
        </a:lnRef>
        <a:fillRef idx="3">
          <a:schemeClr val="accent6"/>
        </a:fillRef>
        <a:effectRef idx="2">
          <a:schemeClr val="accent6"/>
        </a:effectRef>
        <a:fontRef idx="minor">
          <a:schemeClr val="lt1"/>
        </a:fontRef>
      </dsp:style>
      <dsp:txBody>
        <a:bodyPr spcFirstLastPara="0" vert="horz" wrap="square" lIns="218147" tIns="0" rIns="218147" bIns="0" numCol="1" spcCol="1270" anchor="ctr" anchorCtr="0">
          <a:noAutofit/>
        </a:bodyPr>
        <a:lstStyle/>
        <a:p>
          <a:pPr marL="0" lvl="0" indent="0" algn="l" defTabSz="1155700">
            <a:lnSpc>
              <a:spcPct val="90000"/>
            </a:lnSpc>
            <a:spcBef>
              <a:spcPct val="0"/>
            </a:spcBef>
            <a:spcAft>
              <a:spcPct val="35000"/>
            </a:spcAft>
            <a:buNone/>
          </a:pPr>
          <a:r>
            <a:rPr lang="en-US" sz="2600" b="0" kern="1200" dirty="0">
              <a:latin typeface="+mj-lt"/>
            </a:rPr>
            <a:t>Initial Implementation</a:t>
          </a:r>
        </a:p>
      </dsp:txBody>
      <dsp:txXfrm>
        <a:off x="435302" y="2414301"/>
        <a:ext cx="4861227" cy="426206"/>
      </dsp:txXfrm>
    </dsp:sp>
    <dsp:sp modelId="{DDF6E055-97DD-47A5-B52B-4D4E9E2EADD0}">
      <dsp:nvSpPr>
        <dsp:cNvPr id="0" name=""/>
        <dsp:cNvSpPr/>
      </dsp:nvSpPr>
      <dsp:spPr>
        <a:xfrm>
          <a:off x="0" y="3668164"/>
          <a:ext cx="8244916" cy="718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That worked, let’s do it for real (investment)</a:t>
          </a:r>
        </a:p>
      </dsp:txBody>
      <dsp:txXfrm>
        <a:off x="0" y="3668164"/>
        <a:ext cx="8244916" cy="718200"/>
      </dsp:txXfrm>
    </dsp:sp>
    <dsp:sp modelId="{6D914A54-B7F6-4A24-9F6E-4AB6A8A63DE4}">
      <dsp:nvSpPr>
        <dsp:cNvPr id="0" name=""/>
        <dsp:cNvSpPr/>
      </dsp:nvSpPr>
      <dsp:spPr>
        <a:xfrm>
          <a:off x="412245" y="3432004"/>
          <a:ext cx="5516632"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1155700">
            <a:lnSpc>
              <a:spcPct val="90000"/>
            </a:lnSpc>
            <a:spcBef>
              <a:spcPct val="0"/>
            </a:spcBef>
            <a:spcAft>
              <a:spcPct val="35000"/>
            </a:spcAft>
            <a:buNone/>
          </a:pPr>
          <a:r>
            <a:rPr lang="en-US" sz="2600" b="0" kern="1200" dirty="0">
              <a:latin typeface="+mj-lt"/>
            </a:rPr>
            <a:t>Full Implementation</a:t>
          </a:r>
        </a:p>
      </dsp:txBody>
      <dsp:txXfrm>
        <a:off x="435302" y="3455061"/>
        <a:ext cx="5470518" cy="426206"/>
      </dsp:txXfrm>
    </dsp:sp>
    <dsp:sp modelId="{200C7944-57E3-44A0-ACC4-32F750BA3DB6}">
      <dsp:nvSpPr>
        <dsp:cNvPr id="0" name=""/>
        <dsp:cNvSpPr/>
      </dsp:nvSpPr>
      <dsp:spPr>
        <a:xfrm>
          <a:off x="0" y="4708924"/>
          <a:ext cx="8244916" cy="718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make it our way of doing business (institutionalized use)</a:t>
          </a:r>
        </a:p>
      </dsp:txBody>
      <dsp:txXfrm>
        <a:off x="0" y="4708924"/>
        <a:ext cx="8244916" cy="718200"/>
      </dsp:txXfrm>
    </dsp:sp>
    <dsp:sp modelId="{37644250-2239-41EF-88FE-BDEC6CDC8369}">
      <dsp:nvSpPr>
        <dsp:cNvPr id="0" name=""/>
        <dsp:cNvSpPr/>
      </dsp:nvSpPr>
      <dsp:spPr>
        <a:xfrm>
          <a:off x="412245" y="4472764"/>
          <a:ext cx="5974134"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1155700">
            <a:lnSpc>
              <a:spcPct val="90000"/>
            </a:lnSpc>
            <a:spcBef>
              <a:spcPct val="0"/>
            </a:spcBef>
            <a:spcAft>
              <a:spcPct val="35000"/>
            </a:spcAft>
            <a:buNone/>
          </a:pPr>
          <a:r>
            <a:rPr lang="en-US" sz="2600" b="0" kern="1200" dirty="0">
              <a:latin typeface="+mj-lt"/>
            </a:rPr>
            <a:t>Sustainability &amp; Continuous Regeneration</a:t>
          </a:r>
        </a:p>
      </dsp:txBody>
      <dsp:txXfrm>
        <a:off x="435302" y="4495821"/>
        <a:ext cx="5928020" cy="42620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5357" y="1551582"/>
          <a:ext cx="1601390" cy="960834"/>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Fall</a:t>
          </a:r>
        </a:p>
      </dsp:txBody>
      <dsp:txXfrm>
        <a:off x="33499" y="1579724"/>
        <a:ext cx="1545106" cy="904550"/>
      </dsp:txXfrm>
    </dsp:sp>
    <dsp:sp modelId="{4076A3E5-BAA9-4E10-9A81-88B8ED6592DF}">
      <dsp:nvSpPr>
        <dsp:cNvPr id="0" name=""/>
        <dsp:cNvSpPr/>
      </dsp:nvSpPr>
      <dsp:spPr>
        <a:xfrm>
          <a:off x="1766887" y="1833427"/>
          <a:ext cx="339494" cy="397144"/>
        </a:xfrm>
        <a:prstGeom prst="rightArrow">
          <a:avLst>
            <a:gd name="adj1" fmla="val 60000"/>
            <a:gd name="adj2" fmla="val 50000"/>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766887" y="1912856"/>
        <a:ext cx="237646" cy="238286"/>
      </dsp:txXfrm>
    </dsp:sp>
    <dsp:sp modelId="{C8B629C0-6360-449F-95D1-5959B959F4B8}">
      <dsp:nvSpPr>
        <dsp:cNvPr id="0" name=""/>
        <dsp:cNvSpPr/>
      </dsp:nvSpPr>
      <dsp:spPr>
        <a:xfrm>
          <a:off x="2247304" y="1551582"/>
          <a:ext cx="1601390" cy="960834"/>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Winter</a:t>
          </a:r>
        </a:p>
      </dsp:txBody>
      <dsp:txXfrm>
        <a:off x="2275446" y="1579724"/>
        <a:ext cx="1545106" cy="904550"/>
      </dsp:txXfrm>
    </dsp:sp>
    <dsp:sp modelId="{1CD882D0-A02C-4BAD-92CD-44D3AB237FFF}">
      <dsp:nvSpPr>
        <dsp:cNvPr id="0" name=""/>
        <dsp:cNvSpPr/>
      </dsp:nvSpPr>
      <dsp:spPr>
        <a:xfrm>
          <a:off x="4008834" y="1833427"/>
          <a:ext cx="339494" cy="397144"/>
        </a:xfrm>
        <a:prstGeom prst="rightArrow">
          <a:avLst>
            <a:gd name="adj1" fmla="val 60000"/>
            <a:gd name="adj2" fmla="val 50000"/>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008834" y="1912856"/>
        <a:ext cx="237646" cy="238286"/>
      </dsp:txXfrm>
    </dsp:sp>
    <dsp:sp modelId="{17243E6C-4922-4C3F-94D7-D2BF1CFD7CE8}">
      <dsp:nvSpPr>
        <dsp:cNvPr id="0" name=""/>
        <dsp:cNvSpPr/>
      </dsp:nvSpPr>
      <dsp:spPr>
        <a:xfrm>
          <a:off x="4489251" y="1551582"/>
          <a:ext cx="1601390" cy="960834"/>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Spring</a:t>
          </a:r>
        </a:p>
      </dsp:txBody>
      <dsp:txXfrm>
        <a:off x="4517393" y="1579724"/>
        <a:ext cx="1545106" cy="90455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676414"/>
          <a:ext cx="2179683" cy="1920846"/>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Fall Externalizing</a:t>
          </a:r>
        </a:p>
      </dsp:txBody>
      <dsp:txXfrm>
        <a:off x="63552" y="1732674"/>
        <a:ext cx="2067163" cy="1808326"/>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404944" y="2474668"/>
        <a:ext cx="323464" cy="324337"/>
      </dsp:txXfrm>
    </dsp:sp>
    <dsp:sp modelId="{C8B629C0-6360-449F-95D1-5959B959F4B8}">
      <dsp:nvSpPr>
        <dsp:cNvPr id="0" name=""/>
        <dsp:cNvSpPr/>
      </dsp:nvSpPr>
      <dsp:spPr>
        <a:xfrm>
          <a:off x="3058849" y="1676414"/>
          <a:ext cx="2179683" cy="1920846"/>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Winter</a:t>
          </a:r>
        </a:p>
      </dsp:txBody>
      <dsp:txXfrm>
        <a:off x="3115109" y="1732674"/>
        <a:ext cx="2067163" cy="1808326"/>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456501" y="2474668"/>
        <a:ext cx="323464" cy="324337"/>
      </dsp:txXfrm>
    </dsp:sp>
    <dsp:sp modelId="{17243E6C-4922-4C3F-94D7-D2BF1CFD7CE8}">
      <dsp:nvSpPr>
        <dsp:cNvPr id="0" name=""/>
        <dsp:cNvSpPr/>
      </dsp:nvSpPr>
      <dsp:spPr>
        <a:xfrm>
          <a:off x="6110406" y="1676414"/>
          <a:ext cx="2179683" cy="1920846"/>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Spring</a:t>
          </a:r>
        </a:p>
        <a:p>
          <a:pPr marL="0" lvl="0" indent="0" algn="ctr" defTabSz="800100">
            <a:lnSpc>
              <a:spcPct val="90000"/>
            </a:lnSpc>
            <a:spcBef>
              <a:spcPct val="0"/>
            </a:spcBef>
            <a:spcAft>
              <a:spcPct val="35000"/>
            </a:spcAft>
            <a:buNone/>
          </a:pPr>
          <a:r>
            <a:rPr lang="en-US" sz="1800" kern="1200" dirty="0"/>
            <a:t>ORF </a:t>
          </a:r>
        </a:p>
        <a:p>
          <a:pPr marL="0" lvl="0" indent="0" algn="ctr" defTabSz="800100">
            <a:lnSpc>
              <a:spcPct val="90000"/>
            </a:lnSpc>
            <a:spcBef>
              <a:spcPct val="0"/>
            </a:spcBef>
            <a:spcAft>
              <a:spcPct val="35000"/>
            </a:spcAft>
            <a:buNone/>
          </a:pPr>
          <a:r>
            <a:rPr lang="en-US" sz="1800" kern="1200" dirty="0"/>
            <a:t>MAP Reading</a:t>
          </a:r>
        </a:p>
        <a:p>
          <a:pPr marL="0" lvl="0" indent="0" algn="ctr" defTabSz="800100">
            <a:lnSpc>
              <a:spcPct val="90000"/>
            </a:lnSpc>
            <a:spcBef>
              <a:spcPct val="0"/>
            </a:spcBef>
            <a:spcAft>
              <a:spcPct val="35000"/>
            </a:spcAft>
            <a:buNone/>
          </a:pPr>
          <a:r>
            <a:rPr lang="en-US" sz="1800" kern="1200" dirty="0"/>
            <a:t>Nurse Visit</a:t>
          </a:r>
        </a:p>
        <a:p>
          <a:pPr marL="0" lvl="0" indent="0" algn="ctr" defTabSz="800100">
            <a:lnSpc>
              <a:spcPct val="90000"/>
            </a:lnSpc>
            <a:spcBef>
              <a:spcPct val="0"/>
            </a:spcBef>
            <a:spcAft>
              <a:spcPct val="35000"/>
            </a:spcAft>
            <a:buNone/>
          </a:pPr>
          <a:r>
            <a:rPr lang="en-US" sz="1800" kern="1200" dirty="0"/>
            <a:t>Suspensions</a:t>
          </a:r>
        </a:p>
      </dsp:txBody>
      <dsp:txXfrm>
        <a:off x="6166666" y="1732674"/>
        <a:ext cx="2067163" cy="180832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3C7E6-76FE-47F3-85DE-F8C6D8EB1B1A}">
      <dsp:nvSpPr>
        <dsp:cNvPr id="0" name=""/>
        <dsp:cNvSpPr/>
      </dsp:nvSpPr>
      <dsp:spPr>
        <a:xfrm rot="16200000">
          <a:off x="609599" y="-609599"/>
          <a:ext cx="2743200" cy="3962400"/>
        </a:xfrm>
        <a:prstGeom prst="round1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1" y="1"/>
        <a:ext cx="3962400" cy="2057400"/>
      </dsp:txXfrm>
    </dsp:sp>
    <dsp:sp modelId="{4C16EEA0-B299-4328-95F8-FC95E9AC12F9}">
      <dsp:nvSpPr>
        <dsp:cNvPr id="0" name=""/>
        <dsp:cNvSpPr/>
      </dsp:nvSpPr>
      <dsp:spPr>
        <a:xfrm>
          <a:off x="3962400" y="0"/>
          <a:ext cx="3962400" cy="2743200"/>
        </a:xfrm>
        <a:prstGeom prst="round1Rec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962400" y="0"/>
        <a:ext cx="3962400" cy="2057400"/>
      </dsp:txXfrm>
    </dsp:sp>
    <dsp:sp modelId="{99ADC70F-A86D-45C7-8E69-C52B6C277311}">
      <dsp:nvSpPr>
        <dsp:cNvPr id="0" name=""/>
        <dsp:cNvSpPr/>
      </dsp:nvSpPr>
      <dsp:spPr>
        <a:xfrm rot="10800000">
          <a:off x="0" y="2743200"/>
          <a:ext cx="3962400" cy="2743200"/>
        </a:xfrm>
        <a:prstGeom prst="round1Rect">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10800000">
        <a:off x="0" y="3429000"/>
        <a:ext cx="3962400" cy="2057400"/>
      </dsp:txXfrm>
    </dsp:sp>
    <dsp:sp modelId="{6669D36B-AA4B-4DAD-BA5D-F1DEBA91CCAC}">
      <dsp:nvSpPr>
        <dsp:cNvPr id="0" name=""/>
        <dsp:cNvSpPr/>
      </dsp:nvSpPr>
      <dsp:spPr>
        <a:xfrm rot="5400000">
          <a:off x="4572000" y="2133600"/>
          <a:ext cx="2743200" cy="3962400"/>
        </a:xfrm>
        <a:prstGeom prst="round1Rect">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3962399" y="3429000"/>
        <a:ext cx="3962400" cy="2057400"/>
      </dsp:txXfrm>
    </dsp:sp>
    <dsp:sp modelId="{C30794A9-395F-4D1A-B0EE-7DEC986E900C}">
      <dsp:nvSpPr>
        <dsp:cNvPr id="0" name=""/>
        <dsp:cNvSpPr/>
      </dsp:nvSpPr>
      <dsp:spPr>
        <a:xfrm>
          <a:off x="2773679" y="2057400"/>
          <a:ext cx="2377440" cy="1371600"/>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endParaRPr lang="en-US" sz="5700" kern="1200" dirty="0"/>
        </a:p>
      </dsp:txBody>
      <dsp:txXfrm>
        <a:off x="2840635" y="2124356"/>
        <a:ext cx="2243528" cy="123768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71B27-75AC-4129-B5BB-DA351481B1E2}">
      <dsp:nvSpPr>
        <dsp:cNvPr id="0" name=""/>
        <dsp:cNvSpPr/>
      </dsp:nvSpPr>
      <dsp:spPr>
        <a:xfrm>
          <a:off x="989944" y="103488"/>
          <a:ext cx="2325624"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Opportunities to Respond</a:t>
          </a:r>
        </a:p>
      </dsp:txBody>
      <dsp:txXfrm>
        <a:off x="1020766" y="134310"/>
        <a:ext cx="2263980" cy="569751"/>
      </dsp:txXfrm>
    </dsp:sp>
    <dsp:sp modelId="{56EA9667-E871-4288-8F4B-014EDE7B9C5A}">
      <dsp:nvSpPr>
        <dsp:cNvPr id="0" name=""/>
        <dsp:cNvSpPr/>
      </dsp:nvSpPr>
      <dsp:spPr>
        <a:xfrm>
          <a:off x="989944" y="724402"/>
          <a:ext cx="2325624"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Behavior Specific Praise</a:t>
          </a:r>
        </a:p>
      </dsp:txBody>
      <dsp:txXfrm>
        <a:off x="1020766" y="755224"/>
        <a:ext cx="2263980" cy="569751"/>
      </dsp:txXfrm>
    </dsp:sp>
    <dsp:sp modelId="{762B536A-87C4-4D69-B2F0-1832EBB0EB7F}">
      <dsp:nvSpPr>
        <dsp:cNvPr id="0" name=""/>
        <dsp:cNvSpPr/>
      </dsp:nvSpPr>
      <dsp:spPr>
        <a:xfrm>
          <a:off x="1001733" y="1319447"/>
          <a:ext cx="2372080"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Active Supervision</a:t>
          </a:r>
        </a:p>
      </dsp:txBody>
      <dsp:txXfrm>
        <a:off x="1032555" y="1350269"/>
        <a:ext cx="2310436" cy="569751"/>
      </dsp:txXfrm>
    </dsp:sp>
    <dsp:sp modelId="{88030163-1A97-4855-9793-1A9D116F0034}">
      <dsp:nvSpPr>
        <dsp:cNvPr id="0" name=""/>
        <dsp:cNvSpPr/>
      </dsp:nvSpPr>
      <dsp:spPr>
        <a:xfrm>
          <a:off x="985659" y="1989288"/>
          <a:ext cx="2362198"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Instructional Feedback</a:t>
          </a:r>
        </a:p>
      </dsp:txBody>
      <dsp:txXfrm>
        <a:off x="1016481" y="2020110"/>
        <a:ext cx="2300554" cy="569751"/>
      </dsp:txXfrm>
    </dsp:sp>
    <dsp:sp modelId="{34DA06A9-F990-4119-8C56-60C2A50109B7}">
      <dsp:nvSpPr>
        <dsp:cNvPr id="0" name=""/>
        <dsp:cNvSpPr/>
      </dsp:nvSpPr>
      <dsp:spPr>
        <a:xfrm>
          <a:off x="985659" y="2652253"/>
          <a:ext cx="2362213"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High </a:t>
          </a:r>
          <a:r>
            <a:rPr lang="en-US" sz="1800" i="1" kern="1200" dirty="0">
              <a:latin typeface="Arial" panose="020B0604020202020204" pitchFamily="34" charset="0"/>
              <a:cs typeface="Arial" panose="020B0604020202020204" pitchFamily="34" charset="0"/>
            </a:rPr>
            <a:t>p</a:t>
          </a:r>
          <a:r>
            <a:rPr lang="en-US" sz="1800" kern="1200" dirty="0">
              <a:latin typeface="Arial" panose="020B0604020202020204" pitchFamily="34" charset="0"/>
              <a:cs typeface="Arial" panose="020B0604020202020204" pitchFamily="34" charset="0"/>
            </a:rPr>
            <a:t> Requests</a:t>
          </a:r>
        </a:p>
      </dsp:txBody>
      <dsp:txXfrm>
        <a:off x="1016481" y="2683075"/>
        <a:ext cx="2300569" cy="569751"/>
      </dsp:txXfrm>
    </dsp:sp>
    <dsp:sp modelId="{C99B2676-3A44-4F02-A869-1B1DF990413D}">
      <dsp:nvSpPr>
        <dsp:cNvPr id="0" name=""/>
        <dsp:cNvSpPr/>
      </dsp:nvSpPr>
      <dsp:spPr>
        <a:xfrm>
          <a:off x="995229" y="3328288"/>
          <a:ext cx="2372080"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err="1">
              <a:latin typeface="Arial" panose="020B0604020202020204" pitchFamily="34" charset="0"/>
              <a:cs typeface="Arial" panose="020B0604020202020204" pitchFamily="34" charset="0"/>
            </a:rPr>
            <a:t>Precorrection</a:t>
          </a:r>
          <a:endParaRPr lang="en-US" sz="1800" kern="1200" dirty="0">
            <a:latin typeface="Arial" panose="020B0604020202020204" pitchFamily="34" charset="0"/>
            <a:cs typeface="Arial" panose="020B0604020202020204" pitchFamily="34" charset="0"/>
          </a:endParaRPr>
        </a:p>
      </dsp:txBody>
      <dsp:txXfrm>
        <a:off x="1026051" y="3359110"/>
        <a:ext cx="2310436" cy="569751"/>
      </dsp:txXfrm>
    </dsp:sp>
    <dsp:sp modelId="{3D8C4CD1-9262-4F70-A5E0-2A21FAFA4975}">
      <dsp:nvSpPr>
        <dsp:cNvPr id="0" name=""/>
        <dsp:cNvSpPr/>
      </dsp:nvSpPr>
      <dsp:spPr>
        <a:xfrm>
          <a:off x="985659" y="3978182"/>
          <a:ext cx="2362198" cy="631395"/>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Incorporating Choice</a:t>
          </a:r>
        </a:p>
      </dsp:txBody>
      <dsp:txXfrm>
        <a:off x="1016481" y="4009004"/>
        <a:ext cx="2300554" cy="56975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3089" y="876780"/>
          <a:ext cx="1078699" cy="1294439"/>
        </a:xfrm>
        <a:prstGeom prst="roundRect">
          <a:avLst>
            <a:gd name="adj" fmla="val 5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kern="1200" dirty="0"/>
            <a:t>Homework</a:t>
          </a:r>
        </a:p>
      </dsp:txBody>
      <dsp:txXfrm rot="16200000">
        <a:off x="-419760" y="1299630"/>
        <a:ext cx="1061440" cy="215739"/>
      </dsp:txXfrm>
    </dsp:sp>
    <dsp:sp modelId="{971673C2-F47C-2B46-A180-42AE3DADCE7D}">
      <dsp:nvSpPr>
        <dsp:cNvPr id="0" name=""/>
        <dsp:cNvSpPr/>
      </dsp:nvSpPr>
      <dsp:spPr>
        <a:xfrm>
          <a:off x="218829" y="876780"/>
          <a:ext cx="803630" cy="1294439"/>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37719" rIns="0" bIns="0" numCol="1" spcCol="1270" anchor="t" anchorCtr="0">
          <a:noAutofit/>
        </a:bodyPr>
        <a:lstStyle/>
        <a:p>
          <a:pPr marL="0" lvl="0" indent="0" algn="l" defTabSz="488950">
            <a:lnSpc>
              <a:spcPct val="90000"/>
            </a:lnSpc>
            <a:spcBef>
              <a:spcPct val="0"/>
            </a:spcBef>
            <a:spcAft>
              <a:spcPct val="35000"/>
            </a:spcAft>
            <a:buNone/>
          </a:pPr>
          <a:r>
            <a:rPr lang="en-US" sz="1100" kern="1200" dirty="0"/>
            <a:t>Share overview with faculty and staff; Build reactive plan</a:t>
          </a:r>
        </a:p>
      </dsp:txBody>
      <dsp:txXfrm>
        <a:off x="218829" y="876780"/>
        <a:ext cx="803630" cy="1294439"/>
      </dsp:txXfrm>
    </dsp:sp>
    <dsp:sp modelId="{4E92D05A-7E69-B94B-938F-8CB8794072A0}">
      <dsp:nvSpPr>
        <dsp:cNvPr id="0" name=""/>
        <dsp:cNvSpPr/>
      </dsp:nvSpPr>
      <dsp:spPr>
        <a:xfrm>
          <a:off x="1119543" y="876780"/>
          <a:ext cx="1078699" cy="1294439"/>
        </a:xfrm>
        <a:prstGeom prst="roundRect">
          <a:avLst>
            <a:gd name="adj" fmla="val 5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kern="1200" dirty="0"/>
            <a:t>Homework</a:t>
          </a:r>
        </a:p>
      </dsp:txBody>
      <dsp:txXfrm rot="16200000">
        <a:off x="696693" y="1299630"/>
        <a:ext cx="1061440" cy="215739"/>
      </dsp:txXfrm>
    </dsp:sp>
    <dsp:sp modelId="{926E4446-4CD7-D94B-8D3A-223F9E75C6A3}">
      <dsp:nvSpPr>
        <dsp:cNvPr id="0" name=""/>
        <dsp:cNvSpPr/>
      </dsp:nvSpPr>
      <dsp:spPr>
        <a:xfrm rot="5400000">
          <a:off x="1029778" y="1906065"/>
          <a:ext cx="190317" cy="161804"/>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335283" y="876780"/>
          <a:ext cx="803630" cy="1294439"/>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37719" rIns="0" bIns="0" numCol="1" spcCol="1270" anchor="t" anchorCtr="0">
          <a:noAutofit/>
        </a:bodyPr>
        <a:lstStyle/>
        <a:p>
          <a:pPr marL="0" lvl="0" indent="0" algn="l" defTabSz="488950">
            <a:lnSpc>
              <a:spcPct val="90000"/>
            </a:lnSpc>
            <a:spcBef>
              <a:spcPct val="0"/>
            </a:spcBef>
            <a:spcAft>
              <a:spcPct val="35000"/>
            </a:spcAft>
            <a:buNone/>
          </a:pPr>
          <a:r>
            <a:rPr lang="en-US" sz="1100" kern="1200" dirty="0"/>
            <a:t>Finalize and share expectation matrix and teaching &amp;</a:t>
          </a:r>
          <a:r>
            <a:rPr lang="en-US" sz="1100" kern="1200" baseline="0" dirty="0"/>
            <a:t> </a:t>
          </a:r>
          <a:r>
            <a:rPr lang="en-US" sz="1100" kern="1200" dirty="0"/>
            <a:t>reinforcing components</a:t>
          </a:r>
        </a:p>
      </dsp:txBody>
      <dsp:txXfrm>
        <a:off x="1335283" y="876780"/>
        <a:ext cx="803630" cy="1294439"/>
      </dsp:txXfrm>
    </dsp:sp>
    <dsp:sp modelId="{C6321622-D5D4-704D-9D2D-3AC563738361}">
      <dsp:nvSpPr>
        <dsp:cNvPr id="0" name=""/>
        <dsp:cNvSpPr/>
      </dsp:nvSpPr>
      <dsp:spPr>
        <a:xfrm>
          <a:off x="2235997" y="876780"/>
          <a:ext cx="1078699" cy="1294439"/>
        </a:xfrm>
        <a:prstGeom prst="roundRect">
          <a:avLst>
            <a:gd name="adj" fmla="val 5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kern="1200" dirty="0"/>
            <a:t>Homework</a:t>
          </a:r>
        </a:p>
      </dsp:txBody>
      <dsp:txXfrm rot="16200000">
        <a:off x="1813147" y="1299630"/>
        <a:ext cx="1061440" cy="215739"/>
      </dsp:txXfrm>
    </dsp:sp>
    <dsp:sp modelId="{F8F04E18-85D5-ED4B-85C6-2149A776013F}">
      <dsp:nvSpPr>
        <dsp:cNvPr id="0" name=""/>
        <dsp:cNvSpPr/>
      </dsp:nvSpPr>
      <dsp:spPr>
        <a:xfrm rot="5400000">
          <a:off x="2146231" y="1906065"/>
          <a:ext cx="190317" cy="161804"/>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2451737" y="876780"/>
          <a:ext cx="803630" cy="1294439"/>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37719" rIns="0" bIns="0" numCol="1" spcCol="1270" anchor="t" anchorCtr="0">
          <a:noAutofit/>
        </a:bodyPr>
        <a:lstStyle/>
        <a:p>
          <a:pPr marL="0" lvl="0" indent="0" algn="l" defTabSz="488950">
            <a:lnSpc>
              <a:spcPct val="90000"/>
            </a:lnSpc>
            <a:spcBef>
              <a:spcPct val="0"/>
            </a:spcBef>
            <a:spcAft>
              <a:spcPct val="35000"/>
            </a:spcAft>
            <a:buNone/>
          </a:pPr>
          <a:r>
            <a:rPr lang="en-US" sz="1100" kern="1200" dirty="0"/>
            <a:t>Share screeners; Complete assessment schedule</a:t>
          </a:r>
        </a:p>
      </dsp:txBody>
      <dsp:txXfrm>
        <a:off x="2451737" y="876780"/>
        <a:ext cx="803630" cy="1294439"/>
      </dsp:txXfrm>
    </dsp:sp>
    <dsp:sp modelId="{83AC6EE8-2A6A-C44F-A36F-2D642544406E}">
      <dsp:nvSpPr>
        <dsp:cNvPr id="0" name=""/>
        <dsp:cNvSpPr/>
      </dsp:nvSpPr>
      <dsp:spPr>
        <a:xfrm>
          <a:off x="3352451" y="876780"/>
          <a:ext cx="1078699" cy="1294439"/>
        </a:xfrm>
        <a:prstGeom prst="roundRect">
          <a:avLst>
            <a:gd name="adj" fmla="val 5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kern="1200" dirty="0"/>
            <a:t>Homework</a:t>
          </a:r>
        </a:p>
      </dsp:txBody>
      <dsp:txXfrm rot="16200000">
        <a:off x="2929601" y="1299630"/>
        <a:ext cx="1061440" cy="215739"/>
      </dsp:txXfrm>
    </dsp:sp>
    <dsp:sp modelId="{2FB0FBF8-92A5-ED4B-AE33-17FB27DF68E8}">
      <dsp:nvSpPr>
        <dsp:cNvPr id="0" name=""/>
        <dsp:cNvSpPr/>
      </dsp:nvSpPr>
      <dsp:spPr>
        <a:xfrm rot="5400000">
          <a:off x="3262685" y="1906065"/>
          <a:ext cx="190317" cy="161804"/>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3568191" y="876780"/>
          <a:ext cx="803630" cy="1294439"/>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37719" rIns="0" bIns="0" numCol="1" spcCol="1270" anchor="t" anchorCtr="0">
          <a:noAutofit/>
        </a:bodyPr>
        <a:lstStyle/>
        <a:p>
          <a:pPr marL="0" lvl="0" indent="0" algn="l" defTabSz="488950">
            <a:lnSpc>
              <a:spcPct val="90000"/>
            </a:lnSpc>
            <a:spcBef>
              <a:spcPct val="0"/>
            </a:spcBef>
            <a:spcAft>
              <a:spcPct val="35000"/>
            </a:spcAft>
            <a:buNone/>
          </a:pPr>
          <a:r>
            <a:rPr lang="en-US" sz="1100" kern="1200" dirty="0"/>
            <a:t>Share Ci3T plan; Complete PIRS; Complete secondary grid</a:t>
          </a:r>
        </a:p>
      </dsp:txBody>
      <dsp:txXfrm>
        <a:off x="3568191" y="876780"/>
        <a:ext cx="803630" cy="1294439"/>
      </dsp:txXfrm>
    </dsp:sp>
    <dsp:sp modelId="{EC5ED897-6DF7-4D46-A862-C4F539649D5E}">
      <dsp:nvSpPr>
        <dsp:cNvPr id="0" name=""/>
        <dsp:cNvSpPr/>
      </dsp:nvSpPr>
      <dsp:spPr>
        <a:xfrm>
          <a:off x="4468904" y="876780"/>
          <a:ext cx="1078699" cy="1294439"/>
        </a:xfrm>
        <a:prstGeom prst="roundRect">
          <a:avLst>
            <a:gd name="adj" fmla="val 5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kern="1200" dirty="0"/>
            <a:t>Homework</a:t>
          </a:r>
        </a:p>
      </dsp:txBody>
      <dsp:txXfrm rot="16200000">
        <a:off x="4046054" y="1299630"/>
        <a:ext cx="1061440" cy="215739"/>
      </dsp:txXfrm>
    </dsp:sp>
    <dsp:sp modelId="{B2E45524-4475-B74F-801B-B278A247738B}">
      <dsp:nvSpPr>
        <dsp:cNvPr id="0" name=""/>
        <dsp:cNvSpPr/>
      </dsp:nvSpPr>
      <dsp:spPr>
        <a:xfrm rot="5400000">
          <a:off x="4379139" y="1906065"/>
          <a:ext cx="190317" cy="161804"/>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4684644" y="876780"/>
          <a:ext cx="803630" cy="1294439"/>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37719" rIns="0" bIns="0" numCol="1" spcCol="1270" anchor="t" anchorCtr="0">
          <a:noAutofit/>
        </a:bodyPr>
        <a:lstStyle/>
        <a:p>
          <a:pPr marL="0" lvl="0" indent="0" algn="l" defTabSz="488950">
            <a:lnSpc>
              <a:spcPct val="90000"/>
            </a:lnSpc>
            <a:spcBef>
              <a:spcPct val="0"/>
            </a:spcBef>
            <a:spcAft>
              <a:spcPct val="35000"/>
            </a:spcAft>
            <a:buNone/>
          </a:pPr>
          <a:r>
            <a:rPr lang="en-US" sz="1100" kern="1200" dirty="0"/>
            <a:t>Share revised Ci3T plan; Complete Ci3T Feedback Form</a:t>
          </a:r>
        </a:p>
      </dsp:txBody>
      <dsp:txXfrm>
        <a:off x="4684644" y="876780"/>
        <a:ext cx="803630" cy="129443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dirty="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570946"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216081" y="216081"/>
        <a:ext cx="546352" cy="114189"/>
      </dsp:txXfrm>
    </dsp:sp>
    <dsp:sp modelId="{64520AE6-CA28-44A4-BD01-EAAB20F3659C}">
      <dsp:nvSpPr>
        <dsp:cNvPr id="0" name=""/>
        <dsp:cNvSpPr/>
      </dsp:nvSpPr>
      <dsp:spPr>
        <a:xfrm>
          <a:off x="591153" y="0"/>
          <a:ext cx="570946"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375072" y="216081"/>
        <a:ext cx="546352" cy="114189"/>
      </dsp:txXfrm>
    </dsp:sp>
    <dsp:sp modelId="{427FC1E3-0593-4C6D-B81C-9EA4B510122F}">
      <dsp:nvSpPr>
        <dsp:cNvPr id="0" name=""/>
        <dsp:cNvSpPr/>
      </dsp:nvSpPr>
      <dsp:spPr>
        <a:xfrm rot="5400000">
          <a:off x="545057" y="528267"/>
          <a:ext cx="97900" cy="85641"/>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11" y="-1"/>
          <a:ext cx="537922" cy="666285"/>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19173" y="219383"/>
        <a:ext cx="546354" cy="107584"/>
      </dsp:txXfrm>
    </dsp:sp>
    <dsp:sp modelId="{E0A01FB4-1D39-44C8-BE71-7169CCA8ECD3}">
      <dsp:nvSpPr>
        <dsp:cNvPr id="0" name=""/>
        <dsp:cNvSpPr/>
      </dsp:nvSpPr>
      <dsp:spPr>
        <a:xfrm>
          <a:off x="556960" y="-1"/>
          <a:ext cx="537922" cy="666285"/>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337575" y="219383"/>
        <a:ext cx="546354" cy="107584"/>
      </dsp:txXfrm>
    </dsp:sp>
    <dsp:sp modelId="{427FC1E3-0593-4C6D-B81C-9EA4B510122F}">
      <dsp:nvSpPr>
        <dsp:cNvPr id="0" name=""/>
        <dsp:cNvSpPr/>
      </dsp:nvSpPr>
      <dsp:spPr>
        <a:xfrm rot="5400000">
          <a:off x="512205" y="513181"/>
          <a:ext cx="94890" cy="80688"/>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611146"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212061" y="212061"/>
        <a:ext cx="546352" cy="1222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30"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217008" y="217139"/>
        <a:ext cx="546352" cy="112074"/>
      </dsp:txXfrm>
    </dsp:sp>
    <dsp:sp modelId="{168CDFC9-90CE-424B-A4E8-278ACC8BE182}">
      <dsp:nvSpPr>
        <dsp:cNvPr id="0" name=""/>
        <dsp:cNvSpPr/>
      </dsp:nvSpPr>
      <dsp:spPr>
        <a:xfrm>
          <a:off x="580113"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362974" y="217139"/>
        <a:ext cx="546352" cy="112074"/>
      </dsp:txXfrm>
    </dsp:sp>
    <dsp:sp modelId="{427FC1E3-0593-4C6D-B81C-9EA4B510122F}">
      <dsp:nvSpPr>
        <dsp:cNvPr id="0" name=""/>
        <dsp:cNvSpPr/>
      </dsp:nvSpPr>
      <dsp:spPr>
        <a:xfrm rot="5400000">
          <a:off x="533956" y="529159"/>
          <a:ext cx="97917" cy="84055"/>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160096"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942957" y="217139"/>
        <a:ext cx="546352" cy="112074"/>
      </dsp:txXfrm>
    </dsp:sp>
    <dsp:sp modelId="{FE0A7E94-0825-4074-865F-1ACA6778AEB4}">
      <dsp:nvSpPr>
        <dsp:cNvPr id="0" name=""/>
        <dsp:cNvSpPr/>
      </dsp:nvSpPr>
      <dsp:spPr>
        <a:xfrm rot="5400000">
          <a:off x="1113939" y="529159"/>
          <a:ext cx="97917" cy="84055"/>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3645" y="0"/>
          <a:ext cx="1096496"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3645" y="1353819"/>
        <a:ext cx="1096496" cy="1353819"/>
      </dsp:txXfrm>
    </dsp:sp>
    <dsp:sp modelId="{0304F202-A9F3-479D-BEB1-3ABB9CCAFAF9}">
      <dsp:nvSpPr>
        <dsp:cNvPr id="0" name=""/>
        <dsp:cNvSpPr/>
      </dsp:nvSpPr>
      <dsp:spPr>
        <a:xfrm>
          <a:off x="36540" y="203072"/>
          <a:ext cx="1030706"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33037" y="0"/>
          <a:ext cx="1096496"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133037" y="1353819"/>
        <a:ext cx="1096496" cy="1353819"/>
      </dsp:txXfrm>
    </dsp:sp>
    <dsp:sp modelId="{AF799562-D0FE-4304-8CBE-F6EBFAE4013A}">
      <dsp:nvSpPr>
        <dsp:cNvPr id="0" name=""/>
        <dsp:cNvSpPr/>
      </dsp:nvSpPr>
      <dsp:spPr>
        <a:xfrm>
          <a:off x="1165932" y="203072"/>
          <a:ext cx="1030706"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262428" y="0"/>
          <a:ext cx="1096496"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2262428" y="1353819"/>
        <a:ext cx="1096496" cy="1353819"/>
      </dsp:txXfrm>
    </dsp:sp>
    <dsp:sp modelId="{069CDC01-BE12-484D-9486-671E87A5E1A9}">
      <dsp:nvSpPr>
        <dsp:cNvPr id="0" name=""/>
        <dsp:cNvSpPr/>
      </dsp:nvSpPr>
      <dsp:spPr>
        <a:xfrm>
          <a:off x="2295323" y="203072"/>
          <a:ext cx="1030706"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391820" y="0"/>
          <a:ext cx="1096496"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3391820" y="1353819"/>
        <a:ext cx="1096496" cy="1353819"/>
      </dsp:txXfrm>
    </dsp:sp>
    <dsp:sp modelId="{640B4EA2-5D13-4CA1-86A9-3221B0994580}">
      <dsp:nvSpPr>
        <dsp:cNvPr id="0" name=""/>
        <dsp:cNvSpPr/>
      </dsp:nvSpPr>
      <dsp:spPr>
        <a:xfrm>
          <a:off x="3424715" y="203072"/>
          <a:ext cx="1030706"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521211" y="0"/>
          <a:ext cx="1096496"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4521211" y="1353819"/>
        <a:ext cx="1096496" cy="1353819"/>
      </dsp:txXfrm>
    </dsp:sp>
    <dsp:sp modelId="{1722C8D5-9191-4617-9A5C-B2D813A9D915}">
      <dsp:nvSpPr>
        <dsp:cNvPr id="0" name=""/>
        <dsp:cNvSpPr/>
      </dsp:nvSpPr>
      <dsp:spPr>
        <a:xfrm>
          <a:off x="4554106" y="203072"/>
          <a:ext cx="1030706"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650603" y="0"/>
          <a:ext cx="1096496"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5650603" y="1353819"/>
        <a:ext cx="1096496" cy="1353819"/>
      </dsp:txXfrm>
    </dsp:sp>
    <dsp:sp modelId="{0ED1F304-354B-4320-B27C-70A3951670CA}">
      <dsp:nvSpPr>
        <dsp:cNvPr id="0" name=""/>
        <dsp:cNvSpPr/>
      </dsp:nvSpPr>
      <dsp:spPr>
        <a:xfrm>
          <a:off x="5683498" y="203072"/>
          <a:ext cx="1030706"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779995" y="0"/>
          <a:ext cx="1096496"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6779995" y="1353819"/>
        <a:ext cx="1096496" cy="1353819"/>
      </dsp:txXfrm>
    </dsp:sp>
    <dsp:sp modelId="{92DE6F99-74F9-48AD-8F0A-3356A4758B7E}">
      <dsp:nvSpPr>
        <dsp:cNvPr id="0" name=""/>
        <dsp:cNvSpPr/>
      </dsp:nvSpPr>
      <dsp:spPr>
        <a:xfrm>
          <a:off x="6812889" y="203072"/>
          <a:ext cx="1030706"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7909386" y="0"/>
          <a:ext cx="1096496"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7909386" y="1353819"/>
        <a:ext cx="1096496" cy="1353819"/>
      </dsp:txXfrm>
    </dsp:sp>
    <dsp:sp modelId="{55472D87-4270-4864-9513-C4EF84F48593}">
      <dsp:nvSpPr>
        <dsp:cNvPr id="0" name=""/>
        <dsp:cNvSpPr/>
      </dsp:nvSpPr>
      <dsp:spPr>
        <a:xfrm>
          <a:off x="7942281" y="203072"/>
          <a:ext cx="1030706"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360381" y="2703864"/>
          <a:ext cx="8288766"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923" y="0"/>
          <a:ext cx="555574"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216694" y="217618"/>
        <a:ext cx="546351" cy="111114"/>
      </dsp:txXfrm>
    </dsp:sp>
    <dsp:sp modelId="{016B7851-ED07-41AA-91EF-5A835E3DD507}">
      <dsp:nvSpPr>
        <dsp:cNvPr id="0" name=""/>
        <dsp:cNvSpPr/>
      </dsp:nvSpPr>
      <dsp:spPr>
        <a:xfrm>
          <a:off x="575943" y="0"/>
          <a:ext cx="555574"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358325" y="217618"/>
        <a:ext cx="546351" cy="111114"/>
      </dsp:txXfrm>
    </dsp:sp>
    <dsp:sp modelId="{427FC1E3-0593-4C6D-B81C-9EA4B510122F}">
      <dsp:nvSpPr>
        <dsp:cNvPr id="0" name=""/>
        <dsp:cNvSpPr/>
      </dsp:nvSpPr>
      <dsp:spPr>
        <a:xfrm rot="5400000">
          <a:off x="529739" y="529788"/>
          <a:ext cx="97963"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150963" y="0"/>
          <a:ext cx="555574"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933345" y="217618"/>
        <a:ext cx="546351" cy="111114"/>
      </dsp:txXfrm>
    </dsp:sp>
    <dsp:sp modelId="{D91F4DFA-AF61-4DA7-B416-261203779B99}">
      <dsp:nvSpPr>
        <dsp:cNvPr id="0" name=""/>
        <dsp:cNvSpPr/>
      </dsp:nvSpPr>
      <dsp:spPr>
        <a:xfrm rot="5400000">
          <a:off x="1104759" y="529788"/>
          <a:ext cx="97963"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1725983" y="0"/>
          <a:ext cx="555574"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1508365" y="217618"/>
        <a:ext cx="546351" cy="111114"/>
      </dsp:txXfrm>
    </dsp:sp>
    <dsp:sp modelId="{D79CC247-1F61-4E90-9866-DAA70D747B32}">
      <dsp:nvSpPr>
        <dsp:cNvPr id="0" name=""/>
        <dsp:cNvSpPr/>
      </dsp:nvSpPr>
      <dsp:spPr>
        <a:xfrm rot="5400000">
          <a:off x="1679779" y="529788"/>
          <a:ext cx="97963"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570946"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216081" y="216081"/>
        <a:ext cx="546352" cy="114189"/>
      </dsp:txXfrm>
    </dsp:sp>
    <dsp:sp modelId="{64520AE6-CA28-44A4-BD01-EAAB20F3659C}">
      <dsp:nvSpPr>
        <dsp:cNvPr id="0" name=""/>
        <dsp:cNvSpPr/>
      </dsp:nvSpPr>
      <dsp:spPr>
        <a:xfrm>
          <a:off x="591153" y="0"/>
          <a:ext cx="570946"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375072" y="216081"/>
        <a:ext cx="546352" cy="114189"/>
      </dsp:txXfrm>
    </dsp:sp>
    <dsp:sp modelId="{427FC1E3-0593-4C6D-B81C-9EA4B510122F}">
      <dsp:nvSpPr>
        <dsp:cNvPr id="0" name=""/>
        <dsp:cNvSpPr/>
      </dsp:nvSpPr>
      <dsp:spPr>
        <a:xfrm rot="5400000">
          <a:off x="545057" y="528267"/>
          <a:ext cx="97900" cy="85641"/>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0.png"/></Relationships>
</file>

<file path=ppt/drawings/drawing1.xml><?xml version="1.0" encoding="utf-8"?>
<c:userShapes xmlns:c="http://schemas.openxmlformats.org/drawingml/2006/chart">
  <cdr:relSizeAnchor xmlns:cdr="http://schemas.openxmlformats.org/drawingml/2006/chartDrawing">
    <cdr:from>
      <cdr:x>0.5001</cdr:x>
      <cdr:y>0.01515</cdr:y>
    </cdr:from>
    <cdr:to>
      <cdr:x>0.80256</cdr:x>
      <cdr:y>0.07899</cdr:y>
    </cdr:to>
    <cdr:sp macro="" textlink="">
      <cdr:nvSpPr>
        <cdr:cNvPr id="51201" name="Rectangle 2"/>
        <cdr:cNvSpPr>
          <a:spLocks xmlns:a="http://schemas.openxmlformats.org/drawingml/2006/main" noChangeArrowheads="1"/>
        </cdr:cNvSpPr>
      </cdr:nvSpPr>
      <cdr:spPr bwMode="auto">
        <a:xfrm xmlns:a="http://schemas.openxmlformats.org/drawingml/2006/main">
          <a:off x="3802854" y="76200"/>
          <a:ext cx="2299943" cy="32106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outerShdw blurRad="40000" dist="23000" dir="5400000" rotWithShape="0">
            <a:srgbClr val="808080">
              <a:alpha val="34999"/>
            </a:srgbClr>
          </a:outerShdw>
        </a:effectLst>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91440" tIns="45720" rIns="91440" bIns="45720" anchor="ctr"/>
        <a:lstStyle xmlns:a="http://schemas.openxmlformats.org/drawingml/2006/main"/>
        <a:p xmlns:a="http://schemas.openxmlformats.org/drawingml/2006/main">
          <a:pPr algn="ctr" rtl="0">
            <a:defRPr sz="1000"/>
          </a:pPr>
          <a:r>
            <a:rPr lang="en-US" sz="1800" b="0" i="0" u="none" strike="noStrike" baseline="0" dirty="0">
              <a:solidFill>
                <a:srgbClr val="000000"/>
              </a:solidFill>
              <a:latin typeface="Times New Roman"/>
              <a:cs typeface="Times New Roman"/>
            </a:rPr>
            <a:t>Internalizing</a:t>
          </a:r>
        </a:p>
      </cdr:txBody>
    </cdr:sp>
  </cdr:relSizeAnchor>
  <cdr:relSizeAnchor xmlns:cdr="http://schemas.openxmlformats.org/drawingml/2006/chartDrawing">
    <cdr:from>
      <cdr:x>0.14377</cdr:x>
      <cdr:y>0.01269</cdr:y>
    </cdr:from>
    <cdr:to>
      <cdr:x>0.42782</cdr:x>
      <cdr:y>0.09505</cdr:y>
    </cdr:to>
    <cdr:sp macro="" textlink="">
      <cdr:nvSpPr>
        <cdr:cNvPr id="51202" name="Rectangle 3"/>
        <cdr:cNvSpPr>
          <a:spLocks xmlns:a="http://schemas.openxmlformats.org/drawingml/2006/main" noChangeArrowheads="1"/>
        </cdr:cNvSpPr>
      </cdr:nvSpPr>
      <cdr:spPr bwMode="auto">
        <a:xfrm xmlns:a="http://schemas.openxmlformats.org/drawingml/2006/main">
          <a:off x="764589" y="50800"/>
          <a:ext cx="1504288" cy="30906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outerShdw blurRad="40000" dist="23000" dir="5400000" rotWithShape="0">
            <a:srgbClr val="808080">
              <a:alpha val="34999"/>
            </a:srgbClr>
          </a:outerShdw>
        </a:effectLst>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91440" tIns="45720" rIns="91440" bIns="45720" anchor="ctr"/>
        <a:lstStyle xmlns:a="http://schemas.openxmlformats.org/drawingml/2006/main"/>
        <a:p xmlns:a="http://schemas.openxmlformats.org/drawingml/2006/main">
          <a:pPr algn="ctr" rtl="0">
            <a:defRPr sz="1000"/>
          </a:pPr>
          <a:r>
            <a:rPr lang="en-US" sz="1800" b="0" i="0" u="none" strike="noStrike" baseline="0" dirty="0">
              <a:solidFill>
                <a:srgbClr val="000000"/>
              </a:solidFill>
              <a:latin typeface="Times New Roman"/>
              <a:cs typeface="Times New Roman"/>
            </a:rPr>
            <a:t>Externalizing</a:t>
          </a:r>
        </a:p>
      </cdr:txBody>
    </cdr:sp>
  </cdr:relSizeAnchor>
</c:userShapes>
</file>

<file path=ppt/drawings/drawing2.xml><?xml version="1.0" encoding="utf-8"?>
<c:userShapes xmlns:c="http://schemas.openxmlformats.org/drawingml/2006/chart">
  <cdr:relSizeAnchor xmlns:cdr="http://schemas.openxmlformats.org/drawingml/2006/chartDrawing">
    <cdr:from>
      <cdr:x>0.48624</cdr:x>
      <cdr:y>0.05173</cdr:y>
    </cdr:from>
    <cdr:to>
      <cdr:x>0.59285</cdr:x>
      <cdr:y>0.11234</cdr:y>
    </cdr:to>
    <cdr:sp macro="" textlink="">
      <cdr:nvSpPr>
        <cdr:cNvPr id="2" name="Rectangle 1"/>
        <cdr:cNvSpPr/>
      </cdr:nvSpPr>
      <cdr:spPr>
        <a:xfrm xmlns:a="http://schemas.openxmlformats.org/drawingml/2006/main">
          <a:off x="4038612" y="260161"/>
          <a:ext cx="885483" cy="304819"/>
        </a:xfrm>
        <a:prstGeom xmlns:a="http://schemas.openxmlformats.org/drawingml/2006/main" prst="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19</a:t>
          </a:r>
        </a:p>
      </cdr:txBody>
    </cdr:sp>
  </cdr:relSizeAnchor>
</c:userShapes>
</file>

<file path=ppt/drawings/drawing3.xml><?xml version="1.0" encoding="utf-8"?>
<c:userShapes xmlns:c="http://schemas.openxmlformats.org/drawingml/2006/chart">
  <cdr:relSizeAnchor xmlns:cdr="http://schemas.openxmlformats.org/drawingml/2006/chartDrawing">
    <cdr:from>
      <cdr:x>0.32673</cdr:x>
      <cdr:y>0.06667</cdr:y>
    </cdr:from>
    <cdr:to>
      <cdr:x>0.32673</cdr:x>
      <cdr:y>0.86667</cdr:y>
    </cdr:to>
    <cdr:sp macro="" textlink="">
      <cdr:nvSpPr>
        <cdr:cNvPr id="3" name="Straight Connector 2"/>
        <cdr:cNvSpPr/>
      </cdr:nvSpPr>
      <cdr:spPr>
        <a:xfrm xmlns:a="http://schemas.openxmlformats.org/drawingml/2006/main" rot="5400000">
          <a:off x="685800" y="2133600"/>
          <a:ext cx="3657601" cy="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0.64356</cdr:x>
      <cdr:y>0.06667</cdr:y>
    </cdr:from>
    <cdr:to>
      <cdr:x>0.64356</cdr:x>
      <cdr:y>0.86667</cdr:y>
    </cdr:to>
    <cdr:sp macro="" textlink="">
      <cdr:nvSpPr>
        <cdr:cNvPr id="8" name="Straight Connector 7"/>
        <cdr:cNvSpPr/>
      </cdr:nvSpPr>
      <cdr:spPr>
        <a:xfrm xmlns:a="http://schemas.openxmlformats.org/drawingml/2006/main" rot="5400000">
          <a:off x="3124200" y="2133600"/>
          <a:ext cx="36576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0.84821</cdr:x>
      <cdr:y>0.06667</cdr:y>
    </cdr:from>
    <cdr:to>
      <cdr:x>0.84821</cdr:x>
      <cdr:y>0.86667</cdr:y>
    </cdr:to>
    <cdr:sp macro="" textlink="">
      <cdr:nvSpPr>
        <cdr:cNvPr id="10" name="Straight Connector 9"/>
        <cdr:cNvSpPr/>
      </cdr:nvSpPr>
      <cdr:spPr>
        <a:xfrm xmlns:a="http://schemas.openxmlformats.org/drawingml/2006/main" rot="5400000">
          <a:off x="5410200" y="2133600"/>
          <a:ext cx="3657602" cy="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0.13393</cdr:x>
      <cdr:y>0.03333</cdr:y>
    </cdr:from>
    <cdr:to>
      <cdr:x>0.30357</cdr:x>
      <cdr:y>0.08333</cdr:y>
    </cdr:to>
    <cdr:sp macro="" textlink="">
      <cdr:nvSpPr>
        <cdr:cNvPr id="9" name="TextBox 8"/>
        <cdr:cNvSpPr txBox="1"/>
      </cdr:nvSpPr>
      <cdr:spPr>
        <a:xfrm xmlns:a="http://schemas.openxmlformats.org/drawingml/2006/main">
          <a:off x="1143000" y="152400"/>
          <a:ext cx="1447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Baseline 1</a:t>
          </a:r>
          <a:endParaRPr lang="en-US" sz="1100" dirty="0"/>
        </a:p>
      </cdr:txBody>
    </cdr:sp>
  </cdr:relSizeAnchor>
  <cdr:relSizeAnchor xmlns:cdr="http://schemas.openxmlformats.org/drawingml/2006/chartDrawing">
    <cdr:from>
      <cdr:x>0.65179</cdr:x>
      <cdr:y>0.03333</cdr:y>
    </cdr:from>
    <cdr:to>
      <cdr:x>0.82143</cdr:x>
      <cdr:y>0.08333</cdr:y>
    </cdr:to>
    <cdr:sp macro="" textlink="">
      <cdr:nvSpPr>
        <cdr:cNvPr id="12" name="TextBox 1"/>
        <cdr:cNvSpPr txBox="1"/>
      </cdr:nvSpPr>
      <cdr:spPr>
        <a:xfrm xmlns:a="http://schemas.openxmlformats.org/drawingml/2006/main">
          <a:off x="55626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         Baseline 2</a:t>
          </a:r>
          <a:endParaRPr lang="en-US" sz="1100" dirty="0"/>
        </a:p>
      </cdr:txBody>
    </cdr:sp>
  </cdr:relSizeAnchor>
  <cdr:relSizeAnchor xmlns:cdr="http://schemas.openxmlformats.org/drawingml/2006/chartDrawing">
    <cdr:from>
      <cdr:x>0.84821</cdr:x>
      <cdr:y>0.03333</cdr:y>
    </cdr:from>
    <cdr:to>
      <cdr:x>1</cdr:x>
      <cdr:y>0.08333</cdr:y>
    </cdr:to>
    <cdr:sp macro="" textlink="">
      <cdr:nvSpPr>
        <cdr:cNvPr id="13" name="TextBox 1"/>
        <cdr:cNvSpPr txBox="1"/>
      </cdr:nvSpPr>
      <cdr:spPr>
        <a:xfrm xmlns:a="http://schemas.openxmlformats.org/drawingml/2006/main">
          <a:off x="7239000" y="152400"/>
          <a:ext cx="12954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2</a:t>
          </a:r>
          <a:endParaRPr lang="en-US" sz="1100" dirty="0"/>
        </a:p>
      </cdr:txBody>
    </cdr:sp>
  </cdr:relSizeAnchor>
  <cdr:relSizeAnchor xmlns:cdr="http://schemas.openxmlformats.org/drawingml/2006/chartDrawing">
    <cdr:from>
      <cdr:x>0.39286</cdr:x>
      <cdr:y>0.03333</cdr:y>
    </cdr:from>
    <cdr:to>
      <cdr:x>0.5625</cdr:x>
      <cdr:y>0.08333</cdr:y>
    </cdr:to>
    <cdr:sp macro="" textlink="">
      <cdr:nvSpPr>
        <cdr:cNvPr id="14" name="TextBox 1"/>
        <cdr:cNvSpPr txBox="1"/>
      </cdr:nvSpPr>
      <cdr:spPr>
        <a:xfrm xmlns:a="http://schemas.openxmlformats.org/drawingml/2006/main">
          <a:off x="33528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1</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atin typeface="Verdana" pitchFamily="34" charset="0"/>
                <a:ea typeface="MS PGothic" pitchFamily="34" charset="-128"/>
                <a:cs typeface="+mn-cs"/>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a:defRPr sz="1200">
                <a:latin typeface="Verdana" panose="020B0604030504040204" pitchFamily="34" charset="0"/>
                <a:ea typeface="MS PGothic" panose="020B0600070205080204" pitchFamily="34" charset="-128"/>
              </a:defRPr>
            </a:lvl1pPr>
          </a:lstStyle>
          <a:p>
            <a:pPr>
              <a:defRPr/>
            </a:pPr>
            <a:fld id="{E09E6FF9-50D2-3C4C-91AA-F6337D864294}" type="datetimeFigureOut">
              <a:rPr lang="en-US" altLang="en-US"/>
              <a:pPr>
                <a:defRPr/>
              </a:pPr>
              <a:t>3/6/2020</a:t>
            </a:fld>
            <a:endParaRPr lang="en-US" alt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atin typeface="Verdana" pitchFamily="34" charset="0"/>
                <a:ea typeface="MS PGothic" pitchFamily="34" charset="-128"/>
                <a:cs typeface="+mn-cs"/>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a:defRPr sz="1200">
                <a:latin typeface="Verdana" panose="020B0604030504040204" pitchFamily="34" charset="0"/>
                <a:ea typeface="MS PGothic" panose="020B0600070205080204" pitchFamily="34" charset="-128"/>
              </a:defRPr>
            </a:lvl1pPr>
          </a:lstStyle>
          <a:p>
            <a:pPr>
              <a:defRPr/>
            </a:pPr>
            <a:fld id="{A2ABD179-C5A7-9949-8B3B-96FD405CE50A}" type="slidenum">
              <a:rPr lang="en-US" altLang="en-US"/>
              <a:pPr>
                <a:defRPr/>
              </a:pPr>
              <a:t>‹#›</a:t>
            </a:fld>
            <a:endParaRPr lang="en-US" altLang="en-US"/>
          </a:p>
        </p:txBody>
      </p:sp>
    </p:spTree>
    <p:extLst>
      <p:ext uri="{BB962C8B-B14F-4D97-AF65-F5344CB8AC3E}">
        <p14:creationId xmlns:p14="http://schemas.microsoft.com/office/powerpoint/2010/main" val="40749823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atin typeface="Verdana" pitchFamily="34" charset="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atin typeface="Verdana" panose="020B0604030504040204" pitchFamily="34" charset="0"/>
                <a:ea typeface="MS PGothic" panose="020B0600070205080204" pitchFamily="34" charset="-128"/>
              </a:defRPr>
            </a:lvl1pPr>
          </a:lstStyle>
          <a:p>
            <a:pPr>
              <a:defRPr/>
            </a:pPr>
            <a:fld id="{BBE9ADAF-4692-7B48-80F1-B56CE70386BD}" type="datetimeFigureOut">
              <a:rPr lang="en-US" altLang="en-US"/>
              <a:pPr>
                <a:defRPr/>
              </a:pPr>
              <a:t>3/6/2020</a:t>
            </a:fld>
            <a:endParaRPr lang="en-US" altLang="en-US"/>
          </a:p>
        </p:txBody>
      </p:sp>
      <p:sp>
        <p:nvSpPr>
          <p:cNvPr id="2437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25"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atin typeface="Verdana" pitchFamily="34" charset="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atin typeface="Verdana" panose="020B0604030504040204" pitchFamily="34" charset="0"/>
                <a:ea typeface="MS PGothic" panose="020B0600070205080204" pitchFamily="34" charset="-128"/>
              </a:defRPr>
            </a:lvl1pPr>
          </a:lstStyle>
          <a:p>
            <a:pPr>
              <a:defRPr/>
            </a:pPr>
            <a:fld id="{E5A627AF-EB47-5344-B3AB-DEA9C38C5553}" type="slidenum">
              <a:rPr lang="en-US" altLang="en-US"/>
              <a:pPr>
                <a:defRPr/>
              </a:pPr>
              <a:t>‹#›</a:t>
            </a:fld>
            <a:endParaRPr lang="en-US" altLang="en-US"/>
          </a:p>
        </p:txBody>
      </p:sp>
    </p:spTree>
    <p:extLst>
      <p:ext uri="{BB962C8B-B14F-4D97-AF65-F5344CB8AC3E}">
        <p14:creationId xmlns:p14="http://schemas.microsoft.com/office/powerpoint/2010/main" val="13148237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charset="0"/>
              <a:ea typeface="MS PGothic" charset="-128"/>
            </a:endParaRPr>
          </a:p>
        </p:txBody>
      </p:sp>
      <p:sp>
        <p:nvSpPr>
          <p:cNvPr id="246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charset="0"/>
                <a:ea typeface="MS PGothic" charset="-128"/>
              </a:defRPr>
            </a:lvl1pPr>
            <a:lvl2pPr marL="742950" indent="-285750">
              <a:defRPr>
                <a:solidFill>
                  <a:schemeClr val="tx1"/>
                </a:solidFill>
                <a:latin typeface="Verdana" charset="0"/>
                <a:ea typeface="MS PGothic" charset="-128"/>
              </a:defRPr>
            </a:lvl2pPr>
            <a:lvl3pPr marL="1143000" indent="-228600">
              <a:defRPr>
                <a:solidFill>
                  <a:schemeClr val="tx1"/>
                </a:solidFill>
                <a:latin typeface="Verdana" charset="0"/>
                <a:ea typeface="MS PGothic" charset="-128"/>
              </a:defRPr>
            </a:lvl3pPr>
            <a:lvl4pPr marL="1600200" indent="-228600">
              <a:defRPr>
                <a:solidFill>
                  <a:schemeClr val="tx1"/>
                </a:solidFill>
                <a:latin typeface="Verdana" charset="0"/>
                <a:ea typeface="MS PGothic" charset="-128"/>
              </a:defRPr>
            </a:lvl4pPr>
            <a:lvl5pPr marL="2057400" indent="-228600">
              <a:defRPr>
                <a:solidFill>
                  <a:schemeClr val="tx1"/>
                </a:solidFill>
                <a:latin typeface="Verdana" charset="0"/>
                <a:ea typeface="MS PGothic" charset="-128"/>
              </a:defRPr>
            </a:lvl5pPr>
            <a:lvl6pPr marL="2514600" indent="-228600" eaLnBrk="0" fontAlgn="base" hangingPunct="0">
              <a:spcBef>
                <a:spcPct val="0"/>
              </a:spcBef>
              <a:spcAft>
                <a:spcPct val="0"/>
              </a:spcAft>
              <a:defRPr>
                <a:solidFill>
                  <a:schemeClr val="tx1"/>
                </a:solidFill>
                <a:latin typeface="Verdana" charset="0"/>
                <a:ea typeface="MS PGothic" charset="-128"/>
              </a:defRPr>
            </a:lvl6pPr>
            <a:lvl7pPr marL="2971800" indent="-228600" eaLnBrk="0" fontAlgn="base" hangingPunct="0">
              <a:spcBef>
                <a:spcPct val="0"/>
              </a:spcBef>
              <a:spcAft>
                <a:spcPct val="0"/>
              </a:spcAft>
              <a:defRPr>
                <a:solidFill>
                  <a:schemeClr val="tx1"/>
                </a:solidFill>
                <a:latin typeface="Verdana" charset="0"/>
                <a:ea typeface="MS PGothic" charset="-128"/>
              </a:defRPr>
            </a:lvl7pPr>
            <a:lvl8pPr marL="3429000" indent="-228600" eaLnBrk="0" fontAlgn="base" hangingPunct="0">
              <a:spcBef>
                <a:spcPct val="0"/>
              </a:spcBef>
              <a:spcAft>
                <a:spcPct val="0"/>
              </a:spcAft>
              <a:defRPr>
                <a:solidFill>
                  <a:schemeClr val="tx1"/>
                </a:solidFill>
                <a:latin typeface="Verdana" charset="0"/>
                <a:ea typeface="MS PGothic" charset="-128"/>
              </a:defRPr>
            </a:lvl8pPr>
            <a:lvl9pPr marL="3886200" indent="-228600" eaLnBrk="0" fontAlgn="base" hangingPunct="0">
              <a:spcBef>
                <a:spcPct val="0"/>
              </a:spcBef>
              <a:spcAft>
                <a:spcPct val="0"/>
              </a:spcAft>
              <a:defRPr>
                <a:solidFill>
                  <a:schemeClr val="tx1"/>
                </a:solidFill>
                <a:latin typeface="Verdana" charset="0"/>
                <a:ea typeface="MS PGothic" charset="-128"/>
              </a:defRPr>
            </a:lvl9pPr>
          </a:lstStyle>
          <a:p>
            <a:fld id="{FE57B8F6-AEFD-9949-8BBA-82634308B67C}" type="slidenum">
              <a:rPr lang="en-US" altLang="en-US"/>
              <a:pPr/>
              <a:t>1</a:t>
            </a:fld>
            <a:endParaRPr lang="en-US" altLang="en-US"/>
          </a:p>
        </p:txBody>
      </p:sp>
    </p:spTree>
    <p:extLst>
      <p:ext uri="{BB962C8B-B14F-4D97-AF65-F5344CB8AC3E}">
        <p14:creationId xmlns:p14="http://schemas.microsoft.com/office/powerpoint/2010/main" val="3295741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DA97D0D-5178-4F57-BFD7-EC7A65772746}" type="slidenum">
              <a:rPr kumimoji="0" lang="en-US" sz="1300" b="0" i="0" u="none" strike="noStrike" kern="1200" cap="none" spc="0" normalizeH="0" baseline="0" noProof="0" smtClean="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3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992307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BD10193-3655-4282-9789-3EED2AB7E79F}" type="slidenum">
              <a:rPr kumimoji="0" lang="en-US" sz="13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463221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23F127-1D0D-6247-80F8-8470AD18E0B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150212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1"/>
            <a:endParaRPr lang="en-US" altLang="en-US" b="1">
              <a:solidFill>
                <a:srgbClr val="009900"/>
              </a:solidFill>
              <a:latin typeface="Calibri" charset="0"/>
              <a:ea typeface="MS PGothic" charset="-128"/>
            </a:endParaRPr>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charset="0"/>
                <a:ea typeface="MS PGothic" charset="-128"/>
              </a:defRPr>
            </a:lvl1pPr>
            <a:lvl2pPr marL="742950" indent="-285750">
              <a:defRPr>
                <a:solidFill>
                  <a:schemeClr val="tx1"/>
                </a:solidFill>
                <a:latin typeface="Verdana" charset="0"/>
                <a:ea typeface="MS PGothic" charset="-128"/>
              </a:defRPr>
            </a:lvl2pPr>
            <a:lvl3pPr marL="1143000" indent="-228600">
              <a:defRPr>
                <a:solidFill>
                  <a:schemeClr val="tx1"/>
                </a:solidFill>
                <a:latin typeface="Verdana" charset="0"/>
                <a:ea typeface="MS PGothic" charset="-128"/>
              </a:defRPr>
            </a:lvl3pPr>
            <a:lvl4pPr marL="1600200" indent="-228600">
              <a:defRPr>
                <a:solidFill>
                  <a:schemeClr val="tx1"/>
                </a:solidFill>
                <a:latin typeface="Verdana" charset="0"/>
                <a:ea typeface="MS PGothic" charset="-128"/>
              </a:defRPr>
            </a:lvl4pPr>
            <a:lvl5pPr marL="2057400" indent="-228600">
              <a:defRPr>
                <a:solidFill>
                  <a:schemeClr val="tx1"/>
                </a:solidFill>
                <a:latin typeface="Verdana" charset="0"/>
                <a:ea typeface="MS PGothic" charset="-128"/>
              </a:defRPr>
            </a:lvl5pPr>
            <a:lvl6pPr marL="2514600" indent="-228600" eaLnBrk="0" fontAlgn="base" hangingPunct="0">
              <a:spcBef>
                <a:spcPct val="0"/>
              </a:spcBef>
              <a:spcAft>
                <a:spcPct val="0"/>
              </a:spcAft>
              <a:defRPr>
                <a:solidFill>
                  <a:schemeClr val="tx1"/>
                </a:solidFill>
                <a:latin typeface="Verdana" charset="0"/>
                <a:ea typeface="MS PGothic" charset="-128"/>
              </a:defRPr>
            </a:lvl6pPr>
            <a:lvl7pPr marL="2971800" indent="-228600" eaLnBrk="0" fontAlgn="base" hangingPunct="0">
              <a:spcBef>
                <a:spcPct val="0"/>
              </a:spcBef>
              <a:spcAft>
                <a:spcPct val="0"/>
              </a:spcAft>
              <a:defRPr>
                <a:solidFill>
                  <a:schemeClr val="tx1"/>
                </a:solidFill>
                <a:latin typeface="Verdana" charset="0"/>
                <a:ea typeface="MS PGothic" charset="-128"/>
              </a:defRPr>
            </a:lvl7pPr>
            <a:lvl8pPr marL="3429000" indent="-228600" eaLnBrk="0" fontAlgn="base" hangingPunct="0">
              <a:spcBef>
                <a:spcPct val="0"/>
              </a:spcBef>
              <a:spcAft>
                <a:spcPct val="0"/>
              </a:spcAft>
              <a:defRPr>
                <a:solidFill>
                  <a:schemeClr val="tx1"/>
                </a:solidFill>
                <a:latin typeface="Verdana" charset="0"/>
                <a:ea typeface="MS PGothic" charset="-128"/>
              </a:defRPr>
            </a:lvl8pPr>
            <a:lvl9pPr marL="3886200" indent="-228600" eaLnBrk="0" fontAlgn="base" hangingPunct="0">
              <a:spcBef>
                <a:spcPct val="0"/>
              </a:spcBef>
              <a:spcAft>
                <a:spcPct val="0"/>
              </a:spcAft>
              <a:defRPr>
                <a:solidFill>
                  <a:schemeClr val="tx1"/>
                </a:solidFill>
                <a:latin typeface="Verdana" charset="0"/>
                <a:ea typeface="MS PGothic" charset="-128"/>
              </a:defRPr>
            </a:lvl9pPr>
          </a:lstStyle>
          <a:p>
            <a:fld id="{69ED547F-62B6-7E48-9464-7642305474AC}" type="slidenum">
              <a:rPr lang="en-US" altLang="en-US">
                <a:solidFill>
                  <a:srgbClr val="000000"/>
                </a:solidFill>
              </a:rPr>
              <a:pPr/>
              <a:t>20</a:t>
            </a:fld>
            <a:endParaRPr lang="en-US" altLang="en-US">
              <a:solidFill>
                <a:srgbClr val="000000"/>
              </a:solidFill>
            </a:endParaRPr>
          </a:p>
        </p:txBody>
      </p:sp>
    </p:spTree>
    <p:extLst>
      <p:ext uri="{BB962C8B-B14F-4D97-AF65-F5344CB8AC3E}">
        <p14:creationId xmlns:p14="http://schemas.microsoft.com/office/powerpoint/2010/main" val="343410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xfrm>
            <a:off x="1371600" y="1143000"/>
            <a:ext cx="4114800" cy="3086100"/>
          </a:xfrm>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charset="0"/>
                <a:ea typeface="MS PGothic" charset="-128"/>
              </a:rPr>
              <a:t> </a:t>
            </a:r>
          </a:p>
        </p:txBody>
      </p:sp>
      <p:sp>
        <p:nvSpPr>
          <p:cNvPr id="278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MS PGothic" charset="-128"/>
              </a:defRPr>
            </a:lvl1pPr>
            <a:lvl2pPr marL="728663" indent="-279400">
              <a:spcBef>
                <a:spcPct val="30000"/>
              </a:spcBef>
              <a:defRPr sz="1200">
                <a:solidFill>
                  <a:schemeClr val="tx1"/>
                </a:solidFill>
                <a:latin typeface="Calibri" charset="0"/>
                <a:ea typeface="MS PGothic" charset="-128"/>
              </a:defRPr>
            </a:lvl2pPr>
            <a:lvl3pPr marL="1120775" indent="-223838">
              <a:spcBef>
                <a:spcPct val="30000"/>
              </a:spcBef>
              <a:defRPr sz="1200">
                <a:solidFill>
                  <a:schemeClr val="tx1"/>
                </a:solidFill>
                <a:latin typeface="Calibri" charset="0"/>
                <a:ea typeface="MS PGothic" charset="-128"/>
              </a:defRPr>
            </a:lvl3pPr>
            <a:lvl4pPr marL="1570038" indent="-223838">
              <a:spcBef>
                <a:spcPct val="30000"/>
              </a:spcBef>
              <a:defRPr sz="1200">
                <a:solidFill>
                  <a:schemeClr val="tx1"/>
                </a:solidFill>
                <a:latin typeface="Calibri" charset="0"/>
                <a:ea typeface="MS PGothic" charset="-128"/>
              </a:defRPr>
            </a:lvl4pPr>
            <a:lvl5pPr marL="2017713" indent="-223838">
              <a:spcBef>
                <a:spcPct val="30000"/>
              </a:spcBef>
              <a:defRPr sz="1200">
                <a:solidFill>
                  <a:schemeClr val="tx1"/>
                </a:solidFill>
                <a:latin typeface="Calibri" charset="0"/>
                <a:ea typeface="MS PGothic" charset="-128"/>
              </a:defRPr>
            </a:lvl5pPr>
            <a:lvl6pPr marL="2474913" indent="-223838" eaLnBrk="0" fontAlgn="base" hangingPunct="0">
              <a:spcBef>
                <a:spcPct val="30000"/>
              </a:spcBef>
              <a:spcAft>
                <a:spcPct val="0"/>
              </a:spcAft>
              <a:defRPr sz="1200">
                <a:solidFill>
                  <a:schemeClr val="tx1"/>
                </a:solidFill>
                <a:latin typeface="Calibri" charset="0"/>
                <a:ea typeface="MS PGothic" charset="-128"/>
              </a:defRPr>
            </a:lvl6pPr>
            <a:lvl7pPr marL="2932113" indent="-223838" eaLnBrk="0" fontAlgn="base" hangingPunct="0">
              <a:spcBef>
                <a:spcPct val="30000"/>
              </a:spcBef>
              <a:spcAft>
                <a:spcPct val="0"/>
              </a:spcAft>
              <a:defRPr sz="1200">
                <a:solidFill>
                  <a:schemeClr val="tx1"/>
                </a:solidFill>
                <a:latin typeface="Calibri" charset="0"/>
                <a:ea typeface="MS PGothic" charset="-128"/>
              </a:defRPr>
            </a:lvl7pPr>
            <a:lvl8pPr marL="3389313" indent="-223838" eaLnBrk="0" fontAlgn="base" hangingPunct="0">
              <a:spcBef>
                <a:spcPct val="30000"/>
              </a:spcBef>
              <a:spcAft>
                <a:spcPct val="0"/>
              </a:spcAft>
              <a:defRPr sz="1200">
                <a:solidFill>
                  <a:schemeClr val="tx1"/>
                </a:solidFill>
                <a:latin typeface="Calibri" charset="0"/>
                <a:ea typeface="MS PGothic" charset="-128"/>
              </a:defRPr>
            </a:lvl8pPr>
            <a:lvl9pPr marL="3846513" indent="-223838"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4FEF00AE-5A41-4546-8AC6-A5CCD0F2C7DD}" type="slidenum">
              <a:rPr lang="en-US" altLang="en-US" sz="1300">
                <a:solidFill>
                  <a:srgbClr val="000000"/>
                </a:solidFill>
                <a:latin typeface="Century Gothic" charset="0"/>
              </a:rPr>
              <a:pPr eaLnBrk="1" hangingPunct="1">
                <a:spcBef>
                  <a:spcPct val="0"/>
                </a:spcBef>
              </a:pPr>
              <a:t>24</a:t>
            </a:fld>
            <a:endParaRPr lang="en-US" altLang="en-US" sz="1300">
              <a:solidFill>
                <a:srgbClr val="000000"/>
              </a:solidFill>
              <a:latin typeface="Century Gothic" charset="0"/>
            </a:endParaRPr>
          </a:p>
        </p:txBody>
      </p:sp>
    </p:spTree>
    <p:extLst>
      <p:ext uri="{BB962C8B-B14F-4D97-AF65-F5344CB8AC3E}">
        <p14:creationId xmlns:p14="http://schemas.microsoft.com/office/powerpoint/2010/main" val="127885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Calibri" charset="0"/>
              <a:ea typeface="MS PGothic" charset="-128"/>
            </a:endParaRPr>
          </a:p>
        </p:txBody>
      </p:sp>
    </p:spTree>
    <p:extLst>
      <p:ext uri="{BB962C8B-B14F-4D97-AF65-F5344CB8AC3E}">
        <p14:creationId xmlns:p14="http://schemas.microsoft.com/office/powerpoint/2010/main" val="4068337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2426" tIns="46214" rIns="92426" bIns="46214" numCol="1" anchor="t" anchorCtr="0" compatLnSpc="1">
            <a:prstTxWarp prst="textNoShape">
              <a:avLst/>
            </a:prstTxWarp>
          </a:bodyPr>
          <a:lstStyle/>
          <a:p>
            <a:pPr marL="231064" indent="-231064">
              <a:lnSpc>
                <a:spcPct val="80000"/>
              </a:lnSpc>
            </a:pPr>
            <a:r>
              <a:rPr lang="en-US" sz="1000" b="1" dirty="0"/>
              <a:t>10 min Using this PowerPoint break timer</a:t>
            </a:r>
          </a:p>
          <a:p>
            <a:pPr marL="231064" indent="-231064">
              <a:lnSpc>
                <a:spcPct val="80000"/>
              </a:lnSpc>
            </a:pPr>
            <a:endParaRPr lang="en-US" sz="1000" b="1" dirty="0"/>
          </a:p>
          <a:p>
            <a:pPr marL="231064" indent="-231064">
              <a:lnSpc>
                <a:spcPct val="80000"/>
              </a:lnSpc>
            </a:pPr>
            <a:r>
              <a:rPr lang="en-US" sz="1000" b="1" dirty="0"/>
              <a:t>**Is timer set to correct time. Do we want 25 or 10? Same question for above slide. </a:t>
            </a:r>
          </a:p>
          <a:p>
            <a:pPr marL="231064" indent="-231064">
              <a:lnSpc>
                <a:spcPct val="80000"/>
              </a:lnSpc>
            </a:pPr>
            <a:r>
              <a:rPr 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1064" indent="-231064">
              <a:lnSpc>
                <a:spcPct val="80000"/>
              </a:lnSpc>
            </a:pPr>
            <a:endParaRPr lang="en-US" sz="1000" dirty="0"/>
          </a:p>
          <a:p>
            <a:pPr marL="231064" indent="-231064">
              <a:lnSpc>
                <a:spcPct val="80000"/>
              </a:lnSpc>
            </a:pPr>
            <a:r>
              <a:rPr lang="en-US" sz="1000" b="1" dirty="0"/>
              <a:t>To insert this slide into your presentation </a:t>
            </a:r>
          </a:p>
          <a:p>
            <a:pPr marL="231064" indent="-231064">
              <a:lnSpc>
                <a:spcPct val="80000"/>
              </a:lnSpc>
            </a:pPr>
            <a:endParaRPr lang="en-US" sz="1000" b="1" dirty="0"/>
          </a:p>
          <a:p>
            <a:pPr marL="231064" indent="-231064">
              <a:buFontTx/>
              <a:buAutoNum type="arabicPeriod"/>
            </a:pPr>
            <a:r>
              <a:rPr lang="en-US" dirty="0"/>
              <a:t>Save this template as a presentation (.</a:t>
            </a:r>
            <a:r>
              <a:rPr lang="en-US" dirty="0" err="1"/>
              <a:t>ppt</a:t>
            </a:r>
            <a:r>
              <a:rPr lang="en-US" dirty="0"/>
              <a:t> file) on your computer. </a:t>
            </a:r>
          </a:p>
          <a:p>
            <a:pPr marL="231064" indent="-231064">
              <a:buFontTx/>
              <a:buAutoNum type="arabicPeriod"/>
            </a:pPr>
            <a:r>
              <a:rPr lang="en-US" dirty="0"/>
              <a:t>Open the presentation that will contain the timer. </a:t>
            </a:r>
          </a:p>
          <a:p>
            <a:pPr marL="231064" indent="-231064">
              <a:buFontTx/>
              <a:buAutoNum type="arabicPeriod"/>
            </a:pPr>
            <a:r>
              <a:rPr lang="en-US" dirty="0"/>
              <a:t>On the </a:t>
            </a:r>
            <a:r>
              <a:rPr lang="en-US" b="1" dirty="0"/>
              <a:t>Slides</a:t>
            </a:r>
            <a:r>
              <a:rPr lang="en-US" dirty="0"/>
              <a:t> tab, place your insertion point after the slide that will precede the timer. (Make sure you don't select a slide. Your insertion point should be between the slides.) </a:t>
            </a:r>
          </a:p>
          <a:p>
            <a:pPr marL="231064" indent="-231064">
              <a:buFontTx/>
              <a:buAutoNum type="arabicPeriod"/>
            </a:pPr>
            <a:r>
              <a:rPr lang="en-US" dirty="0"/>
              <a:t>On the </a:t>
            </a:r>
            <a:r>
              <a:rPr lang="en-US" b="1" dirty="0"/>
              <a:t>Insert</a:t>
            </a:r>
            <a:r>
              <a:rPr lang="en-US" dirty="0"/>
              <a:t> menu, click </a:t>
            </a:r>
            <a:r>
              <a:rPr lang="en-US" b="1" dirty="0"/>
              <a:t>Slides from Files</a:t>
            </a:r>
            <a:r>
              <a:rPr lang="en-US" dirty="0"/>
              <a:t>. </a:t>
            </a:r>
          </a:p>
          <a:p>
            <a:pPr marL="231064" indent="-231064">
              <a:buFontTx/>
              <a:buAutoNum type="arabicPeriod"/>
            </a:pPr>
            <a:r>
              <a:rPr lang="en-US" dirty="0"/>
              <a:t>In the </a:t>
            </a:r>
            <a:r>
              <a:rPr lang="en-US" b="1" dirty="0"/>
              <a:t>Slide Finder</a:t>
            </a:r>
            <a:r>
              <a:rPr lang="en-US" dirty="0"/>
              <a:t> dialog box, click the </a:t>
            </a:r>
            <a:r>
              <a:rPr lang="en-US" b="1" dirty="0"/>
              <a:t>Find Presentation</a:t>
            </a:r>
            <a:r>
              <a:rPr lang="en-US" dirty="0"/>
              <a:t> tab. </a:t>
            </a:r>
          </a:p>
          <a:p>
            <a:pPr marL="231064" indent="-231064">
              <a:buFontTx/>
              <a:buAutoNum type="arabicPeriod"/>
            </a:pPr>
            <a:r>
              <a:rPr lang="en-US" dirty="0"/>
              <a:t>Click </a:t>
            </a:r>
            <a:r>
              <a:rPr lang="en-US" b="1" dirty="0"/>
              <a:t>Browse</a:t>
            </a:r>
            <a:r>
              <a:rPr lang="en-US" dirty="0"/>
              <a:t>, locate and select the timer presentation, and then click </a:t>
            </a:r>
            <a:r>
              <a:rPr lang="en-US" b="1" dirty="0"/>
              <a:t>Open</a:t>
            </a:r>
            <a:r>
              <a:rPr lang="en-US" dirty="0"/>
              <a:t>. </a:t>
            </a:r>
          </a:p>
          <a:p>
            <a:pPr marL="231064" indent="-231064">
              <a:buFontTx/>
              <a:buAutoNum type="arabicPeriod"/>
            </a:pPr>
            <a:r>
              <a:rPr lang="en-US" dirty="0"/>
              <a:t>In the </a:t>
            </a:r>
            <a:r>
              <a:rPr lang="en-US" b="1" dirty="0"/>
              <a:t>Slides from Files</a:t>
            </a:r>
            <a:r>
              <a:rPr lang="en-US" dirty="0"/>
              <a:t> dialog box, select the timer slide. </a:t>
            </a:r>
          </a:p>
          <a:p>
            <a:pPr marL="231064" indent="-231064">
              <a:buFontTx/>
              <a:buAutoNum type="arabicPeriod"/>
            </a:pPr>
            <a:r>
              <a:rPr lang="en-US" dirty="0"/>
              <a:t>Select the </a:t>
            </a:r>
            <a:r>
              <a:rPr lang="en-US" b="1" dirty="0"/>
              <a:t>Keep source formatting</a:t>
            </a:r>
            <a:r>
              <a:rPr lang="en-US" dirty="0"/>
              <a:t> check box. If you do not select this check box, the copied slide will inherit the design of the slide that precedes it in the presentation. </a:t>
            </a:r>
          </a:p>
          <a:p>
            <a:pPr marL="231064" indent="-231064">
              <a:buFontTx/>
              <a:buAutoNum type="arabicPeriod"/>
            </a:pPr>
            <a:r>
              <a:rPr lang="en-US" dirty="0"/>
              <a:t>Click </a:t>
            </a:r>
            <a:r>
              <a:rPr lang="en-US" b="1" dirty="0"/>
              <a:t>Insert</a:t>
            </a:r>
            <a:r>
              <a:rPr lang="en-US" dirty="0"/>
              <a:t>. </a:t>
            </a:r>
          </a:p>
          <a:p>
            <a:pPr marL="231064" indent="-231064">
              <a:buFontTx/>
              <a:buAutoNum type="arabicPeriod"/>
            </a:pPr>
            <a:r>
              <a:rPr lang="en-US" dirty="0"/>
              <a:t>Click </a:t>
            </a:r>
            <a:r>
              <a:rPr lang="en-US" b="1" dirty="0"/>
              <a:t>Close</a:t>
            </a:r>
            <a:r>
              <a:rPr lang="en-US" dirty="0"/>
              <a:t>.</a:t>
            </a:r>
            <a:endParaRPr lang="en-US" sz="1000" dirty="0"/>
          </a:p>
        </p:txBody>
      </p:sp>
    </p:spTree>
    <p:extLst>
      <p:ext uri="{BB962C8B-B14F-4D97-AF65-F5344CB8AC3E}">
        <p14:creationId xmlns:p14="http://schemas.microsoft.com/office/powerpoint/2010/main" val="2263236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 </a:t>
            </a:r>
          </a:p>
        </p:txBody>
      </p:sp>
      <p:sp>
        <p:nvSpPr>
          <p:cNvPr id="275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344F94E8-0EBD-40C0-B772-B43B8ED54260}" type="slidenum">
              <a:rPr lang="en-US" altLang="en-US" smtClean="0">
                <a:solidFill>
                  <a:srgbClr val="000000"/>
                </a:solidFill>
              </a:rPr>
              <a:pPr/>
              <a:t>32</a:t>
            </a:fld>
            <a:endParaRPr lang="en-US" altLang="en-US">
              <a:solidFill>
                <a:srgbClr val="000000"/>
              </a:solidFill>
            </a:endParaRPr>
          </a:p>
        </p:txBody>
      </p:sp>
    </p:spTree>
    <p:extLst>
      <p:ext uri="{BB962C8B-B14F-4D97-AF65-F5344CB8AC3E}">
        <p14:creationId xmlns:p14="http://schemas.microsoft.com/office/powerpoint/2010/main" val="2820131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https://pacificnwpublish.com/products/SSBD-Online.html</a:t>
            </a:r>
          </a:p>
        </p:txBody>
      </p:sp>
      <p:sp>
        <p:nvSpPr>
          <p:cNvPr id="4" name="Slide Number Placeholder 3"/>
          <p:cNvSpPr>
            <a:spLocks noGrp="1"/>
          </p:cNvSpPr>
          <p:nvPr>
            <p:ph type="sldNum" sz="quarter" idx="10"/>
          </p:nvPr>
        </p:nvSpPr>
        <p:spPr/>
        <p:txBody>
          <a:bodyPr/>
          <a:lstStyle/>
          <a:p>
            <a:fld id="{B9BB252C-4602-4093-A354-B7A8448DCE6C}" type="slidenum">
              <a:rPr lang="en-US" smtClean="0">
                <a:solidFill>
                  <a:srgbClr val="000000"/>
                </a:solidFill>
              </a:rPr>
              <a:pPr/>
              <a:t>33</a:t>
            </a:fld>
            <a:endParaRPr lang="en-US">
              <a:solidFill>
                <a:srgbClr val="000000"/>
              </a:solidFill>
            </a:endParaRPr>
          </a:p>
        </p:txBody>
      </p:sp>
    </p:spTree>
    <p:extLst>
      <p:ext uri="{BB962C8B-B14F-4D97-AF65-F5344CB8AC3E}">
        <p14:creationId xmlns:p14="http://schemas.microsoft.com/office/powerpoint/2010/main" val="4025565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748" tIns="46874" rIns="93748" bIns="46874" numCol="1" anchor="t" anchorCtr="0" compatLnSpc="1">
            <a:prstTxWarp prst="textNoShape">
              <a:avLst/>
            </a:prstTxWarp>
          </a:bodyPr>
          <a:lstStyle/>
          <a:p>
            <a:pPr eaLnBrk="1" hangingPunct="1">
              <a:spcBef>
                <a:spcPct val="0"/>
              </a:spcBef>
            </a:pPr>
            <a:endParaRPr lang="en-US">
              <a:latin typeface="Arial" charset="0"/>
            </a:endParaRPr>
          </a:p>
        </p:txBody>
      </p:sp>
      <p:sp>
        <p:nvSpPr>
          <p:cNvPr id="198660" name="Slide Number Placeholder 3"/>
          <p:cNvSpPr txBox="1">
            <a:spLocks noGrp="1"/>
          </p:cNvSpPr>
          <p:nvPr/>
        </p:nvSpPr>
        <p:spPr bwMode="auto">
          <a:xfrm>
            <a:off x="3995217" y="8887265"/>
            <a:ext cx="3056414" cy="46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8" tIns="46874" rIns="93748" bIns="46874" anchor="b"/>
          <a:lstStyle>
            <a:lvl1pPr defTabSz="930275" eaLnBrk="0" hangingPunct="0">
              <a:defRPr>
                <a:solidFill>
                  <a:schemeClr val="tx1"/>
                </a:solidFill>
                <a:latin typeface="Calibri" pitchFamily="34" charset="0"/>
                <a:cs typeface="Arial" charset="0"/>
              </a:defRPr>
            </a:lvl1pPr>
            <a:lvl2pPr marL="742950" indent="-285750" defTabSz="930275" eaLnBrk="0" hangingPunct="0">
              <a:defRPr>
                <a:solidFill>
                  <a:schemeClr val="tx1"/>
                </a:solidFill>
                <a:latin typeface="Calibri" pitchFamily="34" charset="0"/>
                <a:cs typeface="Arial" charset="0"/>
              </a:defRPr>
            </a:lvl2pPr>
            <a:lvl3pPr marL="1143000" indent="-228600" defTabSz="930275" eaLnBrk="0" hangingPunct="0">
              <a:defRPr>
                <a:solidFill>
                  <a:schemeClr val="tx1"/>
                </a:solidFill>
                <a:latin typeface="Calibri" pitchFamily="34" charset="0"/>
                <a:cs typeface="Arial" charset="0"/>
              </a:defRPr>
            </a:lvl3pPr>
            <a:lvl4pPr marL="1600200" indent="-228600" defTabSz="930275" eaLnBrk="0" hangingPunct="0">
              <a:defRPr>
                <a:solidFill>
                  <a:schemeClr val="tx1"/>
                </a:solidFill>
                <a:latin typeface="Calibri" pitchFamily="34" charset="0"/>
                <a:cs typeface="Arial" charset="0"/>
              </a:defRPr>
            </a:lvl4pPr>
            <a:lvl5pPr marL="2057400" indent="-228600" defTabSz="930275" eaLnBrk="0" hangingPunct="0">
              <a:defRPr>
                <a:solidFill>
                  <a:schemeClr val="tx1"/>
                </a:solidFill>
                <a:latin typeface="Calibri" pitchFamily="34" charset="0"/>
                <a:cs typeface="Arial" charset="0"/>
              </a:defRPr>
            </a:lvl5pPr>
            <a:lvl6pPr marL="2514600" indent="-228600" defTabSz="930275" eaLnBrk="0" fontAlgn="base" hangingPunct="0">
              <a:spcBef>
                <a:spcPct val="0"/>
              </a:spcBef>
              <a:spcAft>
                <a:spcPct val="0"/>
              </a:spcAft>
              <a:defRPr>
                <a:solidFill>
                  <a:schemeClr val="tx1"/>
                </a:solidFill>
                <a:latin typeface="Calibri" pitchFamily="34" charset="0"/>
                <a:cs typeface="Arial" charset="0"/>
              </a:defRPr>
            </a:lvl6pPr>
            <a:lvl7pPr marL="2971800" indent="-228600" defTabSz="930275" eaLnBrk="0" fontAlgn="base" hangingPunct="0">
              <a:spcBef>
                <a:spcPct val="0"/>
              </a:spcBef>
              <a:spcAft>
                <a:spcPct val="0"/>
              </a:spcAft>
              <a:defRPr>
                <a:solidFill>
                  <a:schemeClr val="tx1"/>
                </a:solidFill>
                <a:latin typeface="Calibri" pitchFamily="34" charset="0"/>
                <a:cs typeface="Arial" charset="0"/>
              </a:defRPr>
            </a:lvl7pPr>
            <a:lvl8pPr marL="3429000" indent="-228600" defTabSz="930275" eaLnBrk="0" fontAlgn="base" hangingPunct="0">
              <a:spcBef>
                <a:spcPct val="0"/>
              </a:spcBef>
              <a:spcAft>
                <a:spcPct val="0"/>
              </a:spcAft>
              <a:defRPr>
                <a:solidFill>
                  <a:schemeClr val="tx1"/>
                </a:solidFill>
                <a:latin typeface="Calibri" pitchFamily="34" charset="0"/>
                <a:cs typeface="Arial" charset="0"/>
              </a:defRPr>
            </a:lvl8pPr>
            <a:lvl9pPr marL="3886200" indent="-228600" defTabSz="930275"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fld id="{3446FD16-A6AC-4DC0-A0D7-41C19E4EAD68}" type="slidenum">
              <a:rPr lang="en-US" sz="1200">
                <a:solidFill>
                  <a:prstClr val="black"/>
                </a:solidFill>
              </a:rPr>
              <a:pPr algn="r" eaLnBrk="1" hangingPunct="1"/>
              <a:t>34</a:t>
            </a:fld>
            <a:endParaRPr lang="en-US" sz="1200">
              <a:solidFill>
                <a:prstClr val="black"/>
              </a:solidFill>
            </a:endParaRPr>
          </a:p>
        </p:txBody>
      </p:sp>
      <p:sp>
        <p:nvSpPr>
          <p:cNvPr id="2" name="Footer Placeholder 1"/>
          <p:cNvSpPr>
            <a:spLocks noGrp="1"/>
          </p:cNvSpPr>
          <p:nvPr>
            <p:ph type="ftr" sz="quarter" idx="10"/>
          </p:nvPr>
        </p:nvSpPr>
        <p:spPr/>
        <p:txBody>
          <a:bodyPr/>
          <a:lstStyle/>
          <a:p>
            <a:r>
              <a:rPr lang="en-US">
                <a:solidFill>
                  <a:srgbClr val="000000"/>
                </a:solidFill>
              </a:rPr>
              <a:t>Lane and Oakes 2013</a:t>
            </a:r>
          </a:p>
        </p:txBody>
      </p:sp>
    </p:spTree>
    <p:extLst>
      <p:ext uri="{BB962C8B-B14F-4D97-AF65-F5344CB8AC3E}">
        <p14:creationId xmlns:p14="http://schemas.microsoft.com/office/powerpoint/2010/main" val="3125726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solidFill>
                  <a:prstClr val="black"/>
                </a:solidFill>
              </a:rPr>
              <a:t>Lane and Oakes 2013</a:t>
            </a:r>
          </a:p>
        </p:txBody>
      </p:sp>
      <p:sp>
        <p:nvSpPr>
          <p:cNvPr id="5" name="Slide Number Placeholder 4"/>
          <p:cNvSpPr>
            <a:spLocks noGrp="1"/>
          </p:cNvSpPr>
          <p:nvPr>
            <p:ph type="sldNum" sz="quarter" idx="11"/>
          </p:nvPr>
        </p:nvSpPr>
        <p:spPr/>
        <p:txBody>
          <a:bodyPr/>
          <a:lstStyle/>
          <a:p>
            <a:pPr>
              <a:defRPr/>
            </a:pPr>
            <a:fld id="{2C598E34-06C9-4575-BF79-5E5F5BE16779}"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325268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lstStyle/>
          <a:p>
            <a:pPr eaLnBrk="1" hangingPunct="1">
              <a:spcBef>
                <a:spcPct val="0"/>
              </a:spcBef>
            </a:pPr>
            <a:endParaRPr lang="en-US" dirty="0">
              <a:latin typeface="Arial" charset="0"/>
            </a:endParaRPr>
          </a:p>
        </p:txBody>
      </p:sp>
      <p:sp>
        <p:nvSpPr>
          <p:cNvPr id="165892" name="Slide Number Placeholder 3"/>
          <p:cNvSpPr txBox="1">
            <a:spLocks noGrp="1"/>
          </p:cNvSpPr>
          <p:nvPr/>
        </p:nvSpPr>
        <p:spPr bwMode="auto">
          <a:xfrm>
            <a:off x="3995465" y="8887930"/>
            <a:ext cx="3056201" cy="46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052823EE-5D82-4413-BFEE-C5DD922F2B1E}" type="slidenum">
              <a:rPr lang="en-US" sz="1200">
                <a:solidFill>
                  <a:srgbClr val="000000"/>
                </a:solidFill>
                <a:latin typeface="Calibri" pitchFamily="34" charset="0"/>
              </a:rPr>
              <a:pPr algn="r" eaLnBrk="1" hangingPunct="1"/>
              <a:t>35</a:t>
            </a:fld>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1637989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lstStyle/>
          <a:p>
            <a:pPr eaLnBrk="1" hangingPunct="1">
              <a:spcBef>
                <a:spcPct val="0"/>
              </a:spcBef>
            </a:pPr>
            <a:endParaRPr lang="en-US" dirty="0">
              <a:latin typeface="Arial" charset="0"/>
            </a:endParaRPr>
          </a:p>
        </p:txBody>
      </p:sp>
      <p:sp>
        <p:nvSpPr>
          <p:cNvPr id="165892" name="Slide Number Placeholder 3"/>
          <p:cNvSpPr txBox="1">
            <a:spLocks noGrp="1"/>
          </p:cNvSpPr>
          <p:nvPr/>
        </p:nvSpPr>
        <p:spPr bwMode="auto">
          <a:xfrm>
            <a:off x="3995465" y="8887930"/>
            <a:ext cx="3056201" cy="46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052823EE-5D82-4413-BFEE-C5DD922F2B1E}" type="slidenum">
              <a:rPr lang="en-US" sz="1200">
                <a:solidFill>
                  <a:srgbClr val="000000"/>
                </a:solidFill>
                <a:latin typeface="Calibri" pitchFamily="34" charset="0"/>
              </a:rPr>
              <a:pPr algn="r" eaLnBrk="1" hangingPunct="1"/>
              <a:t>36</a:t>
            </a:fld>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459132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lstStyle/>
          <a:p>
            <a:pPr eaLnBrk="1" hangingPunct="1">
              <a:spcBef>
                <a:spcPct val="0"/>
              </a:spcBef>
            </a:pPr>
            <a:endParaRPr lang="en-US" dirty="0">
              <a:latin typeface="Arial" charset="0"/>
            </a:endParaRPr>
          </a:p>
        </p:txBody>
      </p:sp>
      <p:sp>
        <p:nvSpPr>
          <p:cNvPr id="166916" name="Slide Number Placeholder 3"/>
          <p:cNvSpPr txBox="1">
            <a:spLocks noGrp="1"/>
          </p:cNvSpPr>
          <p:nvPr/>
        </p:nvSpPr>
        <p:spPr bwMode="auto">
          <a:xfrm>
            <a:off x="3995465" y="8887930"/>
            <a:ext cx="3056201" cy="46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B41464E6-6485-473C-8F56-86E90E58C858}" type="slidenum">
              <a:rPr lang="en-US" sz="1200">
                <a:solidFill>
                  <a:srgbClr val="000000"/>
                </a:solidFill>
                <a:latin typeface="Calibri" pitchFamily="34" charset="0"/>
              </a:rPr>
              <a:pPr algn="r" eaLnBrk="1" hangingPunct="1"/>
              <a:t>37</a:t>
            </a:fld>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887085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2426" tIns="46214" rIns="92426" bIns="46214" numCol="1" anchor="t" anchorCtr="0" compatLnSpc="1">
            <a:prstTxWarp prst="textNoShape">
              <a:avLst/>
            </a:prstTxWarp>
          </a:bodyPr>
          <a:lstStyle/>
          <a:p>
            <a:pPr marL="231064" indent="-231064">
              <a:lnSpc>
                <a:spcPct val="80000"/>
              </a:lnSpc>
            </a:pPr>
            <a:r>
              <a:rPr lang="en-US" sz="1000" b="1" dirty="0"/>
              <a:t>10 min Using this PowerPoint break timer</a:t>
            </a:r>
          </a:p>
          <a:p>
            <a:pPr marL="231064" indent="-231064">
              <a:lnSpc>
                <a:spcPct val="80000"/>
              </a:lnSpc>
            </a:pPr>
            <a:endParaRPr lang="en-US" sz="1000" b="1" dirty="0"/>
          </a:p>
          <a:p>
            <a:pPr marL="231064" indent="-231064">
              <a:lnSpc>
                <a:spcPct val="80000"/>
              </a:lnSpc>
            </a:pPr>
            <a:r>
              <a:rPr lang="en-US" sz="1000" b="1" dirty="0"/>
              <a:t>**Is timer set to correct time. Do we want 25 or 10? Same question for above slide. </a:t>
            </a:r>
          </a:p>
          <a:p>
            <a:pPr marL="231064" indent="-231064">
              <a:lnSpc>
                <a:spcPct val="80000"/>
              </a:lnSpc>
            </a:pPr>
            <a:r>
              <a:rPr 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1064" indent="-231064">
              <a:lnSpc>
                <a:spcPct val="80000"/>
              </a:lnSpc>
            </a:pPr>
            <a:endParaRPr lang="en-US" sz="1000" dirty="0"/>
          </a:p>
          <a:p>
            <a:pPr marL="231064" indent="-231064">
              <a:lnSpc>
                <a:spcPct val="80000"/>
              </a:lnSpc>
            </a:pPr>
            <a:r>
              <a:rPr lang="en-US" sz="1000" b="1" dirty="0"/>
              <a:t>To insert this slide into your presentation </a:t>
            </a:r>
          </a:p>
          <a:p>
            <a:pPr marL="231064" indent="-231064">
              <a:lnSpc>
                <a:spcPct val="80000"/>
              </a:lnSpc>
            </a:pPr>
            <a:endParaRPr lang="en-US" sz="1000" b="1" dirty="0"/>
          </a:p>
          <a:p>
            <a:pPr marL="231064" indent="-231064">
              <a:buFontTx/>
              <a:buAutoNum type="arabicPeriod"/>
            </a:pPr>
            <a:r>
              <a:rPr lang="en-US" dirty="0"/>
              <a:t>Save this template as a presentation (.</a:t>
            </a:r>
            <a:r>
              <a:rPr lang="en-US" dirty="0" err="1"/>
              <a:t>ppt</a:t>
            </a:r>
            <a:r>
              <a:rPr lang="en-US" dirty="0"/>
              <a:t> file) on your computer. </a:t>
            </a:r>
          </a:p>
          <a:p>
            <a:pPr marL="231064" indent="-231064">
              <a:buFontTx/>
              <a:buAutoNum type="arabicPeriod"/>
            </a:pPr>
            <a:r>
              <a:rPr lang="en-US" dirty="0"/>
              <a:t>Open the presentation that will contain the timer. </a:t>
            </a:r>
          </a:p>
          <a:p>
            <a:pPr marL="231064" indent="-231064">
              <a:buFontTx/>
              <a:buAutoNum type="arabicPeriod"/>
            </a:pPr>
            <a:r>
              <a:rPr lang="en-US" dirty="0"/>
              <a:t>On the </a:t>
            </a:r>
            <a:r>
              <a:rPr lang="en-US" b="1" dirty="0"/>
              <a:t>Slides</a:t>
            </a:r>
            <a:r>
              <a:rPr lang="en-US" dirty="0"/>
              <a:t> tab, place your insertion point after the slide that will precede the timer. (Make sure you don't select a slide. Your insertion point should be between the slides.) </a:t>
            </a:r>
          </a:p>
          <a:p>
            <a:pPr marL="231064" indent="-231064">
              <a:buFontTx/>
              <a:buAutoNum type="arabicPeriod"/>
            </a:pPr>
            <a:r>
              <a:rPr lang="en-US" dirty="0"/>
              <a:t>On the </a:t>
            </a:r>
            <a:r>
              <a:rPr lang="en-US" b="1" dirty="0"/>
              <a:t>Insert</a:t>
            </a:r>
            <a:r>
              <a:rPr lang="en-US" dirty="0"/>
              <a:t> menu, click </a:t>
            </a:r>
            <a:r>
              <a:rPr lang="en-US" b="1" dirty="0"/>
              <a:t>Slides from Files</a:t>
            </a:r>
            <a:r>
              <a:rPr lang="en-US" dirty="0"/>
              <a:t>. </a:t>
            </a:r>
          </a:p>
          <a:p>
            <a:pPr marL="231064" indent="-231064">
              <a:buFontTx/>
              <a:buAutoNum type="arabicPeriod"/>
            </a:pPr>
            <a:r>
              <a:rPr lang="en-US" dirty="0"/>
              <a:t>In the </a:t>
            </a:r>
            <a:r>
              <a:rPr lang="en-US" b="1" dirty="0"/>
              <a:t>Slide Finder</a:t>
            </a:r>
            <a:r>
              <a:rPr lang="en-US" dirty="0"/>
              <a:t> dialog box, click the </a:t>
            </a:r>
            <a:r>
              <a:rPr lang="en-US" b="1" dirty="0"/>
              <a:t>Find Presentation</a:t>
            </a:r>
            <a:r>
              <a:rPr lang="en-US" dirty="0"/>
              <a:t> tab. </a:t>
            </a:r>
          </a:p>
          <a:p>
            <a:pPr marL="231064" indent="-231064">
              <a:buFontTx/>
              <a:buAutoNum type="arabicPeriod"/>
            </a:pPr>
            <a:r>
              <a:rPr lang="en-US" dirty="0"/>
              <a:t>Click </a:t>
            </a:r>
            <a:r>
              <a:rPr lang="en-US" b="1" dirty="0"/>
              <a:t>Browse</a:t>
            </a:r>
            <a:r>
              <a:rPr lang="en-US" dirty="0"/>
              <a:t>, locate and select the timer presentation, and then click </a:t>
            </a:r>
            <a:r>
              <a:rPr lang="en-US" b="1" dirty="0"/>
              <a:t>Open</a:t>
            </a:r>
            <a:r>
              <a:rPr lang="en-US" dirty="0"/>
              <a:t>. </a:t>
            </a:r>
          </a:p>
          <a:p>
            <a:pPr marL="231064" indent="-231064">
              <a:buFontTx/>
              <a:buAutoNum type="arabicPeriod"/>
            </a:pPr>
            <a:r>
              <a:rPr lang="en-US" dirty="0"/>
              <a:t>In the </a:t>
            </a:r>
            <a:r>
              <a:rPr lang="en-US" b="1" dirty="0"/>
              <a:t>Slides from Files</a:t>
            </a:r>
            <a:r>
              <a:rPr lang="en-US" dirty="0"/>
              <a:t> dialog box, select the timer slide. </a:t>
            </a:r>
          </a:p>
          <a:p>
            <a:pPr marL="231064" indent="-231064">
              <a:buFontTx/>
              <a:buAutoNum type="arabicPeriod"/>
            </a:pPr>
            <a:r>
              <a:rPr lang="en-US" dirty="0"/>
              <a:t>Select the </a:t>
            </a:r>
            <a:r>
              <a:rPr lang="en-US" b="1" dirty="0"/>
              <a:t>Keep source formatting</a:t>
            </a:r>
            <a:r>
              <a:rPr lang="en-US" dirty="0"/>
              <a:t> check box. If you do not select this check box, the copied slide will inherit the design of the slide that precedes it in the presentation. </a:t>
            </a:r>
          </a:p>
          <a:p>
            <a:pPr marL="231064" indent="-231064">
              <a:buFontTx/>
              <a:buAutoNum type="arabicPeriod"/>
            </a:pPr>
            <a:r>
              <a:rPr lang="en-US" dirty="0"/>
              <a:t>Click </a:t>
            </a:r>
            <a:r>
              <a:rPr lang="en-US" b="1" dirty="0"/>
              <a:t>Insert</a:t>
            </a:r>
            <a:r>
              <a:rPr lang="en-US" dirty="0"/>
              <a:t>. </a:t>
            </a:r>
          </a:p>
          <a:p>
            <a:pPr marL="231064" indent="-231064">
              <a:buFontTx/>
              <a:buAutoNum type="arabicPeriod"/>
            </a:pPr>
            <a:r>
              <a:rPr lang="en-US" dirty="0"/>
              <a:t>Click </a:t>
            </a:r>
            <a:r>
              <a:rPr lang="en-US" b="1" dirty="0"/>
              <a:t>Close</a:t>
            </a:r>
            <a:r>
              <a:rPr lang="en-US" dirty="0"/>
              <a:t>.</a:t>
            </a:r>
            <a:endParaRPr lang="en-US" sz="1000" dirty="0"/>
          </a:p>
        </p:txBody>
      </p:sp>
    </p:spTree>
    <p:extLst>
      <p:ext uri="{BB962C8B-B14F-4D97-AF65-F5344CB8AC3E}">
        <p14:creationId xmlns:p14="http://schemas.microsoft.com/office/powerpoint/2010/main" val="1485322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5998">
              <a:defRPr>
                <a:solidFill>
                  <a:schemeClr val="tx1"/>
                </a:solidFill>
                <a:latin typeface="Calibri" pitchFamily="34" charset="0"/>
              </a:defRPr>
            </a:lvl1pPr>
            <a:lvl2pPr marL="761821" indent="-293008" defTabSz="935998">
              <a:defRPr>
                <a:solidFill>
                  <a:schemeClr val="tx1"/>
                </a:solidFill>
                <a:latin typeface="Calibri" pitchFamily="34" charset="0"/>
              </a:defRPr>
            </a:lvl2pPr>
            <a:lvl3pPr marL="1172032" indent="-234406" defTabSz="935998">
              <a:defRPr>
                <a:solidFill>
                  <a:schemeClr val="tx1"/>
                </a:solidFill>
                <a:latin typeface="Calibri" pitchFamily="34" charset="0"/>
              </a:defRPr>
            </a:lvl3pPr>
            <a:lvl4pPr marL="1640845" indent="-234406" defTabSz="935998">
              <a:defRPr>
                <a:solidFill>
                  <a:schemeClr val="tx1"/>
                </a:solidFill>
                <a:latin typeface="Calibri" pitchFamily="34" charset="0"/>
              </a:defRPr>
            </a:lvl4pPr>
            <a:lvl5pPr marL="2109658" indent="-234406" defTabSz="935998">
              <a:defRPr>
                <a:solidFill>
                  <a:schemeClr val="tx1"/>
                </a:solidFill>
                <a:latin typeface="Calibri" pitchFamily="34" charset="0"/>
              </a:defRPr>
            </a:lvl5pPr>
            <a:lvl6pPr marL="2578471" indent="-234406" defTabSz="935998" fontAlgn="base">
              <a:spcBef>
                <a:spcPct val="0"/>
              </a:spcBef>
              <a:spcAft>
                <a:spcPct val="0"/>
              </a:spcAft>
              <a:defRPr>
                <a:solidFill>
                  <a:schemeClr val="tx1"/>
                </a:solidFill>
                <a:latin typeface="Calibri" pitchFamily="34" charset="0"/>
              </a:defRPr>
            </a:lvl6pPr>
            <a:lvl7pPr marL="3047284" indent="-234406" defTabSz="935998" fontAlgn="base">
              <a:spcBef>
                <a:spcPct val="0"/>
              </a:spcBef>
              <a:spcAft>
                <a:spcPct val="0"/>
              </a:spcAft>
              <a:defRPr>
                <a:solidFill>
                  <a:schemeClr val="tx1"/>
                </a:solidFill>
                <a:latin typeface="Calibri" pitchFamily="34" charset="0"/>
              </a:defRPr>
            </a:lvl7pPr>
            <a:lvl8pPr marL="3516097" indent="-234406" defTabSz="935998" fontAlgn="base">
              <a:spcBef>
                <a:spcPct val="0"/>
              </a:spcBef>
              <a:spcAft>
                <a:spcPct val="0"/>
              </a:spcAft>
              <a:defRPr>
                <a:solidFill>
                  <a:schemeClr val="tx1"/>
                </a:solidFill>
                <a:latin typeface="Calibri" pitchFamily="34" charset="0"/>
              </a:defRPr>
            </a:lvl8pPr>
            <a:lvl9pPr marL="3984909" indent="-234406" defTabSz="935998" fontAlgn="base">
              <a:spcBef>
                <a:spcPct val="0"/>
              </a:spcBef>
              <a:spcAft>
                <a:spcPct val="0"/>
              </a:spcAft>
              <a:defRPr>
                <a:solidFill>
                  <a:schemeClr val="tx1"/>
                </a:solidFill>
                <a:latin typeface="Calibri" pitchFamily="34" charset="0"/>
              </a:defRPr>
            </a:lvl9pPr>
          </a:lstStyle>
          <a:p>
            <a:pPr>
              <a:defRPr/>
            </a:pPr>
            <a:fld id="{E9974735-75EA-4173-8D41-68936E24EC5A}" type="slidenum">
              <a:rPr lang="en-US" smtClean="0">
                <a:solidFill>
                  <a:prstClr val="black"/>
                </a:solidFill>
              </a:rPr>
              <a:pPr>
                <a:defRPr/>
              </a:pPr>
              <a:t>43</a:t>
            </a:fld>
            <a:endParaRPr lang="en-US">
              <a:solidFill>
                <a:prstClr val="black"/>
              </a:solidFill>
            </a:endParaRPr>
          </a:p>
        </p:txBody>
      </p:sp>
      <p:sp>
        <p:nvSpPr>
          <p:cNvPr id="2" name="Footer Placeholder 1"/>
          <p:cNvSpPr>
            <a:spLocks noGrp="1"/>
          </p:cNvSpPr>
          <p:nvPr>
            <p:ph type="ftr" sz="quarter" idx="10"/>
          </p:nvPr>
        </p:nvSpPr>
        <p:spPr/>
        <p:txBody>
          <a:bodyPr/>
          <a:lstStyle/>
          <a:p>
            <a:r>
              <a:rPr lang="en-US">
                <a:solidFill>
                  <a:srgbClr val="000000"/>
                </a:solidFill>
              </a:rPr>
              <a:t>Lane and Oakes 2013</a:t>
            </a:r>
          </a:p>
        </p:txBody>
      </p:sp>
    </p:spTree>
    <p:extLst>
      <p:ext uri="{BB962C8B-B14F-4D97-AF65-F5344CB8AC3E}">
        <p14:creationId xmlns:p14="http://schemas.microsoft.com/office/powerpoint/2010/main" val="2930506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TextEdit="1"/>
          </p:cNvSpPr>
          <p:nvPr>
            <p:ph type="sldImg"/>
          </p:nvPr>
        </p:nvSpPr>
        <p:spPr>
          <a:xfrm>
            <a:off x="1196975" y="708025"/>
            <a:ext cx="4662488" cy="3495675"/>
          </a:xfrm>
          <a:ln/>
        </p:spPr>
      </p:sp>
      <p:sp>
        <p:nvSpPr>
          <p:cNvPr id="165891"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4" tIns="45649" rIns="91294" bIns="45649"/>
          <a:lstStyle/>
          <a:p>
            <a:pPr eaLnBrk="1" hangingPunct="1">
              <a:spcBef>
                <a:spcPct val="0"/>
              </a:spcBef>
            </a:pPr>
            <a:endParaRPr lang="en-US"/>
          </a:p>
        </p:txBody>
      </p:sp>
    </p:spTree>
    <p:extLst>
      <p:ext uri="{BB962C8B-B14F-4D97-AF65-F5344CB8AC3E}">
        <p14:creationId xmlns:p14="http://schemas.microsoft.com/office/powerpoint/2010/main" val="2593255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2" tIns="45995" rIns="91992" bIns="45995"/>
          <a:lstStyle/>
          <a:p>
            <a:pPr eaLnBrk="1" hangingPunct="1">
              <a:spcBef>
                <a:spcPct val="0"/>
              </a:spcBef>
            </a:pPr>
            <a:r>
              <a:rPr lang="en-US" dirty="0"/>
              <a:t>PGES </a:t>
            </a:r>
          </a:p>
        </p:txBody>
      </p:sp>
      <p:sp>
        <p:nvSpPr>
          <p:cNvPr id="179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2" tIns="45995" rIns="91992" bIns="45995"/>
          <a:lstStyle>
            <a:lvl1pPr defTabSz="937419" eaLnBrk="0" hangingPunct="0">
              <a:defRPr>
                <a:solidFill>
                  <a:schemeClr val="tx1"/>
                </a:solidFill>
                <a:latin typeface="Arial" charset="0"/>
              </a:defRPr>
            </a:lvl1pPr>
            <a:lvl2pPr marL="748655" indent="-287945" defTabSz="937419" eaLnBrk="0" hangingPunct="0">
              <a:defRPr>
                <a:solidFill>
                  <a:schemeClr val="tx1"/>
                </a:solidFill>
                <a:latin typeface="Arial" charset="0"/>
              </a:defRPr>
            </a:lvl2pPr>
            <a:lvl3pPr marL="1151777" indent="-230356" defTabSz="937419" eaLnBrk="0" hangingPunct="0">
              <a:defRPr>
                <a:solidFill>
                  <a:schemeClr val="tx1"/>
                </a:solidFill>
                <a:latin typeface="Arial" charset="0"/>
              </a:defRPr>
            </a:lvl3pPr>
            <a:lvl4pPr marL="1612487" indent="-230356" defTabSz="937419" eaLnBrk="0" hangingPunct="0">
              <a:defRPr>
                <a:solidFill>
                  <a:schemeClr val="tx1"/>
                </a:solidFill>
                <a:latin typeface="Arial" charset="0"/>
              </a:defRPr>
            </a:lvl4pPr>
            <a:lvl5pPr marL="2073198" indent="-230356" defTabSz="937419" eaLnBrk="0" hangingPunct="0">
              <a:defRPr>
                <a:solidFill>
                  <a:schemeClr val="tx1"/>
                </a:solidFill>
                <a:latin typeface="Arial" charset="0"/>
              </a:defRPr>
            </a:lvl5pPr>
            <a:lvl6pPr marL="2533908" indent="-230356" defTabSz="937419" eaLnBrk="0" fontAlgn="base" hangingPunct="0">
              <a:spcBef>
                <a:spcPct val="0"/>
              </a:spcBef>
              <a:spcAft>
                <a:spcPct val="0"/>
              </a:spcAft>
              <a:defRPr>
                <a:solidFill>
                  <a:schemeClr val="tx1"/>
                </a:solidFill>
                <a:latin typeface="Arial" charset="0"/>
              </a:defRPr>
            </a:lvl6pPr>
            <a:lvl7pPr marL="2994619" indent="-230356" defTabSz="937419" eaLnBrk="0" fontAlgn="base" hangingPunct="0">
              <a:spcBef>
                <a:spcPct val="0"/>
              </a:spcBef>
              <a:spcAft>
                <a:spcPct val="0"/>
              </a:spcAft>
              <a:defRPr>
                <a:solidFill>
                  <a:schemeClr val="tx1"/>
                </a:solidFill>
                <a:latin typeface="Arial" charset="0"/>
              </a:defRPr>
            </a:lvl7pPr>
            <a:lvl8pPr marL="3455331" indent="-230356" defTabSz="937419" eaLnBrk="0" fontAlgn="base" hangingPunct="0">
              <a:spcBef>
                <a:spcPct val="0"/>
              </a:spcBef>
              <a:spcAft>
                <a:spcPct val="0"/>
              </a:spcAft>
              <a:defRPr>
                <a:solidFill>
                  <a:schemeClr val="tx1"/>
                </a:solidFill>
                <a:latin typeface="Arial" charset="0"/>
              </a:defRPr>
            </a:lvl8pPr>
            <a:lvl9pPr marL="3916041" indent="-230356" defTabSz="937419" eaLnBrk="0" fontAlgn="base" hangingPunct="0">
              <a:spcBef>
                <a:spcPct val="0"/>
              </a:spcBef>
              <a:spcAft>
                <a:spcPct val="0"/>
              </a:spcAft>
              <a:defRPr>
                <a:solidFill>
                  <a:schemeClr val="tx1"/>
                </a:solidFill>
                <a:latin typeface="Arial" charset="0"/>
              </a:defRPr>
            </a:lvl9pPr>
          </a:lstStyle>
          <a:p>
            <a:pPr eaLnBrk="1" hangingPunct="1"/>
            <a:fld id="{E68C147F-717A-46F1-ACCC-4ADCC1D61BC2}" type="slidenum">
              <a:rPr lang="en-US" smtClean="0">
                <a:solidFill>
                  <a:srgbClr val="000000"/>
                </a:solidFill>
                <a:latin typeface="Calibri" pitchFamily="34" charset="0"/>
              </a:rPr>
              <a:pPr eaLnBrk="1" hangingPunct="1"/>
              <a:t>45</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2372411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2426" tIns="46214" rIns="92426" bIns="46214" numCol="1" anchor="t" anchorCtr="0" compatLnSpc="1">
            <a:prstTxWarp prst="textNoShape">
              <a:avLst/>
            </a:prstTxWarp>
          </a:bodyPr>
          <a:lstStyle/>
          <a:p>
            <a:pPr marL="231064" indent="-231064">
              <a:lnSpc>
                <a:spcPct val="80000"/>
              </a:lnSpc>
            </a:pPr>
            <a:r>
              <a:rPr lang="en-US" sz="1000" b="1" dirty="0"/>
              <a:t>10 min Using this PowerPoint break timer</a:t>
            </a:r>
          </a:p>
          <a:p>
            <a:pPr marL="231064" indent="-231064">
              <a:lnSpc>
                <a:spcPct val="80000"/>
              </a:lnSpc>
            </a:pPr>
            <a:endParaRPr lang="en-US" sz="1000" b="1" dirty="0"/>
          </a:p>
          <a:p>
            <a:pPr marL="231064" indent="-231064">
              <a:lnSpc>
                <a:spcPct val="80000"/>
              </a:lnSpc>
            </a:pPr>
            <a:r>
              <a:rPr lang="en-US" sz="1000" b="1" dirty="0"/>
              <a:t>**Is timer set to correct time. Do we want 25 or 10? Same question for above slide. </a:t>
            </a:r>
          </a:p>
          <a:p>
            <a:pPr marL="231064" indent="-231064">
              <a:lnSpc>
                <a:spcPct val="80000"/>
              </a:lnSpc>
            </a:pPr>
            <a:r>
              <a:rPr 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1064" indent="-231064">
              <a:lnSpc>
                <a:spcPct val="80000"/>
              </a:lnSpc>
            </a:pPr>
            <a:endParaRPr lang="en-US" sz="1000" dirty="0"/>
          </a:p>
          <a:p>
            <a:pPr marL="231064" indent="-231064">
              <a:lnSpc>
                <a:spcPct val="80000"/>
              </a:lnSpc>
            </a:pPr>
            <a:r>
              <a:rPr lang="en-US" sz="1000" b="1" dirty="0"/>
              <a:t>To insert this slide into your presentation </a:t>
            </a:r>
          </a:p>
          <a:p>
            <a:pPr marL="231064" indent="-231064">
              <a:lnSpc>
                <a:spcPct val="80000"/>
              </a:lnSpc>
            </a:pPr>
            <a:endParaRPr lang="en-US" sz="1000" b="1" dirty="0"/>
          </a:p>
          <a:p>
            <a:pPr marL="231064" indent="-231064">
              <a:buFontTx/>
              <a:buAutoNum type="arabicPeriod"/>
            </a:pPr>
            <a:r>
              <a:rPr lang="en-US" dirty="0"/>
              <a:t>Save this template as a presentation (.</a:t>
            </a:r>
            <a:r>
              <a:rPr lang="en-US" dirty="0" err="1"/>
              <a:t>ppt</a:t>
            </a:r>
            <a:r>
              <a:rPr lang="en-US" dirty="0"/>
              <a:t> file) on your computer. </a:t>
            </a:r>
          </a:p>
          <a:p>
            <a:pPr marL="231064" indent="-231064">
              <a:buFontTx/>
              <a:buAutoNum type="arabicPeriod"/>
            </a:pPr>
            <a:r>
              <a:rPr lang="en-US" dirty="0"/>
              <a:t>Open the presentation that will contain the timer. </a:t>
            </a:r>
          </a:p>
          <a:p>
            <a:pPr marL="231064" indent="-231064">
              <a:buFontTx/>
              <a:buAutoNum type="arabicPeriod"/>
            </a:pPr>
            <a:r>
              <a:rPr lang="en-US" dirty="0"/>
              <a:t>On the </a:t>
            </a:r>
            <a:r>
              <a:rPr lang="en-US" b="1" dirty="0"/>
              <a:t>Slides</a:t>
            </a:r>
            <a:r>
              <a:rPr lang="en-US" dirty="0"/>
              <a:t> tab, place your insertion point after the slide that will precede the timer. (Make sure you don't select a slide. Your insertion point should be between the slides.) </a:t>
            </a:r>
          </a:p>
          <a:p>
            <a:pPr marL="231064" indent="-231064">
              <a:buFontTx/>
              <a:buAutoNum type="arabicPeriod"/>
            </a:pPr>
            <a:r>
              <a:rPr lang="en-US" dirty="0"/>
              <a:t>On the </a:t>
            </a:r>
            <a:r>
              <a:rPr lang="en-US" b="1" dirty="0"/>
              <a:t>Insert</a:t>
            </a:r>
            <a:r>
              <a:rPr lang="en-US" dirty="0"/>
              <a:t> menu, click </a:t>
            </a:r>
            <a:r>
              <a:rPr lang="en-US" b="1" dirty="0"/>
              <a:t>Slides from Files</a:t>
            </a:r>
            <a:r>
              <a:rPr lang="en-US" dirty="0"/>
              <a:t>. </a:t>
            </a:r>
          </a:p>
          <a:p>
            <a:pPr marL="231064" indent="-231064">
              <a:buFontTx/>
              <a:buAutoNum type="arabicPeriod"/>
            </a:pPr>
            <a:r>
              <a:rPr lang="en-US" dirty="0"/>
              <a:t>In the </a:t>
            </a:r>
            <a:r>
              <a:rPr lang="en-US" b="1" dirty="0"/>
              <a:t>Slide Finder</a:t>
            </a:r>
            <a:r>
              <a:rPr lang="en-US" dirty="0"/>
              <a:t> dialog box, click the </a:t>
            </a:r>
            <a:r>
              <a:rPr lang="en-US" b="1" dirty="0"/>
              <a:t>Find Presentation</a:t>
            </a:r>
            <a:r>
              <a:rPr lang="en-US" dirty="0"/>
              <a:t> tab. </a:t>
            </a:r>
          </a:p>
          <a:p>
            <a:pPr marL="231064" indent="-231064">
              <a:buFontTx/>
              <a:buAutoNum type="arabicPeriod"/>
            </a:pPr>
            <a:r>
              <a:rPr lang="en-US" dirty="0"/>
              <a:t>Click </a:t>
            </a:r>
            <a:r>
              <a:rPr lang="en-US" b="1" dirty="0"/>
              <a:t>Browse</a:t>
            </a:r>
            <a:r>
              <a:rPr lang="en-US" dirty="0"/>
              <a:t>, locate and select the timer presentation, and then click </a:t>
            </a:r>
            <a:r>
              <a:rPr lang="en-US" b="1" dirty="0"/>
              <a:t>Open</a:t>
            </a:r>
            <a:r>
              <a:rPr lang="en-US" dirty="0"/>
              <a:t>. </a:t>
            </a:r>
          </a:p>
          <a:p>
            <a:pPr marL="231064" indent="-231064">
              <a:buFontTx/>
              <a:buAutoNum type="arabicPeriod"/>
            </a:pPr>
            <a:r>
              <a:rPr lang="en-US" dirty="0"/>
              <a:t>In the </a:t>
            </a:r>
            <a:r>
              <a:rPr lang="en-US" b="1" dirty="0"/>
              <a:t>Slides from Files</a:t>
            </a:r>
            <a:r>
              <a:rPr lang="en-US" dirty="0"/>
              <a:t> dialog box, select the timer slide. </a:t>
            </a:r>
          </a:p>
          <a:p>
            <a:pPr marL="231064" indent="-231064">
              <a:buFontTx/>
              <a:buAutoNum type="arabicPeriod"/>
            </a:pPr>
            <a:r>
              <a:rPr lang="en-US" dirty="0"/>
              <a:t>Select the </a:t>
            </a:r>
            <a:r>
              <a:rPr lang="en-US" b="1" dirty="0"/>
              <a:t>Keep source formatting</a:t>
            </a:r>
            <a:r>
              <a:rPr lang="en-US" dirty="0"/>
              <a:t> check box. If you do not select this check box, the copied slide will inherit the design of the slide that precedes it in the presentation. </a:t>
            </a:r>
          </a:p>
          <a:p>
            <a:pPr marL="231064" indent="-231064">
              <a:buFontTx/>
              <a:buAutoNum type="arabicPeriod"/>
            </a:pPr>
            <a:r>
              <a:rPr lang="en-US" dirty="0"/>
              <a:t>Click </a:t>
            </a:r>
            <a:r>
              <a:rPr lang="en-US" b="1" dirty="0"/>
              <a:t>Insert</a:t>
            </a:r>
            <a:r>
              <a:rPr lang="en-US" dirty="0"/>
              <a:t>. </a:t>
            </a:r>
          </a:p>
          <a:p>
            <a:pPr marL="231064" indent="-231064">
              <a:buFontTx/>
              <a:buAutoNum type="arabicPeriod"/>
            </a:pPr>
            <a:r>
              <a:rPr lang="en-US" dirty="0"/>
              <a:t>Click </a:t>
            </a:r>
            <a:r>
              <a:rPr lang="en-US" b="1" dirty="0"/>
              <a:t>Close</a:t>
            </a:r>
            <a:r>
              <a:rPr lang="en-US" dirty="0"/>
              <a:t>.</a:t>
            </a:r>
            <a:endParaRPr lang="en-US" sz="1000" dirty="0"/>
          </a:p>
        </p:txBody>
      </p:sp>
    </p:spTree>
    <p:extLst>
      <p:ext uri="{BB962C8B-B14F-4D97-AF65-F5344CB8AC3E}">
        <p14:creationId xmlns:p14="http://schemas.microsoft.com/office/powerpoint/2010/main" val="200503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ln/>
        </p:spPr>
      </p:sp>
      <p:sp>
        <p:nvSpPr>
          <p:cNvPr id="304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Calibri" charset="0"/>
              <a:ea typeface="MS PGothic" charset="-128"/>
            </a:endParaRPr>
          </a:p>
        </p:txBody>
      </p:sp>
      <p:sp>
        <p:nvSpPr>
          <p:cNvPr id="304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charset="0"/>
                <a:ea typeface="MS PGothic" charset="-128"/>
              </a:defRPr>
            </a:lvl1pPr>
            <a:lvl2pPr marL="803275" indent="-307975">
              <a:defRPr>
                <a:solidFill>
                  <a:schemeClr val="tx1"/>
                </a:solidFill>
                <a:latin typeface="Verdana" charset="0"/>
                <a:ea typeface="MS PGothic" charset="-128"/>
              </a:defRPr>
            </a:lvl2pPr>
            <a:lvl3pPr marL="1238250" indent="-246063">
              <a:defRPr>
                <a:solidFill>
                  <a:schemeClr val="tx1"/>
                </a:solidFill>
                <a:latin typeface="Verdana" charset="0"/>
                <a:ea typeface="MS PGothic" charset="-128"/>
              </a:defRPr>
            </a:lvl3pPr>
            <a:lvl4pPr marL="1731963" indent="-246063">
              <a:defRPr>
                <a:solidFill>
                  <a:schemeClr val="tx1"/>
                </a:solidFill>
                <a:latin typeface="Verdana" charset="0"/>
                <a:ea typeface="MS PGothic" charset="-128"/>
              </a:defRPr>
            </a:lvl4pPr>
            <a:lvl5pPr marL="2228850" indent="-246063">
              <a:defRPr>
                <a:solidFill>
                  <a:schemeClr val="tx1"/>
                </a:solidFill>
                <a:latin typeface="Verdana" charset="0"/>
                <a:ea typeface="MS PGothic" charset="-128"/>
              </a:defRPr>
            </a:lvl5pPr>
            <a:lvl6pPr marL="2686050" indent="-246063" eaLnBrk="0" fontAlgn="base" hangingPunct="0">
              <a:spcBef>
                <a:spcPct val="0"/>
              </a:spcBef>
              <a:spcAft>
                <a:spcPct val="0"/>
              </a:spcAft>
              <a:defRPr>
                <a:solidFill>
                  <a:schemeClr val="tx1"/>
                </a:solidFill>
                <a:latin typeface="Verdana" charset="0"/>
                <a:ea typeface="MS PGothic" charset="-128"/>
              </a:defRPr>
            </a:lvl6pPr>
            <a:lvl7pPr marL="3143250" indent="-246063" eaLnBrk="0" fontAlgn="base" hangingPunct="0">
              <a:spcBef>
                <a:spcPct val="0"/>
              </a:spcBef>
              <a:spcAft>
                <a:spcPct val="0"/>
              </a:spcAft>
              <a:defRPr>
                <a:solidFill>
                  <a:schemeClr val="tx1"/>
                </a:solidFill>
                <a:latin typeface="Verdana" charset="0"/>
                <a:ea typeface="MS PGothic" charset="-128"/>
              </a:defRPr>
            </a:lvl7pPr>
            <a:lvl8pPr marL="3600450" indent="-246063" eaLnBrk="0" fontAlgn="base" hangingPunct="0">
              <a:spcBef>
                <a:spcPct val="0"/>
              </a:spcBef>
              <a:spcAft>
                <a:spcPct val="0"/>
              </a:spcAft>
              <a:defRPr>
                <a:solidFill>
                  <a:schemeClr val="tx1"/>
                </a:solidFill>
                <a:latin typeface="Verdana" charset="0"/>
                <a:ea typeface="MS PGothic" charset="-128"/>
              </a:defRPr>
            </a:lvl8pPr>
            <a:lvl9pPr marL="4057650" indent="-246063" eaLnBrk="0" fontAlgn="base" hangingPunct="0">
              <a:spcBef>
                <a:spcPct val="0"/>
              </a:spcBef>
              <a:spcAft>
                <a:spcPct val="0"/>
              </a:spcAft>
              <a:defRPr>
                <a:solidFill>
                  <a:schemeClr val="tx1"/>
                </a:solidFill>
                <a:latin typeface="Verdana" charset="0"/>
                <a:ea typeface="MS PGothic" charset="-128"/>
              </a:defRPr>
            </a:lvl9pPr>
          </a:lstStyle>
          <a:p>
            <a:fld id="{82D72264-0E04-D144-B5BF-BA9AEA0AC11D}" type="slidenum">
              <a:rPr lang="en-US" altLang="en-US">
                <a:solidFill>
                  <a:srgbClr val="000000"/>
                </a:solidFill>
              </a:rPr>
              <a:pPr/>
              <a:t>49</a:t>
            </a:fld>
            <a:endParaRPr lang="en-US" altLang="en-US">
              <a:solidFill>
                <a:srgbClr val="000000"/>
              </a:solidFill>
            </a:endParaRPr>
          </a:p>
        </p:txBody>
      </p:sp>
    </p:spTree>
    <p:extLst>
      <p:ext uri="{BB962C8B-B14F-4D97-AF65-F5344CB8AC3E}">
        <p14:creationId xmlns:p14="http://schemas.microsoft.com/office/powerpoint/2010/main" val="4030569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defTabSz="898137" eaLnBrk="1" hangingPunct="1">
              <a:defRPr/>
            </a:pPr>
            <a:r>
              <a:rPr lang="en-US" altLang="en-US" dirty="0"/>
              <a:t>IMPORTANT</a:t>
            </a:r>
            <a:r>
              <a:rPr lang="en-US" altLang="en-US" baseline="0" dirty="0"/>
              <a:t> NOTE: Use this slide for the SRSS-E7 to enter the results by grade level: number of students and percent of students for each grade level.</a:t>
            </a:r>
            <a:endParaRPr lang="en-US" altLang="en-US" dirty="0"/>
          </a:p>
          <a:p>
            <a:pPr eaLnBrk="1" hangingPunct="1"/>
            <a:r>
              <a:rPr lang="en-US" altLang="en-US" baseline="0" dirty="0"/>
              <a:t>The cut scores for the </a:t>
            </a:r>
            <a:r>
              <a:rPr lang="en-US" altLang="en-US" b="1" u="sng" baseline="0" dirty="0"/>
              <a:t>Externalizing</a:t>
            </a:r>
            <a:r>
              <a:rPr lang="en-US" altLang="en-US" baseline="0" dirty="0"/>
              <a:t> subscale </a:t>
            </a:r>
            <a:r>
              <a:rPr lang="en-US" altLang="en-US" baseline="0" dirty="0">
                <a:solidFill>
                  <a:srgbClr val="FF0000"/>
                </a:solidFill>
              </a:rPr>
              <a:t>(SRSS-E7) are different than the Internalizing subscale. </a:t>
            </a:r>
            <a:r>
              <a:rPr lang="en-US" altLang="en-US" baseline="0" dirty="0"/>
              <a:t>The SRSS-E7 can be used for grades K-12.</a:t>
            </a:r>
          </a:p>
        </p:txBody>
      </p:sp>
      <p:sp>
        <p:nvSpPr>
          <p:cNvPr id="12292"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7DBD5FC-3AD5-4568-BE77-620F009B9686}" type="slidenum">
              <a:rPr kumimoji="0" lang="en-US" altLang="en-US" sz="1300" b="0" i="0" u="none" strike="noStrike" kern="1200" cap="none" spc="0" normalizeH="0" baseline="0" noProof="0" smtClean="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3988718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 2013</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987599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54</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447469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55</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3207147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ln/>
        </p:spPr>
      </p:sp>
      <p:sp>
        <p:nvSpPr>
          <p:cNvPr id="304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Calibri" charset="0"/>
              <a:ea typeface="MS PGothic" charset="-128"/>
            </a:endParaRPr>
          </a:p>
        </p:txBody>
      </p:sp>
      <p:sp>
        <p:nvSpPr>
          <p:cNvPr id="304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charset="0"/>
                <a:ea typeface="MS PGothic" charset="-128"/>
              </a:defRPr>
            </a:lvl1pPr>
            <a:lvl2pPr marL="803275" indent="-307975">
              <a:defRPr>
                <a:solidFill>
                  <a:schemeClr val="tx1"/>
                </a:solidFill>
                <a:latin typeface="Verdana" charset="0"/>
                <a:ea typeface="MS PGothic" charset="-128"/>
              </a:defRPr>
            </a:lvl2pPr>
            <a:lvl3pPr marL="1238250" indent="-246063">
              <a:defRPr>
                <a:solidFill>
                  <a:schemeClr val="tx1"/>
                </a:solidFill>
                <a:latin typeface="Verdana" charset="0"/>
                <a:ea typeface="MS PGothic" charset="-128"/>
              </a:defRPr>
            </a:lvl3pPr>
            <a:lvl4pPr marL="1731963" indent="-246063">
              <a:defRPr>
                <a:solidFill>
                  <a:schemeClr val="tx1"/>
                </a:solidFill>
                <a:latin typeface="Verdana" charset="0"/>
                <a:ea typeface="MS PGothic" charset="-128"/>
              </a:defRPr>
            </a:lvl4pPr>
            <a:lvl5pPr marL="2228850" indent="-246063">
              <a:defRPr>
                <a:solidFill>
                  <a:schemeClr val="tx1"/>
                </a:solidFill>
                <a:latin typeface="Verdana" charset="0"/>
                <a:ea typeface="MS PGothic" charset="-128"/>
              </a:defRPr>
            </a:lvl5pPr>
            <a:lvl6pPr marL="2686050" indent="-246063" eaLnBrk="0" fontAlgn="base" hangingPunct="0">
              <a:spcBef>
                <a:spcPct val="0"/>
              </a:spcBef>
              <a:spcAft>
                <a:spcPct val="0"/>
              </a:spcAft>
              <a:defRPr>
                <a:solidFill>
                  <a:schemeClr val="tx1"/>
                </a:solidFill>
                <a:latin typeface="Verdana" charset="0"/>
                <a:ea typeface="MS PGothic" charset="-128"/>
              </a:defRPr>
            </a:lvl6pPr>
            <a:lvl7pPr marL="3143250" indent="-246063" eaLnBrk="0" fontAlgn="base" hangingPunct="0">
              <a:spcBef>
                <a:spcPct val="0"/>
              </a:spcBef>
              <a:spcAft>
                <a:spcPct val="0"/>
              </a:spcAft>
              <a:defRPr>
                <a:solidFill>
                  <a:schemeClr val="tx1"/>
                </a:solidFill>
                <a:latin typeface="Verdana" charset="0"/>
                <a:ea typeface="MS PGothic" charset="-128"/>
              </a:defRPr>
            </a:lvl7pPr>
            <a:lvl8pPr marL="3600450" indent="-246063" eaLnBrk="0" fontAlgn="base" hangingPunct="0">
              <a:spcBef>
                <a:spcPct val="0"/>
              </a:spcBef>
              <a:spcAft>
                <a:spcPct val="0"/>
              </a:spcAft>
              <a:defRPr>
                <a:solidFill>
                  <a:schemeClr val="tx1"/>
                </a:solidFill>
                <a:latin typeface="Verdana" charset="0"/>
                <a:ea typeface="MS PGothic" charset="-128"/>
              </a:defRPr>
            </a:lvl8pPr>
            <a:lvl9pPr marL="4057650" indent="-246063" eaLnBrk="0" fontAlgn="base" hangingPunct="0">
              <a:spcBef>
                <a:spcPct val="0"/>
              </a:spcBef>
              <a:spcAft>
                <a:spcPct val="0"/>
              </a:spcAft>
              <a:defRPr>
                <a:solidFill>
                  <a:schemeClr val="tx1"/>
                </a:solidFill>
                <a:latin typeface="Verdana" charset="0"/>
                <a:ea typeface="MS PGothic" charset="-128"/>
              </a:defRPr>
            </a:lvl9pPr>
          </a:lstStyle>
          <a:p>
            <a:fld id="{82D72264-0E04-D144-B5BF-BA9AEA0AC11D}" type="slidenum">
              <a:rPr lang="en-US" altLang="en-US">
                <a:solidFill>
                  <a:srgbClr val="000000"/>
                </a:solidFill>
              </a:rPr>
              <a:pPr/>
              <a:t>57</a:t>
            </a:fld>
            <a:endParaRPr lang="en-US" altLang="en-US">
              <a:solidFill>
                <a:srgbClr val="000000"/>
              </a:solidFill>
            </a:endParaRPr>
          </a:p>
        </p:txBody>
      </p:sp>
    </p:spTree>
    <p:extLst>
      <p:ext uri="{BB962C8B-B14F-4D97-AF65-F5344CB8AC3E}">
        <p14:creationId xmlns:p14="http://schemas.microsoft.com/office/powerpoint/2010/main" val="3126272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eaLnBrk="1" hangingPunct="1"/>
            <a:r>
              <a:rPr lang="en-US" altLang="en-US" dirty="0"/>
              <a:t>N = 1498</a:t>
            </a:r>
          </a:p>
        </p:txBody>
      </p:sp>
      <p:sp>
        <p:nvSpPr>
          <p:cNvPr id="12292" name="Slide Number Placeholder 3"/>
          <p:cNvSpPr>
            <a:spLocks noGrp="1"/>
          </p:cNvSpPr>
          <p:nvPr>
            <p:ph type="sldNum" sz="quarter" idx="5"/>
          </p:nvPr>
        </p:nvSpPr>
        <p:spPr>
          <a:noFill/>
        </p:spPr>
        <p:txBody>
          <a:bodyPr/>
          <a:lstStyle/>
          <a:p>
            <a:fld id="{E7DBD5FC-3AD5-4568-BE77-620F009B9686}" type="slidenum">
              <a:rPr lang="en-US" altLang="en-US" smtClean="0">
                <a:solidFill>
                  <a:prstClr val="black"/>
                </a:solidFill>
              </a:rPr>
              <a:pPr/>
              <a:t>59</a:t>
            </a:fld>
            <a:endParaRPr lang="en-US" altLang="en-US">
              <a:solidFill>
                <a:prstClr val="black"/>
              </a:solidFill>
            </a:endParaRPr>
          </a:p>
        </p:txBody>
      </p:sp>
    </p:spTree>
    <p:extLst>
      <p:ext uri="{BB962C8B-B14F-4D97-AF65-F5344CB8AC3E}">
        <p14:creationId xmlns:p14="http://schemas.microsoft.com/office/powerpoint/2010/main" val="4091549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eaLnBrk="1" hangingPunct="1"/>
            <a:r>
              <a:rPr lang="en-US" altLang="en-US" dirty="0"/>
              <a:t>IMPORTANT</a:t>
            </a:r>
            <a:r>
              <a:rPr lang="en-US" altLang="en-US" baseline="0" dirty="0"/>
              <a:t> NOTE: The cut scores for the </a:t>
            </a:r>
            <a:r>
              <a:rPr lang="en-US" altLang="en-US" b="1" u="sng" baseline="0" dirty="0"/>
              <a:t>Internalizing</a:t>
            </a:r>
            <a:r>
              <a:rPr lang="en-US" altLang="en-US" baseline="0" dirty="0"/>
              <a:t> subscale (SRSS-I5) are different than the Externalizing subscale and is </a:t>
            </a:r>
            <a:r>
              <a:rPr lang="en-US" altLang="en-US" b="1" u="sng" baseline="0" dirty="0"/>
              <a:t>ONLY for use at the Elementary Level</a:t>
            </a:r>
            <a:r>
              <a:rPr lang="en-US" altLang="en-US" b="0" u="none" baseline="0" dirty="0"/>
              <a:t>.</a:t>
            </a:r>
            <a:r>
              <a:rPr lang="en-US" altLang="en-US" baseline="0" dirty="0"/>
              <a:t> The cut scores for the </a:t>
            </a:r>
            <a:r>
              <a:rPr lang="en-US" altLang="en-US" b="1" u="sng" baseline="0" dirty="0"/>
              <a:t>Internalizing</a:t>
            </a:r>
            <a:r>
              <a:rPr lang="en-US" altLang="en-US" baseline="0" dirty="0"/>
              <a:t> subscale (SRSS-I5) are preliminary scores. Be cautious in interpreting these results.</a:t>
            </a:r>
          </a:p>
          <a:p>
            <a:pPr eaLnBrk="1" hangingPunct="1"/>
            <a:endParaRPr lang="en-US" altLang="en-US" baseline="0" dirty="0"/>
          </a:p>
          <a:p>
            <a:pPr eaLnBrk="1" hangingPunct="1"/>
            <a:r>
              <a:rPr lang="en-US" altLang="en-US" baseline="0" dirty="0"/>
              <a:t>Be cautious when coping and pasting this slide to add additional grade levels.</a:t>
            </a:r>
          </a:p>
          <a:p>
            <a:pPr eaLnBrk="1" hangingPunct="1"/>
            <a:endParaRPr lang="en-US" altLang="en-US" baseline="0" dirty="0"/>
          </a:p>
          <a:p>
            <a:pPr eaLnBrk="1" hangingPunct="1"/>
            <a:r>
              <a:rPr lang="en-US" altLang="en-US" baseline="0" dirty="0"/>
              <a:t>Use this slide for the SRSS-I5 to enter the results by grade level: number of students and percent of students for each grade level.</a:t>
            </a:r>
            <a:endParaRPr lang="en-US" altLang="en-US" dirty="0"/>
          </a:p>
        </p:txBody>
      </p:sp>
      <p:sp>
        <p:nvSpPr>
          <p:cNvPr id="12292" name="Slide Number Placeholder 3"/>
          <p:cNvSpPr>
            <a:spLocks noGrp="1"/>
          </p:cNvSpPr>
          <p:nvPr>
            <p:ph type="sldNum" sz="quarter" idx="5"/>
          </p:nvPr>
        </p:nvSpPr>
        <p:spPr>
          <a:noFill/>
        </p:spPr>
        <p:txBody>
          <a:bodyPr/>
          <a:lstStyle/>
          <a:p>
            <a:fld id="{E7DBD5FC-3AD5-4568-BE77-620F009B9686}" type="slidenum">
              <a:rPr lang="en-US" altLang="en-US" smtClean="0">
                <a:solidFill>
                  <a:prstClr val="black"/>
                </a:solidFill>
              </a:rPr>
              <a:pPr/>
              <a:t>61</a:t>
            </a:fld>
            <a:endParaRPr lang="en-US" altLang="en-US">
              <a:solidFill>
                <a:prstClr val="black"/>
              </a:solidFill>
            </a:endParaRPr>
          </a:p>
        </p:txBody>
      </p:sp>
    </p:spTree>
    <p:extLst>
      <p:ext uri="{BB962C8B-B14F-4D97-AF65-F5344CB8AC3E}">
        <p14:creationId xmlns:p14="http://schemas.microsoft.com/office/powerpoint/2010/main" val="1389903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2426" tIns="46214" rIns="92426" bIns="46214" numCol="1" anchor="t" anchorCtr="0" compatLnSpc="1">
            <a:prstTxWarp prst="textNoShape">
              <a:avLst/>
            </a:prstTxWarp>
          </a:bodyPr>
          <a:lstStyle/>
          <a:p>
            <a:pPr marL="231064" indent="-231064">
              <a:lnSpc>
                <a:spcPct val="80000"/>
              </a:lnSpc>
            </a:pPr>
            <a:r>
              <a:rPr lang="en-US" sz="1000" b="1" dirty="0"/>
              <a:t>10 min Using this PowerPoint break timer</a:t>
            </a:r>
          </a:p>
          <a:p>
            <a:pPr marL="231064" indent="-231064">
              <a:lnSpc>
                <a:spcPct val="80000"/>
              </a:lnSpc>
            </a:pPr>
            <a:endParaRPr lang="en-US" sz="1000" b="1" dirty="0"/>
          </a:p>
          <a:p>
            <a:pPr marL="231064" indent="-231064">
              <a:lnSpc>
                <a:spcPct val="80000"/>
              </a:lnSpc>
            </a:pPr>
            <a:r>
              <a:rPr lang="en-US" sz="1000" b="1" dirty="0"/>
              <a:t>**Is timer set to correct time. Do we want 25 or 10? Same question for above slide. </a:t>
            </a:r>
          </a:p>
          <a:p>
            <a:pPr marL="231064" indent="-231064">
              <a:lnSpc>
                <a:spcPct val="80000"/>
              </a:lnSpc>
            </a:pPr>
            <a:r>
              <a:rPr 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1064" indent="-231064">
              <a:lnSpc>
                <a:spcPct val="80000"/>
              </a:lnSpc>
            </a:pPr>
            <a:endParaRPr lang="en-US" sz="1000" dirty="0"/>
          </a:p>
          <a:p>
            <a:pPr marL="231064" indent="-231064">
              <a:lnSpc>
                <a:spcPct val="80000"/>
              </a:lnSpc>
            </a:pPr>
            <a:r>
              <a:rPr lang="en-US" sz="1000" b="1" dirty="0"/>
              <a:t>To insert this slide into your presentation </a:t>
            </a:r>
          </a:p>
          <a:p>
            <a:pPr marL="231064" indent="-231064">
              <a:lnSpc>
                <a:spcPct val="80000"/>
              </a:lnSpc>
            </a:pPr>
            <a:endParaRPr lang="en-US" sz="1000" b="1" dirty="0"/>
          </a:p>
          <a:p>
            <a:pPr marL="231064" indent="-231064">
              <a:buFontTx/>
              <a:buAutoNum type="arabicPeriod"/>
            </a:pPr>
            <a:r>
              <a:rPr lang="en-US" dirty="0"/>
              <a:t>Save this template as a presentation (.</a:t>
            </a:r>
            <a:r>
              <a:rPr lang="en-US" dirty="0" err="1"/>
              <a:t>ppt</a:t>
            </a:r>
            <a:r>
              <a:rPr lang="en-US" dirty="0"/>
              <a:t> file) on your computer. </a:t>
            </a:r>
          </a:p>
          <a:p>
            <a:pPr marL="231064" indent="-231064">
              <a:buFontTx/>
              <a:buAutoNum type="arabicPeriod"/>
            </a:pPr>
            <a:r>
              <a:rPr lang="en-US" dirty="0"/>
              <a:t>Open the presentation that will contain the timer. </a:t>
            </a:r>
          </a:p>
          <a:p>
            <a:pPr marL="231064" indent="-231064">
              <a:buFontTx/>
              <a:buAutoNum type="arabicPeriod"/>
            </a:pPr>
            <a:r>
              <a:rPr lang="en-US" dirty="0"/>
              <a:t>On the </a:t>
            </a:r>
            <a:r>
              <a:rPr lang="en-US" b="1" dirty="0"/>
              <a:t>Slides</a:t>
            </a:r>
            <a:r>
              <a:rPr lang="en-US" dirty="0"/>
              <a:t> tab, place your insertion point after the slide that will precede the timer. (Make sure you don't select a slide. Your insertion point should be between the slides.) </a:t>
            </a:r>
          </a:p>
          <a:p>
            <a:pPr marL="231064" indent="-231064">
              <a:buFontTx/>
              <a:buAutoNum type="arabicPeriod"/>
            </a:pPr>
            <a:r>
              <a:rPr lang="en-US" dirty="0"/>
              <a:t>On the </a:t>
            </a:r>
            <a:r>
              <a:rPr lang="en-US" b="1" dirty="0"/>
              <a:t>Insert</a:t>
            </a:r>
            <a:r>
              <a:rPr lang="en-US" dirty="0"/>
              <a:t> menu, click </a:t>
            </a:r>
            <a:r>
              <a:rPr lang="en-US" b="1" dirty="0"/>
              <a:t>Slides from Files</a:t>
            </a:r>
            <a:r>
              <a:rPr lang="en-US" dirty="0"/>
              <a:t>. </a:t>
            </a:r>
          </a:p>
          <a:p>
            <a:pPr marL="231064" indent="-231064">
              <a:buFontTx/>
              <a:buAutoNum type="arabicPeriod"/>
            </a:pPr>
            <a:r>
              <a:rPr lang="en-US" dirty="0"/>
              <a:t>In the </a:t>
            </a:r>
            <a:r>
              <a:rPr lang="en-US" b="1" dirty="0"/>
              <a:t>Slide Finder</a:t>
            </a:r>
            <a:r>
              <a:rPr lang="en-US" dirty="0"/>
              <a:t> dialog box, click the </a:t>
            </a:r>
            <a:r>
              <a:rPr lang="en-US" b="1" dirty="0"/>
              <a:t>Find Presentation</a:t>
            </a:r>
            <a:r>
              <a:rPr lang="en-US" dirty="0"/>
              <a:t> tab. </a:t>
            </a:r>
          </a:p>
          <a:p>
            <a:pPr marL="231064" indent="-231064">
              <a:buFontTx/>
              <a:buAutoNum type="arabicPeriod"/>
            </a:pPr>
            <a:r>
              <a:rPr lang="en-US" dirty="0"/>
              <a:t>Click </a:t>
            </a:r>
            <a:r>
              <a:rPr lang="en-US" b="1" dirty="0"/>
              <a:t>Browse</a:t>
            </a:r>
            <a:r>
              <a:rPr lang="en-US" dirty="0"/>
              <a:t>, locate and select the timer presentation, and then click </a:t>
            </a:r>
            <a:r>
              <a:rPr lang="en-US" b="1" dirty="0"/>
              <a:t>Open</a:t>
            </a:r>
            <a:r>
              <a:rPr lang="en-US" dirty="0"/>
              <a:t>. </a:t>
            </a:r>
          </a:p>
          <a:p>
            <a:pPr marL="231064" indent="-231064">
              <a:buFontTx/>
              <a:buAutoNum type="arabicPeriod"/>
            </a:pPr>
            <a:r>
              <a:rPr lang="en-US" dirty="0"/>
              <a:t>In the </a:t>
            </a:r>
            <a:r>
              <a:rPr lang="en-US" b="1" dirty="0"/>
              <a:t>Slides from Files</a:t>
            </a:r>
            <a:r>
              <a:rPr lang="en-US" dirty="0"/>
              <a:t> dialog box, select the timer slide. </a:t>
            </a:r>
          </a:p>
          <a:p>
            <a:pPr marL="231064" indent="-231064">
              <a:buFontTx/>
              <a:buAutoNum type="arabicPeriod"/>
            </a:pPr>
            <a:r>
              <a:rPr lang="en-US" dirty="0"/>
              <a:t>Select the </a:t>
            </a:r>
            <a:r>
              <a:rPr lang="en-US" b="1" dirty="0"/>
              <a:t>Keep source formatting</a:t>
            </a:r>
            <a:r>
              <a:rPr lang="en-US" dirty="0"/>
              <a:t> check box. If you do not select this check box, the copied slide will inherit the design of the slide that precedes it in the presentation. </a:t>
            </a:r>
          </a:p>
          <a:p>
            <a:pPr marL="231064" indent="-231064">
              <a:buFontTx/>
              <a:buAutoNum type="arabicPeriod"/>
            </a:pPr>
            <a:r>
              <a:rPr lang="en-US" dirty="0"/>
              <a:t>Click </a:t>
            </a:r>
            <a:r>
              <a:rPr lang="en-US" b="1" dirty="0"/>
              <a:t>Insert</a:t>
            </a:r>
            <a:r>
              <a:rPr lang="en-US" dirty="0"/>
              <a:t>. </a:t>
            </a:r>
          </a:p>
          <a:p>
            <a:pPr marL="231064" indent="-231064">
              <a:buFontTx/>
              <a:buAutoNum type="arabicPeriod"/>
            </a:pPr>
            <a:r>
              <a:rPr lang="en-US" dirty="0"/>
              <a:t>Click </a:t>
            </a:r>
            <a:r>
              <a:rPr lang="en-US" b="1" dirty="0"/>
              <a:t>Close</a:t>
            </a:r>
            <a:r>
              <a:rPr lang="en-US" dirty="0"/>
              <a:t>.</a:t>
            </a:r>
            <a:endParaRPr lang="en-US" sz="1000" dirty="0"/>
          </a:p>
        </p:txBody>
      </p:sp>
    </p:spTree>
    <p:extLst>
      <p:ext uri="{BB962C8B-B14F-4D97-AF65-F5344CB8AC3E}">
        <p14:creationId xmlns:p14="http://schemas.microsoft.com/office/powerpoint/2010/main" val="328036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 system …</a:t>
            </a:r>
          </a:p>
          <a:p>
            <a:r>
              <a:rPr lang="en-US" dirty="0"/>
              <a:t>Preparing…</a:t>
            </a:r>
          </a:p>
          <a:p>
            <a:r>
              <a:rPr lang="en-US" dirty="0"/>
              <a:t>Previewing …</a:t>
            </a:r>
          </a:p>
          <a:p>
            <a:r>
              <a:rPr lang="en-US" dirty="0"/>
              <a:t>Dedicating time …</a:t>
            </a:r>
          </a:p>
          <a:p>
            <a:r>
              <a:rPr lang="en-US" dirty="0"/>
              <a:t>Reminding …</a:t>
            </a:r>
          </a:p>
          <a:p>
            <a:r>
              <a:rPr lang="en-US" dirty="0"/>
              <a:t>Supporting …</a:t>
            </a:r>
          </a:p>
          <a:p>
            <a:r>
              <a:rPr lang="en-US" dirty="0"/>
              <a:t>Following through …</a:t>
            </a:r>
          </a:p>
          <a:p>
            <a:r>
              <a:rPr lang="en-US" dirty="0"/>
              <a:t>Summarizing …</a:t>
            </a:r>
          </a:p>
          <a:p>
            <a:endParaRPr lang="en-US" dirty="0"/>
          </a:p>
        </p:txBody>
      </p:sp>
      <p:sp>
        <p:nvSpPr>
          <p:cNvPr id="4" name="Slide Number Placeholder 3"/>
          <p:cNvSpPr>
            <a:spLocks noGrp="1"/>
          </p:cNvSpPr>
          <p:nvPr>
            <p:ph type="sldNum" sz="quarter" idx="10"/>
          </p:nvPr>
        </p:nvSpPr>
        <p:spPr/>
        <p:txBody>
          <a:bodyPr/>
          <a:lstStyle/>
          <a:p>
            <a:pPr>
              <a:defRPr/>
            </a:pPr>
            <a:fld id="{C3BB1121-769A-41ED-928C-53AB9EACD28C}" type="slidenum">
              <a:rPr lang="en-US" altLang="en-US" smtClean="0"/>
              <a:pPr>
                <a:defRPr/>
              </a:pPr>
              <a:t>64</a:t>
            </a:fld>
            <a:endParaRPr lang="en-US" altLang="en-US"/>
          </a:p>
        </p:txBody>
      </p:sp>
    </p:spTree>
    <p:extLst>
      <p:ext uri="{BB962C8B-B14F-4D97-AF65-F5344CB8AC3E}">
        <p14:creationId xmlns:p14="http://schemas.microsoft.com/office/powerpoint/2010/main" val="175210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security – teamwork to create, populate,</a:t>
            </a:r>
            <a:r>
              <a:rPr lang="en-US" baseline="0" dirty="0"/>
              <a:t> collect and synthesize data – planning ahead to calendar screening as all other data collection – SHARE the information with faculty and staff</a:t>
            </a:r>
            <a:endParaRPr lang="en-US" dirty="0"/>
          </a:p>
        </p:txBody>
      </p:sp>
      <p:sp>
        <p:nvSpPr>
          <p:cNvPr id="4" name="Slide Number Placeholder 3"/>
          <p:cNvSpPr>
            <a:spLocks noGrp="1"/>
          </p:cNvSpPr>
          <p:nvPr>
            <p:ph type="sldNum" sz="quarter" idx="10"/>
          </p:nvPr>
        </p:nvSpPr>
        <p:spPr/>
        <p:txBody>
          <a:bodyPr/>
          <a:lstStyle/>
          <a:p>
            <a:pPr>
              <a:defRPr/>
            </a:pPr>
            <a:fld id="{C3BB1121-769A-41ED-928C-53AB9EACD28C}" type="slidenum">
              <a:rPr lang="en-US" altLang="en-US" smtClean="0"/>
              <a:pPr>
                <a:defRPr/>
              </a:pPr>
              <a:t>65</a:t>
            </a:fld>
            <a:endParaRPr lang="en-US" altLang="en-US"/>
          </a:p>
        </p:txBody>
      </p:sp>
    </p:spTree>
    <p:extLst>
      <p:ext uri="{BB962C8B-B14F-4D97-AF65-F5344CB8AC3E}">
        <p14:creationId xmlns:p14="http://schemas.microsoft.com/office/powerpoint/2010/main" val="3767827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altLang="en-US">
                <a:latin typeface="Calibri" charset="0"/>
                <a:ea typeface="MS PGothic" charset="-128"/>
              </a:rPr>
              <a:t>Structure for positive, productive discussions</a:t>
            </a:r>
          </a:p>
          <a:p>
            <a:pPr lvl="1"/>
            <a:r>
              <a:rPr lang="en-US" altLang="en-US">
                <a:latin typeface="Calibri" charset="0"/>
                <a:ea typeface="MS PGothic" charset="-128"/>
              </a:rPr>
              <a:t>Data-informed professional development</a:t>
            </a:r>
          </a:p>
          <a:p>
            <a:endParaRPr lang="en-US" altLang="en-US">
              <a:latin typeface="Calibri" charset="0"/>
              <a:ea typeface="MS PGothic" charset="-128"/>
            </a:endParaRPr>
          </a:p>
        </p:txBody>
      </p:sp>
    </p:spTree>
    <p:extLst>
      <p:ext uri="{BB962C8B-B14F-4D97-AF65-F5344CB8AC3E}">
        <p14:creationId xmlns:p14="http://schemas.microsoft.com/office/powerpoint/2010/main" val="544085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QR code still functional?</a:t>
            </a:r>
          </a:p>
        </p:txBody>
      </p:sp>
      <p:sp>
        <p:nvSpPr>
          <p:cNvPr id="4" name="Slide Number Placeholder 3"/>
          <p:cNvSpPr>
            <a:spLocks noGrp="1"/>
          </p:cNvSpPr>
          <p:nvPr>
            <p:ph type="sldNum" sz="quarter" idx="10"/>
          </p:nvPr>
        </p:nvSpPr>
        <p:spPr/>
        <p:txBody>
          <a:bodyPr/>
          <a:lstStyle/>
          <a:p>
            <a:pPr>
              <a:defRPr/>
            </a:pPr>
            <a:fld id="{C3BB1121-769A-41ED-928C-53AB9EACD28C}" type="slidenum">
              <a:rPr lang="en-US" altLang="en-US" smtClean="0"/>
              <a:pPr>
                <a:defRPr/>
              </a:pPr>
              <a:t>70</a:t>
            </a:fld>
            <a:endParaRPr lang="en-US" altLang="en-US"/>
          </a:p>
        </p:txBody>
      </p:sp>
    </p:spTree>
    <p:extLst>
      <p:ext uri="{BB962C8B-B14F-4D97-AF65-F5344CB8AC3E}">
        <p14:creationId xmlns:p14="http://schemas.microsoft.com/office/powerpoint/2010/main" val="2257250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DA97D0D-5178-4F57-BFD7-EC7A65772746}" type="slidenum">
              <a:rPr kumimoji="0" lang="en-US" sz="13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474103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2426" tIns="46214" rIns="92426" bIns="46214" numCol="1" anchor="t" anchorCtr="0" compatLnSpc="1">
            <a:prstTxWarp prst="textNoShape">
              <a:avLst/>
            </a:prstTxWarp>
          </a:bodyPr>
          <a:lstStyle/>
          <a:p>
            <a:pPr marL="231064" indent="-231064">
              <a:lnSpc>
                <a:spcPct val="80000"/>
              </a:lnSpc>
            </a:pPr>
            <a:r>
              <a:rPr lang="en-US" sz="1000" b="1" dirty="0"/>
              <a:t>10 min Using this PowerPoint break timer</a:t>
            </a:r>
          </a:p>
          <a:p>
            <a:pPr marL="231064" indent="-231064">
              <a:lnSpc>
                <a:spcPct val="80000"/>
              </a:lnSpc>
            </a:pPr>
            <a:endParaRPr lang="en-US" sz="1000" b="1" dirty="0"/>
          </a:p>
          <a:p>
            <a:pPr marL="231064" indent="-231064">
              <a:lnSpc>
                <a:spcPct val="80000"/>
              </a:lnSpc>
            </a:pPr>
            <a:r>
              <a:rPr lang="en-US" sz="1000" b="1" dirty="0"/>
              <a:t>**Is timer set to correct time. Do we want 25 or 10? Same question for above slide. </a:t>
            </a:r>
          </a:p>
          <a:p>
            <a:pPr marL="231064" indent="-231064">
              <a:lnSpc>
                <a:spcPct val="80000"/>
              </a:lnSpc>
            </a:pPr>
            <a:r>
              <a:rPr 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1064" indent="-231064">
              <a:lnSpc>
                <a:spcPct val="80000"/>
              </a:lnSpc>
            </a:pPr>
            <a:endParaRPr lang="en-US" sz="1000" dirty="0"/>
          </a:p>
          <a:p>
            <a:pPr marL="231064" indent="-231064">
              <a:lnSpc>
                <a:spcPct val="80000"/>
              </a:lnSpc>
            </a:pPr>
            <a:r>
              <a:rPr lang="en-US" sz="1000" b="1" dirty="0"/>
              <a:t>To insert this slide into your presentation </a:t>
            </a:r>
          </a:p>
          <a:p>
            <a:pPr marL="231064" indent="-231064">
              <a:lnSpc>
                <a:spcPct val="80000"/>
              </a:lnSpc>
            </a:pPr>
            <a:endParaRPr lang="en-US" sz="1000" b="1" dirty="0"/>
          </a:p>
          <a:p>
            <a:pPr marL="231064" indent="-231064">
              <a:buFontTx/>
              <a:buAutoNum type="arabicPeriod"/>
            </a:pPr>
            <a:r>
              <a:rPr lang="en-US" dirty="0"/>
              <a:t>Save this template as a presentation (.</a:t>
            </a:r>
            <a:r>
              <a:rPr lang="en-US" dirty="0" err="1"/>
              <a:t>ppt</a:t>
            </a:r>
            <a:r>
              <a:rPr lang="en-US" dirty="0"/>
              <a:t> file) on your computer. </a:t>
            </a:r>
          </a:p>
          <a:p>
            <a:pPr marL="231064" indent="-231064">
              <a:buFontTx/>
              <a:buAutoNum type="arabicPeriod"/>
            </a:pPr>
            <a:r>
              <a:rPr lang="en-US" dirty="0"/>
              <a:t>Open the presentation that will contain the timer. </a:t>
            </a:r>
          </a:p>
          <a:p>
            <a:pPr marL="231064" indent="-231064">
              <a:buFontTx/>
              <a:buAutoNum type="arabicPeriod"/>
            </a:pPr>
            <a:r>
              <a:rPr lang="en-US" dirty="0"/>
              <a:t>On the </a:t>
            </a:r>
            <a:r>
              <a:rPr lang="en-US" b="1" dirty="0"/>
              <a:t>Slides</a:t>
            </a:r>
            <a:r>
              <a:rPr lang="en-US" dirty="0"/>
              <a:t> tab, place your insertion point after the slide that will precede the timer. (Make sure you don't select a slide. Your insertion point should be between the slides.) </a:t>
            </a:r>
          </a:p>
          <a:p>
            <a:pPr marL="231064" indent="-231064">
              <a:buFontTx/>
              <a:buAutoNum type="arabicPeriod"/>
            </a:pPr>
            <a:r>
              <a:rPr lang="en-US" dirty="0"/>
              <a:t>On the </a:t>
            </a:r>
            <a:r>
              <a:rPr lang="en-US" b="1" dirty="0"/>
              <a:t>Insert</a:t>
            </a:r>
            <a:r>
              <a:rPr lang="en-US" dirty="0"/>
              <a:t> menu, click </a:t>
            </a:r>
            <a:r>
              <a:rPr lang="en-US" b="1" dirty="0"/>
              <a:t>Slides from Files</a:t>
            </a:r>
            <a:r>
              <a:rPr lang="en-US" dirty="0"/>
              <a:t>. </a:t>
            </a:r>
          </a:p>
          <a:p>
            <a:pPr marL="231064" indent="-231064">
              <a:buFontTx/>
              <a:buAutoNum type="arabicPeriod"/>
            </a:pPr>
            <a:r>
              <a:rPr lang="en-US" dirty="0"/>
              <a:t>In the </a:t>
            </a:r>
            <a:r>
              <a:rPr lang="en-US" b="1" dirty="0"/>
              <a:t>Slide Finder</a:t>
            </a:r>
            <a:r>
              <a:rPr lang="en-US" dirty="0"/>
              <a:t> dialog box, click the </a:t>
            </a:r>
            <a:r>
              <a:rPr lang="en-US" b="1" dirty="0"/>
              <a:t>Find Presentation</a:t>
            </a:r>
            <a:r>
              <a:rPr lang="en-US" dirty="0"/>
              <a:t> tab. </a:t>
            </a:r>
          </a:p>
          <a:p>
            <a:pPr marL="231064" indent="-231064">
              <a:buFontTx/>
              <a:buAutoNum type="arabicPeriod"/>
            </a:pPr>
            <a:r>
              <a:rPr lang="en-US" dirty="0"/>
              <a:t>Click </a:t>
            </a:r>
            <a:r>
              <a:rPr lang="en-US" b="1" dirty="0"/>
              <a:t>Browse</a:t>
            </a:r>
            <a:r>
              <a:rPr lang="en-US" dirty="0"/>
              <a:t>, locate and select the timer presentation, and then click </a:t>
            </a:r>
            <a:r>
              <a:rPr lang="en-US" b="1" dirty="0"/>
              <a:t>Open</a:t>
            </a:r>
            <a:r>
              <a:rPr lang="en-US" dirty="0"/>
              <a:t>. </a:t>
            </a:r>
          </a:p>
          <a:p>
            <a:pPr marL="231064" indent="-231064">
              <a:buFontTx/>
              <a:buAutoNum type="arabicPeriod"/>
            </a:pPr>
            <a:r>
              <a:rPr lang="en-US" dirty="0"/>
              <a:t>In the </a:t>
            </a:r>
            <a:r>
              <a:rPr lang="en-US" b="1" dirty="0"/>
              <a:t>Slides from Files</a:t>
            </a:r>
            <a:r>
              <a:rPr lang="en-US" dirty="0"/>
              <a:t> dialog box, select the timer slide. </a:t>
            </a:r>
          </a:p>
          <a:p>
            <a:pPr marL="231064" indent="-231064">
              <a:buFontTx/>
              <a:buAutoNum type="arabicPeriod"/>
            </a:pPr>
            <a:r>
              <a:rPr lang="en-US" dirty="0"/>
              <a:t>Select the </a:t>
            </a:r>
            <a:r>
              <a:rPr lang="en-US" b="1" dirty="0"/>
              <a:t>Keep source formatting</a:t>
            </a:r>
            <a:r>
              <a:rPr lang="en-US" dirty="0"/>
              <a:t> check box. If you do not select this check box, the copied slide will inherit the design of the slide that precedes it in the presentation. </a:t>
            </a:r>
          </a:p>
          <a:p>
            <a:pPr marL="231064" indent="-231064">
              <a:buFontTx/>
              <a:buAutoNum type="arabicPeriod"/>
            </a:pPr>
            <a:r>
              <a:rPr lang="en-US" dirty="0"/>
              <a:t>Click </a:t>
            </a:r>
            <a:r>
              <a:rPr lang="en-US" b="1" dirty="0"/>
              <a:t>Insert</a:t>
            </a:r>
            <a:r>
              <a:rPr lang="en-US" dirty="0"/>
              <a:t>. </a:t>
            </a:r>
          </a:p>
          <a:p>
            <a:pPr marL="231064" indent="-231064">
              <a:buFontTx/>
              <a:buAutoNum type="arabicPeriod"/>
            </a:pPr>
            <a:r>
              <a:rPr lang="en-US" dirty="0"/>
              <a:t>Click </a:t>
            </a:r>
            <a:r>
              <a:rPr lang="en-US" b="1" dirty="0"/>
              <a:t>Close</a:t>
            </a:r>
            <a:r>
              <a:rPr lang="en-US" dirty="0"/>
              <a:t>.</a:t>
            </a:r>
            <a:endParaRPr lang="en-US" sz="1000" dirty="0"/>
          </a:p>
        </p:txBody>
      </p:sp>
    </p:spTree>
    <p:extLst>
      <p:ext uri="{BB962C8B-B14F-4D97-AF65-F5344CB8AC3E}">
        <p14:creationId xmlns:p14="http://schemas.microsoft.com/office/powerpoint/2010/main" val="41041334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24122196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DAB86F-69B3-40D1-ADA3-E7244A873187}" type="slidenum">
              <a:rPr lang="en-US" smtClean="0">
                <a:solidFill>
                  <a:prstClr val="black"/>
                </a:solidFill>
              </a:rPr>
              <a:pPr/>
              <a:t>76</a:t>
            </a:fld>
            <a:endParaRPr lang="en-US">
              <a:solidFill>
                <a:prstClr val="black"/>
              </a:solidFill>
            </a:endParaRPr>
          </a:p>
        </p:txBody>
      </p:sp>
      <p:sp>
        <p:nvSpPr>
          <p:cNvPr id="5" name="Date Placeholder 4"/>
          <p:cNvSpPr>
            <a:spLocks noGrp="1"/>
          </p:cNvSpPr>
          <p:nvPr>
            <p:ph type="dt" idx="11"/>
          </p:nvPr>
        </p:nvSpPr>
        <p:spPr/>
        <p:txBody>
          <a:bodyPr/>
          <a:lstStyle/>
          <a:p>
            <a:r>
              <a:rPr lang="en-US">
                <a:solidFill>
                  <a:prstClr val="black"/>
                </a:solidFill>
              </a:rPr>
              <a:t>4/23/2015</a:t>
            </a:r>
          </a:p>
        </p:txBody>
      </p:sp>
    </p:spTree>
    <p:extLst>
      <p:ext uri="{BB962C8B-B14F-4D97-AF65-F5344CB8AC3E}">
        <p14:creationId xmlns:p14="http://schemas.microsoft.com/office/powerpoint/2010/main" val="6683911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2426" tIns="46214" rIns="92426" bIns="46214" numCol="1" anchor="t" anchorCtr="0" compatLnSpc="1">
            <a:prstTxWarp prst="textNoShape">
              <a:avLst/>
            </a:prstTxWarp>
          </a:bodyPr>
          <a:lstStyle/>
          <a:p>
            <a:pPr marL="231064" indent="-231064">
              <a:lnSpc>
                <a:spcPct val="80000"/>
              </a:lnSpc>
            </a:pPr>
            <a:r>
              <a:rPr lang="en-US" sz="1000" b="1" dirty="0"/>
              <a:t>10 min Using this PowerPoint break timer</a:t>
            </a:r>
          </a:p>
          <a:p>
            <a:pPr marL="231064" indent="-231064">
              <a:lnSpc>
                <a:spcPct val="80000"/>
              </a:lnSpc>
            </a:pPr>
            <a:endParaRPr lang="en-US" sz="1000" b="1" dirty="0"/>
          </a:p>
          <a:p>
            <a:pPr marL="231064" indent="-231064">
              <a:lnSpc>
                <a:spcPct val="80000"/>
              </a:lnSpc>
            </a:pPr>
            <a:r>
              <a:rPr lang="en-US" sz="1000" b="1" dirty="0"/>
              <a:t>**Is timer set to correct time. Do we want 25 or 10? Same question for above slide. </a:t>
            </a:r>
          </a:p>
          <a:p>
            <a:pPr marL="231064" indent="-231064">
              <a:lnSpc>
                <a:spcPct val="80000"/>
              </a:lnSpc>
            </a:pPr>
            <a:r>
              <a:rPr 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1064" indent="-231064">
              <a:lnSpc>
                <a:spcPct val="80000"/>
              </a:lnSpc>
            </a:pPr>
            <a:endParaRPr lang="en-US" sz="1000" dirty="0"/>
          </a:p>
          <a:p>
            <a:pPr marL="231064" indent="-231064">
              <a:lnSpc>
                <a:spcPct val="80000"/>
              </a:lnSpc>
            </a:pPr>
            <a:r>
              <a:rPr lang="en-US" sz="1000" b="1" dirty="0"/>
              <a:t>To insert this slide into your presentation </a:t>
            </a:r>
          </a:p>
          <a:p>
            <a:pPr marL="231064" indent="-231064">
              <a:lnSpc>
                <a:spcPct val="80000"/>
              </a:lnSpc>
            </a:pPr>
            <a:endParaRPr lang="en-US" sz="1000" b="1" dirty="0"/>
          </a:p>
          <a:p>
            <a:pPr marL="231064" indent="-231064">
              <a:buFontTx/>
              <a:buAutoNum type="arabicPeriod"/>
            </a:pPr>
            <a:r>
              <a:rPr lang="en-US" dirty="0"/>
              <a:t>Save this template as a presentation (.</a:t>
            </a:r>
            <a:r>
              <a:rPr lang="en-US" dirty="0" err="1"/>
              <a:t>ppt</a:t>
            </a:r>
            <a:r>
              <a:rPr lang="en-US" dirty="0"/>
              <a:t> file) on your computer. </a:t>
            </a:r>
          </a:p>
          <a:p>
            <a:pPr marL="231064" indent="-231064">
              <a:buFontTx/>
              <a:buAutoNum type="arabicPeriod"/>
            </a:pPr>
            <a:r>
              <a:rPr lang="en-US" dirty="0"/>
              <a:t>Open the presentation that will contain the timer. </a:t>
            </a:r>
          </a:p>
          <a:p>
            <a:pPr marL="231064" indent="-231064">
              <a:buFontTx/>
              <a:buAutoNum type="arabicPeriod"/>
            </a:pPr>
            <a:r>
              <a:rPr lang="en-US" dirty="0"/>
              <a:t>On the </a:t>
            </a:r>
            <a:r>
              <a:rPr lang="en-US" b="1" dirty="0"/>
              <a:t>Slides</a:t>
            </a:r>
            <a:r>
              <a:rPr lang="en-US" dirty="0"/>
              <a:t> tab, place your insertion point after the slide that will precede the timer. (Make sure you don't select a slide. Your insertion point should be between the slides.) </a:t>
            </a:r>
          </a:p>
          <a:p>
            <a:pPr marL="231064" indent="-231064">
              <a:buFontTx/>
              <a:buAutoNum type="arabicPeriod"/>
            </a:pPr>
            <a:r>
              <a:rPr lang="en-US" dirty="0"/>
              <a:t>On the </a:t>
            </a:r>
            <a:r>
              <a:rPr lang="en-US" b="1" dirty="0"/>
              <a:t>Insert</a:t>
            </a:r>
            <a:r>
              <a:rPr lang="en-US" dirty="0"/>
              <a:t> menu, click </a:t>
            </a:r>
            <a:r>
              <a:rPr lang="en-US" b="1" dirty="0"/>
              <a:t>Slides from Files</a:t>
            </a:r>
            <a:r>
              <a:rPr lang="en-US" dirty="0"/>
              <a:t>. </a:t>
            </a:r>
          </a:p>
          <a:p>
            <a:pPr marL="231064" indent="-231064">
              <a:buFontTx/>
              <a:buAutoNum type="arabicPeriod"/>
            </a:pPr>
            <a:r>
              <a:rPr lang="en-US" dirty="0"/>
              <a:t>In the </a:t>
            </a:r>
            <a:r>
              <a:rPr lang="en-US" b="1" dirty="0"/>
              <a:t>Slide Finder</a:t>
            </a:r>
            <a:r>
              <a:rPr lang="en-US" dirty="0"/>
              <a:t> dialog box, click the </a:t>
            </a:r>
            <a:r>
              <a:rPr lang="en-US" b="1" dirty="0"/>
              <a:t>Find Presentation</a:t>
            </a:r>
            <a:r>
              <a:rPr lang="en-US" dirty="0"/>
              <a:t> tab. </a:t>
            </a:r>
          </a:p>
          <a:p>
            <a:pPr marL="231064" indent="-231064">
              <a:buFontTx/>
              <a:buAutoNum type="arabicPeriod"/>
            </a:pPr>
            <a:r>
              <a:rPr lang="en-US" dirty="0"/>
              <a:t>Click </a:t>
            </a:r>
            <a:r>
              <a:rPr lang="en-US" b="1" dirty="0"/>
              <a:t>Browse</a:t>
            </a:r>
            <a:r>
              <a:rPr lang="en-US" dirty="0"/>
              <a:t>, locate and select the timer presentation, and then click </a:t>
            </a:r>
            <a:r>
              <a:rPr lang="en-US" b="1" dirty="0"/>
              <a:t>Open</a:t>
            </a:r>
            <a:r>
              <a:rPr lang="en-US" dirty="0"/>
              <a:t>. </a:t>
            </a:r>
          </a:p>
          <a:p>
            <a:pPr marL="231064" indent="-231064">
              <a:buFontTx/>
              <a:buAutoNum type="arabicPeriod"/>
            </a:pPr>
            <a:r>
              <a:rPr lang="en-US" dirty="0"/>
              <a:t>In the </a:t>
            </a:r>
            <a:r>
              <a:rPr lang="en-US" b="1" dirty="0"/>
              <a:t>Slides from Files</a:t>
            </a:r>
            <a:r>
              <a:rPr lang="en-US" dirty="0"/>
              <a:t> dialog box, select the timer slide. </a:t>
            </a:r>
          </a:p>
          <a:p>
            <a:pPr marL="231064" indent="-231064">
              <a:buFontTx/>
              <a:buAutoNum type="arabicPeriod"/>
            </a:pPr>
            <a:r>
              <a:rPr lang="en-US" dirty="0"/>
              <a:t>Select the </a:t>
            </a:r>
            <a:r>
              <a:rPr lang="en-US" b="1" dirty="0"/>
              <a:t>Keep source formatting</a:t>
            </a:r>
            <a:r>
              <a:rPr lang="en-US" dirty="0"/>
              <a:t> check box. If you do not select this check box, the copied slide will inherit the design of the slide that precedes it in the presentation. </a:t>
            </a:r>
          </a:p>
          <a:p>
            <a:pPr marL="231064" indent="-231064">
              <a:buFontTx/>
              <a:buAutoNum type="arabicPeriod"/>
            </a:pPr>
            <a:r>
              <a:rPr lang="en-US" dirty="0"/>
              <a:t>Click </a:t>
            </a:r>
            <a:r>
              <a:rPr lang="en-US" b="1" dirty="0"/>
              <a:t>Insert</a:t>
            </a:r>
            <a:r>
              <a:rPr lang="en-US" dirty="0"/>
              <a:t>. </a:t>
            </a:r>
          </a:p>
          <a:p>
            <a:pPr marL="231064" indent="-231064">
              <a:buFontTx/>
              <a:buAutoNum type="arabicPeriod"/>
            </a:pPr>
            <a:r>
              <a:rPr lang="en-US" dirty="0"/>
              <a:t>Click </a:t>
            </a:r>
            <a:r>
              <a:rPr lang="en-US" b="1" dirty="0"/>
              <a:t>Close</a:t>
            </a:r>
            <a:r>
              <a:rPr lang="en-US" dirty="0"/>
              <a:t>.</a:t>
            </a:r>
            <a:endParaRPr lang="en-US" sz="1000" dirty="0"/>
          </a:p>
        </p:txBody>
      </p:sp>
    </p:spTree>
    <p:extLst>
      <p:ext uri="{BB962C8B-B14F-4D97-AF65-F5344CB8AC3E}">
        <p14:creationId xmlns:p14="http://schemas.microsoft.com/office/powerpoint/2010/main" val="35627894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 </a:t>
            </a:r>
          </a:p>
        </p:txBody>
      </p:sp>
      <p:sp>
        <p:nvSpPr>
          <p:cNvPr id="4" name="Footer Placeholder 3"/>
          <p:cNvSpPr>
            <a:spLocks noGrp="1"/>
          </p:cNvSpPr>
          <p:nvPr>
            <p:ph type="ftr" sz="quarter" idx="4"/>
          </p:nvPr>
        </p:nvSpPr>
        <p:spPr/>
        <p:txBody>
          <a:bodyPr/>
          <a:lstStyle/>
          <a:p>
            <a:pPr>
              <a:defRPr/>
            </a:pPr>
            <a:r>
              <a:rPr lang="en-US">
                <a:solidFill>
                  <a:prstClr val="black"/>
                </a:solidFill>
              </a:rPr>
              <a:t>Lane and Oakes 2013</a:t>
            </a:r>
          </a:p>
        </p:txBody>
      </p:sp>
      <p:sp>
        <p:nvSpPr>
          <p:cNvPr id="2549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61F6130-B069-4569-9097-BE6F1AE632AF}" type="slidenum">
              <a:rPr lang="en-US" altLang="en-US" smtClean="0">
                <a:solidFill>
                  <a:prstClr val="black"/>
                </a:solidFill>
              </a:rPr>
              <a:pPr/>
              <a:t>80</a:t>
            </a:fld>
            <a:endParaRPr lang="en-US" altLang="en-US">
              <a:solidFill>
                <a:prstClr val="black"/>
              </a:solidFill>
            </a:endParaRPr>
          </a:p>
        </p:txBody>
      </p:sp>
    </p:spTree>
    <p:extLst>
      <p:ext uri="{BB962C8B-B14F-4D97-AF65-F5344CB8AC3E}">
        <p14:creationId xmlns:p14="http://schemas.microsoft.com/office/powerpoint/2010/main" val="17476469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dirty="0"/>
              <a:t>Lane, K. L., Oakes, W. P., Ennis, R. P., &amp; Hirsch, S. E. (2014). Identifying students for secondary and tertiary prevention efforts: How do we determine which students have Tier 2 and Tier 3 needs? </a:t>
            </a:r>
            <a:r>
              <a:rPr lang="en-US" i="1" dirty="0"/>
              <a:t>Preventing School Failure, 58, </a:t>
            </a:r>
            <a:r>
              <a:rPr lang="en-US" dirty="0"/>
              <a:t>171-182, DOI: 10.1080/1045988X.2014.895573</a:t>
            </a:r>
          </a:p>
          <a:p>
            <a:endParaRPr lang="en-US" dirty="0"/>
          </a:p>
        </p:txBody>
      </p:sp>
      <p:sp>
        <p:nvSpPr>
          <p:cNvPr id="4" name="Slide Number Placeholder 3"/>
          <p:cNvSpPr>
            <a:spLocks noGrp="1"/>
          </p:cNvSpPr>
          <p:nvPr>
            <p:ph type="sldNum" sz="quarter" idx="10"/>
          </p:nvPr>
        </p:nvSpPr>
        <p:spPr/>
        <p:txBody>
          <a:bodyPr/>
          <a:lstStyle/>
          <a:p>
            <a:fld id="{DFDAB86F-69B3-40D1-ADA3-E7244A873187}"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12216706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6625"/>
            <a:r>
              <a:rPr lang="en-US" altLang="en-US"/>
              <a:t>Lane, K. L., Oakes, W. P., Ennis, R. P., &amp; Hirsch, S. E. (2014). Identifying students for secondary and tertiary prevention efforts: How do we determine which students have Tier 2 and Tier 3 needs? </a:t>
            </a:r>
            <a:r>
              <a:rPr lang="en-US" altLang="en-US" i="1"/>
              <a:t>Preventing School Failure, 58, </a:t>
            </a:r>
            <a:r>
              <a:rPr lang="en-US" altLang="en-US"/>
              <a:t>171-182, DOI: 10.1080/1045988X.2014.895573</a:t>
            </a:r>
          </a:p>
          <a:p>
            <a:pPr defTabSz="936625"/>
            <a:endParaRPr lang="en-US" altLang="en-US"/>
          </a:p>
        </p:txBody>
      </p:sp>
      <p:sp>
        <p:nvSpPr>
          <p:cNvPr id="245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3808C39-BD76-49CB-9B14-2F328FC56483}" type="slidenum">
              <a:rPr lang="en-US" altLang="en-US" smtClean="0">
                <a:solidFill>
                  <a:prstClr val="black"/>
                </a:solidFill>
              </a:rPr>
              <a:pPr/>
              <a:t>82</a:t>
            </a:fld>
            <a:endParaRPr lang="en-US" altLang="en-US">
              <a:solidFill>
                <a:prstClr val="black"/>
              </a:solidFill>
            </a:endParaRPr>
          </a:p>
        </p:txBody>
      </p:sp>
    </p:spTree>
    <p:extLst>
      <p:ext uri="{BB962C8B-B14F-4D97-AF65-F5344CB8AC3E}">
        <p14:creationId xmlns:p14="http://schemas.microsoft.com/office/powerpoint/2010/main" val="3250983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on-site experts!</a:t>
            </a:r>
          </a:p>
        </p:txBody>
      </p:sp>
      <p:sp>
        <p:nvSpPr>
          <p:cNvPr id="4" name="Slide Number Placeholder 3"/>
          <p:cNvSpPr>
            <a:spLocks noGrp="1"/>
          </p:cNvSpPr>
          <p:nvPr>
            <p:ph type="sldNum" sz="quarter" idx="10"/>
          </p:nvPr>
        </p:nvSpPr>
        <p:spPr/>
        <p:txBody>
          <a:bodyPr/>
          <a:lstStyle/>
          <a:p>
            <a:fld id="{1DA97D0D-5178-4F57-BFD7-EC7A65772746}" type="slidenum">
              <a:rPr lang="en-US" smtClean="0"/>
              <a:t>84</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solidFill>
                  <a:prstClr val="black"/>
                </a:solidFill>
              </a:rPr>
              <a:t>Lane and Oakes</a:t>
            </a:r>
          </a:p>
        </p:txBody>
      </p:sp>
      <p:sp>
        <p:nvSpPr>
          <p:cNvPr id="5" name="Slide Number Placeholder 4"/>
          <p:cNvSpPr>
            <a:spLocks noGrp="1"/>
          </p:cNvSpPr>
          <p:nvPr>
            <p:ph type="sldNum" sz="quarter" idx="11"/>
          </p:nvPr>
        </p:nvSpPr>
        <p:spPr/>
        <p:txBody>
          <a:bodyPr/>
          <a:lstStyle/>
          <a:p>
            <a:pPr>
              <a:defRPr/>
            </a:pPr>
            <a:fld id="{2C598E34-06C9-4575-BF79-5E5F5BE16779}" type="slidenum">
              <a:rPr lang="en-US" smtClean="0">
                <a:solidFill>
                  <a:prstClr val="black"/>
                </a:solidFill>
              </a:rPr>
              <a:pPr>
                <a:defRPr/>
              </a:pPr>
              <a:t>85</a:t>
            </a:fld>
            <a:endParaRPr lang="en-US">
              <a:solidFill>
                <a:prstClr val="black"/>
              </a:solidFill>
            </a:endParaRPr>
          </a:p>
        </p:txBody>
      </p:sp>
    </p:spTree>
    <p:extLst>
      <p:ext uri="{BB962C8B-B14F-4D97-AF65-F5344CB8AC3E}">
        <p14:creationId xmlns:p14="http://schemas.microsoft.com/office/powerpoint/2010/main" val="28158519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2426" tIns="46214" rIns="92426" bIns="46214" numCol="1" anchor="t" anchorCtr="0" compatLnSpc="1">
            <a:prstTxWarp prst="textNoShape">
              <a:avLst/>
            </a:prstTxWarp>
          </a:bodyPr>
          <a:lstStyle/>
          <a:p>
            <a:pPr marL="231064" indent="-231064">
              <a:lnSpc>
                <a:spcPct val="80000"/>
              </a:lnSpc>
            </a:pPr>
            <a:r>
              <a:rPr lang="en-US" sz="1000" b="1" dirty="0"/>
              <a:t>10 min Using this PowerPoint break timer</a:t>
            </a:r>
          </a:p>
          <a:p>
            <a:pPr marL="231064" indent="-231064">
              <a:lnSpc>
                <a:spcPct val="80000"/>
              </a:lnSpc>
            </a:pPr>
            <a:endParaRPr lang="en-US" sz="1000" b="1" dirty="0"/>
          </a:p>
          <a:p>
            <a:pPr marL="231064" indent="-231064">
              <a:lnSpc>
                <a:spcPct val="80000"/>
              </a:lnSpc>
            </a:pPr>
            <a:r>
              <a:rPr lang="en-US" sz="1000" b="1" dirty="0"/>
              <a:t>**Is timer set to correct time. Do we want 25 or 10? Same question for above slide. </a:t>
            </a:r>
          </a:p>
          <a:p>
            <a:pPr marL="231064" indent="-231064">
              <a:lnSpc>
                <a:spcPct val="80000"/>
              </a:lnSpc>
            </a:pPr>
            <a:r>
              <a:rPr 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1064" indent="-231064">
              <a:lnSpc>
                <a:spcPct val="80000"/>
              </a:lnSpc>
            </a:pPr>
            <a:endParaRPr lang="en-US" sz="1000" dirty="0"/>
          </a:p>
          <a:p>
            <a:pPr marL="231064" indent="-231064">
              <a:lnSpc>
                <a:spcPct val="80000"/>
              </a:lnSpc>
            </a:pPr>
            <a:r>
              <a:rPr lang="en-US" sz="1000" b="1" dirty="0"/>
              <a:t>To insert this slide into your presentation </a:t>
            </a:r>
          </a:p>
          <a:p>
            <a:pPr marL="231064" indent="-231064">
              <a:lnSpc>
                <a:spcPct val="80000"/>
              </a:lnSpc>
            </a:pPr>
            <a:endParaRPr lang="en-US" sz="1000" b="1" dirty="0"/>
          </a:p>
          <a:p>
            <a:pPr marL="231064" indent="-231064">
              <a:buFontTx/>
              <a:buAutoNum type="arabicPeriod"/>
            </a:pPr>
            <a:r>
              <a:rPr lang="en-US" dirty="0"/>
              <a:t>Save this template as a presentation (.</a:t>
            </a:r>
            <a:r>
              <a:rPr lang="en-US" dirty="0" err="1"/>
              <a:t>ppt</a:t>
            </a:r>
            <a:r>
              <a:rPr lang="en-US" dirty="0"/>
              <a:t> file) on your computer. </a:t>
            </a:r>
          </a:p>
          <a:p>
            <a:pPr marL="231064" indent="-231064">
              <a:buFontTx/>
              <a:buAutoNum type="arabicPeriod"/>
            </a:pPr>
            <a:r>
              <a:rPr lang="en-US" dirty="0"/>
              <a:t>Open the presentation that will contain the timer. </a:t>
            </a:r>
          </a:p>
          <a:p>
            <a:pPr marL="231064" indent="-231064">
              <a:buFontTx/>
              <a:buAutoNum type="arabicPeriod"/>
            </a:pPr>
            <a:r>
              <a:rPr lang="en-US" dirty="0"/>
              <a:t>On the </a:t>
            </a:r>
            <a:r>
              <a:rPr lang="en-US" b="1" dirty="0"/>
              <a:t>Slides</a:t>
            </a:r>
            <a:r>
              <a:rPr lang="en-US" dirty="0"/>
              <a:t> tab, place your insertion point after the slide that will precede the timer. (Make sure you don't select a slide. Your insertion point should be between the slides.) </a:t>
            </a:r>
          </a:p>
          <a:p>
            <a:pPr marL="231064" indent="-231064">
              <a:buFontTx/>
              <a:buAutoNum type="arabicPeriod"/>
            </a:pPr>
            <a:r>
              <a:rPr lang="en-US" dirty="0"/>
              <a:t>On the </a:t>
            </a:r>
            <a:r>
              <a:rPr lang="en-US" b="1" dirty="0"/>
              <a:t>Insert</a:t>
            </a:r>
            <a:r>
              <a:rPr lang="en-US" dirty="0"/>
              <a:t> menu, click </a:t>
            </a:r>
            <a:r>
              <a:rPr lang="en-US" b="1" dirty="0"/>
              <a:t>Slides from Files</a:t>
            </a:r>
            <a:r>
              <a:rPr lang="en-US" dirty="0"/>
              <a:t>. </a:t>
            </a:r>
          </a:p>
          <a:p>
            <a:pPr marL="231064" indent="-231064">
              <a:buFontTx/>
              <a:buAutoNum type="arabicPeriod"/>
            </a:pPr>
            <a:r>
              <a:rPr lang="en-US" dirty="0"/>
              <a:t>In the </a:t>
            </a:r>
            <a:r>
              <a:rPr lang="en-US" b="1" dirty="0"/>
              <a:t>Slide Finder</a:t>
            </a:r>
            <a:r>
              <a:rPr lang="en-US" dirty="0"/>
              <a:t> dialog box, click the </a:t>
            </a:r>
            <a:r>
              <a:rPr lang="en-US" b="1" dirty="0"/>
              <a:t>Find Presentation</a:t>
            </a:r>
            <a:r>
              <a:rPr lang="en-US" dirty="0"/>
              <a:t> tab. </a:t>
            </a:r>
          </a:p>
          <a:p>
            <a:pPr marL="231064" indent="-231064">
              <a:buFontTx/>
              <a:buAutoNum type="arabicPeriod"/>
            </a:pPr>
            <a:r>
              <a:rPr lang="en-US" dirty="0"/>
              <a:t>Click </a:t>
            </a:r>
            <a:r>
              <a:rPr lang="en-US" b="1" dirty="0"/>
              <a:t>Browse</a:t>
            </a:r>
            <a:r>
              <a:rPr lang="en-US" dirty="0"/>
              <a:t>, locate and select the timer presentation, and then click </a:t>
            </a:r>
            <a:r>
              <a:rPr lang="en-US" b="1" dirty="0"/>
              <a:t>Open</a:t>
            </a:r>
            <a:r>
              <a:rPr lang="en-US" dirty="0"/>
              <a:t>. </a:t>
            </a:r>
          </a:p>
          <a:p>
            <a:pPr marL="231064" indent="-231064">
              <a:buFontTx/>
              <a:buAutoNum type="arabicPeriod"/>
            </a:pPr>
            <a:r>
              <a:rPr lang="en-US" dirty="0"/>
              <a:t>In the </a:t>
            </a:r>
            <a:r>
              <a:rPr lang="en-US" b="1" dirty="0"/>
              <a:t>Slides from Files</a:t>
            </a:r>
            <a:r>
              <a:rPr lang="en-US" dirty="0"/>
              <a:t> dialog box, select the timer slide. </a:t>
            </a:r>
          </a:p>
          <a:p>
            <a:pPr marL="231064" indent="-231064">
              <a:buFontTx/>
              <a:buAutoNum type="arabicPeriod"/>
            </a:pPr>
            <a:r>
              <a:rPr lang="en-US" dirty="0"/>
              <a:t>Select the </a:t>
            </a:r>
            <a:r>
              <a:rPr lang="en-US" b="1" dirty="0"/>
              <a:t>Keep source formatting</a:t>
            </a:r>
            <a:r>
              <a:rPr lang="en-US" dirty="0"/>
              <a:t> check box. If you do not select this check box, the copied slide will inherit the design of the slide that precedes it in the presentation. </a:t>
            </a:r>
          </a:p>
          <a:p>
            <a:pPr marL="231064" indent="-231064">
              <a:buFontTx/>
              <a:buAutoNum type="arabicPeriod"/>
            </a:pPr>
            <a:r>
              <a:rPr lang="en-US" dirty="0"/>
              <a:t>Click </a:t>
            </a:r>
            <a:r>
              <a:rPr lang="en-US" b="1" dirty="0"/>
              <a:t>Insert</a:t>
            </a:r>
            <a:r>
              <a:rPr lang="en-US" dirty="0"/>
              <a:t>. </a:t>
            </a:r>
          </a:p>
          <a:p>
            <a:pPr marL="231064" indent="-231064">
              <a:buFontTx/>
              <a:buAutoNum type="arabicPeriod"/>
            </a:pPr>
            <a:r>
              <a:rPr lang="en-US" dirty="0"/>
              <a:t>Click </a:t>
            </a:r>
            <a:r>
              <a:rPr lang="en-US" b="1" dirty="0"/>
              <a:t>Close</a:t>
            </a:r>
            <a:r>
              <a:rPr lang="en-US" dirty="0"/>
              <a:t>.</a:t>
            </a:r>
            <a:endParaRPr lang="en-US" sz="1000" dirty="0"/>
          </a:p>
        </p:txBody>
      </p:sp>
    </p:spTree>
    <p:extLst>
      <p:ext uri="{BB962C8B-B14F-4D97-AF65-F5344CB8AC3E}">
        <p14:creationId xmlns:p14="http://schemas.microsoft.com/office/powerpoint/2010/main" val="2786613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A97D0D-5178-4F57-BFD7-EC7A65772746}" type="slidenum">
              <a:rPr lang="en-US" smtClean="0"/>
              <a:t>7</a:t>
            </a:fld>
            <a:endParaRPr lang="en-US"/>
          </a:p>
        </p:txBody>
      </p:sp>
    </p:spTree>
    <p:extLst>
      <p:ext uri="{BB962C8B-B14F-4D97-AF65-F5344CB8AC3E}">
        <p14:creationId xmlns:p14="http://schemas.microsoft.com/office/powerpoint/2010/main" val="16007962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a:xfrm>
            <a:off x="1268413" y="727075"/>
            <a:ext cx="4783137" cy="3586163"/>
          </a:xfrm>
          <a:ln/>
        </p:spPr>
      </p:sp>
      <p:sp>
        <p:nvSpPr>
          <p:cNvPr id="325635" name="Notes Placeholder 2"/>
          <p:cNvSpPr>
            <a:spLocks noGrp="1"/>
          </p:cNvSpPr>
          <p:nvPr>
            <p:ph type="body" idx="1"/>
          </p:nvPr>
        </p:nvSpPr>
        <p:spPr>
          <a:xfrm>
            <a:off x="973138" y="4562475"/>
            <a:ext cx="536892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7248" tIns="47771" rIns="97248" bIns="47771"/>
          <a:lstStyle/>
          <a:p>
            <a:endParaRPr lang="en-US" altLang="en-US">
              <a:latin typeface="Calibri" charset="0"/>
              <a:ea typeface="MS PGothic" charset="-128"/>
            </a:endParaRPr>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40878746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1268413" y="727075"/>
            <a:ext cx="4783137" cy="3586163"/>
          </a:xfrm>
          <a:ln/>
        </p:spPr>
      </p:sp>
      <p:sp>
        <p:nvSpPr>
          <p:cNvPr id="124931" name="Notes Placeholder 2"/>
          <p:cNvSpPr>
            <a:spLocks noGrp="1"/>
          </p:cNvSpPr>
          <p:nvPr>
            <p:ph type="body" idx="1"/>
          </p:nvPr>
        </p:nvSpPr>
        <p:spPr>
          <a:xfrm>
            <a:off x="973668" y="4562237"/>
            <a:ext cx="5367867"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248" tIns="47771" rIns="97248" bIns="47771"/>
          <a:lstStyle/>
          <a:p>
            <a:endParaRPr lang="en-US" altLang="en-US"/>
          </a:p>
        </p:txBody>
      </p:sp>
      <p:sp>
        <p:nvSpPr>
          <p:cNvPr id="2" name="Footer Placeholder 1"/>
          <p:cNvSpPr>
            <a:spLocks noGrp="1"/>
          </p:cNvSpPr>
          <p:nvPr>
            <p:ph type="ftr" sz="quarter" idx="4"/>
          </p:nvPr>
        </p:nvSpPr>
        <p:spPr/>
        <p:txBody>
          <a:bodyPr/>
          <a:lstStyle/>
          <a:p>
            <a:pPr>
              <a:defRPr/>
            </a:pPr>
            <a:r>
              <a:rPr lang="en-US">
                <a:solidFill>
                  <a:prstClr val="black"/>
                </a:solidFill>
              </a:rPr>
              <a:t>Lane and Oakes 2013</a:t>
            </a:r>
          </a:p>
        </p:txBody>
      </p:sp>
    </p:spTree>
    <p:extLst>
      <p:ext uri="{BB962C8B-B14F-4D97-AF65-F5344CB8AC3E}">
        <p14:creationId xmlns:p14="http://schemas.microsoft.com/office/powerpoint/2010/main" val="14281444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ea typeface="ＭＳ Ｐゴシック" pitchFamily="34" charset="-128"/>
              </a:rPr>
              <a:t>Add more description</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95</a:t>
            </a:fld>
            <a:endParaRPr lang="en-US">
              <a:solidFill>
                <a:prstClr val="black"/>
              </a:solidFill>
              <a:latin typeface="Calibri" pitchFamily="34" charset="0"/>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8679511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626">
              <a:defRPr/>
            </a:pPr>
            <a:r>
              <a:rPr lang="en-US" dirty="0"/>
              <a:t>Citation: Lane, K.L., &amp;</a:t>
            </a:r>
            <a:r>
              <a:rPr lang="en-US" baseline="0" dirty="0"/>
              <a:t> Oakes, W. P. (2012). </a:t>
            </a:r>
            <a:r>
              <a:rPr lang="en-US" dirty="0"/>
              <a:t>Identifying Students for Secondary and Tertiary Prevention Efforts: How do we determine which students have Tier 2 and Tier 3 needs? </a:t>
            </a:r>
            <a:r>
              <a:rPr lang="en-US" i="1" dirty="0"/>
              <a:t>In preparation.</a:t>
            </a:r>
            <a:endParaRPr lang="en-US" dirty="0"/>
          </a:p>
          <a:p>
            <a:endParaRPr lang="en-US" dirty="0"/>
          </a:p>
        </p:txBody>
      </p:sp>
      <p:sp>
        <p:nvSpPr>
          <p:cNvPr id="4" name="Slide Number Placeholder 3"/>
          <p:cNvSpPr>
            <a:spLocks noGrp="1"/>
          </p:cNvSpPr>
          <p:nvPr>
            <p:ph type="sldNum" sz="quarter" idx="10"/>
          </p:nvPr>
        </p:nvSpPr>
        <p:spPr/>
        <p:txBody>
          <a:bodyPr/>
          <a:lstStyle/>
          <a:p>
            <a:fld id="{83987202-03D2-424A-8259-EB53C3D02768}" type="slidenum">
              <a:rPr lang="en-US" smtClean="0">
                <a:solidFill>
                  <a:prstClr val="black"/>
                </a:solidFill>
              </a:rPr>
              <a:pPr/>
              <a:t>96</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9722793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97</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2583173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98</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11097239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ea typeface="ＭＳ Ｐゴシック" pitchFamily="34" charset="-128"/>
              </a:rPr>
              <a:t>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102</a:t>
            </a:fld>
            <a:endParaRPr lang="en-US">
              <a:solidFill>
                <a:prstClr val="black"/>
              </a:solidFill>
              <a:latin typeface="Calibri" pitchFamily="34" charset="0"/>
            </a:endParaRPr>
          </a:p>
        </p:txBody>
      </p:sp>
    </p:spTree>
    <p:extLst>
      <p:ext uri="{BB962C8B-B14F-4D97-AF65-F5344CB8AC3E}">
        <p14:creationId xmlns:p14="http://schemas.microsoft.com/office/powerpoint/2010/main" val="29082589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103</a:t>
            </a:fld>
            <a:endParaRPr lang="en-US">
              <a:solidFill>
                <a:prstClr val="black"/>
              </a:solidFill>
              <a:latin typeface="Calibri" pitchFamily="34" charset="0"/>
            </a:endParaRPr>
          </a:p>
        </p:txBody>
      </p:sp>
    </p:spTree>
    <p:extLst>
      <p:ext uri="{BB962C8B-B14F-4D97-AF65-F5344CB8AC3E}">
        <p14:creationId xmlns:p14="http://schemas.microsoft.com/office/powerpoint/2010/main" val="5736004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104</a:t>
            </a:fld>
            <a:endParaRPr lang="en-US">
              <a:solidFill>
                <a:prstClr val="black"/>
              </a:solidFill>
              <a:latin typeface="Calibri" pitchFamily="34" charset="0"/>
            </a:endParaRPr>
          </a:p>
        </p:txBody>
      </p:sp>
    </p:spTree>
    <p:extLst>
      <p:ext uri="{BB962C8B-B14F-4D97-AF65-F5344CB8AC3E}">
        <p14:creationId xmlns:p14="http://schemas.microsoft.com/office/powerpoint/2010/main" val="36565640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2426" tIns="46214" rIns="92426" bIns="46214" numCol="1" anchor="t" anchorCtr="0" compatLnSpc="1">
            <a:prstTxWarp prst="textNoShape">
              <a:avLst/>
            </a:prstTxWarp>
          </a:bodyPr>
          <a:lstStyle/>
          <a:p>
            <a:pPr marL="231064" indent="-231064">
              <a:lnSpc>
                <a:spcPct val="80000"/>
              </a:lnSpc>
            </a:pPr>
            <a:r>
              <a:rPr lang="en-US" sz="1000" b="1" dirty="0"/>
              <a:t>10 min Using this PowerPoint break timer</a:t>
            </a:r>
          </a:p>
          <a:p>
            <a:pPr marL="231064" indent="-231064">
              <a:lnSpc>
                <a:spcPct val="80000"/>
              </a:lnSpc>
            </a:pPr>
            <a:endParaRPr lang="en-US" sz="1000" b="1" dirty="0"/>
          </a:p>
          <a:p>
            <a:pPr marL="231064" indent="-231064">
              <a:lnSpc>
                <a:spcPct val="80000"/>
              </a:lnSpc>
            </a:pPr>
            <a:r>
              <a:rPr lang="en-US" sz="1000" b="1" dirty="0"/>
              <a:t>**Is timer set to correct time. Do we want 25 or 10? Same question for above slide. </a:t>
            </a:r>
          </a:p>
          <a:p>
            <a:pPr marL="231064" indent="-231064">
              <a:lnSpc>
                <a:spcPct val="80000"/>
              </a:lnSpc>
            </a:pPr>
            <a:r>
              <a:rPr 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1064" indent="-231064">
              <a:lnSpc>
                <a:spcPct val="80000"/>
              </a:lnSpc>
            </a:pPr>
            <a:endParaRPr lang="en-US" sz="1000" dirty="0"/>
          </a:p>
          <a:p>
            <a:pPr marL="231064" indent="-231064">
              <a:lnSpc>
                <a:spcPct val="80000"/>
              </a:lnSpc>
            </a:pPr>
            <a:r>
              <a:rPr lang="en-US" sz="1000" b="1" dirty="0"/>
              <a:t>To insert this slide into your presentation </a:t>
            </a:r>
          </a:p>
          <a:p>
            <a:pPr marL="231064" indent="-231064">
              <a:lnSpc>
                <a:spcPct val="80000"/>
              </a:lnSpc>
            </a:pPr>
            <a:endParaRPr lang="en-US" sz="1000" b="1" dirty="0"/>
          </a:p>
          <a:p>
            <a:pPr marL="231064" indent="-231064">
              <a:buFontTx/>
              <a:buAutoNum type="arabicPeriod"/>
            </a:pPr>
            <a:r>
              <a:rPr lang="en-US" dirty="0"/>
              <a:t>Save this template as a presentation (.</a:t>
            </a:r>
            <a:r>
              <a:rPr lang="en-US" dirty="0" err="1"/>
              <a:t>ppt</a:t>
            </a:r>
            <a:r>
              <a:rPr lang="en-US" dirty="0"/>
              <a:t> file) on your computer. </a:t>
            </a:r>
          </a:p>
          <a:p>
            <a:pPr marL="231064" indent="-231064">
              <a:buFontTx/>
              <a:buAutoNum type="arabicPeriod"/>
            </a:pPr>
            <a:r>
              <a:rPr lang="en-US" dirty="0"/>
              <a:t>Open the presentation that will contain the timer. </a:t>
            </a:r>
          </a:p>
          <a:p>
            <a:pPr marL="231064" indent="-231064">
              <a:buFontTx/>
              <a:buAutoNum type="arabicPeriod"/>
            </a:pPr>
            <a:r>
              <a:rPr lang="en-US" dirty="0"/>
              <a:t>On the </a:t>
            </a:r>
            <a:r>
              <a:rPr lang="en-US" b="1" dirty="0"/>
              <a:t>Slides</a:t>
            </a:r>
            <a:r>
              <a:rPr lang="en-US" dirty="0"/>
              <a:t> tab, place your insertion point after the slide that will precede the timer. (Make sure you don't select a slide. Your insertion point should be between the slides.) </a:t>
            </a:r>
          </a:p>
          <a:p>
            <a:pPr marL="231064" indent="-231064">
              <a:buFontTx/>
              <a:buAutoNum type="arabicPeriod"/>
            </a:pPr>
            <a:r>
              <a:rPr lang="en-US" dirty="0"/>
              <a:t>On the </a:t>
            </a:r>
            <a:r>
              <a:rPr lang="en-US" b="1" dirty="0"/>
              <a:t>Insert</a:t>
            </a:r>
            <a:r>
              <a:rPr lang="en-US" dirty="0"/>
              <a:t> menu, click </a:t>
            </a:r>
            <a:r>
              <a:rPr lang="en-US" b="1" dirty="0"/>
              <a:t>Slides from Files</a:t>
            </a:r>
            <a:r>
              <a:rPr lang="en-US" dirty="0"/>
              <a:t>. </a:t>
            </a:r>
          </a:p>
          <a:p>
            <a:pPr marL="231064" indent="-231064">
              <a:buFontTx/>
              <a:buAutoNum type="arabicPeriod"/>
            </a:pPr>
            <a:r>
              <a:rPr lang="en-US" dirty="0"/>
              <a:t>In the </a:t>
            </a:r>
            <a:r>
              <a:rPr lang="en-US" b="1" dirty="0"/>
              <a:t>Slide Finder</a:t>
            </a:r>
            <a:r>
              <a:rPr lang="en-US" dirty="0"/>
              <a:t> dialog box, click the </a:t>
            </a:r>
            <a:r>
              <a:rPr lang="en-US" b="1" dirty="0"/>
              <a:t>Find Presentation</a:t>
            </a:r>
            <a:r>
              <a:rPr lang="en-US" dirty="0"/>
              <a:t> tab. </a:t>
            </a:r>
          </a:p>
          <a:p>
            <a:pPr marL="231064" indent="-231064">
              <a:buFontTx/>
              <a:buAutoNum type="arabicPeriod"/>
            </a:pPr>
            <a:r>
              <a:rPr lang="en-US" dirty="0"/>
              <a:t>Click </a:t>
            </a:r>
            <a:r>
              <a:rPr lang="en-US" b="1" dirty="0"/>
              <a:t>Browse</a:t>
            </a:r>
            <a:r>
              <a:rPr lang="en-US" dirty="0"/>
              <a:t>, locate and select the timer presentation, and then click </a:t>
            </a:r>
            <a:r>
              <a:rPr lang="en-US" b="1" dirty="0"/>
              <a:t>Open</a:t>
            </a:r>
            <a:r>
              <a:rPr lang="en-US" dirty="0"/>
              <a:t>. </a:t>
            </a:r>
          </a:p>
          <a:p>
            <a:pPr marL="231064" indent="-231064">
              <a:buFontTx/>
              <a:buAutoNum type="arabicPeriod"/>
            </a:pPr>
            <a:r>
              <a:rPr lang="en-US" dirty="0"/>
              <a:t>In the </a:t>
            </a:r>
            <a:r>
              <a:rPr lang="en-US" b="1" dirty="0"/>
              <a:t>Slides from Files</a:t>
            </a:r>
            <a:r>
              <a:rPr lang="en-US" dirty="0"/>
              <a:t> dialog box, select the timer slide. </a:t>
            </a:r>
          </a:p>
          <a:p>
            <a:pPr marL="231064" indent="-231064">
              <a:buFontTx/>
              <a:buAutoNum type="arabicPeriod"/>
            </a:pPr>
            <a:r>
              <a:rPr lang="en-US" dirty="0"/>
              <a:t>Select the </a:t>
            </a:r>
            <a:r>
              <a:rPr lang="en-US" b="1" dirty="0"/>
              <a:t>Keep source formatting</a:t>
            </a:r>
            <a:r>
              <a:rPr lang="en-US" dirty="0"/>
              <a:t> check box. If you do not select this check box, the copied slide will inherit the design of the slide that precedes it in the presentation. </a:t>
            </a:r>
          </a:p>
          <a:p>
            <a:pPr marL="231064" indent="-231064">
              <a:buFontTx/>
              <a:buAutoNum type="arabicPeriod"/>
            </a:pPr>
            <a:r>
              <a:rPr lang="en-US" dirty="0"/>
              <a:t>Click </a:t>
            </a:r>
            <a:r>
              <a:rPr lang="en-US" b="1" dirty="0"/>
              <a:t>Insert</a:t>
            </a:r>
            <a:r>
              <a:rPr lang="en-US" dirty="0"/>
              <a:t>. </a:t>
            </a:r>
          </a:p>
          <a:p>
            <a:pPr marL="231064" indent="-231064">
              <a:buFontTx/>
              <a:buAutoNum type="arabicPeriod"/>
            </a:pPr>
            <a:r>
              <a:rPr lang="en-US" dirty="0"/>
              <a:t>Click </a:t>
            </a:r>
            <a:r>
              <a:rPr lang="en-US" b="1" dirty="0"/>
              <a:t>Close</a:t>
            </a:r>
            <a:r>
              <a:rPr lang="en-US" dirty="0"/>
              <a:t>.</a:t>
            </a:r>
            <a:endParaRPr lang="en-US" sz="1000" dirty="0"/>
          </a:p>
        </p:txBody>
      </p:sp>
    </p:spTree>
    <p:extLst>
      <p:ext uri="{BB962C8B-B14F-4D97-AF65-F5344CB8AC3E}">
        <p14:creationId xmlns:p14="http://schemas.microsoft.com/office/powerpoint/2010/main" val="1399067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6836054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1268413" y="727075"/>
            <a:ext cx="4781550" cy="3586163"/>
          </a:xfrm>
          <a:ln/>
        </p:spPr>
      </p:sp>
      <p:sp>
        <p:nvSpPr>
          <p:cNvPr id="338947" name="Notes Placeholder 2"/>
          <p:cNvSpPr>
            <a:spLocks noGrp="1"/>
          </p:cNvSpPr>
          <p:nvPr>
            <p:ph type="body" idx="1"/>
          </p:nvPr>
        </p:nvSpPr>
        <p:spPr>
          <a:xfrm>
            <a:off x="973138" y="4560888"/>
            <a:ext cx="53689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7976" tIns="48128" rIns="97976" bIns="48128"/>
          <a:lstStyle/>
          <a:p>
            <a:pPr>
              <a:spcBef>
                <a:spcPct val="0"/>
              </a:spcBef>
            </a:pPr>
            <a:endParaRPr lang="en-US" altLang="en-US">
              <a:latin typeface="Calibri" charset="0"/>
              <a:ea typeface="MS PGothic" charset="-128"/>
            </a:endParaRPr>
          </a:p>
        </p:txBody>
      </p:sp>
    </p:spTree>
    <p:extLst>
      <p:ext uri="{BB962C8B-B14F-4D97-AF65-F5344CB8AC3E}">
        <p14:creationId xmlns:p14="http://schemas.microsoft.com/office/powerpoint/2010/main" val="36344983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9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1821" indent="-293008">
              <a:defRPr>
                <a:solidFill>
                  <a:schemeClr val="tx1"/>
                </a:solidFill>
                <a:latin typeface="Calibri" pitchFamily="34" charset="0"/>
              </a:defRPr>
            </a:lvl2pPr>
            <a:lvl3pPr marL="1172032" indent="-234406">
              <a:defRPr>
                <a:solidFill>
                  <a:schemeClr val="tx1"/>
                </a:solidFill>
                <a:latin typeface="Calibri" pitchFamily="34" charset="0"/>
              </a:defRPr>
            </a:lvl3pPr>
            <a:lvl4pPr marL="1640845" indent="-234406">
              <a:defRPr>
                <a:solidFill>
                  <a:schemeClr val="tx1"/>
                </a:solidFill>
                <a:latin typeface="Calibri" pitchFamily="34" charset="0"/>
              </a:defRPr>
            </a:lvl4pPr>
            <a:lvl5pPr marL="2109658" indent="-234406">
              <a:defRPr>
                <a:solidFill>
                  <a:schemeClr val="tx1"/>
                </a:solidFill>
                <a:latin typeface="Calibri" pitchFamily="34" charset="0"/>
              </a:defRPr>
            </a:lvl5pPr>
            <a:lvl6pPr marL="2578471" indent="-234406" fontAlgn="base">
              <a:spcBef>
                <a:spcPct val="0"/>
              </a:spcBef>
              <a:spcAft>
                <a:spcPct val="0"/>
              </a:spcAft>
              <a:defRPr>
                <a:solidFill>
                  <a:schemeClr val="tx1"/>
                </a:solidFill>
                <a:latin typeface="Calibri" pitchFamily="34" charset="0"/>
              </a:defRPr>
            </a:lvl6pPr>
            <a:lvl7pPr marL="3047284" indent="-234406" fontAlgn="base">
              <a:spcBef>
                <a:spcPct val="0"/>
              </a:spcBef>
              <a:spcAft>
                <a:spcPct val="0"/>
              </a:spcAft>
              <a:defRPr>
                <a:solidFill>
                  <a:schemeClr val="tx1"/>
                </a:solidFill>
                <a:latin typeface="Calibri" pitchFamily="34" charset="0"/>
              </a:defRPr>
            </a:lvl7pPr>
            <a:lvl8pPr marL="3516097" indent="-234406" fontAlgn="base">
              <a:spcBef>
                <a:spcPct val="0"/>
              </a:spcBef>
              <a:spcAft>
                <a:spcPct val="0"/>
              </a:spcAft>
              <a:defRPr>
                <a:solidFill>
                  <a:schemeClr val="tx1"/>
                </a:solidFill>
                <a:latin typeface="Calibri" pitchFamily="34" charset="0"/>
              </a:defRPr>
            </a:lvl8pPr>
            <a:lvl9pPr marL="3984909" indent="-234406" fontAlgn="base">
              <a:spcBef>
                <a:spcPct val="0"/>
              </a:spcBef>
              <a:spcAft>
                <a:spcPct val="0"/>
              </a:spcAft>
              <a:defRPr>
                <a:solidFill>
                  <a:schemeClr val="tx1"/>
                </a:solidFill>
                <a:latin typeface="Calibri" pitchFamily="34" charset="0"/>
              </a:defRPr>
            </a:lvl9pPr>
          </a:lstStyle>
          <a:p>
            <a:pPr>
              <a:defRPr/>
            </a:pPr>
            <a:fld id="{3629A501-26CA-478F-B831-AF3B2BBCA52E}" type="slidenum">
              <a:rPr lang="en-US" smtClean="0">
                <a:solidFill>
                  <a:srgbClr val="000000"/>
                </a:solidFill>
              </a:rPr>
              <a:pPr>
                <a:defRPr/>
              </a:pPr>
              <a:t>108</a:t>
            </a:fld>
            <a:endParaRPr lang="en-US">
              <a:solidFill>
                <a:srgbClr val="000000"/>
              </a:solidFill>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8464444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2426" tIns="46214" rIns="92426" bIns="46214" numCol="1" anchor="t" anchorCtr="0" compatLnSpc="1">
            <a:prstTxWarp prst="textNoShape">
              <a:avLst/>
            </a:prstTxWarp>
          </a:bodyPr>
          <a:lstStyle/>
          <a:p>
            <a:pPr marL="231064" indent="-231064">
              <a:lnSpc>
                <a:spcPct val="80000"/>
              </a:lnSpc>
            </a:pPr>
            <a:r>
              <a:rPr lang="en-US" sz="1000" b="1" dirty="0"/>
              <a:t>10 min Using this PowerPoint break timer</a:t>
            </a:r>
          </a:p>
          <a:p>
            <a:pPr marL="231064" indent="-231064">
              <a:lnSpc>
                <a:spcPct val="80000"/>
              </a:lnSpc>
            </a:pPr>
            <a:endParaRPr lang="en-US" sz="1000" b="1" dirty="0"/>
          </a:p>
          <a:p>
            <a:pPr marL="231064" indent="-231064">
              <a:lnSpc>
                <a:spcPct val="80000"/>
              </a:lnSpc>
            </a:pPr>
            <a:r>
              <a:rPr lang="en-US" sz="1000" b="1" dirty="0"/>
              <a:t>**Is timer set to correct time. Do we want 25 or 10? Same question for above slide. </a:t>
            </a:r>
          </a:p>
          <a:p>
            <a:pPr marL="231064" indent="-231064">
              <a:lnSpc>
                <a:spcPct val="80000"/>
              </a:lnSpc>
            </a:pPr>
            <a:r>
              <a:rPr 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1064" indent="-231064">
              <a:lnSpc>
                <a:spcPct val="80000"/>
              </a:lnSpc>
            </a:pPr>
            <a:endParaRPr lang="en-US" sz="1000" dirty="0"/>
          </a:p>
          <a:p>
            <a:pPr marL="231064" indent="-231064">
              <a:lnSpc>
                <a:spcPct val="80000"/>
              </a:lnSpc>
            </a:pPr>
            <a:r>
              <a:rPr lang="en-US" sz="1000" b="1" dirty="0"/>
              <a:t>To insert this slide into your presentation </a:t>
            </a:r>
          </a:p>
          <a:p>
            <a:pPr marL="231064" indent="-231064">
              <a:lnSpc>
                <a:spcPct val="80000"/>
              </a:lnSpc>
            </a:pPr>
            <a:endParaRPr lang="en-US" sz="1000" b="1" dirty="0"/>
          </a:p>
          <a:p>
            <a:pPr marL="231064" indent="-231064">
              <a:buFontTx/>
              <a:buAutoNum type="arabicPeriod"/>
            </a:pPr>
            <a:r>
              <a:rPr lang="en-US" dirty="0"/>
              <a:t>Save this template as a presentation (.</a:t>
            </a:r>
            <a:r>
              <a:rPr lang="en-US" dirty="0" err="1"/>
              <a:t>ppt</a:t>
            </a:r>
            <a:r>
              <a:rPr lang="en-US" dirty="0"/>
              <a:t> file) on your computer. </a:t>
            </a:r>
          </a:p>
          <a:p>
            <a:pPr marL="231064" indent="-231064">
              <a:buFontTx/>
              <a:buAutoNum type="arabicPeriod"/>
            </a:pPr>
            <a:r>
              <a:rPr lang="en-US" dirty="0"/>
              <a:t>Open the presentation that will contain the timer. </a:t>
            </a:r>
          </a:p>
          <a:p>
            <a:pPr marL="231064" indent="-231064">
              <a:buFontTx/>
              <a:buAutoNum type="arabicPeriod"/>
            </a:pPr>
            <a:r>
              <a:rPr lang="en-US" dirty="0"/>
              <a:t>On the </a:t>
            </a:r>
            <a:r>
              <a:rPr lang="en-US" b="1" dirty="0"/>
              <a:t>Slides</a:t>
            </a:r>
            <a:r>
              <a:rPr lang="en-US" dirty="0"/>
              <a:t> tab, place your insertion point after the slide that will precede the timer. (Make sure you don't select a slide. Your insertion point should be between the slides.) </a:t>
            </a:r>
          </a:p>
          <a:p>
            <a:pPr marL="231064" indent="-231064">
              <a:buFontTx/>
              <a:buAutoNum type="arabicPeriod"/>
            </a:pPr>
            <a:r>
              <a:rPr lang="en-US" dirty="0"/>
              <a:t>On the </a:t>
            </a:r>
            <a:r>
              <a:rPr lang="en-US" b="1" dirty="0"/>
              <a:t>Insert</a:t>
            </a:r>
            <a:r>
              <a:rPr lang="en-US" dirty="0"/>
              <a:t> menu, click </a:t>
            </a:r>
            <a:r>
              <a:rPr lang="en-US" b="1" dirty="0"/>
              <a:t>Slides from Files</a:t>
            </a:r>
            <a:r>
              <a:rPr lang="en-US" dirty="0"/>
              <a:t>. </a:t>
            </a:r>
          </a:p>
          <a:p>
            <a:pPr marL="231064" indent="-231064">
              <a:buFontTx/>
              <a:buAutoNum type="arabicPeriod"/>
            </a:pPr>
            <a:r>
              <a:rPr lang="en-US" dirty="0"/>
              <a:t>In the </a:t>
            </a:r>
            <a:r>
              <a:rPr lang="en-US" b="1" dirty="0"/>
              <a:t>Slide Finder</a:t>
            </a:r>
            <a:r>
              <a:rPr lang="en-US" dirty="0"/>
              <a:t> dialog box, click the </a:t>
            </a:r>
            <a:r>
              <a:rPr lang="en-US" b="1" dirty="0"/>
              <a:t>Find Presentation</a:t>
            </a:r>
            <a:r>
              <a:rPr lang="en-US" dirty="0"/>
              <a:t> tab. </a:t>
            </a:r>
          </a:p>
          <a:p>
            <a:pPr marL="231064" indent="-231064">
              <a:buFontTx/>
              <a:buAutoNum type="arabicPeriod"/>
            </a:pPr>
            <a:r>
              <a:rPr lang="en-US" dirty="0"/>
              <a:t>Click </a:t>
            </a:r>
            <a:r>
              <a:rPr lang="en-US" b="1" dirty="0"/>
              <a:t>Browse</a:t>
            </a:r>
            <a:r>
              <a:rPr lang="en-US" dirty="0"/>
              <a:t>, locate and select the timer presentation, and then click </a:t>
            </a:r>
            <a:r>
              <a:rPr lang="en-US" b="1" dirty="0"/>
              <a:t>Open</a:t>
            </a:r>
            <a:r>
              <a:rPr lang="en-US" dirty="0"/>
              <a:t>. </a:t>
            </a:r>
          </a:p>
          <a:p>
            <a:pPr marL="231064" indent="-231064">
              <a:buFontTx/>
              <a:buAutoNum type="arabicPeriod"/>
            </a:pPr>
            <a:r>
              <a:rPr lang="en-US" dirty="0"/>
              <a:t>In the </a:t>
            </a:r>
            <a:r>
              <a:rPr lang="en-US" b="1" dirty="0"/>
              <a:t>Slides from Files</a:t>
            </a:r>
            <a:r>
              <a:rPr lang="en-US" dirty="0"/>
              <a:t> dialog box, select the timer slide. </a:t>
            </a:r>
          </a:p>
          <a:p>
            <a:pPr marL="231064" indent="-231064">
              <a:buFontTx/>
              <a:buAutoNum type="arabicPeriod"/>
            </a:pPr>
            <a:r>
              <a:rPr lang="en-US" dirty="0"/>
              <a:t>Select the </a:t>
            </a:r>
            <a:r>
              <a:rPr lang="en-US" b="1" dirty="0"/>
              <a:t>Keep source formatting</a:t>
            </a:r>
            <a:r>
              <a:rPr lang="en-US" dirty="0"/>
              <a:t> check box. If you do not select this check box, the copied slide will inherit the design of the slide that precedes it in the presentation. </a:t>
            </a:r>
          </a:p>
          <a:p>
            <a:pPr marL="231064" indent="-231064">
              <a:buFontTx/>
              <a:buAutoNum type="arabicPeriod"/>
            </a:pPr>
            <a:r>
              <a:rPr lang="en-US" dirty="0"/>
              <a:t>Click </a:t>
            </a:r>
            <a:r>
              <a:rPr lang="en-US" b="1" dirty="0"/>
              <a:t>Insert</a:t>
            </a:r>
            <a:r>
              <a:rPr lang="en-US" dirty="0"/>
              <a:t>. </a:t>
            </a:r>
          </a:p>
          <a:p>
            <a:pPr marL="231064" indent="-231064">
              <a:buFontTx/>
              <a:buAutoNum type="arabicPeriod"/>
            </a:pPr>
            <a:r>
              <a:rPr lang="en-US" dirty="0"/>
              <a:t>Click </a:t>
            </a:r>
            <a:r>
              <a:rPr lang="en-US" b="1" dirty="0"/>
              <a:t>Close</a:t>
            </a:r>
            <a:r>
              <a:rPr lang="en-US" dirty="0"/>
              <a:t>.</a:t>
            </a:r>
            <a:endParaRPr lang="en-US" sz="1000" dirty="0"/>
          </a:p>
        </p:txBody>
      </p:sp>
    </p:spTree>
    <p:extLst>
      <p:ext uri="{BB962C8B-B14F-4D97-AF65-F5344CB8AC3E}">
        <p14:creationId xmlns:p14="http://schemas.microsoft.com/office/powerpoint/2010/main" val="26901164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F933700-60D0-4A4D-9DC1-0097DB73EC86}" type="slidenum">
              <a:rPr lang="en-US">
                <a:solidFill>
                  <a:prstClr val="black"/>
                </a:solidFill>
              </a:rPr>
              <a:pPr>
                <a:defRPr/>
              </a:pPr>
              <a:t>112</a:t>
            </a:fld>
            <a:endParaRPr lang="en-US">
              <a:solidFill>
                <a:prstClr val="black"/>
              </a:solidFill>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5481447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a:t>
            </a:r>
            <a:r>
              <a:rPr lang="en-US" baseline="0" dirty="0"/>
              <a:t> decision-making guide, behavior screening tools at-a-glance, screening protocol (district level), training application, sample budget.</a:t>
            </a:r>
            <a:endParaRPr lang="en-US" dirty="0"/>
          </a:p>
        </p:txBody>
      </p:sp>
      <p:sp>
        <p:nvSpPr>
          <p:cNvPr id="4" name="Slide Number Placeholder 3"/>
          <p:cNvSpPr>
            <a:spLocks noGrp="1"/>
          </p:cNvSpPr>
          <p:nvPr>
            <p:ph type="sldNum" sz="quarter" idx="10"/>
          </p:nvPr>
        </p:nvSpPr>
        <p:spPr/>
        <p:txBody>
          <a:bodyPr/>
          <a:lstStyle/>
          <a:p>
            <a:fld id="{05F8F4C2-8D1B-4152-9155-7910E1606850}" type="slidenum">
              <a:rPr lang="en-US" smtClean="0"/>
              <a:t>113</a:t>
            </a:fld>
            <a:endParaRPr lang="en-US"/>
          </a:p>
        </p:txBody>
      </p:sp>
    </p:spTree>
    <p:extLst>
      <p:ext uri="{BB962C8B-B14F-4D97-AF65-F5344CB8AC3E}">
        <p14:creationId xmlns:p14="http://schemas.microsoft.com/office/powerpoint/2010/main" val="14538247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23F127-1D0D-6247-80F8-8470AD18E0BD}" type="slidenum">
              <a:rPr lang="en-US" smtClean="0">
                <a:solidFill>
                  <a:prstClr val="black"/>
                </a:solidFill>
              </a:rPr>
              <a:pPr>
                <a:defRPr/>
              </a:pPr>
              <a:t>114</a:t>
            </a:fld>
            <a:endParaRPr lang="en-US">
              <a:solidFill>
                <a:prstClr val="black"/>
              </a:solidFill>
            </a:endParaRPr>
          </a:p>
        </p:txBody>
      </p:sp>
    </p:spTree>
    <p:extLst>
      <p:ext uri="{BB962C8B-B14F-4D97-AF65-F5344CB8AC3E}">
        <p14:creationId xmlns:p14="http://schemas.microsoft.com/office/powerpoint/2010/main" val="3531549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Lane and Oakes 2014.</a:t>
            </a:r>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33688907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131652-EFA5-43B9-8A91-8C89FC3BF3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2520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131652-EFA5-43B9-8A91-8C89FC3BF3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4119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906B5A-F248-4786-8BC0-11E6BBE87E45}" type="slidenum">
              <a:rPr lang="en-US" altLang="en-US">
                <a:solidFill>
                  <a:prstClr val="black"/>
                </a:solidFill>
              </a:rPr>
              <a:pPr/>
              <a:t>118</a:t>
            </a:fld>
            <a:endParaRPr lang="en-US" altLang="en-US">
              <a:solidFill>
                <a:prstClr val="black"/>
              </a:solidFill>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pPr marL="246202" indent="-246202">
              <a:lnSpc>
                <a:spcPct val="80000"/>
              </a:lnSpc>
            </a:pPr>
            <a:r>
              <a:rPr lang="en-US" altLang="en-US" sz="1100" b="1" dirty="0"/>
              <a:t>5 min: Using this PowerPoint break timer</a:t>
            </a:r>
          </a:p>
          <a:p>
            <a:pPr marL="246202" indent="-246202">
              <a:lnSpc>
                <a:spcPct val="80000"/>
              </a:lnSpc>
            </a:pPr>
            <a:endParaRPr lang="en-US" altLang="en-US" sz="1100" b="1" dirty="0"/>
          </a:p>
          <a:p>
            <a:pPr marL="246202" indent="-246202">
              <a:lnSpc>
                <a:spcPct val="80000"/>
              </a:lnSpc>
            </a:pPr>
            <a:r>
              <a:rPr lang="en-US" altLang="en-US" sz="11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46202" indent="-246202">
              <a:lnSpc>
                <a:spcPct val="80000"/>
              </a:lnSpc>
            </a:pPr>
            <a:endParaRPr lang="en-US" altLang="en-US" sz="1100" dirty="0"/>
          </a:p>
          <a:p>
            <a:pPr marL="246202" indent="-246202">
              <a:lnSpc>
                <a:spcPct val="80000"/>
              </a:lnSpc>
            </a:pPr>
            <a:r>
              <a:rPr lang="en-US" altLang="en-US" sz="1100" b="1" dirty="0"/>
              <a:t>To insert this slide into your presentation </a:t>
            </a:r>
          </a:p>
          <a:p>
            <a:pPr marL="246202" indent="-246202">
              <a:lnSpc>
                <a:spcPct val="80000"/>
              </a:lnSpc>
            </a:pPr>
            <a:endParaRPr lang="en-US" altLang="en-US" sz="1100" b="1" dirty="0"/>
          </a:p>
          <a:p>
            <a:pPr marL="246202" indent="-246202">
              <a:buFontTx/>
              <a:buAutoNum type="arabicPeriod"/>
            </a:pPr>
            <a:r>
              <a:rPr lang="en-US" altLang="en-US" dirty="0"/>
              <a:t>Save this template as a presentation (.</a:t>
            </a:r>
            <a:r>
              <a:rPr lang="en-US" altLang="en-US" dirty="0" err="1"/>
              <a:t>ppt</a:t>
            </a:r>
            <a:r>
              <a:rPr lang="en-US" altLang="en-US" dirty="0"/>
              <a:t> file) on your computer. </a:t>
            </a:r>
          </a:p>
          <a:p>
            <a:pPr marL="246202" indent="-246202">
              <a:buFontTx/>
              <a:buAutoNum type="arabicPeriod"/>
            </a:pPr>
            <a:r>
              <a:rPr lang="en-US" altLang="en-US" dirty="0"/>
              <a:t>Open the presentation that will contain the timer. </a:t>
            </a:r>
          </a:p>
          <a:p>
            <a:pPr marL="246202" indent="-246202">
              <a:buFontTx/>
              <a:buAutoNum type="arabicPeriod"/>
            </a:pPr>
            <a:r>
              <a:rPr lang="en-US" altLang="en-US" dirty="0"/>
              <a:t>On the </a:t>
            </a:r>
            <a:r>
              <a:rPr lang="en-US" altLang="en-US" b="1" dirty="0"/>
              <a:t>Slides</a:t>
            </a:r>
            <a:r>
              <a:rPr lang="en-US" altLang="en-US" dirty="0"/>
              <a:t> tab, place your insertion point after the slide that will precede the timer. (Make sure you don't select a slide. Your insertion point should be between the slides.) </a:t>
            </a:r>
          </a:p>
          <a:p>
            <a:pPr marL="246202" indent="-246202">
              <a:buFontTx/>
              <a:buAutoNum type="arabicPeriod"/>
            </a:pPr>
            <a:r>
              <a:rPr lang="en-US" altLang="en-US" dirty="0"/>
              <a:t>On the </a:t>
            </a:r>
            <a:r>
              <a:rPr lang="en-US" altLang="en-US" b="1" dirty="0"/>
              <a:t>Insert</a:t>
            </a:r>
            <a:r>
              <a:rPr lang="en-US" altLang="en-US" dirty="0"/>
              <a:t> menu, click </a:t>
            </a:r>
            <a:r>
              <a:rPr lang="en-US" altLang="en-US" b="1" dirty="0"/>
              <a:t>Slides from Files</a:t>
            </a:r>
            <a:r>
              <a:rPr lang="en-US" altLang="en-US" dirty="0"/>
              <a:t>. </a:t>
            </a:r>
          </a:p>
          <a:p>
            <a:pPr marL="246202" indent="-246202">
              <a:buFontTx/>
              <a:buAutoNum type="arabicPeriod"/>
            </a:pPr>
            <a:r>
              <a:rPr lang="en-US" altLang="en-US" dirty="0"/>
              <a:t>In the </a:t>
            </a:r>
            <a:r>
              <a:rPr lang="en-US" altLang="en-US" b="1" dirty="0"/>
              <a:t>Slide Finder</a:t>
            </a:r>
            <a:r>
              <a:rPr lang="en-US" altLang="en-US" dirty="0"/>
              <a:t> dialog box, click the </a:t>
            </a:r>
            <a:r>
              <a:rPr lang="en-US" altLang="en-US" b="1" dirty="0"/>
              <a:t>Find Presentation</a:t>
            </a:r>
            <a:r>
              <a:rPr lang="en-US" altLang="en-US" dirty="0"/>
              <a:t> tab. </a:t>
            </a:r>
          </a:p>
          <a:p>
            <a:pPr marL="246202" indent="-246202">
              <a:buFontTx/>
              <a:buAutoNum type="arabicPeriod"/>
            </a:pPr>
            <a:r>
              <a:rPr lang="en-US" altLang="en-US" dirty="0"/>
              <a:t>Click </a:t>
            </a:r>
            <a:r>
              <a:rPr lang="en-US" altLang="en-US" b="1" dirty="0"/>
              <a:t>Browse</a:t>
            </a:r>
            <a:r>
              <a:rPr lang="en-US" altLang="en-US" dirty="0"/>
              <a:t>, locate and select the timer presentation, and then click </a:t>
            </a:r>
            <a:r>
              <a:rPr lang="en-US" altLang="en-US" b="1" dirty="0"/>
              <a:t>Open</a:t>
            </a:r>
            <a:r>
              <a:rPr lang="en-US" altLang="en-US" dirty="0"/>
              <a:t>. </a:t>
            </a:r>
          </a:p>
          <a:p>
            <a:pPr marL="246202" indent="-246202">
              <a:buFontTx/>
              <a:buAutoNum type="arabicPeriod"/>
            </a:pPr>
            <a:r>
              <a:rPr lang="en-US" altLang="en-US" dirty="0"/>
              <a:t>In the </a:t>
            </a:r>
            <a:r>
              <a:rPr lang="en-US" altLang="en-US" b="1" dirty="0"/>
              <a:t>Slides from Files</a:t>
            </a:r>
            <a:r>
              <a:rPr lang="en-US" altLang="en-US" dirty="0"/>
              <a:t> dialog box, select the timer slide. </a:t>
            </a:r>
          </a:p>
          <a:p>
            <a:pPr marL="246202" indent="-246202">
              <a:buFontTx/>
              <a:buAutoNum type="arabicPeriod"/>
            </a:pPr>
            <a:r>
              <a:rPr lang="en-US" altLang="en-US" dirty="0"/>
              <a:t>Select the </a:t>
            </a:r>
            <a:r>
              <a:rPr lang="en-US" altLang="en-US" b="1" dirty="0"/>
              <a:t>Keep source formatting</a:t>
            </a:r>
            <a:r>
              <a:rPr lang="en-US" altLang="en-US" dirty="0"/>
              <a:t> check box. If you do not select this check box, the copied slide will inherit the design of the slide that precedes it in the presentation. </a:t>
            </a:r>
          </a:p>
          <a:p>
            <a:pPr marL="246202" indent="-246202">
              <a:buFontTx/>
              <a:buAutoNum type="arabicPeriod"/>
            </a:pPr>
            <a:r>
              <a:rPr lang="en-US" altLang="en-US" dirty="0"/>
              <a:t>Click </a:t>
            </a:r>
            <a:r>
              <a:rPr lang="en-US" altLang="en-US" b="1" dirty="0"/>
              <a:t>Insert</a:t>
            </a:r>
            <a:r>
              <a:rPr lang="en-US" altLang="en-US" dirty="0"/>
              <a:t>. </a:t>
            </a:r>
          </a:p>
          <a:p>
            <a:pPr marL="246202" indent="-246202">
              <a:buFontTx/>
              <a:buAutoNum type="arabicPeriod"/>
            </a:pPr>
            <a:r>
              <a:rPr lang="en-US" altLang="en-US" dirty="0"/>
              <a:t>Click </a:t>
            </a:r>
            <a:r>
              <a:rPr lang="en-US" altLang="en-US" b="1" dirty="0"/>
              <a:t>Close</a:t>
            </a:r>
            <a:r>
              <a:rPr lang="en-US" altLang="en-US" dirty="0"/>
              <a:t>.</a:t>
            </a:r>
            <a:endParaRPr lang="en-US" altLang="en-US" sz="1100" dirty="0"/>
          </a:p>
          <a:p>
            <a:pPr marL="246202" indent="-246202">
              <a:lnSpc>
                <a:spcPct val="80000"/>
              </a:lnSpc>
            </a:pPr>
            <a:endParaRPr lang="en-US" altLang="en-US" sz="1100" dirty="0"/>
          </a:p>
        </p:txBody>
      </p:sp>
    </p:spTree>
    <p:extLst>
      <p:ext uri="{BB962C8B-B14F-4D97-AF65-F5344CB8AC3E}">
        <p14:creationId xmlns:p14="http://schemas.microsoft.com/office/powerpoint/2010/main" val="3757864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1154113" y="692150"/>
            <a:ext cx="4554537" cy="3416300"/>
          </a:xfrm>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85" tIns="45528" rIns="92685" bIns="45528"/>
          <a:lstStyle/>
          <a:p>
            <a:endParaRPr lang="en-US" altLang="en-US"/>
          </a:p>
        </p:txBody>
      </p:sp>
    </p:spTree>
    <p:extLst>
      <p:ext uri="{BB962C8B-B14F-4D97-AF65-F5344CB8AC3E}">
        <p14:creationId xmlns:p14="http://schemas.microsoft.com/office/powerpoint/2010/main" val="434536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Emily, could you please link the Connect with Kids logo with this arrow</a:t>
            </a:r>
          </a:p>
        </p:txBody>
      </p:sp>
    </p:spTree>
    <p:extLst>
      <p:ext uri="{BB962C8B-B14F-4D97-AF65-F5344CB8AC3E}">
        <p14:creationId xmlns:p14="http://schemas.microsoft.com/office/powerpoint/2010/main" val="2039469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DA97D0D-5178-4F57-BFD7-EC7A65772746}" type="slidenum">
              <a:rPr kumimoji="0" lang="en-US" sz="1300" b="0" i="0" u="none" strike="noStrike" kern="1200" cap="none" spc="0" normalizeH="0" baseline="0" noProof="0" smtClean="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278708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29" Type="http://schemas.openxmlformats.org/officeDocument/2006/relationships/diagramQuickStyle" Target="../diagrams/quickStyle6.xml"/><Relationship Id="rId1" Type="http://schemas.openxmlformats.org/officeDocument/2006/relationships/slideMaster" Target="../slideMasters/slideMaster15.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28" Type="http://schemas.openxmlformats.org/officeDocument/2006/relationships/diagramLayout" Target="../diagrams/layout6.xml"/><Relationship Id="rId10" Type="http://schemas.openxmlformats.org/officeDocument/2006/relationships/diagramColors" Target="../diagrams/colors2.xml"/><Relationship Id="rId19" Type="http://schemas.openxmlformats.org/officeDocument/2006/relationships/diagramQuickStyle" Target="../diagrams/quickStyle4.xml"/><Relationship Id="rId31" Type="http://schemas.microsoft.com/office/2007/relationships/diagramDrawing" Target="../diagrams/drawing6.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 Id="rId27" Type="http://schemas.openxmlformats.org/officeDocument/2006/relationships/diagramData" Target="../diagrams/data6.xml"/><Relationship Id="rId30" Type="http://schemas.openxmlformats.org/officeDocument/2006/relationships/diagramColors" Target="../diagrams/colors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18" Type="http://schemas.openxmlformats.org/officeDocument/2006/relationships/diagramLayout" Target="../diagrams/layout10.xml"/><Relationship Id="rId26" Type="http://schemas.microsoft.com/office/2007/relationships/diagramDrawing" Target="../diagrams/drawing11.xml"/><Relationship Id="rId3" Type="http://schemas.openxmlformats.org/officeDocument/2006/relationships/diagramLayout" Target="../diagrams/layout7.xml"/><Relationship Id="rId21" Type="http://schemas.microsoft.com/office/2007/relationships/diagramDrawing" Target="../diagrams/drawing10.xml"/><Relationship Id="rId7" Type="http://schemas.openxmlformats.org/officeDocument/2006/relationships/diagramData" Target="../diagrams/data8.xml"/><Relationship Id="rId12" Type="http://schemas.openxmlformats.org/officeDocument/2006/relationships/diagramData" Target="../diagrams/data9.xml"/><Relationship Id="rId17" Type="http://schemas.openxmlformats.org/officeDocument/2006/relationships/diagramData" Target="../diagrams/data10.xml"/><Relationship Id="rId25" Type="http://schemas.openxmlformats.org/officeDocument/2006/relationships/diagramColors" Target="../diagrams/colors11.xml"/><Relationship Id="rId2" Type="http://schemas.openxmlformats.org/officeDocument/2006/relationships/diagramData" Target="../diagrams/data7.xml"/><Relationship Id="rId16" Type="http://schemas.microsoft.com/office/2007/relationships/diagramDrawing" Target="../diagrams/drawing9.xml"/><Relationship Id="rId20" Type="http://schemas.openxmlformats.org/officeDocument/2006/relationships/diagramColors" Target="../diagrams/colors10.xml"/><Relationship Id="rId29" Type="http://schemas.openxmlformats.org/officeDocument/2006/relationships/diagramQuickStyle" Target="../diagrams/quickStyle12.xml"/><Relationship Id="rId1" Type="http://schemas.openxmlformats.org/officeDocument/2006/relationships/slideMaster" Target="../slideMasters/slideMaster16.xml"/><Relationship Id="rId6" Type="http://schemas.microsoft.com/office/2007/relationships/diagramDrawing" Target="../diagrams/drawing7.xml"/><Relationship Id="rId11" Type="http://schemas.microsoft.com/office/2007/relationships/diagramDrawing" Target="../diagrams/drawing8.xml"/><Relationship Id="rId24" Type="http://schemas.openxmlformats.org/officeDocument/2006/relationships/diagramQuickStyle" Target="../diagrams/quickStyle11.xml"/><Relationship Id="rId5" Type="http://schemas.openxmlformats.org/officeDocument/2006/relationships/diagramColors" Target="../diagrams/colors7.xml"/><Relationship Id="rId15" Type="http://schemas.openxmlformats.org/officeDocument/2006/relationships/diagramColors" Target="../diagrams/colors9.xml"/><Relationship Id="rId23" Type="http://schemas.openxmlformats.org/officeDocument/2006/relationships/diagramLayout" Target="../diagrams/layout11.xml"/><Relationship Id="rId28" Type="http://schemas.openxmlformats.org/officeDocument/2006/relationships/diagramLayout" Target="../diagrams/layout12.xml"/><Relationship Id="rId10" Type="http://schemas.openxmlformats.org/officeDocument/2006/relationships/diagramColors" Target="../diagrams/colors8.xml"/><Relationship Id="rId19" Type="http://schemas.openxmlformats.org/officeDocument/2006/relationships/diagramQuickStyle" Target="../diagrams/quickStyle10.xml"/><Relationship Id="rId31" Type="http://schemas.microsoft.com/office/2007/relationships/diagramDrawing" Target="../diagrams/drawing12.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QuickStyle" Target="../diagrams/quickStyle9.xml"/><Relationship Id="rId22" Type="http://schemas.openxmlformats.org/officeDocument/2006/relationships/diagramData" Target="../diagrams/data11.xml"/><Relationship Id="rId27" Type="http://schemas.openxmlformats.org/officeDocument/2006/relationships/diagramData" Target="../diagrams/data12.xml"/><Relationship Id="rId30" Type="http://schemas.openxmlformats.org/officeDocument/2006/relationships/diagramColors" Target="../diagrams/colors1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B5F7E55-46C6-0647-BBBC-F75833E6C35C}" type="datetime1">
              <a:rPr lang="en-US" smtClean="0"/>
              <a:t>3/6/2020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0D3200C-9E70-6E42-87F0-D5878B162A7F}" type="slidenum">
              <a:rPr lang="en-US"/>
              <a:pPr>
                <a:defRPr/>
              </a:pPr>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1754AA61-1975-4949-89BB-86D47F831883}" type="datetime1">
              <a:rPr lang="en-US" smtClean="0"/>
              <a:t>3/6/2020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9F1B9CC-DCF8-F24E-B652-3C0327FFCAC4}" type="slidenum">
              <a:rPr lang="en-US"/>
              <a:pPr>
                <a:defRPr/>
              </a:pPr>
              <a:t>‹#›</a:t>
            </a:fld>
            <a:endParaRPr lang="en-US"/>
          </a:p>
        </p:txBody>
      </p:sp>
    </p:spTree>
    <p:extLst>
      <p:ext uri="{BB962C8B-B14F-4D97-AF65-F5344CB8AC3E}">
        <p14:creationId xmlns:p14="http://schemas.microsoft.com/office/powerpoint/2010/main" val="13304775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457200" y="6356350"/>
            <a:ext cx="21336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D4FBD17D-FE82-9346-B527-DADEA062EECD}" type="datetime1">
              <a:rPr lang="en-US" smtClean="0"/>
              <a:t>3/6/2020</a:t>
            </a:fld>
            <a:endParaRPr lang="en-US"/>
          </a:p>
        </p:txBody>
      </p:sp>
      <p:sp>
        <p:nvSpPr>
          <p:cNvPr id="4" name="Footer Placeholder 21"/>
          <p:cNvSpPr>
            <a:spLocks noGrp="1"/>
          </p:cNvSpPr>
          <p:nvPr>
            <p:ph type="ftr" sz="quarter" idx="11"/>
          </p:nvPr>
        </p:nvSpPr>
        <p:spPr>
          <a:xfrm>
            <a:off x="3124200" y="6356350"/>
            <a:ext cx="28956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B46CE822-CD96-DD44-992B-942D3D0A8426}" type="slidenum">
              <a:rPr lang="en-US" altLang="en-US"/>
              <a:pPr>
                <a:defRPr/>
              </a:pPr>
              <a:t>‹#›</a:t>
            </a:fld>
            <a:endParaRPr lang="en-US" altLang="en-US"/>
          </a:p>
        </p:txBody>
      </p:sp>
    </p:spTree>
    <p:extLst>
      <p:ext uri="{BB962C8B-B14F-4D97-AF65-F5344CB8AC3E}">
        <p14:creationId xmlns:p14="http://schemas.microsoft.com/office/powerpoint/2010/main" val="1796137024"/>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Table Placeholder 2"/>
          <p:cNvSpPr>
            <a:spLocks noGrp="1"/>
          </p:cNvSpPr>
          <p:nvPr>
            <p:ph type="tbl" idx="1"/>
          </p:nvPr>
        </p:nvSpPr>
        <p:spPr>
          <a:xfrm>
            <a:off x="457200" y="1981200"/>
            <a:ext cx="8229600" cy="3886200"/>
          </a:xfrm>
        </p:spPr>
        <p:txBody>
          <a:bodyPr rtlCol="0">
            <a:normAutofit/>
          </a:bodyPr>
          <a:lstStyle/>
          <a:p>
            <a:pPr lvl="0"/>
            <a:endParaRPr lang="en-US" noProof="0"/>
          </a:p>
        </p:txBody>
      </p:sp>
    </p:spTree>
    <p:extLst>
      <p:ext uri="{BB962C8B-B14F-4D97-AF65-F5344CB8AC3E}">
        <p14:creationId xmlns:p14="http://schemas.microsoft.com/office/powerpoint/2010/main" val="4973364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457200" y="6388100"/>
            <a:ext cx="82296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4191000" y="5953125"/>
            <a:ext cx="762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6" name="Picture 8" descr="CI3T_icon_color.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7010400" y="76200"/>
            <a:ext cx="13716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fld id="{7910CF9E-EFF6-204C-AC3E-FCDCB6B1DD7A}" type="datetime1">
              <a:rPr lang="en-US" smtClean="0"/>
              <a:t>3/6/2020</a:t>
            </a:fld>
            <a:endParaRPr lang="en-US"/>
          </a:p>
        </p:txBody>
      </p:sp>
    </p:spTree>
    <p:extLst>
      <p:ext uri="{BB962C8B-B14F-4D97-AF65-F5344CB8AC3E}">
        <p14:creationId xmlns:p14="http://schemas.microsoft.com/office/powerpoint/2010/main" val="7280164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6603763"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685800" y="3584946"/>
            <a:ext cx="66037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5591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6747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504870"/>
            <a:ext cx="6665675" cy="2084594"/>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666567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1045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9010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53770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4661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593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C63ED19-6ED4-2142-B9DE-323E7A3E9390}" type="datetime1">
              <a:rPr lang="en-US" smtClean="0"/>
              <a:t>3/6/2020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4871D0A-56B1-8943-B5F8-300CE25438E4}" type="slidenum">
              <a:rPr lang="en-US"/>
              <a:pPr>
                <a:defRPr/>
              </a:pPr>
              <a:t>‹#›</a:t>
            </a:fld>
            <a:endParaRPr lang="en-US"/>
          </a:p>
        </p:txBody>
      </p:sp>
    </p:spTree>
    <p:extLst>
      <p:ext uri="{BB962C8B-B14F-4D97-AF65-F5344CB8AC3E}">
        <p14:creationId xmlns:p14="http://schemas.microsoft.com/office/powerpoint/2010/main" val="17365007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28"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b="1" dirty="0">
              <a:solidFill>
                <a:prstClr val="white"/>
              </a:solidFill>
            </a:endParaRPr>
          </a:p>
        </p:txBody>
      </p:sp>
      <p:sp>
        <p:nvSpPr>
          <p:cNvPr id="29"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0"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cxnSp>
        <p:nvCxnSpPr>
          <p:cNvPr id="31" name="Straight Connector 30"/>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34" name="Domains"/>
          <p:cNvSpPr txBox="1"/>
          <p:nvPr userDrawn="1"/>
        </p:nvSpPr>
        <p:spPr>
          <a:xfrm>
            <a:off x="423333" y="6096000"/>
            <a:ext cx="8297334" cy="669414"/>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dirty="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35" name="Goal 3"/>
          <p:cNvSpPr/>
          <p:nvPr userDrawn="1"/>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b="1" u="sng" dirty="0">
                <a:solidFill>
                  <a:srgbClr val="E7E6E6"/>
                </a:solidFill>
              </a:rPr>
              <a:t>Goal: Reduce Harm</a:t>
            </a:r>
          </a:p>
          <a:p>
            <a:pPr eaLnBrk="1" hangingPunct="1"/>
            <a:r>
              <a:rPr lang="en-US" b="1" dirty="0">
                <a:solidFill>
                  <a:prstClr val="white"/>
                </a:solidFill>
              </a:rPr>
              <a:t>Specialized individual systems</a:t>
            </a:r>
            <a:br>
              <a:rPr lang="en-US" b="1" dirty="0">
                <a:solidFill>
                  <a:prstClr val="white"/>
                </a:solidFill>
              </a:rPr>
            </a:br>
            <a:r>
              <a:rPr lang="en-US" b="1" dirty="0">
                <a:solidFill>
                  <a:prstClr val="white"/>
                </a:solidFill>
              </a:rPr>
              <a:t>       for students with high risk</a:t>
            </a:r>
          </a:p>
        </p:txBody>
      </p:sp>
      <p:sp>
        <p:nvSpPr>
          <p:cNvPr id="36" name="Goal 2"/>
          <p:cNvSpPr/>
          <p:nvPr userDrawn="1"/>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eaLnBrk="1" hangingPunct="1"/>
            <a:r>
              <a:rPr lang="en-US" b="1" u="sng" dirty="0">
                <a:solidFill>
                  <a:srgbClr val="E7E6E6"/>
                </a:solidFill>
                <a:cs typeface="Arial" charset="0"/>
              </a:rPr>
              <a:t>Goal: Reverse Harm</a:t>
            </a:r>
          </a:p>
          <a:p>
            <a:pPr eaLnBrk="1" hangingPunct="1"/>
            <a:r>
              <a:rPr lang="en-US" b="1" dirty="0">
                <a:solidFill>
                  <a:prstClr val="white"/>
                </a:solidFill>
                <a:cs typeface="Arial" charset="0"/>
              </a:rPr>
              <a:t>Specialized group systems </a:t>
            </a:r>
          </a:p>
          <a:p>
            <a:pPr eaLnBrk="1" hangingPunct="1"/>
            <a:r>
              <a:rPr lang="en-US" b="1" dirty="0">
                <a:solidFill>
                  <a:prstClr val="white"/>
                </a:solidFill>
                <a:cs typeface="Arial" charset="0"/>
              </a:rPr>
              <a:t>for students at risk</a:t>
            </a:r>
            <a:endParaRPr lang="en-US" dirty="0">
              <a:solidFill>
                <a:prstClr val="white"/>
              </a:solidFill>
            </a:endParaRPr>
          </a:p>
        </p:txBody>
      </p:sp>
      <p:sp>
        <p:nvSpPr>
          <p:cNvPr id="37" name="Goal 1"/>
          <p:cNvSpPr/>
          <p:nvPr userDrawn="1"/>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b="1" u="sng" dirty="0">
                <a:solidFill>
                  <a:srgbClr val="E7E6E6"/>
                </a:solidFill>
              </a:rPr>
              <a:t>Goal: Prevent Harm</a:t>
            </a:r>
          </a:p>
          <a:p>
            <a:pPr eaLnBrk="1" hangingPunct="1"/>
            <a:r>
              <a:rPr lang="en-US" b="1" dirty="0">
                <a:solidFill>
                  <a:prstClr val="white"/>
                </a:solidFill>
              </a:rPr>
              <a:t>School/classroom-wide systems for all students, staff, &amp; settings</a:t>
            </a:r>
          </a:p>
        </p:txBody>
      </p:sp>
      <p:sp>
        <p:nvSpPr>
          <p:cNvPr id="38"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n-ea"/>
              </a:rPr>
              <a:t>Tier 3</a:t>
            </a:r>
          </a:p>
          <a:p>
            <a:pPr algn="ctr" eaLnBrk="1" hangingPunct="1">
              <a:lnSpc>
                <a:spcPct val="75000"/>
              </a:lnSpc>
            </a:pPr>
            <a:r>
              <a:rPr lang="en-US" sz="2400" b="1" dirty="0">
                <a:ln w="3175">
                  <a:solidFill>
                    <a:prstClr val="white">
                      <a:alpha val="70000"/>
                    </a:prstClr>
                  </a:solidFill>
                </a:ln>
                <a:solidFill>
                  <a:prstClr val="black"/>
                </a:solidFill>
                <a:ea typeface="+mn-ea"/>
              </a:rPr>
              <a:t>Tertiary Prevention  (</a:t>
            </a:r>
            <a:r>
              <a:rPr lang="en-US" sz="2400" b="1" dirty="0">
                <a:ln w="3175">
                  <a:solidFill>
                    <a:prstClr val="white">
                      <a:alpha val="70000"/>
                    </a:prstClr>
                  </a:solidFill>
                </a:ln>
                <a:solidFill>
                  <a:prstClr val="black"/>
                </a:solidFill>
                <a:ea typeface="+mn-ea"/>
                <a:cs typeface="Arial" panose="020B0604020202020204" pitchFamily="34" charset="0"/>
              </a:rPr>
              <a:t>≈5%</a:t>
            </a:r>
            <a:r>
              <a:rPr lang="en-US" sz="2400" b="1" dirty="0">
                <a:ln w="3175">
                  <a:solidFill>
                    <a:prstClr val="white">
                      <a:alpha val="70000"/>
                    </a:prstClr>
                  </a:solidFill>
                </a:ln>
                <a:solidFill>
                  <a:prstClr val="black"/>
                </a:solidFill>
                <a:ea typeface="+mn-ea"/>
              </a:rPr>
              <a:t>)</a:t>
            </a:r>
          </a:p>
        </p:txBody>
      </p:sp>
      <p:sp>
        <p:nvSpPr>
          <p:cNvPr id="39"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solidFill>
                </a:ln>
                <a:solidFill>
                  <a:prstClr val="black"/>
                </a:solidFill>
                <a:ea typeface="+mn-ea"/>
              </a:rPr>
              <a:t>Tier 2</a:t>
            </a:r>
          </a:p>
          <a:p>
            <a:pPr algn="ctr" eaLnBrk="1" hangingPunct="1">
              <a:lnSpc>
                <a:spcPct val="85000"/>
              </a:lnSpc>
            </a:pPr>
            <a:r>
              <a:rPr lang="en-US" sz="2400" b="1" dirty="0">
                <a:ln w="3175">
                  <a:solidFill>
                    <a:prstClr val="white"/>
                  </a:solidFill>
                </a:ln>
                <a:solidFill>
                  <a:prstClr val="black"/>
                </a:solidFill>
                <a:ea typeface="+mn-ea"/>
              </a:rPr>
              <a:t>Secondary Prevention (</a:t>
            </a:r>
            <a:r>
              <a:rPr lang="en-US" sz="2400" b="1" dirty="0">
                <a:ln w="3175">
                  <a:solidFill>
                    <a:prstClr val="white"/>
                  </a:solidFill>
                </a:ln>
                <a:solidFill>
                  <a:prstClr val="black"/>
                </a:solidFill>
                <a:ea typeface="+mn-ea"/>
                <a:cs typeface="Arial" panose="020B0604020202020204" pitchFamily="34" charset="0"/>
              </a:rPr>
              <a:t>≈15%</a:t>
            </a:r>
            <a:r>
              <a:rPr lang="en-US" sz="2400" b="1" dirty="0">
                <a:ln w="3175">
                  <a:solidFill>
                    <a:prstClr val="white"/>
                  </a:solidFill>
                </a:ln>
                <a:solidFill>
                  <a:prstClr val="black"/>
                </a:solidFill>
                <a:ea typeface="+mn-ea"/>
              </a:rPr>
              <a:t>) </a:t>
            </a:r>
          </a:p>
        </p:txBody>
      </p:sp>
      <p:sp>
        <p:nvSpPr>
          <p:cNvPr id="40"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n-ea"/>
              </a:rPr>
              <a:t>Tier 1</a:t>
            </a:r>
          </a:p>
          <a:p>
            <a:pPr algn="ctr" eaLnBrk="1" hangingPunct="1"/>
            <a:r>
              <a:rPr lang="en-US" sz="2400" b="1" dirty="0">
                <a:ln w="3175">
                  <a:solidFill>
                    <a:prstClr val="white">
                      <a:alpha val="70000"/>
                    </a:prstClr>
                  </a:solidFill>
                </a:ln>
                <a:solidFill>
                  <a:prstClr val="black"/>
                </a:solidFill>
                <a:ea typeface="+mn-ea"/>
              </a:rPr>
              <a:t>Primary Prevention (</a:t>
            </a:r>
            <a:r>
              <a:rPr lang="en-US" sz="2400" b="1" dirty="0">
                <a:ln w="3175">
                  <a:solidFill>
                    <a:prstClr val="white">
                      <a:alpha val="70000"/>
                    </a:prstClr>
                  </a:solidFill>
                </a:ln>
                <a:solidFill>
                  <a:prstClr val="black"/>
                </a:solidFill>
                <a:ea typeface="+mn-ea"/>
                <a:cs typeface="Arial" panose="020B0604020202020204" pitchFamily="34" charset="0"/>
              </a:rPr>
              <a:t>≈80%</a:t>
            </a:r>
            <a:r>
              <a:rPr lang="en-US" sz="2400" b="1" dirty="0">
                <a:ln w="3175">
                  <a:solidFill>
                    <a:prstClr val="white">
                      <a:alpha val="70000"/>
                    </a:prstClr>
                  </a:solidFill>
                </a:ln>
                <a:solidFill>
                  <a:prstClr val="black"/>
                </a:solidFill>
                <a:ea typeface="+mn-ea"/>
              </a:rPr>
              <a:t>) </a:t>
            </a:r>
          </a:p>
        </p:txBody>
      </p:sp>
      <p:sp>
        <p:nvSpPr>
          <p:cNvPr id="41" name="Reference"/>
          <p:cNvSpPr txBox="1"/>
          <p:nvPr userDrawn="1"/>
        </p:nvSpPr>
        <p:spPr>
          <a:xfrm>
            <a:off x="2698955" y="395891"/>
            <a:ext cx="3746090" cy="400110"/>
          </a:xfrm>
          <a:prstGeom prst="rect">
            <a:avLst/>
          </a:prstGeom>
          <a:noFill/>
        </p:spPr>
        <p:txBody>
          <a:bodyPr wrap="none" rtlCol="0">
            <a:spAutoFit/>
          </a:bodyPr>
          <a:lstStyle/>
          <a:p>
            <a:pPr eaLnBrk="1" fontAlgn="auto" hangingPunct="1">
              <a:spcBef>
                <a:spcPts val="0"/>
              </a:spcBef>
              <a:spcAft>
                <a:spcPts val="0"/>
              </a:spcAft>
            </a:pPr>
            <a:r>
              <a:rPr lang="en-US" sz="2000" dirty="0">
                <a:solidFill>
                  <a:prstClr val="black"/>
                </a:solidFill>
                <a:latin typeface="Calibri" panose="020F0502020204030204"/>
                <a:ea typeface="+mn-ea"/>
              </a:rPr>
              <a:t>(Lane, </a:t>
            </a:r>
            <a:r>
              <a:rPr lang="en-US" sz="2000" dirty="0" err="1">
                <a:solidFill>
                  <a:prstClr val="black"/>
                </a:solidFill>
                <a:latin typeface="Calibri" panose="020F0502020204030204"/>
                <a:ea typeface="+mn-ea"/>
              </a:rPr>
              <a:t>Kalberg</a:t>
            </a:r>
            <a:r>
              <a:rPr lang="en-US" sz="2000" dirty="0">
                <a:solidFill>
                  <a:prstClr val="black"/>
                </a:solidFill>
                <a:latin typeface="Calibri" panose="020F0502020204030204"/>
                <a:ea typeface="+mn-ea"/>
              </a:rPr>
              <a:t>, &amp; </a:t>
            </a:r>
            <a:r>
              <a:rPr lang="en-US" sz="2000" dirty="0" err="1">
                <a:solidFill>
                  <a:prstClr val="black"/>
                </a:solidFill>
                <a:latin typeface="Calibri" panose="020F0502020204030204"/>
                <a:ea typeface="+mn-ea"/>
              </a:rPr>
              <a:t>Menzies</a:t>
            </a:r>
            <a:r>
              <a:rPr lang="en-US" sz="2000" dirty="0">
                <a:solidFill>
                  <a:prstClr val="black"/>
                </a:solidFill>
                <a:latin typeface="Calibri" panose="020F0502020204030204"/>
                <a:ea typeface="+mn-ea"/>
              </a:rPr>
              <a:t>, 2009)</a:t>
            </a:r>
          </a:p>
        </p:txBody>
      </p:sp>
      <p:sp>
        <p:nvSpPr>
          <p:cNvPr id="42"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dirty="0">
                <a:solidFill>
                  <a:prstClr val="black"/>
                </a:solidFill>
                <a:ea typeface="+mn-ea"/>
              </a:rPr>
              <a:t>Comprehensive, Integrated, Three-Tiered Model of Prevention</a:t>
            </a:r>
            <a:endParaRPr lang="en-US" sz="2800" b="1" dirty="0">
              <a:solidFill>
                <a:prstClr val="black"/>
              </a:solidFill>
              <a:ea typeface="+mn-ea"/>
            </a:endParaRPr>
          </a:p>
        </p:txBody>
      </p:sp>
      <p:sp>
        <p:nvSpPr>
          <p:cNvPr id="43" name="Border"/>
          <p:cNvSpPr/>
          <p:nvPr userDrawn="1"/>
        </p:nvSpPr>
        <p:spPr>
          <a:xfrm>
            <a:off x="0" y="0"/>
            <a:ext cx="9144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8862546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Ci3T Training Serie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39170668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0161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8808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6609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7814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18"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b="1" dirty="0">
              <a:solidFill>
                <a:prstClr val="white"/>
              </a:solidFill>
            </a:endParaRPr>
          </a:p>
        </p:txBody>
      </p:sp>
      <p:sp>
        <p:nvSpPr>
          <p:cNvPr id="19"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0"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cxnSp>
        <p:nvCxnSpPr>
          <p:cNvPr id="21" name="Straight Connector 20"/>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4" name="Domains"/>
          <p:cNvSpPr txBox="1"/>
          <p:nvPr userDrawn="1"/>
        </p:nvSpPr>
        <p:spPr>
          <a:xfrm>
            <a:off x="423333" y="6096000"/>
            <a:ext cx="8297334" cy="669414"/>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dirty="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8"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n-ea"/>
              </a:rPr>
              <a:t>Tier 3</a:t>
            </a:r>
          </a:p>
          <a:p>
            <a:pPr algn="ctr" eaLnBrk="1" hangingPunct="1">
              <a:lnSpc>
                <a:spcPct val="75000"/>
              </a:lnSpc>
            </a:pPr>
            <a:r>
              <a:rPr lang="en-US" sz="2400" b="1" dirty="0">
                <a:ln w="3175">
                  <a:solidFill>
                    <a:prstClr val="white">
                      <a:alpha val="70000"/>
                    </a:prstClr>
                  </a:solidFill>
                </a:ln>
                <a:solidFill>
                  <a:prstClr val="black"/>
                </a:solidFill>
                <a:ea typeface="+mn-ea"/>
              </a:rPr>
              <a:t>Tertiary Prevention  (</a:t>
            </a:r>
            <a:r>
              <a:rPr lang="en-US" sz="2400" b="1" dirty="0">
                <a:ln w="3175">
                  <a:solidFill>
                    <a:prstClr val="white">
                      <a:alpha val="70000"/>
                    </a:prstClr>
                  </a:solidFill>
                </a:ln>
                <a:solidFill>
                  <a:prstClr val="black"/>
                </a:solidFill>
                <a:ea typeface="+mn-ea"/>
                <a:cs typeface="Arial" panose="020B0604020202020204" pitchFamily="34" charset="0"/>
              </a:rPr>
              <a:t>≈5%</a:t>
            </a:r>
            <a:r>
              <a:rPr lang="en-US" sz="2400" b="1" dirty="0">
                <a:ln w="3175">
                  <a:solidFill>
                    <a:prstClr val="white">
                      <a:alpha val="70000"/>
                    </a:prstClr>
                  </a:solidFill>
                </a:ln>
                <a:solidFill>
                  <a:prstClr val="black"/>
                </a:solidFill>
                <a:ea typeface="+mn-ea"/>
              </a:rPr>
              <a:t>)</a:t>
            </a:r>
          </a:p>
        </p:txBody>
      </p:sp>
      <p:sp>
        <p:nvSpPr>
          <p:cNvPr id="29"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solidFill>
                </a:ln>
                <a:solidFill>
                  <a:prstClr val="black"/>
                </a:solidFill>
                <a:ea typeface="+mn-ea"/>
              </a:rPr>
              <a:t>Tier 2</a:t>
            </a:r>
          </a:p>
          <a:p>
            <a:pPr algn="ctr" eaLnBrk="1" hangingPunct="1">
              <a:lnSpc>
                <a:spcPct val="85000"/>
              </a:lnSpc>
            </a:pPr>
            <a:r>
              <a:rPr lang="en-US" sz="2400" b="1" dirty="0">
                <a:ln w="3175">
                  <a:solidFill>
                    <a:prstClr val="white"/>
                  </a:solidFill>
                </a:ln>
                <a:solidFill>
                  <a:prstClr val="black"/>
                </a:solidFill>
                <a:ea typeface="+mn-ea"/>
              </a:rPr>
              <a:t>Secondary Prevention (</a:t>
            </a:r>
            <a:r>
              <a:rPr lang="en-US" sz="2400" b="1" dirty="0">
                <a:ln w="3175">
                  <a:solidFill>
                    <a:prstClr val="white"/>
                  </a:solidFill>
                </a:ln>
                <a:solidFill>
                  <a:prstClr val="black"/>
                </a:solidFill>
                <a:ea typeface="+mn-ea"/>
                <a:cs typeface="Arial" panose="020B0604020202020204" pitchFamily="34" charset="0"/>
              </a:rPr>
              <a:t>≈15%</a:t>
            </a:r>
            <a:r>
              <a:rPr lang="en-US" sz="2400" b="1" dirty="0">
                <a:ln w="3175">
                  <a:solidFill>
                    <a:prstClr val="white"/>
                  </a:solidFill>
                </a:ln>
                <a:solidFill>
                  <a:prstClr val="black"/>
                </a:solidFill>
                <a:ea typeface="+mn-ea"/>
              </a:rPr>
              <a:t>) </a:t>
            </a:r>
          </a:p>
        </p:txBody>
      </p:sp>
      <p:sp>
        <p:nvSpPr>
          <p:cNvPr id="30"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n-ea"/>
              </a:rPr>
              <a:t>Tier 1</a:t>
            </a:r>
          </a:p>
          <a:p>
            <a:pPr algn="ctr" eaLnBrk="1" hangingPunct="1"/>
            <a:r>
              <a:rPr lang="en-US" sz="2400" b="1" dirty="0">
                <a:ln w="3175">
                  <a:solidFill>
                    <a:prstClr val="white">
                      <a:alpha val="70000"/>
                    </a:prstClr>
                  </a:solidFill>
                </a:ln>
                <a:solidFill>
                  <a:prstClr val="black"/>
                </a:solidFill>
                <a:ea typeface="+mn-ea"/>
              </a:rPr>
              <a:t>Primary Prevention (</a:t>
            </a:r>
            <a:r>
              <a:rPr lang="en-US" sz="2400" b="1" dirty="0">
                <a:ln w="3175">
                  <a:solidFill>
                    <a:prstClr val="white">
                      <a:alpha val="70000"/>
                    </a:prstClr>
                  </a:solidFill>
                </a:ln>
                <a:solidFill>
                  <a:prstClr val="black"/>
                </a:solidFill>
                <a:ea typeface="+mn-ea"/>
                <a:cs typeface="Arial" panose="020B0604020202020204" pitchFamily="34" charset="0"/>
              </a:rPr>
              <a:t>≈80%</a:t>
            </a:r>
            <a:r>
              <a:rPr lang="en-US" sz="2400" b="1" dirty="0">
                <a:ln w="3175">
                  <a:solidFill>
                    <a:prstClr val="white">
                      <a:alpha val="70000"/>
                    </a:prstClr>
                  </a:solidFill>
                </a:ln>
                <a:solidFill>
                  <a:prstClr val="black"/>
                </a:solidFill>
                <a:ea typeface="+mn-ea"/>
              </a:rPr>
              <a:t>) </a:t>
            </a:r>
          </a:p>
        </p:txBody>
      </p:sp>
      <p:sp>
        <p:nvSpPr>
          <p:cNvPr id="31" name="Reference"/>
          <p:cNvSpPr txBox="1"/>
          <p:nvPr userDrawn="1"/>
        </p:nvSpPr>
        <p:spPr>
          <a:xfrm>
            <a:off x="2698955" y="395891"/>
            <a:ext cx="3746090" cy="400110"/>
          </a:xfrm>
          <a:prstGeom prst="rect">
            <a:avLst/>
          </a:prstGeom>
          <a:noFill/>
        </p:spPr>
        <p:txBody>
          <a:bodyPr wrap="none" rtlCol="0">
            <a:spAutoFit/>
          </a:bodyPr>
          <a:lstStyle/>
          <a:p>
            <a:pPr eaLnBrk="1" fontAlgn="auto" hangingPunct="1">
              <a:spcBef>
                <a:spcPts val="0"/>
              </a:spcBef>
              <a:spcAft>
                <a:spcPts val="0"/>
              </a:spcAft>
            </a:pPr>
            <a:r>
              <a:rPr lang="en-US" sz="2000" dirty="0">
                <a:solidFill>
                  <a:prstClr val="black"/>
                </a:solidFill>
                <a:latin typeface="Calibri" panose="020F0502020204030204"/>
                <a:ea typeface="+mn-ea"/>
              </a:rPr>
              <a:t>(Lane, </a:t>
            </a:r>
            <a:r>
              <a:rPr lang="en-US" sz="2000" dirty="0" err="1">
                <a:solidFill>
                  <a:prstClr val="black"/>
                </a:solidFill>
                <a:latin typeface="Calibri" panose="020F0502020204030204"/>
                <a:ea typeface="+mn-ea"/>
              </a:rPr>
              <a:t>Kalberg</a:t>
            </a:r>
            <a:r>
              <a:rPr lang="en-US" sz="2000" dirty="0">
                <a:solidFill>
                  <a:prstClr val="black"/>
                </a:solidFill>
                <a:latin typeface="Calibri" panose="020F0502020204030204"/>
                <a:ea typeface="+mn-ea"/>
              </a:rPr>
              <a:t>, &amp; </a:t>
            </a:r>
            <a:r>
              <a:rPr lang="en-US" sz="2000" dirty="0" err="1">
                <a:solidFill>
                  <a:prstClr val="black"/>
                </a:solidFill>
                <a:latin typeface="Calibri" panose="020F0502020204030204"/>
                <a:ea typeface="+mn-ea"/>
              </a:rPr>
              <a:t>Menzies</a:t>
            </a:r>
            <a:r>
              <a:rPr lang="en-US" sz="2000" dirty="0">
                <a:solidFill>
                  <a:prstClr val="black"/>
                </a:solidFill>
                <a:latin typeface="Calibri" panose="020F0502020204030204"/>
                <a:ea typeface="+mn-ea"/>
              </a:rPr>
              <a:t>, 2009)</a:t>
            </a:r>
          </a:p>
        </p:txBody>
      </p:sp>
      <p:sp>
        <p:nvSpPr>
          <p:cNvPr id="32"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dirty="0">
                <a:solidFill>
                  <a:prstClr val="black"/>
                </a:solidFill>
                <a:ea typeface="+mn-ea"/>
              </a:rPr>
              <a:t>Comprehensive, Integrated, Three-Tiered Model of Prevention</a:t>
            </a:r>
            <a:endParaRPr lang="en-US" sz="2800" b="1" dirty="0">
              <a:solidFill>
                <a:prstClr val="black"/>
              </a:solidFill>
              <a:ea typeface="+mn-ea"/>
            </a:endParaRPr>
          </a:p>
        </p:txBody>
      </p:sp>
      <p:sp>
        <p:nvSpPr>
          <p:cNvPr id="17" name="Watermark Covering"/>
          <p:cNvSpPr/>
          <p:nvPr userDrawn="1"/>
        </p:nvSpPr>
        <p:spPr>
          <a:xfrm>
            <a:off x="0" y="0"/>
            <a:ext cx="9144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504102323"/>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pPr>
                <a:defRPr/>
              </a:pPr>
              <a:t>3/6/2020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0080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3020452996"/>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pPr>
                <a:defRPr/>
              </a:pPr>
              <a:t>3/6/2020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3908300998"/>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pPr>
                <a:defRPr/>
              </a:pPr>
              <a:t>3/6/2020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335085423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7010400" y="76200"/>
            <a:ext cx="1371600" cy="228600"/>
          </a:xfrm>
        </p:spPr>
        <p:txBody>
          <a:bodyPr/>
          <a:lstStyle>
            <a:lvl1pPr algn="r" eaLnBrk="0" fontAlgn="auto" hangingPunct="0">
              <a:spcBef>
                <a:spcPts val="0"/>
              </a:spcBef>
              <a:spcAft>
                <a:spcPts val="0"/>
              </a:spcAft>
              <a:defRPr>
                <a:latin typeface="+mn-lt"/>
                <a:ea typeface="MS PGothic" panose="020B0600070205080204" pitchFamily="34" charset="-128"/>
              </a:defRPr>
            </a:lvl1pPr>
            <a:extLst/>
          </a:lstStyle>
          <a:p>
            <a:pPr>
              <a:defRPr/>
            </a:pPr>
            <a:fld id="{4ED277B1-45E8-3640-BC03-048C0520ABFE}" type="datetime1">
              <a:rPr lang="en-US" smtClean="0"/>
              <a:t>3/6/2020</a:t>
            </a:fld>
            <a:endParaRPr lang="en-US"/>
          </a:p>
        </p:txBody>
      </p:sp>
      <p:sp>
        <p:nvSpPr>
          <p:cNvPr id="4" name="Rectangle 3"/>
          <p:cNvSpPr>
            <a:spLocks noGrp="1"/>
          </p:cNvSpPr>
          <p:nvPr>
            <p:ph type="sldNum"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fld id="{FB2EDB89-B189-8A49-AAFB-8B2CD9AA4DFE}" type="slidenum">
              <a:rPr lang="en-US"/>
              <a:pPr>
                <a:defRPr/>
              </a:pPr>
              <a:t>‹#›</a:t>
            </a:fld>
            <a:endParaRPr lang="en-US"/>
          </a:p>
        </p:txBody>
      </p:sp>
      <p:sp>
        <p:nvSpPr>
          <p:cNvPr id="5" name="Rectangle 4"/>
          <p:cNvSpPr>
            <a:spLocks noGrp="1"/>
          </p:cNvSpPr>
          <p:nvPr>
            <p:ph type="ftr"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endParaRPr lang="en-US"/>
          </a:p>
        </p:txBody>
      </p:sp>
    </p:spTree>
    <p:extLst>
      <p:ext uri="{BB962C8B-B14F-4D97-AF65-F5344CB8AC3E}">
        <p14:creationId xmlns:p14="http://schemas.microsoft.com/office/powerpoint/2010/main" val="10646198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pPr>
                <a:defRPr/>
              </a:pPr>
              <a:t>3/6/2020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914180338"/>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pPr>
                <a:defRPr/>
              </a:pPr>
              <a:t>3/6/2020</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67818742"/>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pPr>
                <a:defRPr/>
              </a:pPr>
              <a:t>3/6/2020</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307733435"/>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pPr>
                <a:defRPr/>
              </a:pPr>
              <a:t>3/6/2020</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757488908"/>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pPr>
                <a:defRPr/>
              </a:pPr>
              <a:t>3/6/2020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247091989"/>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pPr>
                <a:defRPr/>
              </a:pPr>
              <a:t>3/6/2020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3192984717"/>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pPr>
                <a:defRPr/>
              </a:pPr>
              <a:t>3/6/2020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3230561338"/>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pPr>
                <a:defRPr/>
              </a:pPr>
              <a:t>3/6/2020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26631860"/>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pPr>
                <a:defRPr/>
              </a:pPr>
              <a:t>3/6/2020</a:t>
            </a:fld>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3629018286"/>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457200" y="6356350"/>
            <a:ext cx="21336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pPr>
                <a:defRPr/>
              </a:pPr>
              <a:t>3/6/2020</a:t>
            </a:fld>
            <a:endParaRPr lang="en-US"/>
          </a:p>
        </p:txBody>
      </p:sp>
      <p:sp>
        <p:nvSpPr>
          <p:cNvPr id="5" name="Rectangle 10"/>
          <p:cNvSpPr>
            <a:spLocks noGrp="1" noChangeArrowheads="1"/>
          </p:cNvSpPr>
          <p:nvPr>
            <p:ph type="ftr" sz="quarter" idx="11"/>
          </p:nvPr>
        </p:nvSpPr>
        <p:spPr>
          <a:xfrm>
            <a:off x="3124200" y="6356350"/>
            <a:ext cx="28956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14710724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1" name="Text Placeholder 10"/>
          <p:cNvSpPr>
            <a:spLocks noGrp="1"/>
          </p:cNvSpPr>
          <p:nvPr>
            <p:ph type="body" sz="quarter" idx="17"/>
          </p:nvPr>
        </p:nvSpPr>
        <p:spPr>
          <a:xfrm>
            <a:off x="990600" y="1751015"/>
            <a:ext cx="6781800" cy="4267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p:cNvSpPr>
          <p:nvPr>
            <p:ph type="dt" sz="half" idx="18"/>
          </p:nvPr>
        </p:nvSpPr>
        <p:spPr>
          <a:xfrm>
            <a:off x="7010400" y="76200"/>
            <a:ext cx="1371600" cy="228600"/>
          </a:xfrm>
        </p:spPr>
        <p:txBody>
          <a:bodyPr/>
          <a:lstStyle>
            <a:lvl1pPr algn="r" eaLnBrk="0" fontAlgn="auto" hangingPunct="0">
              <a:spcBef>
                <a:spcPts val="0"/>
              </a:spcBef>
              <a:spcAft>
                <a:spcPts val="0"/>
              </a:spcAft>
              <a:defRPr>
                <a:solidFill>
                  <a:srgbClr val="303030"/>
                </a:solidFill>
                <a:latin typeface="+mn-lt"/>
                <a:ea typeface="MS PGothic" panose="020B0600070205080204" pitchFamily="34" charset="-128"/>
              </a:defRPr>
            </a:lvl1pPr>
            <a:extLst/>
          </a:lstStyle>
          <a:p>
            <a:pPr>
              <a:defRPr/>
            </a:pPr>
            <a:fld id="{6F35CDE4-DBB7-384D-A9F9-194FD7AF6377}" type="datetime1">
              <a:rPr lang="en-US" smtClean="0"/>
              <a:t>3/6/2020</a:t>
            </a:fld>
            <a:endParaRPr lang="en-US"/>
          </a:p>
        </p:txBody>
      </p:sp>
      <p:sp>
        <p:nvSpPr>
          <p:cNvPr id="5" name="Rectangle 4"/>
          <p:cNvSpPr>
            <a:spLocks noGrp="1"/>
          </p:cNvSpPr>
          <p:nvPr>
            <p:ph type="sldNum" sz="quarter" idx="19"/>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fld id="{C306651A-8F66-3342-ACB4-40ED813AF191}" type="slidenum">
              <a:rPr lang="en-US"/>
              <a:pPr>
                <a:defRPr/>
              </a:pPr>
              <a:t>‹#›</a:t>
            </a:fld>
            <a:endParaRPr lang="en-US"/>
          </a:p>
        </p:txBody>
      </p:sp>
      <p:sp>
        <p:nvSpPr>
          <p:cNvPr id="6" name="Rectangle 5"/>
          <p:cNvSpPr>
            <a:spLocks noGrp="1"/>
          </p:cNvSpPr>
          <p:nvPr>
            <p:ph type="ftr" sz="quarter" idx="20"/>
          </p:nvPr>
        </p:nvSpPr>
        <p:spPr/>
        <p:txBody>
          <a:bodyPr/>
          <a:lstStyle>
            <a:lvl1pPr eaLnBrk="0" fontAlgn="base" hangingPunct="0">
              <a:spcBef>
                <a:spcPct val="0"/>
              </a:spcBef>
              <a:spcAft>
                <a:spcPct val="0"/>
              </a:spcAft>
              <a:defRPr>
                <a:solidFill>
                  <a:srgbClr val="303030"/>
                </a:solidFill>
                <a:latin typeface="Verdana" panose="020B0604030504040204" pitchFamily="34" charset="0"/>
                <a:ea typeface="MS PGothic" panose="020B0600070205080204" pitchFamily="34" charset="-128"/>
              </a:defRPr>
            </a:lvl1pPr>
            <a:extLst/>
          </a:lstStyle>
          <a:p>
            <a:pPr>
              <a:defRPr/>
            </a:pPr>
            <a:endParaRPr lang="en-US" dirty="0"/>
          </a:p>
        </p:txBody>
      </p:sp>
    </p:spTree>
    <p:extLst>
      <p:ext uri="{BB962C8B-B14F-4D97-AF65-F5344CB8AC3E}">
        <p14:creationId xmlns:p14="http://schemas.microsoft.com/office/powerpoint/2010/main" val="2315511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457200" y="6356350"/>
            <a:ext cx="21336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pPr>
                <a:defRPr/>
              </a:pPr>
              <a:t>3/6/2020</a:t>
            </a:fld>
            <a:endParaRPr lang="en-US"/>
          </a:p>
        </p:txBody>
      </p:sp>
      <p:sp>
        <p:nvSpPr>
          <p:cNvPr id="4" name="Footer Placeholder 21"/>
          <p:cNvSpPr>
            <a:spLocks noGrp="1"/>
          </p:cNvSpPr>
          <p:nvPr>
            <p:ph type="ftr" sz="quarter" idx="11"/>
          </p:nvPr>
        </p:nvSpPr>
        <p:spPr>
          <a:xfrm>
            <a:off x="3124200" y="6356350"/>
            <a:ext cx="28956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384643566"/>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3551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28"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b="1" dirty="0">
              <a:solidFill>
                <a:prstClr val="white"/>
              </a:solidFill>
            </a:endParaRPr>
          </a:p>
        </p:txBody>
      </p:sp>
      <p:sp>
        <p:nvSpPr>
          <p:cNvPr id="29"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0"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cxnSp>
        <p:nvCxnSpPr>
          <p:cNvPr id="31" name="Straight Connector 30"/>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34" name="Domains"/>
          <p:cNvSpPr txBox="1"/>
          <p:nvPr userDrawn="1"/>
        </p:nvSpPr>
        <p:spPr>
          <a:xfrm>
            <a:off x="423333" y="6096000"/>
            <a:ext cx="8297334" cy="669414"/>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dirty="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35" name="Goal 3"/>
          <p:cNvSpPr/>
          <p:nvPr userDrawn="1"/>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b="1" u="sng" dirty="0">
                <a:solidFill>
                  <a:srgbClr val="E7E6E6"/>
                </a:solidFill>
              </a:rPr>
              <a:t>Goal: Reduce Harm</a:t>
            </a:r>
          </a:p>
          <a:p>
            <a:pPr eaLnBrk="1" hangingPunct="1"/>
            <a:r>
              <a:rPr lang="en-US" b="1" dirty="0">
                <a:solidFill>
                  <a:prstClr val="white"/>
                </a:solidFill>
              </a:rPr>
              <a:t>Specialized individual systems</a:t>
            </a:r>
            <a:br>
              <a:rPr lang="en-US" b="1" dirty="0">
                <a:solidFill>
                  <a:prstClr val="white"/>
                </a:solidFill>
              </a:rPr>
            </a:br>
            <a:r>
              <a:rPr lang="en-US" b="1" dirty="0">
                <a:solidFill>
                  <a:prstClr val="white"/>
                </a:solidFill>
              </a:rPr>
              <a:t>       for students with high risk</a:t>
            </a:r>
          </a:p>
        </p:txBody>
      </p:sp>
      <p:sp>
        <p:nvSpPr>
          <p:cNvPr id="36" name="Goal 2"/>
          <p:cNvSpPr/>
          <p:nvPr userDrawn="1"/>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eaLnBrk="1" hangingPunct="1"/>
            <a:r>
              <a:rPr lang="en-US" b="1" u="sng" dirty="0">
                <a:solidFill>
                  <a:srgbClr val="E7E6E6"/>
                </a:solidFill>
                <a:cs typeface="Arial" charset="0"/>
              </a:rPr>
              <a:t>Goal: Reverse Harm</a:t>
            </a:r>
          </a:p>
          <a:p>
            <a:pPr eaLnBrk="1" hangingPunct="1"/>
            <a:r>
              <a:rPr lang="en-US" b="1" dirty="0">
                <a:solidFill>
                  <a:prstClr val="white"/>
                </a:solidFill>
                <a:cs typeface="Arial" charset="0"/>
              </a:rPr>
              <a:t>Specialized group systems </a:t>
            </a:r>
          </a:p>
          <a:p>
            <a:pPr eaLnBrk="1" hangingPunct="1"/>
            <a:r>
              <a:rPr lang="en-US" b="1" dirty="0">
                <a:solidFill>
                  <a:prstClr val="white"/>
                </a:solidFill>
                <a:cs typeface="Arial" charset="0"/>
              </a:rPr>
              <a:t>for students at risk</a:t>
            </a:r>
            <a:endParaRPr lang="en-US" dirty="0">
              <a:solidFill>
                <a:prstClr val="white"/>
              </a:solidFill>
            </a:endParaRPr>
          </a:p>
        </p:txBody>
      </p:sp>
      <p:sp>
        <p:nvSpPr>
          <p:cNvPr id="37" name="Goal 1"/>
          <p:cNvSpPr/>
          <p:nvPr userDrawn="1"/>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b="1" u="sng" dirty="0">
                <a:solidFill>
                  <a:srgbClr val="E7E6E6"/>
                </a:solidFill>
              </a:rPr>
              <a:t>Goal: Prevent Harm</a:t>
            </a:r>
          </a:p>
          <a:p>
            <a:pPr eaLnBrk="1" hangingPunct="1"/>
            <a:r>
              <a:rPr lang="en-US" b="1" dirty="0">
                <a:solidFill>
                  <a:prstClr val="white"/>
                </a:solidFill>
              </a:rPr>
              <a:t>School/classroom-wide systems for all students, staff, &amp; settings</a:t>
            </a:r>
          </a:p>
        </p:txBody>
      </p:sp>
      <p:sp>
        <p:nvSpPr>
          <p:cNvPr id="38"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n-ea"/>
              </a:rPr>
              <a:t>Tier 3</a:t>
            </a:r>
          </a:p>
          <a:p>
            <a:pPr algn="ctr" eaLnBrk="1" hangingPunct="1">
              <a:lnSpc>
                <a:spcPct val="75000"/>
              </a:lnSpc>
            </a:pPr>
            <a:r>
              <a:rPr lang="en-US" sz="2400" b="1" dirty="0">
                <a:ln w="3175">
                  <a:solidFill>
                    <a:prstClr val="white">
                      <a:alpha val="70000"/>
                    </a:prstClr>
                  </a:solidFill>
                </a:ln>
                <a:solidFill>
                  <a:prstClr val="black"/>
                </a:solidFill>
                <a:ea typeface="+mn-ea"/>
              </a:rPr>
              <a:t>Tertiary Prevention  (</a:t>
            </a:r>
            <a:r>
              <a:rPr lang="en-US" sz="2400" b="1" dirty="0">
                <a:ln w="3175">
                  <a:solidFill>
                    <a:prstClr val="white">
                      <a:alpha val="70000"/>
                    </a:prstClr>
                  </a:solidFill>
                </a:ln>
                <a:solidFill>
                  <a:prstClr val="black"/>
                </a:solidFill>
                <a:ea typeface="+mn-ea"/>
                <a:cs typeface="Arial" panose="020B0604020202020204" pitchFamily="34" charset="0"/>
              </a:rPr>
              <a:t>≈5%</a:t>
            </a:r>
            <a:r>
              <a:rPr lang="en-US" sz="2400" b="1" dirty="0">
                <a:ln w="3175">
                  <a:solidFill>
                    <a:prstClr val="white">
                      <a:alpha val="70000"/>
                    </a:prstClr>
                  </a:solidFill>
                </a:ln>
                <a:solidFill>
                  <a:prstClr val="black"/>
                </a:solidFill>
                <a:ea typeface="+mn-ea"/>
              </a:rPr>
              <a:t>)</a:t>
            </a:r>
          </a:p>
        </p:txBody>
      </p:sp>
      <p:sp>
        <p:nvSpPr>
          <p:cNvPr id="39"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solidFill>
                </a:ln>
                <a:solidFill>
                  <a:prstClr val="black"/>
                </a:solidFill>
                <a:ea typeface="+mn-ea"/>
              </a:rPr>
              <a:t>Tier 2</a:t>
            </a:r>
          </a:p>
          <a:p>
            <a:pPr algn="ctr" eaLnBrk="1" hangingPunct="1">
              <a:lnSpc>
                <a:spcPct val="85000"/>
              </a:lnSpc>
            </a:pPr>
            <a:r>
              <a:rPr lang="en-US" sz="2400" b="1" dirty="0">
                <a:ln w="3175">
                  <a:solidFill>
                    <a:prstClr val="white"/>
                  </a:solidFill>
                </a:ln>
                <a:solidFill>
                  <a:prstClr val="black"/>
                </a:solidFill>
                <a:ea typeface="+mn-ea"/>
              </a:rPr>
              <a:t>Secondary Prevention (</a:t>
            </a:r>
            <a:r>
              <a:rPr lang="en-US" sz="2400" b="1" dirty="0">
                <a:ln w="3175">
                  <a:solidFill>
                    <a:prstClr val="white"/>
                  </a:solidFill>
                </a:ln>
                <a:solidFill>
                  <a:prstClr val="black"/>
                </a:solidFill>
                <a:ea typeface="+mn-ea"/>
                <a:cs typeface="Arial" panose="020B0604020202020204" pitchFamily="34" charset="0"/>
              </a:rPr>
              <a:t>≈15%</a:t>
            </a:r>
            <a:r>
              <a:rPr lang="en-US" sz="2400" b="1" dirty="0">
                <a:ln w="3175">
                  <a:solidFill>
                    <a:prstClr val="white"/>
                  </a:solidFill>
                </a:ln>
                <a:solidFill>
                  <a:prstClr val="black"/>
                </a:solidFill>
                <a:ea typeface="+mn-ea"/>
              </a:rPr>
              <a:t>) </a:t>
            </a:r>
          </a:p>
        </p:txBody>
      </p:sp>
      <p:sp>
        <p:nvSpPr>
          <p:cNvPr id="40"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n-ea"/>
              </a:rPr>
              <a:t>Tier 1</a:t>
            </a:r>
          </a:p>
          <a:p>
            <a:pPr algn="ctr" eaLnBrk="1" hangingPunct="1"/>
            <a:r>
              <a:rPr lang="en-US" sz="2400" b="1" dirty="0">
                <a:ln w="3175">
                  <a:solidFill>
                    <a:prstClr val="white">
                      <a:alpha val="70000"/>
                    </a:prstClr>
                  </a:solidFill>
                </a:ln>
                <a:solidFill>
                  <a:prstClr val="black"/>
                </a:solidFill>
                <a:ea typeface="+mn-ea"/>
              </a:rPr>
              <a:t>Primary Prevention (</a:t>
            </a:r>
            <a:r>
              <a:rPr lang="en-US" sz="2400" b="1" dirty="0">
                <a:ln w="3175">
                  <a:solidFill>
                    <a:prstClr val="white">
                      <a:alpha val="70000"/>
                    </a:prstClr>
                  </a:solidFill>
                </a:ln>
                <a:solidFill>
                  <a:prstClr val="black"/>
                </a:solidFill>
                <a:ea typeface="+mn-ea"/>
                <a:cs typeface="Arial" panose="020B0604020202020204" pitchFamily="34" charset="0"/>
              </a:rPr>
              <a:t>≈80%</a:t>
            </a:r>
            <a:r>
              <a:rPr lang="en-US" sz="2400" b="1" dirty="0">
                <a:ln w="3175">
                  <a:solidFill>
                    <a:prstClr val="white">
                      <a:alpha val="70000"/>
                    </a:prstClr>
                  </a:solidFill>
                </a:ln>
                <a:solidFill>
                  <a:prstClr val="black"/>
                </a:solidFill>
                <a:ea typeface="+mn-ea"/>
              </a:rPr>
              <a:t>) </a:t>
            </a:r>
          </a:p>
        </p:txBody>
      </p:sp>
      <p:sp>
        <p:nvSpPr>
          <p:cNvPr id="41" name="Reference"/>
          <p:cNvSpPr txBox="1"/>
          <p:nvPr userDrawn="1"/>
        </p:nvSpPr>
        <p:spPr>
          <a:xfrm>
            <a:off x="2698955" y="395891"/>
            <a:ext cx="3746090" cy="400110"/>
          </a:xfrm>
          <a:prstGeom prst="rect">
            <a:avLst/>
          </a:prstGeom>
          <a:noFill/>
        </p:spPr>
        <p:txBody>
          <a:bodyPr wrap="none" rtlCol="0">
            <a:spAutoFit/>
          </a:bodyPr>
          <a:lstStyle/>
          <a:p>
            <a:pPr eaLnBrk="1" fontAlgn="auto" hangingPunct="1">
              <a:spcBef>
                <a:spcPts val="0"/>
              </a:spcBef>
              <a:spcAft>
                <a:spcPts val="0"/>
              </a:spcAft>
            </a:pPr>
            <a:r>
              <a:rPr lang="en-US" sz="2000" dirty="0">
                <a:solidFill>
                  <a:prstClr val="black"/>
                </a:solidFill>
                <a:latin typeface="Calibri" panose="020F0502020204030204"/>
                <a:ea typeface="+mn-ea"/>
              </a:rPr>
              <a:t>(Lane, </a:t>
            </a:r>
            <a:r>
              <a:rPr lang="en-US" sz="2000" dirty="0" err="1">
                <a:solidFill>
                  <a:prstClr val="black"/>
                </a:solidFill>
                <a:latin typeface="Calibri" panose="020F0502020204030204"/>
                <a:ea typeface="+mn-ea"/>
              </a:rPr>
              <a:t>Kalberg</a:t>
            </a:r>
            <a:r>
              <a:rPr lang="en-US" sz="2000" dirty="0">
                <a:solidFill>
                  <a:prstClr val="black"/>
                </a:solidFill>
                <a:latin typeface="Calibri" panose="020F0502020204030204"/>
                <a:ea typeface="+mn-ea"/>
              </a:rPr>
              <a:t>, &amp; </a:t>
            </a:r>
            <a:r>
              <a:rPr lang="en-US" sz="2000" dirty="0" err="1">
                <a:solidFill>
                  <a:prstClr val="black"/>
                </a:solidFill>
                <a:latin typeface="Calibri" panose="020F0502020204030204"/>
                <a:ea typeface="+mn-ea"/>
              </a:rPr>
              <a:t>Menzies</a:t>
            </a:r>
            <a:r>
              <a:rPr lang="en-US" sz="2000" dirty="0">
                <a:solidFill>
                  <a:prstClr val="black"/>
                </a:solidFill>
                <a:latin typeface="Calibri" panose="020F0502020204030204"/>
                <a:ea typeface="+mn-ea"/>
              </a:rPr>
              <a:t>, 2009)</a:t>
            </a:r>
          </a:p>
        </p:txBody>
      </p:sp>
      <p:sp>
        <p:nvSpPr>
          <p:cNvPr id="42"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dirty="0">
                <a:solidFill>
                  <a:prstClr val="black"/>
                </a:solidFill>
                <a:ea typeface="+mn-ea"/>
              </a:rPr>
              <a:t>Comprehensive, Integrated, Three-Tiered Model of Prevention</a:t>
            </a:r>
            <a:endParaRPr lang="en-US" sz="2800" b="1" dirty="0">
              <a:solidFill>
                <a:prstClr val="black"/>
              </a:solidFill>
              <a:ea typeface="+mn-ea"/>
            </a:endParaRPr>
          </a:p>
        </p:txBody>
      </p:sp>
      <p:sp>
        <p:nvSpPr>
          <p:cNvPr id="43" name="Border"/>
          <p:cNvSpPr/>
          <p:nvPr userDrawn="1"/>
        </p:nvSpPr>
        <p:spPr>
          <a:xfrm>
            <a:off x="0" y="0"/>
            <a:ext cx="9144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1745003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blank" preserve="1">
  <p:cSld name="Triangle">
    <p:spTree>
      <p:nvGrpSpPr>
        <p:cNvPr id="1" name=""/>
        <p:cNvGrpSpPr/>
        <p:nvPr/>
      </p:nvGrpSpPr>
      <p:grpSpPr>
        <a:xfrm>
          <a:off x="0" y="0"/>
          <a:ext cx="0" cy="0"/>
          <a:chOff x="0" y="0"/>
          <a:chExt cx="0" cy="0"/>
        </a:xfrm>
      </p:grpSpPr>
      <p:sp>
        <p:nvSpPr>
          <p:cNvPr id="84"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b="1" dirty="0">
              <a:solidFill>
                <a:prstClr val="white"/>
              </a:solidFill>
            </a:endParaRPr>
          </a:p>
        </p:txBody>
      </p:sp>
      <p:sp>
        <p:nvSpPr>
          <p:cNvPr id="85"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86"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cxnSp>
        <p:nvCxnSpPr>
          <p:cNvPr id="87" name="Straight Connector 86"/>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0" name="Domains"/>
          <p:cNvSpPr txBox="1"/>
          <p:nvPr userDrawn="1"/>
        </p:nvSpPr>
        <p:spPr>
          <a:xfrm>
            <a:off x="423333" y="6096000"/>
            <a:ext cx="8297334" cy="669414"/>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dirty="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91" name="Goal 3"/>
          <p:cNvSpPr/>
          <p:nvPr userDrawn="1"/>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b="1" u="sng" dirty="0">
                <a:solidFill>
                  <a:srgbClr val="E7E6E6"/>
                </a:solidFill>
              </a:rPr>
              <a:t>Goal: Reduce Harm</a:t>
            </a:r>
          </a:p>
          <a:p>
            <a:pPr eaLnBrk="1" hangingPunct="1"/>
            <a:r>
              <a:rPr lang="en-US" b="1" dirty="0">
                <a:solidFill>
                  <a:prstClr val="white"/>
                </a:solidFill>
              </a:rPr>
              <a:t>Specialized individual systems</a:t>
            </a:r>
            <a:br>
              <a:rPr lang="en-US" b="1" dirty="0">
                <a:solidFill>
                  <a:prstClr val="white"/>
                </a:solidFill>
              </a:rPr>
            </a:br>
            <a:r>
              <a:rPr lang="en-US" b="1" dirty="0">
                <a:solidFill>
                  <a:prstClr val="white"/>
                </a:solidFill>
              </a:rPr>
              <a:t>       for students with high risk</a:t>
            </a:r>
          </a:p>
        </p:txBody>
      </p:sp>
      <p:sp>
        <p:nvSpPr>
          <p:cNvPr id="92" name="Goal 2"/>
          <p:cNvSpPr/>
          <p:nvPr userDrawn="1"/>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eaLnBrk="1" hangingPunct="1"/>
            <a:r>
              <a:rPr lang="en-US" b="1" u="sng" dirty="0">
                <a:solidFill>
                  <a:srgbClr val="E7E6E6"/>
                </a:solidFill>
                <a:cs typeface="Arial" charset="0"/>
              </a:rPr>
              <a:t>Goal: Reverse Harm</a:t>
            </a:r>
          </a:p>
          <a:p>
            <a:pPr eaLnBrk="1" hangingPunct="1"/>
            <a:r>
              <a:rPr lang="en-US" b="1" dirty="0">
                <a:solidFill>
                  <a:prstClr val="white"/>
                </a:solidFill>
                <a:cs typeface="Arial" charset="0"/>
              </a:rPr>
              <a:t>Specialized group systems </a:t>
            </a:r>
          </a:p>
          <a:p>
            <a:pPr eaLnBrk="1" hangingPunct="1"/>
            <a:r>
              <a:rPr lang="en-US" b="1" dirty="0">
                <a:solidFill>
                  <a:prstClr val="white"/>
                </a:solidFill>
                <a:cs typeface="Arial" charset="0"/>
              </a:rPr>
              <a:t>for students at risk</a:t>
            </a:r>
            <a:endParaRPr lang="en-US" dirty="0">
              <a:solidFill>
                <a:prstClr val="white"/>
              </a:solidFill>
            </a:endParaRPr>
          </a:p>
        </p:txBody>
      </p:sp>
      <p:sp>
        <p:nvSpPr>
          <p:cNvPr id="93" name="Goal 1"/>
          <p:cNvSpPr/>
          <p:nvPr userDrawn="1"/>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b="1" u="sng" dirty="0">
                <a:solidFill>
                  <a:srgbClr val="E7E6E6"/>
                </a:solidFill>
              </a:rPr>
              <a:t>Goal: Prevent Harm</a:t>
            </a:r>
          </a:p>
          <a:p>
            <a:pPr eaLnBrk="1" hangingPunct="1"/>
            <a:r>
              <a:rPr lang="en-US" b="1" dirty="0">
                <a:solidFill>
                  <a:prstClr val="white"/>
                </a:solidFill>
              </a:rPr>
              <a:t>School/classroom-wide systems for all students, staff, &amp; settings</a:t>
            </a:r>
          </a:p>
        </p:txBody>
      </p:sp>
      <p:sp>
        <p:nvSpPr>
          <p:cNvPr id="94"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n-ea"/>
              </a:rPr>
              <a:t>Tier 3</a:t>
            </a:r>
          </a:p>
          <a:p>
            <a:pPr algn="ctr" eaLnBrk="1" hangingPunct="1">
              <a:lnSpc>
                <a:spcPct val="75000"/>
              </a:lnSpc>
            </a:pPr>
            <a:r>
              <a:rPr lang="en-US" sz="2400" b="1" dirty="0">
                <a:ln w="3175">
                  <a:solidFill>
                    <a:prstClr val="white">
                      <a:alpha val="70000"/>
                    </a:prstClr>
                  </a:solidFill>
                </a:ln>
                <a:solidFill>
                  <a:prstClr val="black"/>
                </a:solidFill>
                <a:ea typeface="+mn-ea"/>
              </a:rPr>
              <a:t>Tertiary Prevention  (</a:t>
            </a:r>
            <a:r>
              <a:rPr lang="en-US" sz="2400" b="1" dirty="0">
                <a:ln w="3175">
                  <a:solidFill>
                    <a:prstClr val="white">
                      <a:alpha val="70000"/>
                    </a:prstClr>
                  </a:solidFill>
                </a:ln>
                <a:solidFill>
                  <a:prstClr val="black"/>
                </a:solidFill>
                <a:ea typeface="+mn-ea"/>
                <a:cs typeface="Arial" panose="020B0604020202020204" pitchFamily="34" charset="0"/>
              </a:rPr>
              <a:t>≈5%</a:t>
            </a:r>
            <a:r>
              <a:rPr lang="en-US" sz="2400" b="1" dirty="0">
                <a:ln w="3175">
                  <a:solidFill>
                    <a:prstClr val="white">
                      <a:alpha val="70000"/>
                    </a:prstClr>
                  </a:solidFill>
                </a:ln>
                <a:solidFill>
                  <a:prstClr val="black"/>
                </a:solidFill>
                <a:ea typeface="+mn-ea"/>
              </a:rPr>
              <a:t>)</a:t>
            </a:r>
          </a:p>
        </p:txBody>
      </p:sp>
      <p:sp>
        <p:nvSpPr>
          <p:cNvPr id="95"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solidFill>
                </a:ln>
                <a:solidFill>
                  <a:prstClr val="black"/>
                </a:solidFill>
                <a:ea typeface="+mn-ea"/>
              </a:rPr>
              <a:t>Tier 2</a:t>
            </a:r>
          </a:p>
          <a:p>
            <a:pPr algn="ctr" eaLnBrk="1" hangingPunct="1">
              <a:lnSpc>
                <a:spcPct val="85000"/>
              </a:lnSpc>
            </a:pPr>
            <a:r>
              <a:rPr lang="en-US" sz="2400" b="1" dirty="0">
                <a:ln w="3175">
                  <a:solidFill>
                    <a:prstClr val="white"/>
                  </a:solidFill>
                </a:ln>
                <a:solidFill>
                  <a:prstClr val="black"/>
                </a:solidFill>
                <a:ea typeface="+mn-ea"/>
              </a:rPr>
              <a:t>Secondary Prevention (</a:t>
            </a:r>
            <a:r>
              <a:rPr lang="en-US" sz="2400" b="1" dirty="0">
                <a:ln w="3175">
                  <a:solidFill>
                    <a:prstClr val="white"/>
                  </a:solidFill>
                </a:ln>
                <a:solidFill>
                  <a:prstClr val="black"/>
                </a:solidFill>
                <a:ea typeface="+mn-ea"/>
                <a:cs typeface="Arial" panose="020B0604020202020204" pitchFamily="34" charset="0"/>
              </a:rPr>
              <a:t>≈15%</a:t>
            </a:r>
            <a:r>
              <a:rPr lang="en-US" sz="2400" b="1" dirty="0">
                <a:ln w="3175">
                  <a:solidFill>
                    <a:prstClr val="white"/>
                  </a:solidFill>
                </a:ln>
                <a:solidFill>
                  <a:prstClr val="black"/>
                </a:solidFill>
                <a:ea typeface="+mn-ea"/>
              </a:rPr>
              <a:t>) </a:t>
            </a:r>
          </a:p>
        </p:txBody>
      </p:sp>
      <p:sp>
        <p:nvSpPr>
          <p:cNvPr id="96"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n-ea"/>
              </a:rPr>
              <a:t>Tier 1</a:t>
            </a:r>
          </a:p>
          <a:p>
            <a:pPr algn="ctr" eaLnBrk="1" hangingPunct="1"/>
            <a:r>
              <a:rPr lang="en-US" sz="2400" b="1" dirty="0">
                <a:ln w="3175">
                  <a:solidFill>
                    <a:prstClr val="white">
                      <a:alpha val="70000"/>
                    </a:prstClr>
                  </a:solidFill>
                </a:ln>
                <a:solidFill>
                  <a:prstClr val="black"/>
                </a:solidFill>
                <a:ea typeface="+mn-ea"/>
              </a:rPr>
              <a:t>Primary Prevention (</a:t>
            </a:r>
            <a:r>
              <a:rPr lang="en-US" sz="2400" b="1" dirty="0">
                <a:ln w="3175">
                  <a:solidFill>
                    <a:prstClr val="white">
                      <a:alpha val="70000"/>
                    </a:prstClr>
                  </a:solidFill>
                </a:ln>
                <a:solidFill>
                  <a:prstClr val="black"/>
                </a:solidFill>
                <a:ea typeface="+mn-ea"/>
                <a:cs typeface="Arial" panose="020B0604020202020204" pitchFamily="34" charset="0"/>
              </a:rPr>
              <a:t>≈80%</a:t>
            </a:r>
            <a:r>
              <a:rPr lang="en-US" sz="2400" b="1" dirty="0">
                <a:ln w="3175">
                  <a:solidFill>
                    <a:prstClr val="white">
                      <a:alpha val="70000"/>
                    </a:prstClr>
                  </a:solidFill>
                </a:ln>
                <a:solidFill>
                  <a:prstClr val="black"/>
                </a:solidFill>
                <a:ea typeface="+mn-ea"/>
              </a:rPr>
              <a:t>) </a:t>
            </a:r>
          </a:p>
        </p:txBody>
      </p:sp>
      <p:sp>
        <p:nvSpPr>
          <p:cNvPr id="97" name="Reference"/>
          <p:cNvSpPr txBox="1"/>
          <p:nvPr userDrawn="1"/>
        </p:nvSpPr>
        <p:spPr>
          <a:xfrm>
            <a:off x="2698955" y="395891"/>
            <a:ext cx="3746090" cy="400110"/>
          </a:xfrm>
          <a:prstGeom prst="rect">
            <a:avLst/>
          </a:prstGeom>
          <a:noFill/>
        </p:spPr>
        <p:txBody>
          <a:bodyPr wrap="none" rtlCol="0">
            <a:spAutoFit/>
          </a:bodyPr>
          <a:lstStyle/>
          <a:p>
            <a:pPr eaLnBrk="1" fontAlgn="auto" hangingPunct="1">
              <a:spcBef>
                <a:spcPts val="0"/>
              </a:spcBef>
              <a:spcAft>
                <a:spcPts val="0"/>
              </a:spcAft>
            </a:pPr>
            <a:r>
              <a:rPr lang="en-US" sz="2000" dirty="0">
                <a:solidFill>
                  <a:prstClr val="black"/>
                </a:solidFill>
                <a:latin typeface="Calibri" panose="020F0502020204030204"/>
                <a:ea typeface="+mn-ea"/>
              </a:rPr>
              <a:t>(Lane, </a:t>
            </a:r>
            <a:r>
              <a:rPr lang="en-US" sz="2000" dirty="0" err="1">
                <a:solidFill>
                  <a:prstClr val="black"/>
                </a:solidFill>
                <a:latin typeface="Calibri" panose="020F0502020204030204"/>
                <a:ea typeface="+mn-ea"/>
              </a:rPr>
              <a:t>Kalberg</a:t>
            </a:r>
            <a:r>
              <a:rPr lang="en-US" sz="2000" dirty="0">
                <a:solidFill>
                  <a:prstClr val="black"/>
                </a:solidFill>
                <a:latin typeface="Calibri" panose="020F0502020204030204"/>
                <a:ea typeface="+mn-ea"/>
              </a:rPr>
              <a:t>, &amp; </a:t>
            </a:r>
            <a:r>
              <a:rPr lang="en-US" sz="2000" dirty="0" err="1">
                <a:solidFill>
                  <a:prstClr val="black"/>
                </a:solidFill>
                <a:latin typeface="Calibri" panose="020F0502020204030204"/>
                <a:ea typeface="+mn-ea"/>
              </a:rPr>
              <a:t>Menzies</a:t>
            </a:r>
            <a:r>
              <a:rPr lang="en-US" sz="2000" dirty="0">
                <a:solidFill>
                  <a:prstClr val="black"/>
                </a:solidFill>
                <a:latin typeface="Calibri" panose="020F0502020204030204"/>
                <a:ea typeface="+mn-ea"/>
              </a:rPr>
              <a:t>, 2009)</a:t>
            </a:r>
          </a:p>
        </p:txBody>
      </p:sp>
      <p:sp>
        <p:nvSpPr>
          <p:cNvPr id="98"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dirty="0">
                <a:solidFill>
                  <a:prstClr val="black"/>
                </a:solidFill>
                <a:ea typeface="+mn-ea"/>
              </a:rPr>
              <a:t>Comprehensive, Integrated, Three-Tiered Model of Prevention</a:t>
            </a:r>
            <a:endParaRPr lang="en-US" sz="2800" b="1" dirty="0">
              <a:solidFill>
                <a:prstClr val="black"/>
              </a:solidFill>
              <a:ea typeface="+mn-ea"/>
            </a:endParaRPr>
          </a:p>
        </p:txBody>
      </p:sp>
      <p:sp>
        <p:nvSpPr>
          <p:cNvPr id="27" name="Watermark Covering"/>
          <p:cNvSpPr/>
          <p:nvPr userDrawn="1"/>
        </p:nvSpPr>
        <p:spPr>
          <a:xfrm>
            <a:off x="0" y="0"/>
            <a:ext cx="9144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0733300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18"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b="1" dirty="0">
              <a:solidFill>
                <a:prstClr val="white"/>
              </a:solidFill>
            </a:endParaRPr>
          </a:p>
        </p:txBody>
      </p:sp>
      <p:sp>
        <p:nvSpPr>
          <p:cNvPr id="19"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0"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cxnSp>
        <p:nvCxnSpPr>
          <p:cNvPr id="21" name="Straight Connector 20"/>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4" name="Domains"/>
          <p:cNvSpPr txBox="1"/>
          <p:nvPr userDrawn="1"/>
        </p:nvSpPr>
        <p:spPr>
          <a:xfrm>
            <a:off x="423333" y="6096000"/>
            <a:ext cx="8297334" cy="669414"/>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dirty="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8"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n-ea"/>
              </a:rPr>
              <a:t>Tier 3</a:t>
            </a:r>
          </a:p>
          <a:p>
            <a:pPr algn="ctr" eaLnBrk="1" hangingPunct="1">
              <a:lnSpc>
                <a:spcPct val="75000"/>
              </a:lnSpc>
            </a:pPr>
            <a:r>
              <a:rPr lang="en-US" sz="2400" b="1" dirty="0">
                <a:ln w="3175">
                  <a:solidFill>
                    <a:prstClr val="white">
                      <a:alpha val="70000"/>
                    </a:prstClr>
                  </a:solidFill>
                </a:ln>
                <a:solidFill>
                  <a:prstClr val="black"/>
                </a:solidFill>
                <a:ea typeface="+mn-ea"/>
              </a:rPr>
              <a:t>Tertiary Prevention  (</a:t>
            </a:r>
            <a:r>
              <a:rPr lang="en-US" sz="2400" b="1" dirty="0">
                <a:ln w="3175">
                  <a:solidFill>
                    <a:prstClr val="white">
                      <a:alpha val="70000"/>
                    </a:prstClr>
                  </a:solidFill>
                </a:ln>
                <a:solidFill>
                  <a:prstClr val="black"/>
                </a:solidFill>
                <a:ea typeface="+mn-ea"/>
                <a:cs typeface="Arial" panose="020B0604020202020204" pitchFamily="34" charset="0"/>
              </a:rPr>
              <a:t>≈5%</a:t>
            </a:r>
            <a:r>
              <a:rPr lang="en-US" sz="2400" b="1" dirty="0">
                <a:ln w="3175">
                  <a:solidFill>
                    <a:prstClr val="white">
                      <a:alpha val="70000"/>
                    </a:prstClr>
                  </a:solidFill>
                </a:ln>
                <a:solidFill>
                  <a:prstClr val="black"/>
                </a:solidFill>
                <a:ea typeface="+mn-ea"/>
              </a:rPr>
              <a:t>)</a:t>
            </a:r>
          </a:p>
        </p:txBody>
      </p:sp>
      <p:sp>
        <p:nvSpPr>
          <p:cNvPr id="29"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solidFill>
                </a:ln>
                <a:solidFill>
                  <a:prstClr val="black"/>
                </a:solidFill>
                <a:ea typeface="+mn-ea"/>
              </a:rPr>
              <a:t>Tier 2</a:t>
            </a:r>
          </a:p>
          <a:p>
            <a:pPr algn="ctr" eaLnBrk="1" hangingPunct="1">
              <a:lnSpc>
                <a:spcPct val="85000"/>
              </a:lnSpc>
            </a:pPr>
            <a:r>
              <a:rPr lang="en-US" sz="2400" b="1" dirty="0">
                <a:ln w="3175">
                  <a:solidFill>
                    <a:prstClr val="white"/>
                  </a:solidFill>
                </a:ln>
                <a:solidFill>
                  <a:prstClr val="black"/>
                </a:solidFill>
                <a:ea typeface="+mn-ea"/>
              </a:rPr>
              <a:t>Secondary Prevention (</a:t>
            </a:r>
            <a:r>
              <a:rPr lang="en-US" sz="2400" b="1" dirty="0">
                <a:ln w="3175">
                  <a:solidFill>
                    <a:prstClr val="white"/>
                  </a:solidFill>
                </a:ln>
                <a:solidFill>
                  <a:prstClr val="black"/>
                </a:solidFill>
                <a:ea typeface="+mn-ea"/>
                <a:cs typeface="Arial" panose="020B0604020202020204" pitchFamily="34" charset="0"/>
              </a:rPr>
              <a:t>≈15%</a:t>
            </a:r>
            <a:r>
              <a:rPr lang="en-US" sz="2400" b="1" dirty="0">
                <a:ln w="3175">
                  <a:solidFill>
                    <a:prstClr val="white"/>
                  </a:solidFill>
                </a:ln>
                <a:solidFill>
                  <a:prstClr val="black"/>
                </a:solidFill>
                <a:ea typeface="+mn-ea"/>
              </a:rPr>
              <a:t>) </a:t>
            </a:r>
          </a:p>
        </p:txBody>
      </p:sp>
      <p:sp>
        <p:nvSpPr>
          <p:cNvPr id="30"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n-ea"/>
              </a:rPr>
              <a:t>Tier 1</a:t>
            </a:r>
          </a:p>
          <a:p>
            <a:pPr algn="ctr" eaLnBrk="1" hangingPunct="1"/>
            <a:r>
              <a:rPr lang="en-US" sz="2400" b="1" dirty="0">
                <a:ln w="3175">
                  <a:solidFill>
                    <a:prstClr val="white">
                      <a:alpha val="70000"/>
                    </a:prstClr>
                  </a:solidFill>
                </a:ln>
                <a:solidFill>
                  <a:prstClr val="black"/>
                </a:solidFill>
                <a:ea typeface="+mn-ea"/>
              </a:rPr>
              <a:t>Primary Prevention (</a:t>
            </a:r>
            <a:r>
              <a:rPr lang="en-US" sz="2400" b="1" dirty="0">
                <a:ln w="3175">
                  <a:solidFill>
                    <a:prstClr val="white">
                      <a:alpha val="70000"/>
                    </a:prstClr>
                  </a:solidFill>
                </a:ln>
                <a:solidFill>
                  <a:prstClr val="black"/>
                </a:solidFill>
                <a:ea typeface="+mn-ea"/>
                <a:cs typeface="Arial" panose="020B0604020202020204" pitchFamily="34" charset="0"/>
              </a:rPr>
              <a:t>≈80%</a:t>
            </a:r>
            <a:r>
              <a:rPr lang="en-US" sz="2400" b="1" dirty="0">
                <a:ln w="3175">
                  <a:solidFill>
                    <a:prstClr val="white">
                      <a:alpha val="70000"/>
                    </a:prstClr>
                  </a:solidFill>
                </a:ln>
                <a:solidFill>
                  <a:prstClr val="black"/>
                </a:solidFill>
                <a:ea typeface="+mn-ea"/>
              </a:rPr>
              <a:t>) </a:t>
            </a:r>
          </a:p>
        </p:txBody>
      </p:sp>
      <p:sp>
        <p:nvSpPr>
          <p:cNvPr id="31" name="Reference"/>
          <p:cNvSpPr txBox="1"/>
          <p:nvPr userDrawn="1"/>
        </p:nvSpPr>
        <p:spPr>
          <a:xfrm>
            <a:off x="2698955" y="395891"/>
            <a:ext cx="3746090" cy="400110"/>
          </a:xfrm>
          <a:prstGeom prst="rect">
            <a:avLst/>
          </a:prstGeom>
          <a:noFill/>
        </p:spPr>
        <p:txBody>
          <a:bodyPr wrap="none" rtlCol="0">
            <a:spAutoFit/>
          </a:bodyPr>
          <a:lstStyle/>
          <a:p>
            <a:pPr eaLnBrk="1" fontAlgn="auto" hangingPunct="1">
              <a:spcBef>
                <a:spcPts val="0"/>
              </a:spcBef>
              <a:spcAft>
                <a:spcPts val="0"/>
              </a:spcAft>
            </a:pPr>
            <a:r>
              <a:rPr lang="en-US" sz="2000" dirty="0">
                <a:solidFill>
                  <a:prstClr val="black"/>
                </a:solidFill>
                <a:latin typeface="Calibri" panose="020F0502020204030204"/>
                <a:ea typeface="+mn-ea"/>
              </a:rPr>
              <a:t>(Lane, </a:t>
            </a:r>
            <a:r>
              <a:rPr lang="en-US" sz="2000" dirty="0" err="1">
                <a:solidFill>
                  <a:prstClr val="black"/>
                </a:solidFill>
                <a:latin typeface="Calibri" panose="020F0502020204030204"/>
                <a:ea typeface="+mn-ea"/>
              </a:rPr>
              <a:t>Kalberg</a:t>
            </a:r>
            <a:r>
              <a:rPr lang="en-US" sz="2000" dirty="0">
                <a:solidFill>
                  <a:prstClr val="black"/>
                </a:solidFill>
                <a:latin typeface="Calibri" panose="020F0502020204030204"/>
                <a:ea typeface="+mn-ea"/>
              </a:rPr>
              <a:t>, &amp; </a:t>
            </a:r>
            <a:r>
              <a:rPr lang="en-US" sz="2000" dirty="0" err="1">
                <a:solidFill>
                  <a:prstClr val="black"/>
                </a:solidFill>
                <a:latin typeface="Calibri" panose="020F0502020204030204"/>
                <a:ea typeface="+mn-ea"/>
              </a:rPr>
              <a:t>Menzies</a:t>
            </a:r>
            <a:r>
              <a:rPr lang="en-US" sz="2000" dirty="0">
                <a:solidFill>
                  <a:prstClr val="black"/>
                </a:solidFill>
                <a:latin typeface="Calibri" panose="020F0502020204030204"/>
                <a:ea typeface="+mn-ea"/>
              </a:rPr>
              <a:t>, 2009)</a:t>
            </a:r>
          </a:p>
        </p:txBody>
      </p:sp>
      <p:sp>
        <p:nvSpPr>
          <p:cNvPr id="32"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dirty="0">
                <a:solidFill>
                  <a:prstClr val="black"/>
                </a:solidFill>
                <a:ea typeface="+mn-ea"/>
              </a:rPr>
              <a:t>Comprehensive, Integrated, Three-Tiered Model of Prevention</a:t>
            </a:r>
            <a:endParaRPr lang="en-US" sz="2800" b="1" dirty="0">
              <a:solidFill>
                <a:prstClr val="black"/>
              </a:solidFill>
              <a:ea typeface="+mn-ea"/>
            </a:endParaRPr>
          </a:p>
        </p:txBody>
      </p:sp>
      <p:sp>
        <p:nvSpPr>
          <p:cNvPr id="17" name="Watermark Covering"/>
          <p:cNvSpPr/>
          <p:nvPr userDrawn="1"/>
        </p:nvSpPr>
        <p:spPr>
          <a:xfrm>
            <a:off x="0" y="0"/>
            <a:ext cx="9144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6971877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Ci3T Training Series">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09461"/>
            <a:ext cx="9144000" cy="5572659"/>
          </a:xfrm>
          <a:prstGeom prst="rect">
            <a:avLst/>
          </a:prstGeom>
        </p:spPr>
      </p:pic>
    </p:spTree>
    <p:extLst>
      <p:ext uri="{BB962C8B-B14F-4D97-AF65-F5344CB8AC3E}">
        <p14:creationId xmlns:p14="http://schemas.microsoft.com/office/powerpoint/2010/main" val="18926739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3748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6766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7761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1811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p:txBody>
          <a:bodyPr/>
          <a:lstStyle>
            <a:lvl1pPr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A2665582-52BB-8442-B6F1-700C9262B2CF}" type="datetime1">
              <a:rPr lang="en-US" smtClean="0"/>
              <a:t>3/6/2020</a:t>
            </a:fld>
            <a:endParaRPr lang="en-US"/>
          </a:p>
        </p:txBody>
      </p:sp>
      <p:sp>
        <p:nvSpPr>
          <p:cNvPr id="4" name="Footer Placeholder 21"/>
          <p:cNvSpPr>
            <a:spLocks noGrp="1"/>
          </p:cNvSpPr>
          <p:nvPr>
            <p:ph type="ftr" sz="quarter" idx="11"/>
          </p:nvPr>
        </p:nvSpPr>
        <p:spPr/>
        <p:txBody>
          <a:bodyPr/>
          <a:lstStyle>
            <a:lvl1pPr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p:txBody>
          <a:bodyPr/>
          <a:lstStyle>
            <a:lvl1pPr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5A8D9943-3AFB-6840-9D26-7489F3511002}" type="slidenum">
              <a:rPr lang="en-US"/>
              <a:pPr>
                <a:defRPr/>
              </a:pPr>
              <a:t>‹#›</a:t>
            </a:fld>
            <a:endParaRPr lang="en-US"/>
          </a:p>
        </p:txBody>
      </p:sp>
    </p:spTree>
    <p:extLst>
      <p:ext uri="{BB962C8B-B14F-4D97-AF65-F5344CB8AC3E}">
        <p14:creationId xmlns:p14="http://schemas.microsoft.com/office/powerpoint/2010/main" val="4394567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37147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224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7926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2401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6805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3035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5636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6603763"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685800" y="3584946"/>
            <a:ext cx="66037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4284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1767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504870"/>
            <a:ext cx="6665675" cy="2084594"/>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666567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403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9" name="Rectangle 8"/>
          <p:cNvSpPr>
            <a:spLocks noGrp="1"/>
          </p:cNvSpPr>
          <p:nvPr>
            <p:ph type="body" sz="quarter" idx="13"/>
          </p:nvPr>
        </p:nvSpPr>
        <p:spPr>
          <a:xfrm>
            <a:off x="304800" y="381000"/>
            <a:ext cx="80772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lang="en-US" dirty="0"/>
              <a:t>Click to edit Master text styles</a:t>
            </a:r>
          </a:p>
        </p:txBody>
      </p:sp>
      <p:sp>
        <p:nvSpPr>
          <p:cNvPr id="11" name="Text Placeholder 10"/>
          <p:cNvSpPr>
            <a:spLocks noGrp="1"/>
          </p:cNvSpPr>
          <p:nvPr>
            <p:ph type="body" sz="quarter" idx="17"/>
          </p:nvPr>
        </p:nvSpPr>
        <p:spPr>
          <a:xfrm>
            <a:off x="990600" y="1143000"/>
            <a:ext cx="67818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dt" sz="half" idx="18"/>
          </p:nvPr>
        </p:nvSpPr>
        <p:spPr>
          <a:xfrm>
            <a:off x="7010400" y="76200"/>
            <a:ext cx="1371600" cy="228600"/>
          </a:xfrm>
        </p:spPr>
        <p:txBody>
          <a:bodyPr/>
          <a:lstStyle>
            <a:lvl1pPr algn="r" eaLnBrk="0" fontAlgn="auto" hangingPunct="0">
              <a:spcBef>
                <a:spcPts val="0"/>
              </a:spcBef>
              <a:spcAft>
                <a:spcPts val="0"/>
              </a:spcAft>
              <a:defRPr>
                <a:solidFill>
                  <a:srgbClr val="303030"/>
                </a:solidFill>
                <a:latin typeface="+mn-lt"/>
                <a:ea typeface="MS PGothic" panose="020B0600070205080204" pitchFamily="34" charset="-128"/>
              </a:defRPr>
            </a:lvl1pPr>
            <a:extLst/>
          </a:lstStyle>
          <a:p>
            <a:pPr>
              <a:defRPr/>
            </a:pPr>
            <a:fld id="{BF7F8373-5352-B94B-98E7-1426A3CDC67C}" type="datetime1">
              <a:rPr lang="en-US" smtClean="0"/>
              <a:t>3/6/2020</a:t>
            </a:fld>
            <a:endParaRPr lang="en-US"/>
          </a:p>
        </p:txBody>
      </p:sp>
      <p:sp>
        <p:nvSpPr>
          <p:cNvPr id="6" name="Rectangle 5"/>
          <p:cNvSpPr>
            <a:spLocks noGrp="1"/>
          </p:cNvSpPr>
          <p:nvPr>
            <p:ph type="sldNum" sz="quarter" idx="19"/>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fld id="{24EE83B7-E30D-314B-8414-EB38EFD4B472}" type="slidenum">
              <a:rPr lang="en-US"/>
              <a:pPr>
                <a:defRPr/>
              </a:pPr>
              <a:t>‹#›</a:t>
            </a:fld>
            <a:endParaRPr lang="en-US"/>
          </a:p>
        </p:txBody>
      </p:sp>
      <p:sp>
        <p:nvSpPr>
          <p:cNvPr id="7" name="Rectangle 6"/>
          <p:cNvSpPr>
            <a:spLocks noGrp="1"/>
          </p:cNvSpPr>
          <p:nvPr>
            <p:ph type="ftr" sz="quarter" idx="20"/>
          </p:nvPr>
        </p:nvSpPr>
        <p:spPr/>
        <p:txBody>
          <a:bodyPr/>
          <a:lstStyle>
            <a:lvl1pPr eaLnBrk="0" fontAlgn="base" hangingPunct="0">
              <a:spcBef>
                <a:spcPct val="0"/>
              </a:spcBef>
              <a:spcAft>
                <a:spcPct val="0"/>
              </a:spcAft>
              <a:defRPr>
                <a:solidFill>
                  <a:srgbClr val="303030"/>
                </a:solidFill>
                <a:latin typeface="Verdana" panose="020B0604030504040204" pitchFamily="34" charset="0"/>
                <a:ea typeface="MS PGothic" panose="020B0600070205080204" pitchFamily="34" charset="-128"/>
              </a:defRPr>
            </a:lvl1pPr>
            <a:extLst/>
          </a:lstStyle>
          <a:p>
            <a:pPr>
              <a:defRPr/>
            </a:pPr>
            <a:endParaRPr lang="en-US" dirty="0"/>
          </a:p>
        </p:txBody>
      </p:sp>
    </p:spTree>
    <p:extLst>
      <p:ext uri="{BB962C8B-B14F-4D97-AF65-F5344CB8AC3E}">
        <p14:creationId xmlns:p14="http://schemas.microsoft.com/office/powerpoint/2010/main" val="7531503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6265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1010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2007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4421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28"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b="1" dirty="0">
              <a:solidFill>
                <a:prstClr val="white"/>
              </a:solidFill>
            </a:endParaRPr>
          </a:p>
        </p:txBody>
      </p:sp>
      <p:sp>
        <p:nvSpPr>
          <p:cNvPr id="29"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0"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cxnSp>
        <p:nvCxnSpPr>
          <p:cNvPr id="31" name="Straight Connector 30"/>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34" name="Domains"/>
          <p:cNvSpPr txBox="1"/>
          <p:nvPr userDrawn="1"/>
        </p:nvSpPr>
        <p:spPr>
          <a:xfrm>
            <a:off x="423333" y="6096000"/>
            <a:ext cx="8297334" cy="669414"/>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dirty="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35" name="Goal 3"/>
          <p:cNvSpPr/>
          <p:nvPr userDrawn="1"/>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b="1" u="sng" dirty="0">
                <a:solidFill>
                  <a:srgbClr val="E7E6E6"/>
                </a:solidFill>
              </a:rPr>
              <a:t>Goal: Reduce Harm</a:t>
            </a:r>
          </a:p>
          <a:p>
            <a:pPr eaLnBrk="1" hangingPunct="1"/>
            <a:r>
              <a:rPr lang="en-US" b="1" dirty="0">
                <a:solidFill>
                  <a:prstClr val="white"/>
                </a:solidFill>
              </a:rPr>
              <a:t>Specialized individual systems</a:t>
            </a:r>
            <a:br>
              <a:rPr lang="en-US" b="1" dirty="0">
                <a:solidFill>
                  <a:prstClr val="white"/>
                </a:solidFill>
              </a:rPr>
            </a:br>
            <a:r>
              <a:rPr lang="en-US" b="1" dirty="0">
                <a:solidFill>
                  <a:prstClr val="white"/>
                </a:solidFill>
              </a:rPr>
              <a:t>       for students with high risk</a:t>
            </a:r>
          </a:p>
        </p:txBody>
      </p:sp>
      <p:sp>
        <p:nvSpPr>
          <p:cNvPr id="36" name="Goal 2"/>
          <p:cNvSpPr/>
          <p:nvPr userDrawn="1"/>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eaLnBrk="1" hangingPunct="1"/>
            <a:r>
              <a:rPr lang="en-US" b="1" u="sng" dirty="0">
                <a:solidFill>
                  <a:srgbClr val="E7E6E6"/>
                </a:solidFill>
                <a:cs typeface="Arial" charset="0"/>
              </a:rPr>
              <a:t>Goal: Reverse Harm</a:t>
            </a:r>
          </a:p>
          <a:p>
            <a:pPr eaLnBrk="1" hangingPunct="1"/>
            <a:r>
              <a:rPr lang="en-US" b="1" dirty="0">
                <a:solidFill>
                  <a:prstClr val="white"/>
                </a:solidFill>
                <a:cs typeface="Arial" charset="0"/>
              </a:rPr>
              <a:t>Specialized group systems </a:t>
            </a:r>
          </a:p>
          <a:p>
            <a:pPr eaLnBrk="1" hangingPunct="1"/>
            <a:r>
              <a:rPr lang="en-US" b="1" dirty="0">
                <a:solidFill>
                  <a:prstClr val="white"/>
                </a:solidFill>
                <a:cs typeface="Arial" charset="0"/>
              </a:rPr>
              <a:t>for students at risk</a:t>
            </a:r>
            <a:endParaRPr lang="en-US" dirty="0">
              <a:solidFill>
                <a:prstClr val="white"/>
              </a:solidFill>
            </a:endParaRPr>
          </a:p>
        </p:txBody>
      </p:sp>
      <p:sp>
        <p:nvSpPr>
          <p:cNvPr id="37" name="Goal 1"/>
          <p:cNvSpPr/>
          <p:nvPr userDrawn="1"/>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b="1" u="sng" dirty="0">
                <a:solidFill>
                  <a:srgbClr val="E7E6E6"/>
                </a:solidFill>
              </a:rPr>
              <a:t>Goal: Prevent Harm</a:t>
            </a:r>
          </a:p>
          <a:p>
            <a:pPr eaLnBrk="1" hangingPunct="1"/>
            <a:r>
              <a:rPr lang="en-US" b="1" dirty="0">
                <a:solidFill>
                  <a:prstClr val="white"/>
                </a:solidFill>
              </a:rPr>
              <a:t>School/classroom-wide systems for all students, staff, &amp; settings</a:t>
            </a:r>
          </a:p>
        </p:txBody>
      </p:sp>
      <p:sp>
        <p:nvSpPr>
          <p:cNvPr id="38"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n-ea"/>
              </a:rPr>
              <a:t>Tier 3</a:t>
            </a:r>
          </a:p>
          <a:p>
            <a:pPr algn="ctr" eaLnBrk="1" hangingPunct="1">
              <a:lnSpc>
                <a:spcPct val="75000"/>
              </a:lnSpc>
            </a:pPr>
            <a:r>
              <a:rPr lang="en-US" sz="2400" b="1" dirty="0">
                <a:ln w="3175">
                  <a:solidFill>
                    <a:prstClr val="white">
                      <a:alpha val="70000"/>
                    </a:prstClr>
                  </a:solidFill>
                </a:ln>
                <a:solidFill>
                  <a:prstClr val="black"/>
                </a:solidFill>
                <a:ea typeface="+mn-ea"/>
              </a:rPr>
              <a:t>Tertiary Prevention  (</a:t>
            </a:r>
            <a:r>
              <a:rPr lang="en-US" sz="2400" b="1" dirty="0">
                <a:ln w="3175">
                  <a:solidFill>
                    <a:prstClr val="white">
                      <a:alpha val="70000"/>
                    </a:prstClr>
                  </a:solidFill>
                </a:ln>
                <a:solidFill>
                  <a:prstClr val="black"/>
                </a:solidFill>
                <a:ea typeface="+mn-ea"/>
                <a:cs typeface="Arial" panose="020B0604020202020204" pitchFamily="34" charset="0"/>
              </a:rPr>
              <a:t>≈5%</a:t>
            </a:r>
            <a:r>
              <a:rPr lang="en-US" sz="2400" b="1" dirty="0">
                <a:ln w="3175">
                  <a:solidFill>
                    <a:prstClr val="white">
                      <a:alpha val="70000"/>
                    </a:prstClr>
                  </a:solidFill>
                </a:ln>
                <a:solidFill>
                  <a:prstClr val="black"/>
                </a:solidFill>
                <a:ea typeface="+mn-ea"/>
              </a:rPr>
              <a:t>)</a:t>
            </a:r>
          </a:p>
        </p:txBody>
      </p:sp>
      <p:sp>
        <p:nvSpPr>
          <p:cNvPr id="39"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solidFill>
                </a:ln>
                <a:solidFill>
                  <a:prstClr val="black"/>
                </a:solidFill>
                <a:ea typeface="+mn-ea"/>
              </a:rPr>
              <a:t>Tier 2</a:t>
            </a:r>
          </a:p>
          <a:p>
            <a:pPr algn="ctr" eaLnBrk="1" hangingPunct="1">
              <a:lnSpc>
                <a:spcPct val="85000"/>
              </a:lnSpc>
            </a:pPr>
            <a:r>
              <a:rPr lang="en-US" sz="2400" b="1" dirty="0">
                <a:ln w="3175">
                  <a:solidFill>
                    <a:prstClr val="white"/>
                  </a:solidFill>
                </a:ln>
                <a:solidFill>
                  <a:prstClr val="black"/>
                </a:solidFill>
                <a:ea typeface="+mn-ea"/>
              </a:rPr>
              <a:t>Secondary Prevention (</a:t>
            </a:r>
            <a:r>
              <a:rPr lang="en-US" sz="2400" b="1" dirty="0">
                <a:ln w="3175">
                  <a:solidFill>
                    <a:prstClr val="white"/>
                  </a:solidFill>
                </a:ln>
                <a:solidFill>
                  <a:prstClr val="black"/>
                </a:solidFill>
                <a:ea typeface="+mn-ea"/>
                <a:cs typeface="Arial" panose="020B0604020202020204" pitchFamily="34" charset="0"/>
              </a:rPr>
              <a:t>≈15%</a:t>
            </a:r>
            <a:r>
              <a:rPr lang="en-US" sz="2400" b="1" dirty="0">
                <a:ln w="3175">
                  <a:solidFill>
                    <a:prstClr val="white"/>
                  </a:solidFill>
                </a:ln>
                <a:solidFill>
                  <a:prstClr val="black"/>
                </a:solidFill>
                <a:ea typeface="+mn-ea"/>
              </a:rPr>
              <a:t>) </a:t>
            </a:r>
          </a:p>
        </p:txBody>
      </p:sp>
      <p:sp>
        <p:nvSpPr>
          <p:cNvPr id="40"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n-ea"/>
              </a:rPr>
              <a:t>Tier 1</a:t>
            </a:r>
          </a:p>
          <a:p>
            <a:pPr algn="ctr" eaLnBrk="1" hangingPunct="1"/>
            <a:r>
              <a:rPr lang="en-US" sz="2400" b="1" dirty="0">
                <a:ln w="3175">
                  <a:solidFill>
                    <a:prstClr val="white">
                      <a:alpha val="70000"/>
                    </a:prstClr>
                  </a:solidFill>
                </a:ln>
                <a:solidFill>
                  <a:prstClr val="black"/>
                </a:solidFill>
                <a:ea typeface="+mn-ea"/>
              </a:rPr>
              <a:t>Primary Prevention (</a:t>
            </a:r>
            <a:r>
              <a:rPr lang="en-US" sz="2400" b="1" dirty="0">
                <a:ln w="3175">
                  <a:solidFill>
                    <a:prstClr val="white">
                      <a:alpha val="70000"/>
                    </a:prstClr>
                  </a:solidFill>
                </a:ln>
                <a:solidFill>
                  <a:prstClr val="black"/>
                </a:solidFill>
                <a:ea typeface="+mn-ea"/>
                <a:cs typeface="Arial" panose="020B0604020202020204" pitchFamily="34" charset="0"/>
              </a:rPr>
              <a:t>≈80%</a:t>
            </a:r>
            <a:r>
              <a:rPr lang="en-US" sz="2400" b="1" dirty="0">
                <a:ln w="3175">
                  <a:solidFill>
                    <a:prstClr val="white">
                      <a:alpha val="70000"/>
                    </a:prstClr>
                  </a:solidFill>
                </a:ln>
                <a:solidFill>
                  <a:prstClr val="black"/>
                </a:solidFill>
                <a:ea typeface="+mn-ea"/>
              </a:rPr>
              <a:t>) </a:t>
            </a:r>
          </a:p>
        </p:txBody>
      </p:sp>
      <p:sp>
        <p:nvSpPr>
          <p:cNvPr id="41" name="Reference"/>
          <p:cNvSpPr txBox="1"/>
          <p:nvPr userDrawn="1"/>
        </p:nvSpPr>
        <p:spPr>
          <a:xfrm>
            <a:off x="2698955" y="395891"/>
            <a:ext cx="3746090" cy="400110"/>
          </a:xfrm>
          <a:prstGeom prst="rect">
            <a:avLst/>
          </a:prstGeom>
          <a:noFill/>
        </p:spPr>
        <p:txBody>
          <a:bodyPr wrap="none" rtlCol="0">
            <a:spAutoFit/>
          </a:bodyPr>
          <a:lstStyle/>
          <a:p>
            <a:pPr eaLnBrk="1" fontAlgn="auto" hangingPunct="1">
              <a:spcBef>
                <a:spcPts val="0"/>
              </a:spcBef>
              <a:spcAft>
                <a:spcPts val="0"/>
              </a:spcAft>
            </a:pPr>
            <a:r>
              <a:rPr lang="en-US" sz="2000" dirty="0">
                <a:solidFill>
                  <a:prstClr val="black"/>
                </a:solidFill>
                <a:latin typeface="Calibri" panose="020F0502020204030204"/>
                <a:ea typeface="+mn-ea"/>
              </a:rPr>
              <a:t>(Lane, </a:t>
            </a:r>
            <a:r>
              <a:rPr lang="en-US" sz="2000" dirty="0" err="1">
                <a:solidFill>
                  <a:prstClr val="black"/>
                </a:solidFill>
                <a:latin typeface="Calibri" panose="020F0502020204030204"/>
                <a:ea typeface="+mn-ea"/>
              </a:rPr>
              <a:t>Kalberg</a:t>
            </a:r>
            <a:r>
              <a:rPr lang="en-US" sz="2000" dirty="0">
                <a:solidFill>
                  <a:prstClr val="black"/>
                </a:solidFill>
                <a:latin typeface="Calibri" panose="020F0502020204030204"/>
                <a:ea typeface="+mn-ea"/>
              </a:rPr>
              <a:t>, &amp; </a:t>
            </a:r>
            <a:r>
              <a:rPr lang="en-US" sz="2000" dirty="0" err="1">
                <a:solidFill>
                  <a:prstClr val="black"/>
                </a:solidFill>
                <a:latin typeface="Calibri" panose="020F0502020204030204"/>
                <a:ea typeface="+mn-ea"/>
              </a:rPr>
              <a:t>Menzies</a:t>
            </a:r>
            <a:r>
              <a:rPr lang="en-US" sz="2000" dirty="0">
                <a:solidFill>
                  <a:prstClr val="black"/>
                </a:solidFill>
                <a:latin typeface="Calibri" panose="020F0502020204030204"/>
                <a:ea typeface="+mn-ea"/>
              </a:rPr>
              <a:t>, 2009)</a:t>
            </a:r>
          </a:p>
        </p:txBody>
      </p:sp>
      <p:sp>
        <p:nvSpPr>
          <p:cNvPr id="42"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dirty="0">
                <a:solidFill>
                  <a:prstClr val="black"/>
                </a:solidFill>
                <a:ea typeface="+mn-ea"/>
              </a:rPr>
              <a:t>Comprehensive, Integrated, Three-Tiered Model of Prevention</a:t>
            </a:r>
            <a:endParaRPr lang="en-US" sz="2800" b="1" dirty="0">
              <a:solidFill>
                <a:prstClr val="black"/>
              </a:solidFill>
              <a:ea typeface="+mn-ea"/>
            </a:endParaRPr>
          </a:p>
        </p:txBody>
      </p:sp>
      <p:sp>
        <p:nvSpPr>
          <p:cNvPr id="43" name="Border"/>
          <p:cNvSpPr/>
          <p:nvPr userDrawn="1"/>
        </p:nvSpPr>
        <p:spPr>
          <a:xfrm>
            <a:off x="0" y="0"/>
            <a:ext cx="9144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3774609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Ci3T Training Serie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38747831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407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196171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81005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079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Rectangle 3"/>
          <p:cNvSpPr/>
          <p:nvPr userDrawn="1"/>
        </p:nvSpPr>
        <p:spPr>
          <a:xfrm>
            <a:off x="152401" y="152400"/>
            <a:ext cx="88392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8" descr="CI3T_color.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60588" y="762000"/>
            <a:ext cx="44799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solidFill>
                  <a:srgbClr val="505153"/>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Date Placeholder 3"/>
          <p:cNvSpPr>
            <a:spLocks noGrp="1"/>
          </p:cNvSpPr>
          <p:nvPr>
            <p:ph type="dt" sz="half" idx="10"/>
          </p:nvPr>
        </p:nvSpPr>
        <p:spPr>
          <a:xfrm>
            <a:off x="438150" y="6096000"/>
            <a:ext cx="21336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3D346BE-72A2-4142-8F7C-76E539D9927E}" type="datetime1">
              <a:rPr lang="en-US" smtClean="0"/>
              <a:t>3/6/2020</a:t>
            </a:fld>
            <a:endParaRPr lang="en-US"/>
          </a:p>
        </p:txBody>
      </p:sp>
      <p:sp>
        <p:nvSpPr>
          <p:cNvPr id="7" name="Footer Placeholder 4"/>
          <p:cNvSpPr>
            <a:spLocks noGrp="1"/>
          </p:cNvSpPr>
          <p:nvPr>
            <p:ph type="ftr" sz="quarter" idx="11"/>
          </p:nvPr>
        </p:nvSpPr>
        <p:spPr>
          <a:xfrm>
            <a:off x="3124200" y="6096000"/>
            <a:ext cx="28956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8" name="Slide Number Placeholder 5"/>
          <p:cNvSpPr>
            <a:spLocks noGrp="1"/>
          </p:cNvSpPr>
          <p:nvPr>
            <p:ph type="sldNum" sz="quarter" idx="12"/>
          </p:nvPr>
        </p:nvSpPr>
        <p:spPr>
          <a:xfrm>
            <a:off x="6324600" y="6096000"/>
            <a:ext cx="21336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BD3F0095-2924-A64B-A2E3-FCBB10EF1D13}" type="slidenum">
              <a:rPr lang="en-US"/>
              <a:pPr>
                <a:defRPr/>
              </a:pPr>
              <a:t>‹#›</a:t>
            </a:fld>
            <a:endParaRPr lang="en-US"/>
          </a:p>
        </p:txBody>
      </p:sp>
    </p:spTree>
    <p:extLst>
      <p:ext uri="{BB962C8B-B14F-4D97-AF65-F5344CB8AC3E}">
        <p14:creationId xmlns:p14="http://schemas.microsoft.com/office/powerpoint/2010/main" val="9291489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A4F279-F081-4DF0-8410-CD9937FB6B0E}" type="datetime1">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dirty="0">
                <a:solidFill>
                  <a:prstClr val="black">
                    <a:tint val="75000"/>
                  </a:prstClr>
                </a:solidFill>
              </a:rPr>
              <a:t>2015 2016 IES Ci3T ES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25944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3F338F-2011-4916-93E2-2A3C92F33430}" type="datetime1">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dirty="0">
                <a:solidFill>
                  <a:prstClr val="black">
                    <a:tint val="75000"/>
                  </a:prstClr>
                </a:solidFill>
              </a:rPr>
              <a:t>2016 2017 IES Ci3T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60130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AAC808-F290-41D8-B5BB-02FB6412E775}" type="datetime1">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dirty="0">
                <a:solidFill>
                  <a:prstClr val="black">
                    <a:tint val="75000"/>
                  </a:prstClr>
                </a:solidFill>
              </a:rPr>
              <a:t>2016 2017 IES Ci3T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65698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A97663-A65C-41DA-B2C5-ACA54D177971}" type="datetime1">
              <a:rPr lang="en-US" smtClean="0">
                <a:solidFill>
                  <a:prstClr val="black">
                    <a:tint val="75000"/>
                  </a:prstClr>
                </a:solidFill>
              </a: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r>
              <a:rPr lang="en-US" dirty="0">
                <a:solidFill>
                  <a:prstClr val="black">
                    <a:tint val="75000"/>
                  </a:prstClr>
                </a:solidFill>
              </a:rPr>
              <a:t>2016 2017 IES Ci3T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23203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9E3A51-DBC5-4FF5-98D0-A499E6226F2A}" type="datetime1">
              <a:rPr lang="en-US" smtClean="0">
                <a:solidFill>
                  <a:prstClr val="black">
                    <a:tint val="75000"/>
                  </a:prstClr>
                </a:solidFill>
              </a:rPr>
              <a:pPr/>
              <a:t>3/6/2020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r>
              <a:rPr lang="en-US" dirty="0">
                <a:solidFill>
                  <a:prstClr val="black">
                    <a:tint val="75000"/>
                  </a:prstClr>
                </a:solidFill>
              </a:rPr>
              <a:t>2016 2017 IES Ci3T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4987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17C81C-5244-4E1F-8ABA-719F2BDD5FF0}" type="datetime1">
              <a:rPr lang="en-US" smtClean="0">
                <a:solidFill>
                  <a:prstClr val="black">
                    <a:tint val="75000"/>
                  </a:prstClr>
                </a:solidFill>
              </a:rPr>
              <a:pPr/>
              <a:t>3/6/2020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r>
              <a:rPr lang="en-US" dirty="0">
                <a:solidFill>
                  <a:prstClr val="black">
                    <a:tint val="75000"/>
                  </a:prstClr>
                </a:solidFill>
              </a:rPr>
              <a:t>2016 2017 IES Ci3T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45513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30E29A-A772-4064-8501-5CFFB9FABDBA}" type="datetime1">
              <a:rPr lang="en-US" smtClean="0">
                <a:solidFill>
                  <a:prstClr val="black">
                    <a:tint val="75000"/>
                  </a:prstClr>
                </a:solidFill>
              </a:rPr>
              <a:pPr/>
              <a:t>3/6/2020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r>
              <a:rPr lang="en-US" dirty="0">
                <a:solidFill>
                  <a:prstClr val="black">
                    <a:tint val="75000"/>
                  </a:prstClr>
                </a:solidFill>
              </a:rPr>
              <a:t>2015 2016 IES Ci3T ES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53335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9458-1CEF-4D46-9410-843F0B8C5706}" type="datetime1">
              <a:rPr lang="en-US" smtClean="0">
                <a:solidFill>
                  <a:prstClr val="black">
                    <a:tint val="75000"/>
                  </a:prstClr>
                </a:solidFill>
              </a: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r>
              <a:rPr lang="en-US" dirty="0">
                <a:solidFill>
                  <a:prstClr val="black">
                    <a:tint val="75000"/>
                  </a:prstClr>
                </a:solidFill>
              </a:rPr>
              <a:t>2015 2016 IES Ci3T ES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2690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302BA4-F89A-4709-A1A5-B90464DF74DF}" type="datetime1">
              <a:rPr lang="en-US" smtClean="0">
                <a:solidFill>
                  <a:prstClr val="black">
                    <a:tint val="75000"/>
                  </a:prstClr>
                </a:solidFill>
              </a: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r>
              <a:rPr lang="en-US" dirty="0">
                <a:solidFill>
                  <a:prstClr val="black">
                    <a:tint val="75000"/>
                  </a:prstClr>
                </a:solidFill>
              </a:rPr>
              <a:t>2015 2016 IES Ci3T ES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480609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C84C8-795D-41A1-AA19-F5FF1A9785B9}" type="datetime1">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dirty="0">
                <a:solidFill>
                  <a:prstClr val="black">
                    <a:tint val="75000"/>
                  </a:prstClr>
                </a:solidFill>
              </a:rPr>
              <a:t>2015 2016 IES Ci3T ES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420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a:solidFill>
            <a:schemeClr val="tx2">
              <a:lumMod val="40000"/>
              <a:lumOff val="60000"/>
            </a:schemeClr>
          </a:solidFill>
        </p:spPr>
        <p:txBody>
          <a:bodyPr/>
          <a:lstStyle>
            <a:lvl1pPr>
              <a:defRPr>
                <a:solidFill>
                  <a:sysClr val="windowText" lastClr="000000"/>
                </a:solidFill>
              </a:defRPr>
            </a:lvl1pPr>
          </a:lstStyle>
          <a:p>
            <a:r>
              <a:rPr lang="en-US" dirty="0"/>
              <a:t>Click to edit Master title style</a:t>
            </a:r>
          </a:p>
        </p:txBody>
      </p:sp>
      <p:sp>
        <p:nvSpPr>
          <p:cNvPr id="3" name="Table Placeholder 2"/>
          <p:cNvSpPr>
            <a:spLocks noGrp="1"/>
          </p:cNvSpPr>
          <p:nvPr>
            <p:ph type="tbl" idx="1"/>
          </p:nvPr>
        </p:nvSpPr>
        <p:spPr>
          <a:xfrm>
            <a:off x="457200" y="1981200"/>
            <a:ext cx="8229600" cy="3886200"/>
          </a:xfrm>
        </p:spPr>
        <p:txBody>
          <a:bodyPr rtlCol="0">
            <a:normAutofit/>
          </a:bodyPr>
          <a:lstStyle/>
          <a:p>
            <a:pPr lvl="0"/>
            <a:endParaRPr lang="en-US" noProof="0"/>
          </a:p>
        </p:txBody>
      </p:sp>
      <p:sp>
        <p:nvSpPr>
          <p:cNvPr id="4" name="Slide Number Placeholder 5"/>
          <p:cNvSpPr>
            <a:spLocks noGrp="1"/>
          </p:cNvSpPr>
          <p:nvPr>
            <p:ph type="sldNum" sz="quarter" idx="10"/>
          </p:nvPr>
        </p:nvSpPr>
        <p:spPr>
          <a:xfrm>
            <a:off x="6400800" y="6502400"/>
            <a:ext cx="2286000" cy="228600"/>
          </a:xfrm>
        </p:spPr>
        <p:txBody>
          <a:bodyPr/>
          <a:lstStyle>
            <a:lvl1pPr eaLnBrk="0" fontAlgn="base" hangingPunct="0">
              <a:spcBef>
                <a:spcPct val="0"/>
              </a:spcBef>
              <a:spcAft>
                <a:spcPct val="0"/>
              </a:spcAft>
              <a:defRPr sz="1000">
                <a:solidFill>
                  <a:prstClr val="white">
                    <a:lumMod val="75000"/>
                  </a:prstClr>
                </a:solidFill>
                <a:latin typeface="Verdana" panose="020B0604030504040204" pitchFamily="34" charset="0"/>
                <a:ea typeface="MS PGothic" panose="020B0600070205080204" pitchFamily="34" charset="-128"/>
              </a:defRPr>
            </a:lvl1pPr>
          </a:lstStyle>
          <a:p>
            <a:pPr>
              <a:defRPr/>
            </a:pPr>
            <a:fld id="{730C82C7-C909-D74F-BCDE-C1E5E0060046}" type="slidenum">
              <a:rPr lang="en-US"/>
              <a:pPr>
                <a:defRPr/>
              </a:pPr>
              <a:t>‹#›</a:t>
            </a:fld>
            <a:endParaRPr lang="en-US" dirty="0"/>
          </a:p>
        </p:txBody>
      </p:sp>
    </p:spTree>
    <p:extLst>
      <p:ext uri="{BB962C8B-B14F-4D97-AF65-F5344CB8AC3E}">
        <p14:creationId xmlns:p14="http://schemas.microsoft.com/office/powerpoint/2010/main" val="185300699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11B12E-EC17-4CBC-9C44-A9382D5E395B}" type="datetime1">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dirty="0">
                <a:solidFill>
                  <a:prstClr val="black">
                    <a:tint val="75000"/>
                  </a:prstClr>
                </a:solidFill>
              </a:rPr>
              <a:t>2015 2016 IES Ci3T ES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16510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Table Placeholder 2"/>
          <p:cNvSpPr>
            <a:spLocks noGrp="1"/>
          </p:cNvSpPr>
          <p:nvPr>
            <p:ph type="tbl" idx="1"/>
          </p:nvPr>
        </p:nvSpPr>
        <p:spPr>
          <a:xfrm>
            <a:off x="457200" y="1981200"/>
            <a:ext cx="8229600" cy="3886200"/>
          </a:xfrm>
        </p:spPr>
        <p:txBody>
          <a:bodyPr rtlCol="0">
            <a:normAutofit/>
          </a:bodyPr>
          <a:lstStyle/>
          <a:p>
            <a:pPr lvl="0"/>
            <a:endParaRPr lang="en-US" noProof="0"/>
          </a:p>
        </p:txBody>
      </p:sp>
    </p:spTree>
    <p:extLst>
      <p:ext uri="{BB962C8B-B14F-4D97-AF65-F5344CB8AC3E}">
        <p14:creationId xmlns:p14="http://schemas.microsoft.com/office/powerpoint/2010/main" val="19905912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A4F279-F081-4DF0-8410-CD9937FB6B0E}" type="datetime1">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dirty="0">
                <a:solidFill>
                  <a:prstClr val="black">
                    <a:tint val="75000"/>
                  </a:prstClr>
                </a:solidFill>
              </a:rPr>
              <a:t>2015 2016 IES Ci3T ES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43055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3F338F-2011-4916-93E2-2A3C92F33430}" type="datetime1">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dirty="0">
                <a:solidFill>
                  <a:prstClr val="black">
                    <a:tint val="75000"/>
                  </a:prstClr>
                </a:solidFill>
              </a:rPr>
              <a:t>2016 2017 IES Ci3T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88613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AAC808-F290-41D8-B5BB-02FB6412E775}" type="datetime1">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dirty="0">
                <a:solidFill>
                  <a:prstClr val="black">
                    <a:tint val="75000"/>
                  </a:prstClr>
                </a:solidFill>
              </a:rPr>
              <a:t>2016 2017 IES Ci3T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425120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A97663-A65C-41DA-B2C5-ACA54D177971}" type="datetime1">
              <a:rPr lang="en-US" smtClean="0">
                <a:solidFill>
                  <a:prstClr val="black">
                    <a:tint val="75000"/>
                  </a:prstClr>
                </a:solidFill>
              </a: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r>
              <a:rPr lang="en-US" dirty="0">
                <a:solidFill>
                  <a:prstClr val="black">
                    <a:tint val="75000"/>
                  </a:prstClr>
                </a:solidFill>
              </a:rPr>
              <a:t>2016 2017 IES Ci3T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836508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9E3A51-DBC5-4FF5-98D0-A499E6226F2A}" type="datetime1">
              <a:rPr lang="en-US" smtClean="0">
                <a:solidFill>
                  <a:prstClr val="black">
                    <a:tint val="75000"/>
                  </a:prstClr>
                </a:solidFill>
              </a:rPr>
              <a:pPr/>
              <a:t>3/6/2020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r>
              <a:rPr lang="en-US" dirty="0">
                <a:solidFill>
                  <a:prstClr val="black">
                    <a:tint val="75000"/>
                  </a:prstClr>
                </a:solidFill>
              </a:rPr>
              <a:t>2016 2017 IES Ci3T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45170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17C81C-5244-4E1F-8ABA-719F2BDD5FF0}" type="datetime1">
              <a:rPr lang="en-US" smtClean="0">
                <a:solidFill>
                  <a:prstClr val="black">
                    <a:tint val="75000"/>
                  </a:prstClr>
                </a:solidFill>
              </a:rPr>
              <a:pPr/>
              <a:t>3/6/2020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r>
              <a:rPr lang="en-US" dirty="0">
                <a:solidFill>
                  <a:prstClr val="black">
                    <a:tint val="75000"/>
                  </a:prstClr>
                </a:solidFill>
              </a:rPr>
              <a:t>2016 2017 IES Ci3T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74953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30E29A-A772-4064-8501-5CFFB9FABDBA}" type="datetime1">
              <a:rPr lang="en-US" smtClean="0">
                <a:solidFill>
                  <a:prstClr val="black">
                    <a:tint val="75000"/>
                  </a:prstClr>
                </a:solidFill>
              </a:rPr>
              <a:pPr/>
              <a:t>3/6/2020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r>
              <a:rPr lang="en-US" dirty="0">
                <a:solidFill>
                  <a:prstClr val="black">
                    <a:tint val="75000"/>
                  </a:prstClr>
                </a:solidFill>
              </a:rPr>
              <a:t>2015 2016 IES Ci3T ES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28981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9458-1CEF-4D46-9410-843F0B8C5706}" type="datetime1">
              <a:rPr lang="en-US" smtClean="0">
                <a:solidFill>
                  <a:prstClr val="black">
                    <a:tint val="75000"/>
                  </a:prstClr>
                </a:solidFill>
              </a: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r>
              <a:rPr lang="en-US" dirty="0">
                <a:solidFill>
                  <a:prstClr val="black">
                    <a:tint val="75000"/>
                  </a:prstClr>
                </a:solidFill>
              </a:rPr>
              <a:t>2015 2016 IES Ci3T ES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00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solidFill>
            <a:schemeClr val="tx2">
              <a:lumMod val="40000"/>
              <a:lumOff val="60000"/>
            </a:schemeClr>
          </a:solidFill>
        </p:spPr>
        <p:txBody>
          <a:bodyPr anchor="t"/>
          <a:lstStyle>
            <a:lvl1pPr algn="l">
              <a:defRPr sz="4000" b="0" cap="all">
                <a:solidFill>
                  <a:sysClr val="windowText" lastClr="000000"/>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a:xfrm>
            <a:off x="6705600" y="6477000"/>
            <a:ext cx="2286000" cy="228600"/>
          </a:xfrm>
        </p:spPr>
        <p:txBody>
          <a:bodyPr/>
          <a:lstStyle>
            <a:lvl1pPr eaLnBrk="0" fontAlgn="base" hangingPunct="0">
              <a:spcBef>
                <a:spcPct val="0"/>
              </a:spcBef>
              <a:spcAft>
                <a:spcPct val="0"/>
              </a:spcAft>
              <a:defRPr sz="1000">
                <a:solidFill>
                  <a:prstClr val="white">
                    <a:lumMod val="75000"/>
                  </a:prstClr>
                </a:solidFill>
                <a:latin typeface="Verdana" panose="020B0604030504040204" pitchFamily="34" charset="0"/>
                <a:ea typeface="MS PGothic" panose="020B0600070205080204" pitchFamily="34" charset="-128"/>
              </a:defRPr>
            </a:lvl1pPr>
          </a:lstStyle>
          <a:p>
            <a:pPr>
              <a:defRPr/>
            </a:pPr>
            <a:r>
              <a:rPr lang="en-US"/>
              <a:t>MTSS: CI3T II Professional Learning </a:t>
            </a:r>
            <a:fld id="{F2416237-90A7-B44E-86EF-487CF226AEE9}" type="slidenum">
              <a:rPr lang="en-US"/>
              <a:pPr>
                <a:defRPr/>
              </a:pPr>
              <a:t>‹#›</a:t>
            </a:fld>
            <a:endParaRPr lang="en-US"/>
          </a:p>
        </p:txBody>
      </p:sp>
    </p:spTree>
    <p:extLst>
      <p:ext uri="{BB962C8B-B14F-4D97-AF65-F5344CB8AC3E}">
        <p14:creationId xmlns:p14="http://schemas.microsoft.com/office/powerpoint/2010/main" val="6807497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302BA4-F89A-4709-A1A5-B90464DF74DF}" type="datetime1">
              <a:rPr lang="en-US" smtClean="0">
                <a:solidFill>
                  <a:prstClr val="black">
                    <a:tint val="75000"/>
                  </a:prstClr>
                </a:solidFill>
              </a: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r>
              <a:rPr lang="en-US" dirty="0">
                <a:solidFill>
                  <a:prstClr val="black">
                    <a:tint val="75000"/>
                  </a:prstClr>
                </a:solidFill>
              </a:rPr>
              <a:t>2015 2016 IES Ci3T ES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726697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C84C8-795D-41A1-AA19-F5FF1A9785B9}" type="datetime1">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dirty="0">
                <a:solidFill>
                  <a:prstClr val="black">
                    <a:tint val="75000"/>
                  </a:prstClr>
                </a:solidFill>
              </a:rPr>
              <a:t>2015 2016 IES Ci3T ES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918870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11B12E-EC17-4CBC-9C44-A9382D5E395B}" type="datetime1">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dirty="0">
                <a:solidFill>
                  <a:prstClr val="black">
                    <a:tint val="75000"/>
                  </a:prstClr>
                </a:solidFill>
              </a:rPr>
              <a:t>2015 2016 IES Ci3T ES Implementation </a:t>
            </a:r>
            <a:fld id="{CA7623EA-52A2-482C-BBF7-A5570470EA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92873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28"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29"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1" name="Straight Connector 30"/>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34"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Verdana" panose="020B0604030504040204" pitchFamily="34" charset="0"/>
                <a:ea typeface="MS PGothic" panose="020B0600070205080204" pitchFamily="34" charset="-128"/>
                <a:cs typeface="Arial" charset="0"/>
              </a:rPr>
              <a:t>	Academic	</a:t>
            </a:r>
            <a:r>
              <a:rPr lang="en-US" sz="1200" b="1" dirty="0">
                <a:solidFill>
                  <a:prstClr val="white"/>
                </a:solidFill>
                <a:effectLst>
                  <a:outerShdw blurRad="38100" dist="38100" dir="2700000" algn="tl">
                    <a:srgbClr val="000000">
                      <a:alpha val="43137"/>
                    </a:srgbClr>
                  </a:outerShdw>
                </a:effectLst>
                <a:latin typeface="Verdana" panose="020B0604030504040204" pitchFamily="34" charset="0"/>
                <a:ea typeface="MS PGothic" panose="020B0600070205080204" pitchFamily="34" charset="-128"/>
                <a:cs typeface="Arial" charset="0"/>
              </a:rPr>
              <a:t>◇</a:t>
            </a:r>
            <a:r>
              <a:rPr lang="en-US" sz="2400" b="1" dirty="0">
                <a:solidFill>
                  <a:prstClr val="white"/>
                </a:solidFill>
                <a:effectLst>
                  <a:outerShdw blurRad="38100" dist="38100" dir="2700000" algn="tl">
                    <a:srgbClr val="000000">
                      <a:alpha val="43137"/>
                    </a:srgbClr>
                  </a:outerShdw>
                </a:effectLst>
                <a:latin typeface="Verdana" panose="020B0604030504040204" pitchFamily="34" charset="0"/>
                <a:ea typeface="MS PGothic" panose="020B0600070205080204" pitchFamily="34" charset="-128"/>
                <a:cs typeface="Arial" charset="0"/>
              </a:rPr>
              <a:t>	Behavioral	</a:t>
            </a:r>
            <a:r>
              <a:rPr lang="en-US" sz="1200" b="1" dirty="0">
                <a:solidFill>
                  <a:prstClr val="white"/>
                </a:solidFill>
                <a:effectLst>
                  <a:outerShdw blurRad="38100" dist="38100" dir="2700000" algn="tl">
                    <a:srgbClr val="000000">
                      <a:alpha val="43137"/>
                    </a:srgbClr>
                  </a:outerShdw>
                </a:effectLst>
                <a:latin typeface="Verdana" panose="020B0604030504040204" pitchFamily="34" charset="0"/>
                <a:ea typeface="MS PGothic" panose="020B0600070205080204" pitchFamily="34" charset="-128"/>
                <a:cs typeface="Arial" charset="0"/>
              </a:rPr>
              <a:t>◇</a:t>
            </a:r>
            <a:r>
              <a:rPr lang="en-US" sz="2400" b="1" dirty="0">
                <a:solidFill>
                  <a:prstClr val="white"/>
                </a:solidFill>
                <a:effectLst>
                  <a:outerShdw blurRad="38100" dist="38100" dir="2700000" algn="tl">
                    <a:srgbClr val="000000">
                      <a:alpha val="43137"/>
                    </a:srgbClr>
                  </a:outerShdw>
                </a:effectLst>
                <a:latin typeface="Verdana" panose="020B0604030504040204" pitchFamily="34" charset="0"/>
                <a:ea typeface="MS PGothic" panose="020B0600070205080204" pitchFamily="34" charset="-128"/>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latin typeface="Verdana" panose="020B0604030504040204" pitchFamily="34" charset="0"/>
                <a:ea typeface="MS PGothic" panose="020B0600070205080204" pitchFamily="34" charset="-128"/>
                <a:cs typeface="Arial" charset="0"/>
              </a:rPr>
              <a:t>	Validated Curricula	PBIS Framework	Validated Curricula</a:t>
            </a:r>
          </a:p>
        </p:txBody>
      </p:sp>
      <p:sp>
        <p:nvSpPr>
          <p:cNvPr id="35" name="Goal 3"/>
          <p:cNvSpPr/>
          <p:nvPr userDrawn="1"/>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r>
              <a:rPr lang="en-US" b="1" u="sng" dirty="0">
                <a:solidFill>
                  <a:srgbClr val="E7E6E6"/>
                </a:solidFill>
              </a:rPr>
              <a:t>Goal: Reduce Harm</a:t>
            </a:r>
          </a:p>
          <a:p>
            <a:r>
              <a:rPr lang="en-US" b="1" dirty="0">
                <a:solidFill>
                  <a:prstClr val="white"/>
                </a:solidFill>
              </a:rPr>
              <a:t>Specialized individual systems</a:t>
            </a:r>
            <a:br>
              <a:rPr lang="en-US" b="1" dirty="0">
                <a:solidFill>
                  <a:prstClr val="white"/>
                </a:solidFill>
              </a:rPr>
            </a:br>
            <a:r>
              <a:rPr lang="en-US" b="1" dirty="0">
                <a:solidFill>
                  <a:prstClr val="white"/>
                </a:solidFill>
              </a:rPr>
              <a:t>       for students with high risk</a:t>
            </a:r>
          </a:p>
        </p:txBody>
      </p:sp>
      <p:sp>
        <p:nvSpPr>
          <p:cNvPr id="36" name="Goal 2"/>
          <p:cNvSpPr/>
          <p:nvPr userDrawn="1"/>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r>
              <a:rPr lang="en-US" b="1" u="sng" dirty="0">
                <a:solidFill>
                  <a:srgbClr val="E7E6E6"/>
                </a:solidFill>
                <a:cs typeface="Arial" charset="0"/>
              </a:rPr>
              <a:t>Goal: Reverse Harm</a:t>
            </a:r>
          </a:p>
          <a:p>
            <a:r>
              <a:rPr lang="en-US" b="1" dirty="0">
                <a:solidFill>
                  <a:prstClr val="white"/>
                </a:solidFill>
                <a:cs typeface="Arial" charset="0"/>
              </a:rPr>
              <a:t>Specialized group systems </a:t>
            </a:r>
          </a:p>
          <a:p>
            <a:r>
              <a:rPr lang="en-US" b="1" dirty="0">
                <a:solidFill>
                  <a:prstClr val="white"/>
                </a:solidFill>
                <a:cs typeface="Arial" charset="0"/>
              </a:rPr>
              <a:t>for students at risk</a:t>
            </a:r>
            <a:endParaRPr lang="en-US" dirty="0">
              <a:solidFill>
                <a:prstClr val="white"/>
              </a:solidFill>
            </a:endParaRPr>
          </a:p>
        </p:txBody>
      </p:sp>
      <p:sp>
        <p:nvSpPr>
          <p:cNvPr id="37" name="Goal 1"/>
          <p:cNvSpPr/>
          <p:nvPr userDrawn="1"/>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r>
              <a:rPr lang="en-US" b="1" u="sng" dirty="0">
                <a:solidFill>
                  <a:srgbClr val="E7E6E6"/>
                </a:solidFill>
              </a:rPr>
              <a:t>Goal: Prevent Harm</a:t>
            </a:r>
          </a:p>
          <a:p>
            <a:r>
              <a:rPr lang="en-US" b="1" dirty="0">
                <a:solidFill>
                  <a:prstClr val="white"/>
                </a:solidFill>
              </a:rPr>
              <a:t>School/classroom-wide systems for all students, staff, &amp; settings</a:t>
            </a:r>
          </a:p>
        </p:txBody>
      </p:sp>
      <p:sp>
        <p:nvSpPr>
          <p:cNvPr id="38"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S PGothic" panose="020B0600070205080204" pitchFamily="34" charset="-128"/>
              </a:rPr>
              <a:t>Tier 3</a:t>
            </a:r>
          </a:p>
          <a:p>
            <a:pPr algn="ctr" eaLnBrk="1" hangingPunct="1">
              <a:lnSpc>
                <a:spcPct val="75000"/>
              </a:lnSpc>
            </a:pPr>
            <a:r>
              <a:rPr lang="en-US" sz="2400" b="1" dirty="0">
                <a:ln w="3175">
                  <a:solidFill>
                    <a:prstClr val="white">
                      <a:alpha val="70000"/>
                    </a:prstClr>
                  </a:solidFill>
                </a:ln>
                <a:solidFill>
                  <a:prstClr val="black"/>
                </a:solidFill>
                <a:ea typeface="MS PGothic" panose="020B0600070205080204" pitchFamily="34" charset="-128"/>
              </a:rPr>
              <a:t>Tertiary Prevention  (</a:t>
            </a:r>
            <a:r>
              <a:rPr lang="en-US" sz="2400" b="1" dirty="0">
                <a:ln w="3175">
                  <a:solidFill>
                    <a:prstClr val="white">
                      <a:alpha val="70000"/>
                    </a:prstClr>
                  </a:solidFill>
                </a:ln>
                <a:solidFill>
                  <a:prstClr val="black"/>
                </a:solidFill>
                <a:ea typeface="MS PGothic" panose="020B0600070205080204" pitchFamily="34" charset="-128"/>
                <a:cs typeface="Arial" panose="020B0604020202020204" pitchFamily="34" charset="0"/>
              </a:rPr>
              <a:t>≈5%</a:t>
            </a:r>
            <a:r>
              <a:rPr lang="en-US" sz="2400" b="1" dirty="0">
                <a:ln w="3175">
                  <a:solidFill>
                    <a:prstClr val="white">
                      <a:alpha val="70000"/>
                    </a:prstClr>
                  </a:solidFill>
                </a:ln>
                <a:solidFill>
                  <a:prstClr val="black"/>
                </a:solidFill>
                <a:ea typeface="MS PGothic" panose="020B0600070205080204" pitchFamily="34" charset="-128"/>
              </a:rPr>
              <a:t>)</a:t>
            </a:r>
          </a:p>
        </p:txBody>
      </p:sp>
      <p:sp>
        <p:nvSpPr>
          <p:cNvPr id="39"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solidFill>
                </a:ln>
                <a:solidFill>
                  <a:prstClr val="black"/>
                </a:solidFill>
                <a:ea typeface="MS PGothic" panose="020B0600070205080204" pitchFamily="34" charset="-128"/>
              </a:rPr>
              <a:t>Tier 2</a:t>
            </a:r>
          </a:p>
          <a:p>
            <a:pPr algn="ctr" eaLnBrk="1" hangingPunct="1">
              <a:lnSpc>
                <a:spcPct val="85000"/>
              </a:lnSpc>
            </a:pPr>
            <a:r>
              <a:rPr lang="en-US" sz="2400" b="1" dirty="0">
                <a:ln w="3175">
                  <a:solidFill>
                    <a:prstClr val="white"/>
                  </a:solidFill>
                </a:ln>
                <a:solidFill>
                  <a:prstClr val="black"/>
                </a:solidFill>
                <a:ea typeface="MS PGothic" panose="020B0600070205080204" pitchFamily="34" charset="-128"/>
              </a:rPr>
              <a:t>Secondary Prevention (</a:t>
            </a:r>
            <a:r>
              <a:rPr lang="en-US" sz="2400" b="1" dirty="0">
                <a:ln w="3175">
                  <a:solidFill>
                    <a:prstClr val="white"/>
                  </a:solidFill>
                </a:ln>
                <a:solidFill>
                  <a:prstClr val="black"/>
                </a:solidFill>
                <a:ea typeface="MS PGothic" panose="020B0600070205080204" pitchFamily="34" charset="-128"/>
                <a:cs typeface="Arial" panose="020B0604020202020204" pitchFamily="34" charset="0"/>
              </a:rPr>
              <a:t>≈15%</a:t>
            </a:r>
            <a:r>
              <a:rPr lang="en-US" sz="2400" b="1" dirty="0">
                <a:ln w="3175">
                  <a:solidFill>
                    <a:prstClr val="white"/>
                  </a:solidFill>
                </a:ln>
                <a:solidFill>
                  <a:prstClr val="black"/>
                </a:solidFill>
                <a:ea typeface="MS PGothic" panose="020B0600070205080204" pitchFamily="34" charset="-128"/>
              </a:rPr>
              <a:t>) </a:t>
            </a:r>
          </a:p>
        </p:txBody>
      </p:sp>
      <p:sp>
        <p:nvSpPr>
          <p:cNvPr id="40"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S PGothic" panose="020B0600070205080204" pitchFamily="34" charset="-128"/>
              </a:rPr>
              <a:t>Tier 1</a:t>
            </a:r>
          </a:p>
          <a:p>
            <a:pPr algn="ctr" eaLnBrk="1" hangingPunct="1"/>
            <a:r>
              <a:rPr lang="en-US" sz="2400" b="1" dirty="0">
                <a:ln w="3175">
                  <a:solidFill>
                    <a:prstClr val="white">
                      <a:alpha val="70000"/>
                    </a:prstClr>
                  </a:solidFill>
                </a:ln>
                <a:solidFill>
                  <a:prstClr val="black"/>
                </a:solidFill>
                <a:ea typeface="MS PGothic" panose="020B0600070205080204" pitchFamily="34" charset="-128"/>
              </a:rPr>
              <a:t>Primary Prevention (</a:t>
            </a:r>
            <a:r>
              <a:rPr lang="en-US" sz="2400" b="1" dirty="0">
                <a:ln w="3175">
                  <a:solidFill>
                    <a:prstClr val="white">
                      <a:alpha val="70000"/>
                    </a:prstClr>
                  </a:solidFill>
                </a:ln>
                <a:solidFill>
                  <a:prstClr val="black"/>
                </a:solidFill>
                <a:ea typeface="MS PGothic" panose="020B0600070205080204" pitchFamily="34" charset="-128"/>
                <a:cs typeface="Arial" panose="020B0604020202020204" pitchFamily="34" charset="0"/>
              </a:rPr>
              <a:t>≈80%</a:t>
            </a:r>
            <a:r>
              <a:rPr lang="en-US" sz="2400" b="1" dirty="0">
                <a:ln w="3175">
                  <a:solidFill>
                    <a:prstClr val="white">
                      <a:alpha val="70000"/>
                    </a:prstClr>
                  </a:solidFill>
                </a:ln>
                <a:solidFill>
                  <a:prstClr val="black"/>
                </a:solidFill>
                <a:ea typeface="MS PGothic" panose="020B0600070205080204" pitchFamily="34" charset="-128"/>
              </a:rPr>
              <a:t>) </a:t>
            </a:r>
          </a:p>
        </p:txBody>
      </p:sp>
      <p:sp>
        <p:nvSpPr>
          <p:cNvPr id="41" name="Reference"/>
          <p:cNvSpPr txBox="1"/>
          <p:nvPr userDrawn="1"/>
        </p:nvSpPr>
        <p:spPr>
          <a:xfrm>
            <a:off x="2698955" y="395891"/>
            <a:ext cx="3746090" cy="400110"/>
          </a:xfrm>
          <a:prstGeom prst="rect">
            <a:avLst/>
          </a:prstGeom>
          <a:noFill/>
        </p:spPr>
        <p:txBody>
          <a:bodyPr wrap="none" rtlCol="0">
            <a:spAutoFit/>
          </a:bodyPr>
          <a:lstStyle/>
          <a:p>
            <a:r>
              <a:rPr lang="en-US" sz="2000" dirty="0">
                <a:solidFill>
                  <a:prstClr val="black"/>
                </a:solidFill>
                <a:latin typeface="Verdana" panose="020B0604030504040204" pitchFamily="34" charset="0"/>
                <a:ea typeface="MS PGothic" panose="020B0600070205080204" pitchFamily="34" charset="-128"/>
              </a:rPr>
              <a:t>(Lane, </a:t>
            </a:r>
            <a:r>
              <a:rPr lang="en-US" sz="2000" dirty="0" err="1">
                <a:solidFill>
                  <a:prstClr val="black"/>
                </a:solidFill>
                <a:latin typeface="Verdana" panose="020B0604030504040204" pitchFamily="34" charset="0"/>
                <a:ea typeface="MS PGothic" panose="020B0600070205080204" pitchFamily="34" charset="-128"/>
              </a:rPr>
              <a:t>Kalberg</a:t>
            </a:r>
            <a:r>
              <a:rPr lang="en-US" sz="2000" dirty="0">
                <a:solidFill>
                  <a:prstClr val="black"/>
                </a:solidFill>
                <a:latin typeface="Verdana" panose="020B0604030504040204" pitchFamily="34" charset="0"/>
                <a:ea typeface="MS PGothic" panose="020B0600070205080204" pitchFamily="34" charset="-128"/>
              </a:rPr>
              <a:t>, &amp; </a:t>
            </a:r>
            <a:r>
              <a:rPr lang="en-US" sz="2000" dirty="0" err="1">
                <a:solidFill>
                  <a:prstClr val="black"/>
                </a:solidFill>
                <a:latin typeface="Verdana" panose="020B0604030504040204" pitchFamily="34" charset="0"/>
                <a:ea typeface="MS PGothic" panose="020B0600070205080204" pitchFamily="34" charset="-128"/>
              </a:rPr>
              <a:t>Menzies</a:t>
            </a:r>
            <a:r>
              <a:rPr lang="en-US" sz="2000" dirty="0">
                <a:solidFill>
                  <a:prstClr val="black"/>
                </a:solidFill>
                <a:latin typeface="Verdana" panose="020B0604030504040204" pitchFamily="34" charset="0"/>
                <a:ea typeface="MS PGothic" panose="020B0600070205080204" pitchFamily="34" charset="-128"/>
              </a:rPr>
              <a:t>, 2009)</a:t>
            </a:r>
          </a:p>
        </p:txBody>
      </p:sp>
      <p:sp>
        <p:nvSpPr>
          <p:cNvPr id="42"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dirty="0">
                <a:solidFill>
                  <a:prstClr val="black"/>
                </a:solidFill>
                <a:ea typeface="MS PGothic" panose="020B0600070205080204" pitchFamily="34" charset="-128"/>
              </a:rPr>
              <a:t>Comprehensive, Integrated, Three-Tiered Model of Prevention</a:t>
            </a:r>
            <a:endParaRPr lang="en-US" sz="2800" b="1" dirty="0">
              <a:solidFill>
                <a:prstClr val="black"/>
              </a:solidFill>
              <a:ea typeface="MS PGothic" panose="020B0600070205080204" pitchFamily="34" charset="-128"/>
            </a:endParaRPr>
          </a:p>
        </p:txBody>
      </p:sp>
      <p:sp>
        <p:nvSpPr>
          <p:cNvPr id="43" name="Border"/>
          <p:cNvSpPr/>
          <p:nvPr userDrawn="1"/>
        </p:nvSpPr>
        <p:spPr>
          <a:xfrm>
            <a:off x="0" y="0"/>
            <a:ext cx="9144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56532954"/>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blank" preserve="1">
  <p:cSld name="Triangle">
    <p:spTree>
      <p:nvGrpSpPr>
        <p:cNvPr id="1" name=""/>
        <p:cNvGrpSpPr/>
        <p:nvPr/>
      </p:nvGrpSpPr>
      <p:grpSpPr>
        <a:xfrm>
          <a:off x="0" y="0"/>
          <a:ext cx="0" cy="0"/>
          <a:chOff x="0" y="0"/>
          <a:chExt cx="0" cy="0"/>
        </a:xfrm>
      </p:grpSpPr>
      <p:sp>
        <p:nvSpPr>
          <p:cNvPr id="84"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85"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7" name="Straight Connector 86"/>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0"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Verdana" panose="020B0604030504040204" pitchFamily="34" charset="0"/>
                <a:ea typeface="MS PGothic" panose="020B0600070205080204" pitchFamily="34" charset="-128"/>
                <a:cs typeface="Arial" charset="0"/>
              </a:rPr>
              <a:t>	Academic	</a:t>
            </a:r>
            <a:r>
              <a:rPr lang="en-US" sz="1200" b="1" dirty="0">
                <a:solidFill>
                  <a:prstClr val="white"/>
                </a:solidFill>
                <a:effectLst>
                  <a:outerShdw blurRad="38100" dist="38100" dir="2700000" algn="tl">
                    <a:srgbClr val="000000">
                      <a:alpha val="43137"/>
                    </a:srgbClr>
                  </a:outerShdw>
                </a:effectLst>
                <a:latin typeface="Verdana" panose="020B0604030504040204" pitchFamily="34" charset="0"/>
                <a:ea typeface="MS PGothic" panose="020B0600070205080204" pitchFamily="34" charset="-128"/>
                <a:cs typeface="Arial" charset="0"/>
              </a:rPr>
              <a:t>◇</a:t>
            </a:r>
            <a:r>
              <a:rPr lang="en-US" sz="2400" b="1" dirty="0">
                <a:solidFill>
                  <a:prstClr val="white"/>
                </a:solidFill>
                <a:effectLst>
                  <a:outerShdw blurRad="38100" dist="38100" dir="2700000" algn="tl">
                    <a:srgbClr val="000000">
                      <a:alpha val="43137"/>
                    </a:srgbClr>
                  </a:outerShdw>
                </a:effectLst>
                <a:latin typeface="Verdana" panose="020B0604030504040204" pitchFamily="34" charset="0"/>
                <a:ea typeface="MS PGothic" panose="020B0600070205080204" pitchFamily="34" charset="-128"/>
                <a:cs typeface="Arial" charset="0"/>
              </a:rPr>
              <a:t>	Behavioral	</a:t>
            </a:r>
            <a:r>
              <a:rPr lang="en-US" sz="1200" b="1" dirty="0">
                <a:solidFill>
                  <a:prstClr val="white"/>
                </a:solidFill>
                <a:effectLst>
                  <a:outerShdw blurRad="38100" dist="38100" dir="2700000" algn="tl">
                    <a:srgbClr val="000000">
                      <a:alpha val="43137"/>
                    </a:srgbClr>
                  </a:outerShdw>
                </a:effectLst>
                <a:latin typeface="Verdana" panose="020B0604030504040204" pitchFamily="34" charset="0"/>
                <a:ea typeface="MS PGothic" panose="020B0600070205080204" pitchFamily="34" charset="-128"/>
                <a:cs typeface="Arial" charset="0"/>
              </a:rPr>
              <a:t>◇</a:t>
            </a:r>
            <a:r>
              <a:rPr lang="en-US" sz="2400" b="1" dirty="0">
                <a:solidFill>
                  <a:prstClr val="white"/>
                </a:solidFill>
                <a:effectLst>
                  <a:outerShdw blurRad="38100" dist="38100" dir="2700000" algn="tl">
                    <a:srgbClr val="000000">
                      <a:alpha val="43137"/>
                    </a:srgbClr>
                  </a:outerShdw>
                </a:effectLst>
                <a:latin typeface="Verdana" panose="020B0604030504040204" pitchFamily="34" charset="0"/>
                <a:ea typeface="MS PGothic" panose="020B0600070205080204" pitchFamily="34" charset="-128"/>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latin typeface="Verdana" panose="020B0604030504040204" pitchFamily="34" charset="0"/>
                <a:ea typeface="MS PGothic" panose="020B0600070205080204" pitchFamily="34" charset="-128"/>
                <a:cs typeface="Arial" charset="0"/>
              </a:rPr>
              <a:t>	Validated Curricula	PBIS Framework	Validated Curricula</a:t>
            </a:r>
          </a:p>
        </p:txBody>
      </p:sp>
      <p:sp>
        <p:nvSpPr>
          <p:cNvPr id="91" name="Goal 3"/>
          <p:cNvSpPr/>
          <p:nvPr userDrawn="1"/>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r>
              <a:rPr lang="en-US" b="1" u="sng" dirty="0">
                <a:solidFill>
                  <a:srgbClr val="E7E6E6"/>
                </a:solidFill>
              </a:rPr>
              <a:t>Goal: Reduce Harm</a:t>
            </a:r>
          </a:p>
          <a:p>
            <a:r>
              <a:rPr lang="en-US" b="1" dirty="0">
                <a:solidFill>
                  <a:prstClr val="white"/>
                </a:solidFill>
              </a:rPr>
              <a:t>Specialized individual systems</a:t>
            </a:r>
            <a:br>
              <a:rPr lang="en-US" b="1" dirty="0">
                <a:solidFill>
                  <a:prstClr val="white"/>
                </a:solidFill>
              </a:rPr>
            </a:br>
            <a:r>
              <a:rPr lang="en-US" b="1" dirty="0">
                <a:solidFill>
                  <a:prstClr val="white"/>
                </a:solidFill>
              </a:rPr>
              <a:t>       for students with high risk</a:t>
            </a:r>
          </a:p>
        </p:txBody>
      </p:sp>
      <p:sp>
        <p:nvSpPr>
          <p:cNvPr id="92" name="Goal 2"/>
          <p:cNvSpPr/>
          <p:nvPr userDrawn="1"/>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r>
              <a:rPr lang="en-US" b="1" u="sng" dirty="0">
                <a:solidFill>
                  <a:srgbClr val="E7E6E6"/>
                </a:solidFill>
                <a:cs typeface="Arial" charset="0"/>
              </a:rPr>
              <a:t>Goal: Reverse Harm</a:t>
            </a:r>
          </a:p>
          <a:p>
            <a:r>
              <a:rPr lang="en-US" b="1" dirty="0">
                <a:solidFill>
                  <a:prstClr val="white"/>
                </a:solidFill>
                <a:cs typeface="Arial" charset="0"/>
              </a:rPr>
              <a:t>Specialized group systems </a:t>
            </a:r>
          </a:p>
          <a:p>
            <a:r>
              <a:rPr lang="en-US" b="1" dirty="0">
                <a:solidFill>
                  <a:prstClr val="white"/>
                </a:solidFill>
                <a:cs typeface="Arial" charset="0"/>
              </a:rPr>
              <a:t>for students at risk</a:t>
            </a:r>
            <a:endParaRPr lang="en-US" dirty="0">
              <a:solidFill>
                <a:prstClr val="white"/>
              </a:solidFill>
            </a:endParaRPr>
          </a:p>
        </p:txBody>
      </p:sp>
      <p:sp>
        <p:nvSpPr>
          <p:cNvPr id="93" name="Goal 1"/>
          <p:cNvSpPr/>
          <p:nvPr userDrawn="1"/>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r>
              <a:rPr lang="en-US" b="1" u="sng" dirty="0">
                <a:solidFill>
                  <a:srgbClr val="E7E6E6"/>
                </a:solidFill>
              </a:rPr>
              <a:t>Goal: Prevent Harm</a:t>
            </a:r>
          </a:p>
          <a:p>
            <a:r>
              <a:rPr lang="en-US" b="1" dirty="0">
                <a:solidFill>
                  <a:prstClr val="white"/>
                </a:solidFill>
              </a:rPr>
              <a:t>School/classroom-wide systems for all students, staff, &amp; settings</a:t>
            </a:r>
          </a:p>
        </p:txBody>
      </p:sp>
      <p:sp>
        <p:nvSpPr>
          <p:cNvPr id="94"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S PGothic" panose="020B0600070205080204" pitchFamily="34" charset="-128"/>
              </a:rPr>
              <a:t>Tier 3</a:t>
            </a:r>
          </a:p>
          <a:p>
            <a:pPr algn="ctr" eaLnBrk="1" hangingPunct="1">
              <a:lnSpc>
                <a:spcPct val="75000"/>
              </a:lnSpc>
            </a:pPr>
            <a:r>
              <a:rPr lang="en-US" sz="2400" b="1" dirty="0">
                <a:ln w="3175">
                  <a:solidFill>
                    <a:prstClr val="white">
                      <a:alpha val="70000"/>
                    </a:prstClr>
                  </a:solidFill>
                </a:ln>
                <a:solidFill>
                  <a:prstClr val="black"/>
                </a:solidFill>
                <a:ea typeface="MS PGothic" panose="020B0600070205080204" pitchFamily="34" charset="-128"/>
              </a:rPr>
              <a:t>Tertiary Prevention  (</a:t>
            </a:r>
            <a:r>
              <a:rPr lang="en-US" sz="2400" b="1" dirty="0">
                <a:ln w="3175">
                  <a:solidFill>
                    <a:prstClr val="white">
                      <a:alpha val="70000"/>
                    </a:prstClr>
                  </a:solidFill>
                </a:ln>
                <a:solidFill>
                  <a:prstClr val="black"/>
                </a:solidFill>
                <a:ea typeface="MS PGothic" panose="020B0600070205080204" pitchFamily="34" charset="-128"/>
                <a:cs typeface="Arial" panose="020B0604020202020204" pitchFamily="34" charset="0"/>
              </a:rPr>
              <a:t>≈5%</a:t>
            </a:r>
            <a:r>
              <a:rPr lang="en-US" sz="2400" b="1" dirty="0">
                <a:ln w="3175">
                  <a:solidFill>
                    <a:prstClr val="white">
                      <a:alpha val="70000"/>
                    </a:prstClr>
                  </a:solidFill>
                </a:ln>
                <a:solidFill>
                  <a:prstClr val="black"/>
                </a:solidFill>
                <a:ea typeface="MS PGothic" panose="020B0600070205080204" pitchFamily="34" charset="-128"/>
              </a:rPr>
              <a:t>)</a:t>
            </a:r>
          </a:p>
        </p:txBody>
      </p:sp>
      <p:sp>
        <p:nvSpPr>
          <p:cNvPr id="95"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solidFill>
                </a:ln>
                <a:solidFill>
                  <a:prstClr val="black"/>
                </a:solidFill>
                <a:ea typeface="MS PGothic" panose="020B0600070205080204" pitchFamily="34" charset="-128"/>
              </a:rPr>
              <a:t>Tier 2</a:t>
            </a:r>
          </a:p>
          <a:p>
            <a:pPr algn="ctr" eaLnBrk="1" hangingPunct="1">
              <a:lnSpc>
                <a:spcPct val="85000"/>
              </a:lnSpc>
            </a:pPr>
            <a:r>
              <a:rPr lang="en-US" sz="2400" b="1" dirty="0">
                <a:ln w="3175">
                  <a:solidFill>
                    <a:prstClr val="white"/>
                  </a:solidFill>
                </a:ln>
                <a:solidFill>
                  <a:prstClr val="black"/>
                </a:solidFill>
                <a:ea typeface="MS PGothic" panose="020B0600070205080204" pitchFamily="34" charset="-128"/>
              </a:rPr>
              <a:t>Secondary Prevention (</a:t>
            </a:r>
            <a:r>
              <a:rPr lang="en-US" sz="2400" b="1" dirty="0">
                <a:ln w="3175">
                  <a:solidFill>
                    <a:prstClr val="white"/>
                  </a:solidFill>
                </a:ln>
                <a:solidFill>
                  <a:prstClr val="black"/>
                </a:solidFill>
                <a:ea typeface="MS PGothic" panose="020B0600070205080204" pitchFamily="34" charset="-128"/>
                <a:cs typeface="Arial" panose="020B0604020202020204" pitchFamily="34" charset="0"/>
              </a:rPr>
              <a:t>≈15%</a:t>
            </a:r>
            <a:r>
              <a:rPr lang="en-US" sz="2400" b="1" dirty="0">
                <a:ln w="3175">
                  <a:solidFill>
                    <a:prstClr val="white"/>
                  </a:solidFill>
                </a:ln>
                <a:solidFill>
                  <a:prstClr val="black"/>
                </a:solidFill>
                <a:ea typeface="MS PGothic" panose="020B0600070205080204" pitchFamily="34" charset="-128"/>
              </a:rPr>
              <a:t>) </a:t>
            </a:r>
          </a:p>
        </p:txBody>
      </p:sp>
      <p:sp>
        <p:nvSpPr>
          <p:cNvPr id="96"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S PGothic" panose="020B0600070205080204" pitchFamily="34" charset="-128"/>
              </a:rPr>
              <a:t>Tier 1</a:t>
            </a:r>
          </a:p>
          <a:p>
            <a:pPr algn="ctr" eaLnBrk="1" hangingPunct="1"/>
            <a:r>
              <a:rPr lang="en-US" sz="2400" b="1" dirty="0">
                <a:ln w="3175">
                  <a:solidFill>
                    <a:prstClr val="white">
                      <a:alpha val="70000"/>
                    </a:prstClr>
                  </a:solidFill>
                </a:ln>
                <a:solidFill>
                  <a:prstClr val="black"/>
                </a:solidFill>
                <a:ea typeface="MS PGothic" panose="020B0600070205080204" pitchFamily="34" charset="-128"/>
              </a:rPr>
              <a:t>Primary Prevention (</a:t>
            </a:r>
            <a:r>
              <a:rPr lang="en-US" sz="2400" b="1" dirty="0">
                <a:ln w="3175">
                  <a:solidFill>
                    <a:prstClr val="white">
                      <a:alpha val="70000"/>
                    </a:prstClr>
                  </a:solidFill>
                </a:ln>
                <a:solidFill>
                  <a:prstClr val="black"/>
                </a:solidFill>
                <a:ea typeface="MS PGothic" panose="020B0600070205080204" pitchFamily="34" charset="-128"/>
                <a:cs typeface="Arial" panose="020B0604020202020204" pitchFamily="34" charset="0"/>
              </a:rPr>
              <a:t>≈80%</a:t>
            </a:r>
            <a:r>
              <a:rPr lang="en-US" sz="2400" b="1" dirty="0">
                <a:ln w="3175">
                  <a:solidFill>
                    <a:prstClr val="white">
                      <a:alpha val="70000"/>
                    </a:prstClr>
                  </a:solidFill>
                </a:ln>
                <a:solidFill>
                  <a:prstClr val="black"/>
                </a:solidFill>
                <a:ea typeface="MS PGothic" panose="020B0600070205080204" pitchFamily="34" charset="-128"/>
              </a:rPr>
              <a:t>) </a:t>
            </a:r>
          </a:p>
        </p:txBody>
      </p:sp>
      <p:sp>
        <p:nvSpPr>
          <p:cNvPr id="97" name="Reference"/>
          <p:cNvSpPr txBox="1"/>
          <p:nvPr userDrawn="1"/>
        </p:nvSpPr>
        <p:spPr>
          <a:xfrm>
            <a:off x="2698955" y="395891"/>
            <a:ext cx="3746090" cy="400110"/>
          </a:xfrm>
          <a:prstGeom prst="rect">
            <a:avLst/>
          </a:prstGeom>
          <a:noFill/>
        </p:spPr>
        <p:txBody>
          <a:bodyPr wrap="none" rtlCol="0">
            <a:spAutoFit/>
          </a:bodyPr>
          <a:lstStyle/>
          <a:p>
            <a:r>
              <a:rPr lang="en-US" sz="2000" dirty="0">
                <a:solidFill>
                  <a:prstClr val="black"/>
                </a:solidFill>
                <a:latin typeface="Verdana" panose="020B0604030504040204" pitchFamily="34" charset="0"/>
                <a:ea typeface="MS PGothic" panose="020B0600070205080204" pitchFamily="34" charset="-128"/>
              </a:rPr>
              <a:t>(Lane, </a:t>
            </a:r>
            <a:r>
              <a:rPr lang="en-US" sz="2000" dirty="0" err="1">
                <a:solidFill>
                  <a:prstClr val="black"/>
                </a:solidFill>
                <a:latin typeface="Verdana" panose="020B0604030504040204" pitchFamily="34" charset="0"/>
                <a:ea typeface="MS PGothic" panose="020B0600070205080204" pitchFamily="34" charset="-128"/>
              </a:rPr>
              <a:t>Kalberg</a:t>
            </a:r>
            <a:r>
              <a:rPr lang="en-US" sz="2000" dirty="0">
                <a:solidFill>
                  <a:prstClr val="black"/>
                </a:solidFill>
                <a:latin typeface="Verdana" panose="020B0604030504040204" pitchFamily="34" charset="0"/>
                <a:ea typeface="MS PGothic" panose="020B0600070205080204" pitchFamily="34" charset="-128"/>
              </a:rPr>
              <a:t>, &amp; </a:t>
            </a:r>
            <a:r>
              <a:rPr lang="en-US" sz="2000" dirty="0" err="1">
                <a:solidFill>
                  <a:prstClr val="black"/>
                </a:solidFill>
                <a:latin typeface="Verdana" panose="020B0604030504040204" pitchFamily="34" charset="0"/>
                <a:ea typeface="MS PGothic" panose="020B0600070205080204" pitchFamily="34" charset="-128"/>
              </a:rPr>
              <a:t>Menzies</a:t>
            </a:r>
            <a:r>
              <a:rPr lang="en-US" sz="2000" dirty="0">
                <a:solidFill>
                  <a:prstClr val="black"/>
                </a:solidFill>
                <a:latin typeface="Verdana" panose="020B0604030504040204" pitchFamily="34" charset="0"/>
                <a:ea typeface="MS PGothic" panose="020B0600070205080204" pitchFamily="34" charset="-128"/>
              </a:rPr>
              <a:t>, 2009)</a:t>
            </a:r>
          </a:p>
        </p:txBody>
      </p:sp>
      <p:sp>
        <p:nvSpPr>
          <p:cNvPr id="98"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dirty="0">
                <a:solidFill>
                  <a:prstClr val="black"/>
                </a:solidFill>
                <a:ea typeface="MS PGothic" panose="020B0600070205080204" pitchFamily="34" charset="-128"/>
              </a:rPr>
              <a:t>Comprehensive, Integrated, Three-Tiered Model of Prevention</a:t>
            </a:r>
            <a:endParaRPr lang="en-US" sz="2800" b="1" dirty="0">
              <a:solidFill>
                <a:prstClr val="black"/>
              </a:solidFill>
              <a:ea typeface="MS PGothic" panose="020B0600070205080204" pitchFamily="34" charset="-128"/>
            </a:endParaRPr>
          </a:p>
        </p:txBody>
      </p:sp>
      <p:sp>
        <p:nvSpPr>
          <p:cNvPr id="27" name="Watermark Covering"/>
          <p:cNvSpPr/>
          <p:nvPr userDrawn="1"/>
        </p:nvSpPr>
        <p:spPr>
          <a:xfrm>
            <a:off x="0" y="0"/>
            <a:ext cx="9144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92717672"/>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blank" preserve="1">
  <p:cSld name="1_Triangle No Arrows">
    <p:spTree>
      <p:nvGrpSpPr>
        <p:cNvPr id="1" name=""/>
        <p:cNvGrpSpPr/>
        <p:nvPr/>
      </p:nvGrpSpPr>
      <p:grpSpPr>
        <a:xfrm>
          <a:off x="0" y="0"/>
          <a:ext cx="0" cy="0"/>
          <a:chOff x="0" y="0"/>
          <a:chExt cx="0" cy="0"/>
        </a:xfrm>
      </p:grpSpPr>
      <p:sp>
        <p:nvSpPr>
          <p:cNvPr id="18"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9"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1" name="Straight Connector 20"/>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4"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Verdana" panose="020B0604030504040204" pitchFamily="34" charset="0"/>
                <a:ea typeface="MS PGothic" panose="020B0600070205080204" pitchFamily="34" charset="-128"/>
                <a:cs typeface="Arial" charset="0"/>
              </a:rPr>
              <a:t>	Academic	</a:t>
            </a:r>
            <a:r>
              <a:rPr lang="en-US" sz="1200" b="1" dirty="0">
                <a:solidFill>
                  <a:prstClr val="white"/>
                </a:solidFill>
                <a:effectLst>
                  <a:outerShdw blurRad="38100" dist="38100" dir="2700000" algn="tl">
                    <a:srgbClr val="000000">
                      <a:alpha val="43137"/>
                    </a:srgbClr>
                  </a:outerShdw>
                </a:effectLst>
                <a:latin typeface="Verdana" panose="020B0604030504040204" pitchFamily="34" charset="0"/>
                <a:ea typeface="MS PGothic" panose="020B0600070205080204" pitchFamily="34" charset="-128"/>
                <a:cs typeface="Arial" charset="0"/>
              </a:rPr>
              <a:t>◇</a:t>
            </a:r>
            <a:r>
              <a:rPr lang="en-US" sz="2400" b="1" dirty="0">
                <a:solidFill>
                  <a:prstClr val="white"/>
                </a:solidFill>
                <a:effectLst>
                  <a:outerShdw blurRad="38100" dist="38100" dir="2700000" algn="tl">
                    <a:srgbClr val="000000">
                      <a:alpha val="43137"/>
                    </a:srgbClr>
                  </a:outerShdw>
                </a:effectLst>
                <a:latin typeface="Verdana" panose="020B0604030504040204" pitchFamily="34" charset="0"/>
                <a:ea typeface="MS PGothic" panose="020B0600070205080204" pitchFamily="34" charset="-128"/>
                <a:cs typeface="Arial" charset="0"/>
              </a:rPr>
              <a:t>	Behavioral	</a:t>
            </a:r>
            <a:r>
              <a:rPr lang="en-US" sz="1200" b="1" dirty="0">
                <a:solidFill>
                  <a:prstClr val="white"/>
                </a:solidFill>
                <a:effectLst>
                  <a:outerShdw blurRad="38100" dist="38100" dir="2700000" algn="tl">
                    <a:srgbClr val="000000">
                      <a:alpha val="43137"/>
                    </a:srgbClr>
                  </a:outerShdw>
                </a:effectLst>
                <a:latin typeface="Verdana" panose="020B0604030504040204" pitchFamily="34" charset="0"/>
                <a:ea typeface="MS PGothic" panose="020B0600070205080204" pitchFamily="34" charset="-128"/>
                <a:cs typeface="Arial" charset="0"/>
              </a:rPr>
              <a:t>◇</a:t>
            </a:r>
            <a:r>
              <a:rPr lang="en-US" sz="2400" b="1" dirty="0">
                <a:solidFill>
                  <a:prstClr val="white"/>
                </a:solidFill>
                <a:effectLst>
                  <a:outerShdw blurRad="38100" dist="38100" dir="2700000" algn="tl">
                    <a:srgbClr val="000000">
                      <a:alpha val="43137"/>
                    </a:srgbClr>
                  </a:outerShdw>
                </a:effectLst>
                <a:latin typeface="Verdana" panose="020B0604030504040204" pitchFamily="34" charset="0"/>
                <a:ea typeface="MS PGothic" panose="020B0600070205080204" pitchFamily="34" charset="-128"/>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latin typeface="Verdana" panose="020B0604030504040204" pitchFamily="34" charset="0"/>
                <a:ea typeface="MS PGothic" panose="020B0600070205080204" pitchFamily="34" charset="-128"/>
                <a:cs typeface="Arial" charset="0"/>
              </a:rPr>
              <a:t>	Validated Curricula	PBIS Framework	Validated Curricula</a:t>
            </a:r>
          </a:p>
        </p:txBody>
      </p:sp>
      <p:sp>
        <p:nvSpPr>
          <p:cNvPr id="28"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S PGothic" panose="020B0600070205080204" pitchFamily="34" charset="-128"/>
              </a:rPr>
              <a:t>Tier 3</a:t>
            </a:r>
          </a:p>
          <a:p>
            <a:pPr algn="ctr" eaLnBrk="1" hangingPunct="1">
              <a:lnSpc>
                <a:spcPct val="75000"/>
              </a:lnSpc>
            </a:pPr>
            <a:r>
              <a:rPr lang="en-US" sz="2400" b="1" dirty="0">
                <a:ln w="3175">
                  <a:solidFill>
                    <a:prstClr val="white">
                      <a:alpha val="70000"/>
                    </a:prstClr>
                  </a:solidFill>
                </a:ln>
                <a:solidFill>
                  <a:prstClr val="black"/>
                </a:solidFill>
                <a:ea typeface="MS PGothic" panose="020B0600070205080204" pitchFamily="34" charset="-128"/>
              </a:rPr>
              <a:t>Tertiary Prevention  (</a:t>
            </a:r>
            <a:r>
              <a:rPr lang="en-US" sz="2400" b="1" dirty="0">
                <a:ln w="3175">
                  <a:solidFill>
                    <a:prstClr val="white">
                      <a:alpha val="70000"/>
                    </a:prstClr>
                  </a:solidFill>
                </a:ln>
                <a:solidFill>
                  <a:prstClr val="black"/>
                </a:solidFill>
                <a:ea typeface="MS PGothic" panose="020B0600070205080204" pitchFamily="34" charset="-128"/>
                <a:cs typeface="Arial" panose="020B0604020202020204" pitchFamily="34" charset="0"/>
              </a:rPr>
              <a:t>≈5%</a:t>
            </a:r>
            <a:r>
              <a:rPr lang="en-US" sz="2400" b="1" dirty="0">
                <a:ln w="3175">
                  <a:solidFill>
                    <a:prstClr val="white">
                      <a:alpha val="70000"/>
                    </a:prstClr>
                  </a:solidFill>
                </a:ln>
                <a:solidFill>
                  <a:prstClr val="black"/>
                </a:solidFill>
                <a:ea typeface="MS PGothic" panose="020B0600070205080204" pitchFamily="34" charset="-128"/>
              </a:rPr>
              <a:t>)</a:t>
            </a:r>
          </a:p>
        </p:txBody>
      </p:sp>
      <p:sp>
        <p:nvSpPr>
          <p:cNvPr id="29"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solidFill>
                </a:ln>
                <a:solidFill>
                  <a:prstClr val="black"/>
                </a:solidFill>
                <a:ea typeface="MS PGothic" panose="020B0600070205080204" pitchFamily="34" charset="-128"/>
              </a:rPr>
              <a:t>Tier 2</a:t>
            </a:r>
          </a:p>
          <a:p>
            <a:pPr algn="ctr" eaLnBrk="1" hangingPunct="1">
              <a:lnSpc>
                <a:spcPct val="85000"/>
              </a:lnSpc>
            </a:pPr>
            <a:r>
              <a:rPr lang="en-US" sz="2400" b="1" dirty="0">
                <a:ln w="3175">
                  <a:solidFill>
                    <a:prstClr val="white"/>
                  </a:solidFill>
                </a:ln>
                <a:solidFill>
                  <a:prstClr val="black"/>
                </a:solidFill>
                <a:ea typeface="MS PGothic" panose="020B0600070205080204" pitchFamily="34" charset="-128"/>
              </a:rPr>
              <a:t>Secondary Prevention (</a:t>
            </a:r>
            <a:r>
              <a:rPr lang="en-US" sz="2400" b="1" dirty="0">
                <a:ln w="3175">
                  <a:solidFill>
                    <a:prstClr val="white"/>
                  </a:solidFill>
                </a:ln>
                <a:solidFill>
                  <a:prstClr val="black"/>
                </a:solidFill>
                <a:ea typeface="MS PGothic" panose="020B0600070205080204" pitchFamily="34" charset="-128"/>
                <a:cs typeface="Arial" panose="020B0604020202020204" pitchFamily="34" charset="0"/>
              </a:rPr>
              <a:t>≈15%</a:t>
            </a:r>
            <a:r>
              <a:rPr lang="en-US" sz="2400" b="1" dirty="0">
                <a:ln w="3175">
                  <a:solidFill>
                    <a:prstClr val="white"/>
                  </a:solidFill>
                </a:ln>
                <a:solidFill>
                  <a:prstClr val="black"/>
                </a:solidFill>
                <a:ea typeface="MS PGothic" panose="020B0600070205080204" pitchFamily="34" charset="-128"/>
              </a:rPr>
              <a:t>) </a:t>
            </a:r>
          </a:p>
        </p:txBody>
      </p:sp>
      <p:sp>
        <p:nvSpPr>
          <p:cNvPr id="30"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ea typeface="MS PGothic" panose="020B0600070205080204" pitchFamily="34" charset="-128"/>
              </a:rPr>
              <a:t>Tier 1</a:t>
            </a:r>
          </a:p>
          <a:p>
            <a:pPr algn="ctr" eaLnBrk="1" hangingPunct="1"/>
            <a:r>
              <a:rPr lang="en-US" sz="2400" b="1" dirty="0">
                <a:ln w="3175">
                  <a:solidFill>
                    <a:prstClr val="white">
                      <a:alpha val="70000"/>
                    </a:prstClr>
                  </a:solidFill>
                </a:ln>
                <a:solidFill>
                  <a:prstClr val="black"/>
                </a:solidFill>
                <a:ea typeface="MS PGothic" panose="020B0600070205080204" pitchFamily="34" charset="-128"/>
              </a:rPr>
              <a:t>Primary Prevention (</a:t>
            </a:r>
            <a:r>
              <a:rPr lang="en-US" sz="2400" b="1" dirty="0">
                <a:ln w="3175">
                  <a:solidFill>
                    <a:prstClr val="white">
                      <a:alpha val="70000"/>
                    </a:prstClr>
                  </a:solidFill>
                </a:ln>
                <a:solidFill>
                  <a:prstClr val="black"/>
                </a:solidFill>
                <a:ea typeface="MS PGothic" panose="020B0600070205080204" pitchFamily="34" charset="-128"/>
                <a:cs typeface="Arial" panose="020B0604020202020204" pitchFamily="34" charset="0"/>
              </a:rPr>
              <a:t>≈80%</a:t>
            </a:r>
            <a:r>
              <a:rPr lang="en-US" sz="2400" b="1" dirty="0">
                <a:ln w="3175">
                  <a:solidFill>
                    <a:prstClr val="white">
                      <a:alpha val="70000"/>
                    </a:prstClr>
                  </a:solidFill>
                </a:ln>
                <a:solidFill>
                  <a:prstClr val="black"/>
                </a:solidFill>
                <a:ea typeface="MS PGothic" panose="020B0600070205080204" pitchFamily="34" charset="-128"/>
              </a:rPr>
              <a:t>) </a:t>
            </a:r>
          </a:p>
        </p:txBody>
      </p:sp>
      <p:sp>
        <p:nvSpPr>
          <p:cNvPr id="31" name="Reference"/>
          <p:cNvSpPr txBox="1"/>
          <p:nvPr userDrawn="1"/>
        </p:nvSpPr>
        <p:spPr>
          <a:xfrm>
            <a:off x="2698955" y="395891"/>
            <a:ext cx="3746090" cy="400110"/>
          </a:xfrm>
          <a:prstGeom prst="rect">
            <a:avLst/>
          </a:prstGeom>
          <a:noFill/>
        </p:spPr>
        <p:txBody>
          <a:bodyPr wrap="none" rtlCol="0">
            <a:spAutoFit/>
          </a:bodyPr>
          <a:lstStyle/>
          <a:p>
            <a:r>
              <a:rPr lang="en-US" sz="2000" dirty="0">
                <a:solidFill>
                  <a:prstClr val="black"/>
                </a:solidFill>
                <a:latin typeface="Verdana" panose="020B0604030504040204" pitchFamily="34" charset="0"/>
                <a:ea typeface="MS PGothic" panose="020B0600070205080204" pitchFamily="34" charset="-128"/>
              </a:rPr>
              <a:t>(Lane, </a:t>
            </a:r>
            <a:r>
              <a:rPr lang="en-US" sz="2000" dirty="0" err="1">
                <a:solidFill>
                  <a:prstClr val="black"/>
                </a:solidFill>
                <a:latin typeface="Verdana" panose="020B0604030504040204" pitchFamily="34" charset="0"/>
                <a:ea typeface="MS PGothic" panose="020B0600070205080204" pitchFamily="34" charset="-128"/>
              </a:rPr>
              <a:t>Kalberg</a:t>
            </a:r>
            <a:r>
              <a:rPr lang="en-US" sz="2000" dirty="0">
                <a:solidFill>
                  <a:prstClr val="black"/>
                </a:solidFill>
                <a:latin typeface="Verdana" panose="020B0604030504040204" pitchFamily="34" charset="0"/>
                <a:ea typeface="MS PGothic" panose="020B0600070205080204" pitchFamily="34" charset="-128"/>
              </a:rPr>
              <a:t>, &amp; </a:t>
            </a:r>
            <a:r>
              <a:rPr lang="en-US" sz="2000" dirty="0" err="1">
                <a:solidFill>
                  <a:prstClr val="black"/>
                </a:solidFill>
                <a:latin typeface="Verdana" panose="020B0604030504040204" pitchFamily="34" charset="0"/>
                <a:ea typeface="MS PGothic" panose="020B0600070205080204" pitchFamily="34" charset="-128"/>
              </a:rPr>
              <a:t>Menzies</a:t>
            </a:r>
            <a:r>
              <a:rPr lang="en-US" sz="2000" dirty="0">
                <a:solidFill>
                  <a:prstClr val="black"/>
                </a:solidFill>
                <a:latin typeface="Verdana" panose="020B0604030504040204" pitchFamily="34" charset="0"/>
                <a:ea typeface="MS PGothic" panose="020B0600070205080204" pitchFamily="34" charset="-128"/>
              </a:rPr>
              <a:t>, 2009)</a:t>
            </a:r>
          </a:p>
        </p:txBody>
      </p:sp>
      <p:sp>
        <p:nvSpPr>
          <p:cNvPr id="32"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dirty="0">
                <a:solidFill>
                  <a:prstClr val="black"/>
                </a:solidFill>
                <a:ea typeface="MS PGothic" panose="020B0600070205080204" pitchFamily="34" charset="-128"/>
              </a:rPr>
              <a:t>Comprehensive, Integrated, Three-Tiered Model of Prevention</a:t>
            </a:r>
            <a:endParaRPr lang="en-US" sz="2800" b="1" dirty="0">
              <a:solidFill>
                <a:prstClr val="black"/>
              </a:solidFill>
              <a:ea typeface="MS PGothic" panose="020B0600070205080204" pitchFamily="34" charset="-128"/>
            </a:endParaRPr>
          </a:p>
        </p:txBody>
      </p:sp>
      <p:sp>
        <p:nvSpPr>
          <p:cNvPr id="17" name="Watermark Covering"/>
          <p:cNvSpPr/>
          <p:nvPr userDrawn="1"/>
        </p:nvSpPr>
        <p:spPr>
          <a:xfrm>
            <a:off x="0" y="0"/>
            <a:ext cx="9144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Tree>
    <p:extLst>
      <p:ext uri="{BB962C8B-B14F-4D97-AF65-F5344CB8AC3E}">
        <p14:creationId xmlns:p14="http://schemas.microsoft.com/office/powerpoint/2010/main" val="34665844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2" name="Title"/>
          <p:cNvSpPr txBox="1">
            <a:spLocks noChangeArrowheads="1"/>
          </p:cNvSpPr>
          <p:nvPr userDrawn="1"/>
        </p:nvSpPr>
        <p:spPr bwMode="auto">
          <a:xfrm>
            <a:off x="0" y="0"/>
            <a:ext cx="9144000" cy="800100"/>
          </a:xfrm>
          <a:prstGeom prst="rect">
            <a:avLst/>
          </a:prstGeom>
          <a:solidFill>
            <a:srgbClr val="ADB9CA"/>
          </a:solidFill>
          <a:ln>
            <a:noFill/>
          </a:ln>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600" b="1" dirty="0">
                <a:solidFill>
                  <a:prstClr val="black"/>
                </a:solidFill>
                <a:ea typeface="MS PGothic" panose="020B0600070205080204" pitchFamily="34" charset="-128"/>
              </a:rPr>
              <a:t>Comprehensive, Integrated, Three-Tiered Model of Prevention </a:t>
            </a:r>
            <a:r>
              <a:rPr lang="en-US" sz="2000" b="1" dirty="0">
                <a:solidFill>
                  <a:prstClr val="black"/>
                </a:solidFill>
                <a:ea typeface="MS PGothic" panose="020B0600070205080204" pitchFamily="34" charset="-128"/>
              </a:rPr>
              <a:t>(Lane, Kalberg, &amp; Menzies, 2009)</a:t>
            </a:r>
            <a:endParaRPr lang="en-US" sz="2800" b="1" dirty="0">
              <a:solidFill>
                <a:prstClr val="black"/>
              </a:solidFill>
              <a:ea typeface="MS PGothic" panose="020B0600070205080204" pitchFamily="34" charset="-128"/>
            </a:endParaRPr>
          </a:p>
        </p:txBody>
      </p:sp>
      <p:grpSp>
        <p:nvGrpSpPr>
          <p:cNvPr id="3" name="Triangle"/>
          <p:cNvGrpSpPr>
            <a:grpSpLocks/>
          </p:cNvGrpSpPr>
          <p:nvPr userDrawn="1"/>
        </p:nvGrpSpPr>
        <p:grpSpPr bwMode="auto">
          <a:xfrm>
            <a:off x="423863" y="1058863"/>
            <a:ext cx="8296275" cy="5722937"/>
            <a:chOff x="423333" y="1059255"/>
            <a:chExt cx="8297334" cy="5722545"/>
          </a:xfrm>
        </p:grpSpPr>
        <p:sp>
          <p:nvSpPr>
            <p:cNvPr id="4" name="Green Triangle"/>
            <p:cNvSpPr/>
            <p:nvPr userDrawn="1"/>
          </p:nvSpPr>
          <p:spPr>
            <a:xfrm>
              <a:off x="423333" y="3132388"/>
              <a:ext cx="8297334" cy="364147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1" dirty="0">
                <a:solidFill>
                  <a:prstClr val="white"/>
                </a:solidFill>
              </a:endParaRPr>
            </a:p>
          </p:txBody>
        </p:sp>
        <p:sp>
          <p:nvSpPr>
            <p:cNvPr id="5" name="Yellow Triangle"/>
            <p:cNvSpPr/>
            <p:nvPr userDrawn="1"/>
          </p:nvSpPr>
          <p:spPr>
            <a:xfrm>
              <a:off x="3066857" y="1846601"/>
              <a:ext cx="3008697" cy="128737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
          <p:nvSpPr>
            <p:cNvPr id="6" name="Red Triangle"/>
            <p:cNvSpPr/>
            <p:nvPr userDrawn="1"/>
          </p:nvSpPr>
          <p:spPr>
            <a:xfrm>
              <a:off x="3995664" y="1059255"/>
              <a:ext cx="1135207" cy="787346"/>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
          <p:nvSpPr>
            <p:cNvPr id="7" name="Domains"/>
            <p:cNvSpPr txBox="1"/>
            <p:nvPr userDrawn="1"/>
          </p:nvSpPr>
          <p:spPr>
            <a:xfrm>
              <a:off x="423333" y="6096047"/>
              <a:ext cx="8297334" cy="461931"/>
            </a:xfrm>
            <a:prstGeom prst="rect">
              <a:avLst/>
            </a:prstGeom>
            <a:noFill/>
            <a:ln>
              <a:noFill/>
            </a:ln>
          </p:spPr>
          <p:txBody>
            <a:bodyPr>
              <a:spAutoFit/>
            </a:bodyPr>
            <a:lstStyle/>
            <a:p>
              <a:pPr defTabSz="457200" eaLnBrk="1" fontAlgn="auto" hangingPunct="1">
                <a:spcBef>
                  <a:spcPts val="0"/>
                </a:spcBef>
                <a:spcAft>
                  <a:spcPts val="0"/>
                </a:spcAft>
                <a:tabLst>
                  <a:tab pos="1541463" algn="ctr"/>
                  <a:tab pos="4056063" algn="ctr"/>
                  <a:tab pos="6570663" algn="ctr"/>
                </a:tabLst>
                <a:defRPr/>
              </a:pPr>
              <a:r>
                <a:rPr lang="en-US" sz="2400" b="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Academic	Behavioral	Social</a:t>
              </a:r>
            </a:p>
          </p:txBody>
        </p:sp>
        <p:cxnSp>
          <p:nvCxnSpPr>
            <p:cNvPr id="8" name="Straight Connector 7"/>
            <p:cNvCxnSpPr/>
            <p:nvPr userDrawn="1"/>
          </p:nvCxnSpPr>
          <p:spPr>
            <a:xfrm rot="5400000">
              <a:off x="5486606"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userDrawn="1"/>
          </p:nvCxnSpPr>
          <p:spPr>
            <a:xfrm>
              <a:off x="1083817" y="5867463"/>
              <a:ext cx="6984303"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rot="5400000">
              <a:off x="2750995"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80%"/>
            <p:cNvSpPr txBox="1">
              <a:spLocks noChangeArrowheads="1"/>
            </p:cNvSpPr>
            <p:nvPr userDrawn="1"/>
          </p:nvSpPr>
          <p:spPr bwMode="auto">
            <a:xfrm>
              <a:off x="3859122" y="4562627"/>
              <a:ext cx="1425757" cy="6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600" b="1" dirty="0">
                  <a:solidFill>
                    <a:prstClr val="black"/>
                  </a:solidFill>
                  <a:latin typeface="Calibri" panose="020F0502020204030204"/>
                  <a:ea typeface="MS PGothic" panose="020B0600070205080204" pitchFamily="34" charset="-128"/>
                  <a:cs typeface="Arial" panose="020B0604020202020204" pitchFamily="34" charset="0"/>
                </a:rPr>
                <a:t>≈80%</a:t>
              </a:r>
            </a:p>
          </p:txBody>
        </p:sp>
        <p:sp>
          <p:nvSpPr>
            <p:cNvPr id="12" name="15%"/>
            <p:cNvSpPr txBox="1">
              <a:spLocks noChangeArrowheads="1"/>
            </p:cNvSpPr>
            <p:nvPr userDrawn="1"/>
          </p:nvSpPr>
          <p:spPr bwMode="auto">
            <a:xfrm>
              <a:off x="4009953" y="2270434"/>
              <a:ext cx="1124093" cy="5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200" b="1" dirty="0">
                  <a:solidFill>
                    <a:prstClr val="black"/>
                  </a:solidFill>
                  <a:latin typeface="Calibri" panose="020F0502020204030204"/>
                  <a:ea typeface="MS PGothic" panose="020B0600070205080204" pitchFamily="34" charset="-128"/>
                  <a:cs typeface="Arial" panose="020B0604020202020204" pitchFamily="34" charset="0"/>
                </a:rPr>
                <a:t>≈15%</a:t>
              </a:r>
            </a:p>
          </p:txBody>
        </p:sp>
        <p:sp>
          <p:nvSpPr>
            <p:cNvPr id="13" name="5%"/>
            <p:cNvSpPr txBox="1">
              <a:spLocks noChangeArrowheads="1"/>
            </p:cNvSpPr>
            <p:nvPr userDrawn="1"/>
          </p:nvSpPr>
          <p:spPr bwMode="auto">
            <a:xfrm>
              <a:off x="4156021" y="1130687"/>
              <a:ext cx="831956" cy="5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800" b="1" dirty="0">
                  <a:solidFill>
                    <a:prstClr val="black"/>
                  </a:solidFill>
                  <a:latin typeface="Calibri" panose="020F0502020204030204"/>
                  <a:ea typeface="MS PGothic" panose="020B0600070205080204" pitchFamily="34" charset="-128"/>
                  <a:cs typeface="Arial" panose="020B0604020202020204" pitchFamily="34" charset="0"/>
                </a:rPr>
                <a:t>≈5%</a:t>
              </a:r>
            </a:p>
          </p:txBody>
        </p:sp>
      </p:grpSp>
      <p:sp>
        <p:nvSpPr>
          <p:cNvPr id="14" name="Tier 1"/>
          <p:cNvSpPr txBox="1">
            <a:spLocks noChangeArrowheads="1"/>
          </p:cNvSpPr>
          <p:nvPr userDrawn="1"/>
        </p:nvSpPr>
        <p:spPr bwMode="auto">
          <a:xfrm>
            <a:off x="2476500" y="50292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Primary Prevention (Tier 1) </a:t>
            </a:r>
          </a:p>
        </p:txBody>
      </p:sp>
      <p:sp>
        <p:nvSpPr>
          <p:cNvPr id="15" name="Tier 2"/>
          <p:cNvSpPr txBox="1">
            <a:spLocks noChangeArrowheads="1"/>
          </p:cNvSpPr>
          <p:nvPr userDrawn="1"/>
        </p:nvSpPr>
        <p:spPr bwMode="auto">
          <a:xfrm>
            <a:off x="2476500" y="2684463"/>
            <a:ext cx="419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Secondary Prevention (Tier 2) </a:t>
            </a:r>
          </a:p>
        </p:txBody>
      </p:sp>
      <p:sp>
        <p:nvSpPr>
          <p:cNvPr id="16" name="Tier 3"/>
          <p:cNvSpPr txBox="1">
            <a:spLocks noChangeArrowheads="1"/>
          </p:cNvSpPr>
          <p:nvPr userDrawn="1"/>
        </p:nvSpPr>
        <p:spPr bwMode="auto">
          <a:xfrm>
            <a:off x="2667000" y="1397000"/>
            <a:ext cx="381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Tertiary Prevention  (Tier 3)</a:t>
            </a:r>
          </a:p>
        </p:txBody>
      </p:sp>
      <p:sp>
        <p:nvSpPr>
          <p:cNvPr id="17" name="Watermark Covering"/>
          <p:cNvSpPr/>
          <p:nvPr userDrawn="1"/>
        </p:nvSpPr>
        <p:spPr>
          <a:xfrm>
            <a:off x="0" y="0"/>
            <a:ext cx="9144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138515576"/>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Ci3T Training Series">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3793" r="3909"/>
          <a:stretch/>
        </p:blipFill>
        <p:spPr>
          <a:xfrm>
            <a:off x="0" y="409461"/>
            <a:ext cx="9144000" cy="5572659"/>
          </a:xfrm>
          <a:prstGeom prst="rect">
            <a:avLst/>
          </a:prstGeom>
        </p:spPr>
      </p:pic>
    </p:spTree>
    <p:extLst>
      <p:ext uri="{BB962C8B-B14F-4D97-AF65-F5344CB8AC3E}">
        <p14:creationId xmlns:p14="http://schemas.microsoft.com/office/powerpoint/2010/main" val="123833911"/>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B24B354C-36D2-4C26-B7FE-5AD1F59E174B}" type="datetimeFigureOut">
              <a:rPr lang="en-US"/>
              <a:pPr>
                <a:defRPr/>
              </a:pPr>
              <a:t>3/6/2020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0080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9DA5DE6B-47DF-4132-959F-56F30B281E92}" type="slidenum">
              <a:rPr lang="en-US"/>
              <a:pPr>
                <a:defRPr/>
              </a:pPr>
              <a:t>‹#›</a:t>
            </a:fld>
            <a:endParaRPr lang="en-US"/>
          </a:p>
        </p:txBody>
      </p:sp>
    </p:spTree>
    <p:extLst>
      <p:ext uri="{BB962C8B-B14F-4D97-AF65-F5344CB8AC3E}">
        <p14:creationId xmlns:p14="http://schemas.microsoft.com/office/powerpoint/2010/main" val="2247442620"/>
      </p:ext>
    </p:extLst>
  </p:cSld>
  <p:clrMapOvr>
    <a:masterClrMapping/>
  </p:clrMapOvr>
  <p:transition spd="slow">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D01F810-912A-45C4-A745-A25EA3292144}" type="datetimeFigureOut">
              <a:rPr lang="en-US"/>
              <a:pPr>
                <a:defRPr/>
              </a:pPr>
              <a:t>3/6/2020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0DA452D-1EFC-4BF8-A0A4-45E95CEDC46E}" type="slidenum">
              <a:rPr lang="en-US"/>
              <a:pPr>
                <a:defRPr/>
              </a:pPr>
              <a:t>‹#›</a:t>
            </a:fld>
            <a:endParaRPr lang="en-US"/>
          </a:p>
        </p:txBody>
      </p:sp>
    </p:spTree>
    <p:extLst>
      <p:ext uri="{BB962C8B-B14F-4D97-AF65-F5344CB8AC3E}">
        <p14:creationId xmlns:p14="http://schemas.microsoft.com/office/powerpoint/2010/main" val="333317466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6536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C43519D-0211-4190-A976-210FC5095C19}" type="datetimeFigureOut">
              <a:rPr lang="en-US"/>
              <a:pPr>
                <a:defRPr/>
              </a:pPr>
              <a:t>3/6/2020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B01EB6CC-572A-40A8-ADE6-FFC8B8CAABA3}" type="slidenum">
              <a:rPr lang="en-US"/>
              <a:pPr>
                <a:defRPr/>
              </a:pPr>
              <a:t>‹#›</a:t>
            </a:fld>
            <a:endParaRPr lang="en-US"/>
          </a:p>
        </p:txBody>
      </p:sp>
    </p:spTree>
    <p:extLst>
      <p:ext uri="{BB962C8B-B14F-4D97-AF65-F5344CB8AC3E}">
        <p14:creationId xmlns:p14="http://schemas.microsoft.com/office/powerpoint/2010/main" val="3320790517"/>
      </p:ext>
    </p:extLst>
  </p:cSld>
  <p:clrMapOvr>
    <a:masterClrMapping/>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10827E09-2ABC-467F-A5A8-F84E67977117}" type="datetimeFigureOut">
              <a:rPr lang="en-US"/>
              <a:pPr>
                <a:defRPr/>
              </a:pPr>
              <a:t>3/6/2020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EA8DD1BB-72B6-4347-B0C5-1E71855D3614}" type="slidenum">
              <a:rPr lang="en-US"/>
              <a:pPr>
                <a:defRPr/>
              </a:pPr>
              <a:t>‹#›</a:t>
            </a:fld>
            <a:endParaRPr lang="en-US"/>
          </a:p>
        </p:txBody>
      </p:sp>
    </p:spTree>
    <p:extLst>
      <p:ext uri="{BB962C8B-B14F-4D97-AF65-F5344CB8AC3E}">
        <p14:creationId xmlns:p14="http://schemas.microsoft.com/office/powerpoint/2010/main" val="3908823261"/>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5ED17FE-5F9E-4D70-B45C-E8FDDE062961}" type="datetimeFigureOut">
              <a:rPr lang="en-US"/>
              <a:pPr>
                <a:defRPr/>
              </a:pPr>
              <a:t>3/6/2020</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B0FC101-72CE-4D46-9EB6-6B7FF4834CE7}" type="slidenum">
              <a:rPr lang="en-US"/>
              <a:pPr>
                <a:defRPr/>
              </a:pPr>
              <a:t>‹#›</a:t>
            </a:fld>
            <a:endParaRPr lang="en-US"/>
          </a:p>
        </p:txBody>
      </p:sp>
    </p:spTree>
    <p:extLst>
      <p:ext uri="{BB962C8B-B14F-4D97-AF65-F5344CB8AC3E}">
        <p14:creationId xmlns:p14="http://schemas.microsoft.com/office/powerpoint/2010/main" val="274679002"/>
      </p:ext>
    </p:extLst>
  </p:cSld>
  <p:clrMapOvr>
    <a:masterClrMapping/>
  </p:clrMapOvr>
  <p:transition spd="slow">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3634FC8-3588-4FD5-9104-5D7556766AC8}" type="datetimeFigureOut">
              <a:rPr lang="en-US"/>
              <a:pPr>
                <a:defRPr/>
              </a:pPr>
              <a:t>3/6/2020</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3313642950"/>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44CA3D4A-8BDC-43A6-B49B-82CA1A21A826}" type="datetimeFigureOut">
              <a:rPr lang="en-US"/>
              <a:pPr>
                <a:defRPr/>
              </a:pPr>
              <a:t>3/6/2020</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233F946F-163E-4651-9431-0AC1AAEAC9FE}" type="slidenum">
              <a:rPr lang="en-US"/>
              <a:pPr>
                <a:defRPr/>
              </a:pPr>
              <a:t>‹#›</a:t>
            </a:fld>
            <a:endParaRPr lang="en-US"/>
          </a:p>
        </p:txBody>
      </p:sp>
    </p:spTree>
    <p:extLst>
      <p:ext uri="{BB962C8B-B14F-4D97-AF65-F5344CB8AC3E}">
        <p14:creationId xmlns:p14="http://schemas.microsoft.com/office/powerpoint/2010/main" val="2493930704"/>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0559C65-F3B9-4881-A902-CCC45D53E3CF}" type="datetimeFigureOut">
              <a:rPr lang="en-US"/>
              <a:pPr>
                <a:defRPr/>
              </a:pPr>
              <a:t>3/6/2020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E74ABB9-2FD1-4230-8258-FC2E2CA529DC}" type="slidenum">
              <a:rPr lang="en-US"/>
              <a:pPr>
                <a:defRPr/>
              </a:pPr>
              <a:t>‹#›</a:t>
            </a:fld>
            <a:endParaRPr lang="en-US"/>
          </a:p>
        </p:txBody>
      </p:sp>
    </p:spTree>
    <p:extLst>
      <p:ext uri="{BB962C8B-B14F-4D97-AF65-F5344CB8AC3E}">
        <p14:creationId xmlns:p14="http://schemas.microsoft.com/office/powerpoint/2010/main" val="25904479"/>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1D3957B-0A74-4FD2-A189-E111AE154539}" type="datetimeFigureOut">
              <a:rPr lang="en-US"/>
              <a:pPr>
                <a:defRPr/>
              </a:pPr>
              <a:t>3/6/2020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97A5D944-27FF-4496-B2FF-5C41355CB82B}" type="slidenum">
              <a:rPr lang="en-US"/>
              <a:pPr>
                <a:defRPr/>
              </a:pPr>
              <a:t>‹#›</a:t>
            </a:fld>
            <a:endParaRPr lang="en-US"/>
          </a:p>
        </p:txBody>
      </p:sp>
    </p:spTree>
    <p:extLst>
      <p:ext uri="{BB962C8B-B14F-4D97-AF65-F5344CB8AC3E}">
        <p14:creationId xmlns:p14="http://schemas.microsoft.com/office/powerpoint/2010/main" val="750717511"/>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1E3E008-C7D1-4F65-90DD-142FEBEB79CB}" type="datetimeFigureOut">
              <a:rPr lang="en-US"/>
              <a:pPr>
                <a:defRPr/>
              </a:pPr>
              <a:t>3/6/2020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DF9BAD79-311A-48DA-A3FE-2F21155F18A3}" type="slidenum">
              <a:rPr lang="en-US"/>
              <a:pPr>
                <a:defRPr/>
              </a:pPr>
              <a:t>‹#›</a:t>
            </a:fld>
            <a:endParaRPr lang="en-US"/>
          </a:p>
        </p:txBody>
      </p:sp>
    </p:spTree>
    <p:extLst>
      <p:ext uri="{BB962C8B-B14F-4D97-AF65-F5344CB8AC3E}">
        <p14:creationId xmlns:p14="http://schemas.microsoft.com/office/powerpoint/2010/main" val="3652416638"/>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614383F-9ED3-4035-BF8E-7188CB72F45A}" type="datetimeFigureOut">
              <a:rPr lang="en-US"/>
              <a:pPr>
                <a:defRPr/>
              </a:pPr>
              <a:t>3/6/2020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552682C6-97E6-466A-96ED-039B5FA945E6}" type="slidenum">
              <a:rPr lang="en-US"/>
              <a:pPr>
                <a:defRPr/>
              </a:pPr>
              <a:t>‹#›</a:t>
            </a:fld>
            <a:endParaRPr lang="en-US"/>
          </a:p>
        </p:txBody>
      </p:sp>
    </p:spTree>
    <p:extLst>
      <p:ext uri="{BB962C8B-B14F-4D97-AF65-F5344CB8AC3E}">
        <p14:creationId xmlns:p14="http://schemas.microsoft.com/office/powerpoint/2010/main" val="611658566"/>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7B16D9B-B497-4CC4-81F6-D90A4E5764B5}" type="slidenum">
              <a:rPr lang="en-US" altLang="en-US"/>
              <a:pPr>
                <a:defRPr/>
              </a:pPr>
              <a:t>‹#›</a:t>
            </a:fld>
            <a:endParaRPr lang="en-US" altLang="en-US"/>
          </a:p>
        </p:txBody>
      </p:sp>
    </p:spTree>
    <p:extLst>
      <p:ext uri="{BB962C8B-B14F-4D97-AF65-F5344CB8AC3E}">
        <p14:creationId xmlns:p14="http://schemas.microsoft.com/office/powerpoint/2010/main" val="293388060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1BE1479-7359-8542-9C5F-8DAE4F8955C6}" type="datetime1">
              <a:rPr lang="en-US" smtClean="0"/>
              <a:t>3/6/2020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E37C040-99B5-1846-ACAF-82D29D8F3596}" type="slidenum">
              <a:rPr lang="en-US"/>
              <a:pPr>
                <a:defRPr/>
              </a:pPr>
              <a:t>‹#›</a:t>
            </a:fld>
            <a:endParaRPr lang="en-US"/>
          </a:p>
        </p:txBody>
      </p:sp>
    </p:spTree>
    <p:extLst>
      <p:ext uri="{BB962C8B-B14F-4D97-AF65-F5344CB8AC3E}">
        <p14:creationId xmlns:p14="http://schemas.microsoft.com/office/powerpoint/2010/main" val="76914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8936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Table Placeholder 2"/>
          <p:cNvSpPr>
            <a:spLocks noGrp="1"/>
          </p:cNvSpPr>
          <p:nvPr>
            <p:ph type="tbl" idx="1"/>
          </p:nvPr>
        </p:nvSpPr>
        <p:spPr>
          <a:xfrm>
            <a:off x="457200" y="1981200"/>
            <a:ext cx="8229600" cy="3886200"/>
          </a:xfrm>
        </p:spPr>
        <p:txBody>
          <a:bodyPr rtlCol="0">
            <a:normAutofit/>
          </a:bodyPr>
          <a:lstStyle/>
          <a:p>
            <a:pPr lvl="0"/>
            <a:endParaRPr lang="en-US" noProof="0"/>
          </a:p>
        </p:txBody>
      </p:sp>
    </p:spTree>
    <p:extLst>
      <p:ext uri="{BB962C8B-B14F-4D97-AF65-F5344CB8AC3E}">
        <p14:creationId xmlns:p14="http://schemas.microsoft.com/office/powerpoint/2010/main" val="123670696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457200" y="6394450"/>
            <a:ext cx="82296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4191000" y="5953125"/>
            <a:ext cx="762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6" name="Picture 8" descr="CI3T_icon_colo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7010400" y="76200"/>
            <a:ext cx="13716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1707302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1" dirty="0">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defTabSz="457200" eaLnBrk="1" fontAlgn="auto" hangingPunct="1">
              <a:spcBef>
                <a:spcPts val="0"/>
              </a:spcBef>
              <a:spcAft>
                <a:spcPts val="0"/>
              </a:spcAft>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defTabSz="457200" eaLnBrk="1" fontAlgn="auto" hangingPunct="1">
              <a:lnSpc>
                <a:spcPct val="75000"/>
              </a:lnSpc>
              <a:spcBef>
                <a:spcPts val="0"/>
              </a:spcBef>
              <a:spcAft>
                <a:spcPts val="0"/>
              </a:spcAft>
              <a:tabLst>
                <a:tab pos="1541463" algn="ctr"/>
                <a:tab pos="4056063" algn="ctr"/>
                <a:tab pos="6570663" algn="ctr"/>
              </a:tabLst>
              <a:defRPr/>
            </a:pPr>
            <a:r>
              <a:rPr lang="en-US" dirty="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6" name="Goal 3"/>
          <p:cNvSpPr/>
          <p:nvPr userDrawn="1"/>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eaLnBrk="1" hangingPunct="1"/>
            <a:r>
              <a:rPr lang="en-US" b="1" u="sng" dirty="0">
                <a:solidFill>
                  <a:srgbClr val="E7E6E6"/>
                </a:solidFill>
              </a:rPr>
              <a:t>Goal: Reduce Harm</a:t>
            </a:r>
          </a:p>
          <a:p>
            <a:pPr defTabSz="457200" eaLnBrk="1" hangingPunct="1"/>
            <a:r>
              <a:rPr lang="en-US" b="1" dirty="0">
                <a:solidFill>
                  <a:prstClr val="white"/>
                </a:solidFill>
              </a:rPr>
              <a:t>Specialized individual systems</a:t>
            </a:r>
            <a:br>
              <a:rPr lang="en-US" b="1" dirty="0">
                <a:solidFill>
                  <a:prstClr val="white"/>
                </a:solidFill>
              </a:rPr>
            </a:br>
            <a:r>
              <a:rPr lang="en-US" b="1" dirty="0">
                <a:solidFill>
                  <a:prstClr val="white"/>
                </a:solidFill>
              </a:rPr>
              <a:t>       for students with high risk</a:t>
            </a:r>
          </a:p>
        </p:txBody>
      </p:sp>
      <p:sp>
        <p:nvSpPr>
          <p:cNvPr id="27" name="Goal 2"/>
          <p:cNvSpPr/>
          <p:nvPr userDrawn="1"/>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eaLnBrk="1" hangingPunct="1"/>
            <a:r>
              <a:rPr lang="en-US" b="1" u="sng" dirty="0">
                <a:solidFill>
                  <a:srgbClr val="E7E6E6"/>
                </a:solidFill>
                <a:cs typeface="Arial" charset="0"/>
              </a:rPr>
              <a:t>Goal: Reverse Harm</a:t>
            </a:r>
          </a:p>
          <a:p>
            <a:pPr defTabSz="457200" eaLnBrk="1" hangingPunct="1"/>
            <a:r>
              <a:rPr lang="en-US" b="1" dirty="0">
                <a:solidFill>
                  <a:prstClr val="white"/>
                </a:solidFill>
                <a:cs typeface="Arial" charset="0"/>
              </a:rPr>
              <a:t>Specialized group systems </a:t>
            </a:r>
          </a:p>
          <a:p>
            <a:pPr defTabSz="457200" eaLnBrk="1" hangingPunct="1"/>
            <a:r>
              <a:rPr lang="en-US" b="1" dirty="0">
                <a:solidFill>
                  <a:prstClr val="white"/>
                </a:solidFill>
                <a:cs typeface="Arial" charset="0"/>
              </a:rPr>
              <a:t>for students at risk</a:t>
            </a:r>
            <a:endParaRPr lang="en-US" dirty="0">
              <a:solidFill>
                <a:prstClr val="white"/>
              </a:solidFill>
            </a:endParaRPr>
          </a:p>
        </p:txBody>
      </p:sp>
      <p:sp>
        <p:nvSpPr>
          <p:cNvPr id="28" name="Goal 1"/>
          <p:cNvSpPr/>
          <p:nvPr userDrawn="1"/>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eaLnBrk="1" hangingPunct="1"/>
            <a:r>
              <a:rPr lang="en-US" b="1" u="sng" dirty="0">
                <a:solidFill>
                  <a:srgbClr val="E7E6E6"/>
                </a:solidFill>
              </a:rPr>
              <a:t>Goal: Prevent Harm</a:t>
            </a:r>
          </a:p>
          <a:p>
            <a:pPr defTabSz="457200" eaLnBrk="1" hangingPunct="1"/>
            <a:r>
              <a:rPr lang="en-US" b="1" dirty="0">
                <a:solidFill>
                  <a:prstClr val="white"/>
                </a:solidFill>
              </a:rPr>
              <a:t>School/classroom-wide systems for all students, staff, &amp; settings</a:t>
            </a: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alpha val="70000"/>
                    </a:prstClr>
                  </a:solidFill>
                </a:ln>
                <a:solidFill>
                  <a:prstClr val="black"/>
                </a:solidFill>
                <a:ea typeface="+mn-ea"/>
              </a:rPr>
              <a:t>Tier 3</a:t>
            </a:r>
          </a:p>
          <a:p>
            <a:pPr algn="ctr" defTabSz="457200" eaLnBrk="1" hangingPunct="1">
              <a:lnSpc>
                <a:spcPct val="75000"/>
              </a:lnSpc>
            </a:pPr>
            <a:r>
              <a:rPr lang="en-US" sz="2400" b="1" dirty="0">
                <a:ln w="3175">
                  <a:solidFill>
                    <a:prstClr val="white">
                      <a:alpha val="70000"/>
                    </a:prstClr>
                  </a:solidFill>
                </a:ln>
                <a:solidFill>
                  <a:prstClr val="black"/>
                </a:solidFill>
                <a:ea typeface="+mn-ea"/>
              </a:rPr>
              <a:t>Tertiary Prevention  (</a:t>
            </a:r>
            <a:r>
              <a:rPr lang="en-US" sz="2400" b="1" dirty="0">
                <a:ln w="3175">
                  <a:solidFill>
                    <a:prstClr val="white">
                      <a:alpha val="70000"/>
                    </a:prstClr>
                  </a:solidFill>
                </a:ln>
                <a:solidFill>
                  <a:prstClr val="black"/>
                </a:solidFill>
                <a:ea typeface="+mn-ea"/>
                <a:cs typeface="Arial" panose="020B0604020202020204" pitchFamily="34" charset="0"/>
              </a:rPr>
              <a:t>≈5%</a:t>
            </a:r>
            <a:r>
              <a:rPr lang="en-US" sz="2400" b="1" dirty="0">
                <a:ln w="3175">
                  <a:solidFill>
                    <a:prstClr val="white">
                      <a:alpha val="70000"/>
                    </a:prstClr>
                  </a:solidFill>
                </a:ln>
                <a:solidFill>
                  <a:prstClr val="black"/>
                </a:solidFill>
                <a:ea typeface="+mn-ea"/>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solidFill>
                </a:ln>
                <a:solidFill>
                  <a:prstClr val="black"/>
                </a:solidFill>
                <a:ea typeface="+mn-ea"/>
              </a:rPr>
              <a:t>Tier 2</a:t>
            </a:r>
          </a:p>
          <a:p>
            <a:pPr algn="ctr" defTabSz="457200" eaLnBrk="1" hangingPunct="1">
              <a:lnSpc>
                <a:spcPct val="85000"/>
              </a:lnSpc>
            </a:pPr>
            <a:r>
              <a:rPr lang="en-US" sz="2400" b="1" dirty="0">
                <a:ln w="3175">
                  <a:solidFill>
                    <a:prstClr val="white"/>
                  </a:solidFill>
                </a:ln>
                <a:solidFill>
                  <a:prstClr val="black"/>
                </a:solidFill>
                <a:ea typeface="+mn-ea"/>
              </a:rPr>
              <a:t>Secondary Prevention (</a:t>
            </a:r>
            <a:r>
              <a:rPr lang="en-US" sz="2400" b="1" dirty="0">
                <a:ln w="3175">
                  <a:solidFill>
                    <a:prstClr val="white"/>
                  </a:solidFill>
                </a:ln>
                <a:solidFill>
                  <a:prstClr val="black"/>
                </a:solidFill>
                <a:ea typeface="+mn-ea"/>
                <a:cs typeface="Arial" panose="020B0604020202020204" pitchFamily="34" charset="0"/>
              </a:rPr>
              <a:t>≈15%</a:t>
            </a:r>
            <a:r>
              <a:rPr lang="en-US" sz="2400" b="1" dirty="0">
                <a:ln w="3175">
                  <a:solidFill>
                    <a:prstClr val="white"/>
                  </a:solidFill>
                </a:ln>
                <a:solidFill>
                  <a:prstClr val="black"/>
                </a:solidFill>
                <a:ea typeface="+mn-ea"/>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alpha val="70000"/>
                    </a:prstClr>
                  </a:solidFill>
                </a:ln>
                <a:solidFill>
                  <a:prstClr val="black"/>
                </a:solidFill>
                <a:ea typeface="+mn-ea"/>
              </a:rPr>
              <a:t>Tier 1</a:t>
            </a:r>
          </a:p>
          <a:p>
            <a:pPr algn="ctr" defTabSz="457200" eaLnBrk="1" hangingPunct="1"/>
            <a:r>
              <a:rPr lang="en-US" sz="2400" b="1" dirty="0">
                <a:ln w="3175">
                  <a:solidFill>
                    <a:prstClr val="white">
                      <a:alpha val="70000"/>
                    </a:prstClr>
                  </a:solidFill>
                </a:ln>
                <a:solidFill>
                  <a:prstClr val="black"/>
                </a:solidFill>
                <a:ea typeface="+mn-ea"/>
              </a:rPr>
              <a:t>Primary Prevention (</a:t>
            </a:r>
            <a:r>
              <a:rPr lang="en-US" sz="2400" b="1" dirty="0">
                <a:ln w="3175">
                  <a:solidFill>
                    <a:prstClr val="white">
                      <a:alpha val="70000"/>
                    </a:prstClr>
                  </a:solidFill>
                </a:ln>
                <a:solidFill>
                  <a:prstClr val="black"/>
                </a:solidFill>
                <a:ea typeface="+mn-ea"/>
                <a:cs typeface="Arial" panose="020B0604020202020204" pitchFamily="34" charset="0"/>
              </a:rPr>
              <a:t>≈80%</a:t>
            </a:r>
            <a:r>
              <a:rPr lang="en-US" sz="2400" b="1" dirty="0">
                <a:ln w="3175">
                  <a:solidFill>
                    <a:prstClr val="white">
                      <a:alpha val="70000"/>
                    </a:prstClr>
                  </a:solidFill>
                </a:ln>
                <a:solidFill>
                  <a:prstClr val="black"/>
                </a:solidFill>
                <a:ea typeface="+mn-ea"/>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pPr defTabSz="457200" eaLnBrk="1" fontAlgn="auto" hangingPunct="1">
              <a:spcBef>
                <a:spcPts val="0"/>
              </a:spcBef>
              <a:spcAft>
                <a:spcPts val="0"/>
              </a:spcAft>
            </a:pPr>
            <a:r>
              <a:rPr lang="en-US" sz="2000" dirty="0">
                <a:solidFill>
                  <a:prstClr val="black"/>
                </a:solidFill>
                <a:latin typeface="Calibri" panose="020F0502020204030204"/>
                <a:ea typeface="+mn-ea"/>
              </a:rPr>
              <a:t>(Lane, </a:t>
            </a:r>
            <a:r>
              <a:rPr lang="en-US" sz="2000" dirty="0" err="1">
                <a:solidFill>
                  <a:prstClr val="black"/>
                </a:solidFill>
                <a:latin typeface="Calibri" panose="020F0502020204030204"/>
                <a:ea typeface="+mn-ea"/>
              </a:rPr>
              <a:t>Kalberg</a:t>
            </a:r>
            <a:r>
              <a:rPr lang="en-US" sz="2000" dirty="0">
                <a:solidFill>
                  <a:prstClr val="black"/>
                </a:solidFill>
                <a:latin typeface="Calibri" panose="020F0502020204030204"/>
                <a:ea typeface="+mn-ea"/>
              </a:rPr>
              <a:t>, &amp; </a:t>
            </a:r>
            <a:r>
              <a:rPr lang="en-US" sz="2000" dirty="0" err="1">
                <a:solidFill>
                  <a:prstClr val="black"/>
                </a:solidFill>
                <a:latin typeface="Calibri" panose="020F0502020204030204"/>
                <a:ea typeface="+mn-ea"/>
              </a:rPr>
              <a:t>Menzies</a:t>
            </a:r>
            <a:r>
              <a:rPr lang="en-US" sz="2000" dirty="0">
                <a:solidFill>
                  <a:prstClr val="black"/>
                </a:solidFill>
                <a:latin typeface="Calibri" panose="020F0502020204030204"/>
                <a:ea typeface="+mn-ea"/>
              </a:rPr>
              <a:t>, 2009)</a:t>
            </a:r>
          </a:p>
        </p:txBody>
      </p:sp>
      <p:sp>
        <p:nvSpPr>
          <p:cNvPr id="33"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600" b="1" dirty="0">
                <a:solidFill>
                  <a:prstClr val="black"/>
                </a:solidFill>
                <a:ea typeface="+mn-ea"/>
              </a:rPr>
              <a:t>Comprehensive, Integrated, Three-Tiered Model of Prevention</a:t>
            </a:r>
            <a:endParaRPr lang="en-US" sz="2800" b="1" dirty="0">
              <a:solidFill>
                <a:prstClr val="black"/>
              </a:solidFill>
              <a:ea typeface="+mn-ea"/>
            </a:endParaRPr>
          </a:p>
        </p:txBody>
      </p:sp>
      <p:sp>
        <p:nvSpPr>
          <p:cNvPr id="34" name="Border"/>
          <p:cNvSpPr/>
          <p:nvPr userDrawn="1"/>
        </p:nvSpPr>
        <p:spPr>
          <a:xfrm>
            <a:off x="0" y="0"/>
            <a:ext cx="9144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706861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1" dirty="0">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defTabSz="457200" eaLnBrk="1" fontAlgn="auto" hangingPunct="1">
              <a:spcBef>
                <a:spcPts val="0"/>
              </a:spcBef>
              <a:spcAft>
                <a:spcPts val="0"/>
              </a:spcAft>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defTabSz="457200" eaLnBrk="1" fontAlgn="auto" hangingPunct="1">
              <a:lnSpc>
                <a:spcPct val="75000"/>
              </a:lnSpc>
              <a:spcBef>
                <a:spcPts val="0"/>
              </a:spcBef>
              <a:spcAft>
                <a:spcPts val="0"/>
              </a:spcAft>
              <a:tabLst>
                <a:tab pos="1541463" algn="ctr"/>
                <a:tab pos="4056063" algn="ctr"/>
                <a:tab pos="6570663" algn="ctr"/>
              </a:tabLst>
              <a:defRPr/>
            </a:pPr>
            <a:r>
              <a:rPr lang="en-US" dirty="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alpha val="70000"/>
                    </a:prstClr>
                  </a:solidFill>
                </a:ln>
                <a:solidFill>
                  <a:prstClr val="black"/>
                </a:solidFill>
                <a:ea typeface="+mn-ea"/>
              </a:rPr>
              <a:t>Tier 3</a:t>
            </a:r>
          </a:p>
          <a:p>
            <a:pPr algn="ctr" defTabSz="457200" eaLnBrk="1" hangingPunct="1">
              <a:lnSpc>
                <a:spcPct val="75000"/>
              </a:lnSpc>
            </a:pPr>
            <a:r>
              <a:rPr lang="en-US" sz="2400" b="1" dirty="0">
                <a:ln w="3175">
                  <a:solidFill>
                    <a:prstClr val="white">
                      <a:alpha val="70000"/>
                    </a:prstClr>
                  </a:solidFill>
                </a:ln>
                <a:solidFill>
                  <a:prstClr val="black"/>
                </a:solidFill>
                <a:ea typeface="+mn-ea"/>
              </a:rPr>
              <a:t>Tertiary Prevention  (</a:t>
            </a:r>
            <a:r>
              <a:rPr lang="en-US" sz="2400" b="1" dirty="0">
                <a:ln w="3175">
                  <a:solidFill>
                    <a:prstClr val="white">
                      <a:alpha val="70000"/>
                    </a:prstClr>
                  </a:solidFill>
                </a:ln>
                <a:solidFill>
                  <a:prstClr val="black"/>
                </a:solidFill>
                <a:ea typeface="+mn-ea"/>
                <a:cs typeface="Arial" panose="020B0604020202020204" pitchFamily="34" charset="0"/>
              </a:rPr>
              <a:t>≈5%</a:t>
            </a:r>
            <a:r>
              <a:rPr lang="en-US" sz="2400" b="1" dirty="0">
                <a:ln w="3175">
                  <a:solidFill>
                    <a:prstClr val="white">
                      <a:alpha val="70000"/>
                    </a:prstClr>
                  </a:solidFill>
                </a:ln>
                <a:solidFill>
                  <a:prstClr val="black"/>
                </a:solidFill>
                <a:ea typeface="+mn-ea"/>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solidFill>
                </a:ln>
                <a:solidFill>
                  <a:prstClr val="black"/>
                </a:solidFill>
                <a:ea typeface="+mn-ea"/>
              </a:rPr>
              <a:t>Tier 2</a:t>
            </a:r>
          </a:p>
          <a:p>
            <a:pPr algn="ctr" defTabSz="457200" eaLnBrk="1" hangingPunct="1">
              <a:lnSpc>
                <a:spcPct val="85000"/>
              </a:lnSpc>
            </a:pPr>
            <a:r>
              <a:rPr lang="en-US" sz="2400" b="1" dirty="0">
                <a:ln w="3175">
                  <a:solidFill>
                    <a:prstClr val="white"/>
                  </a:solidFill>
                </a:ln>
                <a:solidFill>
                  <a:prstClr val="black"/>
                </a:solidFill>
                <a:ea typeface="+mn-ea"/>
              </a:rPr>
              <a:t>Secondary Prevention (</a:t>
            </a:r>
            <a:r>
              <a:rPr lang="en-US" sz="2400" b="1" dirty="0">
                <a:ln w="3175">
                  <a:solidFill>
                    <a:prstClr val="white"/>
                  </a:solidFill>
                </a:ln>
                <a:solidFill>
                  <a:prstClr val="black"/>
                </a:solidFill>
                <a:ea typeface="+mn-ea"/>
                <a:cs typeface="Arial" panose="020B0604020202020204" pitchFamily="34" charset="0"/>
              </a:rPr>
              <a:t>≈15%</a:t>
            </a:r>
            <a:r>
              <a:rPr lang="en-US" sz="2400" b="1" dirty="0">
                <a:ln w="3175">
                  <a:solidFill>
                    <a:prstClr val="white"/>
                  </a:solidFill>
                </a:ln>
                <a:solidFill>
                  <a:prstClr val="black"/>
                </a:solidFill>
                <a:ea typeface="+mn-ea"/>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alpha val="70000"/>
                    </a:prstClr>
                  </a:solidFill>
                </a:ln>
                <a:solidFill>
                  <a:prstClr val="black"/>
                </a:solidFill>
                <a:ea typeface="+mn-ea"/>
              </a:rPr>
              <a:t>Tier 1</a:t>
            </a:r>
          </a:p>
          <a:p>
            <a:pPr algn="ctr" defTabSz="457200" eaLnBrk="1" hangingPunct="1"/>
            <a:r>
              <a:rPr lang="en-US" sz="2400" b="1" dirty="0">
                <a:ln w="3175">
                  <a:solidFill>
                    <a:prstClr val="white">
                      <a:alpha val="70000"/>
                    </a:prstClr>
                  </a:solidFill>
                </a:ln>
                <a:solidFill>
                  <a:prstClr val="black"/>
                </a:solidFill>
                <a:ea typeface="+mn-ea"/>
              </a:rPr>
              <a:t>Primary Prevention (</a:t>
            </a:r>
            <a:r>
              <a:rPr lang="en-US" sz="2400" b="1" dirty="0">
                <a:ln w="3175">
                  <a:solidFill>
                    <a:prstClr val="white">
                      <a:alpha val="70000"/>
                    </a:prstClr>
                  </a:solidFill>
                </a:ln>
                <a:solidFill>
                  <a:prstClr val="black"/>
                </a:solidFill>
                <a:ea typeface="+mn-ea"/>
                <a:cs typeface="Arial" panose="020B0604020202020204" pitchFamily="34" charset="0"/>
              </a:rPr>
              <a:t>≈80%</a:t>
            </a:r>
            <a:r>
              <a:rPr lang="en-US" sz="2400" b="1" dirty="0">
                <a:ln w="3175">
                  <a:solidFill>
                    <a:prstClr val="white">
                      <a:alpha val="70000"/>
                    </a:prstClr>
                  </a:solidFill>
                </a:ln>
                <a:solidFill>
                  <a:prstClr val="black"/>
                </a:solidFill>
                <a:ea typeface="+mn-ea"/>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pPr defTabSz="457200" eaLnBrk="1" fontAlgn="auto" hangingPunct="1">
              <a:spcBef>
                <a:spcPts val="0"/>
              </a:spcBef>
              <a:spcAft>
                <a:spcPts val="0"/>
              </a:spcAft>
            </a:pPr>
            <a:r>
              <a:rPr lang="en-US" sz="2000" dirty="0">
                <a:solidFill>
                  <a:prstClr val="black"/>
                </a:solidFill>
                <a:latin typeface="Calibri" panose="020F0502020204030204"/>
                <a:ea typeface="+mn-ea"/>
              </a:rPr>
              <a:t>(Lane, </a:t>
            </a:r>
            <a:r>
              <a:rPr lang="en-US" sz="2000" dirty="0" err="1">
                <a:solidFill>
                  <a:prstClr val="black"/>
                </a:solidFill>
                <a:latin typeface="Calibri" panose="020F0502020204030204"/>
                <a:ea typeface="+mn-ea"/>
              </a:rPr>
              <a:t>Kalberg</a:t>
            </a:r>
            <a:r>
              <a:rPr lang="en-US" sz="2000" dirty="0">
                <a:solidFill>
                  <a:prstClr val="black"/>
                </a:solidFill>
                <a:latin typeface="Calibri" panose="020F0502020204030204"/>
                <a:ea typeface="+mn-ea"/>
              </a:rPr>
              <a:t>, &amp; </a:t>
            </a:r>
            <a:r>
              <a:rPr lang="en-US" sz="2000" dirty="0" err="1">
                <a:solidFill>
                  <a:prstClr val="black"/>
                </a:solidFill>
                <a:latin typeface="Calibri" panose="020F0502020204030204"/>
                <a:ea typeface="+mn-ea"/>
              </a:rPr>
              <a:t>Menzies</a:t>
            </a:r>
            <a:r>
              <a:rPr lang="en-US" sz="2000" dirty="0">
                <a:solidFill>
                  <a:prstClr val="black"/>
                </a:solidFill>
                <a:latin typeface="Calibri" panose="020F0502020204030204"/>
                <a:ea typeface="+mn-ea"/>
              </a:rPr>
              <a:t>, 2009)</a:t>
            </a:r>
          </a:p>
        </p:txBody>
      </p:sp>
      <p:sp>
        <p:nvSpPr>
          <p:cNvPr id="33"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600" b="1" dirty="0">
                <a:solidFill>
                  <a:prstClr val="black"/>
                </a:solidFill>
                <a:ea typeface="+mn-ea"/>
              </a:rPr>
              <a:t>Comprehensive, Integrated, Three-Tiered Model of Prevention</a:t>
            </a:r>
            <a:endParaRPr lang="en-US" sz="2800" b="1" dirty="0">
              <a:solidFill>
                <a:prstClr val="black"/>
              </a:solidFill>
              <a:ea typeface="+mn-ea"/>
            </a:endParaRPr>
          </a:p>
        </p:txBody>
      </p:sp>
      <p:sp>
        <p:nvSpPr>
          <p:cNvPr id="34" name="Border"/>
          <p:cNvSpPr/>
          <p:nvPr userDrawn="1"/>
        </p:nvSpPr>
        <p:spPr>
          <a:xfrm>
            <a:off x="0" y="0"/>
            <a:ext cx="9144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083616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623888" y="1709739"/>
            <a:ext cx="7886700" cy="2852737"/>
          </a:xfrm>
          <a:solidFill>
            <a:srgbClr val="ADB9CA">
              <a:alpha val="80000"/>
            </a:srgbClr>
          </a:solid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33224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lum bright="70000" contrast="-70000"/>
          </a:blip>
          <a:srcRect l="10986"/>
          <a:stretch/>
        </p:blipFill>
        <p:spPr>
          <a:xfrm>
            <a:off x="-1" y="0"/>
            <a:ext cx="9144001" cy="6858000"/>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eaLnBrk="1" fontAlgn="auto" hangingPunct="1">
              <a:spcBef>
                <a:spcPts val="0"/>
              </a:spcBef>
              <a:spcAft>
                <a:spcPts val="0"/>
              </a:spcAft>
              <a:defRPr/>
            </a:pPr>
            <a:fld id="{470BA9F0-3B0B-4C5A-AD18-E67566C9138B}" type="slidenum">
              <a:rPr lang="en-US">
                <a:solidFill>
                  <a:prstClr val="black"/>
                </a:solidFill>
                <a:latin typeface="Calibri" panose="020F0502020204030204"/>
                <a:ea typeface="+mn-ea"/>
              </a:rPr>
              <a:pPr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2762844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415142" y="410998"/>
            <a:ext cx="6313716" cy="646331"/>
          </a:xfrm>
          <a:prstGeom prst="rect">
            <a:avLst/>
          </a:prstGeom>
          <a:noFill/>
        </p:spPr>
        <p:txBody>
          <a:bodyPr wrap="none" rtlCol="0">
            <a:spAutoFit/>
          </a:bodyPr>
          <a:lstStyle/>
          <a:p>
            <a:pPr defTabSz="457200" eaLnBrk="1" fontAlgn="auto" hangingPunct="1">
              <a:spcBef>
                <a:spcPts val="0"/>
              </a:spcBef>
              <a:spcAft>
                <a:spcPts val="0"/>
              </a:spcAft>
            </a:pPr>
            <a:r>
              <a:rPr lang="en-US" sz="3600">
                <a:solidFill>
                  <a:prstClr val="black"/>
                </a:solidFill>
                <a:latin typeface="Calibri" panose="020F0502020204030204"/>
                <a:ea typeface="Calibri" charset="0"/>
                <a:cs typeface="Calibri" charset="0"/>
              </a:rPr>
              <a:t>Ci3T Professional Learning Series</a:t>
            </a:r>
            <a:endParaRPr lang="en-US" sz="3600">
              <a:solidFill>
                <a:prstClr val="black"/>
              </a:solidFill>
              <a:latin typeface="Calibri" panose="020F0502020204030204"/>
              <a:ea typeface="+mn-ea"/>
            </a:endParaRPr>
          </a:p>
        </p:txBody>
      </p:sp>
      <p:pic>
        <p:nvPicPr>
          <p:cNvPr id="3" name="Picture 2"/>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147" t="12291" r="3781"/>
          <a:stretch/>
        </p:blipFill>
        <p:spPr>
          <a:xfrm>
            <a:off x="150222" y="1226635"/>
            <a:ext cx="8897823" cy="4767766"/>
          </a:xfrm>
          <a:prstGeom prst="rect">
            <a:avLst/>
          </a:prstGeom>
        </p:spPr>
      </p:pic>
    </p:spTree>
    <p:extLst>
      <p:ext uri="{BB962C8B-B14F-4D97-AF65-F5344CB8AC3E}">
        <p14:creationId xmlns:p14="http://schemas.microsoft.com/office/powerpoint/2010/main" val="3132058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nvGraphicFramePr>
        <p:xfrm>
          <a:off x="63447" y="1697430"/>
          <a:ext cx="9009529"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nvGraphicFramePr>
        <p:xfrm>
          <a:off x="44396" y="4870281"/>
          <a:ext cx="2282482"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nvGraphicFramePr>
        <p:xfrm>
          <a:off x="2867720" y="4870281"/>
          <a:ext cx="1162324"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nvGraphicFramePr>
        <p:xfrm>
          <a:off x="4582501" y="4870281"/>
          <a:ext cx="1095094"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nvGraphicFramePr>
        <p:xfrm>
          <a:off x="5978274" y="4870281"/>
          <a:ext cx="611744"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nvGraphicFramePr>
        <p:xfrm>
          <a:off x="7109773" y="4870281"/>
          <a:ext cx="1720597"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1769135" y="5484972"/>
            <a:ext cx="1700784"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eaLnBrk="1" fontAlgn="auto" hangingPunct="1">
              <a:spcBef>
                <a:spcPts val="0"/>
              </a:spcBef>
              <a:spcAft>
                <a:spcPts val="0"/>
              </a:spcAft>
            </a:pPr>
            <a:r>
              <a:rPr lang="en-US" sz="1200" u="sng" dirty="0">
                <a:solidFill>
                  <a:prstClr val="black"/>
                </a:solidFill>
                <a:latin typeface="Calibri" panose="020F0502020204030204"/>
                <a:ea typeface="+mn-ea"/>
              </a:rPr>
              <a:t>Fall T.I. Window (4 </a:t>
            </a:r>
            <a:r>
              <a:rPr lang="en-US" sz="1200" u="sng" dirty="0" err="1">
                <a:solidFill>
                  <a:prstClr val="black"/>
                </a:solidFill>
                <a:latin typeface="Calibri" panose="020F0502020204030204"/>
                <a:ea typeface="+mn-ea"/>
              </a:rPr>
              <a:t>wks</a:t>
            </a:r>
            <a:r>
              <a:rPr lang="en-US" sz="1200" u="sng" dirty="0">
                <a:solidFill>
                  <a:prstClr val="black"/>
                </a:solidFill>
                <a:latin typeface="Calibri" panose="020F0502020204030204"/>
                <a:ea typeface="+mn-ea"/>
              </a:rPr>
              <a:t>)</a:t>
            </a:r>
          </a:p>
          <a:p>
            <a:pPr eaLnBrk="1" fontAlgn="auto" hangingPunct="1">
              <a:lnSpc>
                <a:spcPct val="80000"/>
              </a:lnSpc>
              <a:spcBef>
                <a:spcPts val="0"/>
              </a:spcBef>
              <a:spcAft>
                <a:spcPts val="0"/>
              </a:spcAft>
              <a:tabLst>
                <a:tab pos="458788" algn="ctr"/>
                <a:tab pos="1257300" algn="ctr"/>
              </a:tabLst>
            </a:pPr>
            <a:r>
              <a:rPr lang="en-US" sz="1200" dirty="0">
                <a:solidFill>
                  <a:prstClr val="black"/>
                </a:solidFill>
                <a:latin typeface="Calibri" panose="020F0502020204030204"/>
                <a:ea typeface="+mn-ea"/>
              </a:rPr>
              <a:t>	October	November</a:t>
            </a:r>
          </a:p>
          <a:p>
            <a:pPr algn="ctr" eaLnBrk="1" fontAlgn="auto" hangingPunct="1">
              <a:lnSpc>
                <a:spcPct val="80000"/>
              </a:lnSpc>
              <a:spcBef>
                <a:spcPts val="0"/>
              </a:spcBef>
              <a:spcAft>
                <a:spcPts val="0"/>
              </a:spcAft>
            </a:pPr>
            <a:r>
              <a:rPr lang="en-US" sz="1200" dirty="0">
                <a:solidFill>
                  <a:prstClr val="black"/>
                </a:solidFill>
                <a:latin typeface="Calibri" panose="020F0502020204030204"/>
                <a:ea typeface="+mn-ea"/>
              </a:rPr>
              <a:t>4</a:t>
            </a:r>
            <a:r>
              <a:rPr lang="en-US" sz="1200" baseline="30000" dirty="0">
                <a:solidFill>
                  <a:prstClr val="black"/>
                </a:solidFill>
                <a:latin typeface="Calibri" panose="020F0502020204030204"/>
                <a:ea typeface="+mn-ea"/>
              </a:rPr>
              <a:t>th</a:t>
            </a:r>
            <a:r>
              <a:rPr lang="en-US" sz="1200" dirty="0">
                <a:solidFill>
                  <a:prstClr val="black"/>
                </a:solidFill>
                <a:latin typeface="Calibri" panose="020F0502020204030204"/>
                <a:ea typeface="+mn-ea"/>
              </a:rPr>
              <a:t> Monday – 3</a:t>
            </a:r>
            <a:r>
              <a:rPr lang="en-US" sz="1200" baseline="30000" dirty="0">
                <a:solidFill>
                  <a:prstClr val="black"/>
                </a:solidFill>
                <a:latin typeface="Calibri" panose="020F0502020204030204"/>
                <a:ea typeface="+mn-ea"/>
              </a:rPr>
              <a:t>rd</a:t>
            </a:r>
            <a:r>
              <a:rPr lang="en-US" sz="1200" dirty="0">
                <a:solidFill>
                  <a:prstClr val="black"/>
                </a:solidFill>
                <a:latin typeface="Calibri" panose="020F0502020204030204"/>
                <a:ea typeface="+mn-ea"/>
              </a:rPr>
              <a:t> Friday</a:t>
            </a:r>
          </a:p>
        </p:txBody>
      </p:sp>
      <p:sp>
        <p:nvSpPr>
          <p:cNvPr id="32" name="TextBox 31"/>
          <p:cNvSpPr txBox="1"/>
          <p:nvPr userDrawn="1"/>
        </p:nvSpPr>
        <p:spPr>
          <a:xfrm>
            <a:off x="413064" y="418744"/>
            <a:ext cx="8542929" cy="1358781"/>
          </a:xfrm>
          <a:prstGeom prst="rect">
            <a:avLst/>
          </a:prstGeom>
          <a:noFill/>
        </p:spPr>
        <p:txBody>
          <a:bodyPr wrap="square" rtlCol="0">
            <a:spAutoFit/>
          </a:bodyPr>
          <a:lstStyle/>
          <a:p>
            <a:pPr eaLnBrk="1" fontAlgn="auto" hangingPunct="1">
              <a:spcBef>
                <a:spcPts val="0"/>
              </a:spcBef>
              <a:spcAft>
                <a:spcPts val="0"/>
              </a:spcAft>
            </a:pPr>
            <a:endParaRPr lang="en-US">
              <a:solidFill>
                <a:prstClr val="black"/>
              </a:solidFill>
              <a:latin typeface="Calibri" panose="020F0502020204030204"/>
              <a:ea typeface="+mn-ea"/>
            </a:endParaRPr>
          </a:p>
        </p:txBody>
      </p:sp>
      <p:sp>
        <p:nvSpPr>
          <p:cNvPr id="33" name="TextBox 32"/>
          <p:cNvSpPr txBox="1"/>
          <p:nvPr userDrawn="1"/>
        </p:nvSpPr>
        <p:spPr>
          <a:xfrm>
            <a:off x="0" y="162367"/>
            <a:ext cx="8829675" cy="1569660"/>
          </a:xfrm>
          <a:prstGeom prst="rect">
            <a:avLst/>
          </a:prstGeom>
          <a:noFill/>
        </p:spPr>
        <p:txBody>
          <a:bodyPr wrap="square" rtlCol="0">
            <a:spAutoFit/>
          </a:bodyPr>
          <a:lstStyle/>
          <a:p>
            <a:pPr eaLnBrk="1" fontAlgn="auto" hangingPunct="1">
              <a:spcBef>
                <a:spcPts val="0"/>
              </a:spcBef>
              <a:spcAft>
                <a:spcPts val="0"/>
              </a:spcAft>
            </a:pPr>
            <a:r>
              <a:rPr lang="en-US" sz="4800">
                <a:solidFill>
                  <a:prstClr val="black"/>
                </a:solidFill>
                <a:latin typeface="Calibri" panose="020F0502020204030204"/>
                <a:ea typeface="+mn-ea"/>
              </a:rPr>
              <a:t>Ci3T </a:t>
            </a:r>
            <a:r>
              <a:rPr lang="en-US" sz="4800" b="1" cap="small">
                <a:ln w="3175">
                  <a:solidFill>
                    <a:prstClr val="black"/>
                  </a:solidFill>
                </a:ln>
                <a:solidFill>
                  <a:srgbClr val="4472C4"/>
                </a:solidFill>
                <a:latin typeface="Calibri" panose="020F0502020204030204"/>
                <a:ea typeface="+mn-ea"/>
              </a:rPr>
              <a:t>IMPLEMENTATION</a:t>
            </a:r>
            <a:br>
              <a:rPr lang="en-US" sz="4800">
                <a:solidFill>
                  <a:prstClr val="black"/>
                </a:solidFill>
                <a:latin typeface="Calibri" panose="020F0502020204030204"/>
                <a:ea typeface="+mn-ea"/>
              </a:rPr>
            </a:br>
            <a:r>
              <a:rPr lang="en-US" sz="4800">
                <a:solidFill>
                  <a:prstClr val="black"/>
                </a:solidFill>
                <a:latin typeface="Calibri" panose="020F0502020204030204"/>
                <a:ea typeface="+mn-ea"/>
              </a:rPr>
              <a:t>Professional Learning Series</a:t>
            </a:r>
          </a:p>
        </p:txBody>
      </p:sp>
      <p:sp>
        <p:nvSpPr>
          <p:cNvPr id="34" name="TextBox 33"/>
          <p:cNvSpPr txBox="1"/>
          <p:nvPr userDrawn="1"/>
        </p:nvSpPr>
        <p:spPr>
          <a:xfrm>
            <a:off x="5130048" y="5484973"/>
            <a:ext cx="1696851"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eaLnBrk="1" fontAlgn="auto" hangingPunct="1">
              <a:spcBef>
                <a:spcPts val="0"/>
              </a:spcBef>
              <a:spcAft>
                <a:spcPts val="0"/>
              </a:spcAft>
            </a:pPr>
            <a:r>
              <a:rPr lang="en-US" sz="1200" u="sng" dirty="0">
                <a:solidFill>
                  <a:prstClr val="black"/>
                </a:solidFill>
                <a:latin typeface="Calibri" panose="020F0502020204030204"/>
                <a:ea typeface="+mn-ea"/>
              </a:rPr>
              <a:t>Spring T.I. Window (4 </a:t>
            </a:r>
            <a:r>
              <a:rPr lang="en-US" sz="1200" u="sng" dirty="0" err="1">
                <a:solidFill>
                  <a:prstClr val="black"/>
                </a:solidFill>
                <a:latin typeface="Calibri" panose="020F0502020204030204"/>
                <a:ea typeface="+mn-ea"/>
              </a:rPr>
              <a:t>wks</a:t>
            </a:r>
            <a:r>
              <a:rPr lang="en-US" sz="1200" u="sng" dirty="0">
                <a:solidFill>
                  <a:prstClr val="black"/>
                </a:solidFill>
                <a:latin typeface="Calibri" panose="020F0502020204030204"/>
                <a:ea typeface="+mn-ea"/>
              </a:rPr>
              <a:t>)</a:t>
            </a:r>
          </a:p>
          <a:p>
            <a:pPr eaLnBrk="1" fontAlgn="auto" hangingPunct="1">
              <a:lnSpc>
                <a:spcPct val="80000"/>
              </a:lnSpc>
              <a:spcBef>
                <a:spcPts val="0"/>
              </a:spcBef>
              <a:spcAft>
                <a:spcPts val="0"/>
              </a:spcAft>
              <a:tabLst>
                <a:tab pos="458788" algn="ctr"/>
                <a:tab pos="1257300" algn="ctr"/>
              </a:tabLst>
            </a:pPr>
            <a:r>
              <a:rPr lang="en-US" sz="1200" dirty="0">
                <a:solidFill>
                  <a:prstClr val="black"/>
                </a:solidFill>
                <a:latin typeface="Calibri" panose="020F0502020204030204"/>
                <a:ea typeface="+mn-ea"/>
              </a:rPr>
              <a:t>	February	March</a:t>
            </a:r>
          </a:p>
          <a:p>
            <a:pPr algn="ctr" eaLnBrk="1" fontAlgn="auto" hangingPunct="1">
              <a:lnSpc>
                <a:spcPct val="80000"/>
              </a:lnSpc>
              <a:spcBef>
                <a:spcPts val="0"/>
              </a:spcBef>
              <a:spcAft>
                <a:spcPts val="0"/>
              </a:spcAft>
            </a:pPr>
            <a:r>
              <a:rPr lang="en-US" sz="1200" dirty="0">
                <a:solidFill>
                  <a:prstClr val="black"/>
                </a:solidFill>
                <a:latin typeface="Calibri" panose="020F0502020204030204"/>
                <a:ea typeface="+mn-ea"/>
              </a:rPr>
              <a:t>2</a:t>
            </a:r>
            <a:r>
              <a:rPr lang="en-US" sz="1200" baseline="30000" dirty="0">
                <a:solidFill>
                  <a:prstClr val="black"/>
                </a:solidFill>
                <a:latin typeface="Calibri" panose="020F0502020204030204"/>
                <a:ea typeface="+mn-ea"/>
              </a:rPr>
              <a:t>nd</a:t>
            </a:r>
            <a:r>
              <a:rPr lang="en-US" sz="1200" dirty="0">
                <a:solidFill>
                  <a:prstClr val="black"/>
                </a:solidFill>
                <a:latin typeface="Calibri" panose="020F0502020204030204"/>
                <a:ea typeface="+mn-ea"/>
              </a:rPr>
              <a:t> Monday – 2</a:t>
            </a:r>
            <a:r>
              <a:rPr lang="en-US" sz="1200" baseline="30000" dirty="0">
                <a:solidFill>
                  <a:prstClr val="black"/>
                </a:solidFill>
                <a:latin typeface="Calibri" panose="020F0502020204030204"/>
                <a:ea typeface="+mn-ea"/>
              </a:rPr>
              <a:t>nd</a:t>
            </a:r>
            <a:r>
              <a:rPr lang="en-US" sz="1200" dirty="0">
                <a:solidFill>
                  <a:prstClr val="black"/>
                </a:solidFill>
                <a:latin typeface="Calibri" panose="020F0502020204030204"/>
                <a:ea typeface="+mn-ea"/>
              </a:rPr>
              <a:t> Friday</a:t>
            </a:r>
          </a:p>
        </p:txBody>
      </p:sp>
    </p:spTree>
    <p:extLst>
      <p:ext uri="{BB962C8B-B14F-4D97-AF65-F5344CB8AC3E}">
        <p14:creationId xmlns:p14="http://schemas.microsoft.com/office/powerpoint/2010/main" val="3629722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459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9862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4B43D75-0395-DE4B-AAA0-34DFEDEC9394}" type="datetime1">
              <a:rPr lang="en-US" smtClean="0"/>
              <a:t>3/6/2020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63388C43-330F-E143-B4B6-1DD88C9966EC}" type="slidenum">
              <a:rPr lang="en-US"/>
              <a:pPr>
                <a:defRPr/>
              </a:pPr>
              <a:t>‹#›</a:t>
            </a:fld>
            <a:endParaRPr lang="en-US"/>
          </a:p>
        </p:txBody>
      </p:sp>
    </p:spTree>
    <p:extLst>
      <p:ext uri="{BB962C8B-B14F-4D97-AF65-F5344CB8AC3E}">
        <p14:creationId xmlns:p14="http://schemas.microsoft.com/office/powerpoint/2010/main" val="97921444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0837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4162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800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0333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40080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76EFAB2F-35EA-4F8C-B42B-FF5D22637C50}"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148201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3/6/2020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2899423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470BA9F0-3B0B-4C5A-AD18-E67566C9138B}"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959991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47563BC0-641B-43F8-B14B-D23E4CEB3E55}"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980408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3/6/2020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E6E3FF7D-38BA-4DA8-BCB9-B5601CDD6337}"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1022656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3/6/2020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1522933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3/6/2020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61B9844B-D3D3-4252-86F7-9021D260A6AB}"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4169251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419C98A-E788-BD4D-9050-8DF20E3CE1E7}" type="datetime1">
              <a:rPr lang="en-US" smtClean="0"/>
              <a:t>3/6/2020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A01168DB-0995-8544-90D7-0CCE694B855C}" type="slidenum">
              <a:rPr lang="en-US"/>
              <a:pPr>
                <a:defRPr/>
              </a:pPr>
              <a:t>‹#›</a:t>
            </a:fld>
            <a:endParaRPr lang="en-US"/>
          </a:p>
        </p:txBody>
      </p:sp>
    </p:spTree>
    <p:extLst>
      <p:ext uri="{BB962C8B-B14F-4D97-AF65-F5344CB8AC3E}">
        <p14:creationId xmlns:p14="http://schemas.microsoft.com/office/powerpoint/2010/main" val="148992292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2BCCCAB8-5A69-4CD5-8E4C-3F71B7606B24}"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317749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B03DB66C-668F-490C-82E3-4884C0DCC627}"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4054495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E1FFB2DD-393A-4507-9CEC-B876E1DA8529}"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763238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147579E6-9DBD-46C0-B015-0392FD081D89}"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1672687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defTabSz="457200" eaLnBrk="1" fontAlgn="auto" hangingPunct="1">
              <a:spcBef>
                <a:spcPts val="0"/>
              </a:spcBef>
              <a:spcAft>
                <a:spcPts val="0"/>
              </a:spcAft>
            </a:pPr>
            <a:fld id="{28D3D292-A03D-4825-81E6-9C12ABB858DF}" type="slidenum">
              <a:rPr lang="en-US" altLang="en-US">
                <a:solidFill>
                  <a:prstClr val="black"/>
                </a:solidFill>
                <a:latin typeface="Calibri" panose="020F0502020204030204"/>
                <a:ea typeface="+mn-ea"/>
              </a:rPr>
              <a:pPr defTabSz="457200" eaLnBrk="1" fontAlgn="auto" hangingPunct="1">
                <a:spcBef>
                  <a:spcPts val="0"/>
                </a:spcBef>
                <a:spcAft>
                  <a:spcPts val="0"/>
                </a:spcAft>
              </a:pPr>
              <a:t>‹#›</a:t>
            </a:fld>
            <a:endParaRPr lang="en-US" altLang="en-US">
              <a:solidFill>
                <a:prstClr val="black"/>
              </a:solidFill>
              <a:latin typeface="Calibri" panose="020F0502020204030204"/>
              <a:ea typeface="+mn-ea"/>
            </a:endParaRPr>
          </a:p>
        </p:txBody>
      </p:sp>
    </p:spTree>
    <p:extLst>
      <p:ext uri="{BB962C8B-B14F-4D97-AF65-F5344CB8AC3E}">
        <p14:creationId xmlns:p14="http://schemas.microsoft.com/office/powerpoint/2010/main" val="4041400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7010400" y="76200"/>
            <a:ext cx="13716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solidFill>
                  <a:prstClr val="black">
                    <a:tint val="75000"/>
                  </a:prstClr>
                </a:solidFill>
              </a:rPr>
              <a:pPr>
                <a:defRPr/>
              </a:pPr>
              <a:t>3/6/2020</a:t>
            </a:fld>
            <a:endParaRPr lang="en-US">
              <a:solidFill>
                <a:prstClr val="black">
                  <a:tint val="75000"/>
                </a:prstClr>
              </a:solidFill>
            </a:endParaRPr>
          </a:p>
        </p:txBody>
      </p:sp>
      <p:sp>
        <p:nvSpPr>
          <p:cNvPr id="4" name="Slide Number Placeholder 3"/>
          <p:cNvSpPr>
            <a:spLocks noGrp="1"/>
          </p:cNvSpPr>
          <p:nvPr>
            <p:ph type="sldNum" sz="quarter" idx="11"/>
          </p:nvPr>
        </p:nvSpPr>
        <p:spPr>
          <a:xfrm>
            <a:off x="6290733" y="6356350"/>
            <a:ext cx="259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eaLnBrk="1" fontAlgn="auto" hangingPunct="1">
              <a:spcBef>
                <a:spcPts val="0"/>
              </a:spcBef>
              <a:spcAft>
                <a:spcPts val="0"/>
              </a:spcAft>
              <a:defRPr/>
            </a:pPr>
            <a:r>
              <a:rPr lang="en-US" dirty="0">
                <a:solidFill>
                  <a:prstClr val="black"/>
                </a:solidFill>
                <a:latin typeface="Calibri" panose="020F0502020204030204"/>
                <a:ea typeface="+mn-ea"/>
              </a:rPr>
              <a:t>2015 2016 IES Ci3T MS HS Implementation </a:t>
            </a:r>
            <a:fld id="{71C2AA8B-4905-4721-907D-B3BDB774E885}" type="slidenum">
              <a:rPr lang="en-US" altLang="en-US" smtClean="0">
                <a:solidFill>
                  <a:prstClr val="black"/>
                </a:solidFill>
                <a:latin typeface="Calibri" panose="020F0502020204030204"/>
                <a:ea typeface="+mn-ea"/>
              </a:rPr>
              <a:pPr defTabSz="457200" eaLnBrk="1" fontAlgn="auto" hangingPunct="1">
                <a:spcBef>
                  <a:spcPts val="0"/>
                </a:spcBef>
                <a:spcAft>
                  <a:spcPts val="0"/>
                </a:spcAft>
                <a:defRPr/>
              </a:pPr>
              <a:t>‹#›</a:t>
            </a:fld>
            <a:endParaRPr lang="en-US" altLang="en-US" dirty="0">
              <a:solidFill>
                <a:prstClr val="black"/>
              </a:solidFill>
              <a:latin typeface="Calibri" panose="020F0502020204030204"/>
              <a:ea typeface="+mn-ea"/>
            </a:endParaRPr>
          </a:p>
        </p:txBody>
      </p:sp>
    </p:spTree>
    <p:extLst>
      <p:ext uri="{BB962C8B-B14F-4D97-AF65-F5344CB8AC3E}">
        <p14:creationId xmlns:p14="http://schemas.microsoft.com/office/powerpoint/2010/main" val="139356518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457200" y="6356350"/>
            <a:ext cx="2133600" cy="365125"/>
          </a:xfrm>
          <a:prstGeom prst="rect">
            <a:avLst/>
          </a:prstGeom>
        </p:spPr>
        <p:txBody>
          <a:bodyPr/>
          <a:lstStyle>
            <a:lvl1pPr>
              <a:defRPr>
                <a:latin typeface="Calibri" pitchFamily="34" charset="0"/>
              </a:defRPr>
            </a:lvl1pPr>
          </a:lstStyle>
          <a:p>
            <a:pPr>
              <a:defRPr/>
            </a:pPr>
            <a:fld id="{4BEE493B-09CA-4055-980F-6B53BEABF87F}" type="datetime1">
              <a:rPr lang="en-US">
                <a:solidFill>
                  <a:prstClr val="black">
                    <a:tint val="75000"/>
                  </a:prstClr>
                </a:solidFill>
              </a:rPr>
              <a:pPr>
                <a:defRPr/>
              </a:pPr>
              <a:t>3/6/2020</a:t>
            </a:fld>
            <a:endParaRPr lang="en-US">
              <a:solidFill>
                <a:prstClr val="black">
                  <a:tint val="75000"/>
                </a:prstClr>
              </a:solidFill>
            </a:endParaRPr>
          </a:p>
        </p:txBody>
      </p:sp>
      <p:sp>
        <p:nvSpPr>
          <p:cNvPr id="5" name="Rectangle 10"/>
          <p:cNvSpPr>
            <a:spLocks noGrp="1" noChangeArrowheads="1"/>
          </p:cNvSpPr>
          <p:nvPr>
            <p:ph type="ftr" sz="quarter" idx="11"/>
          </p:nvPr>
        </p:nvSpPr>
        <p:spPr>
          <a:xfrm>
            <a:off x="3124200" y="6356350"/>
            <a:ext cx="2895600" cy="365125"/>
          </a:xfrm>
          <a:prstGeom prst="rect">
            <a:avLst/>
          </a:prstGeom>
        </p:spPr>
        <p:txBody>
          <a:bodyPr/>
          <a:lstStyle>
            <a:lvl1pPr>
              <a:defRPr>
                <a:latin typeface="Calibri" pitchFamily="34" charset="0"/>
              </a:defRPr>
            </a:lvl1pPr>
          </a:lstStyle>
          <a:p>
            <a:pPr>
              <a:defRPr/>
            </a:pPr>
            <a:r>
              <a:rPr lang="en-US">
                <a:solidFill>
                  <a:prstClr val="black">
                    <a:tint val="75000"/>
                  </a:prstClr>
                </a:solidFill>
              </a:rPr>
              <a:t>Lane &amp; Oakes </a:t>
            </a:r>
          </a:p>
        </p:txBody>
      </p:sp>
      <p:sp>
        <p:nvSpPr>
          <p:cNvPr id="6" name="Rectangle 11"/>
          <p:cNvSpPr>
            <a:spLocks noGrp="1" noChangeArrowheads="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9D2512"/>
                </a:solidFill>
                <a:latin typeface="Calibri" panose="020F0502020204030204" pitchFamily="34" charset="0"/>
              </a:defRPr>
            </a:lvl1pPr>
          </a:lstStyle>
          <a:p>
            <a:pPr defTabSz="457200" eaLnBrk="1" fontAlgn="auto" hangingPunct="1">
              <a:spcBef>
                <a:spcPts val="0"/>
              </a:spcBef>
              <a:spcAft>
                <a:spcPts val="0"/>
              </a:spcAft>
            </a:pPr>
            <a:fld id="{2108BC43-85E8-4ADE-BE86-BFAA62BE3CBB}" type="slidenum">
              <a:rPr lang="en-US" altLang="en-US">
                <a:ea typeface="+mn-ea"/>
              </a:rPr>
              <a:pPr defTabSz="457200" eaLnBrk="1" fontAlgn="auto" hangingPunct="1">
                <a:spcBef>
                  <a:spcPts val="0"/>
                </a:spcBef>
                <a:spcAft>
                  <a:spcPts val="0"/>
                </a:spcAft>
              </a:pPr>
              <a:t>‹#›</a:t>
            </a:fld>
            <a:endParaRPr lang="en-US" altLang="en-US">
              <a:ea typeface="+mn-ea"/>
            </a:endParaRPr>
          </a:p>
        </p:txBody>
      </p:sp>
    </p:spTree>
    <p:extLst>
      <p:ext uri="{BB962C8B-B14F-4D97-AF65-F5344CB8AC3E}">
        <p14:creationId xmlns:p14="http://schemas.microsoft.com/office/powerpoint/2010/main" val="158714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457200" y="6356350"/>
            <a:ext cx="21336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3124200" y="6356350"/>
            <a:ext cx="28956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pPr eaLnBrk="1" fontAlgn="auto" hangingPunct="1">
              <a:spcBef>
                <a:spcPts val="0"/>
              </a:spcBef>
              <a:spcAft>
                <a:spcPts val="0"/>
              </a:spcAft>
            </a:pPr>
            <a:fld id="{AD8C5752-3634-4A47-A36B-784E85709ABA}" type="slidenum">
              <a:rPr lang="en-US" altLang="en-US">
                <a:latin typeface="Calibri" panose="020F0502020204030204"/>
                <a:ea typeface="+mn-ea"/>
              </a:rPr>
              <a:pPr eaLnBrk="1" fontAlgn="auto" hangingPunct="1">
                <a:spcBef>
                  <a:spcPts val="0"/>
                </a:spcBef>
                <a:spcAft>
                  <a:spcPts val="0"/>
                </a:spcAft>
              </a:pPr>
              <a:t>‹#›</a:t>
            </a:fld>
            <a:endParaRPr lang="en-US" altLang="en-US">
              <a:latin typeface="Calibri" panose="020F0502020204030204"/>
              <a:ea typeface="+mn-ea"/>
            </a:endParaRPr>
          </a:p>
        </p:txBody>
      </p:sp>
    </p:spTree>
    <p:extLst>
      <p:ext uri="{BB962C8B-B14F-4D97-AF65-F5344CB8AC3E}">
        <p14:creationId xmlns:p14="http://schemas.microsoft.com/office/powerpoint/2010/main" val="2929001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1" dirty="0">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defTabSz="457200" eaLnBrk="1" fontAlgn="auto" hangingPunct="1">
              <a:spcBef>
                <a:spcPts val="0"/>
              </a:spcBef>
              <a:spcAft>
                <a:spcPts val="0"/>
              </a:spcAft>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defTabSz="457200" eaLnBrk="1" fontAlgn="auto" hangingPunct="1">
              <a:lnSpc>
                <a:spcPct val="75000"/>
              </a:lnSpc>
              <a:spcBef>
                <a:spcPts val="0"/>
              </a:spcBef>
              <a:spcAft>
                <a:spcPts val="0"/>
              </a:spcAft>
              <a:tabLst>
                <a:tab pos="1541463" algn="ctr"/>
                <a:tab pos="4056063" algn="ctr"/>
                <a:tab pos="6570663" algn="ctr"/>
              </a:tabLst>
              <a:defRPr/>
            </a:pPr>
            <a:r>
              <a:rPr lang="en-US" dirty="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6" name="Goal 3"/>
          <p:cNvSpPr/>
          <p:nvPr userDrawn="1"/>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eaLnBrk="1" hangingPunct="1"/>
            <a:r>
              <a:rPr lang="en-US" b="1" u="sng" dirty="0">
                <a:solidFill>
                  <a:srgbClr val="E7E6E6"/>
                </a:solidFill>
              </a:rPr>
              <a:t>Goal: Reduce Harm</a:t>
            </a:r>
          </a:p>
          <a:p>
            <a:pPr defTabSz="457200" eaLnBrk="1" hangingPunct="1"/>
            <a:r>
              <a:rPr lang="en-US" b="1" dirty="0">
                <a:solidFill>
                  <a:prstClr val="white"/>
                </a:solidFill>
              </a:rPr>
              <a:t>Specialized individual systems</a:t>
            </a:r>
            <a:br>
              <a:rPr lang="en-US" b="1" dirty="0">
                <a:solidFill>
                  <a:prstClr val="white"/>
                </a:solidFill>
              </a:rPr>
            </a:br>
            <a:r>
              <a:rPr lang="en-US" b="1" dirty="0">
                <a:solidFill>
                  <a:prstClr val="white"/>
                </a:solidFill>
              </a:rPr>
              <a:t>       for students with high risk</a:t>
            </a:r>
          </a:p>
        </p:txBody>
      </p:sp>
      <p:sp>
        <p:nvSpPr>
          <p:cNvPr id="27" name="Goal 2"/>
          <p:cNvSpPr/>
          <p:nvPr userDrawn="1"/>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eaLnBrk="1" hangingPunct="1"/>
            <a:r>
              <a:rPr lang="en-US" b="1" u="sng" dirty="0">
                <a:solidFill>
                  <a:srgbClr val="E7E6E6"/>
                </a:solidFill>
                <a:cs typeface="Arial" charset="0"/>
              </a:rPr>
              <a:t>Goal: Reverse Harm</a:t>
            </a:r>
          </a:p>
          <a:p>
            <a:pPr defTabSz="457200" eaLnBrk="1" hangingPunct="1"/>
            <a:r>
              <a:rPr lang="en-US" b="1" dirty="0">
                <a:solidFill>
                  <a:prstClr val="white"/>
                </a:solidFill>
                <a:cs typeface="Arial" charset="0"/>
              </a:rPr>
              <a:t>Specialized group systems </a:t>
            </a:r>
          </a:p>
          <a:p>
            <a:pPr defTabSz="457200" eaLnBrk="1" hangingPunct="1"/>
            <a:r>
              <a:rPr lang="en-US" b="1" dirty="0">
                <a:solidFill>
                  <a:prstClr val="white"/>
                </a:solidFill>
                <a:cs typeface="Arial" charset="0"/>
              </a:rPr>
              <a:t>for students at risk</a:t>
            </a:r>
            <a:endParaRPr lang="en-US" dirty="0">
              <a:solidFill>
                <a:prstClr val="white"/>
              </a:solidFill>
            </a:endParaRPr>
          </a:p>
        </p:txBody>
      </p:sp>
      <p:sp>
        <p:nvSpPr>
          <p:cNvPr id="28" name="Goal 1"/>
          <p:cNvSpPr/>
          <p:nvPr userDrawn="1"/>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eaLnBrk="1" hangingPunct="1"/>
            <a:r>
              <a:rPr lang="en-US" b="1" u="sng" dirty="0">
                <a:solidFill>
                  <a:srgbClr val="E7E6E6"/>
                </a:solidFill>
              </a:rPr>
              <a:t>Goal: Prevent Harm</a:t>
            </a:r>
          </a:p>
          <a:p>
            <a:pPr defTabSz="457200" eaLnBrk="1" hangingPunct="1"/>
            <a:r>
              <a:rPr lang="en-US" b="1" dirty="0">
                <a:solidFill>
                  <a:prstClr val="white"/>
                </a:solidFill>
              </a:rPr>
              <a:t>School/classroom-wide systems for all students, staff, &amp; settings</a:t>
            </a: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alpha val="70000"/>
                    </a:prstClr>
                  </a:solidFill>
                </a:ln>
                <a:solidFill>
                  <a:prstClr val="black"/>
                </a:solidFill>
                <a:ea typeface="+mn-ea"/>
              </a:rPr>
              <a:t>Tier 3</a:t>
            </a:r>
          </a:p>
          <a:p>
            <a:pPr algn="ctr" defTabSz="457200" eaLnBrk="1" hangingPunct="1">
              <a:lnSpc>
                <a:spcPct val="75000"/>
              </a:lnSpc>
            </a:pPr>
            <a:r>
              <a:rPr lang="en-US" sz="2400" b="1" dirty="0">
                <a:ln w="3175">
                  <a:solidFill>
                    <a:prstClr val="white">
                      <a:alpha val="70000"/>
                    </a:prstClr>
                  </a:solidFill>
                </a:ln>
                <a:solidFill>
                  <a:prstClr val="black"/>
                </a:solidFill>
                <a:ea typeface="+mn-ea"/>
              </a:rPr>
              <a:t>Tertiary Prevention  (</a:t>
            </a:r>
            <a:r>
              <a:rPr lang="en-US" sz="2400" b="1" dirty="0">
                <a:ln w="3175">
                  <a:solidFill>
                    <a:prstClr val="white">
                      <a:alpha val="70000"/>
                    </a:prstClr>
                  </a:solidFill>
                </a:ln>
                <a:solidFill>
                  <a:prstClr val="black"/>
                </a:solidFill>
                <a:ea typeface="+mn-ea"/>
                <a:cs typeface="Arial" panose="020B0604020202020204" pitchFamily="34" charset="0"/>
              </a:rPr>
              <a:t>≈5%</a:t>
            </a:r>
            <a:r>
              <a:rPr lang="en-US" sz="2400" b="1" dirty="0">
                <a:ln w="3175">
                  <a:solidFill>
                    <a:prstClr val="white">
                      <a:alpha val="70000"/>
                    </a:prstClr>
                  </a:solidFill>
                </a:ln>
                <a:solidFill>
                  <a:prstClr val="black"/>
                </a:solidFill>
                <a:ea typeface="+mn-ea"/>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solidFill>
                </a:ln>
                <a:solidFill>
                  <a:prstClr val="black"/>
                </a:solidFill>
                <a:ea typeface="+mn-ea"/>
              </a:rPr>
              <a:t>Tier 2</a:t>
            </a:r>
          </a:p>
          <a:p>
            <a:pPr algn="ctr" defTabSz="457200" eaLnBrk="1" hangingPunct="1">
              <a:lnSpc>
                <a:spcPct val="85000"/>
              </a:lnSpc>
            </a:pPr>
            <a:r>
              <a:rPr lang="en-US" sz="2400" b="1" dirty="0">
                <a:ln w="3175">
                  <a:solidFill>
                    <a:prstClr val="white"/>
                  </a:solidFill>
                </a:ln>
                <a:solidFill>
                  <a:prstClr val="black"/>
                </a:solidFill>
                <a:ea typeface="+mn-ea"/>
              </a:rPr>
              <a:t>Secondary Prevention (</a:t>
            </a:r>
            <a:r>
              <a:rPr lang="en-US" sz="2400" b="1" dirty="0">
                <a:ln w="3175">
                  <a:solidFill>
                    <a:prstClr val="white"/>
                  </a:solidFill>
                </a:ln>
                <a:solidFill>
                  <a:prstClr val="black"/>
                </a:solidFill>
                <a:ea typeface="+mn-ea"/>
                <a:cs typeface="Arial" panose="020B0604020202020204" pitchFamily="34" charset="0"/>
              </a:rPr>
              <a:t>≈15%</a:t>
            </a:r>
            <a:r>
              <a:rPr lang="en-US" sz="2400" b="1" dirty="0">
                <a:ln w="3175">
                  <a:solidFill>
                    <a:prstClr val="white"/>
                  </a:solidFill>
                </a:ln>
                <a:solidFill>
                  <a:prstClr val="black"/>
                </a:solidFill>
                <a:ea typeface="+mn-ea"/>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alpha val="70000"/>
                    </a:prstClr>
                  </a:solidFill>
                </a:ln>
                <a:solidFill>
                  <a:prstClr val="black"/>
                </a:solidFill>
                <a:ea typeface="+mn-ea"/>
              </a:rPr>
              <a:t>Tier 1</a:t>
            </a:r>
          </a:p>
          <a:p>
            <a:pPr algn="ctr" defTabSz="457200" eaLnBrk="1" hangingPunct="1"/>
            <a:r>
              <a:rPr lang="en-US" sz="2400" b="1" dirty="0">
                <a:ln w="3175">
                  <a:solidFill>
                    <a:prstClr val="white">
                      <a:alpha val="70000"/>
                    </a:prstClr>
                  </a:solidFill>
                </a:ln>
                <a:solidFill>
                  <a:prstClr val="black"/>
                </a:solidFill>
                <a:ea typeface="+mn-ea"/>
              </a:rPr>
              <a:t>Primary Prevention (</a:t>
            </a:r>
            <a:r>
              <a:rPr lang="en-US" sz="2400" b="1" dirty="0">
                <a:ln w="3175">
                  <a:solidFill>
                    <a:prstClr val="white">
                      <a:alpha val="70000"/>
                    </a:prstClr>
                  </a:solidFill>
                </a:ln>
                <a:solidFill>
                  <a:prstClr val="black"/>
                </a:solidFill>
                <a:ea typeface="+mn-ea"/>
                <a:cs typeface="Arial" panose="020B0604020202020204" pitchFamily="34" charset="0"/>
              </a:rPr>
              <a:t>≈80%</a:t>
            </a:r>
            <a:r>
              <a:rPr lang="en-US" sz="2400" b="1" dirty="0">
                <a:ln w="3175">
                  <a:solidFill>
                    <a:prstClr val="white">
                      <a:alpha val="70000"/>
                    </a:prstClr>
                  </a:solidFill>
                </a:ln>
                <a:solidFill>
                  <a:prstClr val="black"/>
                </a:solidFill>
                <a:ea typeface="+mn-ea"/>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pPr defTabSz="457200" eaLnBrk="1" fontAlgn="auto" hangingPunct="1">
              <a:spcBef>
                <a:spcPts val="0"/>
              </a:spcBef>
              <a:spcAft>
                <a:spcPts val="0"/>
              </a:spcAft>
            </a:pPr>
            <a:r>
              <a:rPr lang="en-US" sz="2000" dirty="0">
                <a:solidFill>
                  <a:prstClr val="black"/>
                </a:solidFill>
                <a:latin typeface="Calibri" panose="020F0502020204030204"/>
                <a:ea typeface="+mn-ea"/>
              </a:rPr>
              <a:t>(Lane, </a:t>
            </a:r>
            <a:r>
              <a:rPr lang="en-US" sz="2000" dirty="0" err="1">
                <a:solidFill>
                  <a:prstClr val="black"/>
                </a:solidFill>
                <a:latin typeface="Calibri" panose="020F0502020204030204"/>
                <a:ea typeface="+mn-ea"/>
              </a:rPr>
              <a:t>Kalberg</a:t>
            </a:r>
            <a:r>
              <a:rPr lang="en-US" sz="2000" dirty="0">
                <a:solidFill>
                  <a:prstClr val="black"/>
                </a:solidFill>
                <a:latin typeface="Calibri" panose="020F0502020204030204"/>
                <a:ea typeface="+mn-ea"/>
              </a:rPr>
              <a:t>, &amp; </a:t>
            </a:r>
            <a:r>
              <a:rPr lang="en-US" sz="2000" dirty="0" err="1">
                <a:solidFill>
                  <a:prstClr val="black"/>
                </a:solidFill>
                <a:latin typeface="Calibri" panose="020F0502020204030204"/>
                <a:ea typeface="+mn-ea"/>
              </a:rPr>
              <a:t>Menzies</a:t>
            </a:r>
            <a:r>
              <a:rPr lang="en-US" sz="2000" dirty="0">
                <a:solidFill>
                  <a:prstClr val="black"/>
                </a:solidFill>
                <a:latin typeface="Calibri" panose="020F0502020204030204"/>
                <a:ea typeface="+mn-ea"/>
              </a:rPr>
              <a:t>, 2009)</a:t>
            </a:r>
          </a:p>
        </p:txBody>
      </p:sp>
      <p:sp>
        <p:nvSpPr>
          <p:cNvPr id="33"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600" b="1" dirty="0">
                <a:solidFill>
                  <a:prstClr val="black"/>
                </a:solidFill>
                <a:ea typeface="+mn-ea"/>
              </a:rPr>
              <a:t>Comprehensive, Integrated, Three-Tiered Model of Prevention</a:t>
            </a:r>
            <a:endParaRPr lang="en-US" sz="2800" b="1" dirty="0">
              <a:solidFill>
                <a:prstClr val="black"/>
              </a:solidFill>
              <a:ea typeface="+mn-ea"/>
            </a:endParaRPr>
          </a:p>
        </p:txBody>
      </p:sp>
      <p:sp>
        <p:nvSpPr>
          <p:cNvPr id="34" name="Border"/>
          <p:cNvSpPr/>
          <p:nvPr userDrawn="1"/>
        </p:nvSpPr>
        <p:spPr>
          <a:xfrm>
            <a:off x="0" y="0"/>
            <a:ext cx="9144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057844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1" dirty="0">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defTabSz="457200" eaLnBrk="1" fontAlgn="auto" hangingPunct="1">
              <a:spcBef>
                <a:spcPts val="0"/>
              </a:spcBef>
              <a:spcAft>
                <a:spcPts val="0"/>
              </a:spcAft>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defTabSz="457200" eaLnBrk="1" fontAlgn="auto" hangingPunct="1">
              <a:lnSpc>
                <a:spcPct val="75000"/>
              </a:lnSpc>
              <a:spcBef>
                <a:spcPts val="0"/>
              </a:spcBef>
              <a:spcAft>
                <a:spcPts val="0"/>
              </a:spcAft>
              <a:tabLst>
                <a:tab pos="1541463" algn="ctr"/>
                <a:tab pos="4056063" algn="ctr"/>
                <a:tab pos="6570663" algn="ctr"/>
              </a:tabLst>
              <a:defRPr/>
            </a:pPr>
            <a:r>
              <a:rPr lang="en-US" dirty="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alpha val="70000"/>
                    </a:prstClr>
                  </a:solidFill>
                </a:ln>
                <a:solidFill>
                  <a:prstClr val="black"/>
                </a:solidFill>
                <a:ea typeface="+mn-ea"/>
              </a:rPr>
              <a:t>Tier 3</a:t>
            </a:r>
          </a:p>
          <a:p>
            <a:pPr algn="ctr" defTabSz="457200" eaLnBrk="1" hangingPunct="1">
              <a:lnSpc>
                <a:spcPct val="75000"/>
              </a:lnSpc>
            </a:pPr>
            <a:r>
              <a:rPr lang="en-US" sz="2400" b="1" dirty="0">
                <a:ln w="3175">
                  <a:solidFill>
                    <a:prstClr val="white">
                      <a:alpha val="70000"/>
                    </a:prstClr>
                  </a:solidFill>
                </a:ln>
                <a:solidFill>
                  <a:prstClr val="black"/>
                </a:solidFill>
                <a:ea typeface="+mn-ea"/>
              </a:rPr>
              <a:t>Tertiary Prevention  (</a:t>
            </a:r>
            <a:r>
              <a:rPr lang="en-US" sz="2400" b="1" dirty="0">
                <a:ln w="3175">
                  <a:solidFill>
                    <a:prstClr val="white">
                      <a:alpha val="70000"/>
                    </a:prstClr>
                  </a:solidFill>
                </a:ln>
                <a:solidFill>
                  <a:prstClr val="black"/>
                </a:solidFill>
                <a:ea typeface="+mn-ea"/>
                <a:cs typeface="Arial" panose="020B0604020202020204" pitchFamily="34" charset="0"/>
              </a:rPr>
              <a:t>≈5%</a:t>
            </a:r>
            <a:r>
              <a:rPr lang="en-US" sz="2400" b="1" dirty="0">
                <a:ln w="3175">
                  <a:solidFill>
                    <a:prstClr val="white">
                      <a:alpha val="70000"/>
                    </a:prstClr>
                  </a:solidFill>
                </a:ln>
                <a:solidFill>
                  <a:prstClr val="black"/>
                </a:solidFill>
                <a:ea typeface="+mn-ea"/>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solidFill>
                </a:ln>
                <a:solidFill>
                  <a:prstClr val="black"/>
                </a:solidFill>
                <a:ea typeface="+mn-ea"/>
              </a:rPr>
              <a:t>Tier 2</a:t>
            </a:r>
          </a:p>
          <a:p>
            <a:pPr algn="ctr" defTabSz="457200" eaLnBrk="1" hangingPunct="1">
              <a:lnSpc>
                <a:spcPct val="85000"/>
              </a:lnSpc>
            </a:pPr>
            <a:r>
              <a:rPr lang="en-US" sz="2400" b="1" dirty="0">
                <a:ln w="3175">
                  <a:solidFill>
                    <a:prstClr val="white"/>
                  </a:solidFill>
                </a:ln>
                <a:solidFill>
                  <a:prstClr val="black"/>
                </a:solidFill>
                <a:ea typeface="+mn-ea"/>
              </a:rPr>
              <a:t>Secondary Prevention (</a:t>
            </a:r>
            <a:r>
              <a:rPr lang="en-US" sz="2400" b="1" dirty="0">
                <a:ln w="3175">
                  <a:solidFill>
                    <a:prstClr val="white"/>
                  </a:solidFill>
                </a:ln>
                <a:solidFill>
                  <a:prstClr val="black"/>
                </a:solidFill>
                <a:ea typeface="+mn-ea"/>
                <a:cs typeface="Arial" panose="020B0604020202020204" pitchFamily="34" charset="0"/>
              </a:rPr>
              <a:t>≈15%</a:t>
            </a:r>
            <a:r>
              <a:rPr lang="en-US" sz="2400" b="1" dirty="0">
                <a:ln w="3175">
                  <a:solidFill>
                    <a:prstClr val="white"/>
                  </a:solidFill>
                </a:ln>
                <a:solidFill>
                  <a:prstClr val="black"/>
                </a:solidFill>
                <a:ea typeface="+mn-ea"/>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alpha val="70000"/>
                    </a:prstClr>
                  </a:solidFill>
                </a:ln>
                <a:solidFill>
                  <a:prstClr val="black"/>
                </a:solidFill>
                <a:ea typeface="+mn-ea"/>
              </a:rPr>
              <a:t>Tier 1</a:t>
            </a:r>
          </a:p>
          <a:p>
            <a:pPr algn="ctr" defTabSz="457200" eaLnBrk="1" hangingPunct="1"/>
            <a:r>
              <a:rPr lang="en-US" sz="2400" b="1" dirty="0">
                <a:ln w="3175">
                  <a:solidFill>
                    <a:prstClr val="white">
                      <a:alpha val="70000"/>
                    </a:prstClr>
                  </a:solidFill>
                </a:ln>
                <a:solidFill>
                  <a:prstClr val="black"/>
                </a:solidFill>
                <a:ea typeface="+mn-ea"/>
              </a:rPr>
              <a:t>Primary Prevention (</a:t>
            </a:r>
            <a:r>
              <a:rPr lang="en-US" sz="2400" b="1" dirty="0">
                <a:ln w="3175">
                  <a:solidFill>
                    <a:prstClr val="white">
                      <a:alpha val="70000"/>
                    </a:prstClr>
                  </a:solidFill>
                </a:ln>
                <a:solidFill>
                  <a:prstClr val="black"/>
                </a:solidFill>
                <a:ea typeface="+mn-ea"/>
                <a:cs typeface="Arial" panose="020B0604020202020204" pitchFamily="34" charset="0"/>
              </a:rPr>
              <a:t>≈80%</a:t>
            </a:r>
            <a:r>
              <a:rPr lang="en-US" sz="2400" b="1" dirty="0">
                <a:ln w="3175">
                  <a:solidFill>
                    <a:prstClr val="white">
                      <a:alpha val="70000"/>
                    </a:prstClr>
                  </a:solidFill>
                </a:ln>
                <a:solidFill>
                  <a:prstClr val="black"/>
                </a:solidFill>
                <a:ea typeface="+mn-ea"/>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pPr defTabSz="457200" eaLnBrk="1" fontAlgn="auto" hangingPunct="1">
              <a:spcBef>
                <a:spcPts val="0"/>
              </a:spcBef>
              <a:spcAft>
                <a:spcPts val="0"/>
              </a:spcAft>
            </a:pPr>
            <a:r>
              <a:rPr lang="en-US" sz="2000" dirty="0">
                <a:solidFill>
                  <a:prstClr val="black"/>
                </a:solidFill>
                <a:latin typeface="Calibri" panose="020F0502020204030204"/>
                <a:ea typeface="+mn-ea"/>
              </a:rPr>
              <a:t>(Lane, </a:t>
            </a:r>
            <a:r>
              <a:rPr lang="en-US" sz="2000" dirty="0" err="1">
                <a:solidFill>
                  <a:prstClr val="black"/>
                </a:solidFill>
                <a:latin typeface="Calibri" panose="020F0502020204030204"/>
                <a:ea typeface="+mn-ea"/>
              </a:rPr>
              <a:t>Kalberg</a:t>
            </a:r>
            <a:r>
              <a:rPr lang="en-US" sz="2000" dirty="0">
                <a:solidFill>
                  <a:prstClr val="black"/>
                </a:solidFill>
                <a:latin typeface="Calibri" panose="020F0502020204030204"/>
                <a:ea typeface="+mn-ea"/>
              </a:rPr>
              <a:t>, &amp; </a:t>
            </a:r>
            <a:r>
              <a:rPr lang="en-US" sz="2000" dirty="0" err="1">
                <a:solidFill>
                  <a:prstClr val="black"/>
                </a:solidFill>
                <a:latin typeface="Calibri" panose="020F0502020204030204"/>
                <a:ea typeface="+mn-ea"/>
              </a:rPr>
              <a:t>Menzies</a:t>
            </a:r>
            <a:r>
              <a:rPr lang="en-US" sz="2000" dirty="0">
                <a:solidFill>
                  <a:prstClr val="black"/>
                </a:solidFill>
                <a:latin typeface="Calibri" panose="020F0502020204030204"/>
                <a:ea typeface="+mn-ea"/>
              </a:rPr>
              <a:t>, 2009)</a:t>
            </a:r>
          </a:p>
        </p:txBody>
      </p:sp>
      <p:sp>
        <p:nvSpPr>
          <p:cNvPr id="33"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600" b="1" dirty="0">
                <a:solidFill>
                  <a:prstClr val="black"/>
                </a:solidFill>
                <a:ea typeface="+mn-ea"/>
              </a:rPr>
              <a:t>Comprehensive, Integrated, Three-Tiered Model of Prevention</a:t>
            </a:r>
            <a:endParaRPr lang="en-US" sz="2800" b="1" dirty="0">
              <a:solidFill>
                <a:prstClr val="black"/>
              </a:solidFill>
              <a:ea typeface="+mn-ea"/>
            </a:endParaRPr>
          </a:p>
        </p:txBody>
      </p:sp>
      <p:sp>
        <p:nvSpPr>
          <p:cNvPr id="34" name="Border"/>
          <p:cNvSpPr/>
          <p:nvPr userDrawn="1"/>
        </p:nvSpPr>
        <p:spPr>
          <a:xfrm>
            <a:off x="0" y="0"/>
            <a:ext cx="9144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798727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CC3FD0-25FD-A941-B1A3-99E0BA1223C5}" type="datetime1">
              <a:rPr lang="en-US" smtClean="0"/>
              <a:t>3/6/2020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DD2FD474-3258-EA45-A457-6945E12C66A3}" type="slidenum">
              <a:rPr lang="en-US"/>
              <a:pPr>
                <a:defRPr/>
              </a:pPr>
              <a:t>‹#›</a:t>
            </a:fld>
            <a:endParaRPr lang="en-US"/>
          </a:p>
        </p:txBody>
      </p:sp>
    </p:spTree>
    <p:extLst>
      <p:ext uri="{BB962C8B-B14F-4D97-AF65-F5344CB8AC3E}">
        <p14:creationId xmlns:p14="http://schemas.microsoft.com/office/powerpoint/2010/main" val="147529326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623888" y="1709739"/>
            <a:ext cx="7886700" cy="2852737"/>
          </a:xfrm>
          <a:solidFill>
            <a:srgbClr val="ADB9CA">
              <a:alpha val="80000"/>
            </a:srgbClr>
          </a:solid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73458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lum bright="70000" contrast="-70000"/>
          </a:blip>
          <a:srcRect l="10986"/>
          <a:stretch/>
        </p:blipFill>
        <p:spPr>
          <a:xfrm>
            <a:off x="-1" y="0"/>
            <a:ext cx="9144001" cy="6858000"/>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eaLnBrk="1" fontAlgn="auto" hangingPunct="1">
              <a:spcBef>
                <a:spcPts val="0"/>
              </a:spcBef>
              <a:spcAft>
                <a:spcPts val="0"/>
              </a:spcAft>
              <a:defRPr/>
            </a:pPr>
            <a:fld id="{470BA9F0-3B0B-4C5A-AD18-E67566C9138B}" type="slidenum">
              <a:rPr lang="en-US">
                <a:solidFill>
                  <a:prstClr val="black"/>
                </a:solidFill>
                <a:latin typeface="Calibri" panose="020F0502020204030204"/>
                <a:ea typeface="+mn-ea"/>
              </a:rPr>
              <a:pPr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2075767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415142" y="410998"/>
            <a:ext cx="6313716" cy="646331"/>
          </a:xfrm>
          <a:prstGeom prst="rect">
            <a:avLst/>
          </a:prstGeom>
          <a:noFill/>
        </p:spPr>
        <p:txBody>
          <a:bodyPr wrap="none" rtlCol="0">
            <a:spAutoFit/>
          </a:bodyPr>
          <a:lstStyle/>
          <a:p>
            <a:pPr defTabSz="457200" eaLnBrk="1" fontAlgn="auto" hangingPunct="1">
              <a:spcBef>
                <a:spcPts val="0"/>
              </a:spcBef>
              <a:spcAft>
                <a:spcPts val="0"/>
              </a:spcAft>
            </a:pPr>
            <a:r>
              <a:rPr lang="en-US" sz="3600">
                <a:solidFill>
                  <a:prstClr val="black"/>
                </a:solidFill>
                <a:latin typeface="Calibri" panose="020F0502020204030204"/>
                <a:ea typeface="Calibri" charset="0"/>
                <a:cs typeface="Calibri" charset="0"/>
              </a:rPr>
              <a:t>Ci3T Professional Learning Series</a:t>
            </a:r>
            <a:endParaRPr lang="en-US" sz="3600">
              <a:solidFill>
                <a:prstClr val="black"/>
              </a:solidFill>
              <a:latin typeface="Calibri" panose="020F0502020204030204"/>
              <a:ea typeface="+mn-ea"/>
            </a:endParaRPr>
          </a:p>
        </p:txBody>
      </p:sp>
      <p:pic>
        <p:nvPicPr>
          <p:cNvPr id="3" name="Picture 2"/>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147" t="12291" r="3781"/>
          <a:stretch/>
        </p:blipFill>
        <p:spPr>
          <a:xfrm>
            <a:off x="150222" y="1226635"/>
            <a:ext cx="8897823" cy="4767766"/>
          </a:xfrm>
          <a:prstGeom prst="rect">
            <a:avLst/>
          </a:prstGeom>
        </p:spPr>
      </p:pic>
    </p:spTree>
    <p:extLst>
      <p:ext uri="{BB962C8B-B14F-4D97-AF65-F5344CB8AC3E}">
        <p14:creationId xmlns:p14="http://schemas.microsoft.com/office/powerpoint/2010/main" val="3305120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nvGraphicFramePr>
        <p:xfrm>
          <a:off x="63447" y="1697430"/>
          <a:ext cx="9009529"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nvGraphicFramePr>
        <p:xfrm>
          <a:off x="44396" y="4870281"/>
          <a:ext cx="2282482"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nvGraphicFramePr>
        <p:xfrm>
          <a:off x="2867720" y="4870281"/>
          <a:ext cx="1162324"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nvGraphicFramePr>
        <p:xfrm>
          <a:off x="4582501" y="4870281"/>
          <a:ext cx="1095094"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nvGraphicFramePr>
        <p:xfrm>
          <a:off x="5978274" y="4870281"/>
          <a:ext cx="611744"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nvGraphicFramePr>
        <p:xfrm>
          <a:off x="7109773" y="4870281"/>
          <a:ext cx="1720597"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1769135" y="5484972"/>
            <a:ext cx="1700784"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eaLnBrk="1" fontAlgn="auto" hangingPunct="1">
              <a:spcBef>
                <a:spcPts val="0"/>
              </a:spcBef>
              <a:spcAft>
                <a:spcPts val="0"/>
              </a:spcAft>
            </a:pPr>
            <a:r>
              <a:rPr lang="en-US" sz="1200" u="sng" dirty="0">
                <a:solidFill>
                  <a:prstClr val="black"/>
                </a:solidFill>
                <a:latin typeface="Calibri" panose="020F0502020204030204"/>
                <a:ea typeface="+mn-ea"/>
              </a:rPr>
              <a:t>Fall T.I. Window (4 </a:t>
            </a:r>
            <a:r>
              <a:rPr lang="en-US" sz="1200" u="sng" dirty="0" err="1">
                <a:solidFill>
                  <a:prstClr val="black"/>
                </a:solidFill>
                <a:latin typeface="Calibri" panose="020F0502020204030204"/>
                <a:ea typeface="+mn-ea"/>
              </a:rPr>
              <a:t>wks</a:t>
            </a:r>
            <a:r>
              <a:rPr lang="en-US" sz="1200" u="sng" dirty="0">
                <a:solidFill>
                  <a:prstClr val="black"/>
                </a:solidFill>
                <a:latin typeface="Calibri" panose="020F0502020204030204"/>
                <a:ea typeface="+mn-ea"/>
              </a:rPr>
              <a:t>)</a:t>
            </a:r>
          </a:p>
          <a:p>
            <a:pPr eaLnBrk="1" fontAlgn="auto" hangingPunct="1">
              <a:lnSpc>
                <a:spcPct val="80000"/>
              </a:lnSpc>
              <a:spcBef>
                <a:spcPts val="0"/>
              </a:spcBef>
              <a:spcAft>
                <a:spcPts val="0"/>
              </a:spcAft>
              <a:tabLst>
                <a:tab pos="458788" algn="ctr"/>
                <a:tab pos="1257300" algn="ctr"/>
              </a:tabLst>
            </a:pPr>
            <a:r>
              <a:rPr lang="en-US" sz="1200" dirty="0">
                <a:solidFill>
                  <a:prstClr val="black"/>
                </a:solidFill>
                <a:latin typeface="Calibri" panose="020F0502020204030204"/>
                <a:ea typeface="+mn-ea"/>
              </a:rPr>
              <a:t>	October	November</a:t>
            </a:r>
          </a:p>
          <a:p>
            <a:pPr algn="ctr" eaLnBrk="1" fontAlgn="auto" hangingPunct="1">
              <a:lnSpc>
                <a:spcPct val="80000"/>
              </a:lnSpc>
              <a:spcBef>
                <a:spcPts val="0"/>
              </a:spcBef>
              <a:spcAft>
                <a:spcPts val="0"/>
              </a:spcAft>
            </a:pPr>
            <a:r>
              <a:rPr lang="en-US" sz="1200" dirty="0">
                <a:solidFill>
                  <a:prstClr val="black"/>
                </a:solidFill>
                <a:latin typeface="Calibri" panose="020F0502020204030204"/>
                <a:ea typeface="+mn-ea"/>
              </a:rPr>
              <a:t>4</a:t>
            </a:r>
            <a:r>
              <a:rPr lang="en-US" sz="1200" baseline="30000" dirty="0">
                <a:solidFill>
                  <a:prstClr val="black"/>
                </a:solidFill>
                <a:latin typeface="Calibri" panose="020F0502020204030204"/>
                <a:ea typeface="+mn-ea"/>
              </a:rPr>
              <a:t>th</a:t>
            </a:r>
            <a:r>
              <a:rPr lang="en-US" sz="1200" dirty="0">
                <a:solidFill>
                  <a:prstClr val="black"/>
                </a:solidFill>
                <a:latin typeface="Calibri" panose="020F0502020204030204"/>
                <a:ea typeface="+mn-ea"/>
              </a:rPr>
              <a:t> Monday – 3</a:t>
            </a:r>
            <a:r>
              <a:rPr lang="en-US" sz="1200" baseline="30000" dirty="0">
                <a:solidFill>
                  <a:prstClr val="black"/>
                </a:solidFill>
                <a:latin typeface="Calibri" panose="020F0502020204030204"/>
                <a:ea typeface="+mn-ea"/>
              </a:rPr>
              <a:t>rd</a:t>
            </a:r>
            <a:r>
              <a:rPr lang="en-US" sz="1200" dirty="0">
                <a:solidFill>
                  <a:prstClr val="black"/>
                </a:solidFill>
                <a:latin typeface="Calibri" panose="020F0502020204030204"/>
                <a:ea typeface="+mn-ea"/>
              </a:rPr>
              <a:t> Friday</a:t>
            </a:r>
          </a:p>
        </p:txBody>
      </p:sp>
      <p:sp>
        <p:nvSpPr>
          <p:cNvPr id="32" name="TextBox 31"/>
          <p:cNvSpPr txBox="1"/>
          <p:nvPr userDrawn="1"/>
        </p:nvSpPr>
        <p:spPr>
          <a:xfrm>
            <a:off x="413064" y="418744"/>
            <a:ext cx="8542929" cy="1358781"/>
          </a:xfrm>
          <a:prstGeom prst="rect">
            <a:avLst/>
          </a:prstGeom>
          <a:noFill/>
        </p:spPr>
        <p:txBody>
          <a:bodyPr wrap="square" rtlCol="0">
            <a:spAutoFit/>
          </a:bodyPr>
          <a:lstStyle/>
          <a:p>
            <a:pPr eaLnBrk="1" fontAlgn="auto" hangingPunct="1">
              <a:spcBef>
                <a:spcPts val="0"/>
              </a:spcBef>
              <a:spcAft>
                <a:spcPts val="0"/>
              </a:spcAft>
            </a:pPr>
            <a:endParaRPr lang="en-US">
              <a:solidFill>
                <a:prstClr val="black"/>
              </a:solidFill>
              <a:latin typeface="Calibri" panose="020F0502020204030204"/>
              <a:ea typeface="+mn-ea"/>
            </a:endParaRPr>
          </a:p>
        </p:txBody>
      </p:sp>
      <p:sp>
        <p:nvSpPr>
          <p:cNvPr id="33" name="TextBox 32"/>
          <p:cNvSpPr txBox="1"/>
          <p:nvPr userDrawn="1"/>
        </p:nvSpPr>
        <p:spPr>
          <a:xfrm>
            <a:off x="0" y="162367"/>
            <a:ext cx="8829675" cy="1569660"/>
          </a:xfrm>
          <a:prstGeom prst="rect">
            <a:avLst/>
          </a:prstGeom>
          <a:noFill/>
        </p:spPr>
        <p:txBody>
          <a:bodyPr wrap="square" rtlCol="0">
            <a:spAutoFit/>
          </a:bodyPr>
          <a:lstStyle/>
          <a:p>
            <a:pPr eaLnBrk="1" fontAlgn="auto" hangingPunct="1">
              <a:spcBef>
                <a:spcPts val="0"/>
              </a:spcBef>
              <a:spcAft>
                <a:spcPts val="0"/>
              </a:spcAft>
            </a:pPr>
            <a:r>
              <a:rPr lang="en-US" sz="4800">
                <a:solidFill>
                  <a:prstClr val="black"/>
                </a:solidFill>
                <a:latin typeface="Calibri" panose="020F0502020204030204"/>
                <a:ea typeface="+mn-ea"/>
              </a:rPr>
              <a:t>Ci3T </a:t>
            </a:r>
            <a:r>
              <a:rPr lang="en-US" sz="4800" b="1" cap="small">
                <a:ln w="3175">
                  <a:solidFill>
                    <a:prstClr val="black"/>
                  </a:solidFill>
                </a:ln>
                <a:solidFill>
                  <a:srgbClr val="4472C4"/>
                </a:solidFill>
                <a:latin typeface="Calibri" panose="020F0502020204030204"/>
                <a:ea typeface="+mn-ea"/>
              </a:rPr>
              <a:t>IMPLEMENTATION</a:t>
            </a:r>
            <a:br>
              <a:rPr lang="en-US" sz="4800">
                <a:solidFill>
                  <a:prstClr val="black"/>
                </a:solidFill>
                <a:latin typeface="Calibri" panose="020F0502020204030204"/>
                <a:ea typeface="+mn-ea"/>
              </a:rPr>
            </a:br>
            <a:r>
              <a:rPr lang="en-US" sz="4800">
                <a:solidFill>
                  <a:prstClr val="black"/>
                </a:solidFill>
                <a:latin typeface="Calibri" panose="020F0502020204030204"/>
                <a:ea typeface="+mn-ea"/>
              </a:rPr>
              <a:t>Professional Learning Series</a:t>
            </a:r>
          </a:p>
        </p:txBody>
      </p:sp>
      <p:sp>
        <p:nvSpPr>
          <p:cNvPr id="34" name="TextBox 33"/>
          <p:cNvSpPr txBox="1"/>
          <p:nvPr userDrawn="1"/>
        </p:nvSpPr>
        <p:spPr>
          <a:xfrm>
            <a:off x="5130048" y="5484973"/>
            <a:ext cx="1696851"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eaLnBrk="1" fontAlgn="auto" hangingPunct="1">
              <a:spcBef>
                <a:spcPts val="0"/>
              </a:spcBef>
              <a:spcAft>
                <a:spcPts val="0"/>
              </a:spcAft>
            </a:pPr>
            <a:r>
              <a:rPr lang="en-US" sz="1200" u="sng" dirty="0">
                <a:solidFill>
                  <a:prstClr val="black"/>
                </a:solidFill>
                <a:latin typeface="Calibri" panose="020F0502020204030204"/>
                <a:ea typeface="+mn-ea"/>
              </a:rPr>
              <a:t>Spring T.I. Window (4 </a:t>
            </a:r>
            <a:r>
              <a:rPr lang="en-US" sz="1200" u="sng" dirty="0" err="1">
                <a:solidFill>
                  <a:prstClr val="black"/>
                </a:solidFill>
                <a:latin typeface="Calibri" panose="020F0502020204030204"/>
                <a:ea typeface="+mn-ea"/>
              </a:rPr>
              <a:t>wks</a:t>
            </a:r>
            <a:r>
              <a:rPr lang="en-US" sz="1200" u="sng" dirty="0">
                <a:solidFill>
                  <a:prstClr val="black"/>
                </a:solidFill>
                <a:latin typeface="Calibri" panose="020F0502020204030204"/>
                <a:ea typeface="+mn-ea"/>
              </a:rPr>
              <a:t>)</a:t>
            </a:r>
          </a:p>
          <a:p>
            <a:pPr eaLnBrk="1" fontAlgn="auto" hangingPunct="1">
              <a:lnSpc>
                <a:spcPct val="80000"/>
              </a:lnSpc>
              <a:spcBef>
                <a:spcPts val="0"/>
              </a:spcBef>
              <a:spcAft>
                <a:spcPts val="0"/>
              </a:spcAft>
              <a:tabLst>
                <a:tab pos="458788" algn="ctr"/>
                <a:tab pos="1257300" algn="ctr"/>
              </a:tabLst>
            </a:pPr>
            <a:r>
              <a:rPr lang="en-US" sz="1200" dirty="0">
                <a:solidFill>
                  <a:prstClr val="black"/>
                </a:solidFill>
                <a:latin typeface="Calibri" panose="020F0502020204030204"/>
                <a:ea typeface="+mn-ea"/>
              </a:rPr>
              <a:t>	February	March</a:t>
            </a:r>
          </a:p>
          <a:p>
            <a:pPr algn="ctr" eaLnBrk="1" fontAlgn="auto" hangingPunct="1">
              <a:lnSpc>
                <a:spcPct val="80000"/>
              </a:lnSpc>
              <a:spcBef>
                <a:spcPts val="0"/>
              </a:spcBef>
              <a:spcAft>
                <a:spcPts val="0"/>
              </a:spcAft>
            </a:pPr>
            <a:r>
              <a:rPr lang="en-US" sz="1200" dirty="0">
                <a:solidFill>
                  <a:prstClr val="black"/>
                </a:solidFill>
                <a:latin typeface="Calibri" panose="020F0502020204030204"/>
                <a:ea typeface="+mn-ea"/>
              </a:rPr>
              <a:t>2</a:t>
            </a:r>
            <a:r>
              <a:rPr lang="en-US" sz="1200" baseline="30000" dirty="0">
                <a:solidFill>
                  <a:prstClr val="black"/>
                </a:solidFill>
                <a:latin typeface="Calibri" panose="020F0502020204030204"/>
                <a:ea typeface="+mn-ea"/>
              </a:rPr>
              <a:t>nd</a:t>
            </a:r>
            <a:r>
              <a:rPr lang="en-US" sz="1200" dirty="0">
                <a:solidFill>
                  <a:prstClr val="black"/>
                </a:solidFill>
                <a:latin typeface="Calibri" panose="020F0502020204030204"/>
                <a:ea typeface="+mn-ea"/>
              </a:rPr>
              <a:t> Monday – 2</a:t>
            </a:r>
            <a:r>
              <a:rPr lang="en-US" sz="1200" baseline="30000" dirty="0">
                <a:solidFill>
                  <a:prstClr val="black"/>
                </a:solidFill>
                <a:latin typeface="Calibri" panose="020F0502020204030204"/>
                <a:ea typeface="+mn-ea"/>
              </a:rPr>
              <a:t>nd</a:t>
            </a:r>
            <a:r>
              <a:rPr lang="en-US" sz="1200" dirty="0">
                <a:solidFill>
                  <a:prstClr val="black"/>
                </a:solidFill>
                <a:latin typeface="Calibri" panose="020F0502020204030204"/>
                <a:ea typeface="+mn-ea"/>
              </a:rPr>
              <a:t> Friday</a:t>
            </a:r>
          </a:p>
        </p:txBody>
      </p:sp>
    </p:spTree>
    <p:extLst>
      <p:ext uri="{BB962C8B-B14F-4D97-AF65-F5344CB8AC3E}">
        <p14:creationId xmlns:p14="http://schemas.microsoft.com/office/powerpoint/2010/main" val="2716000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054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3293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6938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44948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800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097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40080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76EFAB2F-35EA-4F8C-B42B-FF5D22637C50}"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3489215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F61AA03-3A83-7244-84C1-FDE35A23C1B7}" type="datetime1">
              <a:rPr lang="en-US" smtClean="0"/>
              <a:t>3/6/2020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B6EFF1F1-0B77-FA48-9934-6CE4A8157CB1}" type="slidenum">
              <a:rPr lang="en-US"/>
              <a:pPr>
                <a:defRPr/>
              </a:pPr>
              <a:t>‹#›</a:t>
            </a:fld>
            <a:endParaRPr lang="en-US"/>
          </a:p>
        </p:txBody>
      </p:sp>
    </p:spTree>
    <p:extLst>
      <p:ext uri="{BB962C8B-B14F-4D97-AF65-F5344CB8AC3E}">
        <p14:creationId xmlns:p14="http://schemas.microsoft.com/office/powerpoint/2010/main" val="40766617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3/6/2020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3559117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470BA9F0-3B0B-4C5A-AD18-E67566C9138B}"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811544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47563BC0-641B-43F8-B14B-D23E4CEB3E55}"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638479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3/6/2020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E6E3FF7D-38BA-4DA8-BCB9-B5601CDD6337}"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3876978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3/6/2020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2958214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3/6/2020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61B9844B-D3D3-4252-86F7-9021D260A6AB}"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3720011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2BCCCAB8-5A69-4CD5-8E4C-3F71B7606B24}"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274827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B03DB66C-668F-490C-82E3-4884C0DCC627}"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879493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E1FFB2DD-393A-4507-9CEC-B876E1DA8529}"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580936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147579E6-9DBD-46C0-B015-0392FD081D89}"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1052280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2EB64C5-8202-B54C-AB0E-1BB698054051}" type="datetime1">
              <a:rPr lang="en-US" smtClean="0"/>
              <a:t>3/6/2020</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310648A1-FDB2-6B4E-B395-FA9DD9CE7CA8}" type="slidenum">
              <a:rPr lang="en-US"/>
              <a:pPr>
                <a:defRPr/>
              </a:pPr>
              <a:t>‹#›</a:t>
            </a:fld>
            <a:endParaRPr lang="en-US"/>
          </a:p>
        </p:txBody>
      </p:sp>
    </p:spTree>
    <p:extLst>
      <p:ext uri="{BB962C8B-B14F-4D97-AF65-F5344CB8AC3E}">
        <p14:creationId xmlns:p14="http://schemas.microsoft.com/office/powerpoint/2010/main" val="117251887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defTabSz="457200" eaLnBrk="1" fontAlgn="auto" hangingPunct="1">
              <a:spcBef>
                <a:spcPts val="0"/>
              </a:spcBef>
              <a:spcAft>
                <a:spcPts val="0"/>
              </a:spcAft>
            </a:pPr>
            <a:fld id="{28D3D292-A03D-4825-81E6-9C12ABB858DF}" type="slidenum">
              <a:rPr lang="en-US" altLang="en-US">
                <a:solidFill>
                  <a:prstClr val="black"/>
                </a:solidFill>
                <a:latin typeface="Calibri" panose="020F0502020204030204"/>
                <a:ea typeface="+mn-ea"/>
              </a:rPr>
              <a:pPr defTabSz="457200" eaLnBrk="1" fontAlgn="auto" hangingPunct="1">
                <a:spcBef>
                  <a:spcPts val="0"/>
                </a:spcBef>
                <a:spcAft>
                  <a:spcPts val="0"/>
                </a:spcAft>
              </a:pPr>
              <a:t>‹#›</a:t>
            </a:fld>
            <a:endParaRPr lang="en-US" altLang="en-US">
              <a:solidFill>
                <a:prstClr val="black"/>
              </a:solidFill>
              <a:latin typeface="Calibri" panose="020F0502020204030204"/>
              <a:ea typeface="+mn-ea"/>
            </a:endParaRPr>
          </a:p>
        </p:txBody>
      </p:sp>
    </p:spTree>
    <p:extLst>
      <p:ext uri="{BB962C8B-B14F-4D97-AF65-F5344CB8AC3E}">
        <p14:creationId xmlns:p14="http://schemas.microsoft.com/office/powerpoint/2010/main" val="318711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7010400" y="76200"/>
            <a:ext cx="13716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solidFill>
                  <a:prstClr val="black">
                    <a:tint val="75000"/>
                  </a:prstClr>
                </a:solidFill>
              </a:rPr>
              <a:pPr>
                <a:defRPr/>
              </a:pPr>
              <a:t>3/6/2020</a:t>
            </a:fld>
            <a:endParaRPr lang="en-US">
              <a:solidFill>
                <a:prstClr val="black">
                  <a:tint val="75000"/>
                </a:prstClr>
              </a:solidFill>
            </a:endParaRPr>
          </a:p>
        </p:txBody>
      </p:sp>
      <p:sp>
        <p:nvSpPr>
          <p:cNvPr id="4" name="Slide Number Placeholder 3"/>
          <p:cNvSpPr>
            <a:spLocks noGrp="1"/>
          </p:cNvSpPr>
          <p:nvPr>
            <p:ph type="sldNum" sz="quarter" idx="11"/>
          </p:nvPr>
        </p:nvSpPr>
        <p:spPr>
          <a:xfrm>
            <a:off x="6290733" y="6356350"/>
            <a:ext cx="259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eaLnBrk="1" fontAlgn="auto" hangingPunct="1">
              <a:spcBef>
                <a:spcPts val="0"/>
              </a:spcBef>
              <a:spcAft>
                <a:spcPts val="0"/>
              </a:spcAft>
              <a:defRPr/>
            </a:pPr>
            <a:r>
              <a:rPr lang="en-US" dirty="0">
                <a:solidFill>
                  <a:prstClr val="black"/>
                </a:solidFill>
                <a:latin typeface="Calibri" panose="020F0502020204030204"/>
                <a:ea typeface="+mn-ea"/>
              </a:rPr>
              <a:t>2015 2016 IES Ci3T MS HS Implementation </a:t>
            </a:r>
            <a:fld id="{71C2AA8B-4905-4721-907D-B3BDB774E885}" type="slidenum">
              <a:rPr lang="en-US" altLang="en-US" smtClean="0">
                <a:solidFill>
                  <a:prstClr val="black"/>
                </a:solidFill>
                <a:latin typeface="Calibri" panose="020F0502020204030204"/>
                <a:ea typeface="+mn-ea"/>
              </a:rPr>
              <a:pPr defTabSz="457200" eaLnBrk="1" fontAlgn="auto" hangingPunct="1">
                <a:spcBef>
                  <a:spcPts val="0"/>
                </a:spcBef>
                <a:spcAft>
                  <a:spcPts val="0"/>
                </a:spcAft>
                <a:defRPr/>
              </a:pPr>
              <a:t>‹#›</a:t>
            </a:fld>
            <a:endParaRPr lang="en-US" altLang="en-US" dirty="0">
              <a:solidFill>
                <a:prstClr val="black"/>
              </a:solidFill>
              <a:latin typeface="Calibri" panose="020F0502020204030204"/>
              <a:ea typeface="+mn-ea"/>
            </a:endParaRPr>
          </a:p>
        </p:txBody>
      </p:sp>
    </p:spTree>
    <p:extLst>
      <p:ext uri="{BB962C8B-B14F-4D97-AF65-F5344CB8AC3E}">
        <p14:creationId xmlns:p14="http://schemas.microsoft.com/office/powerpoint/2010/main" val="307479943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457200" y="6356350"/>
            <a:ext cx="2133600" cy="365125"/>
          </a:xfrm>
          <a:prstGeom prst="rect">
            <a:avLst/>
          </a:prstGeom>
        </p:spPr>
        <p:txBody>
          <a:bodyPr/>
          <a:lstStyle>
            <a:lvl1pPr>
              <a:defRPr>
                <a:latin typeface="Calibri" pitchFamily="34" charset="0"/>
              </a:defRPr>
            </a:lvl1pPr>
          </a:lstStyle>
          <a:p>
            <a:pPr>
              <a:defRPr/>
            </a:pPr>
            <a:fld id="{4BEE493B-09CA-4055-980F-6B53BEABF87F}" type="datetime1">
              <a:rPr lang="en-US">
                <a:solidFill>
                  <a:prstClr val="black">
                    <a:tint val="75000"/>
                  </a:prstClr>
                </a:solidFill>
              </a:rPr>
              <a:pPr>
                <a:defRPr/>
              </a:pPr>
              <a:t>3/6/2020</a:t>
            </a:fld>
            <a:endParaRPr lang="en-US">
              <a:solidFill>
                <a:prstClr val="black">
                  <a:tint val="75000"/>
                </a:prstClr>
              </a:solidFill>
            </a:endParaRPr>
          </a:p>
        </p:txBody>
      </p:sp>
      <p:sp>
        <p:nvSpPr>
          <p:cNvPr id="5" name="Rectangle 10"/>
          <p:cNvSpPr>
            <a:spLocks noGrp="1" noChangeArrowheads="1"/>
          </p:cNvSpPr>
          <p:nvPr>
            <p:ph type="ftr" sz="quarter" idx="11"/>
          </p:nvPr>
        </p:nvSpPr>
        <p:spPr>
          <a:xfrm>
            <a:off x="3124200" y="6356350"/>
            <a:ext cx="2895600" cy="365125"/>
          </a:xfrm>
          <a:prstGeom prst="rect">
            <a:avLst/>
          </a:prstGeom>
        </p:spPr>
        <p:txBody>
          <a:bodyPr/>
          <a:lstStyle>
            <a:lvl1pPr>
              <a:defRPr>
                <a:latin typeface="Calibri" pitchFamily="34" charset="0"/>
              </a:defRPr>
            </a:lvl1pPr>
          </a:lstStyle>
          <a:p>
            <a:pPr>
              <a:defRPr/>
            </a:pPr>
            <a:r>
              <a:rPr lang="en-US">
                <a:solidFill>
                  <a:prstClr val="black">
                    <a:tint val="75000"/>
                  </a:prstClr>
                </a:solidFill>
              </a:rPr>
              <a:t>Lane &amp; Oakes </a:t>
            </a:r>
          </a:p>
        </p:txBody>
      </p:sp>
      <p:sp>
        <p:nvSpPr>
          <p:cNvPr id="6" name="Rectangle 11"/>
          <p:cNvSpPr>
            <a:spLocks noGrp="1" noChangeArrowheads="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9D2512"/>
                </a:solidFill>
                <a:latin typeface="Calibri" panose="020F0502020204030204" pitchFamily="34" charset="0"/>
              </a:defRPr>
            </a:lvl1pPr>
          </a:lstStyle>
          <a:p>
            <a:pPr defTabSz="457200" eaLnBrk="1" fontAlgn="auto" hangingPunct="1">
              <a:spcBef>
                <a:spcPts val="0"/>
              </a:spcBef>
              <a:spcAft>
                <a:spcPts val="0"/>
              </a:spcAft>
            </a:pPr>
            <a:fld id="{2108BC43-85E8-4ADE-BE86-BFAA62BE3CBB}" type="slidenum">
              <a:rPr lang="en-US" altLang="en-US">
                <a:ea typeface="+mn-ea"/>
              </a:rPr>
              <a:pPr defTabSz="457200" eaLnBrk="1" fontAlgn="auto" hangingPunct="1">
                <a:spcBef>
                  <a:spcPts val="0"/>
                </a:spcBef>
                <a:spcAft>
                  <a:spcPts val="0"/>
                </a:spcAft>
              </a:pPr>
              <a:t>‹#›</a:t>
            </a:fld>
            <a:endParaRPr lang="en-US" altLang="en-US">
              <a:ea typeface="+mn-ea"/>
            </a:endParaRPr>
          </a:p>
        </p:txBody>
      </p:sp>
    </p:spTree>
    <p:extLst>
      <p:ext uri="{BB962C8B-B14F-4D97-AF65-F5344CB8AC3E}">
        <p14:creationId xmlns:p14="http://schemas.microsoft.com/office/powerpoint/2010/main" val="3801674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457200" y="6356350"/>
            <a:ext cx="21336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3124200" y="6356350"/>
            <a:ext cx="28956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pPr eaLnBrk="1" fontAlgn="auto" hangingPunct="1">
              <a:spcBef>
                <a:spcPts val="0"/>
              </a:spcBef>
              <a:spcAft>
                <a:spcPts val="0"/>
              </a:spcAft>
            </a:pPr>
            <a:fld id="{AD8C5752-3634-4A47-A36B-784E85709ABA}" type="slidenum">
              <a:rPr lang="en-US" altLang="en-US">
                <a:latin typeface="Calibri" panose="020F0502020204030204"/>
                <a:ea typeface="+mn-ea"/>
              </a:rPr>
              <a:pPr eaLnBrk="1" fontAlgn="auto" hangingPunct="1">
                <a:spcBef>
                  <a:spcPts val="0"/>
                </a:spcBef>
                <a:spcAft>
                  <a:spcPts val="0"/>
                </a:spcAft>
              </a:pPr>
              <a:t>‹#›</a:t>
            </a:fld>
            <a:endParaRPr lang="en-US" altLang="en-US">
              <a:latin typeface="Calibri" panose="020F0502020204030204"/>
              <a:ea typeface="+mn-ea"/>
            </a:endParaRPr>
          </a:p>
        </p:txBody>
      </p:sp>
    </p:spTree>
    <p:extLst>
      <p:ext uri="{BB962C8B-B14F-4D97-AF65-F5344CB8AC3E}">
        <p14:creationId xmlns:p14="http://schemas.microsoft.com/office/powerpoint/2010/main" val="3429006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71346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98419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75664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15725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28439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6747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DB0885D-0735-2843-9022-D55A15713944}" type="datetime1">
              <a:rPr lang="en-US" smtClean="0"/>
              <a:t>3/6/2020</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A5ACD310-EC12-0C41-9369-CDAEC6162ECA}" type="slidenum">
              <a:rPr lang="en-US"/>
              <a:pPr>
                <a:defRPr/>
              </a:pPr>
              <a:t>‹#›</a:t>
            </a:fld>
            <a:endParaRPr lang="en-US"/>
          </a:p>
        </p:txBody>
      </p:sp>
    </p:spTree>
    <p:extLst>
      <p:ext uri="{BB962C8B-B14F-4D97-AF65-F5344CB8AC3E}">
        <p14:creationId xmlns:p14="http://schemas.microsoft.com/office/powerpoint/2010/main" val="121477044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61277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blank" preserve="1">
  <p:cSld name="Blank_Complete">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13791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09501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26509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41333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82147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7010400" y="76200"/>
            <a:ext cx="1371600" cy="228600"/>
          </a:xfrm>
        </p:spPr>
        <p:txBody>
          <a:bodyPr/>
          <a:lstStyle>
            <a:lvl1pPr algn="r" fontAlgn="auto">
              <a:spcBef>
                <a:spcPts val="0"/>
              </a:spcBef>
              <a:spcAft>
                <a:spcPts val="0"/>
              </a:spcAft>
              <a:defRPr>
                <a:latin typeface="+mn-lt"/>
              </a:defRPr>
            </a:lvl1pPr>
            <a:extLst/>
          </a:lstStyle>
          <a:p>
            <a:pPr>
              <a:defRPr/>
            </a:pPr>
            <a:endParaRPr lang="en-US">
              <a:solidFill>
                <a:prstClr val="black">
                  <a:tint val="75000"/>
                </a:prstClr>
              </a:solidFill>
            </a:endParaRPr>
          </a:p>
        </p:txBody>
      </p:sp>
      <p:sp>
        <p:nvSpPr>
          <p:cNvPr id="4" name="Rectangle 3"/>
          <p:cNvSpPr>
            <a:spLocks noGrp="1"/>
          </p:cNvSpPr>
          <p:nvPr>
            <p:ph type="sldNum" sz="quarter" idx="11"/>
          </p:nvPr>
        </p:nvSpPr>
        <p:spPr/>
        <p:txBody>
          <a:bodyPr/>
          <a:lstStyle>
            <a:lvl1pPr>
              <a:defRPr/>
            </a:lvl1pPr>
            <a:extLst/>
          </a:lstStyle>
          <a:p>
            <a:pPr>
              <a:defRPr/>
            </a:pPr>
            <a:fld id="{D8C09ECE-CD50-447D-86B1-FC2155D02220}" type="slidenum">
              <a:rPr lang="en-US">
                <a:solidFill>
                  <a:prstClr val="black">
                    <a:tint val="75000"/>
                  </a:prstClr>
                </a:solidFill>
              </a:rPr>
              <a:pPr>
                <a:defRPr/>
              </a:pPr>
              <a:t>‹#›</a:t>
            </a:fld>
            <a:endParaRPr lang="en-US">
              <a:solidFill>
                <a:prstClr val="black">
                  <a:tint val="75000"/>
                </a:prstClr>
              </a:solidFill>
            </a:endParaRPr>
          </a:p>
        </p:txBody>
      </p:sp>
      <p:sp>
        <p:nvSpPr>
          <p:cNvPr id="5" name="Rectangle 9"/>
          <p:cNvSpPr>
            <a:spLocks noGrp="1"/>
          </p:cNvSpPr>
          <p:nvPr>
            <p:ph type="ftr" sz="quarter" idx="12"/>
          </p:nvPr>
        </p:nvSpPr>
        <p:spPr/>
        <p:txBody>
          <a:bodyPr/>
          <a:lstStyle>
            <a:lvl1pPr>
              <a:defRPr/>
            </a:lvl1pPr>
            <a:extLst/>
          </a:lstStyle>
          <a:p>
            <a:pPr>
              <a:defRPr/>
            </a:pPr>
            <a:r>
              <a:rPr lang="en-US">
                <a:solidFill>
                  <a:prstClr val="black">
                    <a:tint val="75000"/>
                  </a:prstClr>
                </a:solidFill>
              </a:rPr>
              <a:t>State of Tennessee Technical Assistance Grant IRB # 100756</a:t>
            </a:r>
          </a:p>
        </p:txBody>
      </p:sp>
    </p:spTree>
    <p:extLst>
      <p:ext uri="{BB962C8B-B14F-4D97-AF65-F5344CB8AC3E}">
        <p14:creationId xmlns:p14="http://schemas.microsoft.com/office/powerpoint/2010/main" val="419248591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1" name="Text Placeholder 10"/>
          <p:cNvSpPr>
            <a:spLocks noGrp="1"/>
          </p:cNvSpPr>
          <p:nvPr>
            <p:ph type="body" sz="quarter" idx="17"/>
          </p:nvPr>
        </p:nvSpPr>
        <p:spPr>
          <a:xfrm>
            <a:off x="990600" y="1751015"/>
            <a:ext cx="6781800" cy="4267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p:cNvSpPr>
          <p:nvPr>
            <p:ph type="dt" sz="half" idx="18"/>
          </p:nvPr>
        </p:nvSpPr>
        <p:spPr>
          <a:xfrm>
            <a:off x="7010400" y="76200"/>
            <a:ext cx="1371600" cy="228600"/>
          </a:xfrm>
        </p:spPr>
        <p:txBody>
          <a:bodyPr/>
          <a:lstStyle>
            <a:lvl1pPr algn="r" fontAlgn="auto">
              <a:spcBef>
                <a:spcPts val="0"/>
              </a:spcBef>
              <a:spcAft>
                <a:spcPts val="0"/>
              </a:spcAft>
              <a:defRPr>
                <a:latin typeface="+mn-lt"/>
              </a:defRPr>
            </a:lvl1pPr>
            <a:extLst/>
          </a:lstStyle>
          <a:p>
            <a:pPr>
              <a:defRPr/>
            </a:pPr>
            <a:fld id="{C246287F-A267-443E-8FD2-730F6E72BEB6}" type="datetime1">
              <a:rPr lang="en-US" smtClean="0">
                <a:solidFill>
                  <a:srgbClr val="303030"/>
                </a:solidFill>
              </a:rPr>
              <a:pPr>
                <a:defRPr/>
              </a:pPr>
              <a:t>3/6/2020</a:t>
            </a:fld>
            <a:endParaRPr lang="en-US">
              <a:solidFill>
                <a:srgbClr val="303030"/>
              </a:solidFill>
            </a:endParaRPr>
          </a:p>
        </p:txBody>
      </p:sp>
      <p:sp>
        <p:nvSpPr>
          <p:cNvPr id="6" name="Rectangle 5"/>
          <p:cNvSpPr>
            <a:spLocks noGrp="1"/>
          </p:cNvSpPr>
          <p:nvPr>
            <p:ph type="sldNum" sz="quarter" idx="19"/>
          </p:nvPr>
        </p:nvSpPr>
        <p:spPr/>
        <p:txBody>
          <a:bodyPr/>
          <a:lstStyle>
            <a:lvl1pPr>
              <a:defRPr/>
            </a:lvl1pPr>
            <a:extLst/>
          </a:lstStyle>
          <a:p>
            <a:pPr>
              <a:defRPr/>
            </a:pPr>
            <a:fld id="{5C8A9B3A-760F-40B6-96B8-2228D4F1F5A4}" type="slidenum">
              <a:rPr lang="en-US">
                <a:solidFill>
                  <a:prstClr val="black">
                    <a:tint val="75000"/>
                  </a:prstClr>
                </a:solidFill>
              </a:rPr>
              <a:pPr>
                <a:defRPr/>
              </a:pPr>
              <a:t>‹#›</a:t>
            </a:fld>
            <a:endParaRPr lang="en-US">
              <a:solidFill>
                <a:prstClr val="black">
                  <a:tint val="75000"/>
                </a:prstClr>
              </a:solidFill>
            </a:endParaRPr>
          </a:p>
        </p:txBody>
      </p:sp>
      <p:sp>
        <p:nvSpPr>
          <p:cNvPr id="7" name="Rectangle 9"/>
          <p:cNvSpPr>
            <a:spLocks noGrp="1"/>
          </p:cNvSpPr>
          <p:nvPr>
            <p:ph type="ftr" sz="quarter" idx="20"/>
          </p:nvPr>
        </p:nvSpPr>
        <p:spPr/>
        <p:txBody>
          <a:bodyPr/>
          <a:lstStyle>
            <a:lvl1pPr>
              <a:defRPr/>
            </a:lvl1pPr>
            <a:extLst/>
          </a:lstStyle>
          <a:p>
            <a:pPr>
              <a:defRPr/>
            </a:pPr>
            <a:r>
              <a:rPr lang="en-US">
                <a:solidFill>
                  <a:srgbClr val="303030"/>
                </a:solidFill>
              </a:rPr>
              <a:t>Lane &amp; Oakes</a:t>
            </a:r>
            <a:endParaRPr lang="en-US" dirty="0">
              <a:solidFill>
                <a:srgbClr val="303030"/>
              </a:solidFill>
            </a:endParaRPr>
          </a:p>
        </p:txBody>
      </p:sp>
    </p:spTree>
    <p:extLst>
      <p:ext uri="{BB962C8B-B14F-4D97-AF65-F5344CB8AC3E}">
        <p14:creationId xmlns:p14="http://schemas.microsoft.com/office/powerpoint/2010/main" val="8293911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p:txBody>
          <a:bodyPr/>
          <a:lstStyle>
            <a:lvl1pPr>
              <a:defRPr/>
            </a:lvl1pPr>
          </a:lstStyle>
          <a:p>
            <a:pPr>
              <a:defRPr/>
            </a:pPr>
            <a:endParaRPr lang="en-US">
              <a:solidFill>
                <a:srgbClr val="46464A">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r>
              <a:rPr lang="en-US">
                <a:solidFill>
                  <a:srgbClr val="46464A">
                    <a:shade val="90000"/>
                  </a:srgbClr>
                </a:solidFill>
              </a:rPr>
              <a:t>IRB # 100863</a:t>
            </a:r>
          </a:p>
        </p:txBody>
      </p:sp>
      <p:sp>
        <p:nvSpPr>
          <p:cNvPr id="5" name="Slide Number Placeholder 17"/>
          <p:cNvSpPr>
            <a:spLocks noGrp="1"/>
          </p:cNvSpPr>
          <p:nvPr>
            <p:ph type="sldNum" sz="quarter" idx="12"/>
          </p:nvPr>
        </p:nvSpPr>
        <p:spPr/>
        <p:txBody>
          <a:bodyPr/>
          <a:lstStyle>
            <a:lvl1pPr>
              <a:defRPr/>
            </a:lvl1pPr>
          </a:lstStyle>
          <a:p>
            <a:pPr>
              <a:defRPr/>
            </a:pPr>
            <a:fld id="{F37D365C-14BA-4E89-A6F0-6574D271F140}" type="slidenum">
              <a:rPr lang="en-US">
                <a:solidFill>
                  <a:srgbClr val="46464A">
                    <a:shade val="90000"/>
                  </a:srgbClr>
                </a:solidFill>
              </a:rPr>
              <a:pPr>
                <a:defRPr/>
              </a:pPr>
              <a:t>‹#›</a:t>
            </a:fld>
            <a:endParaRPr lang="en-US">
              <a:solidFill>
                <a:srgbClr val="46464A">
                  <a:shade val="90000"/>
                </a:srgbClr>
              </a:solidFill>
            </a:endParaRPr>
          </a:p>
        </p:txBody>
      </p:sp>
    </p:spTree>
    <p:extLst>
      <p:ext uri="{BB962C8B-B14F-4D97-AF65-F5344CB8AC3E}">
        <p14:creationId xmlns:p14="http://schemas.microsoft.com/office/powerpoint/2010/main" val="342952641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9" name="Rectangle 8"/>
          <p:cNvSpPr>
            <a:spLocks noGrp="1"/>
          </p:cNvSpPr>
          <p:nvPr>
            <p:ph type="body" sz="quarter" idx="13"/>
          </p:nvPr>
        </p:nvSpPr>
        <p:spPr>
          <a:xfrm>
            <a:off x="304800" y="381000"/>
            <a:ext cx="80772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lang="en-US" dirty="0"/>
              <a:t>Click to edit Master text styles</a:t>
            </a:r>
          </a:p>
        </p:txBody>
      </p:sp>
      <p:sp>
        <p:nvSpPr>
          <p:cNvPr id="11" name="Text Placeholder 10"/>
          <p:cNvSpPr>
            <a:spLocks noGrp="1"/>
          </p:cNvSpPr>
          <p:nvPr>
            <p:ph type="body" sz="quarter" idx="17"/>
          </p:nvPr>
        </p:nvSpPr>
        <p:spPr>
          <a:xfrm>
            <a:off x="990600" y="1143000"/>
            <a:ext cx="67818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dt" sz="half" idx="18"/>
          </p:nvPr>
        </p:nvSpPr>
        <p:spPr>
          <a:xfrm>
            <a:off x="7010400" y="76200"/>
            <a:ext cx="1371600" cy="228600"/>
          </a:xfrm>
        </p:spPr>
        <p:txBody>
          <a:bodyPr/>
          <a:lstStyle>
            <a:lvl1pPr algn="r" fontAlgn="auto">
              <a:spcBef>
                <a:spcPts val="0"/>
              </a:spcBef>
              <a:spcAft>
                <a:spcPts val="0"/>
              </a:spcAft>
              <a:defRPr>
                <a:latin typeface="+mn-lt"/>
              </a:defRPr>
            </a:lvl1pPr>
            <a:extLst/>
          </a:lstStyle>
          <a:p>
            <a:pPr>
              <a:defRPr/>
            </a:pPr>
            <a:endParaRPr lang="en-US">
              <a:solidFill>
                <a:srgbClr val="303030"/>
              </a:solidFill>
            </a:endParaRPr>
          </a:p>
        </p:txBody>
      </p:sp>
      <p:sp>
        <p:nvSpPr>
          <p:cNvPr id="6" name="Rectangle 5"/>
          <p:cNvSpPr>
            <a:spLocks noGrp="1"/>
          </p:cNvSpPr>
          <p:nvPr>
            <p:ph type="sldNum" sz="quarter" idx="19"/>
          </p:nvPr>
        </p:nvSpPr>
        <p:spPr/>
        <p:txBody>
          <a:bodyPr/>
          <a:lstStyle>
            <a:lvl1pPr>
              <a:defRPr/>
            </a:lvl1pPr>
            <a:extLst/>
          </a:lstStyle>
          <a:p>
            <a:pPr>
              <a:defRPr/>
            </a:pPr>
            <a:fld id="{5C8A9B3A-760F-40B6-96B8-2228D4F1F5A4}" type="slidenum">
              <a:rPr lang="en-US">
                <a:solidFill>
                  <a:prstClr val="black">
                    <a:tint val="75000"/>
                  </a:prstClr>
                </a:solidFill>
              </a:rPr>
              <a:pPr>
                <a:defRPr/>
              </a:pPr>
              <a:t>‹#›</a:t>
            </a:fld>
            <a:endParaRPr lang="en-US">
              <a:solidFill>
                <a:prstClr val="black">
                  <a:tint val="75000"/>
                </a:prstClr>
              </a:solidFill>
            </a:endParaRPr>
          </a:p>
        </p:txBody>
      </p:sp>
      <p:sp>
        <p:nvSpPr>
          <p:cNvPr id="7" name="Rectangle 9"/>
          <p:cNvSpPr>
            <a:spLocks noGrp="1"/>
          </p:cNvSpPr>
          <p:nvPr>
            <p:ph type="ftr" sz="quarter" idx="20"/>
          </p:nvPr>
        </p:nvSpPr>
        <p:spPr/>
        <p:txBody>
          <a:bodyPr/>
          <a:lstStyle>
            <a:lvl1pPr>
              <a:defRPr/>
            </a:lvl1pPr>
            <a:extLst/>
          </a:lstStyle>
          <a:p>
            <a:pPr>
              <a:defRPr/>
            </a:pPr>
            <a:r>
              <a:rPr lang="en-US">
                <a:solidFill>
                  <a:srgbClr val="303030"/>
                </a:solidFill>
              </a:rPr>
              <a:t>State of Tennessee Technical Assistance Grant IRB # 100756</a:t>
            </a:r>
            <a:endParaRPr lang="en-US" dirty="0">
              <a:solidFill>
                <a:srgbClr val="303030"/>
              </a:solidFill>
            </a:endParaRPr>
          </a:p>
        </p:txBody>
      </p:sp>
    </p:spTree>
    <p:extLst>
      <p:ext uri="{BB962C8B-B14F-4D97-AF65-F5344CB8AC3E}">
        <p14:creationId xmlns:p14="http://schemas.microsoft.com/office/powerpoint/2010/main" val="1308593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17BC846-F5EE-A841-8EFA-A8696C0C937E}" type="datetime1">
              <a:rPr lang="en-US" smtClean="0"/>
              <a:t>3/6/2020</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7AE14E59-E2FC-E248-BE0E-E91978E82AB9}" type="slidenum">
              <a:rPr lang="en-US"/>
              <a:pPr>
                <a:defRPr/>
              </a:pPr>
              <a:t>‹#›</a:t>
            </a:fld>
            <a:endParaRPr lang="en-US"/>
          </a:p>
        </p:txBody>
      </p:sp>
    </p:spTree>
    <p:extLst>
      <p:ext uri="{BB962C8B-B14F-4D97-AF65-F5344CB8AC3E}">
        <p14:creationId xmlns:p14="http://schemas.microsoft.com/office/powerpoint/2010/main" val="5198538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505153"/>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37965" y="6096000"/>
            <a:ext cx="2133600" cy="365125"/>
          </a:xfrm>
        </p:spPr>
        <p:txBody>
          <a:bodyPr/>
          <a:lstStyle/>
          <a:p>
            <a:fld id="{035D6842-5288-47EC-AC5D-3E99719A83B0}"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a:xfrm>
            <a:off x="3124200" y="6096000"/>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324600" y="6096000"/>
            <a:ext cx="2133600" cy="365125"/>
          </a:xfrm>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userDrawn="1"/>
        </p:nvSpPr>
        <p:spPr>
          <a:xfrm>
            <a:off x="152401" y="152400"/>
            <a:ext cx="88392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pic>
        <p:nvPicPr>
          <p:cNvPr id="10" name="Picture 9" descr="CI3T_color.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0260" y="762000"/>
            <a:ext cx="4480580" cy="1739986"/>
          </a:xfrm>
          <a:prstGeom prst="rect">
            <a:avLst/>
          </a:prstGeom>
        </p:spPr>
      </p:pic>
    </p:spTree>
    <p:extLst>
      <p:ext uri="{BB962C8B-B14F-4D97-AF65-F5344CB8AC3E}">
        <p14:creationId xmlns:p14="http://schemas.microsoft.com/office/powerpoint/2010/main" val="428212002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xfrm>
            <a:off x="6400800" y="6502398"/>
            <a:ext cx="2286000" cy="228600"/>
          </a:xfrm>
          <a:prstGeom prst="rect">
            <a:avLst/>
          </a:prstGeom>
        </p:spPr>
        <p:txBody>
          <a:bodyPr/>
          <a:lstStyle>
            <a:lvl1pPr>
              <a:defRPr sz="1000">
                <a:solidFill>
                  <a:schemeClr val="bg1">
                    <a:lumMod val="75000"/>
                  </a:schemeClr>
                </a:solidFill>
              </a:defRPr>
            </a:lvl1pPr>
          </a:lstStyle>
          <a:p>
            <a:fld id="{F96D8484-BC40-4D68-9C59-73C520390100}" type="slidenum">
              <a:rPr lang="en-US" smtClean="0">
                <a:solidFill>
                  <a:prstClr val="white">
                    <a:lumMod val="75000"/>
                  </a:prstClr>
                </a:solidFill>
              </a:rPr>
              <a:pPr/>
              <a:t>‹#›</a:t>
            </a:fld>
            <a:endParaRPr lang="en-US" dirty="0">
              <a:solidFill>
                <a:prstClr val="white">
                  <a:lumMod val="75000"/>
                </a:prstClr>
              </a:solidFill>
            </a:endParaRPr>
          </a:p>
        </p:txBody>
      </p:sp>
      <p:sp>
        <p:nvSpPr>
          <p:cNvPr id="2" name="Title 1"/>
          <p:cNvSpPr>
            <a:spLocks noGrp="1"/>
          </p:cNvSpPr>
          <p:nvPr>
            <p:ph type="title"/>
          </p:nvPr>
        </p:nvSpPr>
        <p:spPr>
          <a:xfrm>
            <a:off x="457200" y="457200"/>
            <a:ext cx="8229600" cy="1371600"/>
          </a:xfrm>
          <a:solidFill>
            <a:schemeClr val="tx2">
              <a:lumMod val="40000"/>
              <a:lumOff val="60000"/>
            </a:schemeClr>
          </a:solidFill>
        </p:spPr>
        <p:txBody>
          <a:bodyPr/>
          <a:lstStyle>
            <a:lvl1pPr>
              <a:defRPr>
                <a:solidFill>
                  <a:sysClr val="windowText" lastClr="000000"/>
                </a:solidFill>
              </a:defRPr>
            </a:lvl1pPr>
          </a:lstStyle>
          <a:p>
            <a:r>
              <a:rPr lang="en-US" dirty="0"/>
              <a:t>Click to edit Master title style</a:t>
            </a:r>
          </a:p>
        </p:txBody>
      </p:sp>
      <p:sp>
        <p:nvSpPr>
          <p:cNvPr id="3" name="Table Placeholder 2"/>
          <p:cNvSpPr>
            <a:spLocks noGrp="1"/>
          </p:cNvSpPr>
          <p:nvPr>
            <p:ph type="tbl" idx="1"/>
          </p:nvPr>
        </p:nvSpPr>
        <p:spPr>
          <a:xfrm>
            <a:off x="457200" y="1981200"/>
            <a:ext cx="8229600" cy="3886200"/>
          </a:xfrm>
        </p:spPr>
        <p:txBody>
          <a:bodyPr rtlCol="0">
            <a:normAutofit/>
          </a:bodyPr>
          <a:lstStyle/>
          <a:p>
            <a:pPr lvl="0"/>
            <a:endParaRPr lang="en-US" noProof="0"/>
          </a:p>
        </p:txBody>
      </p:sp>
    </p:spTree>
    <p:extLst>
      <p:ext uri="{BB962C8B-B14F-4D97-AF65-F5344CB8AC3E}">
        <p14:creationId xmlns:p14="http://schemas.microsoft.com/office/powerpoint/2010/main" val="195803630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blank" preserve="1">
  <p:cSld name="Triangle">
    <p:spTree>
      <p:nvGrpSpPr>
        <p:cNvPr id="1" name=""/>
        <p:cNvGrpSpPr/>
        <p:nvPr/>
      </p:nvGrpSpPr>
      <p:grpSpPr>
        <a:xfrm>
          <a:off x="0" y="0"/>
          <a:ext cx="0" cy="0"/>
          <a:chOff x="0" y="0"/>
          <a:chExt cx="0" cy="0"/>
        </a:xfrm>
      </p:grpSpPr>
      <p:sp>
        <p:nvSpPr>
          <p:cNvPr id="17" name="Title"/>
          <p:cNvSpPr txBox="1">
            <a:spLocks noChangeArrowheads="1"/>
          </p:cNvSpPr>
          <p:nvPr userDrawn="1"/>
        </p:nvSpPr>
        <p:spPr bwMode="auto">
          <a:xfrm>
            <a:off x="0" y="0"/>
            <a:ext cx="9144000" cy="800219"/>
          </a:xfrm>
          <a:prstGeom prst="rect">
            <a:avLst/>
          </a:prstGeom>
          <a:solidFill>
            <a:srgbClr val="ADB9CA"/>
          </a:solid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dirty="0">
                <a:solidFill>
                  <a:prstClr val="black"/>
                </a:solidFill>
              </a:rPr>
              <a:t>Comprehensive, Integrated, Three-Tiered Model of Prevention </a:t>
            </a:r>
            <a:r>
              <a:rPr lang="en-US" sz="2000" b="1" dirty="0">
                <a:solidFill>
                  <a:prstClr val="black"/>
                </a:solidFill>
              </a:rPr>
              <a:t>(Lane, Kalberg, &amp; Menzies, 2009)</a:t>
            </a:r>
            <a:endParaRPr lang="en-US" sz="2800" b="1" dirty="0">
              <a:solidFill>
                <a:prstClr val="black"/>
              </a:solidFill>
            </a:endParaRPr>
          </a:p>
        </p:txBody>
      </p:sp>
      <p:grpSp>
        <p:nvGrpSpPr>
          <p:cNvPr id="36" name="Triangle"/>
          <p:cNvGrpSpPr/>
          <p:nvPr userDrawn="1"/>
        </p:nvGrpSpPr>
        <p:grpSpPr>
          <a:xfrm>
            <a:off x="423333" y="1059255"/>
            <a:ext cx="8297334" cy="5722545"/>
            <a:chOff x="423333" y="1059255"/>
            <a:chExt cx="8297334" cy="5722545"/>
          </a:xfrm>
        </p:grpSpPr>
        <p:sp>
          <p:nvSpPr>
            <p:cNvPr id="10"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b="1" dirty="0">
                <a:solidFill>
                  <a:prstClr val="white"/>
                </a:solidFill>
              </a:endParaRPr>
            </a:p>
          </p:txBody>
        </p:sp>
        <p:sp>
          <p:nvSpPr>
            <p:cNvPr id="11"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2"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3" name="Domains"/>
            <p:cNvSpPr txBox="1"/>
            <p:nvPr userDrawn="1"/>
          </p:nvSpPr>
          <p:spPr>
            <a:xfrm>
              <a:off x="423333" y="6096000"/>
              <a:ext cx="8297334" cy="461665"/>
            </a:xfrm>
            <a:prstGeom prst="rect">
              <a:avLst/>
            </a:prstGeom>
            <a:noFill/>
            <a:ln>
              <a:noFill/>
            </a:ln>
          </p:spPr>
          <p:txBody>
            <a:bodyPr wrap="square">
              <a:spAutoFit/>
            </a:bodyPr>
            <a:lstStyle/>
            <a:p>
              <a:pPr eaLnBrk="1" fontAlgn="auto" hangingPunct="1">
                <a:spcBef>
                  <a:spcPts val="0"/>
                </a:spcBef>
                <a:spcAft>
                  <a:spcPts val="0"/>
                </a:spcAft>
                <a:tabLst>
                  <a:tab pos="1541463" algn="ctr"/>
                  <a:tab pos="4056063"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cs typeface="Arial" charset="0"/>
                </a:rPr>
                <a:t>	Academic	Behavioral	Social</a:t>
              </a:r>
            </a:p>
          </p:txBody>
        </p:sp>
        <p:cxnSp>
          <p:nvCxnSpPr>
            <p:cNvPr id="14" name="Straight Connector 13"/>
            <p:cNvCxnSpPr/>
            <p:nvPr userDrawn="1"/>
          </p:nvCxnSpPr>
          <p:spPr>
            <a:xfrm rot="5400000">
              <a:off x="5486397"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userDrawn="1"/>
          </p:nvCxnSpPr>
          <p:spPr>
            <a:xfrm>
              <a:off x="1083733" y="5867400"/>
              <a:ext cx="69850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userDrawn="1"/>
          </p:nvCxnSpPr>
          <p:spPr>
            <a:xfrm rot="5400000">
              <a:off x="2751673"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8" name="80%"/>
            <p:cNvSpPr txBox="1">
              <a:spLocks noChangeArrowheads="1"/>
            </p:cNvSpPr>
            <p:nvPr userDrawn="1"/>
          </p:nvSpPr>
          <p:spPr bwMode="auto">
            <a:xfrm>
              <a:off x="3858358" y="4561929"/>
              <a:ext cx="14272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3600" b="1" dirty="0">
                  <a:solidFill>
                    <a:prstClr val="black"/>
                  </a:solidFill>
                  <a:latin typeface="Calibri"/>
                  <a:cs typeface="Arial" panose="020B0604020202020204" pitchFamily="34" charset="0"/>
                </a:rPr>
                <a:t>≈80%</a:t>
              </a:r>
            </a:p>
          </p:txBody>
        </p:sp>
        <p:sp>
          <p:nvSpPr>
            <p:cNvPr id="19" name="15%"/>
            <p:cNvSpPr txBox="1">
              <a:spLocks noChangeArrowheads="1"/>
            </p:cNvSpPr>
            <p:nvPr userDrawn="1"/>
          </p:nvSpPr>
          <p:spPr bwMode="auto">
            <a:xfrm>
              <a:off x="4009537" y="2269980"/>
              <a:ext cx="11249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3200" b="1" dirty="0">
                  <a:solidFill>
                    <a:prstClr val="black"/>
                  </a:solidFill>
                  <a:latin typeface="Calibri"/>
                  <a:cs typeface="Arial" panose="020B0604020202020204" pitchFamily="34" charset="0"/>
                </a:rPr>
                <a:t>≈15%</a:t>
              </a:r>
            </a:p>
          </p:txBody>
        </p:sp>
        <p:sp>
          <p:nvSpPr>
            <p:cNvPr id="20" name="5%"/>
            <p:cNvSpPr txBox="1">
              <a:spLocks noChangeArrowheads="1"/>
            </p:cNvSpPr>
            <p:nvPr userDrawn="1"/>
          </p:nvSpPr>
          <p:spPr bwMode="auto">
            <a:xfrm>
              <a:off x="4155310" y="1130642"/>
              <a:ext cx="8333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solidFill>
                    <a:prstClr val="black"/>
                  </a:solidFill>
                  <a:latin typeface="Calibri"/>
                  <a:cs typeface="Arial" panose="020B0604020202020204" pitchFamily="34" charset="0"/>
                </a:rPr>
                <a:t>≈5%</a:t>
              </a:r>
            </a:p>
          </p:txBody>
        </p:sp>
      </p:grpSp>
      <p:sp>
        <p:nvSpPr>
          <p:cNvPr id="26" name="Tier 1"/>
          <p:cNvSpPr txBox="1">
            <a:spLocks noChangeArrowheads="1"/>
          </p:cNvSpPr>
          <p:nvPr userDrawn="1"/>
        </p:nvSpPr>
        <p:spPr bwMode="auto">
          <a:xfrm>
            <a:off x="2476500" y="50292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400" b="1" dirty="0">
                <a:solidFill>
                  <a:prstClr val="black"/>
                </a:solidFill>
              </a:rPr>
              <a:t>Primary Prevention (Tier 1) </a:t>
            </a:r>
          </a:p>
        </p:txBody>
      </p:sp>
      <p:sp>
        <p:nvSpPr>
          <p:cNvPr id="25" name="Tier 2"/>
          <p:cNvSpPr txBox="1">
            <a:spLocks noChangeArrowheads="1"/>
          </p:cNvSpPr>
          <p:nvPr userDrawn="1"/>
        </p:nvSpPr>
        <p:spPr bwMode="auto">
          <a:xfrm>
            <a:off x="2476500" y="2683937"/>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400" b="1" dirty="0">
                <a:solidFill>
                  <a:prstClr val="black"/>
                </a:solidFill>
              </a:rPr>
              <a:t>Secondary Prevention (Tier 2) </a:t>
            </a:r>
          </a:p>
        </p:txBody>
      </p:sp>
      <p:sp>
        <p:nvSpPr>
          <p:cNvPr id="24" name="Tier 3"/>
          <p:cNvSpPr txBox="1">
            <a:spLocks noChangeArrowheads="1"/>
          </p:cNvSpPr>
          <p:nvPr userDrawn="1"/>
        </p:nvSpPr>
        <p:spPr bwMode="auto">
          <a:xfrm>
            <a:off x="2667000" y="1396998"/>
            <a:ext cx="381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400" b="1" dirty="0">
                <a:solidFill>
                  <a:prstClr val="black"/>
                </a:solidFill>
              </a:rPr>
              <a:t>Tertiary Prevention  (Tier 3)</a:t>
            </a:r>
          </a:p>
        </p:txBody>
      </p:sp>
      <p:sp>
        <p:nvSpPr>
          <p:cNvPr id="27" name="Watermark Covering"/>
          <p:cNvSpPr/>
          <p:nvPr userDrawn="1"/>
        </p:nvSpPr>
        <p:spPr>
          <a:xfrm>
            <a:off x="0" y="0"/>
            <a:ext cx="9144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71629314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solidFill>
            <a:schemeClr val="tx2">
              <a:lumMod val="40000"/>
              <a:lumOff val="60000"/>
            </a:schemeClr>
          </a:solidFill>
        </p:spPr>
        <p:txBody>
          <a:bodyPr anchor="t"/>
          <a:lstStyle>
            <a:lvl1pPr algn="l">
              <a:defRPr sz="4000" b="0" cap="all">
                <a:solidFill>
                  <a:sysClr val="windowText" lastClr="000000"/>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Slide Number Placeholder 5"/>
          <p:cNvSpPr>
            <a:spLocks noGrp="1"/>
          </p:cNvSpPr>
          <p:nvPr>
            <p:ph type="sldNum" sz="quarter" idx="12"/>
          </p:nvPr>
        </p:nvSpPr>
        <p:spPr>
          <a:xfrm>
            <a:off x="6705600" y="6477000"/>
            <a:ext cx="2286000" cy="228600"/>
          </a:xfrm>
          <a:prstGeom prst="rect">
            <a:avLst/>
          </a:prstGeom>
        </p:spPr>
        <p:txBody>
          <a:bodyPr/>
          <a:lstStyle>
            <a:lvl1pPr>
              <a:defRPr sz="1000">
                <a:solidFill>
                  <a:schemeClr val="bg1">
                    <a:lumMod val="75000"/>
                  </a:schemeClr>
                </a:solidFill>
              </a:defRPr>
            </a:lvl1pPr>
          </a:lstStyle>
          <a:p>
            <a:r>
              <a:rPr lang="en-US" dirty="0">
                <a:solidFill>
                  <a:prstClr val="white">
                    <a:lumMod val="75000"/>
                  </a:prstClr>
                </a:solidFill>
              </a:rPr>
              <a:t>MTSS: CI3T II Professional Learning </a:t>
            </a:r>
            <a:fld id="{F96D8484-BC40-4D68-9C59-73C520390100}"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84840541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4"/>
            <a:ext cx="8229600" cy="4530725"/>
          </a:xfrm>
        </p:spPr>
        <p:txBody>
          <a:bodyPr>
            <a:normAutofit/>
          </a:bodyPr>
          <a:lstStyle/>
          <a:p>
            <a:pPr lvl="0"/>
            <a:endParaRPr lang="en-US" noProof="0"/>
          </a:p>
        </p:txBody>
      </p:sp>
      <p:sp>
        <p:nvSpPr>
          <p:cNvPr id="4" name="Rectangle 9"/>
          <p:cNvSpPr>
            <a:spLocks noGrp="1" noChangeArrowheads="1"/>
          </p:cNvSpPr>
          <p:nvPr>
            <p:ph type="dt" sz="half" idx="10"/>
          </p:nvPr>
        </p:nvSpPr>
        <p:spPr>
          <a:xfrm>
            <a:off x="5791203" y="6405569"/>
            <a:ext cx="3044825" cy="365125"/>
          </a:xfrm>
          <a:prstGeom prst="rect">
            <a:avLst/>
          </a:prstGeom>
        </p:spPr>
        <p:txBody>
          <a:bodyPr/>
          <a:lstStyle>
            <a:lvl1pPr>
              <a:defRPr/>
            </a:lvl1pPr>
          </a:lstStyle>
          <a:p>
            <a:pPr>
              <a:defRPr/>
            </a:pPr>
            <a:fld id="{AE1A2C38-9A0E-42D8-B154-BC87D53C6BF2}" type="datetime1">
              <a:rPr lang="en-US" smtClean="0">
                <a:solidFill>
                  <a:prstClr val="black">
                    <a:tint val="75000"/>
                  </a:prstClr>
                </a:solidFill>
              </a:rPr>
              <a:pPr>
                <a:defRPr/>
              </a:pPr>
              <a:t>3/6/2020</a:t>
            </a:fld>
            <a:endParaRPr lang="en-US">
              <a:solidFill>
                <a:prstClr val="black">
                  <a:tint val="75000"/>
                </a:prstClr>
              </a:solidFill>
            </a:endParaRPr>
          </a:p>
        </p:txBody>
      </p:sp>
      <p:sp>
        <p:nvSpPr>
          <p:cNvPr id="5" name="Rectangle 10"/>
          <p:cNvSpPr>
            <a:spLocks noGrp="1" noChangeArrowheads="1"/>
          </p:cNvSpPr>
          <p:nvPr>
            <p:ph type="ftr" sz="quarter" idx="11"/>
          </p:nvPr>
        </p:nvSpPr>
        <p:spPr>
          <a:xfrm>
            <a:off x="3028950" y="6356357"/>
            <a:ext cx="3086100" cy="365125"/>
          </a:xfrm>
          <a:prstGeom prst="rect">
            <a:avLst/>
          </a:prstGeom>
        </p:spPr>
        <p:txBody>
          <a:bodyPr/>
          <a:lstStyle>
            <a:lvl1pPr>
              <a:defRPr/>
            </a:lvl1pPr>
          </a:lstStyle>
          <a:p>
            <a:pPr>
              <a:defRPr/>
            </a:pPr>
            <a:endParaRPr lang="en-US">
              <a:solidFill>
                <a:prstClr val="black">
                  <a:tint val="75000"/>
                </a:prstClr>
              </a:solidFill>
            </a:endParaRPr>
          </a:p>
        </p:txBody>
      </p:sp>
      <p:sp>
        <p:nvSpPr>
          <p:cNvPr id="6" name="Rectangle 11"/>
          <p:cNvSpPr>
            <a:spLocks noGrp="1" noChangeArrowheads="1"/>
          </p:cNvSpPr>
          <p:nvPr>
            <p:ph type="sldNum" sz="quarter" idx="12"/>
          </p:nvPr>
        </p:nvSpPr>
        <p:spPr>
          <a:xfrm>
            <a:off x="6457950" y="6356357"/>
            <a:ext cx="2057400" cy="365125"/>
          </a:xfrm>
          <a:prstGeom prst="rect">
            <a:avLst/>
          </a:prstGeom>
        </p:spPr>
        <p:txBody>
          <a:bodyPr/>
          <a:lstStyle>
            <a:lvl1pPr>
              <a:defRPr>
                <a:solidFill>
                  <a:srgbClr val="B32C16">
                    <a:shade val="75000"/>
                  </a:srgbClr>
                </a:solidFill>
              </a:defRPr>
            </a:lvl1pPr>
          </a:lstStyle>
          <a:p>
            <a:pPr>
              <a:defRPr/>
            </a:pPr>
            <a:fld id="{0D30E5FE-620E-4CA9-9750-0D8A0293C2ED}" type="slidenum">
              <a:rPr lang="en-US"/>
              <a:pPr>
                <a:defRPr/>
              </a:pPr>
              <a:t>‹#›</a:t>
            </a:fld>
            <a:endParaRPr lang="en-US"/>
          </a:p>
        </p:txBody>
      </p:sp>
    </p:spTree>
    <p:extLst>
      <p:ext uri="{BB962C8B-B14F-4D97-AF65-F5344CB8AC3E}">
        <p14:creationId xmlns:p14="http://schemas.microsoft.com/office/powerpoint/2010/main" val="385648788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5061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6007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837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9414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124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FD6DDA4-2BE3-B940-B75A-78756D07B83C}" type="datetime1">
              <a:rPr lang="en-US" smtClean="0"/>
              <a:t>3/6/2020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300D2439-39D3-6D49-BC99-782B05308596}" type="slidenum">
              <a:rPr lang="en-US"/>
              <a:pPr>
                <a:defRPr/>
              </a:pPr>
              <a:t>‹#›</a:t>
            </a:fld>
            <a:endParaRPr lang="en-US"/>
          </a:p>
        </p:txBody>
      </p:sp>
    </p:spTree>
    <p:extLst>
      <p:ext uri="{BB962C8B-B14F-4D97-AF65-F5344CB8AC3E}">
        <p14:creationId xmlns:p14="http://schemas.microsoft.com/office/powerpoint/2010/main" val="122090365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91628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322035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blank" preserve="1">
  <p:cSld name="Blank_Comple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72943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09808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26151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69218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00275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7010400" y="76200"/>
            <a:ext cx="1371600" cy="228600"/>
          </a:xfrm>
        </p:spPr>
        <p:txBody>
          <a:bodyPr/>
          <a:lstStyle>
            <a:lvl1pPr algn="r" fontAlgn="auto">
              <a:spcBef>
                <a:spcPts val="0"/>
              </a:spcBef>
              <a:spcAft>
                <a:spcPts val="0"/>
              </a:spcAft>
              <a:defRPr>
                <a:latin typeface="+mn-lt"/>
              </a:defRPr>
            </a:lvl1pPr>
            <a:extLst/>
          </a:lstStyle>
          <a:p>
            <a:pPr>
              <a:defRPr/>
            </a:pPr>
            <a:endParaRPr lang="en-US">
              <a:solidFill>
                <a:prstClr val="black">
                  <a:tint val="75000"/>
                </a:prstClr>
              </a:solidFill>
            </a:endParaRPr>
          </a:p>
        </p:txBody>
      </p:sp>
      <p:sp>
        <p:nvSpPr>
          <p:cNvPr id="4" name="Rectangle 3"/>
          <p:cNvSpPr>
            <a:spLocks noGrp="1"/>
          </p:cNvSpPr>
          <p:nvPr>
            <p:ph type="sldNum" sz="quarter" idx="11"/>
          </p:nvPr>
        </p:nvSpPr>
        <p:spPr/>
        <p:txBody>
          <a:bodyPr/>
          <a:lstStyle>
            <a:lvl1pPr>
              <a:defRPr/>
            </a:lvl1pPr>
            <a:extLst/>
          </a:lstStyle>
          <a:p>
            <a:pPr>
              <a:defRPr/>
            </a:pPr>
            <a:fld id="{D8C09ECE-CD50-447D-86B1-FC2155D02220}" type="slidenum">
              <a:rPr lang="en-US">
                <a:solidFill>
                  <a:prstClr val="black">
                    <a:tint val="75000"/>
                  </a:prstClr>
                </a:solidFill>
              </a:rPr>
              <a:pPr>
                <a:defRPr/>
              </a:pPr>
              <a:t>‹#›</a:t>
            </a:fld>
            <a:endParaRPr lang="en-US">
              <a:solidFill>
                <a:prstClr val="black">
                  <a:tint val="75000"/>
                </a:prstClr>
              </a:solidFill>
            </a:endParaRPr>
          </a:p>
        </p:txBody>
      </p:sp>
      <p:sp>
        <p:nvSpPr>
          <p:cNvPr id="5" name="Rectangle 9"/>
          <p:cNvSpPr>
            <a:spLocks noGrp="1"/>
          </p:cNvSpPr>
          <p:nvPr>
            <p:ph type="ftr" sz="quarter" idx="12"/>
          </p:nvPr>
        </p:nvSpPr>
        <p:spPr/>
        <p:txBody>
          <a:bodyPr/>
          <a:lstStyle>
            <a:lvl1pPr>
              <a:defRPr/>
            </a:lvl1pPr>
            <a:extLst/>
          </a:lstStyle>
          <a:p>
            <a:pPr>
              <a:defRPr/>
            </a:pPr>
            <a:r>
              <a:rPr lang="en-US">
                <a:solidFill>
                  <a:prstClr val="black">
                    <a:tint val="75000"/>
                  </a:prstClr>
                </a:solidFill>
              </a:rPr>
              <a:t>State of Tennessee Technical Assistance Grant IRB # 100756</a:t>
            </a:r>
          </a:p>
        </p:txBody>
      </p:sp>
    </p:spTree>
    <p:extLst>
      <p:ext uri="{BB962C8B-B14F-4D97-AF65-F5344CB8AC3E}">
        <p14:creationId xmlns:p14="http://schemas.microsoft.com/office/powerpoint/2010/main" val="299994530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1" name="Text Placeholder 10"/>
          <p:cNvSpPr>
            <a:spLocks noGrp="1"/>
          </p:cNvSpPr>
          <p:nvPr>
            <p:ph type="body" sz="quarter" idx="17"/>
          </p:nvPr>
        </p:nvSpPr>
        <p:spPr>
          <a:xfrm>
            <a:off x="990600" y="1751015"/>
            <a:ext cx="6781800" cy="4267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p:cNvSpPr>
          <p:nvPr>
            <p:ph type="dt" sz="half" idx="18"/>
          </p:nvPr>
        </p:nvSpPr>
        <p:spPr>
          <a:xfrm>
            <a:off x="7010400" y="76200"/>
            <a:ext cx="1371600" cy="228600"/>
          </a:xfrm>
        </p:spPr>
        <p:txBody>
          <a:bodyPr/>
          <a:lstStyle>
            <a:lvl1pPr algn="r" fontAlgn="auto">
              <a:spcBef>
                <a:spcPts val="0"/>
              </a:spcBef>
              <a:spcAft>
                <a:spcPts val="0"/>
              </a:spcAft>
              <a:defRPr>
                <a:latin typeface="+mn-lt"/>
              </a:defRPr>
            </a:lvl1pPr>
            <a:extLst/>
          </a:lstStyle>
          <a:p>
            <a:pPr>
              <a:defRPr/>
            </a:pPr>
            <a:fld id="{C246287F-A267-443E-8FD2-730F6E72BEB6}" type="datetime1">
              <a:rPr lang="en-US" smtClean="0">
                <a:solidFill>
                  <a:srgbClr val="303030"/>
                </a:solidFill>
              </a:rPr>
              <a:pPr>
                <a:defRPr/>
              </a:pPr>
              <a:t>3/6/2020</a:t>
            </a:fld>
            <a:endParaRPr lang="en-US">
              <a:solidFill>
                <a:srgbClr val="303030"/>
              </a:solidFill>
            </a:endParaRPr>
          </a:p>
        </p:txBody>
      </p:sp>
      <p:sp>
        <p:nvSpPr>
          <p:cNvPr id="6" name="Rectangle 5"/>
          <p:cNvSpPr>
            <a:spLocks noGrp="1"/>
          </p:cNvSpPr>
          <p:nvPr>
            <p:ph type="sldNum" sz="quarter" idx="19"/>
          </p:nvPr>
        </p:nvSpPr>
        <p:spPr/>
        <p:txBody>
          <a:bodyPr/>
          <a:lstStyle>
            <a:lvl1pPr>
              <a:defRPr/>
            </a:lvl1pPr>
            <a:extLst/>
          </a:lstStyle>
          <a:p>
            <a:pPr>
              <a:defRPr/>
            </a:pPr>
            <a:fld id="{5C8A9B3A-760F-40B6-96B8-2228D4F1F5A4}" type="slidenum">
              <a:rPr lang="en-US">
                <a:solidFill>
                  <a:prstClr val="black">
                    <a:tint val="75000"/>
                  </a:prstClr>
                </a:solidFill>
              </a:rPr>
              <a:pPr>
                <a:defRPr/>
              </a:pPr>
              <a:t>‹#›</a:t>
            </a:fld>
            <a:endParaRPr lang="en-US">
              <a:solidFill>
                <a:prstClr val="black">
                  <a:tint val="75000"/>
                </a:prstClr>
              </a:solidFill>
            </a:endParaRPr>
          </a:p>
        </p:txBody>
      </p:sp>
      <p:sp>
        <p:nvSpPr>
          <p:cNvPr id="7" name="Rectangle 9"/>
          <p:cNvSpPr>
            <a:spLocks noGrp="1"/>
          </p:cNvSpPr>
          <p:nvPr>
            <p:ph type="ftr" sz="quarter" idx="20"/>
          </p:nvPr>
        </p:nvSpPr>
        <p:spPr/>
        <p:txBody>
          <a:bodyPr/>
          <a:lstStyle>
            <a:lvl1pPr>
              <a:defRPr/>
            </a:lvl1pPr>
            <a:extLst/>
          </a:lstStyle>
          <a:p>
            <a:pPr>
              <a:defRPr/>
            </a:pPr>
            <a:r>
              <a:rPr lang="en-US">
                <a:solidFill>
                  <a:srgbClr val="303030"/>
                </a:solidFill>
              </a:rPr>
              <a:t>Lane &amp; Oakes</a:t>
            </a:r>
            <a:endParaRPr lang="en-US" dirty="0">
              <a:solidFill>
                <a:srgbClr val="303030"/>
              </a:solidFill>
            </a:endParaRPr>
          </a:p>
        </p:txBody>
      </p:sp>
    </p:spTree>
    <p:extLst>
      <p:ext uri="{BB962C8B-B14F-4D97-AF65-F5344CB8AC3E}">
        <p14:creationId xmlns:p14="http://schemas.microsoft.com/office/powerpoint/2010/main" val="56817409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p:txBody>
          <a:bodyPr/>
          <a:lstStyle>
            <a:lvl1pPr>
              <a:defRPr/>
            </a:lvl1pPr>
          </a:lstStyle>
          <a:p>
            <a:pPr>
              <a:defRPr/>
            </a:pPr>
            <a:endParaRPr lang="en-US">
              <a:solidFill>
                <a:srgbClr val="46464A">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r>
              <a:rPr lang="en-US">
                <a:solidFill>
                  <a:srgbClr val="46464A">
                    <a:shade val="90000"/>
                  </a:srgbClr>
                </a:solidFill>
              </a:rPr>
              <a:t>IRB # 100863</a:t>
            </a:r>
          </a:p>
        </p:txBody>
      </p:sp>
      <p:sp>
        <p:nvSpPr>
          <p:cNvPr id="5" name="Slide Number Placeholder 17"/>
          <p:cNvSpPr>
            <a:spLocks noGrp="1"/>
          </p:cNvSpPr>
          <p:nvPr>
            <p:ph type="sldNum" sz="quarter" idx="12"/>
          </p:nvPr>
        </p:nvSpPr>
        <p:spPr/>
        <p:txBody>
          <a:bodyPr/>
          <a:lstStyle>
            <a:lvl1pPr>
              <a:defRPr/>
            </a:lvl1pPr>
          </a:lstStyle>
          <a:p>
            <a:pPr>
              <a:defRPr/>
            </a:pPr>
            <a:fld id="{F37D365C-14BA-4E89-A6F0-6574D271F140}" type="slidenum">
              <a:rPr lang="en-US">
                <a:solidFill>
                  <a:srgbClr val="46464A">
                    <a:shade val="90000"/>
                  </a:srgbClr>
                </a:solidFill>
              </a:rPr>
              <a:pPr>
                <a:defRPr/>
              </a:pPr>
              <a:t>‹#›</a:t>
            </a:fld>
            <a:endParaRPr lang="en-US">
              <a:solidFill>
                <a:srgbClr val="46464A">
                  <a:shade val="90000"/>
                </a:srgbClr>
              </a:solidFill>
            </a:endParaRPr>
          </a:p>
        </p:txBody>
      </p:sp>
    </p:spTree>
    <p:extLst>
      <p:ext uri="{BB962C8B-B14F-4D97-AF65-F5344CB8AC3E}">
        <p14:creationId xmlns:p14="http://schemas.microsoft.com/office/powerpoint/2010/main" val="2028416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4515E8A2-1E01-A043-9874-58E6283FE91A}" type="datetime1">
              <a:rPr lang="en-US" smtClean="0"/>
              <a:t>3/6/2020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E3A901A4-DDF4-8149-A594-0F04B4820711}" type="slidenum">
              <a:rPr lang="en-US"/>
              <a:pPr>
                <a:defRPr/>
              </a:pPr>
              <a:t>‹#›</a:t>
            </a:fld>
            <a:endParaRPr lang="en-US"/>
          </a:p>
        </p:txBody>
      </p:sp>
    </p:spTree>
    <p:extLst>
      <p:ext uri="{BB962C8B-B14F-4D97-AF65-F5344CB8AC3E}">
        <p14:creationId xmlns:p14="http://schemas.microsoft.com/office/powerpoint/2010/main" val="52148250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_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9" name="Rectangle 8"/>
          <p:cNvSpPr>
            <a:spLocks noGrp="1"/>
          </p:cNvSpPr>
          <p:nvPr>
            <p:ph type="body" sz="quarter" idx="13"/>
          </p:nvPr>
        </p:nvSpPr>
        <p:spPr>
          <a:xfrm>
            <a:off x="304800" y="381000"/>
            <a:ext cx="80772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lang="en-US" dirty="0"/>
              <a:t>Click to edit Master text styles</a:t>
            </a:r>
          </a:p>
        </p:txBody>
      </p:sp>
      <p:sp>
        <p:nvSpPr>
          <p:cNvPr id="11" name="Text Placeholder 10"/>
          <p:cNvSpPr>
            <a:spLocks noGrp="1"/>
          </p:cNvSpPr>
          <p:nvPr>
            <p:ph type="body" sz="quarter" idx="17"/>
          </p:nvPr>
        </p:nvSpPr>
        <p:spPr>
          <a:xfrm>
            <a:off x="990600" y="1143000"/>
            <a:ext cx="67818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dt" sz="half" idx="18"/>
          </p:nvPr>
        </p:nvSpPr>
        <p:spPr>
          <a:xfrm>
            <a:off x="7010400" y="76200"/>
            <a:ext cx="1371600" cy="228600"/>
          </a:xfrm>
        </p:spPr>
        <p:txBody>
          <a:bodyPr/>
          <a:lstStyle>
            <a:lvl1pPr algn="r" fontAlgn="auto">
              <a:spcBef>
                <a:spcPts val="0"/>
              </a:spcBef>
              <a:spcAft>
                <a:spcPts val="0"/>
              </a:spcAft>
              <a:defRPr>
                <a:latin typeface="+mn-lt"/>
              </a:defRPr>
            </a:lvl1pPr>
            <a:extLst/>
          </a:lstStyle>
          <a:p>
            <a:pPr>
              <a:defRPr/>
            </a:pPr>
            <a:endParaRPr lang="en-US">
              <a:solidFill>
                <a:srgbClr val="303030"/>
              </a:solidFill>
            </a:endParaRPr>
          </a:p>
        </p:txBody>
      </p:sp>
      <p:sp>
        <p:nvSpPr>
          <p:cNvPr id="6" name="Rectangle 5"/>
          <p:cNvSpPr>
            <a:spLocks noGrp="1"/>
          </p:cNvSpPr>
          <p:nvPr>
            <p:ph type="sldNum" sz="quarter" idx="19"/>
          </p:nvPr>
        </p:nvSpPr>
        <p:spPr/>
        <p:txBody>
          <a:bodyPr/>
          <a:lstStyle>
            <a:lvl1pPr>
              <a:defRPr/>
            </a:lvl1pPr>
            <a:extLst/>
          </a:lstStyle>
          <a:p>
            <a:pPr>
              <a:defRPr/>
            </a:pPr>
            <a:fld id="{5C8A9B3A-760F-40B6-96B8-2228D4F1F5A4}" type="slidenum">
              <a:rPr lang="en-US">
                <a:solidFill>
                  <a:prstClr val="black">
                    <a:tint val="75000"/>
                  </a:prstClr>
                </a:solidFill>
              </a:rPr>
              <a:pPr>
                <a:defRPr/>
              </a:pPr>
              <a:t>‹#›</a:t>
            </a:fld>
            <a:endParaRPr lang="en-US">
              <a:solidFill>
                <a:prstClr val="black">
                  <a:tint val="75000"/>
                </a:prstClr>
              </a:solidFill>
            </a:endParaRPr>
          </a:p>
        </p:txBody>
      </p:sp>
      <p:sp>
        <p:nvSpPr>
          <p:cNvPr id="7" name="Rectangle 9"/>
          <p:cNvSpPr>
            <a:spLocks noGrp="1"/>
          </p:cNvSpPr>
          <p:nvPr>
            <p:ph type="ftr" sz="quarter" idx="20"/>
          </p:nvPr>
        </p:nvSpPr>
        <p:spPr/>
        <p:txBody>
          <a:bodyPr/>
          <a:lstStyle>
            <a:lvl1pPr>
              <a:defRPr/>
            </a:lvl1pPr>
            <a:extLst/>
          </a:lstStyle>
          <a:p>
            <a:pPr>
              <a:defRPr/>
            </a:pPr>
            <a:r>
              <a:rPr lang="en-US">
                <a:solidFill>
                  <a:srgbClr val="303030"/>
                </a:solidFill>
              </a:rPr>
              <a:t>State of Tennessee Technical Assistance Grant IRB # 100756</a:t>
            </a:r>
            <a:endParaRPr lang="en-US" dirty="0">
              <a:solidFill>
                <a:srgbClr val="303030"/>
              </a:solidFill>
            </a:endParaRPr>
          </a:p>
        </p:txBody>
      </p:sp>
    </p:spTree>
    <p:extLst>
      <p:ext uri="{BB962C8B-B14F-4D97-AF65-F5344CB8AC3E}">
        <p14:creationId xmlns:p14="http://schemas.microsoft.com/office/powerpoint/2010/main" val="222227009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505153"/>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37965" y="6096000"/>
            <a:ext cx="2133600" cy="365125"/>
          </a:xfrm>
        </p:spPr>
        <p:txBody>
          <a:bodyPr/>
          <a:lstStyle/>
          <a:p>
            <a:fld id="{035D6842-5288-47EC-AC5D-3E99719A83B0}" type="datetimeFigureOut">
              <a:rPr lang="en-US" smtClean="0">
                <a:solidFill>
                  <a:prstClr val="black">
                    <a:tint val="75000"/>
                  </a:prstClr>
                </a:solidFill>
              </a:rPr>
              <a:pPr/>
              <a:t>3/6/2020</a:t>
            </a:fld>
            <a:endParaRPr lang="en-US">
              <a:solidFill>
                <a:prstClr val="black">
                  <a:tint val="75000"/>
                </a:prstClr>
              </a:solidFill>
            </a:endParaRPr>
          </a:p>
        </p:txBody>
      </p:sp>
      <p:sp>
        <p:nvSpPr>
          <p:cNvPr id="5" name="Footer Placeholder 4"/>
          <p:cNvSpPr>
            <a:spLocks noGrp="1"/>
          </p:cNvSpPr>
          <p:nvPr>
            <p:ph type="ftr" sz="quarter" idx="11"/>
          </p:nvPr>
        </p:nvSpPr>
        <p:spPr>
          <a:xfrm>
            <a:off x="3124200" y="6096000"/>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324600" y="6096000"/>
            <a:ext cx="2133600" cy="365125"/>
          </a:xfrm>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userDrawn="1"/>
        </p:nvSpPr>
        <p:spPr>
          <a:xfrm>
            <a:off x="152401" y="152400"/>
            <a:ext cx="88392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pic>
        <p:nvPicPr>
          <p:cNvPr id="10" name="Picture 9" descr="CI3T_color.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0260" y="762000"/>
            <a:ext cx="4480580" cy="1739986"/>
          </a:xfrm>
          <a:prstGeom prst="rect">
            <a:avLst/>
          </a:prstGeom>
        </p:spPr>
      </p:pic>
    </p:spTree>
    <p:extLst>
      <p:ext uri="{BB962C8B-B14F-4D97-AF65-F5344CB8AC3E}">
        <p14:creationId xmlns:p14="http://schemas.microsoft.com/office/powerpoint/2010/main" val="422881040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xfrm>
            <a:off x="6400800" y="6502398"/>
            <a:ext cx="2286000" cy="228600"/>
          </a:xfrm>
          <a:prstGeom prst="rect">
            <a:avLst/>
          </a:prstGeom>
        </p:spPr>
        <p:txBody>
          <a:bodyPr/>
          <a:lstStyle>
            <a:lvl1pPr>
              <a:defRPr sz="1000">
                <a:solidFill>
                  <a:schemeClr val="bg1">
                    <a:lumMod val="75000"/>
                  </a:schemeClr>
                </a:solidFill>
              </a:defRPr>
            </a:lvl1pPr>
          </a:lstStyle>
          <a:p>
            <a:fld id="{F96D8484-BC40-4D68-9C59-73C520390100}" type="slidenum">
              <a:rPr lang="en-US" smtClean="0">
                <a:solidFill>
                  <a:prstClr val="white">
                    <a:lumMod val="75000"/>
                  </a:prstClr>
                </a:solidFill>
              </a:rPr>
              <a:pPr/>
              <a:t>‹#›</a:t>
            </a:fld>
            <a:endParaRPr lang="en-US" dirty="0">
              <a:solidFill>
                <a:prstClr val="white">
                  <a:lumMod val="75000"/>
                </a:prstClr>
              </a:solidFill>
            </a:endParaRPr>
          </a:p>
        </p:txBody>
      </p:sp>
      <p:sp>
        <p:nvSpPr>
          <p:cNvPr id="2" name="Title 1"/>
          <p:cNvSpPr>
            <a:spLocks noGrp="1"/>
          </p:cNvSpPr>
          <p:nvPr>
            <p:ph type="title"/>
          </p:nvPr>
        </p:nvSpPr>
        <p:spPr>
          <a:xfrm>
            <a:off x="457200" y="457200"/>
            <a:ext cx="8229600" cy="1371600"/>
          </a:xfrm>
          <a:solidFill>
            <a:schemeClr val="tx2">
              <a:lumMod val="40000"/>
              <a:lumOff val="60000"/>
            </a:schemeClr>
          </a:solidFill>
        </p:spPr>
        <p:txBody>
          <a:bodyPr/>
          <a:lstStyle>
            <a:lvl1pPr>
              <a:defRPr>
                <a:solidFill>
                  <a:sysClr val="windowText" lastClr="000000"/>
                </a:solidFill>
              </a:defRPr>
            </a:lvl1pPr>
          </a:lstStyle>
          <a:p>
            <a:r>
              <a:rPr lang="en-US" dirty="0"/>
              <a:t>Click to edit Master title style</a:t>
            </a:r>
          </a:p>
        </p:txBody>
      </p:sp>
      <p:sp>
        <p:nvSpPr>
          <p:cNvPr id="3" name="Table Placeholder 2"/>
          <p:cNvSpPr>
            <a:spLocks noGrp="1"/>
          </p:cNvSpPr>
          <p:nvPr>
            <p:ph type="tbl" idx="1"/>
          </p:nvPr>
        </p:nvSpPr>
        <p:spPr>
          <a:xfrm>
            <a:off x="457200" y="1981200"/>
            <a:ext cx="8229600" cy="3886200"/>
          </a:xfrm>
        </p:spPr>
        <p:txBody>
          <a:bodyPr rtlCol="0">
            <a:normAutofit/>
          </a:bodyPr>
          <a:lstStyle/>
          <a:p>
            <a:pPr lvl="0"/>
            <a:endParaRPr lang="en-US" noProof="0"/>
          </a:p>
        </p:txBody>
      </p:sp>
    </p:spTree>
    <p:extLst>
      <p:ext uri="{BB962C8B-B14F-4D97-AF65-F5344CB8AC3E}">
        <p14:creationId xmlns:p14="http://schemas.microsoft.com/office/powerpoint/2010/main" val="338983280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blank" preserve="1">
  <p:cSld name="Triangle">
    <p:spTree>
      <p:nvGrpSpPr>
        <p:cNvPr id="1" name=""/>
        <p:cNvGrpSpPr/>
        <p:nvPr/>
      </p:nvGrpSpPr>
      <p:grpSpPr>
        <a:xfrm>
          <a:off x="0" y="0"/>
          <a:ext cx="0" cy="0"/>
          <a:chOff x="0" y="0"/>
          <a:chExt cx="0" cy="0"/>
        </a:xfrm>
      </p:grpSpPr>
      <p:sp>
        <p:nvSpPr>
          <p:cNvPr id="17" name="Title"/>
          <p:cNvSpPr txBox="1">
            <a:spLocks noChangeArrowheads="1"/>
          </p:cNvSpPr>
          <p:nvPr userDrawn="1"/>
        </p:nvSpPr>
        <p:spPr bwMode="auto">
          <a:xfrm>
            <a:off x="0" y="0"/>
            <a:ext cx="9144000" cy="800219"/>
          </a:xfrm>
          <a:prstGeom prst="rect">
            <a:avLst/>
          </a:prstGeom>
          <a:solidFill>
            <a:srgbClr val="ADB9CA"/>
          </a:solid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dirty="0">
                <a:solidFill>
                  <a:prstClr val="black"/>
                </a:solidFill>
              </a:rPr>
              <a:t>Comprehensive, Integrated, Three-Tiered Model of Prevention </a:t>
            </a:r>
            <a:r>
              <a:rPr lang="en-US" sz="2000" b="1" dirty="0">
                <a:solidFill>
                  <a:prstClr val="black"/>
                </a:solidFill>
              </a:rPr>
              <a:t>(Lane, Kalberg, &amp; Menzies, 2009)</a:t>
            </a:r>
            <a:endParaRPr lang="en-US" sz="2800" b="1" dirty="0">
              <a:solidFill>
                <a:prstClr val="black"/>
              </a:solidFill>
            </a:endParaRPr>
          </a:p>
        </p:txBody>
      </p:sp>
      <p:grpSp>
        <p:nvGrpSpPr>
          <p:cNvPr id="36" name="Triangle"/>
          <p:cNvGrpSpPr/>
          <p:nvPr userDrawn="1"/>
        </p:nvGrpSpPr>
        <p:grpSpPr>
          <a:xfrm>
            <a:off x="423333" y="1059255"/>
            <a:ext cx="8297334" cy="5722545"/>
            <a:chOff x="423333" y="1059255"/>
            <a:chExt cx="8297334" cy="5722545"/>
          </a:xfrm>
        </p:grpSpPr>
        <p:sp>
          <p:nvSpPr>
            <p:cNvPr id="10"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b="1" dirty="0">
                <a:solidFill>
                  <a:prstClr val="white"/>
                </a:solidFill>
              </a:endParaRPr>
            </a:p>
          </p:txBody>
        </p:sp>
        <p:sp>
          <p:nvSpPr>
            <p:cNvPr id="11"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2"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3" name="Domains"/>
            <p:cNvSpPr txBox="1"/>
            <p:nvPr userDrawn="1"/>
          </p:nvSpPr>
          <p:spPr>
            <a:xfrm>
              <a:off x="423333" y="6096000"/>
              <a:ext cx="8297334" cy="461665"/>
            </a:xfrm>
            <a:prstGeom prst="rect">
              <a:avLst/>
            </a:prstGeom>
            <a:noFill/>
            <a:ln>
              <a:noFill/>
            </a:ln>
          </p:spPr>
          <p:txBody>
            <a:bodyPr wrap="square">
              <a:spAutoFit/>
            </a:bodyPr>
            <a:lstStyle/>
            <a:p>
              <a:pPr eaLnBrk="1" fontAlgn="auto" hangingPunct="1">
                <a:spcBef>
                  <a:spcPts val="0"/>
                </a:spcBef>
                <a:spcAft>
                  <a:spcPts val="0"/>
                </a:spcAft>
                <a:tabLst>
                  <a:tab pos="1541463" algn="ctr"/>
                  <a:tab pos="4056063"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cs typeface="Arial" charset="0"/>
                </a:rPr>
                <a:t>	Academic	Behavioral	Social</a:t>
              </a:r>
            </a:p>
          </p:txBody>
        </p:sp>
        <p:cxnSp>
          <p:nvCxnSpPr>
            <p:cNvPr id="14" name="Straight Connector 13"/>
            <p:cNvCxnSpPr/>
            <p:nvPr userDrawn="1"/>
          </p:nvCxnSpPr>
          <p:spPr>
            <a:xfrm rot="5400000">
              <a:off x="5486397"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userDrawn="1"/>
          </p:nvCxnSpPr>
          <p:spPr>
            <a:xfrm>
              <a:off x="1083733" y="5867400"/>
              <a:ext cx="69850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userDrawn="1"/>
          </p:nvCxnSpPr>
          <p:spPr>
            <a:xfrm rot="5400000">
              <a:off x="2751673"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8" name="80%"/>
            <p:cNvSpPr txBox="1">
              <a:spLocks noChangeArrowheads="1"/>
            </p:cNvSpPr>
            <p:nvPr userDrawn="1"/>
          </p:nvSpPr>
          <p:spPr bwMode="auto">
            <a:xfrm>
              <a:off x="3858358" y="4561929"/>
              <a:ext cx="14272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3600" b="1" dirty="0">
                  <a:solidFill>
                    <a:prstClr val="black"/>
                  </a:solidFill>
                  <a:latin typeface="Calibri"/>
                  <a:cs typeface="Arial" panose="020B0604020202020204" pitchFamily="34" charset="0"/>
                </a:rPr>
                <a:t>≈80%</a:t>
              </a:r>
            </a:p>
          </p:txBody>
        </p:sp>
        <p:sp>
          <p:nvSpPr>
            <p:cNvPr id="19" name="15%"/>
            <p:cNvSpPr txBox="1">
              <a:spLocks noChangeArrowheads="1"/>
            </p:cNvSpPr>
            <p:nvPr userDrawn="1"/>
          </p:nvSpPr>
          <p:spPr bwMode="auto">
            <a:xfrm>
              <a:off x="4009537" y="2269980"/>
              <a:ext cx="11249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3200" b="1" dirty="0">
                  <a:solidFill>
                    <a:prstClr val="black"/>
                  </a:solidFill>
                  <a:latin typeface="Calibri"/>
                  <a:cs typeface="Arial" panose="020B0604020202020204" pitchFamily="34" charset="0"/>
                </a:rPr>
                <a:t>≈15%</a:t>
              </a:r>
            </a:p>
          </p:txBody>
        </p:sp>
        <p:sp>
          <p:nvSpPr>
            <p:cNvPr id="20" name="5%"/>
            <p:cNvSpPr txBox="1">
              <a:spLocks noChangeArrowheads="1"/>
            </p:cNvSpPr>
            <p:nvPr userDrawn="1"/>
          </p:nvSpPr>
          <p:spPr bwMode="auto">
            <a:xfrm>
              <a:off x="4155310" y="1130642"/>
              <a:ext cx="8333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solidFill>
                    <a:prstClr val="black"/>
                  </a:solidFill>
                  <a:latin typeface="Calibri"/>
                  <a:cs typeface="Arial" panose="020B0604020202020204" pitchFamily="34" charset="0"/>
                </a:rPr>
                <a:t>≈5%</a:t>
              </a:r>
            </a:p>
          </p:txBody>
        </p:sp>
      </p:grpSp>
      <p:sp>
        <p:nvSpPr>
          <p:cNvPr id="26" name="Tier 1"/>
          <p:cNvSpPr txBox="1">
            <a:spLocks noChangeArrowheads="1"/>
          </p:cNvSpPr>
          <p:nvPr userDrawn="1"/>
        </p:nvSpPr>
        <p:spPr bwMode="auto">
          <a:xfrm>
            <a:off x="2476500" y="50292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400" b="1" dirty="0">
                <a:solidFill>
                  <a:prstClr val="black"/>
                </a:solidFill>
              </a:rPr>
              <a:t>Primary Prevention (Tier 1) </a:t>
            </a:r>
          </a:p>
        </p:txBody>
      </p:sp>
      <p:sp>
        <p:nvSpPr>
          <p:cNvPr id="25" name="Tier 2"/>
          <p:cNvSpPr txBox="1">
            <a:spLocks noChangeArrowheads="1"/>
          </p:cNvSpPr>
          <p:nvPr userDrawn="1"/>
        </p:nvSpPr>
        <p:spPr bwMode="auto">
          <a:xfrm>
            <a:off x="2476500" y="2683937"/>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400" b="1" dirty="0">
                <a:solidFill>
                  <a:prstClr val="black"/>
                </a:solidFill>
              </a:rPr>
              <a:t>Secondary Prevention (Tier 2) </a:t>
            </a:r>
          </a:p>
        </p:txBody>
      </p:sp>
      <p:sp>
        <p:nvSpPr>
          <p:cNvPr id="24" name="Tier 3"/>
          <p:cNvSpPr txBox="1">
            <a:spLocks noChangeArrowheads="1"/>
          </p:cNvSpPr>
          <p:nvPr userDrawn="1"/>
        </p:nvSpPr>
        <p:spPr bwMode="auto">
          <a:xfrm>
            <a:off x="2667000" y="1396998"/>
            <a:ext cx="381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400" b="1" dirty="0">
                <a:solidFill>
                  <a:prstClr val="black"/>
                </a:solidFill>
              </a:rPr>
              <a:t>Tertiary Prevention  (Tier 3)</a:t>
            </a:r>
          </a:p>
        </p:txBody>
      </p:sp>
      <p:sp>
        <p:nvSpPr>
          <p:cNvPr id="27" name="Watermark Covering"/>
          <p:cNvSpPr/>
          <p:nvPr userDrawn="1"/>
        </p:nvSpPr>
        <p:spPr>
          <a:xfrm>
            <a:off x="0" y="0"/>
            <a:ext cx="9144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61210336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solidFill>
            <a:schemeClr val="tx2">
              <a:lumMod val="40000"/>
              <a:lumOff val="60000"/>
            </a:schemeClr>
          </a:solidFill>
        </p:spPr>
        <p:txBody>
          <a:bodyPr anchor="t"/>
          <a:lstStyle>
            <a:lvl1pPr algn="l">
              <a:defRPr sz="4000" b="0" cap="all">
                <a:solidFill>
                  <a:sysClr val="windowText" lastClr="000000"/>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Slide Number Placeholder 5"/>
          <p:cNvSpPr>
            <a:spLocks noGrp="1"/>
          </p:cNvSpPr>
          <p:nvPr>
            <p:ph type="sldNum" sz="quarter" idx="12"/>
          </p:nvPr>
        </p:nvSpPr>
        <p:spPr>
          <a:xfrm>
            <a:off x="6705600" y="6477000"/>
            <a:ext cx="2286000" cy="228600"/>
          </a:xfrm>
          <a:prstGeom prst="rect">
            <a:avLst/>
          </a:prstGeom>
        </p:spPr>
        <p:txBody>
          <a:bodyPr/>
          <a:lstStyle>
            <a:lvl1pPr>
              <a:defRPr sz="1000">
                <a:solidFill>
                  <a:schemeClr val="bg1">
                    <a:lumMod val="75000"/>
                  </a:schemeClr>
                </a:solidFill>
              </a:defRPr>
            </a:lvl1pPr>
          </a:lstStyle>
          <a:p>
            <a:r>
              <a:rPr lang="en-US" dirty="0">
                <a:solidFill>
                  <a:prstClr val="white">
                    <a:lumMod val="75000"/>
                  </a:prstClr>
                </a:solidFill>
              </a:rPr>
              <a:t>MTSS: CI3T II Professional Learning </a:t>
            </a:r>
            <a:fld id="{F96D8484-BC40-4D68-9C59-73C520390100}"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73883983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4"/>
            <a:ext cx="8229600" cy="4530725"/>
          </a:xfrm>
        </p:spPr>
        <p:txBody>
          <a:bodyPr>
            <a:normAutofit/>
          </a:bodyPr>
          <a:lstStyle/>
          <a:p>
            <a:pPr lvl="0"/>
            <a:endParaRPr lang="en-US" noProof="0"/>
          </a:p>
        </p:txBody>
      </p:sp>
      <p:sp>
        <p:nvSpPr>
          <p:cNvPr id="4" name="Rectangle 9"/>
          <p:cNvSpPr>
            <a:spLocks noGrp="1" noChangeArrowheads="1"/>
          </p:cNvSpPr>
          <p:nvPr>
            <p:ph type="dt" sz="half" idx="10"/>
          </p:nvPr>
        </p:nvSpPr>
        <p:spPr>
          <a:xfrm>
            <a:off x="5791203" y="6405569"/>
            <a:ext cx="3044825" cy="365125"/>
          </a:xfrm>
          <a:prstGeom prst="rect">
            <a:avLst/>
          </a:prstGeom>
        </p:spPr>
        <p:txBody>
          <a:bodyPr/>
          <a:lstStyle>
            <a:lvl1pPr>
              <a:defRPr/>
            </a:lvl1pPr>
          </a:lstStyle>
          <a:p>
            <a:pPr>
              <a:defRPr/>
            </a:pPr>
            <a:fld id="{AE1A2C38-9A0E-42D8-B154-BC87D53C6BF2}" type="datetime1">
              <a:rPr lang="en-US" smtClean="0">
                <a:solidFill>
                  <a:prstClr val="black">
                    <a:tint val="75000"/>
                  </a:prstClr>
                </a:solidFill>
              </a:rPr>
              <a:pPr>
                <a:defRPr/>
              </a:pPr>
              <a:t>3/6/2020</a:t>
            </a:fld>
            <a:endParaRPr lang="en-US">
              <a:solidFill>
                <a:prstClr val="black">
                  <a:tint val="75000"/>
                </a:prstClr>
              </a:solidFill>
            </a:endParaRPr>
          </a:p>
        </p:txBody>
      </p:sp>
      <p:sp>
        <p:nvSpPr>
          <p:cNvPr id="5" name="Rectangle 10"/>
          <p:cNvSpPr>
            <a:spLocks noGrp="1" noChangeArrowheads="1"/>
          </p:cNvSpPr>
          <p:nvPr>
            <p:ph type="ftr" sz="quarter" idx="11"/>
          </p:nvPr>
        </p:nvSpPr>
        <p:spPr>
          <a:xfrm>
            <a:off x="3028950" y="6356357"/>
            <a:ext cx="3086100" cy="365125"/>
          </a:xfrm>
          <a:prstGeom prst="rect">
            <a:avLst/>
          </a:prstGeom>
        </p:spPr>
        <p:txBody>
          <a:bodyPr/>
          <a:lstStyle>
            <a:lvl1pPr>
              <a:defRPr/>
            </a:lvl1pPr>
          </a:lstStyle>
          <a:p>
            <a:pPr>
              <a:defRPr/>
            </a:pPr>
            <a:endParaRPr lang="en-US">
              <a:solidFill>
                <a:prstClr val="black">
                  <a:tint val="75000"/>
                </a:prstClr>
              </a:solidFill>
            </a:endParaRPr>
          </a:p>
        </p:txBody>
      </p:sp>
      <p:sp>
        <p:nvSpPr>
          <p:cNvPr id="6" name="Rectangle 11"/>
          <p:cNvSpPr>
            <a:spLocks noGrp="1" noChangeArrowheads="1"/>
          </p:cNvSpPr>
          <p:nvPr>
            <p:ph type="sldNum" sz="quarter" idx="12"/>
          </p:nvPr>
        </p:nvSpPr>
        <p:spPr>
          <a:xfrm>
            <a:off x="6457950" y="6356357"/>
            <a:ext cx="2057400" cy="365125"/>
          </a:xfrm>
          <a:prstGeom prst="rect">
            <a:avLst/>
          </a:prstGeom>
        </p:spPr>
        <p:txBody>
          <a:bodyPr/>
          <a:lstStyle>
            <a:lvl1pPr>
              <a:defRPr>
                <a:solidFill>
                  <a:srgbClr val="B32C16">
                    <a:shade val="75000"/>
                  </a:srgbClr>
                </a:solidFill>
              </a:defRPr>
            </a:lvl1pPr>
          </a:lstStyle>
          <a:p>
            <a:pPr>
              <a:defRPr/>
            </a:pPr>
            <a:fld id="{0D30E5FE-620E-4CA9-9750-0D8A0293C2ED}" type="slidenum">
              <a:rPr lang="en-US"/>
              <a:pPr>
                <a:defRPr/>
              </a:pPr>
              <a:t>‹#›</a:t>
            </a:fld>
            <a:endParaRPr lang="en-US"/>
          </a:p>
        </p:txBody>
      </p:sp>
    </p:spTree>
    <p:extLst>
      <p:ext uri="{BB962C8B-B14F-4D97-AF65-F5344CB8AC3E}">
        <p14:creationId xmlns:p14="http://schemas.microsoft.com/office/powerpoint/2010/main" val="3448254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CFCB25A-C14E-1A43-BF1C-CDDE1DFACA45}" type="datetime1">
              <a:rPr lang="en-US" smtClean="0"/>
              <a:t>3/6/2020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B595E2E-1BD1-5F47-9647-38AE3BDC105B}" type="slidenum">
              <a:rPr lang="en-US"/>
              <a:pPr>
                <a:defRPr/>
              </a:pPr>
              <a:t>‹#›</a:t>
            </a:fld>
            <a:endParaRPr lang="en-US"/>
          </a:p>
        </p:txBody>
      </p:sp>
    </p:spTree>
    <p:extLst>
      <p:ext uri="{BB962C8B-B14F-4D97-AF65-F5344CB8AC3E}">
        <p14:creationId xmlns:p14="http://schemas.microsoft.com/office/powerpoint/2010/main" val="2066195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2F4140E-0F5E-C245-ADE6-5236F0AC1C1F}" type="datetime1">
              <a:rPr lang="en-US" smtClean="0"/>
              <a:t>3/6/2020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411D60E9-5640-C24D-B73B-412959AFC684}" type="slidenum">
              <a:rPr lang="en-US"/>
              <a:pPr>
                <a:defRPr/>
              </a:pPr>
              <a:t>‹#›</a:t>
            </a:fld>
            <a:endParaRPr lang="en-US"/>
          </a:p>
        </p:txBody>
      </p:sp>
    </p:spTree>
    <p:extLst>
      <p:ext uri="{BB962C8B-B14F-4D97-AF65-F5344CB8AC3E}">
        <p14:creationId xmlns:p14="http://schemas.microsoft.com/office/powerpoint/2010/main" val="675614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3FC80F-DEF8-3746-89C1-B5F1DC441944}" type="datetime1">
              <a:rPr lang="en-US" smtClean="0"/>
              <a:t>3/6/2020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8621B758-A713-9341-BFDB-CA3B9485A502}" type="slidenum">
              <a:rPr lang="en-US"/>
              <a:pPr>
                <a:defRPr/>
              </a:pPr>
              <a:t>‹#›</a:t>
            </a:fld>
            <a:endParaRPr lang="en-US"/>
          </a:p>
        </p:txBody>
      </p:sp>
    </p:spTree>
    <p:extLst>
      <p:ext uri="{BB962C8B-B14F-4D97-AF65-F5344CB8AC3E}">
        <p14:creationId xmlns:p14="http://schemas.microsoft.com/office/powerpoint/2010/main" val="1300019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7010400" y="76200"/>
            <a:ext cx="1371600" cy="228600"/>
          </a:xfrm>
        </p:spPr>
        <p:txBody>
          <a:bodyPr/>
          <a:lstStyle>
            <a:lvl1pPr algn="r" eaLnBrk="0" fontAlgn="auto" hangingPunct="0">
              <a:spcBef>
                <a:spcPts val="0"/>
              </a:spcBef>
              <a:spcAft>
                <a:spcPts val="0"/>
              </a:spcAft>
              <a:defRPr>
                <a:latin typeface="+mn-lt"/>
                <a:ea typeface="MS PGothic" panose="020B0600070205080204" pitchFamily="34" charset="-128"/>
              </a:defRPr>
            </a:lvl1pPr>
            <a:extLst/>
          </a:lstStyle>
          <a:p>
            <a:pPr>
              <a:defRPr/>
            </a:pPr>
            <a:fld id="{359F7154-7175-CD49-B83B-7F30FD776252}" type="datetime1">
              <a:rPr lang="en-US" smtClean="0"/>
              <a:t>3/6/2020</a:t>
            </a:fld>
            <a:endParaRPr lang="en-US"/>
          </a:p>
        </p:txBody>
      </p:sp>
      <p:sp>
        <p:nvSpPr>
          <p:cNvPr id="4" name="Slide Number Placeholder 3"/>
          <p:cNvSpPr>
            <a:spLocks noGrp="1"/>
          </p:cNvSpPr>
          <p:nvPr>
            <p:ph type="sldNum" sz="quarter" idx="11"/>
          </p:nvPr>
        </p:nvSpPr>
        <p:spPr>
          <a:xfrm>
            <a:off x="6553200" y="6356350"/>
            <a:ext cx="2133600" cy="365125"/>
          </a:xfrm>
        </p:spPr>
        <p:txBody>
          <a:bodyPr wrap="square" numCol="1" anchor="t" anchorCtr="0" compatLnSpc="1">
            <a:prstTxWarp prst="textNoShape">
              <a:avLst/>
            </a:prstTxWarp>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D858CB4-8392-214E-AF89-2F6F4805CD26}" type="slidenum">
              <a:rPr lang="en-US" altLang="en-US"/>
              <a:pPr>
                <a:defRPr/>
              </a:pPr>
              <a:t>‹#›</a:t>
            </a:fld>
            <a:endParaRPr lang="en-US" altLang="en-US"/>
          </a:p>
        </p:txBody>
      </p:sp>
      <p:sp>
        <p:nvSpPr>
          <p:cNvPr id="5" name="Rectangle 4"/>
          <p:cNvSpPr>
            <a:spLocks noGrp="1"/>
          </p:cNvSpPr>
          <p:nvPr>
            <p:ph type="ftr" sz="quarter" idx="12"/>
          </p:nvPr>
        </p:nvSpPr>
        <p:spPr>
          <a:xfrm>
            <a:off x="3124200" y="6356350"/>
            <a:ext cx="28956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extLst/>
          </a:lstStyle>
          <a:p>
            <a:pPr>
              <a:defRPr/>
            </a:pPr>
            <a:endParaRPr lang="en-US"/>
          </a:p>
        </p:txBody>
      </p:sp>
    </p:spTree>
    <p:extLst>
      <p:ext uri="{BB962C8B-B14F-4D97-AF65-F5344CB8AC3E}">
        <p14:creationId xmlns:p14="http://schemas.microsoft.com/office/powerpoint/2010/main" val="926792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4"/>
            <a:ext cx="82296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5791200" y="6405563"/>
            <a:ext cx="3044825"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D64807A-8DE4-AB45-A09C-442BB1A3CD4E}" type="datetime1">
              <a:rPr lang="en-US" smtClean="0"/>
              <a:t>3/6/2020</a:t>
            </a:fld>
            <a:endParaRPr lang="en-US"/>
          </a:p>
        </p:txBody>
      </p:sp>
      <p:sp>
        <p:nvSpPr>
          <p:cNvPr id="5" name="Rectangle 10"/>
          <p:cNvSpPr>
            <a:spLocks noGrp="1" noChangeArrowheads="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6457950" y="6356350"/>
            <a:ext cx="2057400" cy="365125"/>
          </a:xfrm>
        </p:spPr>
        <p:txBody>
          <a:bodyPr/>
          <a:lstStyle>
            <a:lvl1pPr eaLnBrk="0" fontAlgn="base" hangingPunct="0">
              <a:spcBef>
                <a:spcPct val="0"/>
              </a:spcBef>
              <a:spcAft>
                <a:spcPct val="0"/>
              </a:spcAft>
              <a:defRPr>
                <a:solidFill>
                  <a:srgbClr val="B32C16">
                    <a:shade val="75000"/>
                  </a:srgbClr>
                </a:solidFill>
                <a:latin typeface="Verdana" panose="020B0604030504040204" pitchFamily="34" charset="0"/>
                <a:ea typeface="MS PGothic" panose="020B0600070205080204" pitchFamily="34" charset="-128"/>
              </a:defRPr>
            </a:lvl1pPr>
          </a:lstStyle>
          <a:p>
            <a:pPr>
              <a:defRPr/>
            </a:pPr>
            <a:fld id="{5EC3583C-428A-1246-97EF-3196C9A825E8}" type="slidenum">
              <a:rPr lang="en-US"/>
              <a:pPr>
                <a:defRPr/>
              </a:pPr>
              <a:t>‹#›</a:t>
            </a:fld>
            <a:endParaRPr lang="en-US"/>
          </a:p>
        </p:txBody>
      </p:sp>
    </p:spTree>
    <p:extLst>
      <p:ext uri="{BB962C8B-B14F-4D97-AF65-F5344CB8AC3E}">
        <p14:creationId xmlns:p14="http://schemas.microsoft.com/office/powerpoint/2010/main" val="903597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2" name="Title"/>
          <p:cNvSpPr txBox="1">
            <a:spLocks noChangeArrowheads="1"/>
          </p:cNvSpPr>
          <p:nvPr userDrawn="1"/>
        </p:nvSpPr>
        <p:spPr bwMode="auto">
          <a:xfrm>
            <a:off x="0" y="0"/>
            <a:ext cx="9144000" cy="800100"/>
          </a:xfrm>
          <a:prstGeom prst="rect">
            <a:avLst/>
          </a:prstGeom>
          <a:solidFill>
            <a:srgbClr val="ADB9CA"/>
          </a:solidFill>
          <a:ln>
            <a:noFill/>
          </a:ln>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600" b="1" dirty="0">
                <a:solidFill>
                  <a:prstClr val="black"/>
                </a:solidFill>
                <a:ea typeface="MS PGothic" panose="020B0600070205080204" pitchFamily="34" charset="-128"/>
              </a:rPr>
              <a:t>Comprehensive, Integrated, Three-Tiered Model of Prevention </a:t>
            </a:r>
            <a:r>
              <a:rPr lang="en-US" sz="2000" b="1" dirty="0">
                <a:solidFill>
                  <a:prstClr val="black"/>
                </a:solidFill>
                <a:ea typeface="MS PGothic" panose="020B0600070205080204" pitchFamily="34" charset="-128"/>
              </a:rPr>
              <a:t>(Lane, Kalberg, &amp; Menzies, 2009)</a:t>
            </a:r>
            <a:endParaRPr lang="en-US" sz="2800" b="1" dirty="0">
              <a:solidFill>
                <a:prstClr val="black"/>
              </a:solidFill>
              <a:ea typeface="MS PGothic" panose="020B0600070205080204" pitchFamily="34" charset="-128"/>
            </a:endParaRPr>
          </a:p>
        </p:txBody>
      </p:sp>
      <p:grpSp>
        <p:nvGrpSpPr>
          <p:cNvPr id="3" name="Triangle"/>
          <p:cNvGrpSpPr>
            <a:grpSpLocks/>
          </p:cNvGrpSpPr>
          <p:nvPr userDrawn="1"/>
        </p:nvGrpSpPr>
        <p:grpSpPr bwMode="auto">
          <a:xfrm>
            <a:off x="423863" y="1058863"/>
            <a:ext cx="8296275" cy="5722937"/>
            <a:chOff x="423333" y="1059255"/>
            <a:chExt cx="8297334" cy="5722545"/>
          </a:xfrm>
        </p:grpSpPr>
        <p:sp>
          <p:nvSpPr>
            <p:cNvPr id="4" name="Green Triangle"/>
            <p:cNvSpPr/>
            <p:nvPr userDrawn="1"/>
          </p:nvSpPr>
          <p:spPr>
            <a:xfrm>
              <a:off x="423333" y="3132388"/>
              <a:ext cx="8297334" cy="364147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1" dirty="0">
                <a:solidFill>
                  <a:prstClr val="white"/>
                </a:solidFill>
              </a:endParaRPr>
            </a:p>
          </p:txBody>
        </p:sp>
        <p:sp>
          <p:nvSpPr>
            <p:cNvPr id="5" name="Yellow Triangle"/>
            <p:cNvSpPr/>
            <p:nvPr userDrawn="1"/>
          </p:nvSpPr>
          <p:spPr>
            <a:xfrm>
              <a:off x="3066857" y="1846601"/>
              <a:ext cx="3008697" cy="128737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
          <p:nvSpPr>
            <p:cNvPr id="6" name="Red Triangle"/>
            <p:cNvSpPr/>
            <p:nvPr userDrawn="1"/>
          </p:nvSpPr>
          <p:spPr>
            <a:xfrm>
              <a:off x="3995664" y="1059255"/>
              <a:ext cx="1135207" cy="787346"/>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
          <p:nvSpPr>
            <p:cNvPr id="7" name="Domains"/>
            <p:cNvSpPr txBox="1"/>
            <p:nvPr userDrawn="1"/>
          </p:nvSpPr>
          <p:spPr>
            <a:xfrm>
              <a:off x="423333" y="6096047"/>
              <a:ext cx="8297334" cy="461931"/>
            </a:xfrm>
            <a:prstGeom prst="rect">
              <a:avLst/>
            </a:prstGeom>
            <a:noFill/>
            <a:ln>
              <a:noFill/>
            </a:ln>
          </p:spPr>
          <p:txBody>
            <a:bodyPr>
              <a:spAutoFit/>
            </a:bodyPr>
            <a:lstStyle/>
            <a:p>
              <a:pPr defTabSz="457200" eaLnBrk="1" fontAlgn="auto" hangingPunct="1">
                <a:spcBef>
                  <a:spcPts val="0"/>
                </a:spcBef>
                <a:spcAft>
                  <a:spcPts val="0"/>
                </a:spcAft>
                <a:tabLst>
                  <a:tab pos="1541463" algn="ctr"/>
                  <a:tab pos="4056063" algn="ctr"/>
                  <a:tab pos="6570663" algn="ctr"/>
                </a:tabLst>
                <a:defRPr/>
              </a:pPr>
              <a:r>
                <a:rPr lang="en-US" sz="2400" b="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Academic	Behavioral	Social</a:t>
              </a:r>
            </a:p>
          </p:txBody>
        </p:sp>
        <p:cxnSp>
          <p:nvCxnSpPr>
            <p:cNvPr id="8" name="Straight Connector 7"/>
            <p:cNvCxnSpPr/>
            <p:nvPr userDrawn="1"/>
          </p:nvCxnSpPr>
          <p:spPr>
            <a:xfrm rot="5400000">
              <a:off x="5486606"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userDrawn="1"/>
          </p:nvCxnSpPr>
          <p:spPr>
            <a:xfrm>
              <a:off x="1083817" y="5867463"/>
              <a:ext cx="6984303"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rot="5400000">
              <a:off x="2750995"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80%"/>
            <p:cNvSpPr txBox="1">
              <a:spLocks noChangeArrowheads="1"/>
            </p:cNvSpPr>
            <p:nvPr userDrawn="1"/>
          </p:nvSpPr>
          <p:spPr bwMode="auto">
            <a:xfrm>
              <a:off x="3859122" y="4562627"/>
              <a:ext cx="1425757" cy="6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600" b="1" dirty="0">
                  <a:solidFill>
                    <a:prstClr val="black"/>
                  </a:solidFill>
                  <a:latin typeface="Calibri" panose="020F0502020204030204"/>
                  <a:ea typeface="MS PGothic" panose="020B0600070205080204" pitchFamily="34" charset="-128"/>
                  <a:cs typeface="Arial" panose="020B0604020202020204" pitchFamily="34" charset="0"/>
                </a:rPr>
                <a:t>≈80%</a:t>
              </a:r>
            </a:p>
          </p:txBody>
        </p:sp>
        <p:sp>
          <p:nvSpPr>
            <p:cNvPr id="12" name="15%"/>
            <p:cNvSpPr txBox="1">
              <a:spLocks noChangeArrowheads="1"/>
            </p:cNvSpPr>
            <p:nvPr userDrawn="1"/>
          </p:nvSpPr>
          <p:spPr bwMode="auto">
            <a:xfrm>
              <a:off x="4009953" y="2270434"/>
              <a:ext cx="1124093" cy="5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200" b="1" dirty="0">
                  <a:solidFill>
                    <a:prstClr val="black"/>
                  </a:solidFill>
                  <a:latin typeface="Calibri" panose="020F0502020204030204"/>
                  <a:ea typeface="MS PGothic" panose="020B0600070205080204" pitchFamily="34" charset="-128"/>
                  <a:cs typeface="Arial" panose="020B0604020202020204" pitchFamily="34" charset="0"/>
                </a:rPr>
                <a:t>≈15%</a:t>
              </a:r>
            </a:p>
          </p:txBody>
        </p:sp>
        <p:sp>
          <p:nvSpPr>
            <p:cNvPr id="13" name="5%"/>
            <p:cNvSpPr txBox="1">
              <a:spLocks noChangeArrowheads="1"/>
            </p:cNvSpPr>
            <p:nvPr userDrawn="1"/>
          </p:nvSpPr>
          <p:spPr bwMode="auto">
            <a:xfrm>
              <a:off x="4156021" y="1130687"/>
              <a:ext cx="831956" cy="5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800" b="1" dirty="0">
                  <a:solidFill>
                    <a:prstClr val="black"/>
                  </a:solidFill>
                  <a:latin typeface="Calibri" panose="020F0502020204030204"/>
                  <a:ea typeface="MS PGothic" panose="020B0600070205080204" pitchFamily="34" charset="-128"/>
                  <a:cs typeface="Arial" panose="020B0604020202020204" pitchFamily="34" charset="0"/>
                </a:rPr>
                <a:t>≈5%</a:t>
              </a:r>
            </a:p>
          </p:txBody>
        </p:sp>
      </p:grpSp>
      <p:sp>
        <p:nvSpPr>
          <p:cNvPr id="14" name="Tier 1"/>
          <p:cNvSpPr txBox="1">
            <a:spLocks noChangeArrowheads="1"/>
          </p:cNvSpPr>
          <p:nvPr userDrawn="1"/>
        </p:nvSpPr>
        <p:spPr bwMode="auto">
          <a:xfrm>
            <a:off x="2476500" y="50292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Primary Prevention (Tier 1) </a:t>
            </a:r>
          </a:p>
        </p:txBody>
      </p:sp>
      <p:sp>
        <p:nvSpPr>
          <p:cNvPr id="15" name="Tier 2"/>
          <p:cNvSpPr txBox="1">
            <a:spLocks noChangeArrowheads="1"/>
          </p:cNvSpPr>
          <p:nvPr userDrawn="1"/>
        </p:nvSpPr>
        <p:spPr bwMode="auto">
          <a:xfrm>
            <a:off x="2476500" y="2684463"/>
            <a:ext cx="419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Secondary Prevention (Tier 2) </a:t>
            </a:r>
          </a:p>
        </p:txBody>
      </p:sp>
      <p:sp>
        <p:nvSpPr>
          <p:cNvPr id="16" name="Tier 3"/>
          <p:cNvSpPr txBox="1">
            <a:spLocks noChangeArrowheads="1"/>
          </p:cNvSpPr>
          <p:nvPr userDrawn="1"/>
        </p:nvSpPr>
        <p:spPr bwMode="auto">
          <a:xfrm>
            <a:off x="2667000" y="1397000"/>
            <a:ext cx="381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Tertiary Prevention  (Tier 3)</a:t>
            </a:r>
          </a:p>
        </p:txBody>
      </p:sp>
      <p:sp>
        <p:nvSpPr>
          <p:cNvPr id="17" name="Watermark Covering"/>
          <p:cNvSpPr/>
          <p:nvPr userDrawn="1"/>
        </p:nvSpPr>
        <p:spPr>
          <a:xfrm>
            <a:off x="0" y="0"/>
            <a:ext cx="9144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52264993"/>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3/6/2020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0080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464713774"/>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3/6/2020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839354057"/>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3/6/2020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203558856"/>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3/6/2020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272243121"/>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3/6/2020</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144996653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D1FEB08-F624-E64E-8D7F-DD79ECAAE174}" type="datetime1">
              <a:rPr lang="en-US" smtClean="0"/>
              <a:t>3/6/2020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C94264-9D99-424C-9828-5C60E5429AB1}" type="slidenum">
              <a:rPr lang="en-US"/>
              <a:pPr>
                <a:defRPr/>
              </a:pPr>
              <a:t>‹#›</a:t>
            </a:fld>
            <a:endParaRPr lang="en-US"/>
          </a:p>
        </p:txBody>
      </p:sp>
    </p:spTree>
    <p:extLst>
      <p:ext uri="{BB962C8B-B14F-4D97-AF65-F5344CB8AC3E}">
        <p14:creationId xmlns:p14="http://schemas.microsoft.com/office/powerpoint/2010/main" val="17326586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3/6/2020</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090644850"/>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3/6/2020</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40561736"/>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3/6/2020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777177697"/>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3/6/2020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1030012425"/>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3/6/2020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553148508"/>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3/6/2020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10266093"/>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3/6/2020</a:t>
            </a:fld>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551930135"/>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457200" y="6356350"/>
            <a:ext cx="21336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3/6/2020</a:t>
            </a:fld>
            <a:endParaRPr lang="en-US"/>
          </a:p>
        </p:txBody>
      </p:sp>
      <p:sp>
        <p:nvSpPr>
          <p:cNvPr id="5" name="Rectangle 10"/>
          <p:cNvSpPr>
            <a:spLocks noGrp="1" noChangeArrowheads="1"/>
          </p:cNvSpPr>
          <p:nvPr>
            <p:ph type="ftr" sz="quarter" idx="11"/>
          </p:nvPr>
        </p:nvSpPr>
        <p:spPr>
          <a:xfrm>
            <a:off x="3124200" y="6356350"/>
            <a:ext cx="28956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1307907552"/>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457200" y="6356350"/>
            <a:ext cx="21336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3/6/2020</a:t>
            </a:fld>
            <a:endParaRPr lang="en-US"/>
          </a:p>
        </p:txBody>
      </p:sp>
      <p:sp>
        <p:nvSpPr>
          <p:cNvPr id="4" name="Footer Placeholder 21"/>
          <p:cNvSpPr>
            <a:spLocks noGrp="1"/>
          </p:cNvSpPr>
          <p:nvPr>
            <p:ph type="ftr" sz="quarter" idx="11"/>
          </p:nvPr>
        </p:nvSpPr>
        <p:spPr>
          <a:xfrm>
            <a:off x="3124200" y="6356350"/>
            <a:ext cx="28956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359615772"/>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Table Placeholder 2"/>
          <p:cNvSpPr>
            <a:spLocks noGrp="1"/>
          </p:cNvSpPr>
          <p:nvPr>
            <p:ph type="tbl" idx="1"/>
          </p:nvPr>
        </p:nvSpPr>
        <p:spPr>
          <a:xfrm>
            <a:off x="457200" y="1981200"/>
            <a:ext cx="8229600" cy="3886200"/>
          </a:xfrm>
        </p:spPr>
        <p:txBody>
          <a:bodyPr rtlCol="0">
            <a:normAutofit/>
          </a:bodyPr>
          <a:lstStyle/>
          <a:p>
            <a:pPr lvl="0"/>
            <a:endParaRPr lang="en-US" noProof="0" dirty="0"/>
          </a:p>
        </p:txBody>
      </p:sp>
    </p:spTree>
    <p:extLst>
      <p:ext uri="{BB962C8B-B14F-4D97-AF65-F5344CB8AC3E}">
        <p14:creationId xmlns:p14="http://schemas.microsoft.com/office/powerpoint/2010/main" val="2064553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D445368-9A57-4540-BC4E-3CACB87397E5}" type="datetime1">
              <a:rPr lang="en-US" smtClean="0"/>
              <a:t>3/6/2020</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4DD7300B-D41B-6243-AE29-AA4599027678}" type="slidenum">
              <a:rPr lang="en-US"/>
              <a:pPr>
                <a:defRPr/>
              </a:pPr>
              <a:t>‹#›</a:t>
            </a:fld>
            <a:endParaRPr lang="en-US"/>
          </a:p>
        </p:txBody>
      </p:sp>
    </p:spTree>
    <p:extLst>
      <p:ext uri="{BB962C8B-B14F-4D97-AF65-F5344CB8AC3E}">
        <p14:creationId xmlns:p14="http://schemas.microsoft.com/office/powerpoint/2010/main" val="9151730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457200" y="6394450"/>
            <a:ext cx="82296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4191000" y="5953125"/>
            <a:ext cx="762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6" name="Picture 8" descr="CI3T_icon_colo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7010400" y="76200"/>
            <a:ext cx="13716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18259264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4559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152401" y="152400"/>
            <a:ext cx="88392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60588" y="3812217"/>
            <a:ext cx="4479925" cy="173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533400"/>
            <a:ext cx="7772400" cy="1143000"/>
          </a:xfrm>
        </p:spPr>
        <p:txBody>
          <a:bodyPr/>
          <a:lstStyle>
            <a:lvl1pPr>
              <a:defRPr>
                <a:solidFill>
                  <a:srgbClr val="505153"/>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1371600" y="1676399"/>
            <a:ext cx="6400800" cy="1600200"/>
          </a:xfrm>
        </p:spPr>
        <p:txBody>
          <a:bodyPr>
            <a:normAutofit/>
          </a:bodyPr>
          <a:lstStyle>
            <a:lvl1pPr marL="0" indent="0" algn="ctr">
              <a:buNone/>
              <a:defRPr sz="28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p:cNvSpPr>
            <a:spLocks noGrp="1"/>
          </p:cNvSpPr>
          <p:nvPr>
            <p:ph type="dt" sz="half" idx="10"/>
          </p:nvPr>
        </p:nvSpPr>
        <p:spPr>
          <a:xfrm>
            <a:off x="381000" y="6172200"/>
            <a:ext cx="21336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FF4278-5B04-2340-A714-3E5FE3459E5B}" type="datetime1">
              <a:rPr lang="en-US" smtClean="0"/>
              <a:t>3/6/2020</a:t>
            </a:fld>
            <a:endParaRPr lang="en-US"/>
          </a:p>
        </p:txBody>
      </p:sp>
      <p:sp>
        <p:nvSpPr>
          <p:cNvPr id="7" name="Footer Placeholder 4"/>
          <p:cNvSpPr>
            <a:spLocks noGrp="1"/>
          </p:cNvSpPr>
          <p:nvPr>
            <p:ph type="ftr" sz="quarter" idx="11"/>
          </p:nvPr>
        </p:nvSpPr>
        <p:spPr>
          <a:xfrm>
            <a:off x="2590800" y="6172200"/>
            <a:ext cx="28956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94B6515A-0296-EB4A-BD60-79F8FBFA08D2}" type="slidenum">
              <a:rPr lang="en-US"/>
              <a:pPr>
                <a:defRPr/>
              </a:pPr>
              <a:t>‹#›</a:t>
            </a:fld>
            <a:endParaRPr lang="en-US"/>
          </a:p>
        </p:txBody>
      </p:sp>
    </p:spTree>
    <p:extLst>
      <p:ext uri="{BB962C8B-B14F-4D97-AF65-F5344CB8AC3E}">
        <p14:creationId xmlns:p14="http://schemas.microsoft.com/office/powerpoint/2010/main" val="10432973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6492875"/>
            <a:ext cx="82296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5" name="Group 7"/>
          <p:cNvGrpSpPr>
            <a:grpSpLocks/>
          </p:cNvGrpSpPr>
          <p:nvPr userDrawn="1"/>
        </p:nvGrpSpPr>
        <p:grpSpPr bwMode="auto">
          <a:xfrm>
            <a:off x="4191000" y="6056534"/>
            <a:ext cx="762000" cy="793310"/>
            <a:chOff x="4191000" y="5961628"/>
            <a:chExt cx="762000" cy="792660"/>
          </a:xfrm>
        </p:grpSpPr>
        <p:sp>
          <p:nvSpPr>
            <p:cNvPr id="6" name="Rectangle 5"/>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4293420" y="5961628"/>
              <a:ext cx="561420" cy="79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274638"/>
            <a:ext cx="8229600" cy="1143000"/>
          </a:xfrm>
        </p:spPr>
        <p:txBody>
          <a:bodyPr/>
          <a:lstStyle>
            <a:lvl1pPr>
              <a:defRPr>
                <a:solidFill>
                  <a:srgbClr val="505153"/>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505153"/>
                </a:solidFill>
              </a:defRPr>
            </a:lvl1pPr>
            <a:lvl2pPr>
              <a:defRPr>
                <a:solidFill>
                  <a:srgbClr val="505153"/>
                </a:solidFill>
              </a:defRPr>
            </a:lvl2pPr>
            <a:lvl3pPr>
              <a:defRPr>
                <a:solidFill>
                  <a:srgbClr val="505153"/>
                </a:solidFill>
              </a:defRPr>
            </a:lvl3pPr>
            <a:lvl4pPr>
              <a:defRPr>
                <a:solidFill>
                  <a:srgbClr val="505153"/>
                </a:solidFill>
              </a:defRPr>
            </a:lvl4pPr>
            <a:lvl5pPr>
              <a:defRPr>
                <a:solidFill>
                  <a:srgbClr val="50515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0"/>
          </p:nvPr>
        </p:nvSpPr>
        <p:spPr>
          <a:xfrm>
            <a:off x="457200" y="6172200"/>
            <a:ext cx="21336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957D0E3-8F27-0F48-94BF-F7EDBFBA5510}" type="datetime1">
              <a:rPr lang="en-US" smtClean="0"/>
              <a:t>3/6/2020</a:t>
            </a:fld>
            <a:endParaRPr lang="en-US"/>
          </a:p>
        </p:txBody>
      </p:sp>
      <p:sp>
        <p:nvSpPr>
          <p:cNvPr id="9" name="Footer Placeholder 4"/>
          <p:cNvSpPr>
            <a:spLocks noGrp="1"/>
          </p:cNvSpPr>
          <p:nvPr>
            <p:ph type="ftr" sz="quarter" idx="11"/>
          </p:nvPr>
        </p:nvSpPr>
        <p:spPr>
          <a:xfrm>
            <a:off x="3048000" y="6172200"/>
            <a:ext cx="28956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10" name="Slide Number Placeholder 5"/>
          <p:cNvSpPr>
            <a:spLocks noGrp="1"/>
          </p:cNvSpPr>
          <p:nvPr>
            <p:ph type="sldNum" sz="quarter" idx="12"/>
          </p:nvPr>
        </p:nvSpPr>
        <p:spPr>
          <a:xfrm>
            <a:off x="6477000" y="6172200"/>
            <a:ext cx="21336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54A9AE5-93E0-EE4B-B2BF-42FECF353BB1}" type="slidenum">
              <a:rPr lang="en-US"/>
              <a:pPr>
                <a:defRPr/>
              </a:pPr>
              <a:t>‹#›</a:t>
            </a:fld>
            <a:endParaRPr lang="en-US"/>
          </a:p>
        </p:txBody>
      </p:sp>
    </p:spTree>
    <p:extLst>
      <p:ext uri="{BB962C8B-B14F-4D97-AF65-F5344CB8AC3E}">
        <p14:creationId xmlns:p14="http://schemas.microsoft.com/office/powerpoint/2010/main" val="4945164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a:xfrm>
            <a:off x="152401" y="152400"/>
            <a:ext cx="88392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60588" y="764217"/>
            <a:ext cx="4479925" cy="173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solidFill>
                  <a:srgbClr val="505153"/>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a:xfrm>
            <a:off x="438150" y="6096000"/>
            <a:ext cx="21336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6D047B2F-E317-AD43-A1D4-52C4BDCAF956}" type="datetime1">
              <a:rPr lang="en-US" smtClean="0"/>
              <a:t>3/6/2020</a:t>
            </a:fld>
            <a:endParaRPr lang="en-US"/>
          </a:p>
        </p:txBody>
      </p:sp>
      <p:sp>
        <p:nvSpPr>
          <p:cNvPr id="7" name="Footer Placeholder 4"/>
          <p:cNvSpPr>
            <a:spLocks noGrp="1"/>
          </p:cNvSpPr>
          <p:nvPr>
            <p:ph type="ftr" sz="quarter" idx="11"/>
          </p:nvPr>
        </p:nvSpPr>
        <p:spPr>
          <a:xfrm>
            <a:off x="3124200" y="6096000"/>
            <a:ext cx="28956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8" name="Slide Number Placeholder 5"/>
          <p:cNvSpPr>
            <a:spLocks noGrp="1"/>
          </p:cNvSpPr>
          <p:nvPr>
            <p:ph type="sldNum" sz="quarter" idx="12"/>
          </p:nvPr>
        </p:nvSpPr>
        <p:spPr>
          <a:xfrm>
            <a:off x="6324600" y="6096000"/>
            <a:ext cx="2133600" cy="365125"/>
          </a:xfrm>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851A9DE-7572-134A-BE2C-1300ED7D1780}" type="slidenum">
              <a:rPr lang="en-US"/>
              <a:pPr>
                <a:defRPr/>
              </a:pPr>
              <a:t>‹#›</a:t>
            </a:fld>
            <a:endParaRPr lang="en-US"/>
          </a:p>
        </p:txBody>
      </p:sp>
    </p:spTree>
    <p:extLst>
      <p:ext uri="{BB962C8B-B14F-4D97-AF65-F5344CB8AC3E}">
        <p14:creationId xmlns:p14="http://schemas.microsoft.com/office/powerpoint/2010/main" val="5765469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57200" y="6492875"/>
            <a:ext cx="82296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4C879EA-3E43-B042-A64A-BD615AD07A74}" type="datetime1">
              <a:rPr lang="en-US" smtClean="0"/>
              <a:t>3/6/2020</a:t>
            </a:fld>
            <a:endParaRPr lang="en-US"/>
          </a:p>
        </p:txBody>
      </p:sp>
      <p:sp>
        <p:nvSpPr>
          <p:cNvPr id="10"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11"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52E97D4-B94B-D148-AAA6-C7FF4A74C517}" type="slidenum">
              <a:rPr lang="en-US"/>
              <a:pPr>
                <a:defRPr/>
              </a:pPr>
              <a:t>‹#›</a:t>
            </a:fld>
            <a:endParaRPr lang="en-US"/>
          </a:p>
        </p:txBody>
      </p:sp>
      <p:grpSp>
        <p:nvGrpSpPr>
          <p:cNvPr id="12" name="Group 7"/>
          <p:cNvGrpSpPr>
            <a:grpSpLocks/>
          </p:cNvGrpSpPr>
          <p:nvPr userDrawn="1"/>
        </p:nvGrpSpPr>
        <p:grpSpPr bwMode="auto">
          <a:xfrm>
            <a:off x="4191000" y="6056534"/>
            <a:ext cx="762000" cy="793310"/>
            <a:chOff x="4191000" y="5961628"/>
            <a:chExt cx="762000" cy="792660"/>
          </a:xfrm>
        </p:grpSpPr>
        <p:sp>
          <p:nvSpPr>
            <p:cNvPr id="13" name="Rectangle 12"/>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14"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4293420" y="5961628"/>
              <a:ext cx="561420" cy="79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788607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57200" y="6492875"/>
            <a:ext cx="82296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6"/>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B849955F-96FE-E946-A97B-3340224CD0F5}" type="datetime1">
              <a:rPr lang="en-US" smtClean="0"/>
              <a:t>3/6/2020</a:t>
            </a:fld>
            <a:endParaRPr lang="en-US"/>
          </a:p>
        </p:txBody>
      </p:sp>
      <p:sp>
        <p:nvSpPr>
          <p:cNvPr id="12" name="Footer Placeholder 7"/>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13" name="Slide Number Placeholder 8"/>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4ABB873-DF67-3447-9A91-6810A39D97D6}" type="slidenum">
              <a:rPr lang="en-US"/>
              <a:pPr>
                <a:defRPr/>
              </a:pPr>
              <a:t>‹#›</a:t>
            </a:fld>
            <a:endParaRPr lang="en-US"/>
          </a:p>
        </p:txBody>
      </p:sp>
      <p:grpSp>
        <p:nvGrpSpPr>
          <p:cNvPr id="14" name="Group 7"/>
          <p:cNvGrpSpPr>
            <a:grpSpLocks/>
          </p:cNvGrpSpPr>
          <p:nvPr userDrawn="1"/>
        </p:nvGrpSpPr>
        <p:grpSpPr bwMode="auto">
          <a:xfrm>
            <a:off x="4191000" y="6056534"/>
            <a:ext cx="762000" cy="793310"/>
            <a:chOff x="4191000" y="5961628"/>
            <a:chExt cx="762000" cy="792660"/>
          </a:xfrm>
        </p:grpSpPr>
        <p:sp>
          <p:nvSpPr>
            <p:cNvPr id="15" name="Rectangle 1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16"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4293420" y="5961628"/>
              <a:ext cx="561420" cy="79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12359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57200" y="6492875"/>
            <a:ext cx="82296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18427A5C-680C-5741-A174-626D5DF414A2}" type="datetime1">
              <a:rPr lang="en-US" smtClean="0"/>
              <a:t>3/6/2020</a:t>
            </a:fld>
            <a:endParaRPr lang="en-US"/>
          </a:p>
        </p:txBody>
      </p:sp>
      <p:sp>
        <p:nvSpPr>
          <p:cNvPr id="8" name="Footer Placeholder 3"/>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4"/>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8E1CE2E-1832-4A4C-82CB-20B5F84EBDDE}" type="slidenum">
              <a:rPr lang="en-US"/>
              <a:pPr>
                <a:defRPr/>
              </a:pPr>
              <a:t>‹#›</a:t>
            </a:fld>
            <a:endParaRPr lang="en-US"/>
          </a:p>
        </p:txBody>
      </p:sp>
      <p:grpSp>
        <p:nvGrpSpPr>
          <p:cNvPr id="10" name="Group 7"/>
          <p:cNvGrpSpPr>
            <a:grpSpLocks/>
          </p:cNvGrpSpPr>
          <p:nvPr userDrawn="1"/>
        </p:nvGrpSpPr>
        <p:grpSpPr bwMode="auto">
          <a:xfrm>
            <a:off x="4191000" y="6056534"/>
            <a:ext cx="762000" cy="793310"/>
            <a:chOff x="4191000" y="5961628"/>
            <a:chExt cx="762000" cy="792660"/>
          </a:xfrm>
        </p:grpSpPr>
        <p:sp>
          <p:nvSpPr>
            <p:cNvPr id="11" name="Rectangle 10"/>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4293420" y="5961628"/>
              <a:ext cx="561420" cy="79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778331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cxnSp>
        <p:nvCxnSpPr>
          <p:cNvPr id="2" name="Straight Connector 1"/>
          <p:cNvCxnSpPr/>
          <p:nvPr userDrawn="1"/>
        </p:nvCxnSpPr>
        <p:spPr>
          <a:xfrm>
            <a:off x="457200" y="6492875"/>
            <a:ext cx="82296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6" name="Date Placeholder 2"/>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151A1C2D-72AB-CE4C-9765-55DB4184B37A}" type="datetime1">
              <a:rPr lang="en-US" smtClean="0"/>
              <a:t>3/6/2020</a:t>
            </a:fld>
            <a:endParaRPr lang="en-US"/>
          </a:p>
        </p:txBody>
      </p:sp>
      <p:sp>
        <p:nvSpPr>
          <p:cNvPr id="7" name="Footer Placeholder 3"/>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8" name="Slide Number Placeholder 4"/>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1BEA4B59-073F-D846-AF50-3FD79E078BA1}" type="slidenum">
              <a:rPr lang="en-US"/>
              <a:pPr>
                <a:defRPr/>
              </a:pPr>
              <a:t>‹#›</a:t>
            </a:fld>
            <a:endParaRPr lang="en-US"/>
          </a:p>
        </p:txBody>
      </p:sp>
      <p:grpSp>
        <p:nvGrpSpPr>
          <p:cNvPr id="9" name="Group 7"/>
          <p:cNvGrpSpPr>
            <a:grpSpLocks/>
          </p:cNvGrpSpPr>
          <p:nvPr userDrawn="1"/>
        </p:nvGrpSpPr>
        <p:grpSpPr bwMode="auto">
          <a:xfrm>
            <a:off x="4191000" y="6056534"/>
            <a:ext cx="762000" cy="793310"/>
            <a:chOff x="4191000" y="5961628"/>
            <a:chExt cx="762000" cy="792660"/>
          </a:xfrm>
        </p:grpSpPr>
        <p:sp>
          <p:nvSpPr>
            <p:cNvPr id="10" name="Rectangle 9"/>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11"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4293420" y="5961628"/>
              <a:ext cx="561420" cy="79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011326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743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572C1E-C3A5-AF4E-B56D-8A21EE939FB9}" type="datetime1">
              <a:rPr lang="en-US" smtClean="0"/>
              <a:t>3/6/2020</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97616F2-BDAA-E843-8CAC-E62F0AED1C00}" type="slidenum">
              <a:rPr lang="en-US"/>
              <a:pPr>
                <a:defRPr/>
              </a:pPr>
              <a:t>‹#›</a:t>
            </a:fld>
            <a:endParaRPr lang="en-US"/>
          </a:p>
        </p:txBody>
      </p:sp>
    </p:spTree>
    <p:extLst>
      <p:ext uri="{BB962C8B-B14F-4D97-AF65-F5344CB8AC3E}">
        <p14:creationId xmlns:p14="http://schemas.microsoft.com/office/powerpoint/2010/main" val="1035067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riangle">
    <p:spTree>
      <p:nvGrpSpPr>
        <p:cNvPr id="1" name=""/>
        <p:cNvGrpSpPr/>
        <p:nvPr/>
      </p:nvGrpSpPr>
      <p:grpSpPr>
        <a:xfrm>
          <a:off x="0" y="0"/>
          <a:ext cx="0" cy="0"/>
          <a:chOff x="0" y="0"/>
          <a:chExt cx="0" cy="0"/>
        </a:xfrm>
      </p:grpSpPr>
      <p:sp>
        <p:nvSpPr>
          <p:cNvPr id="2" name="Title"/>
          <p:cNvSpPr txBox="1">
            <a:spLocks noChangeArrowheads="1"/>
          </p:cNvSpPr>
          <p:nvPr userDrawn="1"/>
        </p:nvSpPr>
        <p:spPr bwMode="auto">
          <a:xfrm>
            <a:off x="0" y="0"/>
            <a:ext cx="9144000" cy="800100"/>
          </a:xfrm>
          <a:prstGeom prst="rect">
            <a:avLst/>
          </a:prstGeom>
          <a:solidFill>
            <a:srgbClr val="ADB9CA"/>
          </a:solidFill>
          <a:ln>
            <a:noFill/>
          </a:ln>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600" b="1" dirty="0">
                <a:solidFill>
                  <a:prstClr val="black"/>
                </a:solidFill>
                <a:ea typeface="MS PGothic" panose="020B0600070205080204" pitchFamily="34" charset="-128"/>
              </a:rPr>
              <a:t>Comprehensive, Integrated, Three-Tiered  Model of Prevention </a:t>
            </a:r>
            <a:r>
              <a:rPr lang="en-US" sz="2000" b="1" dirty="0">
                <a:solidFill>
                  <a:prstClr val="black"/>
                </a:solidFill>
                <a:ea typeface="MS PGothic" panose="020B0600070205080204" pitchFamily="34" charset="-128"/>
              </a:rPr>
              <a:t>(Lane, Kalberg, &amp; Menzies, 2009)</a:t>
            </a:r>
            <a:endParaRPr lang="en-US" sz="2800" b="1" dirty="0">
              <a:solidFill>
                <a:prstClr val="black"/>
              </a:solidFill>
              <a:ea typeface="MS PGothic" panose="020B0600070205080204" pitchFamily="34" charset="-128"/>
            </a:endParaRPr>
          </a:p>
        </p:txBody>
      </p:sp>
      <p:grpSp>
        <p:nvGrpSpPr>
          <p:cNvPr id="3" name="Triangle"/>
          <p:cNvGrpSpPr>
            <a:grpSpLocks/>
          </p:cNvGrpSpPr>
          <p:nvPr userDrawn="1"/>
        </p:nvGrpSpPr>
        <p:grpSpPr bwMode="auto">
          <a:xfrm>
            <a:off x="423863" y="1058863"/>
            <a:ext cx="8296275" cy="5722937"/>
            <a:chOff x="423333" y="1059255"/>
            <a:chExt cx="8297334" cy="5722545"/>
          </a:xfrm>
        </p:grpSpPr>
        <p:sp>
          <p:nvSpPr>
            <p:cNvPr id="4" name="Green Triangle"/>
            <p:cNvSpPr/>
            <p:nvPr userDrawn="1"/>
          </p:nvSpPr>
          <p:spPr>
            <a:xfrm>
              <a:off x="423333" y="3132388"/>
              <a:ext cx="8297334" cy="364147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dirty="0">
                <a:solidFill>
                  <a:prstClr val="white"/>
                </a:solidFill>
              </a:endParaRPr>
            </a:p>
          </p:txBody>
        </p:sp>
        <p:sp>
          <p:nvSpPr>
            <p:cNvPr id="5" name="Yellow Triangle"/>
            <p:cNvSpPr/>
            <p:nvPr userDrawn="1"/>
          </p:nvSpPr>
          <p:spPr>
            <a:xfrm>
              <a:off x="3066857" y="1846601"/>
              <a:ext cx="3008697" cy="128737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d Triangle"/>
            <p:cNvSpPr/>
            <p:nvPr userDrawn="1"/>
          </p:nvSpPr>
          <p:spPr>
            <a:xfrm>
              <a:off x="3995664" y="1059255"/>
              <a:ext cx="1135207" cy="787346"/>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Domains"/>
            <p:cNvSpPr txBox="1"/>
            <p:nvPr userDrawn="1"/>
          </p:nvSpPr>
          <p:spPr>
            <a:xfrm>
              <a:off x="423333" y="6096047"/>
              <a:ext cx="8297334" cy="461931"/>
            </a:xfrm>
            <a:prstGeom prst="rect">
              <a:avLst/>
            </a:prstGeom>
            <a:noFill/>
            <a:ln>
              <a:noFill/>
            </a:ln>
          </p:spPr>
          <p:txBody>
            <a:bodyPr>
              <a:spAutoFit/>
            </a:bodyPr>
            <a:lstStyle/>
            <a:p>
              <a:pPr eaLnBrk="1" fontAlgn="auto" hangingPunct="1">
                <a:spcBef>
                  <a:spcPts val="0"/>
                </a:spcBef>
                <a:spcAft>
                  <a:spcPts val="0"/>
                </a:spcAft>
                <a:tabLst>
                  <a:tab pos="1541463" algn="ctr"/>
                  <a:tab pos="4056063"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a:ea typeface="MS PGothic" panose="020B0600070205080204" pitchFamily="34" charset="-128"/>
                  <a:cs typeface="Arial" charset="0"/>
                </a:rPr>
                <a:t>	Academic	Behavioral	Social</a:t>
              </a:r>
            </a:p>
          </p:txBody>
        </p:sp>
        <p:cxnSp>
          <p:nvCxnSpPr>
            <p:cNvPr id="8" name="Straight Connector 7"/>
            <p:cNvCxnSpPr/>
            <p:nvPr userDrawn="1"/>
          </p:nvCxnSpPr>
          <p:spPr>
            <a:xfrm rot="5400000">
              <a:off x="5486606"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userDrawn="1"/>
          </p:nvCxnSpPr>
          <p:spPr>
            <a:xfrm>
              <a:off x="1083817" y="5867463"/>
              <a:ext cx="6984303"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rot="5400000">
              <a:off x="2750995"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80%"/>
            <p:cNvSpPr txBox="1">
              <a:spLocks noChangeArrowheads="1"/>
            </p:cNvSpPr>
            <p:nvPr userDrawn="1"/>
          </p:nvSpPr>
          <p:spPr bwMode="auto">
            <a:xfrm>
              <a:off x="3859122" y="4562627"/>
              <a:ext cx="1425757" cy="6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3600" b="1" dirty="0">
                  <a:solidFill>
                    <a:prstClr val="black"/>
                  </a:solidFill>
                  <a:latin typeface="Calibri"/>
                  <a:ea typeface="MS PGothic" panose="020B0600070205080204" pitchFamily="34" charset="-128"/>
                  <a:cs typeface="Arial" panose="020B0604020202020204" pitchFamily="34" charset="0"/>
                </a:rPr>
                <a:t>≈80%</a:t>
              </a:r>
            </a:p>
          </p:txBody>
        </p:sp>
        <p:sp>
          <p:nvSpPr>
            <p:cNvPr id="12" name="15%"/>
            <p:cNvSpPr txBox="1">
              <a:spLocks noChangeArrowheads="1"/>
            </p:cNvSpPr>
            <p:nvPr userDrawn="1"/>
          </p:nvSpPr>
          <p:spPr bwMode="auto">
            <a:xfrm>
              <a:off x="4009953" y="2270434"/>
              <a:ext cx="1124093" cy="5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3200" b="1" dirty="0">
                  <a:solidFill>
                    <a:prstClr val="black"/>
                  </a:solidFill>
                  <a:latin typeface="Calibri"/>
                  <a:ea typeface="MS PGothic" panose="020B0600070205080204" pitchFamily="34" charset="-128"/>
                  <a:cs typeface="Arial" panose="020B0604020202020204" pitchFamily="34" charset="0"/>
                </a:rPr>
                <a:t>≈15%</a:t>
              </a:r>
            </a:p>
          </p:txBody>
        </p:sp>
        <p:sp>
          <p:nvSpPr>
            <p:cNvPr id="13" name="5%"/>
            <p:cNvSpPr txBox="1">
              <a:spLocks noChangeArrowheads="1"/>
            </p:cNvSpPr>
            <p:nvPr userDrawn="1"/>
          </p:nvSpPr>
          <p:spPr bwMode="auto">
            <a:xfrm>
              <a:off x="4156021" y="1130687"/>
              <a:ext cx="831956" cy="5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800" b="1" dirty="0">
                  <a:solidFill>
                    <a:prstClr val="black"/>
                  </a:solidFill>
                  <a:latin typeface="Calibri"/>
                  <a:ea typeface="MS PGothic" panose="020B0600070205080204" pitchFamily="34" charset="-128"/>
                  <a:cs typeface="Arial" panose="020B0604020202020204" pitchFamily="34" charset="0"/>
                </a:rPr>
                <a:t>≈5%</a:t>
              </a:r>
            </a:p>
          </p:txBody>
        </p:sp>
      </p:grpSp>
      <p:sp>
        <p:nvSpPr>
          <p:cNvPr id="14" name="Tier 1"/>
          <p:cNvSpPr txBox="1">
            <a:spLocks noChangeArrowheads="1"/>
          </p:cNvSpPr>
          <p:nvPr userDrawn="1"/>
        </p:nvSpPr>
        <p:spPr bwMode="auto">
          <a:xfrm>
            <a:off x="2476500" y="50292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400" b="1" dirty="0">
                <a:solidFill>
                  <a:prstClr val="black"/>
                </a:solidFill>
                <a:ea typeface="MS PGothic" panose="020B0600070205080204" pitchFamily="34" charset="-128"/>
              </a:rPr>
              <a:t>Primary Prevention (Tier 1) </a:t>
            </a:r>
          </a:p>
        </p:txBody>
      </p:sp>
      <p:sp>
        <p:nvSpPr>
          <p:cNvPr id="15" name="Tier 2"/>
          <p:cNvSpPr txBox="1">
            <a:spLocks noChangeArrowheads="1"/>
          </p:cNvSpPr>
          <p:nvPr userDrawn="1"/>
        </p:nvSpPr>
        <p:spPr bwMode="auto">
          <a:xfrm>
            <a:off x="2476500" y="2684463"/>
            <a:ext cx="419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400" b="1" dirty="0">
                <a:solidFill>
                  <a:prstClr val="black"/>
                </a:solidFill>
                <a:ea typeface="MS PGothic" panose="020B0600070205080204" pitchFamily="34" charset="-128"/>
              </a:rPr>
              <a:t>Secondary Prevention (Tier 2) </a:t>
            </a:r>
          </a:p>
        </p:txBody>
      </p:sp>
      <p:sp>
        <p:nvSpPr>
          <p:cNvPr id="16" name="Tier 3"/>
          <p:cNvSpPr txBox="1">
            <a:spLocks noChangeArrowheads="1"/>
          </p:cNvSpPr>
          <p:nvPr userDrawn="1"/>
        </p:nvSpPr>
        <p:spPr bwMode="auto">
          <a:xfrm>
            <a:off x="2667000" y="1397000"/>
            <a:ext cx="381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400" b="1" dirty="0">
                <a:solidFill>
                  <a:prstClr val="black"/>
                </a:solidFill>
                <a:ea typeface="MS PGothic" panose="020B0600070205080204" pitchFamily="34" charset="-128"/>
              </a:rPr>
              <a:t>Tertiary Prevention  (Tier 3)</a:t>
            </a:r>
          </a:p>
        </p:txBody>
      </p:sp>
      <p:sp>
        <p:nvSpPr>
          <p:cNvPr id="17" name="Watermark Covering"/>
          <p:cNvSpPr/>
          <p:nvPr userDrawn="1"/>
        </p:nvSpPr>
        <p:spPr>
          <a:xfrm>
            <a:off x="0" y="0"/>
            <a:ext cx="9144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8627700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userDrawn="1"/>
        </p:nvCxnSpPr>
        <p:spPr>
          <a:xfrm>
            <a:off x="457200" y="6492875"/>
            <a:ext cx="82296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9BD18273-4DE9-5C4D-A6B7-5714FC98E69A}" type="datetime1">
              <a:rPr lang="en-US" smtClean="0"/>
              <a:t>3/6/2020</a:t>
            </a:fld>
            <a:endParaRPr lang="en-US"/>
          </a:p>
        </p:txBody>
      </p:sp>
      <p:sp>
        <p:nvSpPr>
          <p:cNvPr id="10"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11"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DF47C37-B322-8940-9E64-390250925B9A}" type="slidenum">
              <a:rPr lang="en-US"/>
              <a:pPr>
                <a:defRPr/>
              </a:pPr>
              <a:t>‹#›</a:t>
            </a:fld>
            <a:endParaRPr lang="en-US"/>
          </a:p>
        </p:txBody>
      </p:sp>
      <p:grpSp>
        <p:nvGrpSpPr>
          <p:cNvPr id="12" name="Group 7"/>
          <p:cNvGrpSpPr>
            <a:grpSpLocks/>
          </p:cNvGrpSpPr>
          <p:nvPr userDrawn="1"/>
        </p:nvGrpSpPr>
        <p:grpSpPr bwMode="auto">
          <a:xfrm>
            <a:off x="4191000" y="6056534"/>
            <a:ext cx="762000" cy="793310"/>
            <a:chOff x="4191000" y="5961628"/>
            <a:chExt cx="762000" cy="792660"/>
          </a:xfrm>
        </p:grpSpPr>
        <p:sp>
          <p:nvSpPr>
            <p:cNvPr id="13" name="Rectangle 12"/>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14"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4293420" y="5961628"/>
              <a:ext cx="561420" cy="79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659567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5" name="Straight Connector 4"/>
          <p:cNvCxnSpPr/>
          <p:nvPr userDrawn="1"/>
        </p:nvCxnSpPr>
        <p:spPr>
          <a:xfrm>
            <a:off x="457200" y="6492875"/>
            <a:ext cx="82296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FAB7A43-4E4E-F448-B0CF-1AFDB9229609}" type="datetime1">
              <a:rPr lang="en-US" smtClean="0"/>
              <a:t>3/6/2020</a:t>
            </a:fld>
            <a:endParaRPr lang="en-US"/>
          </a:p>
        </p:txBody>
      </p:sp>
      <p:sp>
        <p:nvSpPr>
          <p:cNvPr id="10"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11"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8F87DDD-36DC-A44D-9162-AB64651836B7}" type="slidenum">
              <a:rPr lang="en-US"/>
              <a:pPr>
                <a:defRPr/>
              </a:pPr>
              <a:t>‹#›</a:t>
            </a:fld>
            <a:endParaRPr lang="en-US"/>
          </a:p>
        </p:txBody>
      </p:sp>
      <p:grpSp>
        <p:nvGrpSpPr>
          <p:cNvPr id="12" name="Group 7"/>
          <p:cNvGrpSpPr>
            <a:grpSpLocks/>
          </p:cNvGrpSpPr>
          <p:nvPr userDrawn="1"/>
        </p:nvGrpSpPr>
        <p:grpSpPr bwMode="auto">
          <a:xfrm>
            <a:off x="4191000" y="6056534"/>
            <a:ext cx="762000" cy="793310"/>
            <a:chOff x="4191000" y="5961628"/>
            <a:chExt cx="762000" cy="792660"/>
          </a:xfrm>
        </p:grpSpPr>
        <p:sp>
          <p:nvSpPr>
            <p:cNvPr id="13" name="Rectangle 12"/>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14"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4293420" y="5961628"/>
              <a:ext cx="561420" cy="79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175961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a:xfrm>
            <a:off x="457200" y="6492875"/>
            <a:ext cx="82296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3CCC79F-1E7C-2F44-B696-8715660A3D75}" type="datetime1">
              <a:rPr lang="en-US" smtClean="0"/>
              <a:t>3/6/2020</a:t>
            </a:fld>
            <a:endParaRPr lang="en-US"/>
          </a:p>
        </p:txBody>
      </p:sp>
      <p:sp>
        <p:nvSpPr>
          <p:cNvPr id="9"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10"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A9D28C0-D075-484A-BDEE-3CF667DE0EF9}" type="slidenum">
              <a:rPr lang="en-US"/>
              <a:pPr>
                <a:defRPr/>
              </a:pPr>
              <a:t>‹#›</a:t>
            </a:fld>
            <a:endParaRPr lang="en-US"/>
          </a:p>
        </p:txBody>
      </p:sp>
      <p:grpSp>
        <p:nvGrpSpPr>
          <p:cNvPr id="11" name="Group 7"/>
          <p:cNvGrpSpPr>
            <a:grpSpLocks/>
          </p:cNvGrpSpPr>
          <p:nvPr userDrawn="1"/>
        </p:nvGrpSpPr>
        <p:grpSpPr bwMode="auto">
          <a:xfrm>
            <a:off x="4191000" y="6056534"/>
            <a:ext cx="762000" cy="793310"/>
            <a:chOff x="4191000" y="5961628"/>
            <a:chExt cx="762000" cy="792660"/>
          </a:xfrm>
        </p:grpSpPr>
        <p:sp>
          <p:nvSpPr>
            <p:cNvPr id="12" name="Rectangle 11"/>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13"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4293420" y="5961628"/>
              <a:ext cx="561420" cy="79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543249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p:cNvCxnSpPr/>
          <p:nvPr userDrawn="1"/>
        </p:nvCxnSpPr>
        <p:spPr>
          <a:xfrm>
            <a:off x="457200" y="6492875"/>
            <a:ext cx="82296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98CA1DC7-DC03-A14F-BA71-FB898D9FFAD6}" type="datetime1">
              <a:rPr lang="en-US" smtClean="0"/>
              <a:t>3/6/2020</a:t>
            </a:fld>
            <a:endParaRPr lang="en-US"/>
          </a:p>
        </p:txBody>
      </p:sp>
      <p:sp>
        <p:nvSpPr>
          <p:cNvPr id="9"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10"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632C7E8D-5D18-1040-8961-0F6B4E415345}" type="slidenum">
              <a:rPr lang="en-US"/>
              <a:pPr>
                <a:defRPr/>
              </a:pPr>
              <a:t>‹#›</a:t>
            </a:fld>
            <a:endParaRPr lang="en-US"/>
          </a:p>
        </p:txBody>
      </p:sp>
      <p:grpSp>
        <p:nvGrpSpPr>
          <p:cNvPr id="11" name="Group 7"/>
          <p:cNvGrpSpPr>
            <a:grpSpLocks/>
          </p:cNvGrpSpPr>
          <p:nvPr userDrawn="1"/>
        </p:nvGrpSpPr>
        <p:grpSpPr bwMode="auto">
          <a:xfrm>
            <a:off x="4191000" y="6056534"/>
            <a:ext cx="762000" cy="793310"/>
            <a:chOff x="4191000" y="5961628"/>
            <a:chExt cx="762000" cy="792660"/>
          </a:xfrm>
        </p:grpSpPr>
        <p:sp>
          <p:nvSpPr>
            <p:cNvPr id="12" name="Rectangle 11"/>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13"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4293420" y="5961628"/>
              <a:ext cx="561420" cy="79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608819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457200" y="6356350"/>
            <a:ext cx="21336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3124200" y="6356350"/>
            <a:ext cx="28956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495483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6603763"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685800" y="3584946"/>
            <a:ext cx="66037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1EAD482-DF01-3A45-A6E7-C3C45ACDA99C}" type="datetime1">
              <a:rPr lang="en-US" smtClean="0"/>
              <a:t>3/6/2020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276116D1-BE02-5E46-AEF0-B5FA7094EDFD}" type="slidenum">
              <a:rPr lang="en-US"/>
              <a:pPr>
                <a:defRPr/>
              </a:pPr>
              <a:t>‹#›</a:t>
            </a:fld>
            <a:endParaRPr lang="en-US"/>
          </a:p>
        </p:txBody>
      </p:sp>
    </p:spTree>
    <p:extLst>
      <p:ext uri="{BB962C8B-B14F-4D97-AF65-F5344CB8AC3E}">
        <p14:creationId xmlns:p14="http://schemas.microsoft.com/office/powerpoint/2010/main" val="4660090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2E46042-E067-9A49-AF70-C9ED0A95C039}" type="datetime1">
              <a:rPr lang="en-US" smtClean="0"/>
              <a:t>3/6/2020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1A65280A-394C-DF48-A11F-EB2CA146FC00}" type="slidenum">
              <a:rPr lang="en-US"/>
              <a:pPr>
                <a:defRPr/>
              </a:pPr>
              <a:t>‹#›</a:t>
            </a:fld>
            <a:endParaRPr lang="en-US"/>
          </a:p>
        </p:txBody>
      </p:sp>
    </p:spTree>
    <p:extLst>
      <p:ext uri="{BB962C8B-B14F-4D97-AF65-F5344CB8AC3E}">
        <p14:creationId xmlns:p14="http://schemas.microsoft.com/office/powerpoint/2010/main" val="3412763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504870"/>
            <a:ext cx="6665675" cy="2084594"/>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666567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36EAD6C-C21E-2840-A34C-1E3FF62BFD6D}" type="datetime1">
              <a:rPr lang="en-US" smtClean="0"/>
              <a:t>3/6/2020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838F769-8D00-3445-B1E8-59F6049AC149}" type="slidenum">
              <a:rPr lang="en-US"/>
              <a:pPr>
                <a:defRPr/>
              </a:pPr>
              <a:t>‹#›</a:t>
            </a:fld>
            <a:endParaRPr lang="en-US"/>
          </a:p>
        </p:txBody>
      </p:sp>
    </p:spTree>
    <p:extLst>
      <p:ext uri="{BB962C8B-B14F-4D97-AF65-F5344CB8AC3E}">
        <p14:creationId xmlns:p14="http://schemas.microsoft.com/office/powerpoint/2010/main" val="20503609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2A2845DB-E74A-114E-B4AD-4B20E0BAD1AE}" type="datetime1">
              <a:rPr lang="en-US" smtClean="0"/>
              <a:t>3/6/2020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155EDA87-2AEA-8A4E-BE90-155050E58EDB}" type="slidenum">
              <a:rPr lang="en-US"/>
              <a:pPr>
                <a:defRPr/>
              </a:pPr>
              <a:t>‹#›</a:t>
            </a:fld>
            <a:endParaRPr lang="en-US"/>
          </a:p>
        </p:txBody>
      </p:sp>
    </p:spTree>
    <p:extLst>
      <p:ext uri="{BB962C8B-B14F-4D97-AF65-F5344CB8AC3E}">
        <p14:creationId xmlns:p14="http://schemas.microsoft.com/office/powerpoint/2010/main" val="1894643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46B831C-2B2D-8247-95EE-7EF6642A0D18}" type="datetime1">
              <a:rPr lang="en-US" smtClean="0"/>
              <a:t>3/6/2020</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68C7A8-A6B9-2B4E-8DC0-37542B48F75D}" type="slidenum">
              <a:rPr lang="en-US"/>
              <a:pPr>
                <a:defRPr/>
              </a:pPr>
              <a:t>‹#›</a:t>
            </a:fld>
            <a:endParaRPr lang="en-US"/>
          </a:p>
        </p:txBody>
      </p:sp>
    </p:spTree>
    <p:extLst>
      <p:ext uri="{BB962C8B-B14F-4D97-AF65-F5344CB8AC3E}">
        <p14:creationId xmlns:p14="http://schemas.microsoft.com/office/powerpoint/2010/main" val="17590073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1_NEW_Ci3T_Model">
    <p:spTree>
      <p:nvGrpSpPr>
        <p:cNvPr id="1" name=""/>
        <p:cNvGrpSpPr/>
        <p:nvPr/>
      </p:nvGrpSpPr>
      <p:grpSpPr>
        <a:xfrm>
          <a:off x="0" y="0"/>
          <a:ext cx="0" cy="0"/>
          <a:chOff x="0" y="0"/>
          <a:chExt cx="0" cy="0"/>
        </a:xfrm>
      </p:grpSpPr>
      <p:sp>
        <p:nvSpPr>
          <p:cNvPr id="2" name="Rectangle 1"/>
          <p:cNvSpPr/>
          <p:nvPr userDrawn="1"/>
        </p:nvSpPr>
        <p:spPr>
          <a:xfrm>
            <a:off x="0" y="0"/>
            <a:ext cx="9127200" cy="6858000"/>
          </a:xfrm>
          <a:prstGeom prst="rect">
            <a:avLst/>
          </a:prstGeom>
          <a:gradFill>
            <a:gsLst>
              <a:gs pos="0">
                <a:srgbClr val="F5FAFE"/>
              </a:gs>
              <a:gs pos="100000">
                <a:srgbClr val="AABED7"/>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nvGrpSpPr>
          <p:cNvPr id="3" name="Triangle"/>
          <p:cNvGrpSpPr>
            <a:grpSpLocks/>
          </p:cNvGrpSpPr>
          <p:nvPr userDrawn="1"/>
        </p:nvGrpSpPr>
        <p:grpSpPr bwMode="auto">
          <a:xfrm>
            <a:off x="423863" y="1058863"/>
            <a:ext cx="8296275" cy="5715000"/>
            <a:chOff x="423333" y="1059255"/>
            <a:chExt cx="8297334" cy="5714079"/>
          </a:xfrm>
        </p:grpSpPr>
        <p:sp>
          <p:nvSpPr>
            <p:cNvPr id="4" name="Green Triangle"/>
            <p:cNvSpPr/>
            <p:nvPr userDrawn="1"/>
          </p:nvSpPr>
          <p:spPr>
            <a:xfrm>
              <a:off x="423333" y="3132196"/>
              <a:ext cx="8297334" cy="3641138"/>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dirty="0">
                <a:solidFill>
                  <a:prstClr val="white"/>
                </a:solidFill>
                <a:latin typeface="Tw Cen MT" panose="020B0602020104020603"/>
              </a:endParaRPr>
            </a:p>
          </p:txBody>
        </p:sp>
        <p:sp>
          <p:nvSpPr>
            <p:cNvPr id="5" name="Yellow Triangle"/>
            <p:cNvSpPr/>
            <p:nvPr userDrawn="1"/>
          </p:nvSpPr>
          <p:spPr>
            <a:xfrm>
              <a:off x="3066857" y="1846528"/>
              <a:ext cx="3008697" cy="1287255"/>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panose="020B0602020104020603"/>
              </a:endParaRPr>
            </a:p>
          </p:txBody>
        </p:sp>
        <p:sp>
          <p:nvSpPr>
            <p:cNvPr id="6" name="Red Triangle"/>
            <p:cNvSpPr/>
            <p:nvPr userDrawn="1"/>
          </p:nvSpPr>
          <p:spPr>
            <a:xfrm>
              <a:off x="3995664" y="1059255"/>
              <a:ext cx="1135207" cy="787273"/>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panose="020B0602020104020603"/>
              </a:endParaRPr>
            </a:p>
          </p:txBody>
        </p:sp>
        <p:sp>
          <p:nvSpPr>
            <p:cNvPr id="7" name="Domains"/>
            <p:cNvSpPr txBox="1"/>
            <p:nvPr userDrawn="1"/>
          </p:nvSpPr>
          <p:spPr>
            <a:xfrm>
              <a:off x="423333" y="6095580"/>
              <a:ext cx="8297334" cy="669817"/>
            </a:xfrm>
            <a:prstGeom prst="rect">
              <a:avLst/>
            </a:prstGeom>
            <a:noFill/>
            <a:ln>
              <a:noFill/>
            </a:ln>
          </p:spPr>
          <p:txBody>
            <a:bodyPr>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Tw Cen MT" panose="020B0602020104020603"/>
                  <a:ea typeface="MS PGothic" panose="020B0600070205080204" pitchFamily="34" charset="-128"/>
                  <a:cs typeface="Arial" charset="0"/>
                </a:rPr>
                <a:t>	Academic	</a:t>
              </a:r>
              <a:r>
                <a:rPr lang="en-US" sz="1200" b="1" dirty="0">
                  <a:solidFill>
                    <a:prstClr val="white"/>
                  </a:solidFill>
                  <a:effectLst>
                    <a:outerShdw blurRad="38100" dist="38100" dir="2700000" algn="tl">
                      <a:srgbClr val="000000">
                        <a:alpha val="43137"/>
                      </a:srgbClr>
                    </a:outerShdw>
                  </a:effectLst>
                  <a:latin typeface="Tw Cen MT" panose="020B0602020104020603"/>
                  <a:ea typeface="MS PGothic" panose="020B0600070205080204" pitchFamily="34" charset="-128"/>
                  <a:cs typeface="Arial" charset="0"/>
                </a:rPr>
                <a:t>◇</a:t>
              </a:r>
              <a:r>
                <a:rPr lang="en-US" sz="2400" b="1" dirty="0">
                  <a:solidFill>
                    <a:prstClr val="white"/>
                  </a:solidFill>
                  <a:effectLst>
                    <a:outerShdw blurRad="38100" dist="38100" dir="2700000" algn="tl">
                      <a:srgbClr val="000000">
                        <a:alpha val="43137"/>
                      </a:srgbClr>
                    </a:outerShdw>
                  </a:effectLst>
                  <a:latin typeface="Tw Cen MT" panose="020B0602020104020603"/>
                  <a:ea typeface="MS PGothic" panose="020B0600070205080204" pitchFamily="34" charset="-128"/>
                  <a:cs typeface="Arial" charset="0"/>
                </a:rPr>
                <a:t>	Behavioral	</a:t>
              </a:r>
              <a:r>
                <a:rPr lang="en-US" sz="1200" b="1" dirty="0">
                  <a:solidFill>
                    <a:prstClr val="white"/>
                  </a:solidFill>
                  <a:effectLst>
                    <a:outerShdw blurRad="38100" dist="38100" dir="2700000" algn="tl">
                      <a:srgbClr val="000000">
                        <a:alpha val="43137"/>
                      </a:srgbClr>
                    </a:outerShdw>
                  </a:effectLst>
                  <a:latin typeface="Tw Cen MT" panose="020B0602020104020603"/>
                  <a:ea typeface="MS PGothic" panose="020B0600070205080204" pitchFamily="34" charset="-128"/>
                  <a:cs typeface="Arial" charset="0"/>
                </a:rPr>
                <a:t>◇</a:t>
              </a:r>
              <a:r>
                <a:rPr lang="en-US" sz="2400" b="1" dirty="0">
                  <a:solidFill>
                    <a:prstClr val="white"/>
                  </a:solidFill>
                  <a:effectLst>
                    <a:outerShdw blurRad="38100" dist="38100" dir="2700000" algn="tl">
                      <a:srgbClr val="000000">
                        <a:alpha val="43137"/>
                      </a:srgbClr>
                    </a:outerShdw>
                  </a:effectLst>
                  <a:latin typeface="Tw Cen MT" panose="020B0602020104020603"/>
                  <a:ea typeface="MS PGothic" panose="020B0600070205080204" pitchFamily="34" charset="-128"/>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dirty="0">
                  <a:solidFill>
                    <a:prstClr val="black">
                      <a:lumMod val="85000"/>
                      <a:lumOff val="15000"/>
                    </a:prstClr>
                  </a:solidFill>
                  <a:latin typeface="Tw Cen MT" panose="020B0602020104020603"/>
                  <a:ea typeface="MS PGothic" panose="020B0600070205080204" pitchFamily="34" charset="-128"/>
                  <a:cs typeface="Arial" charset="0"/>
                </a:rPr>
                <a:t>	Validated Curricula	PBIS Framework	Validated Curricula</a:t>
              </a:r>
            </a:p>
          </p:txBody>
        </p:sp>
      </p:grpSp>
      <p:sp>
        <p:nvSpPr>
          <p:cNvPr id="8" name="Goal 3"/>
          <p:cNvSpPr/>
          <p:nvPr userDrawn="1"/>
        </p:nvSpPr>
        <p:spPr>
          <a:xfrm flipH="1">
            <a:off x="5641975" y="904875"/>
            <a:ext cx="3484563"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anchor="ctr"/>
          <a:lstStyle/>
          <a:p>
            <a:pPr eaLnBrk="1" hangingPunct="1">
              <a:defRPr/>
            </a:pPr>
            <a:r>
              <a:rPr lang="en-US" b="1" u="sng" dirty="0">
                <a:solidFill>
                  <a:srgbClr val="AABED7"/>
                </a:solidFill>
                <a:latin typeface="Tw Cen MT" panose="020B0602020104020603"/>
              </a:rPr>
              <a:t>Goal: Reduce Harm</a:t>
            </a:r>
          </a:p>
          <a:p>
            <a:pPr eaLnBrk="1" hangingPunct="1">
              <a:defRPr/>
            </a:pPr>
            <a:r>
              <a:rPr lang="en-US" b="1" dirty="0">
                <a:solidFill>
                  <a:prstClr val="white"/>
                </a:solidFill>
                <a:latin typeface="Tw Cen MT" panose="020B0602020104020603"/>
              </a:rPr>
              <a:t>Specialized individual systems</a:t>
            </a:r>
            <a:br>
              <a:rPr lang="en-US" b="1" dirty="0">
                <a:solidFill>
                  <a:prstClr val="white"/>
                </a:solidFill>
                <a:latin typeface="Tw Cen MT" panose="020B0602020104020603"/>
              </a:rPr>
            </a:br>
            <a:r>
              <a:rPr lang="en-US" b="1" dirty="0">
                <a:solidFill>
                  <a:prstClr val="white"/>
                </a:solidFill>
                <a:latin typeface="Tw Cen MT" panose="020B0602020104020603"/>
              </a:rPr>
              <a:t>       for students with high risk</a:t>
            </a:r>
          </a:p>
        </p:txBody>
      </p:sp>
      <p:sp>
        <p:nvSpPr>
          <p:cNvPr id="9" name="Goal 2"/>
          <p:cNvSpPr/>
          <p:nvPr userDrawn="1"/>
        </p:nvSpPr>
        <p:spPr>
          <a:xfrm rot="10800000" flipH="1" flipV="1">
            <a:off x="14288" y="1858963"/>
            <a:ext cx="30718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b="1" u="sng" dirty="0">
                <a:solidFill>
                  <a:srgbClr val="AABED7"/>
                </a:solidFill>
                <a:latin typeface="Tw Cen MT" panose="020B0602020104020603"/>
                <a:cs typeface="Arial" charset="0"/>
              </a:rPr>
              <a:t>Goal: Reverse Harm</a:t>
            </a:r>
          </a:p>
          <a:p>
            <a:pPr eaLnBrk="1" hangingPunct="1">
              <a:defRPr/>
            </a:pPr>
            <a:r>
              <a:rPr lang="en-US" b="1" dirty="0">
                <a:solidFill>
                  <a:prstClr val="white"/>
                </a:solidFill>
                <a:latin typeface="Tw Cen MT" panose="020B0602020104020603"/>
                <a:cs typeface="Arial" charset="0"/>
              </a:rPr>
              <a:t>Specialized group systems </a:t>
            </a:r>
          </a:p>
          <a:p>
            <a:pPr eaLnBrk="1" hangingPunct="1">
              <a:defRPr/>
            </a:pPr>
            <a:r>
              <a:rPr lang="en-US" b="1" dirty="0">
                <a:solidFill>
                  <a:prstClr val="white"/>
                </a:solidFill>
                <a:latin typeface="Tw Cen MT" panose="020B0602020104020603"/>
                <a:cs typeface="Arial" charset="0"/>
              </a:rPr>
              <a:t>for students at risk</a:t>
            </a:r>
            <a:endParaRPr lang="en-US" dirty="0">
              <a:solidFill>
                <a:prstClr val="white"/>
              </a:solidFill>
              <a:latin typeface="Tw Cen MT" panose="020B0602020104020603"/>
            </a:endParaRPr>
          </a:p>
        </p:txBody>
      </p:sp>
      <p:sp>
        <p:nvSpPr>
          <p:cNvPr id="10" name="Goal 1"/>
          <p:cNvSpPr/>
          <p:nvPr userDrawn="1"/>
        </p:nvSpPr>
        <p:spPr>
          <a:xfrm flipH="1">
            <a:off x="5313363" y="3740150"/>
            <a:ext cx="381317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anchor="ctr"/>
          <a:lstStyle/>
          <a:p>
            <a:pPr eaLnBrk="1" hangingPunct="1">
              <a:defRPr/>
            </a:pPr>
            <a:r>
              <a:rPr lang="en-US" b="1" u="sng" dirty="0">
                <a:solidFill>
                  <a:srgbClr val="AABED7"/>
                </a:solidFill>
                <a:latin typeface="Tw Cen MT" panose="020B0602020104020603"/>
              </a:rPr>
              <a:t>Goal: Prevent Harm</a:t>
            </a:r>
          </a:p>
          <a:p>
            <a:pPr eaLnBrk="1" hangingPunct="1">
              <a:defRPr/>
            </a:pPr>
            <a:r>
              <a:rPr lang="en-US" b="1" dirty="0">
                <a:solidFill>
                  <a:prstClr val="white"/>
                </a:solidFill>
                <a:latin typeface="Tw Cen MT" panose="020B0602020104020603"/>
              </a:rPr>
              <a:t>School/classroom-wide systems for all students, staff, &amp; settings</a:t>
            </a:r>
          </a:p>
        </p:txBody>
      </p:sp>
      <p:sp>
        <p:nvSpPr>
          <p:cNvPr id="11" name="Tier 3"/>
          <p:cNvSpPr txBox="1">
            <a:spLocks noChangeArrowheads="1"/>
          </p:cNvSpPr>
          <p:nvPr userDrawn="1"/>
        </p:nvSpPr>
        <p:spPr bwMode="auto">
          <a:xfrm>
            <a:off x="2667000" y="1064685"/>
            <a:ext cx="3810000" cy="800219"/>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800" b="1" dirty="0">
                <a:ln w="3175">
                  <a:solidFill>
                    <a:prstClr val="white">
                      <a:alpha val="70000"/>
                    </a:prstClr>
                  </a:solidFill>
                </a:ln>
                <a:solidFill>
                  <a:prstClr val="black"/>
                </a:solidFill>
                <a:ea typeface="MS PGothic" panose="020B0600070205080204" pitchFamily="34" charset="-128"/>
              </a:rPr>
              <a:t>Tier 3</a:t>
            </a:r>
          </a:p>
          <a:p>
            <a:pPr algn="ctr" eaLnBrk="1" hangingPunct="1">
              <a:lnSpc>
                <a:spcPct val="75000"/>
              </a:lnSpc>
              <a:defRPr/>
            </a:pPr>
            <a:r>
              <a:rPr lang="en-US" sz="2400" b="1" dirty="0">
                <a:ln w="3175">
                  <a:solidFill>
                    <a:prstClr val="white">
                      <a:alpha val="70000"/>
                    </a:prstClr>
                  </a:solidFill>
                </a:ln>
                <a:solidFill>
                  <a:prstClr val="black"/>
                </a:solidFill>
                <a:ea typeface="MS PGothic" panose="020B0600070205080204" pitchFamily="34" charset="-128"/>
              </a:rPr>
              <a:t>Tertiary Prevention  (</a:t>
            </a:r>
            <a:r>
              <a:rPr lang="en-US" sz="2400" b="1" dirty="0">
                <a:ln w="3175">
                  <a:solidFill>
                    <a:prstClr val="white">
                      <a:alpha val="70000"/>
                    </a:prstClr>
                  </a:solidFill>
                </a:ln>
                <a:solidFill>
                  <a:prstClr val="black"/>
                </a:solidFill>
                <a:ea typeface="MS PGothic" panose="020B0600070205080204" pitchFamily="34" charset="-128"/>
                <a:cs typeface="Arial" panose="020B0604020202020204" pitchFamily="34" charset="0"/>
              </a:rPr>
              <a:t>≈5%</a:t>
            </a:r>
            <a:r>
              <a:rPr lang="en-US" sz="2400" b="1" dirty="0">
                <a:ln w="3175">
                  <a:solidFill>
                    <a:prstClr val="white">
                      <a:alpha val="70000"/>
                    </a:prstClr>
                  </a:solidFill>
                </a:ln>
                <a:solidFill>
                  <a:prstClr val="black"/>
                </a:solidFill>
                <a:ea typeface="MS PGothic" panose="020B0600070205080204" pitchFamily="34" charset="-128"/>
              </a:rPr>
              <a:t>)</a:t>
            </a:r>
          </a:p>
        </p:txBody>
      </p:sp>
      <p:sp>
        <p:nvSpPr>
          <p:cNvPr id="12" name="Tier 2"/>
          <p:cNvSpPr txBox="1">
            <a:spLocks noChangeArrowheads="1"/>
          </p:cNvSpPr>
          <p:nvPr userDrawn="1"/>
        </p:nvSpPr>
        <p:spPr bwMode="auto">
          <a:xfrm>
            <a:off x="2476500" y="2301968"/>
            <a:ext cx="4191000" cy="837152"/>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800" b="1" dirty="0">
                <a:ln w="3175">
                  <a:solidFill>
                    <a:prstClr val="white"/>
                  </a:solidFill>
                </a:ln>
                <a:solidFill>
                  <a:prstClr val="black"/>
                </a:solidFill>
                <a:ea typeface="MS PGothic" panose="020B0600070205080204" pitchFamily="34" charset="-128"/>
              </a:rPr>
              <a:t>Tier 2</a:t>
            </a:r>
          </a:p>
          <a:p>
            <a:pPr algn="ctr" eaLnBrk="1" hangingPunct="1">
              <a:lnSpc>
                <a:spcPct val="85000"/>
              </a:lnSpc>
              <a:defRPr/>
            </a:pPr>
            <a:r>
              <a:rPr lang="en-US" sz="2400" b="1" dirty="0">
                <a:ln w="3175">
                  <a:solidFill>
                    <a:prstClr val="white"/>
                  </a:solidFill>
                </a:ln>
                <a:solidFill>
                  <a:prstClr val="black"/>
                </a:solidFill>
                <a:ea typeface="MS PGothic" panose="020B0600070205080204" pitchFamily="34" charset="-128"/>
              </a:rPr>
              <a:t>Secondary Prevention (</a:t>
            </a:r>
            <a:r>
              <a:rPr lang="en-US" sz="2400" b="1" dirty="0">
                <a:ln w="3175">
                  <a:solidFill>
                    <a:prstClr val="white"/>
                  </a:solidFill>
                </a:ln>
                <a:solidFill>
                  <a:prstClr val="black"/>
                </a:solidFill>
                <a:ea typeface="MS PGothic" panose="020B0600070205080204" pitchFamily="34" charset="-128"/>
                <a:cs typeface="Arial" panose="020B0604020202020204" pitchFamily="34" charset="0"/>
              </a:rPr>
              <a:t>≈15%</a:t>
            </a:r>
            <a:r>
              <a:rPr lang="en-US" sz="2400" b="1" dirty="0">
                <a:ln w="3175">
                  <a:solidFill>
                    <a:prstClr val="white"/>
                  </a:solidFill>
                </a:ln>
                <a:solidFill>
                  <a:prstClr val="black"/>
                </a:solidFill>
                <a:ea typeface="MS PGothic" panose="020B0600070205080204" pitchFamily="34" charset="-128"/>
              </a:rPr>
              <a:t>) </a:t>
            </a:r>
          </a:p>
        </p:txBody>
      </p:sp>
      <p:sp>
        <p:nvSpPr>
          <p:cNvPr id="13" name="Tier 1"/>
          <p:cNvSpPr txBox="1">
            <a:spLocks noChangeArrowheads="1"/>
          </p:cNvSpPr>
          <p:nvPr userDrawn="1"/>
        </p:nvSpPr>
        <p:spPr bwMode="auto">
          <a:xfrm>
            <a:off x="2476500" y="4600925"/>
            <a:ext cx="4191000" cy="892552"/>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800" b="1" dirty="0">
                <a:ln w="3175">
                  <a:solidFill>
                    <a:prstClr val="white">
                      <a:alpha val="70000"/>
                    </a:prstClr>
                  </a:solidFill>
                </a:ln>
                <a:solidFill>
                  <a:prstClr val="black"/>
                </a:solidFill>
                <a:ea typeface="MS PGothic" panose="020B0600070205080204" pitchFamily="34" charset="-128"/>
              </a:rPr>
              <a:t>Tier 1</a:t>
            </a:r>
          </a:p>
          <a:p>
            <a:pPr algn="ctr" eaLnBrk="1" hangingPunct="1">
              <a:defRPr/>
            </a:pPr>
            <a:r>
              <a:rPr lang="en-US" sz="2400" b="1" dirty="0">
                <a:ln w="3175">
                  <a:solidFill>
                    <a:prstClr val="white">
                      <a:alpha val="70000"/>
                    </a:prstClr>
                  </a:solidFill>
                </a:ln>
                <a:solidFill>
                  <a:prstClr val="black"/>
                </a:solidFill>
                <a:ea typeface="MS PGothic" panose="020B0600070205080204" pitchFamily="34" charset="-128"/>
              </a:rPr>
              <a:t>Primary Prevention (</a:t>
            </a:r>
            <a:r>
              <a:rPr lang="en-US" sz="2400" b="1" dirty="0">
                <a:ln w="3175">
                  <a:solidFill>
                    <a:prstClr val="white">
                      <a:alpha val="70000"/>
                    </a:prstClr>
                  </a:solidFill>
                </a:ln>
                <a:solidFill>
                  <a:prstClr val="black"/>
                </a:solidFill>
                <a:ea typeface="MS PGothic" panose="020B0600070205080204" pitchFamily="34" charset="-128"/>
                <a:cs typeface="Arial" panose="020B0604020202020204" pitchFamily="34" charset="0"/>
              </a:rPr>
              <a:t>≈80%</a:t>
            </a:r>
            <a:r>
              <a:rPr lang="en-US" sz="2400" b="1" dirty="0">
                <a:ln w="3175">
                  <a:solidFill>
                    <a:prstClr val="white">
                      <a:alpha val="70000"/>
                    </a:prstClr>
                  </a:solidFill>
                </a:ln>
                <a:solidFill>
                  <a:prstClr val="black"/>
                </a:solidFill>
                <a:ea typeface="MS PGothic" panose="020B0600070205080204" pitchFamily="34" charset="-128"/>
              </a:rPr>
              <a:t>) </a:t>
            </a:r>
          </a:p>
        </p:txBody>
      </p:sp>
      <p:sp>
        <p:nvSpPr>
          <p:cNvPr id="14" name="Reference"/>
          <p:cNvSpPr txBox="1">
            <a:spLocks noChangeArrowheads="1"/>
          </p:cNvSpPr>
          <p:nvPr userDrawn="1"/>
        </p:nvSpPr>
        <p:spPr bwMode="auto">
          <a:xfrm>
            <a:off x="2698750" y="395288"/>
            <a:ext cx="3746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eaLnBrk="1" hangingPunct="1">
              <a:defRPr/>
            </a:pPr>
            <a:r>
              <a:rPr lang="en-US" altLang="en-US" sz="2000">
                <a:solidFill>
                  <a:srgbClr val="000000"/>
                </a:solidFill>
                <a:latin typeface="Tw Cen MT" panose="020B0602020104020603" pitchFamily="34" charset="0"/>
              </a:rPr>
              <a:t>(Lane, Kalberg, &amp; Menzies, 2009)</a:t>
            </a:r>
          </a:p>
        </p:txBody>
      </p:sp>
      <p:sp>
        <p:nvSpPr>
          <p:cNvPr id="15" name="Title"/>
          <p:cNvSpPr txBox="1">
            <a:spLocks noChangeArrowheads="1"/>
          </p:cNvSpPr>
          <p:nvPr userDrawn="1"/>
        </p:nvSpPr>
        <p:spPr bwMode="auto">
          <a:xfrm>
            <a:off x="0" y="0"/>
            <a:ext cx="9144000" cy="800100"/>
          </a:xfrm>
          <a:prstGeom prst="rect">
            <a:avLst/>
          </a:prstGeom>
          <a:noFill/>
          <a:ln>
            <a:noFill/>
          </a:ln>
        </p:spPr>
        <p:txBody>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600" b="1" dirty="0">
                <a:solidFill>
                  <a:prstClr val="black"/>
                </a:solidFill>
                <a:ea typeface="MS PGothic" panose="020B0600070205080204" pitchFamily="34" charset="-128"/>
              </a:rPr>
              <a:t>Comprehensive, Integrated, Three-Tiered Model of Prevention</a:t>
            </a:r>
            <a:endParaRPr lang="en-US" sz="2800" b="1"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5220616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673C3154-E702-B141-A280-49E2E0ED796F}" type="datetime1">
              <a:rPr lang="en-US" smtClean="0"/>
              <a:t>3/6/2020</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30D53EA-A289-C142-8F6E-36F9D715BE16}" type="slidenum">
              <a:rPr lang="en-US"/>
              <a:pPr>
                <a:defRPr/>
              </a:pPr>
              <a:t>‹#›</a:t>
            </a:fld>
            <a:endParaRPr lang="en-US"/>
          </a:p>
        </p:txBody>
      </p:sp>
    </p:spTree>
    <p:extLst>
      <p:ext uri="{BB962C8B-B14F-4D97-AF65-F5344CB8AC3E}">
        <p14:creationId xmlns:p14="http://schemas.microsoft.com/office/powerpoint/2010/main" val="18198737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CAB6A5E-E8A5-1F43-9DD7-C5B93098ED18}" type="datetime1">
              <a:rPr lang="en-US" smtClean="0"/>
              <a:t>3/6/2020</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6B3C1D5E-CDF1-D740-85CC-F2102A7B35D0}" type="slidenum">
              <a:rPr lang="en-US"/>
              <a:pPr>
                <a:defRPr/>
              </a:pPr>
              <a:t>‹#›</a:t>
            </a:fld>
            <a:endParaRPr lang="en-US"/>
          </a:p>
        </p:txBody>
      </p:sp>
    </p:spTree>
    <p:extLst>
      <p:ext uri="{BB962C8B-B14F-4D97-AF65-F5344CB8AC3E}">
        <p14:creationId xmlns:p14="http://schemas.microsoft.com/office/powerpoint/2010/main" val="81958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7CACE3F-39F6-D64F-80C8-1BCB9BF0E1D7}" type="datetime1">
              <a:rPr lang="en-US" smtClean="0"/>
              <a:t>3/6/2020</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2A5721-0F7A-464A-890F-156E77D941D5}" type="slidenum">
              <a:rPr lang="en-US"/>
              <a:pPr>
                <a:defRPr/>
              </a:pPr>
              <a:t>‹#›</a:t>
            </a:fld>
            <a:endParaRPr lang="en-US"/>
          </a:p>
        </p:txBody>
      </p:sp>
    </p:spTree>
    <p:extLst>
      <p:ext uri="{BB962C8B-B14F-4D97-AF65-F5344CB8AC3E}">
        <p14:creationId xmlns:p14="http://schemas.microsoft.com/office/powerpoint/2010/main" val="3093530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All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137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Ci3T_Model">
    <p:spTree>
      <p:nvGrpSpPr>
        <p:cNvPr id="1" name=""/>
        <p:cNvGrpSpPr/>
        <p:nvPr/>
      </p:nvGrpSpPr>
      <p:grpSpPr>
        <a:xfrm>
          <a:off x="0" y="0"/>
          <a:ext cx="0" cy="0"/>
          <a:chOff x="0" y="0"/>
          <a:chExt cx="0" cy="0"/>
        </a:xfrm>
      </p:grpSpPr>
      <p:sp>
        <p:nvSpPr>
          <p:cNvPr id="2" name="Title"/>
          <p:cNvSpPr txBox="1">
            <a:spLocks noChangeArrowheads="1"/>
          </p:cNvSpPr>
          <p:nvPr userDrawn="1"/>
        </p:nvSpPr>
        <p:spPr bwMode="auto">
          <a:xfrm>
            <a:off x="0" y="0"/>
            <a:ext cx="9144000" cy="800100"/>
          </a:xfrm>
          <a:prstGeom prst="rect">
            <a:avLst/>
          </a:prstGeom>
          <a:solidFill>
            <a:schemeClr val="tx2">
              <a:lumMod val="40000"/>
              <a:lumOff val="60000"/>
            </a:schemeClr>
          </a:solidFill>
          <a:ln>
            <a:noFill/>
          </a:ln>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600" b="1" dirty="0">
                <a:solidFill>
                  <a:prstClr val="black"/>
                </a:solidFill>
                <a:ea typeface="MS PGothic" panose="020B0600070205080204" pitchFamily="34" charset="-128"/>
              </a:rPr>
              <a:t>Comprehensive, Integrated, Three-Tiered Model of Prevention </a:t>
            </a:r>
            <a:r>
              <a:rPr lang="en-US" sz="2000" b="1" dirty="0">
                <a:solidFill>
                  <a:prstClr val="black"/>
                </a:solidFill>
                <a:ea typeface="MS PGothic" panose="020B0600070205080204" pitchFamily="34" charset="-128"/>
              </a:rPr>
              <a:t>(Lane, Kalberg, &amp; Menzies, 2009)</a:t>
            </a:r>
            <a:endParaRPr lang="en-US" sz="2800" b="1" dirty="0">
              <a:solidFill>
                <a:prstClr val="black"/>
              </a:solidFill>
              <a:ea typeface="MS PGothic" panose="020B0600070205080204" pitchFamily="34" charset="-128"/>
            </a:endParaRPr>
          </a:p>
        </p:txBody>
      </p:sp>
      <p:grpSp>
        <p:nvGrpSpPr>
          <p:cNvPr id="3" name="Triangle"/>
          <p:cNvGrpSpPr>
            <a:grpSpLocks/>
          </p:cNvGrpSpPr>
          <p:nvPr userDrawn="1"/>
        </p:nvGrpSpPr>
        <p:grpSpPr bwMode="auto">
          <a:xfrm>
            <a:off x="423863" y="1058863"/>
            <a:ext cx="8466137" cy="5722937"/>
            <a:chOff x="423333" y="1059255"/>
            <a:chExt cx="8466403" cy="5722545"/>
          </a:xfrm>
        </p:grpSpPr>
        <p:sp>
          <p:nvSpPr>
            <p:cNvPr id="4" name="Green Triangle"/>
            <p:cNvSpPr/>
            <p:nvPr userDrawn="1"/>
          </p:nvSpPr>
          <p:spPr>
            <a:xfrm>
              <a:off x="423333" y="3132388"/>
              <a:ext cx="8298123" cy="364147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dirty="0">
                <a:solidFill>
                  <a:prstClr val="white"/>
                </a:solidFill>
              </a:endParaRPr>
            </a:p>
          </p:txBody>
        </p:sp>
        <p:sp>
          <p:nvSpPr>
            <p:cNvPr id="5" name="Yellow Triangle"/>
            <p:cNvSpPr/>
            <p:nvPr userDrawn="1"/>
          </p:nvSpPr>
          <p:spPr>
            <a:xfrm>
              <a:off x="3066603" y="1846601"/>
              <a:ext cx="3008408" cy="128737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d Triangle"/>
            <p:cNvSpPr/>
            <p:nvPr userDrawn="1"/>
          </p:nvSpPr>
          <p:spPr>
            <a:xfrm>
              <a:off x="3995320" y="1059255"/>
              <a:ext cx="1135098" cy="787346"/>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Domains"/>
            <p:cNvSpPr txBox="1"/>
            <p:nvPr userDrawn="1"/>
          </p:nvSpPr>
          <p:spPr>
            <a:xfrm>
              <a:off x="423333" y="6096047"/>
              <a:ext cx="8298123" cy="461931"/>
            </a:xfrm>
            <a:prstGeom prst="rect">
              <a:avLst/>
            </a:prstGeom>
            <a:noFill/>
            <a:ln>
              <a:noFill/>
            </a:ln>
          </p:spPr>
          <p:txBody>
            <a:bodyPr>
              <a:spAutoFit/>
            </a:bodyPr>
            <a:lstStyle/>
            <a:p>
              <a:pPr eaLnBrk="1" fontAlgn="auto" hangingPunct="1">
                <a:spcBef>
                  <a:spcPts val="0"/>
                </a:spcBef>
                <a:spcAft>
                  <a:spcPts val="0"/>
                </a:spcAft>
                <a:tabLst>
                  <a:tab pos="1541463" algn="ctr"/>
                  <a:tab pos="4056063"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ea typeface="MS PGothic" panose="020B0600070205080204" pitchFamily="34" charset="-128"/>
                  <a:cs typeface="Arial" charset="0"/>
                </a:rPr>
                <a:t>	Academic	Behavioral	Social</a:t>
              </a:r>
            </a:p>
          </p:txBody>
        </p:sp>
        <p:cxnSp>
          <p:nvCxnSpPr>
            <p:cNvPr id="8" name="Straight Connector 7"/>
            <p:cNvCxnSpPr/>
            <p:nvPr userDrawn="1"/>
          </p:nvCxnSpPr>
          <p:spPr>
            <a:xfrm rot="5400000">
              <a:off x="5486075"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userDrawn="1"/>
          </p:nvCxnSpPr>
          <p:spPr>
            <a:xfrm>
              <a:off x="1083754" y="5867463"/>
              <a:ext cx="6985219"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rot="5400000">
              <a:off x="2752314"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Behavior Arrow"/>
            <p:cNvSpPr>
              <a:spLocks noChangeShapeType="1"/>
            </p:cNvSpPr>
            <p:nvPr userDrawn="1"/>
          </p:nvSpPr>
          <p:spPr bwMode="auto">
            <a:xfrm flipH="1">
              <a:off x="4593768" y="4106963"/>
              <a:ext cx="2213536" cy="2079382"/>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Social Arrow"/>
            <p:cNvSpPr>
              <a:spLocks noChangeShapeType="1"/>
            </p:cNvSpPr>
            <p:nvPr userDrawn="1"/>
          </p:nvSpPr>
          <p:spPr bwMode="auto">
            <a:xfrm flipH="1">
              <a:off x="7096742" y="5486399"/>
              <a:ext cx="690665" cy="69994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PBIS Framework"/>
            <p:cNvSpPr txBox="1">
              <a:spLocks noChangeArrowheads="1"/>
            </p:cNvSpPr>
            <p:nvPr userDrawn="1"/>
          </p:nvSpPr>
          <p:spPr bwMode="auto">
            <a:xfrm>
              <a:off x="6638590" y="3740358"/>
              <a:ext cx="1905060" cy="40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hangingPunct="1">
                <a:defRPr/>
              </a:pPr>
              <a:r>
                <a:rPr lang="en-US" sz="2000" dirty="0">
                  <a:solidFill>
                    <a:prstClr val="black"/>
                  </a:solidFill>
                  <a:ea typeface="MS PGothic" panose="020B0600070205080204" pitchFamily="34" charset="-128"/>
                </a:rPr>
                <a:t>PBIS Framework</a:t>
              </a:r>
            </a:p>
          </p:txBody>
        </p:sp>
        <p:sp>
          <p:nvSpPr>
            <p:cNvPr id="14" name="Validated Curricula"/>
            <p:cNvSpPr txBox="1">
              <a:spLocks noChangeArrowheads="1"/>
            </p:cNvSpPr>
            <p:nvPr userDrawn="1"/>
          </p:nvSpPr>
          <p:spPr bwMode="auto">
            <a:xfrm>
              <a:off x="7702249" y="4884868"/>
              <a:ext cx="1187487" cy="70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hangingPunct="1">
                <a:defRPr/>
              </a:pPr>
              <a:r>
                <a:rPr lang="en-US" sz="2000" dirty="0">
                  <a:solidFill>
                    <a:prstClr val="black"/>
                  </a:solidFill>
                  <a:ea typeface="MS PGothic" panose="020B0600070205080204" pitchFamily="34" charset="-128"/>
                </a:rPr>
                <a:t>Validated Curricula</a:t>
              </a:r>
            </a:p>
          </p:txBody>
        </p:sp>
        <p:sp>
          <p:nvSpPr>
            <p:cNvPr id="15" name="80%"/>
            <p:cNvSpPr txBox="1">
              <a:spLocks noChangeArrowheads="1"/>
            </p:cNvSpPr>
            <p:nvPr userDrawn="1"/>
          </p:nvSpPr>
          <p:spPr bwMode="auto">
            <a:xfrm>
              <a:off x="3858791" y="4562627"/>
              <a:ext cx="1427207" cy="6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3600" b="1" dirty="0">
                  <a:solidFill>
                    <a:prstClr val="black"/>
                  </a:solidFill>
                  <a:latin typeface="Calibri" panose="020F0502020204030204"/>
                  <a:ea typeface="MS PGothic" panose="020B0600070205080204" pitchFamily="34" charset="-128"/>
                  <a:cs typeface="Arial" panose="020B0604020202020204" pitchFamily="34" charset="0"/>
                </a:rPr>
                <a:t>≈80%</a:t>
              </a:r>
            </a:p>
          </p:txBody>
        </p:sp>
        <p:sp>
          <p:nvSpPr>
            <p:cNvPr id="16" name="15%"/>
            <p:cNvSpPr txBox="1">
              <a:spLocks noChangeArrowheads="1"/>
            </p:cNvSpPr>
            <p:nvPr userDrawn="1"/>
          </p:nvSpPr>
          <p:spPr bwMode="auto">
            <a:xfrm>
              <a:off x="4009608" y="2270434"/>
              <a:ext cx="1125573" cy="5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3200" b="1" dirty="0">
                  <a:solidFill>
                    <a:prstClr val="black"/>
                  </a:solidFill>
                  <a:latin typeface="Calibri" panose="020F0502020204030204"/>
                  <a:ea typeface="MS PGothic" panose="020B0600070205080204" pitchFamily="34" charset="-128"/>
                  <a:cs typeface="Arial" panose="020B0604020202020204" pitchFamily="34" charset="0"/>
                </a:rPr>
                <a:t>≈15%</a:t>
              </a:r>
            </a:p>
          </p:txBody>
        </p:sp>
        <p:sp>
          <p:nvSpPr>
            <p:cNvPr id="17" name="5%"/>
            <p:cNvSpPr txBox="1">
              <a:spLocks noChangeArrowheads="1"/>
            </p:cNvSpPr>
            <p:nvPr userDrawn="1"/>
          </p:nvSpPr>
          <p:spPr bwMode="auto">
            <a:xfrm>
              <a:off x="4155662" y="1130687"/>
              <a:ext cx="833464" cy="5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800" b="1" dirty="0">
                  <a:solidFill>
                    <a:prstClr val="black"/>
                  </a:solidFill>
                  <a:latin typeface="Calibri" panose="020F0502020204030204"/>
                  <a:ea typeface="MS PGothic" panose="020B0600070205080204" pitchFamily="34" charset="-128"/>
                  <a:cs typeface="Arial" panose="020B0604020202020204" pitchFamily="34" charset="0"/>
                </a:rPr>
                <a:t>≈5%</a:t>
              </a:r>
            </a:p>
          </p:txBody>
        </p:sp>
      </p:grpSp>
      <p:grpSp>
        <p:nvGrpSpPr>
          <p:cNvPr id="18" name="Arrows"/>
          <p:cNvGrpSpPr>
            <a:grpSpLocks/>
          </p:cNvGrpSpPr>
          <p:nvPr userDrawn="1"/>
        </p:nvGrpSpPr>
        <p:grpSpPr bwMode="auto">
          <a:xfrm>
            <a:off x="0" y="533400"/>
            <a:ext cx="9137650" cy="4648200"/>
            <a:chOff x="0" y="533400"/>
            <a:chExt cx="9137191" cy="4648200"/>
          </a:xfrm>
        </p:grpSpPr>
        <p:sp>
          <p:nvSpPr>
            <p:cNvPr id="19" name="Arrow Tier 1"/>
            <p:cNvSpPr/>
            <p:nvPr userDrawn="1"/>
          </p:nvSpPr>
          <p:spPr bwMode="auto">
            <a:xfrm>
              <a:off x="0" y="3200400"/>
              <a:ext cx="3809809" cy="19812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b="1" u="sng" dirty="0">
                  <a:solidFill>
                    <a:prstClr val="black"/>
                  </a:solidFill>
                </a:rPr>
                <a:t>Goal: Prevent Harm</a:t>
              </a:r>
            </a:p>
            <a:p>
              <a:pPr eaLnBrk="1" hangingPunct="1">
                <a:defRPr/>
              </a:pPr>
              <a:r>
                <a:rPr lang="en-US" b="1" dirty="0">
                  <a:solidFill>
                    <a:prstClr val="black"/>
                  </a:solidFill>
                </a:rPr>
                <a:t>School/classroom-wide systems for all students, staff, &amp; settings</a:t>
              </a:r>
            </a:p>
          </p:txBody>
        </p:sp>
        <p:sp>
          <p:nvSpPr>
            <p:cNvPr id="20" name="Arrow Tier 2"/>
            <p:cNvSpPr/>
            <p:nvPr userDrawn="1"/>
          </p:nvSpPr>
          <p:spPr bwMode="auto">
            <a:xfrm flipH="1">
              <a:off x="6046484" y="1357313"/>
              <a:ext cx="3090707" cy="19812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eaLnBrk="1" hangingPunct="1">
                <a:defRPr/>
              </a:pPr>
              <a:r>
                <a:rPr lang="en-US" b="1" u="sng" dirty="0">
                  <a:solidFill>
                    <a:prstClr val="black"/>
                  </a:solidFill>
                  <a:cs typeface="Arial" charset="0"/>
                </a:rPr>
                <a:t>Goal: Reverse Harm</a:t>
              </a:r>
            </a:p>
            <a:p>
              <a:pPr eaLnBrk="1" hangingPunct="1">
                <a:defRPr/>
              </a:pPr>
              <a:r>
                <a:rPr lang="en-US" b="1" dirty="0">
                  <a:solidFill>
                    <a:prstClr val="black"/>
                  </a:solidFill>
                  <a:cs typeface="Arial" charset="0"/>
                </a:rPr>
                <a:t>Specialized group systems </a:t>
              </a:r>
            </a:p>
            <a:p>
              <a:pPr eaLnBrk="1" hangingPunct="1">
                <a:defRPr/>
              </a:pPr>
              <a:r>
                <a:rPr lang="en-US" b="1" dirty="0">
                  <a:solidFill>
                    <a:prstClr val="black"/>
                  </a:solidFill>
                  <a:cs typeface="Arial" charset="0"/>
                </a:rPr>
                <a:t>for students at-risk</a:t>
              </a:r>
              <a:endParaRPr lang="en-US" dirty="0">
                <a:solidFill>
                  <a:prstClr val="white"/>
                </a:solidFill>
              </a:endParaRPr>
            </a:p>
          </p:txBody>
        </p:sp>
        <p:sp>
          <p:nvSpPr>
            <p:cNvPr id="21" name="Arrow Tier 3"/>
            <p:cNvSpPr/>
            <p:nvPr userDrawn="1"/>
          </p:nvSpPr>
          <p:spPr bwMode="auto">
            <a:xfrm>
              <a:off x="0" y="533400"/>
              <a:ext cx="3200239" cy="1981200"/>
            </a:xfrm>
            <a:prstGeom prst="rightArrow">
              <a:avLst>
                <a:gd name="adj1" fmla="val 57912"/>
                <a:gd name="adj2" fmla="val 500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b="1" u="sng" dirty="0">
                  <a:solidFill>
                    <a:prstClr val="black"/>
                  </a:solidFill>
                </a:rPr>
                <a:t>Goal: Reduce Harm</a:t>
              </a:r>
            </a:p>
            <a:p>
              <a:pPr eaLnBrk="1" hangingPunct="1">
                <a:defRPr/>
              </a:pPr>
              <a:r>
                <a:rPr lang="en-US" b="1" dirty="0">
                  <a:solidFill>
                    <a:prstClr val="black"/>
                  </a:solidFill>
                </a:rPr>
                <a:t>Specialized individual systems for students with high-risk</a:t>
              </a:r>
            </a:p>
          </p:txBody>
        </p:sp>
      </p:grpSp>
      <p:sp>
        <p:nvSpPr>
          <p:cNvPr id="22" name="Tier 1"/>
          <p:cNvSpPr txBox="1">
            <a:spLocks noChangeArrowheads="1"/>
          </p:cNvSpPr>
          <p:nvPr userDrawn="1"/>
        </p:nvSpPr>
        <p:spPr bwMode="auto">
          <a:xfrm>
            <a:off x="2476500" y="50292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400" b="1" dirty="0">
                <a:solidFill>
                  <a:prstClr val="black"/>
                </a:solidFill>
                <a:ea typeface="MS PGothic" panose="020B0600070205080204" pitchFamily="34" charset="-128"/>
              </a:rPr>
              <a:t>Primary Prevention (Tier 1) </a:t>
            </a:r>
          </a:p>
        </p:txBody>
      </p:sp>
      <p:sp>
        <p:nvSpPr>
          <p:cNvPr id="23" name="Tier 2"/>
          <p:cNvSpPr txBox="1">
            <a:spLocks noChangeArrowheads="1"/>
          </p:cNvSpPr>
          <p:nvPr userDrawn="1"/>
        </p:nvSpPr>
        <p:spPr bwMode="auto">
          <a:xfrm>
            <a:off x="2476500" y="2684463"/>
            <a:ext cx="419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400" b="1" dirty="0">
                <a:solidFill>
                  <a:prstClr val="black"/>
                </a:solidFill>
                <a:ea typeface="MS PGothic" panose="020B0600070205080204" pitchFamily="34" charset="-128"/>
              </a:rPr>
              <a:t>Secondary Prevention (Tier 2) </a:t>
            </a:r>
          </a:p>
        </p:txBody>
      </p:sp>
      <p:sp>
        <p:nvSpPr>
          <p:cNvPr id="24" name="Tier 3"/>
          <p:cNvSpPr txBox="1">
            <a:spLocks noChangeArrowheads="1"/>
          </p:cNvSpPr>
          <p:nvPr userDrawn="1"/>
        </p:nvSpPr>
        <p:spPr bwMode="auto">
          <a:xfrm>
            <a:off x="2667000" y="1397000"/>
            <a:ext cx="381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400" b="1" dirty="0">
                <a:solidFill>
                  <a:prstClr val="black"/>
                </a:solidFill>
                <a:ea typeface="MS PGothic" panose="020B0600070205080204" pitchFamily="34" charset="-128"/>
              </a:rPr>
              <a:t>Tertiary Prevention  (Tier 3)</a:t>
            </a:r>
          </a:p>
        </p:txBody>
      </p:sp>
    </p:spTree>
    <p:extLst>
      <p:ext uri="{BB962C8B-B14F-4D97-AF65-F5344CB8AC3E}">
        <p14:creationId xmlns:p14="http://schemas.microsoft.com/office/powerpoint/2010/main" val="7484404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NEW_Ci3T_Model">
    <p:spTree>
      <p:nvGrpSpPr>
        <p:cNvPr id="1" name=""/>
        <p:cNvGrpSpPr/>
        <p:nvPr/>
      </p:nvGrpSpPr>
      <p:grpSpPr>
        <a:xfrm>
          <a:off x="0" y="0"/>
          <a:ext cx="0" cy="0"/>
          <a:chOff x="0" y="0"/>
          <a:chExt cx="0" cy="0"/>
        </a:xfrm>
      </p:grpSpPr>
      <p:sp>
        <p:nvSpPr>
          <p:cNvPr id="2" name="Rectangle 1"/>
          <p:cNvSpPr/>
          <p:nvPr userDrawn="1"/>
        </p:nvSpPr>
        <p:spPr>
          <a:xfrm>
            <a:off x="0" y="0"/>
            <a:ext cx="9127200" cy="6858000"/>
          </a:xfrm>
          <a:prstGeom prst="rect">
            <a:avLst/>
          </a:prstGeom>
          <a:gradFill>
            <a:gsLst>
              <a:gs pos="0">
                <a:srgbClr val="F5FAFE"/>
              </a:gs>
              <a:gs pos="100000">
                <a:srgbClr val="AABED7"/>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nvGrpSpPr>
          <p:cNvPr id="3" name="Triangle"/>
          <p:cNvGrpSpPr>
            <a:grpSpLocks/>
          </p:cNvGrpSpPr>
          <p:nvPr userDrawn="1"/>
        </p:nvGrpSpPr>
        <p:grpSpPr bwMode="auto">
          <a:xfrm>
            <a:off x="423863" y="1058863"/>
            <a:ext cx="8296275" cy="5715000"/>
            <a:chOff x="423333" y="1059255"/>
            <a:chExt cx="8297334" cy="5714079"/>
          </a:xfrm>
        </p:grpSpPr>
        <p:sp>
          <p:nvSpPr>
            <p:cNvPr id="4" name="Green Triangle"/>
            <p:cNvSpPr/>
            <p:nvPr userDrawn="1"/>
          </p:nvSpPr>
          <p:spPr>
            <a:xfrm>
              <a:off x="423333" y="3132196"/>
              <a:ext cx="8297334" cy="3641138"/>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dirty="0">
                <a:solidFill>
                  <a:prstClr val="white"/>
                </a:solidFill>
                <a:latin typeface="Tw Cen MT" panose="020B0602020104020603"/>
              </a:endParaRPr>
            </a:p>
          </p:txBody>
        </p:sp>
        <p:sp>
          <p:nvSpPr>
            <p:cNvPr id="5" name="Yellow Triangle"/>
            <p:cNvSpPr/>
            <p:nvPr userDrawn="1"/>
          </p:nvSpPr>
          <p:spPr>
            <a:xfrm>
              <a:off x="3066857" y="1846528"/>
              <a:ext cx="3008697" cy="1287255"/>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panose="020B0602020104020603"/>
              </a:endParaRPr>
            </a:p>
          </p:txBody>
        </p:sp>
        <p:sp>
          <p:nvSpPr>
            <p:cNvPr id="6" name="Red Triangle"/>
            <p:cNvSpPr/>
            <p:nvPr userDrawn="1"/>
          </p:nvSpPr>
          <p:spPr>
            <a:xfrm>
              <a:off x="3995664" y="1059255"/>
              <a:ext cx="1135207" cy="787273"/>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panose="020B0602020104020603"/>
              </a:endParaRPr>
            </a:p>
          </p:txBody>
        </p:sp>
        <p:sp>
          <p:nvSpPr>
            <p:cNvPr id="7" name="Domains"/>
            <p:cNvSpPr txBox="1"/>
            <p:nvPr userDrawn="1"/>
          </p:nvSpPr>
          <p:spPr>
            <a:xfrm>
              <a:off x="423333" y="6095580"/>
              <a:ext cx="8297334" cy="669817"/>
            </a:xfrm>
            <a:prstGeom prst="rect">
              <a:avLst/>
            </a:prstGeom>
            <a:noFill/>
            <a:ln>
              <a:noFill/>
            </a:ln>
          </p:spPr>
          <p:txBody>
            <a:bodyPr>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Tw Cen MT" panose="020B0602020104020603"/>
                  <a:ea typeface="MS PGothic" panose="020B0600070205080204" pitchFamily="34" charset="-128"/>
                  <a:cs typeface="Arial" charset="0"/>
                </a:rPr>
                <a:t>	Academic	</a:t>
              </a:r>
              <a:r>
                <a:rPr lang="en-US" sz="1200" b="1" dirty="0">
                  <a:solidFill>
                    <a:prstClr val="white"/>
                  </a:solidFill>
                  <a:effectLst>
                    <a:outerShdw blurRad="38100" dist="38100" dir="2700000" algn="tl">
                      <a:srgbClr val="000000">
                        <a:alpha val="43137"/>
                      </a:srgbClr>
                    </a:outerShdw>
                  </a:effectLst>
                  <a:latin typeface="Tw Cen MT" panose="020B0602020104020603"/>
                  <a:ea typeface="MS PGothic" panose="020B0600070205080204" pitchFamily="34" charset="-128"/>
                  <a:cs typeface="Arial" charset="0"/>
                </a:rPr>
                <a:t>◇</a:t>
              </a:r>
              <a:r>
                <a:rPr lang="en-US" sz="2400" b="1" dirty="0">
                  <a:solidFill>
                    <a:prstClr val="white"/>
                  </a:solidFill>
                  <a:effectLst>
                    <a:outerShdw blurRad="38100" dist="38100" dir="2700000" algn="tl">
                      <a:srgbClr val="000000">
                        <a:alpha val="43137"/>
                      </a:srgbClr>
                    </a:outerShdw>
                  </a:effectLst>
                  <a:latin typeface="Tw Cen MT" panose="020B0602020104020603"/>
                  <a:ea typeface="MS PGothic" panose="020B0600070205080204" pitchFamily="34" charset="-128"/>
                  <a:cs typeface="Arial" charset="0"/>
                </a:rPr>
                <a:t>	Behavioral	</a:t>
              </a:r>
              <a:r>
                <a:rPr lang="en-US" sz="1200" b="1" dirty="0">
                  <a:solidFill>
                    <a:prstClr val="white"/>
                  </a:solidFill>
                  <a:effectLst>
                    <a:outerShdw blurRad="38100" dist="38100" dir="2700000" algn="tl">
                      <a:srgbClr val="000000">
                        <a:alpha val="43137"/>
                      </a:srgbClr>
                    </a:outerShdw>
                  </a:effectLst>
                  <a:latin typeface="Tw Cen MT" panose="020B0602020104020603"/>
                  <a:ea typeface="MS PGothic" panose="020B0600070205080204" pitchFamily="34" charset="-128"/>
                  <a:cs typeface="Arial" charset="0"/>
                </a:rPr>
                <a:t>◇</a:t>
              </a:r>
              <a:r>
                <a:rPr lang="en-US" sz="2400" b="1" dirty="0">
                  <a:solidFill>
                    <a:prstClr val="white"/>
                  </a:solidFill>
                  <a:effectLst>
                    <a:outerShdw blurRad="38100" dist="38100" dir="2700000" algn="tl">
                      <a:srgbClr val="000000">
                        <a:alpha val="43137"/>
                      </a:srgbClr>
                    </a:outerShdw>
                  </a:effectLst>
                  <a:latin typeface="Tw Cen MT" panose="020B0602020104020603"/>
                  <a:ea typeface="MS PGothic" panose="020B0600070205080204" pitchFamily="34" charset="-128"/>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dirty="0">
                  <a:solidFill>
                    <a:prstClr val="black">
                      <a:lumMod val="85000"/>
                      <a:lumOff val="15000"/>
                    </a:prstClr>
                  </a:solidFill>
                  <a:latin typeface="Tw Cen MT" panose="020B0602020104020603"/>
                  <a:ea typeface="MS PGothic" panose="020B0600070205080204" pitchFamily="34" charset="-128"/>
                  <a:cs typeface="Arial" charset="0"/>
                </a:rPr>
                <a:t>	Validated Curricula	PBIS Framework	Validated Curricula</a:t>
              </a:r>
            </a:p>
          </p:txBody>
        </p:sp>
      </p:grpSp>
      <p:sp>
        <p:nvSpPr>
          <p:cNvPr id="8" name="Goal 3"/>
          <p:cNvSpPr/>
          <p:nvPr userDrawn="1"/>
        </p:nvSpPr>
        <p:spPr>
          <a:xfrm flipH="1">
            <a:off x="5641975" y="904875"/>
            <a:ext cx="3484563"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anchor="ctr"/>
          <a:lstStyle/>
          <a:p>
            <a:pPr eaLnBrk="1" hangingPunct="1">
              <a:defRPr/>
            </a:pPr>
            <a:r>
              <a:rPr lang="en-US" b="1" u="sng" dirty="0">
                <a:solidFill>
                  <a:srgbClr val="AABED7"/>
                </a:solidFill>
                <a:latin typeface="Tw Cen MT" panose="020B0602020104020603"/>
              </a:rPr>
              <a:t>Goal: Reduce Harm</a:t>
            </a:r>
          </a:p>
          <a:p>
            <a:pPr eaLnBrk="1" hangingPunct="1">
              <a:defRPr/>
            </a:pPr>
            <a:r>
              <a:rPr lang="en-US" b="1" dirty="0">
                <a:solidFill>
                  <a:prstClr val="white"/>
                </a:solidFill>
                <a:latin typeface="Tw Cen MT" panose="020B0602020104020603"/>
              </a:rPr>
              <a:t>Specialized individual systems</a:t>
            </a:r>
            <a:br>
              <a:rPr lang="en-US" b="1" dirty="0">
                <a:solidFill>
                  <a:prstClr val="white"/>
                </a:solidFill>
                <a:latin typeface="Tw Cen MT" panose="020B0602020104020603"/>
              </a:rPr>
            </a:br>
            <a:r>
              <a:rPr lang="en-US" b="1" dirty="0">
                <a:solidFill>
                  <a:prstClr val="white"/>
                </a:solidFill>
                <a:latin typeface="Tw Cen MT" panose="020B0602020104020603"/>
              </a:rPr>
              <a:t>       for students with high risk</a:t>
            </a:r>
          </a:p>
        </p:txBody>
      </p:sp>
      <p:sp>
        <p:nvSpPr>
          <p:cNvPr id="9" name="Goal 2"/>
          <p:cNvSpPr/>
          <p:nvPr userDrawn="1"/>
        </p:nvSpPr>
        <p:spPr>
          <a:xfrm rot="10800000" flipH="1" flipV="1">
            <a:off x="14288" y="1858963"/>
            <a:ext cx="30718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b="1" u="sng" dirty="0">
                <a:solidFill>
                  <a:srgbClr val="AABED7"/>
                </a:solidFill>
                <a:latin typeface="Tw Cen MT" panose="020B0602020104020603"/>
                <a:cs typeface="Arial" charset="0"/>
              </a:rPr>
              <a:t>Goal: Reverse Harm</a:t>
            </a:r>
          </a:p>
          <a:p>
            <a:pPr eaLnBrk="1" hangingPunct="1">
              <a:defRPr/>
            </a:pPr>
            <a:r>
              <a:rPr lang="en-US" b="1" dirty="0">
                <a:solidFill>
                  <a:prstClr val="white"/>
                </a:solidFill>
                <a:latin typeface="Tw Cen MT" panose="020B0602020104020603"/>
                <a:cs typeface="Arial" charset="0"/>
              </a:rPr>
              <a:t>Specialized group systems </a:t>
            </a:r>
          </a:p>
          <a:p>
            <a:pPr eaLnBrk="1" hangingPunct="1">
              <a:defRPr/>
            </a:pPr>
            <a:r>
              <a:rPr lang="en-US" b="1" dirty="0">
                <a:solidFill>
                  <a:prstClr val="white"/>
                </a:solidFill>
                <a:latin typeface="Tw Cen MT" panose="020B0602020104020603"/>
                <a:cs typeface="Arial" charset="0"/>
              </a:rPr>
              <a:t>for students at risk</a:t>
            </a:r>
            <a:endParaRPr lang="en-US" dirty="0">
              <a:solidFill>
                <a:prstClr val="white"/>
              </a:solidFill>
              <a:latin typeface="Tw Cen MT" panose="020B0602020104020603"/>
            </a:endParaRPr>
          </a:p>
        </p:txBody>
      </p:sp>
      <p:sp>
        <p:nvSpPr>
          <p:cNvPr id="10" name="Goal 1"/>
          <p:cNvSpPr/>
          <p:nvPr userDrawn="1"/>
        </p:nvSpPr>
        <p:spPr>
          <a:xfrm flipH="1">
            <a:off x="5313363" y="3740150"/>
            <a:ext cx="381317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anchor="ctr"/>
          <a:lstStyle/>
          <a:p>
            <a:pPr eaLnBrk="1" hangingPunct="1">
              <a:defRPr/>
            </a:pPr>
            <a:r>
              <a:rPr lang="en-US" b="1" u="sng" dirty="0">
                <a:solidFill>
                  <a:srgbClr val="AABED7"/>
                </a:solidFill>
                <a:latin typeface="Tw Cen MT" panose="020B0602020104020603"/>
              </a:rPr>
              <a:t>Goal: Prevent Harm</a:t>
            </a:r>
          </a:p>
          <a:p>
            <a:pPr eaLnBrk="1" hangingPunct="1">
              <a:defRPr/>
            </a:pPr>
            <a:r>
              <a:rPr lang="en-US" b="1" dirty="0">
                <a:solidFill>
                  <a:prstClr val="white"/>
                </a:solidFill>
                <a:latin typeface="Tw Cen MT" panose="020B0602020104020603"/>
              </a:rPr>
              <a:t>School/classroom-wide systems for all students, staff, &amp; settings</a:t>
            </a:r>
          </a:p>
        </p:txBody>
      </p:sp>
      <p:sp>
        <p:nvSpPr>
          <p:cNvPr id="11" name="Tier 3"/>
          <p:cNvSpPr txBox="1">
            <a:spLocks noChangeArrowheads="1"/>
          </p:cNvSpPr>
          <p:nvPr userDrawn="1"/>
        </p:nvSpPr>
        <p:spPr bwMode="auto">
          <a:xfrm>
            <a:off x="2667000" y="1064685"/>
            <a:ext cx="3810000" cy="800219"/>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800" b="1" dirty="0">
                <a:ln w="3175">
                  <a:solidFill>
                    <a:prstClr val="white">
                      <a:alpha val="70000"/>
                    </a:prstClr>
                  </a:solidFill>
                </a:ln>
                <a:solidFill>
                  <a:prstClr val="black"/>
                </a:solidFill>
                <a:ea typeface="MS PGothic" panose="020B0600070205080204" pitchFamily="34" charset="-128"/>
              </a:rPr>
              <a:t>Tier 3</a:t>
            </a:r>
          </a:p>
          <a:p>
            <a:pPr algn="ctr" eaLnBrk="1" hangingPunct="1">
              <a:lnSpc>
                <a:spcPct val="75000"/>
              </a:lnSpc>
              <a:defRPr/>
            </a:pPr>
            <a:r>
              <a:rPr lang="en-US" sz="2400" b="1" dirty="0">
                <a:ln w="3175">
                  <a:solidFill>
                    <a:prstClr val="white">
                      <a:alpha val="70000"/>
                    </a:prstClr>
                  </a:solidFill>
                </a:ln>
                <a:solidFill>
                  <a:prstClr val="black"/>
                </a:solidFill>
                <a:ea typeface="MS PGothic" panose="020B0600070205080204" pitchFamily="34" charset="-128"/>
              </a:rPr>
              <a:t>Tertiary Prevention  (</a:t>
            </a:r>
            <a:r>
              <a:rPr lang="en-US" sz="2400" b="1" dirty="0">
                <a:ln w="3175">
                  <a:solidFill>
                    <a:prstClr val="white">
                      <a:alpha val="70000"/>
                    </a:prstClr>
                  </a:solidFill>
                </a:ln>
                <a:solidFill>
                  <a:prstClr val="black"/>
                </a:solidFill>
                <a:ea typeface="MS PGothic" panose="020B0600070205080204" pitchFamily="34" charset="-128"/>
                <a:cs typeface="Arial" panose="020B0604020202020204" pitchFamily="34" charset="0"/>
              </a:rPr>
              <a:t>≈5%</a:t>
            </a:r>
            <a:r>
              <a:rPr lang="en-US" sz="2400" b="1" dirty="0">
                <a:ln w="3175">
                  <a:solidFill>
                    <a:prstClr val="white">
                      <a:alpha val="70000"/>
                    </a:prstClr>
                  </a:solidFill>
                </a:ln>
                <a:solidFill>
                  <a:prstClr val="black"/>
                </a:solidFill>
                <a:ea typeface="MS PGothic" panose="020B0600070205080204" pitchFamily="34" charset="-128"/>
              </a:rPr>
              <a:t>)</a:t>
            </a:r>
          </a:p>
        </p:txBody>
      </p:sp>
      <p:sp>
        <p:nvSpPr>
          <p:cNvPr id="12" name="Tier 2"/>
          <p:cNvSpPr txBox="1">
            <a:spLocks noChangeArrowheads="1"/>
          </p:cNvSpPr>
          <p:nvPr userDrawn="1"/>
        </p:nvSpPr>
        <p:spPr bwMode="auto">
          <a:xfrm>
            <a:off x="2476500" y="2301968"/>
            <a:ext cx="4191000" cy="837152"/>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800" b="1" dirty="0">
                <a:ln w="3175">
                  <a:solidFill>
                    <a:prstClr val="white"/>
                  </a:solidFill>
                </a:ln>
                <a:solidFill>
                  <a:prstClr val="black"/>
                </a:solidFill>
                <a:ea typeface="MS PGothic" panose="020B0600070205080204" pitchFamily="34" charset="-128"/>
              </a:rPr>
              <a:t>Tier 2</a:t>
            </a:r>
          </a:p>
          <a:p>
            <a:pPr algn="ctr" eaLnBrk="1" hangingPunct="1">
              <a:lnSpc>
                <a:spcPct val="85000"/>
              </a:lnSpc>
              <a:defRPr/>
            </a:pPr>
            <a:r>
              <a:rPr lang="en-US" sz="2400" b="1" dirty="0">
                <a:ln w="3175">
                  <a:solidFill>
                    <a:prstClr val="white"/>
                  </a:solidFill>
                </a:ln>
                <a:solidFill>
                  <a:prstClr val="black"/>
                </a:solidFill>
                <a:ea typeface="MS PGothic" panose="020B0600070205080204" pitchFamily="34" charset="-128"/>
              </a:rPr>
              <a:t>Secondary Prevention (</a:t>
            </a:r>
            <a:r>
              <a:rPr lang="en-US" sz="2400" b="1" dirty="0">
                <a:ln w="3175">
                  <a:solidFill>
                    <a:prstClr val="white"/>
                  </a:solidFill>
                </a:ln>
                <a:solidFill>
                  <a:prstClr val="black"/>
                </a:solidFill>
                <a:ea typeface="MS PGothic" panose="020B0600070205080204" pitchFamily="34" charset="-128"/>
                <a:cs typeface="Arial" panose="020B0604020202020204" pitchFamily="34" charset="0"/>
              </a:rPr>
              <a:t>≈15%</a:t>
            </a:r>
            <a:r>
              <a:rPr lang="en-US" sz="2400" b="1" dirty="0">
                <a:ln w="3175">
                  <a:solidFill>
                    <a:prstClr val="white"/>
                  </a:solidFill>
                </a:ln>
                <a:solidFill>
                  <a:prstClr val="black"/>
                </a:solidFill>
                <a:ea typeface="MS PGothic" panose="020B0600070205080204" pitchFamily="34" charset="-128"/>
              </a:rPr>
              <a:t>) </a:t>
            </a:r>
          </a:p>
        </p:txBody>
      </p:sp>
      <p:sp>
        <p:nvSpPr>
          <p:cNvPr id="13" name="Tier 1"/>
          <p:cNvSpPr txBox="1">
            <a:spLocks noChangeArrowheads="1"/>
          </p:cNvSpPr>
          <p:nvPr userDrawn="1"/>
        </p:nvSpPr>
        <p:spPr bwMode="auto">
          <a:xfrm>
            <a:off x="2476500" y="4600925"/>
            <a:ext cx="4191000" cy="892552"/>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800" b="1" dirty="0">
                <a:ln w="3175">
                  <a:solidFill>
                    <a:prstClr val="white">
                      <a:alpha val="70000"/>
                    </a:prstClr>
                  </a:solidFill>
                </a:ln>
                <a:solidFill>
                  <a:prstClr val="black"/>
                </a:solidFill>
                <a:ea typeface="MS PGothic" panose="020B0600070205080204" pitchFamily="34" charset="-128"/>
              </a:rPr>
              <a:t>Tier 1</a:t>
            </a:r>
          </a:p>
          <a:p>
            <a:pPr algn="ctr" eaLnBrk="1" hangingPunct="1">
              <a:defRPr/>
            </a:pPr>
            <a:r>
              <a:rPr lang="en-US" sz="2400" b="1" dirty="0">
                <a:ln w="3175">
                  <a:solidFill>
                    <a:prstClr val="white">
                      <a:alpha val="70000"/>
                    </a:prstClr>
                  </a:solidFill>
                </a:ln>
                <a:solidFill>
                  <a:prstClr val="black"/>
                </a:solidFill>
                <a:ea typeface="MS PGothic" panose="020B0600070205080204" pitchFamily="34" charset="-128"/>
              </a:rPr>
              <a:t>Primary Prevention (</a:t>
            </a:r>
            <a:r>
              <a:rPr lang="en-US" sz="2400" b="1" dirty="0">
                <a:ln w="3175">
                  <a:solidFill>
                    <a:prstClr val="white">
                      <a:alpha val="70000"/>
                    </a:prstClr>
                  </a:solidFill>
                </a:ln>
                <a:solidFill>
                  <a:prstClr val="black"/>
                </a:solidFill>
                <a:ea typeface="MS PGothic" panose="020B0600070205080204" pitchFamily="34" charset="-128"/>
                <a:cs typeface="Arial" panose="020B0604020202020204" pitchFamily="34" charset="0"/>
              </a:rPr>
              <a:t>≈80%</a:t>
            </a:r>
            <a:r>
              <a:rPr lang="en-US" sz="2400" b="1" dirty="0">
                <a:ln w="3175">
                  <a:solidFill>
                    <a:prstClr val="white">
                      <a:alpha val="70000"/>
                    </a:prstClr>
                  </a:solidFill>
                </a:ln>
                <a:solidFill>
                  <a:prstClr val="black"/>
                </a:solidFill>
                <a:ea typeface="MS PGothic" panose="020B0600070205080204" pitchFamily="34" charset="-128"/>
              </a:rPr>
              <a:t>) </a:t>
            </a:r>
          </a:p>
        </p:txBody>
      </p:sp>
      <p:sp>
        <p:nvSpPr>
          <p:cNvPr id="14" name="Reference"/>
          <p:cNvSpPr txBox="1">
            <a:spLocks noChangeArrowheads="1"/>
          </p:cNvSpPr>
          <p:nvPr userDrawn="1"/>
        </p:nvSpPr>
        <p:spPr bwMode="auto">
          <a:xfrm>
            <a:off x="2698750" y="395288"/>
            <a:ext cx="3746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eaLnBrk="1" hangingPunct="1">
              <a:defRPr/>
            </a:pPr>
            <a:r>
              <a:rPr lang="en-US" altLang="en-US" sz="2000">
                <a:solidFill>
                  <a:srgbClr val="000000"/>
                </a:solidFill>
                <a:latin typeface="Tw Cen MT" panose="020B0602020104020603" pitchFamily="34" charset="0"/>
              </a:rPr>
              <a:t>(Lane, Kalberg, &amp; Menzies, 2009)</a:t>
            </a:r>
          </a:p>
        </p:txBody>
      </p:sp>
      <p:sp>
        <p:nvSpPr>
          <p:cNvPr id="15" name="Title"/>
          <p:cNvSpPr txBox="1">
            <a:spLocks noChangeArrowheads="1"/>
          </p:cNvSpPr>
          <p:nvPr userDrawn="1"/>
        </p:nvSpPr>
        <p:spPr bwMode="auto">
          <a:xfrm>
            <a:off x="0" y="0"/>
            <a:ext cx="9144000" cy="800100"/>
          </a:xfrm>
          <a:prstGeom prst="rect">
            <a:avLst/>
          </a:prstGeom>
          <a:noFill/>
          <a:ln>
            <a:noFill/>
          </a:ln>
        </p:spPr>
        <p:txBody>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2600" b="1" dirty="0">
                <a:solidFill>
                  <a:prstClr val="black"/>
                </a:solidFill>
                <a:ea typeface="MS PGothic" panose="020B0600070205080204" pitchFamily="34" charset="-128"/>
              </a:rPr>
              <a:t>Comprehensive, Integrated, Three-Tiered Model of Prevention</a:t>
            </a:r>
            <a:endParaRPr lang="en-US" sz="2800" b="1"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12263848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8F1C4A2-37CF-0145-8F4C-2375D5026A8F}" type="datetime1">
              <a:rPr lang="en-US" smtClean="0"/>
              <a:t>3/6/2020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C399B0F-E90A-B843-BDEB-39F28E414318}" type="slidenum">
              <a:rPr lang="en-US"/>
              <a:pPr>
                <a:defRPr/>
              </a:pPr>
              <a:t>‹#›</a:t>
            </a:fld>
            <a:endParaRPr lang="en-US"/>
          </a:p>
        </p:txBody>
      </p:sp>
    </p:spTree>
    <p:extLst>
      <p:ext uri="{BB962C8B-B14F-4D97-AF65-F5344CB8AC3E}">
        <p14:creationId xmlns:p14="http://schemas.microsoft.com/office/powerpoint/2010/main" val="3020796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826C2B8-7159-604A-90C7-1954591C6384}" type="datetime1">
              <a:rPr lang="en-US" smtClean="0"/>
              <a:t>3/6/2020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8347D36-0E31-FF43-B81A-63736BD532B2}" type="slidenum">
              <a:rPr lang="en-US"/>
              <a:pPr>
                <a:defRPr/>
              </a:pPr>
              <a:t>‹#›</a:t>
            </a:fld>
            <a:endParaRPr lang="en-US"/>
          </a:p>
        </p:txBody>
      </p:sp>
    </p:spTree>
    <p:extLst>
      <p:ext uri="{BB962C8B-B14F-4D97-AF65-F5344CB8AC3E}">
        <p14:creationId xmlns:p14="http://schemas.microsoft.com/office/powerpoint/2010/main" val="4008822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C4BE11D1-6795-EE47-9681-1BB6F887A674}" type="datetime1">
              <a:rPr lang="en-US" smtClean="0"/>
              <a:t>3/6/2020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99C2A85-5960-2A44-B043-F1FFDED6C999}" type="slidenum">
              <a:rPr lang="en-US"/>
              <a:pPr>
                <a:defRPr/>
              </a:pPr>
              <a:t>‹#›</a:t>
            </a:fld>
            <a:endParaRPr lang="en-US"/>
          </a:p>
        </p:txBody>
      </p:sp>
    </p:spTree>
    <p:extLst>
      <p:ext uri="{BB962C8B-B14F-4D97-AF65-F5344CB8AC3E}">
        <p14:creationId xmlns:p14="http://schemas.microsoft.com/office/powerpoint/2010/main" val="971825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25A727C-D1DA-FF41-84F2-B9690A43ABB1}" type="datetime1">
              <a:rPr lang="en-US" smtClean="0"/>
              <a:t>3/6/2020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1593B57-F149-9F4D-8A35-A91322A0C1AA}" type="slidenum">
              <a:rPr lang="en-US"/>
              <a:pPr>
                <a:defRPr/>
              </a:pPr>
              <a:t>‹#›</a:t>
            </a:fld>
            <a:endParaRPr lang="en-US"/>
          </a:p>
        </p:txBody>
      </p:sp>
    </p:spTree>
    <p:extLst>
      <p:ext uri="{BB962C8B-B14F-4D97-AF65-F5344CB8AC3E}">
        <p14:creationId xmlns:p14="http://schemas.microsoft.com/office/powerpoint/2010/main" val="13771846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9292762-1743-654E-87C0-F3B05E5C4ABD}" type="datetime1">
              <a:rPr lang="en-US" smtClean="0"/>
              <a:t>3/6/2020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073E896-6BDB-184E-8889-BFCC38CF1F45}" type="slidenum">
              <a:rPr lang="en-US"/>
              <a:pPr>
                <a:defRPr/>
              </a:pPr>
              <a:t>‹#›</a:t>
            </a:fld>
            <a:endParaRPr lang="en-US"/>
          </a:p>
        </p:txBody>
      </p:sp>
    </p:spTree>
    <p:extLst>
      <p:ext uri="{BB962C8B-B14F-4D97-AF65-F5344CB8AC3E}">
        <p14:creationId xmlns:p14="http://schemas.microsoft.com/office/powerpoint/2010/main" val="18585808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4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7010400" y="76200"/>
            <a:ext cx="1371600" cy="228600"/>
          </a:xfrm>
        </p:spPr>
        <p:txBody>
          <a:bodyPr/>
          <a:lstStyle>
            <a:lvl1pPr algn="r" eaLnBrk="0" fontAlgn="auto" hangingPunct="0">
              <a:spcBef>
                <a:spcPts val="0"/>
              </a:spcBef>
              <a:spcAft>
                <a:spcPts val="0"/>
              </a:spcAft>
              <a:defRPr>
                <a:latin typeface="+mn-lt"/>
                <a:ea typeface="MS PGothic" panose="020B0600070205080204" pitchFamily="34" charset="-128"/>
              </a:defRPr>
            </a:lvl1pPr>
            <a:extLst/>
          </a:lstStyle>
          <a:p>
            <a:pPr>
              <a:defRPr/>
            </a:pPr>
            <a:fld id="{B4EF0D39-3109-8F40-A2B9-C9C67CBFBF78}" type="datetime1">
              <a:rPr lang="en-US" smtClean="0"/>
              <a:t>3/6/2020</a:t>
            </a:fld>
            <a:endParaRPr lang="en-US"/>
          </a:p>
        </p:txBody>
      </p:sp>
    </p:spTree>
    <p:extLst>
      <p:ext uri="{BB962C8B-B14F-4D97-AF65-F5344CB8AC3E}">
        <p14:creationId xmlns:p14="http://schemas.microsoft.com/office/powerpoint/2010/main" val="20193558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7302500" y="2438400"/>
            <a:ext cx="16891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0B54F8D-3E2F-8948-AA01-1F1D2D311C7F}" type="datetime1">
              <a:rPr lang="en-US" smtClean="0"/>
              <a:t>3/6/2020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Implementation </a:t>
            </a:r>
            <a:fld id="{F15E9017-F228-7649-9B51-BD1E50BA5B10}" type="slidenum">
              <a:rPr lang="en-US"/>
              <a:pPr>
                <a:defRPr/>
              </a:pPr>
              <a:t>‹#›</a:t>
            </a:fld>
            <a:endParaRPr lang="en-US"/>
          </a:p>
        </p:txBody>
      </p:sp>
    </p:spTree>
    <p:extLst>
      <p:ext uri="{BB962C8B-B14F-4D97-AF65-F5344CB8AC3E}">
        <p14:creationId xmlns:p14="http://schemas.microsoft.com/office/powerpoint/2010/main" val="9040313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1E0F38D-7056-074B-B1C3-26E8BD6D2EF2}" type="datetime1">
              <a:rPr lang="en-US" smtClean="0"/>
              <a:t>3/6/2020</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r>
              <a:rPr lang="en-US"/>
              <a:t>2015 2016 IES Ci3T ES Implementation </a:t>
            </a:r>
            <a:fld id="{373B08C3-9842-AC4A-ABAA-99F3A1CA7D5B}" type="slidenum">
              <a:rPr lang="en-US"/>
              <a:pPr>
                <a:defRPr/>
              </a:pPr>
              <a:t>‹#›</a:t>
            </a:fld>
            <a:endParaRPr lang="en-US"/>
          </a:p>
        </p:txBody>
      </p:sp>
    </p:spTree>
    <p:extLst>
      <p:ext uri="{BB962C8B-B14F-4D97-AF65-F5344CB8AC3E}">
        <p14:creationId xmlns:p14="http://schemas.microsoft.com/office/powerpoint/2010/main" val="4137659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3/6/2020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2193543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t>3/6/2020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pic>
        <p:nvPicPr>
          <p:cNvPr id="8" name="Picture 7"/>
          <p:cNvPicPr>
            <a:picLocks noChangeAspect="1"/>
          </p:cNvPicPr>
          <p:nvPr userDrawn="1"/>
        </p:nvPicPr>
        <p:blipFill>
          <a:blip r:embed="rId2"/>
          <a:stretch>
            <a:fillRect/>
          </a:stretch>
        </p:blipFill>
        <p:spPr>
          <a:xfrm>
            <a:off x="1469059" y="6086829"/>
            <a:ext cx="6177308" cy="627942"/>
          </a:xfrm>
          <a:prstGeom prst="rect">
            <a:avLst/>
          </a:prstGeom>
        </p:spPr>
      </p:pic>
    </p:spTree>
    <p:extLst>
      <p:ext uri="{BB962C8B-B14F-4D97-AF65-F5344CB8AC3E}">
        <p14:creationId xmlns:p14="http://schemas.microsoft.com/office/powerpoint/2010/main" val="15425680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2" name="Title"/>
          <p:cNvSpPr txBox="1">
            <a:spLocks noChangeArrowheads="1"/>
          </p:cNvSpPr>
          <p:nvPr userDrawn="1"/>
        </p:nvSpPr>
        <p:spPr bwMode="auto">
          <a:xfrm>
            <a:off x="0" y="0"/>
            <a:ext cx="9144000" cy="800100"/>
          </a:xfrm>
          <a:prstGeom prst="rect">
            <a:avLst/>
          </a:prstGeom>
          <a:solidFill>
            <a:srgbClr val="ADB9CA"/>
          </a:solidFill>
          <a:ln>
            <a:noFill/>
          </a:ln>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600" b="1" dirty="0">
                <a:solidFill>
                  <a:prstClr val="black"/>
                </a:solidFill>
                <a:ea typeface="MS PGothic" panose="020B0600070205080204" pitchFamily="34" charset="-128"/>
              </a:rPr>
              <a:t>Comprehensive, Integrated, Three-Tiered Model of Prevention </a:t>
            </a:r>
            <a:r>
              <a:rPr lang="en-US" sz="2000" b="1" dirty="0">
                <a:solidFill>
                  <a:prstClr val="black"/>
                </a:solidFill>
                <a:ea typeface="MS PGothic" panose="020B0600070205080204" pitchFamily="34" charset="-128"/>
              </a:rPr>
              <a:t>(Lane, Kalberg, &amp; Menzies, 2009)</a:t>
            </a:r>
            <a:endParaRPr lang="en-US" sz="2800" b="1" dirty="0">
              <a:solidFill>
                <a:prstClr val="black"/>
              </a:solidFill>
              <a:ea typeface="MS PGothic" panose="020B0600070205080204" pitchFamily="34" charset="-128"/>
            </a:endParaRPr>
          </a:p>
        </p:txBody>
      </p:sp>
      <p:grpSp>
        <p:nvGrpSpPr>
          <p:cNvPr id="3" name="Triangle"/>
          <p:cNvGrpSpPr>
            <a:grpSpLocks/>
          </p:cNvGrpSpPr>
          <p:nvPr userDrawn="1"/>
        </p:nvGrpSpPr>
        <p:grpSpPr bwMode="auto">
          <a:xfrm>
            <a:off x="423863" y="1058863"/>
            <a:ext cx="8296275" cy="5722937"/>
            <a:chOff x="423333" y="1059255"/>
            <a:chExt cx="8297334" cy="5722545"/>
          </a:xfrm>
        </p:grpSpPr>
        <p:sp>
          <p:nvSpPr>
            <p:cNvPr id="4" name="Green Triangle"/>
            <p:cNvSpPr/>
            <p:nvPr userDrawn="1"/>
          </p:nvSpPr>
          <p:spPr>
            <a:xfrm>
              <a:off x="423333" y="3132388"/>
              <a:ext cx="8297334" cy="364147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1" dirty="0">
                <a:solidFill>
                  <a:prstClr val="white"/>
                </a:solidFill>
              </a:endParaRPr>
            </a:p>
          </p:txBody>
        </p:sp>
        <p:sp>
          <p:nvSpPr>
            <p:cNvPr id="5" name="Yellow Triangle"/>
            <p:cNvSpPr/>
            <p:nvPr userDrawn="1"/>
          </p:nvSpPr>
          <p:spPr>
            <a:xfrm>
              <a:off x="3066857" y="1846601"/>
              <a:ext cx="3008697" cy="128737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
          <p:nvSpPr>
            <p:cNvPr id="6" name="Red Triangle"/>
            <p:cNvSpPr/>
            <p:nvPr userDrawn="1"/>
          </p:nvSpPr>
          <p:spPr>
            <a:xfrm>
              <a:off x="3995664" y="1059255"/>
              <a:ext cx="1135207" cy="787346"/>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
          <p:nvSpPr>
            <p:cNvPr id="7" name="Domains"/>
            <p:cNvSpPr txBox="1"/>
            <p:nvPr userDrawn="1"/>
          </p:nvSpPr>
          <p:spPr>
            <a:xfrm>
              <a:off x="423333" y="6096047"/>
              <a:ext cx="8297334" cy="461931"/>
            </a:xfrm>
            <a:prstGeom prst="rect">
              <a:avLst/>
            </a:prstGeom>
            <a:noFill/>
            <a:ln>
              <a:noFill/>
            </a:ln>
          </p:spPr>
          <p:txBody>
            <a:bodyPr>
              <a:spAutoFit/>
            </a:bodyPr>
            <a:lstStyle/>
            <a:p>
              <a:pPr defTabSz="457200" eaLnBrk="1" fontAlgn="auto" hangingPunct="1">
                <a:spcBef>
                  <a:spcPts val="0"/>
                </a:spcBef>
                <a:spcAft>
                  <a:spcPts val="0"/>
                </a:spcAft>
                <a:tabLst>
                  <a:tab pos="1541463" algn="ctr"/>
                  <a:tab pos="4056063" algn="ctr"/>
                  <a:tab pos="6570663" algn="ctr"/>
                </a:tabLst>
                <a:defRPr/>
              </a:pPr>
              <a:r>
                <a:rPr lang="en-US" sz="2400" b="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Academic	Behavioral	Social</a:t>
              </a:r>
            </a:p>
          </p:txBody>
        </p:sp>
        <p:cxnSp>
          <p:nvCxnSpPr>
            <p:cNvPr id="8" name="Straight Connector 7"/>
            <p:cNvCxnSpPr/>
            <p:nvPr userDrawn="1"/>
          </p:nvCxnSpPr>
          <p:spPr>
            <a:xfrm rot="5400000">
              <a:off x="5486606"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userDrawn="1"/>
          </p:nvCxnSpPr>
          <p:spPr>
            <a:xfrm>
              <a:off x="1083817" y="5867463"/>
              <a:ext cx="6984303"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rot="5400000">
              <a:off x="2750995"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80%"/>
            <p:cNvSpPr txBox="1">
              <a:spLocks noChangeArrowheads="1"/>
            </p:cNvSpPr>
            <p:nvPr userDrawn="1"/>
          </p:nvSpPr>
          <p:spPr bwMode="auto">
            <a:xfrm>
              <a:off x="3859122" y="4562627"/>
              <a:ext cx="1425757" cy="6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600" b="1" dirty="0">
                  <a:solidFill>
                    <a:prstClr val="black"/>
                  </a:solidFill>
                  <a:latin typeface="Calibri" panose="020F0502020204030204"/>
                  <a:ea typeface="MS PGothic" panose="020B0600070205080204" pitchFamily="34" charset="-128"/>
                  <a:cs typeface="Arial" panose="020B0604020202020204" pitchFamily="34" charset="0"/>
                </a:rPr>
                <a:t>≈80%</a:t>
              </a:r>
            </a:p>
          </p:txBody>
        </p:sp>
        <p:sp>
          <p:nvSpPr>
            <p:cNvPr id="12" name="15%"/>
            <p:cNvSpPr txBox="1">
              <a:spLocks noChangeArrowheads="1"/>
            </p:cNvSpPr>
            <p:nvPr userDrawn="1"/>
          </p:nvSpPr>
          <p:spPr bwMode="auto">
            <a:xfrm>
              <a:off x="4009953" y="2270434"/>
              <a:ext cx="1124093" cy="5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200" b="1" dirty="0">
                  <a:solidFill>
                    <a:prstClr val="black"/>
                  </a:solidFill>
                  <a:latin typeface="Calibri" panose="020F0502020204030204"/>
                  <a:ea typeface="MS PGothic" panose="020B0600070205080204" pitchFamily="34" charset="-128"/>
                  <a:cs typeface="Arial" panose="020B0604020202020204" pitchFamily="34" charset="0"/>
                </a:rPr>
                <a:t>≈15%</a:t>
              </a:r>
            </a:p>
          </p:txBody>
        </p:sp>
        <p:sp>
          <p:nvSpPr>
            <p:cNvPr id="13" name="5%"/>
            <p:cNvSpPr txBox="1">
              <a:spLocks noChangeArrowheads="1"/>
            </p:cNvSpPr>
            <p:nvPr userDrawn="1"/>
          </p:nvSpPr>
          <p:spPr bwMode="auto">
            <a:xfrm>
              <a:off x="4156021" y="1130687"/>
              <a:ext cx="831956" cy="5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800" b="1" dirty="0">
                  <a:solidFill>
                    <a:prstClr val="black"/>
                  </a:solidFill>
                  <a:latin typeface="Calibri" panose="020F0502020204030204"/>
                  <a:ea typeface="MS PGothic" panose="020B0600070205080204" pitchFamily="34" charset="-128"/>
                  <a:cs typeface="Arial" panose="020B0604020202020204" pitchFamily="34" charset="0"/>
                </a:rPr>
                <a:t>≈5%</a:t>
              </a:r>
            </a:p>
          </p:txBody>
        </p:sp>
      </p:grpSp>
      <p:sp>
        <p:nvSpPr>
          <p:cNvPr id="14" name="Tier 1"/>
          <p:cNvSpPr txBox="1">
            <a:spLocks noChangeArrowheads="1"/>
          </p:cNvSpPr>
          <p:nvPr userDrawn="1"/>
        </p:nvSpPr>
        <p:spPr bwMode="auto">
          <a:xfrm>
            <a:off x="2476500" y="50292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Primary Prevention (Tier 1) </a:t>
            </a:r>
          </a:p>
        </p:txBody>
      </p:sp>
      <p:sp>
        <p:nvSpPr>
          <p:cNvPr id="15" name="Tier 2"/>
          <p:cNvSpPr txBox="1">
            <a:spLocks noChangeArrowheads="1"/>
          </p:cNvSpPr>
          <p:nvPr userDrawn="1"/>
        </p:nvSpPr>
        <p:spPr bwMode="auto">
          <a:xfrm>
            <a:off x="2476500" y="2684463"/>
            <a:ext cx="419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Secondary Prevention (Tier 2) </a:t>
            </a:r>
          </a:p>
        </p:txBody>
      </p:sp>
      <p:sp>
        <p:nvSpPr>
          <p:cNvPr id="16" name="Tier 3"/>
          <p:cNvSpPr txBox="1">
            <a:spLocks noChangeArrowheads="1"/>
          </p:cNvSpPr>
          <p:nvPr userDrawn="1"/>
        </p:nvSpPr>
        <p:spPr bwMode="auto">
          <a:xfrm>
            <a:off x="2667000" y="1397000"/>
            <a:ext cx="381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Tertiary Prevention  (Tier 3)</a:t>
            </a:r>
          </a:p>
        </p:txBody>
      </p:sp>
      <p:sp>
        <p:nvSpPr>
          <p:cNvPr id="17" name="Watermark Covering"/>
          <p:cNvSpPr/>
          <p:nvPr userDrawn="1"/>
        </p:nvSpPr>
        <p:spPr>
          <a:xfrm>
            <a:off x="0" y="0"/>
            <a:ext cx="9144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796928735"/>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2CA8FF29-99F6-ED4E-BCF7-EA31814E5BF5}" type="datetime1">
              <a:rPr lang="en-US" smtClean="0"/>
              <a:t>3/6/2020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0080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F2F50924-2BF9-B54C-AAE3-BF8EC02EDCD4}" type="slidenum">
              <a:rPr lang="en-US"/>
              <a:pPr>
                <a:defRPr/>
              </a:pPr>
              <a:t>‹#›</a:t>
            </a:fld>
            <a:endParaRPr lang="en-US"/>
          </a:p>
        </p:txBody>
      </p:sp>
    </p:spTree>
    <p:extLst>
      <p:ext uri="{BB962C8B-B14F-4D97-AF65-F5344CB8AC3E}">
        <p14:creationId xmlns:p14="http://schemas.microsoft.com/office/powerpoint/2010/main" val="918721384"/>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B9FEF27C-9578-304A-A226-75303167B1F4}" type="datetime1">
              <a:rPr lang="en-US" smtClean="0"/>
              <a:t>3/6/2020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AA3F534-9034-4F48-81BE-C696FC2525A3}" type="slidenum">
              <a:rPr lang="en-US"/>
              <a:pPr>
                <a:defRPr/>
              </a:pPr>
              <a:t>‹#›</a:t>
            </a:fld>
            <a:endParaRPr lang="en-US"/>
          </a:p>
        </p:txBody>
      </p:sp>
    </p:spTree>
    <p:extLst>
      <p:ext uri="{BB962C8B-B14F-4D97-AF65-F5344CB8AC3E}">
        <p14:creationId xmlns:p14="http://schemas.microsoft.com/office/powerpoint/2010/main" val="542878958"/>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6419B727-D669-E240-B225-2F884ABC9A00}" type="datetime1">
              <a:rPr lang="en-US" smtClean="0"/>
              <a:t>3/6/2020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D99E1D66-4D2C-0042-9230-EDFF5DFFD7CD}" type="slidenum">
              <a:rPr lang="en-US"/>
              <a:pPr>
                <a:defRPr/>
              </a:pPr>
              <a:t>‹#›</a:t>
            </a:fld>
            <a:endParaRPr lang="en-US"/>
          </a:p>
        </p:txBody>
      </p:sp>
    </p:spTree>
    <p:extLst>
      <p:ext uri="{BB962C8B-B14F-4D97-AF65-F5344CB8AC3E}">
        <p14:creationId xmlns:p14="http://schemas.microsoft.com/office/powerpoint/2010/main" val="165611465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B30905D7-9F62-344E-BE85-36B843FE0BD9}" type="datetime1">
              <a:rPr lang="en-US" smtClean="0"/>
              <a:t>3/6/2020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98F98A62-3CF3-5343-BACE-9695A716DE17}" type="slidenum">
              <a:rPr lang="en-US"/>
              <a:pPr>
                <a:defRPr/>
              </a:pPr>
              <a:t>‹#›</a:t>
            </a:fld>
            <a:endParaRPr lang="en-US"/>
          </a:p>
        </p:txBody>
      </p:sp>
    </p:spTree>
    <p:extLst>
      <p:ext uri="{BB962C8B-B14F-4D97-AF65-F5344CB8AC3E}">
        <p14:creationId xmlns:p14="http://schemas.microsoft.com/office/powerpoint/2010/main" val="7640349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F51445F-D445-2C4F-BA63-FA3D7B428D01}" type="datetime1">
              <a:rPr lang="en-US" smtClean="0"/>
              <a:t>3/6/2020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5D6B8E0D-61FE-1443-B2D6-6F1CF33A6744}" type="slidenum">
              <a:rPr lang="en-US"/>
              <a:pPr>
                <a:defRPr/>
              </a:pPr>
              <a:t>‹#›</a:t>
            </a:fld>
            <a:endParaRPr lang="en-US"/>
          </a:p>
        </p:txBody>
      </p:sp>
    </p:spTree>
    <p:extLst>
      <p:ext uri="{BB962C8B-B14F-4D97-AF65-F5344CB8AC3E}">
        <p14:creationId xmlns:p14="http://schemas.microsoft.com/office/powerpoint/2010/main" val="783373783"/>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E9347340-8802-7545-9B8D-48E20C8246A9}" type="datetime1">
              <a:rPr lang="en-US" smtClean="0"/>
              <a:t>3/6/2020</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57F01C5F-9C44-934E-8875-066C82B98657}" type="slidenum">
              <a:rPr lang="en-US"/>
              <a:pPr>
                <a:defRPr/>
              </a:pPr>
              <a:t>‹#›</a:t>
            </a:fld>
            <a:endParaRPr lang="en-US"/>
          </a:p>
        </p:txBody>
      </p:sp>
    </p:spTree>
    <p:extLst>
      <p:ext uri="{BB962C8B-B14F-4D97-AF65-F5344CB8AC3E}">
        <p14:creationId xmlns:p14="http://schemas.microsoft.com/office/powerpoint/2010/main" val="2088414771"/>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5AB5C9D3-8429-DA47-BED2-79E763F5DF8F}" type="datetime1">
              <a:rPr lang="en-US" smtClean="0"/>
              <a:t>3/6/2020</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1514329629"/>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03F0E5A-9456-E44A-97E7-48569C9CD7E0}" type="datetime1">
              <a:rPr lang="en-US" smtClean="0"/>
              <a:t>3/6/2020</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988715F9-6142-6646-B040-A5395C5A757B}" type="slidenum">
              <a:rPr lang="en-US"/>
              <a:pPr>
                <a:defRPr/>
              </a:pPr>
              <a:t>‹#›</a:t>
            </a:fld>
            <a:endParaRPr lang="en-US"/>
          </a:p>
        </p:txBody>
      </p:sp>
    </p:spTree>
    <p:extLst>
      <p:ext uri="{BB962C8B-B14F-4D97-AF65-F5344CB8AC3E}">
        <p14:creationId xmlns:p14="http://schemas.microsoft.com/office/powerpoint/2010/main" val="1509374006"/>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9D89613-813C-2C43-87AE-D0BFC7D38267}" type="datetime1">
              <a:rPr lang="en-US" smtClean="0"/>
              <a:t>3/6/2020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E7537555-0256-8F4F-BB9B-D456A091E077}" type="slidenum">
              <a:rPr lang="en-US"/>
              <a:pPr>
                <a:defRPr/>
              </a:pPr>
              <a:t>‹#›</a:t>
            </a:fld>
            <a:endParaRPr lang="en-US"/>
          </a:p>
        </p:txBody>
      </p:sp>
    </p:spTree>
    <p:extLst>
      <p:ext uri="{BB962C8B-B14F-4D97-AF65-F5344CB8AC3E}">
        <p14:creationId xmlns:p14="http://schemas.microsoft.com/office/powerpoint/2010/main" val="1972080478"/>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2B7E954A-91FB-5E42-BC72-873C4ECA71CF}" type="datetime1">
              <a:rPr lang="en-US" smtClean="0"/>
              <a:t>3/6/2020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5FF13C78-E9B2-AB45-866D-D3DE61014CC4}" type="slidenum">
              <a:rPr lang="en-US"/>
              <a:pPr>
                <a:defRPr/>
              </a:pPr>
              <a:t>‹#›</a:t>
            </a:fld>
            <a:endParaRPr lang="en-US"/>
          </a:p>
        </p:txBody>
      </p:sp>
    </p:spTree>
    <p:extLst>
      <p:ext uri="{BB962C8B-B14F-4D97-AF65-F5344CB8AC3E}">
        <p14:creationId xmlns:p14="http://schemas.microsoft.com/office/powerpoint/2010/main" val="493985948"/>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41CC9044-22D5-BF42-B2BD-E34DF304D8DD}" type="datetime1">
              <a:rPr lang="en-US" smtClean="0"/>
              <a:t>3/6/2020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DBE94219-7CE7-0B42-8B53-48B374C82D9C}" type="slidenum">
              <a:rPr lang="en-US"/>
              <a:pPr>
                <a:defRPr/>
              </a:pPr>
              <a:t>‹#›</a:t>
            </a:fld>
            <a:endParaRPr lang="en-US"/>
          </a:p>
        </p:txBody>
      </p:sp>
    </p:spTree>
    <p:extLst>
      <p:ext uri="{BB962C8B-B14F-4D97-AF65-F5344CB8AC3E}">
        <p14:creationId xmlns:p14="http://schemas.microsoft.com/office/powerpoint/2010/main" val="250048734"/>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32BEF97-9CD8-934F-80FC-8F4AF247E8FD}" type="datetime1">
              <a:rPr lang="en-US" smtClean="0"/>
              <a:t>3/6/2020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E9C1AEF7-66C1-9D44-8FA6-8FF810ADD06B}" type="slidenum">
              <a:rPr lang="en-US"/>
              <a:pPr>
                <a:defRPr/>
              </a:pPr>
              <a:t>‹#›</a:t>
            </a:fld>
            <a:endParaRPr lang="en-US"/>
          </a:p>
        </p:txBody>
      </p:sp>
    </p:spTree>
    <p:extLst>
      <p:ext uri="{BB962C8B-B14F-4D97-AF65-F5344CB8AC3E}">
        <p14:creationId xmlns:p14="http://schemas.microsoft.com/office/powerpoint/2010/main" val="2091058806"/>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4F9291-8BEB-8349-AE0C-57B6B68B5A63}" type="datetime1">
              <a:rPr lang="en-US" altLang="en-US" smtClean="0"/>
              <a:t>3/6/2020</a:t>
            </a:fld>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714C2091-97EC-E84E-9D1B-C4E616837BA8}" type="slidenum">
              <a:rPr lang="en-US" altLang="en-US"/>
              <a:pPr>
                <a:defRPr/>
              </a:pPr>
              <a:t>‹#›</a:t>
            </a:fld>
            <a:endParaRPr lang="en-US" altLang="en-US"/>
          </a:p>
        </p:txBody>
      </p:sp>
    </p:spTree>
    <p:extLst>
      <p:ext uri="{BB962C8B-B14F-4D97-AF65-F5344CB8AC3E}">
        <p14:creationId xmlns:p14="http://schemas.microsoft.com/office/powerpoint/2010/main" val="855469287"/>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457200" y="6356350"/>
            <a:ext cx="21336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64428209-599B-1C45-B083-79254671D609}" type="datetime1">
              <a:rPr lang="en-US" smtClean="0"/>
              <a:t>3/6/2020</a:t>
            </a:fld>
            <a:endParaRPr lang="en-US"/>
          </a:p>
        </p:txBody>
      </p:sp>
      <p:sp>
        <p:nvSpPr>
          <p:cNvPr id="5" name="Rectangle 10"/>
          <p:cNvSpPr>
            <a:spLocks noGrp="1" noChangeArrowheads="1"/>
          </p:cNvSpPr>
          <p:nvPr>
            <p:ph type="ftr" sz="quarter" idx="11"/>
          </p:nvPr>
        </p:nvSpPr>
        <p:spPr>
          <a:xfrm>
            <a:off x="3124200" y="6356350"/>
            <a:ext cx="28956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73A30428-5B51-1546-9E44-DF9358A5ABA2}" type="slidenum">
              <a:rPr lang="en-US" altLang="en-US"/>
              <a:pPr>
                <a:defRPr/>
              </a:pPr>
              <a:t>‹#›</a:t>
            </a:fld>
            <a:endParaRPr lang="en-US" altLang="en-US"/>
          </a:p>
        </p:txBody>
      </p:sp>
    </p:spTree>
    <p:extLst>
      <p:ext uri="{BB962C8B-B14F-4D97-AF65-F5344CB8AC3E}">
        <p14:creationId xmlns:p14="http://schemas.microsoft.com/office/powerpoint/2010/main" val="46928994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image" Target="../media/image8.png"/><Relationship Id="rId2" Type="http://schemas.openxmlformats.org/officeDocument/2006/relationships/slideLayout" Target="../slideLayouts/slideLayout133.xml"/><Relationship Id="rId16" Type="http://schemas.openxmlformats.org/officeDocument/2006/relationships/theme" Target="../theme/theme10.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image" Target="../media/image8.png"/><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image" Target="../media/image13.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13.pn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3" Type="http://schemas.openxmlformats.org/officeDocument/2006/relationships/slideLayout" Target="../slideLayouts/slideLayout185.xml"/><Relationship Id="rId21" Type="http://schemas.openxmlformats.org/officeDocument/2006/relationships/image" Target="../media/image1.png"/><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theme" Target="../theme/theme1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26" Type="http://schemas.openxmlformats.org/officeDocument/2006/relationships/slideLayout" Target="../slideLayouts/slideLayout227.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slideLayout" Target="../slideLayouts/slideLayout226.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29" Type="http://schemas.microsoft.com/office/2007/relationships/hdphoto" Target="../media/hdphoto3.wdp"/><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24" Type="http://schemas.openxmlformats.org/officeDocument/2006/relationships/slideLayout" Target="../slideLayouts/slideLayout225.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slideLayout" Target="../slideLayouts/slideLayout224.xml"/><Relationship Id="rId28" Type="http://schemas.openxmlformats.org/officeDocument/2006/relationships/image" Target="../media/image14.png"/><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 Id="rId27"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18" Type="http://schemas.openxmlformats.org/officeDocument/2006/relationships/slideLayout" Target="../slideLayouts/slideLayout245.xml"/><Relationship Id="rId26" Type="http://schemas.openxmlformats.org/officeDocument/2006/relationships/slideLayout" Target="../slideLayouts/slideLayout253.xml"/><Relationship Id="rId3" Type="http://schemas.openxmlformats.org/officeDocument/2006/relationships/slideLayout" Target="../slideLayouts/slideLayout230.xml"/><Relationship Id="rId21" Type="http://schemas.openxmlformats.org/officeDocument/2006/relationships/slideLayout" Target="../slideLayouts/slideLayout248.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17" Type="http://schemas.openxmlformats.org/officeDocument/2006/relationships/slideLayout" Target="../slideLayouts/slideLayout244.xml"/><Relationship Id="rId25" Type="http://schemas.openxmlformats.org/officeDocument/2006/relationships/slideLayout" Target="../slideLayouts/slideLayout252.xml"/><Relationship Id="rId2" Type="http://schemas.openxmlformats.org/officeDocument/2006/relationships/slideLayout" Target="../slideLayouts/slideLayout229.xml"/><Relationship Id="rId16" Type="http://schemas.openxmlformats.org/officeDocument/2006/relationships/slideLayout" Target="../slideLayouts/slideLayout243.xml"/><Relationship Id="rId20" Type="http://schemas.openxmlformats.org/officeDocument/2006/relationships/slideLayout" Target="../slideLayouts/slideLayout247.xml"/><Relationship Id="rId29" Type="http://schemas.microsoft.com/office/2007/relationships/hdphoto" Target="../media/hdphoto3.wdp"/><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24" Type="http://schemas.openxmlformats.org/officeDocument/2006/relationships/slideLayout" Target="../slideLayouts/slideLayout251.xml"/><Relationship Id="rId5" Type="http://schemas.openxmlformats.org/officeDocument/2006/relationships/slideLayout" Target="../slideLayouts/slideLayout232.xml"/><Relationship Id="rId15" Type="http://schemas.openxmlformats.org/officeDocument/2006/relationships/slideLayout" Target="../slideLayouts/slideLayout242.xml"/><Relationship Id="rId23" Type="http://schemas.openxmlformats.org/officeDocument/2006/relationships/slideLayout" Target="../slideLayouts/slideLayout250.xml"/><Relationship Id="rId28" Type="http://schemas.openxmlformats.org/officeDocument/2006/relationships/image" Target="../media/image14.png"/><Relationship Id="rId10" Type="http://schemas.openxmlformats.org/officeDocument/2006/relationships/slideLayout" Target="../slideLayouts/slideLayout237.xml"/><Relationship Id="rId19" Type="http://schemas.openxmlformats.org/officeDocument/2006/relationships/slideLayout" Target="../slideLayouts/slideLayout246.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slideLayout" Target="../slideLayouts/slideLayout241.xml"/><Relationship Id="rId22" Type="http://schemas.openxmlformats.org/officeDocument/2006/relationships/slideLayout" Target="../slideLayouts/slideLayout249.xml"/><Relationship Id="rId27"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3" Type="http://schemas.openxmlformats.org/officeDocument/2006/relationships/slideLayout" Target="../slideLayouts/slideLayout256.xml"/><Relationship Id="rId21" Type="http://schemas.openxmlformats.org/officeDocument/2006/relationships/slideLayout" Target="../slideLayouts/slideLayout274.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20" Type="http://schemas.openxmlformats.org/officeDocument/2006/relationships/slideLayout" Target="../slideLayouts/slideLayout273.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slideLayout" Target="../slideLayouts/slideLayout268.xml"/><Relationship Id="rId23" Type="http://schemas.openxmlformats.org/officeDocument/2006/relationships/image" Target="../media/image13.png"/><Relationship Id="rId10" Type="http://schemas.openxmlformats.org/officeDocument/2006/relationships/slideLayout" Target="../slideLayouts/slideLayout263.xml"/><Relationship Id="rId19" Type="http://schemas.openxmlformats.org/officeDocument/2006/relationships/slideLayout" Target="../slideLayouts/slideLayout272.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 Id="rId2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18" Type="http://schemas.openxmlformats.org/officeDocument/2006/relationships/slideLayout" Target="../slideLayouts/slideLayout292.xml"/><Relationship Id="rId3" Type="http://schemas.openxmlformats.org/officeDocument/2006/relationships/slideLayout" Target="../slideLayouts/slideLayout277.xml"/><Relationship Id="rId21" Type="http://schemas.openxmlformats.org/officeDocument/2006/relationships/slideLayout" Target="../slideLayouts/slideLayout295.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17" Type="http://schemas.openxmlformats.org/officeDocument/2006/relationships/slideLayout" Target="../slideLayouts/slideLayout291.xml"/><Relationship Id="rId2" Type="http://schemas.openxmlformats.org/officeDocument/2006/relationships/slideLayout" Target="../slideLayouts/slideLayout276.xml"/><Relationship Id="rId16" Type="http://schemas.openxmlformats.org/officeDocument/2006/relationships/slideLayout" Target="../slideLayouts/slideLayout290.xml"/><Relationship Id="rId20" Type="http://schemas.openxmlformats.org/officeDocument/2006/relationships/slideLayout" Target="../slideLayouts/slideLayout294.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slideLayout" Target="../slideLayouts/slideLayout289.xml"/><Relationship Id="rId23" Type="http://schemas.openxmlformats.org/officeDocument/2006/relationships/image" Target="../media/image13.png"/><Relationship Id="rId10" Type="http://schemas.openxmlformats.org/officeDocument/2006/relationships/slideLayout" Target="../slideLayouts/slideLayout284.xml"/><Relationship Id="rId19" Type="http://schemas.openxmlformats.org/officeDocument/2006/relationships/slideLayout" Target="../slideLayouts/slideLayout293.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 Id="rId22"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1.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image" Target="../media/image1.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4.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image" Target="../media/image8.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theme" Target="../theme/theme5.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theme" Target="../theme/theme7.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image" Target="../media/image1.png"/><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8.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image" Target="../media/image1.pn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theme" Target="../theme/theme9.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 name="Picture 2"/>
          <p:cNvPicPr>
            <a:picLocks noChangeAspect="1"/>
          </p:cNvPicPr>
          <p:nvPr userDrawn="1"/>
        </p:nvPicPr>
        <p:blipFill>
          <a:blip r:embed="rId22">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7302500" y="2438400"/>
            <a:ext cx="16891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28650" y="365125"/>
            <a:ext cx="78867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DC2993EF-75A1-8E4D-9479-3465C765912F}" type="datetime1">
              <a:rPr lang="en-US" smtClean="0"/>
              <a:t>3/6/2020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43A778B9-BB8D-4A4F-ACF4-77F3EB2251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58" r:id="rId1"/>
    <p:sldLayoutId id="2147485559" r:id="rId2"/>
    <p:sldLayoutId id="2147485560" r:id="rId3"/>
    <p:sldLayoutId id="2147485561" r:id="rId4"/>
    <p:sldLayoutId id="2147485562" r:id="rId5"/>
    <p:sldLayoutId id="2147485563" r:id="rId6"/>
    <p:sldLayoutId id="2147485564" r:id="rId7"/>
    <p:sldLayoutId id="2147485565" r:id="rId8"/>
    <p:sldLayoutId id="2147485566" r:id="rId9"/>
    <p:sldLayoutId id="2147485567" r:id="rId10"/>
    <p:sldLayoutId id="2147485568" r:id="rId11"/>
    <p:sldLayoutId id="2147485569" r:id="rId12"/>
    <p:sldLayoutId id="2147485570" r:id="rId13"/>
    <p:sldLayoutId id="2147485571" r:id="rId14"/>
    <p:sldLayoutId id="2147485572" r:id="rId15"/>
    <p:sldLayoutId id="2147485573" r:id="rId16"/>
    <p:sldLayoutId id="2147485574" r:id="rId17"/>
    <p:sldLayoutId id="2147485575" r:id="rId18"/>
    <p:sldLayoutId id="2147486031" r:id="rId19"/>
    <p:sldLayoutId id="2147486034" r:id="rId20"/>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14FE047-6A3D-474E-99AE-D81EAF1F8B05}" type="datetimeFigureOut">
              <a:rPr lang="en-US" smtClean="0">
                <a:solidFill>
                  <a:prstClr val="black">
                    <a:tint val="75000"/>
                  </a:prstClr>
                </a:solidFill>
                <a:latin typeface="Calibri" panose="020F0502020204030204"/>
                <a:ea typeface="+mn-ea"/>
              </a:rPr>
              <a:pPr eaLnBrk="1" fontAlgn="auto" hangingPunct="1">
                <a:spcBef>
                  <a:spcPts val="0"/>
                </a:spcBef>
                <a:spcAft>
                  <a:spcPts val="0"/>
                </a:spcAft>
              </a:pPr>
              <a:t>3/6/2020</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A7623EA-52A2-482C-BBF7-A5570470EACC}" type="slidenum">
              <a:rPr lang="en-US" smtClean="0">
                <a:solidFill>
                  <a:prstClr val="black">
                    <a:tint val="75000"/>
                  </a:prstClr>
                </a:solidFill>
                <a:latin typeface="Calibri" panose="020F0502020204030204"/>
                <a:ea typeface="+mn-ea"/>
              </a:rPr>
              <a:pPr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
        <p:nvSpPr>
          <p:cNvPr id="7" name="Rectangle 6"/>
          <p:cNvSpPr/>
          <p:nvPr userDrawn="1"/>
        </p:nvSpPr>
        <p:spPr>
          <a:xfrm rot="16200000">
            <a:off x="6137128" y="3662792"/>
            <a:ext cx="4023360" cy="1581912"/>
          </a:xfrm>
          <a:prstGeom prst="rect">
            <a:avLst/>
          </a:prstGeom>
          <a:blipFill dpi="0" rotWithShape="1">
            <a:blip r:embed="rId17">
              <a:alphaModFix amt="1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814843259"/>
      </p:ext>
    </p:extLst>
  </p:cSld>
  <p:clrMap bg1="lt1" tx1="dk1" bg2="lt2" tx2="dk2" accent1="accent1" accent2="accent2" accent3="accent3" accent4="accent4" accent5="accent5" accent6="accent6" hlink="hlink" folHlink="folHlink"/>
  <p:sldLayoutIdLst>
    <p:sldLayoutId id="2147485813" r:id="rId1"/>
    <p:sldLayoutId id="2147485814" r:id="rId2"/>
    <p:sldLayoutId id="2147485815" r:id="rId3"/>
    <p:sldLayoutId id="2147485816" r:id="rId4"/>
    <p:sldLayoutId id="2147485817" r:id="rId5"/>
    <p:sldLayoutId id="2147485818" r:id="rId6"/>
    <p:sldLayoutId id="2147485819" r:id="rId7"/>
    <p:sldLayoutId id="2147485820" r:id="rId8"/>
    <p:sldLayoutId id="2147485821" r:id="rId9"/>
    <p:sldLayoutId id="2147485822" r:id="rId10"/>
    <p:sldLayoutId id="2147485823" r:id="rId11"/>
    <p:sldLayoutId id="2147485824" r:id="rId12"/>
    <p:sldLayoutId id="2147485825" r:id="rId13"/>
    <p:sldLayoutId id="2147485826" r:id="rId14"/>
    <p:sldLayoutId id="214748582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rot="16200000">
            <a:off x="6137128" y="3662792"/>
            <a:ext cx="4023360" cy="1581912"/>
          </a:xfrm>
          <a:prstGeom prst="rect">
            <a:avLst/>
          </a:prstGeom>
          <a:blipFill dpi="0" rotWithShape="1">
            <a:blip r:embed="rId15">
              <a:alphaModFix amt="1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628650" y="365126"/>
            <a:ext cx="78867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14FE047-6A3D-474E-99AE-D81EAF1F8B05}" type="datetimeFigureOut">
              <a:rPr lang="en-US" smtClean="0">
                <a:solidFill>
                  <a:prstClr val="black">
                    <a:tint val="75000"/>
                  </a:prstClr>
                </a:solidFill>
                <a:latin typeface="Calibri" panose="020F0502020204030204"/>
                <a:ea typeface="+mn-ea"/>
              </a:rPr>
              <a:pPr eaLnBrk="1" fontAlgn="auto" hangingPunct="1">
                <a:spcBef>
                  <a:spcPts val="0"/>
                </a:spcBef>
                <a:spcAft>
                  <a:spcPts val="0"/>
                </a:spcAft>
              </a:pPr>
              <a:t>3/6/2020</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A7623EA-52A2-482C-BBF7-A5570470EACC}" type="slidenum">
              <a:rPr lang="en-US" smtClean="0">
                <a:solidFill>
                  <a:prstClr val="black">
                    <a:tint val="75000"/>
                  </a:prstClr>
                </a:solidFill>
                <a:latin typeface="Calibri" panose="020F0502020204030204"/>
                <a:ea typeface="+mn-ea"/>
              </a:rPr>
              <a:pPr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48760550"/>
      </p:ext>
    </p:extLst>
  </p:cSld>
  <p:clrMap bg1="lt1" tx1="dk1" bg2="lt2" tx2="dk2" accent1="accent1" accent2="accent2" accent3="accent3" accent4="accent4" accent5="accent5" accent6="accent6" hlink="hlink" folHlink="folHlink"/>
  <p:sldLayoutIdLst>
    <p:sldLayoutId id="2147485843" r:id="rId1"/>
    <p:sldLayoutId id="2147485844" r:id="rId2"/>
    <p:sldLayoutId id="2147485845" r:id="rId3"/>
    <p:sldLayoutId id="2147485846" r:id="rId4"/>
    <p:sldLayoutId id="2147485847" r:id="rId5"/>
    <p:sldLayoutId id="2147485848" r:id="rId6"/>
    <p:sldLayoutId id="2147485849" r:id="rId7"/>
    <p:sldLayoutId id="2147485850" r:id="rId8"/>
    <p:sldLayoutId id="2147485851" r:id="rId9"/>
    <p:sldLayoutId id="2147485852" r:id="rId10"/>
    <p:sldLayoutId id="2147485853" r:id="rId11"/>
    <p:sldLayoutId id="2147485854" r:id="rId12"/>
    <p:sldLayoutId id="214748585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6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lum bright="70000" contrast="-70000"/>
            <a:extLst>
              <a:ext uri="{28A0092B-C50C-407E-A947-70E740481C1C}">
                <a14:useLocalDpi xmlns:a14="http://schemas.microsoft.com/office/drawing/2010/main"/>
              </a:ext>
            </a:extLst>
          </a:blip>
          <a:stretch>
            <a:fillRect/>
          </a:stretch>
        </p:blipFill>
        <p:spPr>
          <a:xfrm rot="16200000">
            <a:off x="5698013" y="3367212"/>
            <a:ext cx="4895851" cy="1812675"/>
          </a:xfrm>
          <a:prstGeom prst="rect">
            <a:avLst/>
          </a:prstGeom>
        </p:spPr>
      </p:pic>
      <p:sp>
        <p:nvSpPr>
          <p:cNvPr id="2" name="Title Placeholder 1"/>
          <p:cNvSpPr>
            <a:spLocks noGrp="1"/>
          </p:cNvSpPr>
          <p:nvPr>
            <p:ph type="title"/>
          </p:nvPr>
        </p:nvSpPr>
        <p:spPr>
          <a:xfrm>
            <a:off x="628650" y="365126"/>
            <a:ext cx="78867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FF1CEC44-28D2-430A-B017-EB7BD0DDC1A0}" type="datetime1">
              <a:rPr lang="en-US" smtClean="0">
                <a:solidFill>
                  <a:prstClr val="black">
                    <a:tint val="75000"/>
                  </a:prstClr>
                </a:solidFill>
                <a:latin typeface="Calibri" panose="020F0502020204030204"/>
                <a:ea typeface="+mn-ea"/>
              </a:rPr>
              <a:pPr eaLnBrk="1" fontAlgn="auto" hangingPunct="1">
                <a:spcBef>
                  <a:spcPts val="0"/>
                </a:spcBef>
                <a:spcAft>
                  <a:spcPts val="0"/>
                </a:spcAft>
              </a:pPr>
              <a:t>3/6/2020</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5976257" y="6356351"/>
            <a:ext cx="2539093"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eaLnBrk="1" fontAlgn="auto" hangingPunct="1">
              <a:spcBef>
                <a:spcPts val="0"/>
              </a:spcBef>
              <a:spcAft>
                <a:spcPts val="0"/>
              </a:spcAft>
            </a:pPr>
            <a:r>
              <a:rPr lang="en-US" dirty="0">
                <a:solidFill>
                  <a:prstClr val="black">
                    <a:tint val="75000"/>
                  </a:prstClr>
                </a:solidFill>
                <a:latin typeface="Calibri" panose="020F0502020204030204"/>
                <a:ea typeface="+mn-ea"/>
              </a:rPr>
              <a:t>2015 2016 IES Ci3T ES Implementation</a:t>
            </a:r>
            <a:fld id="{CA7623EA-52A2-482C-BBF7-A5570470EACC}" type="slidenum">
              <a:rPr lang="en-US" smtClean="0">
                <a:solidFill>
                  <a:prstClr val="black">
                    <a:tint val="75000"/>
                  </a:prstClr>
                </a:solidFill>
                <a:latin typeface="Calibri" panose="020F0502020204030204"/>
                <a:ea typeface="+mn-ea"/>
              </a:rPr>
              <a:pPr eaLnBrk="1" fontAlgn="auto" hangingPunct="1">
                <a:spcBef>
                  <a:spcPts val="0"/>
                </a:spcBef>
                <a:spcAft>
                  <a:spcPts val="0"/>
                </a:spcAft>
              </a:pPr>
              <a:t>‹#›</a:t>
            </a:fld>
            <a:endParaRPr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1028526293"/>
      </p:ext>
    </p:extLst>
  </p:cSld>
  <p:clrMap bg1="lt1" tx1="dk1" bg2="lt2" tx2="dk2" accent1="accent1" accent2="accent2" accent3="accent3" accent4="accent4" accent5="accent5" accent6="accent6" hlink="hlink" folHlink="folHlink"/>
  <p:sldLayoutIdLst>
    <p:sldLayoutId id="2147485857" r:id="rId1"/>
    <p:sldLayoutId id="2147485858" r:id="rId2"/>
    <p:sldLayoutId id="2147485859" r:id="rId3"/>
    <p:sldLayoutId id="2147485860" r:id="rId4"/>
    <p:sldLayoutId id="2147485861" r:id="rId5"/>
    <p:sldLayoutId id="2147485862" r:id="rId6"/>
    <p:sldLayoutId id="2147485863" r:id="rId7"/>
    <p:sldLayoutId id="2147485864" r:id="rId8"/>
    <p:sldLayoutId id="2147485865" r:id="rId9"/>
    <p:sldLayoutId id="2147485866" r:id="rId10"/>
    <p:sldLayoutId id="2147485867" r:id="rId11"/>
    <p:sldLayoutId id="214748586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6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lum bright="70000" contrast="-70000"/>
            <a:extLst>
              <a:ext uri="{28A0092B-C50C-407E-A947-70E740481C1C}">
                <a14:useLocalDpi xmlns:a14="http://schemas.microsoft.com/office/drawing/2010/main"/>
              </a:ext>
            </a:extLst>
          </a:blip>
          <a:stretch>
            <a:fillRect/>
          </a:stretch>
        </p:blipFill>
        <p:spPr>
          <a:xfrm rot="16200000">
            <a:off x="5698013" y="3367212"/>
            <a:ext cx="4895851" cy="1812675"/>
          </a:xfrm>
          <a:prstGeom prst="rect">
            <a:avLst/>
          </a:prstGeom>
        </p:spPr>
      </p:pic>
      <p:sp>
        <p:nvSpPr>
          <p:cNvPr id="2" name="Title Placeholder 1"/>
          <p:cNvSpPr>
            <a:spLocks noGrp="1"/>
          </p:cNvSpPr>
          <p:nvPr>
            <p:ph type="title"/>
          </p:nvPr>
        </p:nvSpPr>
        <p:spPr>
          <a:xfrm>
            <a:off x="628650" y="365126"/>
            <a:ext cx="78867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FF1CEC44-28D2-430A-B017-EB7BD0DDC1A0}" type="datetime1">
              <a:rPr lang="en-US" smtClean="0">
                <a:solidFill>
                  <a:prstClr val="black">
                    <a:tint val="75000"/>
                  </a:prstClr>
                </a:solidFill>
                <a:latin typeface="Calibri" panose="020F0502020204030204"/>
                <a:ea typeface="+mn-ea"/>
              </a:rPr>
              <a:pPr eaLnBrk="1" fontAlgn="auto" hangingPunct="1">
                <a:spcBef>
                  <a:spcPts val="0"/>
                </a:spcBef>
                <a:spcAft>
                  <a:spcPts val="0"/>
                </a:spcAft>
              </a:pPr>
              <a:t>3/6/2020</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5976257" y="6356351"/>
            <a:ext cx="2539093"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eaLnBrk="1" fontAlgn="auto" hangingPunct="1">
              <a:spcBef>
                <a:spcPts val="0"/>
              </a:spcBef>
              <a:spcAft>
                <a:spcPts val="0"/>
              </a:spcAft>
            </a:pPr>
            <a:r>
              <a:rPr lang="en-US" dirty="0">
                <a:solidFill>
                  <a:prstClr val="black">
                    <a:tint val="75000"/>
                  </a:prstClr>
                </a:solidFill>
                <a:latin typeface="Calibri" panose="020F0502020204030204"/>
                <a:ea typeface="+mn-ea"/>
              </a:rPr>
              <a:t>2015 2016 IES Ci3T ES Implementation</a:t>
            </a:r>
            <a:fld id="{CA7623EA-52A2-482C-BBF7-A5570470EACC}" type="slidenum">
              <a:rPr lang="en-US" smtClean="0">
                <a:solidFill>
                  <a:prstClr val="black">
                    <a:tint val="75000"/>
                  </a:prstClr>
                </a:solidFill>
                <a:latin typeface="Calibri" panose="020F0502020204030204"/>
                <a:ea typeface="+mn-ea"/>
              </a:rPr>
              <a:pPr eaLnBrk="1" fontAlgn="auto" hangingPunct="1">
                <a:spcBef>
                  <a:spcPts val="0"/>
                </a:spcBef>
                <a:spcAft>
                  <a:spcPts val="0"/>
                </a:spcAft>
              </a:pPr>
              <a:t>‹#›</a:t>
            </a:fld>
            <a:endParaRPr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589382578"/>
      </p:ext>
    </p:extLst>
  </p:cSld>
  <p:clrMap bg1="lt1" tx1="dk1" bg2="lt2" tx2="dk2" accent1="accent1" accent2="accent2" accent3="accent3" accent4="accent4" accent5="accent5" accent6="accent6" hlink="hlink" folHlink="folHlink"/>
  <p:sldLayoutIdLst>
    <p:sldLayoutId id="2147485870" r:id="rId1"/>
    <p:sldLayoutId id="2147485871" r:id="rId2"/>
    <p:sldLayoutId id="2147485872" r:id="rId3"/>
    <p:sldLayoutId id="2147485873" r:id="rId4"/>
    <p:sldLayoutId id="2147485874" r:id="rId5"/>
    <p:sldLayoutId id="2147485875" r:id="rId6"/>
    <p:sldLayoutId id="2147485876" r:id="rId7"/>
    <p:sldLayoutId id="2147485877" r:id="rId8"/>
    <p:sldLayoutId id="2147485878" r:id="rId9"/>
    <p:sldLayoutId id="2147485879" r:id="rId10"/>
    <p:sldLayoutId id="214748588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5122" name="Picture 2"/>
          <p:cNvPicPr>
            <a:picLocks noChangeAspect="1"/>
          </p:cNvPicPr>
          <p:nvPr userDrawn="1"/>
        </p:nvPicPr>
        <p:blipFill>
          <a:blip r:embed="rId21">
            <a:clrChange>
              <a:clrFrom>
                <a:srgbClr val="1F1F20"/>
              </a:clrFrom>
              <a:clrTo>
                <a:srgbClr val="1F1F2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7302500" y="2438400"/>
            <a:ext cx="16891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4" name="Text Placeholder 2"/>
          <p:cNvSpPr>
            <a:spLocks noGrp="1"/>
          </p:cNvSpPr>
          <p:nvPr>
            <p:ph type="body" idx="1"/>
          </p:nvPr>
        </p:nvSpPr>
        <p:spPr bwMode="auto">
          <a:xfrm>
            <a:off x="628650" y="1739900"/>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5509E86D-DE66-4ACA-B835-DEBE4F807632}" type="datetimeFigureOut">
              <a:rPr lang="en-US"/>
              <a:pPr>
                <a:defRPr/>
              </a:pPr>
              <a:t>3/6/2020</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5181600" y="6400800"/>
            <a:ext cx="381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52228805-2714-478B-BD24-0AD33277E5B1}"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dirty="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14508824"/>
      </p:ext>
    </p:extLst>
  </p:cSld>
  <p:clrMap bg1="lt1" tx1="dk1" bg2="lt2" tx2="dk2" accent1="accent1" accent2="accent2" accent3="accent3" accent4="accent4" accent5="accent5" accent6="accent6" hlink="hlink" folHlink="folHlink"/>
  <p:sldLayoutIdLst>
    <p:sldLayoutId id="2147485911" r:id="rId1"/>
    <p:sldLayoutId id="2147485912" r:id="rId2"/>
    <p:sldLayoutId id="2147485913" r:id="rId3"/>
    <p:sldLayoutId id="2147485914" r:id="rId4"/>
    <p:sldLayoutId id="2147485915" r:id="rId5"/>
    <p:sldLayoutId id="2147485916" r:id="rId6"/>
    <p:sldLayoutId id="2147485917" r:id="rId7"/>
    <p:sldLayoutId id="2147485918" r:id="rId8"/>
    <p:sldLayoutId id="2147485919" r:id="rId9"/>
    <p:sldLayoutId id="2147485920" r:id="rId10"/>
    <p:sldLayoutId id="2147485921" r:id="rId11"/>
    <p:sldLayoutId id="2147485922" r:id="rId12"/>
    <p:sldLayoutId id="2147485923" r:id="rId13"/>
    <p:sldLayoutId id="2147485924" r:id="rId14"/>
    <p:sldLayoutId id="2147485925" r:id="rId15"/>
    <p:sldLayoutId id="2147485926" r:id="rId16"/>
    <p:sldLayoutId id="2147485927" r:id="rId17"/>
    <p:sldLayoutId id="2147485928" r:id="rId18"/>
    <p:sldLayoutId id="2147485929" r:id="rId19"/>
  </p:sldLayoutIdLst>
  <p:transition spd="slow">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8">
            <a:clrChange>
              <a:clrFrom>
                <a:srgbClr val="1F1F20">
                  <a:alpha val="31373"/>
                </a:srgbClr>
              </a:clrFrom>
              <a:clrTo>
                <a:srgbClr val="1F1F20">
                  <a:alpha val="0"/>
                </a:srgbClr>
              </a:clrTo>
            </a:clrChange>
            <a:lum bright="70000" contrast="-70000"/>
            <a:extLst>
              <a:ext uri="{BEBA8EAE-BF5A-486C-A8C5-ECC9F3942E4B}">
                <a14:imgProps xmlns:a14="http://schemas.microsoft.com/office/drawing/2010/main">
                  <a14:imgLayer r:embed="rId29">
                    <a14:imgEffect>
                      <a14:sharpenSoften amount="100000"/>
                    </a14:imgEffect>
                    <a14:imgEffect>
                      <a14:saturation sat="295000"/>
                    </a14:imgEffect>
                  </a14:imgLayer>
                </a14:imgProps>
              </a:ext>
              <a:ext uri="{28A0092B-C50C-407E-A947-70E740481C1C}">
                <a14:useLocalDpi xmlns:a14="http://schemas.microsoft.com/office/drawing/2010/main" val="0"/>
              </a:ext>
            </a:extLst>
          </a:blip>
          <a:stretch>
            <a:fillRect/>
          </a:stretch>
        </p:blipFill>
        <p:spPr>
          <a:xfrm rot="16200000">
            <a:off x="6005513" y="3735387"/>
            <a:ext cx="4283075" cy="1689100"/>
          </a:xfrm>
          <a:prstGeom prst="rect">
            <a:avLst/>
          </a:prstGeom>
        </p:spPr>
      </p:pic>
      <p:sp>
        <p:nvSpPr>
          <p:cNvPr id="2" name="Title Placeholder 1"/>
          <p:cNvSpPr>
            <a:spLocks noGrp="1"/>
          </p:cNvSpPr>
          <p:nvPr>
            <p:ph type="title"/>
          </p:nvPr>
        </p:nvSpPr>
        <p:spPr>
          <a:xfrm>
            <a:off x="628650" y="365125"/>
            <a:ext cx="78867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628650" y="1740509"/>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eaLnBrk="1" fontAlgn="auto" hangingPunct="1">
              <a:spcBef>
                <a:spcPts val="0"/>
              </a:spcBef>
              <a:spcAft>
                <a:spcPts val="0"/>
              </a:spcAft>
              <a:defRPr/>
            </a:pPr>
            <a:fld id="{D9DADE5A-1D86-420F-A66F-6CFF3355E7A3}" type="datetimeFigureOut">
              <a:rPr lang="en-US">
                <a:solidFill>
                  <a:prstClr val="black">
                    <a:tint val="75000"/>
                  </a:prstClr>
                </a:solidFill>
                <a:latin typeface="Calibri" panose="020F0502020204030204"/>
                <a:ea typeface="+mn-ea"/>
              </a:rPr>
              <a:pPr defTabSz="457200" eaLnBrk="1" fontAlgn="auto" hangingPunct="1">
                <a:spcBef>
                  <a:spcPts val="0"/>
                </a:spcBef>
                <a:spcAft>
                  <a:spcPts val="0"/>
                </a:spcAft>
                <a:defRPr/>
              </a:pPr>
              <a:t>3/6/2020</a:t>
            </a:fld>
            <a:endParaRPr lang="en-US" dirty="0">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eaLnBrk="1" fontAlgn="auto" hangingPunct="1">
              <a:spcBef>
                <a:spcPts val="0"/>
              </a:spcBef>
              <a:spcAft>
                <a:spcPts val="0"/>
              </a:spcAft>
              <a:defRPr/>
            </a:pPr>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791043320"/>
      </p:ext>
    </p:extLst>
  </p:cSld>
  <p:clrMap bg1="lt1" tx1="dk1" bg2="lt2" tx2="dk2" accent1="accent1" accent2="accent2" accent3="accent3" accent4="accent4" accent5="accent5" accent6="accent6" hlink="hlink" folHlink="folHlink"/>
  <p:sldLayoutIdLst>
    <p:sldLayoutId id="2147485932" r:id="rId1"/>
    <p:sldLayoutId id="2147485933" r:id="rId2"/>
    <p:sldLayoutId id="2147485934" r:id="rId3"/>
    <p:sldLayoutId id="2147485935" r:id="rId4"/>
    <p:sldLayoutId id="2147485936" r:id="rId5"/>
    <p:sldLayoutId id="2147485937" r:id="rId6"/>
    <p:sldLayoutId id="2147485938" r:id="rId7"/>
    <p:sldLayoutId id="2147485939" r:id="rId8"/>
    <p:sldLayoutId id="2147485940" r:id="rId9"/>
    <p:sldLayoutId id="2147485941" r:id="rId10"/>
    <p:sldLayoutId id="2147485942" r:id="rId11"/>
    <p:sldLayoutId id="2147485943" r:id="rId12"/>
    <p:sldLayoutId id="2147485944" r:id="rId13"/>
    <p:sldLayoutId id="2147485945" r:id="rId14"/>
    <p:sldLayoutId id="2147485946" r:id="rId15"/>
    <p:sldLayoutId id="2147485947" r:id="rId16"/>
    <p:sldLayoutId id="2147485948" r:id="rId17"/>
    <p:sldLayoutId id="2147485949" r:id="rId18"/>
    <p:sldLayoutId id="2147485950" r:id="rId19"/>
    <p:sldLayoutId id="2147485951" r:id="rId20"/>
    <p:sldLayoutId id="2147485952" r:id="rId21"/>
    <p:sldLayoutId id="2147485953" r:id="rId22"/>
    <p:sldLayoutId id="2147485954" r:id="rId23"/>
    <p:sldLayoutId id="2147485955" r:id="rId24"/>
    <p:sldLayoutId id="2147485956" r:id="rId25"/>
    <p:sldLayoutId id="2147485957" r:id="rId26"/>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8">
            <a:clrChange>
              <a:clrFrom>
                <a:srgbClr val="1F1F20">
                  <a:alpha val="31373"/>
                </a:srgbClr>
              </a:clrFrom>
              <a:clrTo>
                <a:srgbClr val="1F1F20">
                  <a:alpha val="0"/>
                </a:srgbClr>
              </a:clrTo>
            </a:clrChange>
            <a:lum bright="70000" contrast="-70000"/>
            <a:extLst>
              <a:ext uri="{BEBA8EAE-BF5A-486C-A8C5-ECC9F3942E4B}">
                <a14:imgProps xmlns:a14="http://schemas.microsoft.com/office/drawing/2010/main">
                  <a14:imgLayer r:embed="rId29">
                    <a14:imgEffect>
                      <a14:sharpenSoften amount="100000"/>
                    </a14:imgEffect>
                    <a14:imgEffect>
                      <a14:saturation sat="295000"/>
                    </a14:imgEffect>
                  </a14:imgLayer>
                </a14:imgProps>
              </a:ext>
              <a:ext uri="{28A0092B-C50C-407E-A947-70E740481C1C}">
                <a14:useLocalDpi xmlns:a14="http://schemas.microsoft.com/office/drawing/2010/main" val="0"/>
              </a:ext>
            </a:extLst>
          </a:blip>
          <a:stretch>
            <a:fillRect/>
          </a:stretch>
        </p:blipFill>
        <p:spPr>
          <a:xfrm rot="16200000">
            <a:off x="6005513" y="3735387"/>
            <a:ext cx="4283075" cy="1689100"/>
          </a:xfrm>
          <a:prstGeom prst="rect">
            <a:avLst/>
          </a:prstGeom>
        </p:spPr>
      </p:pic>
      <p:sp>
        <p:nvSpPr>
          <p:cNvPr id="2" name="Title Placeholder 1"/>
          <p:cNvSpPr>
            <a:spLocks noGrp="1"/>
          </p:cNvSpPr>
          <p:nvPr>
            <p:ph type="title"/>
          </p:nvPr>
        </p:nvSpPr>
        <p:spPr>
          <a:xfrm>
            <a:off x="628650" y="365125"/>
            <a:ext cx="78867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628650" y="1740509"/>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eaLnBrk="1" fontAlgn="auto" hangingPunct="1">
              <a:spcBef>
                <a:spcPts val="0"/>
              </a:spcBef>
              <a:spcAft>
                <a:spcPts val="0"/>
              </a:spcAft>
              <a:defRPr/>
            </a:pPr>
            <a:fld id="{D9DADE5A-1D86-420F-A66F-6CFF3355E7A3}" type="datetimeFigureOut">
              <a:rPr lang="en-US">
                <a:solidFill>
                  <a:prstClr val="black">
                    <a:tint val="75000"/>
                  </a:prstClr>
                </a:solidFill>
                <a:latin typeface="Calibri" panose="020F0502020204030204"/>
                <a:ea typeface="+mn-ea"/>
              </a:rPr>
              <a:pPr defTabSz="457200" eaLnBrk="1" fontAlgn="auto" hangingPunct="1">
                <a:spcBef>
                  <a:spcPts val="0"/>
                </a:spcBef>
                <a:spcAft>
                  <a:spcPts val="0"/>
                </a:spcAft>
                <a:defRPr/>
              </a:pPr>
              <a:t>3/6/2020</a:t>
            </a:fld>
            <a:endParaRPr lang="en-US" dirty="0">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eaLnBrk="1" fontAlgn="auto" hangingPunct="1">
              <a:spcBef>
                <a:spcPts val="0"/>
              </a:spcBef>
              <a:spcAft>
                <a:spcPts val="0"/>
              </a:spcAft>
              <a:defRPr/>
            </a:pPr>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183611132"/>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 id="2147485967" r:id="rId9"/>
    <p:sldLayoutId id="2147485968" r:id="rId10"/>
    <p:sldLayoutId id="2147485969" r:id="rId11"/>
    <p:sldLayoutId id="2147485970" r:id="rId12"/>
    <p:sldLayoutId id="2147485971" r:id="rId13"/>
    <p:sldLayoutId id="2147485972" r:id="rId14"/>
    <p:sldLayoutId id="2147485973" r:id="rId15"/>
    <p:sldLayoutId id="2147485974" r:id="rId16"/>
    <p:sldLayoutId id="2147485975" r:id="rId17"/>
    <p:sldLayoutId id="2147485976" r:id="rId18"/>
    <p:sldLayoutId id="2147485977" r:id="rId19"/>
    <p:sldLayoutId id="2147485978" r:id="rId20"/>
    <p:sldLayoutId id="2147485979" r:id="rId21"/>
    <p:sldLayoutId id="2147485980" r:id="rId22"/>
    <p:sldLayoutId id="2147485981" r:id="rId23"/>
    <p:sldLayoutId id="2147485982" r:id="rId24"/>
    <p:sldLayoutId id="2147485983" r:id="rId25"/>
    <p:sldLayoutId id="2147485984" r:id="rId26"/>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6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3">
            <a:lum bright="70000" contrast="-70000"/>
            <a:extLst>
              <a:ext uri="{28A0092B-C50C-407E-A947-70E740481C1C}">
                <a14:useLocalDpi xmlns:a14="http://schemas.microsoft.com/office/drawing/2010/main" val="0"/>
              </a:ext>
            </a:extLst>
          </a:blip>
          <a:stretch>
            <a:fillRect/>
          </a:stretch>
        </p:blipFill>
        <p:spPr>
          <a:xfrm rot="16200000">
            <a:off x="5698013" y="3367212"/>
            <a:ext cx="4895851" cy="1812675"/>
          </a:xfrm>
          <a:prstGeom prst="rect">
            <a:avLst/>
          </a:prstGeom>
        </p:spPr>
      </p:pic>
      <p:sp>
        <p:nvSpPr>
          <p:cNvPr id="2" name="Title Placeholder 1"/>
          <p:cNvSpPr>
            <a:spLocks noGrp="1"/>
          </p:cNvSpPr>
          <p:nvPr>
            <p:ph type="title"/>
          </p:nvPr>
        </p:nvSpPr>
        <p:spPr>
          <a:xfrm>
            <a:off x="628650" y="365126"/>
            <a:ext cx="78867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14FE047-6A3D-474E-99AE-D81EAF1F8B05}" type="datetimeFigureOut">
              <a:rPr lang="en-US" smtClean="0">
                <a:solidFill>
                  <a:prstClr val="black">
                    <a:tint val="75000"/>
                  </a:prstClr>
                </a:solidFill>
                <a:latin typeface="Calibri" panose="020F0502020204030204"/>
              </a:rPr>
              <a:pPr eaLnBrk="1" fontAlgn="auto" hangingPunct="1">
                <a:spcBef>
                  <a:spcPts val="0"/>
                </a:spcBef>
                <a:spcAft>
                  <a:spcPts val="0"/>
                </a:spcAft>
              </a:pPr>
              <a:t>3/6/2020</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A7623EA-52A2-482C-BBF7-A5570470EACC}" type="slidenum">
              <a:rPr lang="en-US" smtClean="0">
                <a:solidFill>
                  <a:prstClr val="black">
                    <a:tint val="75000"/>
                  </a:prstClr>
                </a:solidFill>
                <a:latin typeface="Calibri" panose="020F0502020204030204"/>
              </a:rPr>
              <a:pPr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23594274"/>
      </p:ext>
    </p:extLst>
  </p:cSld>
  <p:clrMap bg1="lt1" tx1="dk1" bg2="lt2" tx2="dk2" accent1="accent1" accent2="accent2" accent3="accent3" accent4="accent4" accent5="accent5" accent6="accent6" hlink="hlink" folHlink="folHlink"/>
  <p:sldLayoutIdLst>
    <p:sldLayoutId id="2147485987"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 id="2147485998" r:id="rId12"/>
    <p:sldLayoutId id="2147485999" r:id="rId13"/>
    <p:sldLayoutId id="2147486000" r:id="rId14"/>
    <p:sldLayoutId id="2147486001" r:id="rId15"/>
    <p:sldLayoutId id="2147486002" r:id="rId16"/>
    <p:sldLayoutId id="2147486003" r:id="rId17"/>
    <p:sldLayoutId id="2147486004" r:id="rId18"/>
    <p:sldLayoutId id="2147486005" r:id="rId19"/>
    <p:sldLayoutId id="2147486006" r:id="rId20"/>
    <p:sldLayoutId id="2147486007"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6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3">
            <a:lum bright="70000" contrast="-70000"/>
            <a:extLst>
              <a:ext uri="{28A0092B-C50C-407E-A947-70E740481C1C}">
                <a14:useLocalDpi xmlns:a14="http://schemas.microsoft.com/office/drawing/2010/main" val="0"/>
              </a:ext>
            </a:extLst>
          </a:blip>
          <a:stretch>
            <a:fillRect/>
          </a:stretch>
        </p:blipFill>
        <p:spPr>
          <a:xfrm rot="16200000">
            <a:off x="5698013" y="3367212"/>
            <a:ext cx="4895851" cy="1812675"/>
          </a:xfrm>
          <a:prstGeom prst="rect">
            <a:avLst/>
          </a:prstGeom>
        </p:spPr>
      </p:pic>
      <p:sp>
        <p:nvSpPr>
          <p:cNvPr id="2" name="Title Placeholder 1"/>
          <p:cNvSpPr>
            <a:spLocks noGrp="1"/>
          </p:cNvSpPr>
          <p:nvPr>
            <p:ph type="title"/>
          </p:nvPr>
        </p:nvSpPr>
        <p:spPr>
          <a:xfrm>
            <a:off x="628650" y="365126"/>
            <a:ext cx="78867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14FE047-6A3D-474E-99AE-D81EAF1F8B05}" type="datetimeFigureOut">
              <a:rPr lang="en-US" smtClean="0">
                <a:solidFill>
                  <a:prstClr val="black">
                    <a:tint val="75000"/>
                  </a:prstClr>
                </a:solidFill>
                <a:latin typeface="Calibri" panose="020F0502020204030204"/>
              </a:rPr>
              <a:pPr eaLnBrk="1" fontAlgn="auto" hangingPunct="1">
                <a:spcBef>
                  <a:spcPts val="0"/>
                </a:spcBef>
                <a:spcAft>
                  <a:spcPts val="0"/>
                </a:spcAft>
              </a:pPr>
              <a:t>3/6/2020</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A7623EA-52A2-482C-BBF7-A5570470EACC}" type="slidenum">
              <a:rPr lang="en-US" smtClean="0">
                <a:solidFill>
                  <a:prstClr val="black">
                    <a:tint val="75000"/>
                  </a:prstClr>
                </a:solidFill>
                <a:latin typeface="Calibri" panose="020F0502020204030204"/>
              </a:rPr>
              <a:pPr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41148805"/>
      </p:ext>
    </p:extLst>
  </p:cSld>
  <p:clrMap bg1="lt1" tx1="dk1" bg2="lt2" tx2="dk2" accent1="accent1" accent2="accent2" accent3="accent3" accent4="accent4" accent5="accent5" accent6="accent6" hlink="hlink" folHlink="folHlink"/>
  <p:sldLayoutIdLst>
    <p:sldLayoutId id="2147486009" r:id="rId1"/>
    <p:sldLayoutId id="2147486010" r:id="rId2"/>
    <p:sldLayoutId id="2147486011" r:id="rId3"/>
    <p:sldLayoutId id="2147486012" r:id="rId4"/>
    <p:sldLayoutId id="2147486013" r:id="rId5"/>
    <p:sldLayoutId id="2147486014" r:id="rId6"/>
    <p:sldLayoutId id="2147486015" r:id="rId7"/>
    <p:sldLayoutId id="2147486016" r:id="rId8"/>
    <p:sldLayoutId id="2147486017" r:id="rId9"/>
    <p:sldLayoutId id="2147486018" r:id="rId10"/>
    <p:sldLayoutId id="2147486019" r:id="rId11"/>
    <p:sldLayoutId id="2147486020" r:id="rId12"/>
    <p:sldLayoutId id="2147486021" r:id="rId13"/>
    <p:sldLayoutId id="2147486022" r:id="rId14"/>
    <p:sldLayoutId id="2147486023" r:id="rId15"/>
    <p:sldLayoutId id="2147486024" r:id="rId16"/>
    <p:sldLayoutId id="2147486025" r:id="rId17"/>
    <p:sldLayoutId id="2147486026" r:id="rId18"/>
    <p:sldLayoutId id="2147486027" r:id="rId19"/>
    <p:sldLayoutId id="2147486028" r:id="rId20"/>
    <p:sldLayoutId id="214748602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 name="Picture 2"/>
          <p:cNvPicPr>
            <a:picLocks noChangeAspect="1"/>
          </p:cNvPicPr>
          <p:nvPr userDrawn="1"/>
        </p:nvPicPr>
        <p:blipFill>
          <a:blip r:embed="rId15">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7302500" y="2438400"/>
            <a:ext cx="16891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28650" y="365125"/>
            <a:ext cx="78867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endParaRPr lang="en-US" dirty="0"/>
          </a:p>
        </p:txBody>
      </p:sp>
      <p:sp>
        <p:nvSpPr>
          <p:cNvPr id="6148"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83FF3491-9556-8A4E-B37B-52C751EEE7F3}" type="datetime1">
              <a:rPr lang="en-US" smtClean="0"/>
              <a:t>3/6/2020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6" name="Slide Number Placeholder 5"/>
          <p:cNvSpPr>
            <a:spLocks noGrp="1"/>
          </p:cNvSpPr>
          <p:nvPr>
            <p:ph type="sldNum" sz="quarter" idx="4"/>
          </p:nvPr>
        </p:nvSpPr>
        <p:spPr>
          <a:xfrm>
            <a:off x="5976938" y="6356350"/>
            <a:ext cx="2538412"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prstClr val="black">
                    <a:tint val="75000"/>
                  </a:prstClr>
                </a:solidFill>
                <a:latin typeface="Calibri" panose="020F0502020204030204"/>
                <a:ea typeface="+mn-ea"/>
              </a:defRPr>
            </a:lvl1pPr>
          </a:lstStyle>
          <a:p>
            <a:pPr>
              <a:defRPr/>
            </a:pPr>
            <a:r>
              <a:rPr lang="en-US"/>
              <a:t>2015 2016 IES Ci3T ES Implementation</a:t>
            </a:r>
            <a:fld id="{C973C599-D54F-224A-B73D-B8DC1AF8C6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18" r:id="rId1"/>
    <p:sldLayoutId id="2147485619" r:id="rId2"/>
    <p:sldLayoutId id="2147485620" r:id="rId3"/>
    <p:sldLayoutId id="2147485621" r:id="rId4"/>
    <p:sldLayoutId id="2147485622" r:id="rId5"/>
    <p:sldLayoutId id="2147485623" r:id="rId6"/>
    <p:sldLayoutId id="2147485624" r:id="rId7"/>
    <p:sldLayoutId id="2147485625" r:id="rId8"/>
    <p:sldLayoutId id="2147485626" r:id="rId9"/>
    <p:sldLayoutId id="2147485627" r:id="rId10"/>
    <p:sldLayoutId id="2147485628" r:id="rId11"/>
    <p:sldLayoutId id="2147485629" r:id="rId12"/>
    <p:sldLayoutId id="2147485630" r:id="rId13"/>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20">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7302500" y="2438400"/>
            <a:ext cx="16891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628650" y="1739900"/>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3/6/2020</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5181600" y="6400800"/>
            <a:ext cx="381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dirty="0">
              <a:solidFill>
                <a:srgbClr val="898989"/>
              </a:solidFill>
              <a:ea typeface="Verdana" panose="020B0604030504040204" pitchFamily="34" charset="0"/>
              <a:cs typeface="Verdan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5642" r:id="rId1"/>
    <p:sldLayoutId id="2147485643" r:id="rId2"/>
    <p:sldLayoutId id="2147485644" r:id="rId3"/>
    <p:sldLayoutId id="2147485645" r:id="rId4"/>
    <p:sldLayoutId id="2147485646" r:id="rId5"/>
    <p:sldLayoutId id="2147485647" r:id="rId6"/>
    <p:sldLayoutId id="2147485648" r:id="rId7"/>
    <p:sldLayoutId id="2147485649" r:id="rId8"/>
    <p:sldLayoutId id="2147485650" r:id="rId9"/>
    <p:sldLayoutId id="2147485651" r:id="rId10"/>
    <p:sldLayoutId id="2147485652" r:id="rId11"/>
    <p:sldLayoutId id="2147485653" r:id="rId12"/>
    <p:sldLayoutId id="2147485654" r:id="rId13"/>
    <p:sldLayoutId id="2147485655" r:id="rId14"/>
    <p:sldLayoutId id="2147485656" r:id="rId15"/>
    <p:sldLayoutId id="2147485908" r:id="rId16"/>
    <p:sldLayoutId id="2147485909" r:id="rId17"/>
    <p:sldLayoutId id="2147486033" r:id="rId18"/>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defRPr>
            </a:lvl1pPr>
          </a:lstStyle>
          <a:p>
            <a:pPr>
              <a:defRPr/>
            </a:pPr>
            <a:fld id="{12C69EA8-1585-4B48-9B96-0D7B50192606}" type="datetime1">
              <a:rPr lang="en-US" smtClean="0"/>
              <a:t>3/6/2020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defRPr>
            </a:lvl1pPr>
          </a:lstStyle>
          <a:p>
            <a:pPr>
              <a:defRPr/>
            </a:pPr>
            <a:fld id="{5D711B7A-256C-7148-9FE1-02EBC0C79E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57" r:id="rId1"/>
    <p:sldLayoutId id="2147485658" r:id="rId2"/>
    <p:sldLayoutId id="2147485659" r:id="rId3"/>
    <p:sldLayoutId id="2147485660" r:id="rId4"/>
    <p:sldLayoutId id="2147485661" r:id="rId5"/>
    <p:sldLayoutId id="2147485662" r:id="rId6"/>
    <p:sldLayoutId id="2147485663" r:id="rId7"/>
    <p:sldLayoutId id="2147485664" r:id="rId8"/>
    <p:sldLayoutId id="2147485665" r:id="rId9"/>
    <p:sldLayoutId id="2147485666" r:id="rId10"/>
    <p:sldLayoutId id="2147485667" r:id="rId11"/>
    <p:sldLayoutId id="2147485668" r:id="rId12"/>
    <p:sldLayoutId id="2147485669" r:id="rId13"/>
    <p:sldLayoutId id="2147485985" r:id="rId14"/>
  </p:sldLayoutIdLst>
  <p:hf sldNum="0" hdr="0" ftr="0" dt="0"/>
  <p:txStyles>
    <p:titleStyle>
      <a:lvl1pPr algn="ctr" rtl="0" eaLnBrk="0" fontAlgn="base" hangingPunct="0">
        <a:spcBef>
          <a:spcPct val="0"/>
        </a:spcBef>
        <a:spcAft>
          <a:spcPct val="0"/>
        </a:spcAft>
        <a:defRPr sz="4400" kern="1200">
          <a:solidFill>
            <a:srgbClr val="404040"/>
          </a:solidFill>
          <a:latin typeface="Times New Roman"/>
          <a:ea typeface="Times New Roman" charset="0"/>
          <a:cs typeface="Times New Roman"/>
        </a:defRPr>
      </a:lvl1pPr>
      <a:lvl2pPr algn="ctr" rtl="0" eaLnBrk="0" fontAlgn="base" hangingPunct="0">
        <a:spcBef>
          <a:spcPct val="0"/>
        </a:spcBef>
        <a:spcAft>
          <a:spcPct val="0"/>
        </a:spcAft>
        <a:defRPr sz="4400">
          <a:solidFill>
            <a:srgbClr val="404040"/>
          </a:solidFill>
          <a:latin typeface="Times New Roman" panose="02020603050405020304" pitchFamily="18" charset="0"/>
          <a:ea typeface="Times New Roman" charset="0"/>
          <a:cs typeface="Times New Roman" panose="02020603050405020304" pitchFamily="18" charset="0"/>
        </a:defRPr>
      </a:lvl2pPr>
      <a:lvl3pPr algn="ctr" rtl="0" eaLnBrk="0" fontAlgn="base" hangingPunct="0">
        <a:spcBef>
          <a:spcPct val="0"/>
        </a:spcBef>
        <a:spcAft>
          <a:spcPct val="0"/>
        </a:spcAft>
        <a:defRPr sz="4400">
          <a:solidFill>
            <a:srgbClr val="404040"/>
          </a:solidFill>
          <a:latin typeface="Times New Roman" panose="02020603050405020304" pitchFamily="18" charset="0"/>
          <a:ea typeface="Times New Roman" charset="0"/>
          <a:cs typeface="Times New Roman" panose="02020603050405020304" pitchFamily="18" charset="0"/>
        </a:defRPr>
      </a:lvl3pPr>
      <a:lvl4pPr algn="ctr" rtl="0" eaLnBrk="0" fontAlgn="base" hangingPunct="0">
        <a:spcBef>
          <a:spcPct val="0"/>
        </a:spcBef>
        <a:spcAft>
          <a:spcPct val="0"/>
        </a:spcAft>
        <a:defRPr sz="4400">
          <a:solidFill>
            <a:srgbClr val="404040"/>
          </a:solidFill>
          <a:latin typeface="Times New Roman" panose="02020603050405020304" pitchFamily="18" charset="0"/>
          <a:ea typeface="Times New Roman" charset="0"/>
          <a:cs typeface="Times New Roman" panose="02020603050405020304" pitchFamily="18" charset="0"/>
        </a:defRPr>
      </a:lvl4pPr>
      <a:lvl5pPr algn="ctr" rtl="0" eaLnBrk="0" fontAlgn="base" hangingPunct="0">
        <a:spcBef>
          <a:spcPct val="0"/>
        </a:spcBef>
        <a:spcAft>
          <a:spcPct val="0"/>
        </a:spcAft>
        <a:defRPr sz="4400">
          <a:solidFill>
            <a:srgbClr val="404040"/>
          </a:solidFill>
          <a:latin typeface="Times New Roman" panose="02020603050405020304" pitchFamily="18" charset="0"/>
          <a:ea typeface="Times New Roman" charset="0"/>
          <a:cs typeface="Times New Roman" panose="02020603050405020304" pitchFamily="18" charset="0"/>
        </a:defRPr>
      </a:lvl5pPr>
      <a:lvl6pPr marL="457200" algn="ctr" rtl="0" fontAlgn="base">
        <a:spcBef>
          <a:spcPct val="0"/>
        </a:spcBef>
        <a:spcAft>
          <a:spcPct val="0"/>
        </a:spcAft>
        <a:defRPr sz="4400">
          <a:solidFill>
            <a:srgbClr val="404040"/>
          </a:solidFill>
          <a:latin typeface="Times New Roman" panose="02020603050405020304" pitchFamily="18" charset="0"/>
          <a:cs typeface="Times New Roman" panose="02020603050405020304" pitchFamily="18" charset="0"/>
        </a:defRPr>
      </a:lvl6pPr>
      <a:lvl7pPr marL="914400" algn="ctr" rtl="0" fontAlgn="base">
        <a:spcBef>
          <a:spcPct val="0"/>
        </a:spcBef>
        <a:spcAft>
          <a:spcPct val="0"/>
        </a:spcAft>
        <a:defRPr sz="4400">
          <a:solidFill>
            <a:srgbClr val="404040"/>
          </a:solidFill>
          <a:latin typeface="Times New Roman" panose="02020603050405020304" pitchFamily="18" charset="0"/>
          <a:cs typeface="Times New Roman" panose="02020603050405020304" pitchFamily="18" charset="0"/>
        </a:defRPr>
      </a:lvl7pPr>
      <a:lvl8pPr marL="1371600" algn="ctr" rtl="0" fontAlgn="base">
        <a:spcBef>
          <a:spcPct val="0"/>
        </a:spcBef>
        <a:spcAft>
          <a:spcPct val="0"/>
        </a:spcAft>
        <a:defRPr sz="4400">
          <a:solidFill>
            <a:srgbClr val="404040"/>
          </a:solidFill>
          <a:latin typeface="Times New Roman" panose="02020603050405020304" pitchFamily="18" charset="0"/>
          <a:cs typeface="Times New Roman" panose="02020603050405020304" pitchFamily="18" charset="0"/>
        </a:defRPr>
      </a:lvl8pPr>
      <a:lvl9pPr marL="1828800" algn="ctr" rtl="0" fontAlgn="base">
        <a:spcBef>
          <a:spcPct val="0"/>
        </a:spcBef>
        <a:spcAft>
          <a:spcPct val="0"/>
        </a:spcAft>
        <a:defRPr sz="4400">
          <a:solidFill>
            <a:srgbClr val="404040"/>
          </a:solidFill>
          <a:latin typeface="Times New Roman" panose="02020603050405020304" pitchFamily="18" charset="0"/>
          <a:cs typeface="Times New Roman" panose="02020603050405020304"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404040"/>
          </a:solidFill>
          <a:latin typeface="Arial"/>
          <a:ea typeface="Arial" charset="0"/>
          <a:cs typeface="Arial"/>
        </a:defRPr>
      </a:lvl1pPr>
      <a:lvl2pPr marL="742950" indent="-285750" algn="l" rtl="0" eaLnBrk="0" fontAlgn="base" hangingPunct="0">
        <a:spcBef>
          <a:spcPct val="20000"/>
        </a:spcBef>
        <a:spcAft>
          <a:spcPct val="0"/>
        </a:spcAft>
        <a:buFont typeface="Arial" charset="0"/>
        <a:buChar char="–"/>
        <a:defRPr sz="2800" kern="1200">
          <a:solidFill>
            <a:srgbClr val="404040"/>
          </a:solidFill>
          <a:latin typeface="Arial"/>
          <a:ea typeface="Arial" charset="0"/>
          <a:cs typeface="Arial"/>
        </a:defRPr>
      </a:lvl2pPr>
      <a:lvl3pPr marL="1143000" indent="-228600" algn="l" rtl="0" eaLnBrk="0" fontAlgn="base" hangingPunct="0">
        <a:spcBef>
          <a:spcPct val="20000"/>
        </a:spcBef>
        <a:spcAft>
          <a:spcPct val="0"/>
        </a:spcAft>
        <a:buFont typeface="Arial" charset="0"/>
        <a:buChar char="•"/>
        <a:defRPr sz="2400" kern="1200">
          <a:solidFill>
            <a:srgbClr val="404040"/>
          </a:solidFill>
          <a:latin typeface="Arial"/>
          <a:ea typeface="Arial" charset="0"/>
          <a:cs typeface="Arial"/>
        </a:defRPr>
      </a:lvl3pPr>
      <a:lvl4pPr marL="1600200" indent="-228600" algn="l" rtl="0" eaLnBrk="0" fontAlgn="base" hangingPunct="0">
        <a:spcBef>
          <a:spcPct val="20000"/>
        </a:spcBef>
        <a:spcAft>
          <a:spcPct val="0"/>
        </a:spcAft>
        <a:buFont typeface="Arial" charset="0"/>
        <a:buChar char="–"/>
        <a:defRPr sz="2000" kern="1200">
          <a:solidFill>
            <a:srgbClr val="404040"/>
          </a:solidFill>
          <a:latin typeface="Arial"/>
          <a:ea typeface="Arial" charset="0"/>
          <a:cs typeface="Arial"/>
        </a:defRPr>
      </a:lvl4pPr>
      <a:lvl5pPr marL="2057400" indent="-228600" algn="l" rtl="0" eaLnBrk="0" fontAlgn="base" hangingPunct="0">
        <a:spcBef>
          <a:spcPct val="20000"/>
        </a:spcBef>
        <a:spcAft>
          <a:spcPct val="0"/>
        </a:spcAft>
        <a:buFont typeface="Arial" charset="0"/>
        <a:buChar char="»"/>
        <a:defRPr sz="2000" kern="1200">
          <a:solidFill>
            <a:srgbClr val="404040"/>
          </a:solidFill>
          <a:latin typeface="Arial"/>
          <a:ea typeface="Arial"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rot="-5400000">
            <a:off x="6136481" y="3663157"/>
            <a:ext cx="4024313" cy="1581150"/>
          </a:xfrm>
          <a:prstGeom prst="rect">
            <a:avLst/>
          </a:prstGeom>
          <a:blipFill dpi="0" rotWithShape="1">
            <a:blip r:embed="rId18">
              <a:alphaModFix amt="7000"/>
            </a:blip>
            <a:srcRect/>
            <a:stretch>
              <a:fillRect/>
            </a:stretch>
          </a:blip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Verdana" charset="0"/>
                <a:ea typeface="MS PGothic" charset="-128"/>
              </a:defRPr>
            </a:lvl1pPr>
            <a:lvl2pPr marL="742950" indent="-285750">
              <a:defRPr>
                <a:solidFill>
                  <a:schemeClr val="tx1"/>
                </a:solidFill>
                <a:latin typeface="Verdana" charset="0"/>
                <a:ea typeface="MS PGothic" charset="-128"/>
              </a:defRPr>
            </a:lvl2pPr>
            <a:lvl3pPr marL="1143000" indent="-228600">
              <a:defRPr>
                <a:solidFill>
                  <a:schemeClr val="tx1"/>
                </a:solidFill>
                <a:latin typeface="Verdana" charset="0"/>
                <a:ea typeface="MS PGothic" charset="-128"/>
              </a:defRPr>
            </a:lvl3pPr>
            <a:lvl4pPr marL="1600200" indent="-228600">
              <a:defRPr>
                <a:solidFill>
                  <a:schemeClr val="tx1"/>
                </a:solidFill>
                <a:latin typeface="Verdana" charset="0"/>
                <a:ea typeface="MS PGothic" charset="-128"/>
              </a:defRPr>
            </a:lvl4pPr>
            <a:lvl5pPr marL="2057400" indent="-228600">
              <a:defRPr>
                <a:solidFill>
                  <a:schemeClr val="tx1"/>
                </a:solidFill>
                <a:latin typeface="Verdana" charset="0"/>
                <a:ea typeface="MS PGothic" charset="-128"/>
              </a:defRPr>
            </a:lvl5pPr>
            <a:lvl6pPr marL="2514600" indent="-228600" eaLnBrk="0" fontAlgn="base" hangingPunct="0">
              <a:spcBef>
                <a:spcPct val="0"/>
              </a:spcBef>
              <a:spcAft>
                <a:spcPct val="0"/>
              </a:spcAft>
              <a:defRPr>
                <a:solidFill>
                  <a:schemeClr val="tx1"/>
                </a:solidFill>
                <a:latin typeface="Verdana" charset="0"/>
                <a:ea typeface="MS PGothic" charset="-128"/>
              </a:defRPr>
            </a:lvl6pPr>
            <a:lvl7pPr marL="2971800" indent="-228600" eaLnBrk="0" fontAlgn="base" hangingPunct="0">
              <a:spcBef>
                <a:spcPct val="0"/>
              </a:spcBef>
              <a:spcAft>
                <a:spcPct val="0"/>
              </a:spcAft>
              <a:defRPr>
                <a:solidFill>
                  <a:schemeClr val="tx1"/>
                </a:solidFill>
                <a:latin typeface="Verdana" charset="0"/>
                <a:ea typeface="MS PGothic" charset="-128"/>
              </a:defRPr>
            </a:lvl7pPr>
            <a:lvl8pPr marL="3429000" indent="-228600" eaLnBrk="0" fontAlgn="base" hangingPunct="0">
              <a:spcBef>
                <a:spcPct val="0"/>
              </a:spcBef>
              <a:spcAft>
                <a:spcPct val="0"/>
              </a:spcAft>
              <a:defRPr>
                <a:solidFill>
                  <a:schemeClr val="tx1"/>
                </a:solidFill>
                <a:latin typeface="Verdana" charset="0"/>
                <a:ea typeface="MS PGothic" charset="-128"/>
              </a:defRPr>
            </a:lvl8pPr>
            <a:lvl9pPr marL="3886200" indent="-228600" eaLnBrk="0" fontAlgn="base" hangingPunct="0">
              <a:spcBef>
                <a:spcPct val="0"/>
              </a:spcBef>
              <a:spcAft>
                <a:spcPct val="0"/>
              </a:spcAft>
              <a:defRPr>
                <a:solidFill>
                  <a:schemeClr val="tx1"/>
                </a:solidFill>
                <a:latin typeface="Verdana" charset="0"/>
                <a:ea typeface="MS PGothic" charset="-128"/>
              </a:defRPr>
            </a:lvl9pPr>
          </a:lstStyle>
          <a:p>
            <a:pPr algn="ctr" eaLnBrk="1" hangingPunct="1"/>
            <a:endParaRPr lang="en-US" altLang="en-US">
              <a:solidFill>
                <a:srgbClr val="FFFFFF"/>
              </a:solidFill>
              <a:latin typeface="Calibri" charset="0"/>
            </a:endParaRPr>
          </a:p>
        </p:txBody>
      </p:sp>
      <p:sp>
        <p:nvSpPr>
          <p:cNvPr id="10243"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4"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63FD2FE0-8799-634F-8CCA-CB0B4150920D}" type="datetime1">
              <a:rPr lang="en-US" smtClean="0"/>
              <a:t>3/6/2020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D3BD317A-6F5B-7049-B156-31F4AEEBCEE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70" r:id="rId1"/>
    <p:sldLayoutId id="2147485671" r:id="rId2"/>
    <p:sldLayoutId id="2147485672" r:id="rId3"/>
    <p:sldLayoutId id="2147485673" r:id="rId4"/>
    <p:sldLayoutId id="2147485675" r:id="rId5"/>
    <p:sldLayoutId id="2147485676" r:id="rId6"/>
    <p:sldLayoutId id="2147485677" r:id="rId7"/>
    <p:sldLayoutId id="2147485678" r:id="rId8"/>
    <p:sldLayoutId id="2147485679" r:id="rId9"/>
    <p:sldLayoutId id="2147485680" r:id="rId10"/>
    <p:sldLayoutId id="2147485681" r:id="rId11"/>
    <p:sldLayoutId id="2147485682" r:id="rId12"/>
    <p:sldLayoutId id="2147485683" r:id="rId13"/>
    <p:sldLayoutId id="2147485684" r:id="rId14"/>
    <p:sldLayoutId id="2147485685" r:id="rId15"/>
    <p:sldLayoutId id="2147485686" r:id="rId16"/>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9" name="Picture 2"/>
          <p:cNvPicPr>
            <a:picLocks noChangeAspect="1"/>
          </p:cNvPicPr>
          <p:nvPr userDrawn="1"/>
        </p:nvPicPr>
        <p:blipFill>
          <a:blip r:embed="rId6">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7302500" y="2438400"/>
            <a:ext cx="16891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28650" y="365125"/>
            <a:ext cx="78867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endParaRPr lang="en-US" dirty="0"/>
          </a:p>
        </p:txBody>
      </p:sp>
      <p:sp>
        <p:nvSpPr>
          <p:cNvPr id="13316"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F4ABE908-CCB7-BD4A-B244-814FE868CF6D}" type="datetime1">
              <a:rPr lang="en-US" smtClean="0"/>
              <a:t>3/6/2020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6" name="Slide Number Placeholder 5"/>
          <p:cNvSpPr>
            <a:spLocks noGrp="1"/>
          </p:cNvSpPr>
          <p:nvPr>
            <p:ph type="sldNum" sz="quarter" idx="4"/>
          </p:nvPr>
        </p:nvSpPr>
        <p:spPr>
          <a:xfrm>
            <a:off x="5976938" y="6356350"/>
            <a:ext cx="2538412"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prstClr val="black">
                    <a:tint val="75000"/>
                  </a:prstClr>
                </a:solidFill>
                <a:latin typeface="Calibri" panose="020F0502020204030204"/>
                <a:ea typeface="+mn-ea"/>
              </a:defRPr>
            </a:lvl1pPr>
          </a:lstStyle>
          <a:p>
            <a:pPr>
              <a:defRPr/>
            </a:pPr>
            <a:r>
              <a:rPr lang="en-US"/>
              <a:t>2015 2016 IES Ci3T  Implementation</a:t>
            </a:r>
            <a:fld id="{09534DEC-7A8B-3B4C-96C1-6AB73B95DF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12" r:id="rId1"/>
    <p:sldLayoutId id="2147485717" r:id="rId2"/>
    <p:sldLayoutId id="2147485930" r:id="rId3"/>
    <p:sldLayoutId id="2147486030" r:id="rId4"/>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16386" name="Picture 2"/>
          <p:cNvPicPr>
            <a:picLocks noChangeAspect="1"/>
          </p:cNvPicPr>
          <p:nvPr userDrawn="1"/>
        </p:nvPicPr>
        <p:blipFill>
          <a:blip r:embed="rId19">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7302500" y="2438400"/>
            <a:ext cx="16891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8" name="Text Placeholder 2"/>
          <p:cNvSpPr>
            <a:spLocks noGrp="1"/>
          </p:cNvSpPr>
          <p:nvPr>
            <p:ph type="body" idx="1"/>
          </p:nvPr>
        </p:nvSpPr>
        <p:spPr bwMode="auto">
          <a:xfrm>
            <a:off x="628650" y="1739900"/>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BD5EAFB8-8631-804C-9DC3-B00E79BF363A}" type="datetime1">
              <a:rPr lang="en-US" smtClean="0"/>
              <a:t>3/6/2020</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5181600" y="6400800"/>
            <a:ext cx="381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829ED161-CDC0-804F-A298-90288F5B96EC}"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dirty="0">
              <a:solidFill>
                <a:srgbClr val="898989"/>
              </a:solidFill>
              <a:ea typeface="Verdana" panose="020B0604030504040204" pitchFamily="34" charset="0"/>
              <a:cs typeface="Verdan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5752" r:id="rId1"/>
    <p:sldLayoutId id="2147485753" r:id="rId2"/>
    <p:sldLayoutId id="2147485754" r:id="rId3"/>
    <p:sldLayoutId id="2147485755" r:id="rId4"/>
    <p:sldLayoutId id="2147485756" r:id="rId5"/>
    <p:sldLayoutId id="2147485757" r:id="rId6"/>
    <p:sldLayoutId id="2147485758" r:id="rId7"/>
    <p:sldLayoutId id="2147485759" r:id="rId8"/>
    <p:sldLayoutId id="2147485760" r:id="rId9"/>
    <p:sldLayoutId id="2147485761" r:id="rId10"/>
    <p:sldLayoutId id="2147485762" r:id="rId11"/>
    <p:sldLayoutId id="2147485763" r:id="rId12"/>
    <p:sldLayoutId id="2147485764" r:id="rId13"/>
    <p:sldLayoutId id="2147485765" r:id="rId14"/>
    <p:sldLayoutId id="2147485766" r:id="rId15"/>
    <p:sldLayoutId id="2147485767" r:id="rId16"/>
    <p:sldLayoutId id="2147485768" r:id="rId17"/>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rot="16200000">
            <a:off x="6137128" y="3662792"/>
            <a:ext cx="4023360" cy="1581912"/>
          </a:xfrm>
          <a:prstGeom prst="rect">
            <a:avLst/>
          </a:prstGeom>
          <a:blipFill dpi="0" rotWithShape="1">
            <a:blip r:embed="rId15">
              <a:alphaModFix amt="1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628650" y="365126"/>
            <a:ext cx="78867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14FE047-6A3D-474E-99AE-D81EAF1F8B05}" type="datetimeFigureOut">
              <a:rPr lang="en-US" smtClean="0">
                <a:solidFill>
                  <a:prstClr val="black">
                    <a:tint val="75000"/>
                  </a:prstClr>
                </a:solidFill>
                <a:latin typeface="Calibri" panose="020F0502020204030204"/>
                <a:ea typeface="+mn-ea"/>
              </a:rPr>
              <a:pPr eaLnBrk="1" fontAlgn="auto" hangingPunct="1">
                <a:spcBef>
                  <a:spcPts val="0"/>
                </a:spcBef>
                <a:spcAft>
                  <a:spcPts val="0"/>
                </a:spcAft>
              </a:pPr>
              <a:t>3/6/2020</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A7623EA-52A2-482C-BBF7-A5570470EACC}" type="slidenum">
              <a:rPr lang="en-US" smtClean="0">
                <a:solidFill>
                  <a:prstClr val="black">
                    <a:tint val="75000"/>
                  </a:prstClr>
                </a:solidFill>
                <a:latin typeface="Calibri" panose="020F0502020204030204"/>
                <a:ea typeface="+mn-ea"/>
              </a:rPr>
              <a:pPr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904138478"/>
      </p:ext>
    </p:extLst>
  </p:cSld>
  <p:clrMap bg1="lt1" tx1="dk1" bg2="lt2" tx2="dk2" accent1="accent1" accent2="accent2" accent3="accent3" accent4="accent4" accent5="accent5" accent6="accent6" hlink="hlink" folHlink="folHlink"/>
  <p:sldLayoutIdLst>
    <p:sldLayoutId id="2147485783" r:id="rId1"/>
    <p:sldLayoutId id="2147485784" r:id="rId2"/>
    <p:sldLayoutId id="2147485785" r:id="rId3"/>
    <p:sldLayoutId id="2147485786" r:id="rId4"/>
    <p:sldLayoutId id="2147485787" r:id="rId5"/>
    <p:sldLayoutId id="2147485788" r:id="rId6"/>
    <p:sldLayoutId id="2147485789" r:id="rId7"/>
    <p:sldLayoutId id="2147485790" r:id="rId8"/>
    <p:sldLayoutId id="2147485791" r:id="rId9"/>
    <p:sldLayoutId id="2147485792" r:id="rId10"/>
    <p:sldLayoutId id="2147485793" r:id="rId11"/>
    <p:sldLayoutId id="2147485794" r:id="rId12"/>
    <p:sldLayoutId id="214748579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8">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7302500" y="2438400"/>
            <a:ext cx="16891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628650" y="1739900"/>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pPr>
                <a:defRPr/>
              </a:pPr>
              <a:t>3/6/2020</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Tree>
    <p:extLst>
      <p:ext uri="{BB962C8B-B14F-4D97-AF65-F5344CB8AC3E}">
        <p14:creationId xmlns:p14="http://schemas.microsoft.com/office/powerpoint/2010/main" val="1668446048"/>
      </p:ext>
    </p:extLst>
  </p:cSld>
  <p:clrMap bg1="lt1" tx1="dk1" bg2="lt2" tx2="dk2" accent1="accent1" accent2="accent2" accent3="accent3" accent4="accent4" accent5="accent5" accent6="accent6" hlink="hlink" folHlink="folHlink"/>
  <p:sldLayoutIdLst>
    <p:sldLayoutId id="2147485797" r:id="rId1"/>
    <p:sldLayoutId id="2147485798" r:id="rId2"/>
    <p:sldLayoutId id="2147485799" r:id="rId3"/>
    <p:sldLayoutId id="2147485800" r:id="rId4"/>
    <p:sldLayoutId id="2147485801" r:id="rId5"/>
    <p:sldLayoutId id="2147485802" r:id="rId6"/>
    <p:sldLayoutId id="2147485803" r:id="rId7"/>
    <p:sldLayoutId id="2147485804" r:id="rId8"/>
    <p:sldLayoutId id="2147485805" r:id="rId9"/>
    <p:sldLayoutId id="2147485806" r:id="rId10"/>
    <p:sldLayoutId id="2147485807" r:id="rId11"/>
    <p:sldLayoutId id="2147485808" r:id="rId12"/>
    <p:sldLayoutId id="2147485809" r:id="rId13"/>
    <p:sldLayoutId id="2147485810" r:id="rId14"/>
    <p:sldLayoutId id="2147485811" r:id="rId15"/>
    <p:sldLayoutId id="2147486032" r:id="rId16"/>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0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85.xml"/><Relationship Id="rId4" Type="http://schemas.openxmlformats.org/officeDocument/2006/relationships/image" Target="../media/image173.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4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40.xml"/></Relationships>
</file>

<file path=ppt/slides/_rels/slide105.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59.xml"/><Relationship Id="rId1" Type="http://schemas.openxmlformats.org/officeDocument/2006/relationships/slideLayout" Target="../slideLayouts/slideLayout20.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30.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10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7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1.xml"/></Relationships>
</file>

<file path=ppt/slides/_rels/slide10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61.xml"/><Relationship Id="rId1" Type="http://schemas.openxmlformats.org/officeDocument/2006/relationships/slideLayout" Target="../slideLayouts/slideLayout282.xml"/><Relationship Id="rId4" Type="http://schemas.openxmlformats.org/officeDocument/2006/relationships/image" Target="../media/image176.jpeg"/></Relationships>
</file>

<file path=ppt/slides/_rels/slide109.xml.rels><?xml version="1.0" encoding="UTF-8" standalone="yes"?>
<Relationships xmlns="http://schemas.openxmlformats.org/package/2006/relationships"><Relationship Id="rId8" Type="http://schemas.openxmlformats.org/officeDocument/2006/relationships/image" Target="../media/image183.jpeg"/><Relationship Id="rId13" Type="http://schemas.openxmlformats.org/officeDocument/2006/relationships/image" Target="../media/image46.jpeg"/><Relationship Id="rId3" Type="http://schemas.openxmlformats.org/officeDocument/2006/relationships/image" Target="../media/image178.jpeg"/><Relationship Id="rId7" Type="http://schemas.openxmlformats.org/officeDocument/2006/relationships/image" Target="../media/image182.jpeg"/><Relationship Id="rId12" Type="http://schemas.openxmlformats.org/officeDocument/2006/relationships/image" Target="../media/image42.png"/><Relationship Id="rId17" Type="http://schemas.openxmlformats.org/officeDocument/2006/relationships/image" Target="../media/image53.png"/><Relationship Id="rId2" Type="http://schemas.openxmlformats.org/officeDocument/2006/relationships/image" Target="../media/image177.jpeg"/><Relationship Id="rId16"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181.jpeg"/><Relationship Id="rId11" Type="http://schemas.openxmlformats.org/officeDocument/2006/relationships/image" Target="../media/image41.jpeg"/><Relationship Id="rId5" Type="http://schemas.openxmlformats.org/officeDocument/2006/relationships/image" Target="../media/image180.jpeg"/><Relationship Id="rId15" Type="http://schemas.openxmlformats.org/officeDocument/2006/relationships/image" Target="../media/image52.jpeg"/><Relationship Id="rId10" Type="http://schemas.openxmlformats.org/officeDocument/2006/relationships/image" Target="../media/image185.jpeg"/><Relationship Id="rId4" Type="http://schemas.openxmlformats.org/officeDocument/2006/relationships/image" Target="../media/image179.jpeg"/><Relationship Id="rId9" Type="http://schemas.openxmlformats.org/officeDocument/2006/relationships/image" Target="../media/image184.jpeg"/><Relationship Id="rId14" Type="http://schemas.openxmlformats.org/officeDocument/2006/relationships/image" Target="../media/image4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3.xml"/></Relationships>
</file>

<file path=ppt/slides/_rels/slide11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62.xml"/><Relationship Id="rId1" Type="http://schemas.openxmlformats.org/officeDocument/2006/relationships/slideLayout" Target="../slideLayouts/slideLayout211.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30.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7.png"/><Relationship Id="rId7" Type="http://schemas.openxmlformats.org/officeDocument/2006/relationships/image" Target="../media/image190.png"/><Relationship Id="rId2" Type="http://schemas.openxmlformats.org/officeDocument/2006/relationships/notesSlide" Target="../notesSlides/notesSlide64.xml"/><Relationship Id="rId1" Type="http://schemas.openxmlformats.org/officeDocument/2006/relationships/slideLayout" Target="../slideLayouts/slideLayout104.xml"/><Relationship Id="rId6" Type="http://schemas.openxmlformats.org/officeDocument/2006/relationships/image" Target="../media/image118.png"/><Relationship Id="rId5" Type="http://schemas.openxmlformats.org/officeDocument/2006/relationships/image" Target="../media/image189.png"/><Relationship Id="rId4" Type="http://schemas.openxmlformats.org/officeDocument/2006/relationships/image" Target="../media/image188.png"/></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69.xml"/><Relationship Id="rId1" Type="http://schemas.openxmlformats.org/officeDocument/2006/relationships/slideLayout" Target="../slideLayouts/slideLayout19.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png"/></Relationships>
</file>

<file path=ppt/slides/_rels/slide119.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197.jpg"/><Relationship Id="rId2" Type="http://schemas.openxmlformats.org/officeDocument/2006/relationships/image" Target="../media/image193.jpeg"/><Relationship Id="rId1" Type="http://schemas.openxmlformats.org/officeDocument/2006/relationships/slideLayout" Target="../slideLayouts/slideLayout7.xml"/><Relationship Id="rId6" Type="http://schemas.openxmlformats.org/officeDocument/2006/relationships/image" Target="../media/image196.jpeg"/><Relationship Id="rId5" Type="http://schemas.openxmlformats.org/officeDocument/2006/relationships/image" Target="../media/image153.jpeg"/><Relationship Id="rId4" Type="http://schemas.openxmlformats.org/officeDocument/2006/relationships/image" Target="../media/image195.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1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9.xml"/><Relationship Id="rId1" Type="http://schemas.openxmlformats.org/officeDocument/2006/relationships/slideLayout" Target="../slideLayouts/slideLayout118.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0.xml"/><Relationship Id="rId1" Type="http://schemas.openxmlformats.org/officeDocument/2006/relationships/slideLayout" Target="../slideLayouts/slideLayout118.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1.xml"/><Relationship Id="rId1" Type="http://schemas.openxmlformats.org/officeDocument/2006/relationships/slideLayout" Target="../slideLayouts/slideLayout12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18.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7.xml"/><Relationship Id="rId1" Type="http://schemas.openxmlformats.org/officeDocument/2006/relationships/tags" Target="../tags/tag1.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2.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123.xml"/></Relationships>
</file>

<file path=ppt/slides/_rels/slide24.xml.rels><?xml version="1.0" encoding="UTF-8" standalone="yes"?>
<Relationships xmlns="http://schemas.openxmlformats.org/package/2006/relationships"><Relationship Id="rId8" Type="http://schemas.microsoft.com/office/2007/relationships/diagramDrawing" Target="../diagrams/drawing19.xml"/><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diagramColors" Target="../diagrams/colors19.xml"/><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14.xml"/><Relationship Id="rId16" Type="http://schemas.openxmlformats.org/officeDocument/2006/relationships/image" Target="../media/image91.png"/><Relationship Id="rId1" Type="http://schemas.openxmlformats.org/officeDocument/2006/relationships/slideLayout" Target="../slideLayouts/slideLayout33.xml"/><Relationship Id="rId6" Type="http://schemas.openxmlformats.org/officeDocument/2006/relationships/diagramQuickStyle" Target="../diagrams/quickStyle19.xml"/><Relationship Id="rId11" Type="http://schemas.openxmlformats.org/officeDocument/2006/relationships/image" Target="../media/image86.png"/><Relationship Id="rId5" Type="http://schemas.openxmlformats.org/officeDocument/2006/relationships/diagramLayout" Target="../diagrams/layout19.xml"/><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diagramData" Target="../diagrams/data19.xml"/><Relationship Id="rId9" Type="http://schemas.openxmlformats.org/officeDocument/2006/relationships/image" Target="../media/image84.png"/><Relationship Id="rId14" Type="http://schemas.openxmlformats.org/officeDocument/2006/relationships/image" Target="../media/image89.png"/></Relationships>
</file>

<file path=ppt/slides/_rels/slide2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16.xml"/></Relationships>
</file>

<file path=ppt/slides/_rels/slide2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1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5.xml"/><Relationship Id="rId1" Type="http://schemas.openxmlformats.org/officeDocument/2006/relationships/slideLayout" Target="../slideLayouts/slideLayout118.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9.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131.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30.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1.xml.rels><?xml version="1.0" encoding="UTF-8" standalone="yes"?>
<Relationships xmlns="http://schemas.openxmlformats.org/package/2006/relationships"><Relationship Id="rId8" Type="http://schemas.openxmlformats.org/officeDocument/2006/relationships/image" Target="../media/image112.wmf"/><Relationship Id="rId3" Type="http://schemas.openxmlformats.org/officeDocument/2006/relationships/image" Target="../media/image109.jpeg"/><Relationship Id="rId7" Type="http://schemas.openxmlformats.org/officeDocument/2006/relationships/image" Target="../media/image108.emf"/><Relationship Id="rId2" Type="http://schemas.openxmlformats.org/officeDocument/2006/relationships/slideLayout" Target="../slideLayouts/slideLayout119.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11.jpeg"/><Relationship Id="rId4" Type="http://schemas.openxmlformats.org/officeDocument/2006/relationships/image" Target="../media/image110.jpeg"/></Relationships>
</file>

<file path=ppt/slides/_rels/slide3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1.xml"/><Relationship Id="rId1" Type="http://schemas.openxmlformats.org/officeDocument/2006/relationships/vmlDrawing" Target="../drawings/vmlDrawing2.vml"/><Relationship Id="rId5" Type="http://schemas.openxmlformats.org/officeDocument/2006/relationships/image" Target="../media/image122.emf"/><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1.xml"/><Relationship Id="rId1" Type="http://schemas.openxmlformats.org/officeDocument/2006/relationships/vmlDrawing" Target="../drawings/vmlDrawing3.vml"/><Relationship Id="rId5" Type="http://schemas.openxmlformats.org/officeDocument/2006/relationships/image" Target="../media/image123.emf"/><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51.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30.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42.xml"/><Relationship Id="rId1" Type="http://schemas.openxmlformats.org/officeDocument/2006/relationships/vmlDrawing" Target="../drawings/vmlDrawing4.vml"/><Relationship Id="rId5" Type="http://schemas.openxmlformats.org/officeDocument/2006/relationships/image" Target="../media/image108.emf"/><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6.xml"/><Relationship Id="rId1" Type="http://schemas.openxmlformats.org/officeDocument/2006/relationships/vmlDrawing" Target="../drawings/vmlDrawing5.vml"/><Relationship Id="rId4" Type="http://schemas.openxmlformats.org/officeDocument/2006/relationships/image" Target="../media/image108.emf"/></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51.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30.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126.png"/><Relationship Id="rId7" Type="http://schemas.openxmlformats.org/officeDocument/2006/relationships/diagramColors" Target="../diagrams/colors21.xml"/><Relationship Id="rId2" Type="http://schemas.openxmlformats.org/officeDocument/2006/relationships/image" Target="../media/image125.png"/><Relationship Id="rId1" Type="http://schemas.openxmlformats.org/officeDocument/2006/relationships/slideLayout" Target="../slideLayouts/slideLayout40.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0.xml"/><Relationship Id="rId1" Type="http://schemas.openxmlformats.org/officeDocument/2006/relationships/slideLayout" Target="../slideLayouts/slideLayout41.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2.xml"/></Relationships>
</file>

<file path=ppt/slides/_rels/slide6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35.xml"/><Relationship Id="rId1" Type="http://schemas.openxmlformats.org/officeDocument/2006/relationships/slideLayout" Target="../slideLayouts/slideLayout51.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30.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8.png"/><Relationship Id="rId1" Type="http://schemas.openxmlformats.org/officeDocument/2006/relationships/slideLayout" Target="../slideLayouts/slideLayout36.xml"/><Relationship Id="rId5" Type="http://schemas.openxmlformats.org/officeDocument/2006/relationships/image" Target="../media/image129.png"/><Relationship Id="rId4" Type="http://schemas.openxmlformats.org/officeDocument/2006/relationships/image" Target="../media/image117.png"/></Relationships>
</file>

<file path=ppt/slides/_rels/slide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6.xml"/><Relationship Id="rId1" Type="http://schemas.openxmlformats.org/officeDocument/2006/relationships/slideLayout" Target="../slideLayouts/slideLayout50.xml"/><Relationship Id="rId4" Type="http://schemas.openxmlformats.org/officeDocument/2006/relationships/image" Target="../media/image131.png"/></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7.xml"/><Relationship Id="rId1" Type="http://schemas.openxmlformats.org/officeDocument/2006/relationships/slideLayout" Target="../slideLayouts/slideLayout50.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chart" Target="../charts/chart7.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6.xml"/><Relationship Id="rId4" Type="http://schemas.openxmlformats.org/officeDocument/2006/relationships/image" Target="../media/image139.png"/></Relationships>
</file>

<file path=ppt/slides/_rels/slide69.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png"/><Relationship Id="rId7" Type="http://schemas.openxmlformats.org/officeDocument/2006/relationships/image" Target="../media/image144.jpeg"/><Relationship Id="rId2" Type="http://schemas.openxmlformats.org/officeDocument/2006/relationships/notesSlide" Target="../notesSlides/notesSlide38.xml"/><Relationship Id="rId1" Type="http://schemas.openxmlformats.org/officeDocument/2006/relationships/slideLayout" Target="../slideLayouts/slideLayout153.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 Id="rId9" Type="http://schemas.openxmlformats.org/officeDocument/2006/relationships/image" Target="../media/image146.png"/></Relationships>
</file>

<file path=ppt/slides/_rels/slide7.xml.rels><?xml version="1.0" encoding="UTF-8" standalone="yes"?>
<Relationships xmlns="http://schemas.openxmlformats.org/package/2006/relationships"><Relationship Id="rId13" Type="http://schemas.openxmlformats.org/officeDocument/2006/relationships/image" Target="../media/image41.jpeg"/><Relationship Id="rId18" Type="http://schemas.openxmlformats.org/officeDocument/2006/relationships/image" Target="../media/image45.jpeg"/><Relationship Id="rId26" Type="http://schemas.openxmlformats.org/officeDocument/2006/relationships/image" Target="../media/image53.png"/><Relationship Id="rId39" Type="http://schemas.openxmlformats.org/officeDocument/2006/relationships/image" Target="../media/image65.jpeg"/><Relationship Id="rId21" Type="http://schemas.openxmlformats.org/officeDocument/2006/relationships/image" Target="../media/image48.jpeg"/><Relationship Id="rId34" Type="http://schemas.openxmlformats.org/officeDocument/2006/relationships/image" Target="../media/image60.jpe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4.jpeg"/><Relationship Id="rId25" Type="http://schemas.openxmlformats.org/officeDocument/2006/relationships/image" Target="../media/image52.jpeg"/><Relationship Id="rId33" Type="http://schemas.openxmlformats.org/officeDocument/2006/relationships/image" Target="../media/image59.jpeg"/><Relationship Id="rId38" Type="http://schemas.openxmlformats.org/officeDocument/2006/relationships/image" Target="../media/image64.jpeg"/><Relationship Id="rId2" Type="http://schemas.openxmlformats.org/officeDocument/2006/relationships/notesSlide" Target="../notesSlides/notesSlide5.xml"/><Relationship Id="rId16" Type="http://schemas.microsoft.com/office/2007/relationships/hdphoto" Target="../media/hdphoto5.wdp"/><Relationship Id="rId20" Type="http://schemas.openxmlformats.org/officeDocument/2006/relationships/image" Target="../media/image47.jpeg"/><Relationship Id="rId29" Type="http://schemas.microsoft.com/office/2007/relationships/hdphoto" Target="../media/hdphoto6.wdp"/><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39.jpeg"/><Relationship Id="rId24" Type="http://schemas.openxmlformats.org/officeDocument/2006/relationships/image" Target="../media/image51.jpeg"/><Relationship Id="rId32" Type="http://schemas.openxmlformats.org/officeDocument/2006/relationships/image" Target="../media/image58.jpeg"/><Relationship Id="rId37" Type="http://schemas.openxmlformats.org/officeDocument/2006/relationships/image" Target="../media/image63.png"/><Relationship Id="rId40" Type="http://schemas.openxmlformats.org/officeDocument/2006/relationships/image" Target="../media/image66.jpeg"/><Relationship Id="rId5" Type="http://schemas.openxmlformats.org/officeDocument/2006/relationships/image" Target="../media/image34.png"/><Relationship Id="rId15" Type="http://schemas.openxmlformats.org/officeDocument/2006/relationships/image" Target="../media/image43.png"/><Relationship Id="rId23" Type="http://schemas.openxmlformats.org/officeDocument/2006/relationships/image" Target="../media/image50.jpeg"/><Relationship Id="rId28" Type="http://schemas.openxmlformats.org/officeDocument/2006/relationships/image" Target="../media/image55.png"/><Relationship Id="rId36" Type="http://schemas.openxmlformats.org/officeDocument/2006/relationships/image" Target="../media/image62.jpeg"/><Relationship Id="rId10" Type="http://schemas.openxmlformats.org/officeDocument/2006/relationships/image" Target="../media/image38.jpeg"/><Relationship Id="rId19" Type="http://schemas.openxmlformats.org/officeDocument/2006/relationships/image" Target="../media/image46.jpeg"/><Relationship Id="rId31" Type="http://schemas.openxmlformats.org/officeDocument/2006/relationships/image" Target="../media/image57.png"/><Relationship Id="rId4" Type="http://schemas.openxmlformats.org/officeDocument/2006/relationships/image" Target="../media/image33.png"/><Relationship Id="rId9" Type="http://schemas.openxmlformats.org/officeDocument/2006/relationships/image" Target="../media/image37.jpeg"/><Relationship Id="rId14" Type="http://schemas.openxmlformats.org/officeDocument/2006/relationships/image" Target="../media/image42.png"/><Relationship Id="rId22" Type="http://schemas.openxmlformats.org/officeDocument/2006/relationships/image" Target="../media/image49.jpeg"/><Relationship Id="rId27" Type="http://schemas.openxmlformats.org/officeDocument/2006/relationships/image" Target="../media/image54.jpeg"/><Relationship Id="rId30" Type="http://schemas.openxmlformats.org/officeDocument/2006/relationships/image" Target="../media/image56.jpeg"/><Relationship Id="rId35" Type="http://schemas.openxmlformats.org/officeDocument/2006/relationships/image" Target="../media/image61.jpeg"/><Relationship Id="rId8" Type="http://schemas.openxmlformats.org/officeDocument/2006/relationships/image" Target="../media/image36.jpeg"/><Relationship Id="rId3" Type="http://schemas.openxmlformats.org/officeDocument/2006/relationships/image" Target="../media/image32.jpeg"/></Relationships>
</file>

<file path=ppt/slides/_rels/slide7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9.xml"/><Relationship Id="rId1" Type="http://schemas.openxmlformats.org/officeDocument/2006/relationships/slideLayout" Target="../slideLayouts/slideLayout40.xml"/><Relationship Id="rId5" Type="http://schemas.openxmlformats.org/officeDocument/2006/relationships/image" Target="../media/image149.png"/><Relationship Id="rId4" Type="http://schemas.openxmlformats.org/officeDocument/2006/relationships/image" Target="../media/image148.png"/></Relationships>
</file>

<file path=ppt/slides/_rels/slide71.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40.xml"/><Relationship Id="rId1" Type="http://schemas.openxmlformats.org/officeDocument/2006/relationships/slideLayout" Target="../slideLayouts/slideLayout51.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30.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6.xml"/><Relationship Id="rId1" Type="http://schemas.openxmlformats.org/officeDocument/2006/relationships/vmlDrawing" Target="../drawings/vmlDrawing6.vml"/><Relationship Id="rId4" Type="http://schemas.openxmlformats.org/officeDocument/2006/relationships/image" Target="../media/image150.png"/></Relationships>
</file>

<file path=ppt/slides/_rels/slide7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36.png"/><Relationship Id="rId1" Type="http://schemas.openxmlformats.org/officeDocument/2006/relationships/slideLayout" Target="../slideLayouts/slideLayout49.xml"/></Relationships>
</file>

<file path=ppt/slides/_rels/slide78.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43.xml"/><Relationship Id="rId1" Type="http://schemas.openxmlformats.org/officeDocument/2006/relationships/slideLayout" Target="../slideLayouts/slideLayout51.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30.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8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4.xml"/><Relationship Id="rId1" Type="http://schemas.openxmlformats.org/officeDocument/2006/relationships/slideLayout" Target="../slideLayouts/slideLayout48.xml"/><Relationship Id="rId4" Type="http://schemas.openxmlformats.org/officeDocument/2006/relationships/image" Target="../media/image154.jpeg"/></Relationships>
</file>

<file path=ppt/slides/_rels/slide8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image" Target="../media/image156.png"/><Relationship Id="rId7" Type="http://schemas.openxmlformats.org/officeDocument/2006/relationships/diagramData" Target="../diagrams/data24.xml"/><Relationship Id="rId12" Type="http://schemas.openxmlformats.org/officeDocument/2006/relationships/image" Target="../media/image154.jpeg"/><Relationship Id="rId2" Type="http://schemas.openxmlformats.org/officeDocument/2006/relationships/notesSlide" Target="../notesSlides/notesSlide46.xml"/><Relationship Id="rId1" Type="http://schemas.openxmlformats.org/officeDocument/2006/relationships/slideLayout" Target="../slideLayouts/slideLayout36.xml"/><Relationship Id="rId6" Type="http://schemas.openxmlformats.org/officeDocument/2006/relationships/image" Target="../media/image153.jpeg"/><Relationship Id="rId11" Type="http://schemas.microsoft.com/office/2007/relationships/diagramDrawing" Target="../diagrams/drawing24.xml"/><Relationship Id="rId5" Type="http://schemas.openxmlformats.org/officeDocument/2006/relationships/image" Target="../media/image158.png"/><Relationship Id="rId10" Type="http://schemas.openxmlformats.org/officeDocument/2006/relationships/diagramColors" Target="../diagrams/colors24.xml"/><Relationship Id="rId4" Type="http://schemas.openxmlformats.org/officeDocument/2006/relationships/image" Target="../media/image157.png"/><Relationship Id="rId9" Type="http://schemas.openxmlformats.org/officeDocument/2006/relationships/diagramQuickStyle" Target="../diagrams/quickStyle24.xml"/></Relationships>
</file>

<file path=ppt/slides/_rels/slide8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5.xml"/></Relationships>
</file>

<file path=ppt/slides/_rels/slide8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6.xml"/><Relationship Id="rId5" Type="http://schemas.openxmlformats.org/officeDocument/2006/relationships/image" Target="../media/image166.png"/><Relationship Id="rId4" Type="http://schemas.openxmlformats.org/officeDocument/2006/relationships/image" Target="../media/image165.png"/></Relationships>
</file>

<file path=ppt/slides/_rels/slide88.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49.xml"/><Relationship Id="rId1" Type="http://schemas.openxmlformats.org/officeDocument/2006/relationships/slideLayout" Target="../slideLayouts/slideLayout51.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30.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16.xml"/></Relationships>
</file>

<file path=ppt/slides/_rels/slide9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3.xml"/></Relationships>
</file>

<file path=ppt/slides/_rels/slide9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1.xml"/><Relationship Id="rId1" Type="http://schemas.openxmlformats.org/officeDocument/2006/relationships/slideLayout" Target="../slideLayouts/slideLayout24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40.xml"/></Relationships>
</file>

<file path=ppt/slides/_rels/slide9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3.xml"/><Relationship Id="rId1" Type="http://schemas.openxmlformats.org/officeDocument/2006/relationships/slideLayout" Target="../slideLayouts/slideLayout245.xml"/></Relationships>
</file>

<file path=ppt/slides/_rels/slide9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4.xml"/><Relationship Id="rId1" Type="http://schemas.openxmlformats.org/officeDocument/2006/relationships/slideLayout" Target="../slideLayouts/slideLayout245.xml"/></Relationships>
</file>

<file path=ppt/slides/_rels/slide9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5.xml"/><Relationship Id="rId1" Type="http://schemas.openxmlformats.org/officeDocument/2006/relationships/slideLayout" Target="../slideLayouts/slideLayout24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itle 1"/>
          <p:cNvSpPr>
            <a:spLocks noGrp="1"/>
          </p:cNvSpPr>
          <p:nvPr>
            <p:ph type="ctrTitle"/>
          </p:nvPr>
        </p:nvSpPr>
        <p:spPr bwMode="auto"/>
        <p:txBody>
          <a:bodyPr wrap="square" numCol="1" anchorCtr="0" compatLnSpc="1">
            <a:prstTxWarp prst="textNoShape">
              <a:avLst/>
            </a:prstTxWarp>
            <a:normAutofit fontScale="90000"/>
          </a:bodyPr>
          <a:lstStyle/>
          <a:p>
            <a:pPr eaLnBrk="1" hangingPunct="1"/>
            <a:r>
              <a:rPr lang="en-US" sz="4800" b="1" dirty="0"/>
              <a:t>Tiered Systems … </a:t>
            </a:r>
            <a:br>
              <a:rPr lang="en-US" sz="4800" b="1" dirty="0"/>
            </a:br>
            <a:r>
              <a:rPr lang="en-US" sz="4800" b="1" dirty="0"/>
              <a:t>A Comprehensive, Integrated Approach:</a:t>
            </a:r>
            <a:br>
              <a:rPr lang="en-US" sz="4800" b="1" dirty="0"/>
            </a:br>
            <a:r>
              <a:rPr lang="en-US" sz="4800" b="1" dirty="0"/>
              <a:t>Introducing Ci3T Models</a:t>
            </a:r>
            <a:endParaRPr lang="en-US" sz="4000" dirty="0"/>
          </a:p>
        </p:txBody>
      </p:sp>
      <p:sp>
        <p:nvSpPr>
          <p:cNvPr id="245763" name="Subtitle 2"/>
          <p:cNvSpPr>
            <a:spLocks noGrp="1"/>
          </p:cNvSpPr>
          <p:nvPr>
            <p:ph type="subTitle" idx="1"/>
          </p:nvPr>
        </p:nvSpPr>
        <p:spPr>
          <a:xfrm>
            <a:off x="649014" y="3519105"/>
            <a:ext cx="7772400" cy="2112963"/>
          </a:xfrm>
        </p:spPr>
        <p:txBody>
          <a:bodyPr/>
          <a:lstStyle/>
          <a:p>
            <a:pPr eaLnBrk="1" hangingPunct="1">
              <a:spcBef>
                <a:spcPct val="0"/>
              </a:spcBef>
            </a:pPr>
            <a:r>
              <a:rPr lang="en-US" altLang="en-US" dirty="0"/>
              <a:t>Kathleen Lynne Lane, Ph.D., BCBA-D, CF-L1</a:t>
            </a:r>
          </a:p>
          <a:p>
            <a:pPr eaLnBrk="1" hangingPunct="1">
              <a:spcBef>
                <a:spcPct val="0"/>
              </a:spcBef>
            </a:pPr>
            <a:r>
              <a:rPr lang="en-US" altLang="en-US" dirty="0"/>
              <a:t>Olympic ESD 114</a:t>
            </a:r>
          </a:p>
          <a:p>
            <a:pPr eaLnBrk="1" hangingPunct="1">
              <a:spcBef>
                <a:spcPct val="0"/>
              </a:spcBef>
            </a:pPr>
            <a:r>
              <a:rPr lang="en-US" altLang="en-US" dirty="0"/>
              <a:t>Bremerton, Washington</a:t>
            </a:r>
            <a:br>
              <a:rPr lang="en-US" altLang="en-US" dirty="0"/>
            </a:br>
            <a:r>
              <a:rPr lang="en-US" altLang="en-US" dirty="0"/>
              <a:t>www.ci3t.org</a:t>
            </a:r>
          </a:p>
        </p:txBody>
      </p:sp>
      <p:pic>
        <p:nvPicPr>
          <p:cNvPr id="4" name="Content Placeholder 5"/>
          <p:cNvPicPr>
            <a:picLocks noChangeAspect="1"/>
          </p:cNvPicPr>
          <p:nvPr/>
        </p:nvPicPr>
        <p:blipFill>
          <a:blip r:embed="rId3"/>
          <a:stretch>
            <a:fillRect/>
          </a:stretch>
        </p:blipFill>
        <p:spPr>
          <a:xfrm>
            <a:off x="76200" y="4885320"/>
            <a:ext cx="3109913" cy="186822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5715000" y="630555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B5A788"/>
              </a:solidFill>
              <a:effectLst/>
              <a:uLnTx/>
              <a:uFillTx/>
              <a:latin typeface="Arial" charset="0"/>
              <a:ea typeface="MS PGothic" charset="-128"/>
              <a:cs typeface="Arial" charset="0"/>
            </a:endParaRPr>
          </a:p>
        </p:txBody>
      </p:sp>
      <p:sp>
        <p:nvSpPr>
          <p:cNvPr id="61443" name="Rectangle 2"/>
          <p:cNvSpPr>
            <a:spLocks noGrp="1" noChangeArrowheads="1"/>
          </p:cNvSpPr>
          <p:nvPr>
            <p:ph type="title"/>
          </p:nvPr>
        </p:nvSpPr>
        <p:spPr/>
        <p:txBody>
          <a:bodyPr>
            <a:normAutofit fontScale="90000"/>
          </a:bodyPr>
          <a:lstStyle/>
          <a:p>
            <a:r>
              <a:rPr lang="en-US" dirty="0"/>
              <a:t>Behavioral Component: </a:t>
            </a:r>
            <a:br>
              <a:rPr lang="en-US" dirty="0"/>
            </a:br>
            <a:r>
              <a:rPr lang="en-US" dirty="0"/>
              <a:t>Positive Behavioral Interventions and Supports (PBIS)</a:t>
            </a:r>
          </a:p>
        </p:txBody>
      </p:sp>
      <p:sp>
        <p:nvSpPr>
          <p:cNvPr id="33796" name="Rectangle 3"/>
          <p:cNvSpPr>
            <a:spLocks noGrp="1" noChangeArrowheads="1"/>
          </p:cNvSpPr>
          <p:nvPr>
            <p:ph idx="1"/>
          </p:nvPr>
        </p:nvSpPr>
        <p:spPr>
          <a:xfrm>
            <a:off x="628650" y="2220685"/>
            <a:ext cx="6593244" cy="3956277"/>
          </a:xfrm>
        </p:spPr>
        <p:txBody>
          <a:bodyPr>
            <a:normAutofit lnSpcReduction="10000"/>
          </a:bodyPr>
          <a:lstStyle/>
          <a:p>
            <a:r>
              <a:rPr lang="en-US" altLang="en-US" sz="2400" dirty="0"/>
              <a:t>Establish, clarify, and define expectations</a:t>
            </a:r>
          </a:p>
          <a:p>
            <a:r>
              <a:rPr lang="en-US" altLang="en-US" sz="2400" dirty="0"/>
              <a:t>Teach all students the expectations, planned and implemented by all adults in the school </a:t>
            </a:r>
          </a:p>
          <a:p>
            <a:r>
              <a:rPr lang="en-US" altLang="en-US" sz="2400" dirty="0"/>
              <a:t>Give opportunities to practice</a:t>
            </a:r>
          </a:p>
          <a:p>
            <a:r>
              <a:rPr lang="en-US" altLang="en-US" sz="2400" dirty="0"/>
              <a:t>Reinforce students consistently, facilitate success</a:t>
            </a:r>
          </a:p>
          <a:p>
            <a:r>
              <a:rPr lang="en-US" altLang="en-US" sz="2400" dirty="0"/>
              <a:t>Consider rules, routines, and physical arrangements</a:t>
            </a:r>
          </a:p>
          <a:p>
            <a:r>
              <a:rPr lang="en-US" altLang="en-US" sz="2400" dirty="0"/>
              <a:t>Monitor the plan using school-wide data to identify students who need more support</a:t>
            </a:r>
          </a:p>
          <a:p>
            <a:r>
              <a:rPr lang="en-US" altLang="en-US" sz="2400" dirty="0"/>
              <a:t>Monitor student progress</a:t>
            </a:r>
          </a:p>
        </p:txBody>
      </p:sp>
      <p:sp>
        <p:nvSpPr>
          <p:cNvPr id="5" name="Rectangle 4"/>
          <p:cNvSpPr/>
          <p:nvPr/>
        </p:nvSpPr>
        <p:spPr>
          <a:xfrm>
            <a:off x="0" y="6377868"/>
            <a:ext cx="9144000"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Source: </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S PGothic" charset="-128"/>
                <a:cs typeface="+mn-cs"/>
              </a:rPr>
              <a:t>Horner, R.H., &amp;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MS PGothic" charset="-128"/>
                <a:cs typeface="+mn-cs"/>
              </a:rPr>
              <a:t>Sugai</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S PGothic" charset="-128"/>
                <a:cs typeface="+mn-cs"/>
              </a:rPr>
              <a:t>, G. (2015). School-wide PBIS: An example of applied behavior analysis implemented at a scale of social importance. </a:t>
            </a:r>
            <a:r>
              <a:rPr kumimoji="0" lang="en-US" sz="1400" b="0" i="1" u="none" strike="noStrike" kern="1200" cap="none" spc="0" normalizeH="0" baseline="0" noProof="0" dirty="0">
                <a:ln>
                  <a:noFill/>
                </a:ln>
                <a:solidFill>
                  <a:prstClr val="white">
                    <a:lumMod val="50000"/>
                  </a:prstClr>
                </a:solidFill>
                <a:effectLst/>
                <a:uLnTx/>
                <a:uFillTx/>
                <a:latin typeface="Calibri" panose="020F0502020204030204"/>
                <a:ea typeface="MS PGothic" charset="-128"/>
                <a:cs typeface="+mn-cs"/>
              </a:rPr>
              <a:t>Behavior Analysis in Practice, 8</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S PGothic" charset="-128"/>
                <a:cs typeface="+mn-cs"/>
              </a:rPr>
              <a:t>, 80-85.</a:t>
            </a:r>
          </a:p>
        </p:txBody>
      </p:sp>
      <p:sp>
        <p:nvSpPr>
          <p:cNvPr id="9" name="Rounded Rectangle 8"/>
          <p:cNvSpPr/>
          <p:nvPr/>
        </p:nvSpPr>
        <p:spPr>
          <a:xfrm>
            <a:off x="1691640" y="1828158"/>
            <a:ext cx="5760720" cy="3925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Framework, Not a Curriculum</a:t>
            </a:r>
          </a:p>
        </p:txBody>
      </p:sp>
    </p:spTree>
    <p:extLst>
      <p:ext uri="{BB962C8B-B14F-4D97-AF65-F5344CB8AC3E}">
        <p14:creationId xmlns:p14="http://schemas.microsoft.com/office/powerpoint/2010/main" val="3348115632"/>
      </p:ext>
    </p:extLst>
  </p:cSld>
  <p:clrMapOvr>
    <a:masterClrMapping/>
  </p:clrMapOvr>
  <p:transition spd="slow">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 y="676420"/>
          <a:ext cx="9144000" cy="6083326"/>
        </p:xfrm>
        <a:graphic>
          <a:graphicData uri="http://schemas.openxmlformats.org/drawingml/2006/table">
            <a:tbl>
              <a:tblPr firstRow="1" firstCol="1" lastRow="1" lastCol="1" bandRow="1" bandCol="1">
                <a:tableStyleId>{5940675A-B579-460E-94D1-54222C63F5DA}</a:tableStyleId>
              </a:tblPr>
              <a:tblGrid>
                <a:gridCol w="1087394">
                  <a:extLst>
                    <a:ext uri="{9D8B030D-6E8A-4147-A177-3AD203B41FA5}">
                      <a16:colId xmlns:a16="http://schemas.microsoft.com/office/drawing/2014/main" val="649138721"/>
                    </a:ext>
                  </a:extLst>
                </a:gridCol>
                <a:gridCol w="2273643">
                  <a:extLst>
                    <a:ext uri="{9D8B030D-6E8A-4147-A177-3AD203B41FA5}">
                      <a16:colId xmlns:a16="http://schemas.microsoft.com/office/drawing/2014/main" val="2374100913"/>
                    </a:ext>
                  </a:extLst>
                </a:gridCol>
                <a:gridCol w="2248930">
                  <a:extLst>
                    <a:ext uri="{9D8B030D-6E8A-4147-A177-3AD203B41FA5}">
                      <a16:colId xmlns:a16="http://schemas.microsoft.com/office/drawing/2014/main" val="481793470"/>
                    </a:ext>
                  </a:extLst>
                </a:gridCol>
                <a:gridCol w="1878227">
                  <a:extLst>
                    <a:ext uri="{9D8B030D-6E8A-4147-A177-3AD203B41FA5}">
                      <a16:colId xmlns:a16="http://schemas.microsoft.com/office/drawing/2014/main" val="398488447"/>
                    </a:ext>
                  </a:extLst>
                </a:gridCol>
                <a:gridCol w="1655806">
                  <a:extLst>
                    <a:ext uri="{9D8B030D-6E8A-4147-A177-3AD203B41FA5}">
                      <a16:colId xmlns:a16="http://schemas.microsoft.com/office/drawing/2014/main" val="2134736357"/>
                    </a:ext>
                  </a:extLst>
                </a:gridCol>
              </a:tblGrid>
              <a:tr h="413764">
                <a:tc>
                  <a:txBody>
                    <a:bodyPr/>
                    <a:lstStyle/>
                    <a:p>
                      <a:pPr marL="0" marR="0" algn="ctr">
                        <a:spcBef>
                          <a:spcPts val="0"/>
                        </a:spcBef>
                        <a:spcAft>
                          <a:spcPts val="0"/>
                        </a:spcAft>
                      </a:pPr>
                      <a:r>
                        <a:rPr lang="en-US" sz="1400" dirty="0">
                          <a:effectLst/>
                        </a:rPr>
                        <a:t>Support</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Description</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School-wide Data:</a:t>
                      </a:r>
                    </a:p>
                    <a:p>
                      <a:pPr marL="0" marR="0" algn="ctr">
                        <a:spcBef>
                          <a:spcPts val="0"/>
                        </a:spcBef>
                        <a:spcAft>
                          <a:spcPts val="0"/>
                        </a:spcAft>
                      </a:pPr>
                      <a:r>
                        <a:rPr lang="en-US" sz="1400" dirty="0">
                          <a:effectLst/>
                        </a:rPr>
                        <a:t>Entry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Data to Monitor Progress</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Exit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extLst>
                  <a:ext uri="{0D108BD9-81ED-4DB2-BD59-A6C34878D82A}">
                    <a16:rowId xmlns:a16="http://schemas.microsoft.com/office/drawing/2014/main" val="1750042135"/>
                  </a:ext>
                </a:extLst>
              </a:tr>
              <a:tr h="5656606">
                <a:tc>
                  <a:txBody>
                    <a:bodyPr/>
                    <a:lstStyle/>
                    <a:p>
                      <a:pPr marL="0" marR="0">
                        <a:spcBef>
                          <a:spcPts val="0"/>
                        </a:spcBef>
                        <a:spcAft>
                          <a:spcPts val="0"/>
                        </a:spcAft>
                      </a:pPr>
                      <a:r>
                        <a:rPr lang="en-US" sz="1550" dirty="0">
                          <a:effectLst/>
                          <a:latin typeface="Times New Roman" panose="02020603050405020304" pitchFamily="18" charset="0"/>
                          <a:ea typeface="Times New Roman" panose="02020603050405020304" pitchFamily="18" charset="0"/>
                        </a:rPr>
                        <a:t>Social Skills Improvement System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 counselor-led small group</a:t>
                      </a:r>
                    </a:p>
                  </a:txBody>
                  <a:tcPr marL="68580" marR="68580" marT="0" marB="0"/>
                </a:tc>
                <a:tc>
                  <a:txBody>
                    <a:bodyPr/>
                    <a:lstStyle/>
                    <a:p>
                      <a:pPr marL="0" marR="0">
                        <a:spcBef>
                          <a:spcPts val="0"/>
                        </a:spcBef>
                        <a:spcAft>
                          <a:spcPts val="0"/>
                        </a:spcAft>
                      </a:pPr>
                      <a:r>
                        <a:rPr lang="en-US" sz="1550" dirty="0">
                          <a:effectLst/>
                          <a:latin typeface="Times New Roman" panose="02020603050405020304" pitchFamily="18" charset="0"/>
                          <a:ea typeface="Times New Roman" panose="02020603050405020304" pitchFamily="18" charset="0"/>
                        </a:rPr>
                        <a:t>Counselors and/or social workers will lead small group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sessions for approximately 30-40 min 2-3 days per week.  Students will acquire new skills, learn how to engage more fully in instructional experiences, and learn how to meet more school-wide expectations.  Small groups will run for up to 24 sessions (8 to 12 weeks depending on the number of sessions conducted per week) using a subset of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lessons appropriate for student skillsets as identified using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-Rating Scale (teacher and parent version).</a:t>
                      </a:r>
                    </a:p>
                  </a:txBody>
                  <a:tcPr marL="68580" marR="68580" marT="0" marB="0"/>
                </a:tc>
                <a:tc>
                  <a:txBody>
                    <a:bodyPr/>
                    <a:lstStyle/>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Behavior</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score: Moderate (4-8) and/or</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SRSS-I5 score: Moderate (2-3)</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or fewer absences in first 3 months of school</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Evidence of teacher implementation of Ci3T primary (Tier 1) plan [treatment integrity: direct observation]</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Parent permission</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550" b="1" dirty="0">
                          <a:effectLst/>
                          <a:latin typeface="Times New Roman" panose="02020603050405020304" pitchFamily="18" charset="0"/>
                          <a:ea typeface="Times New Roman" panose="02020603050405020304" pitchFamily="18" charset="0"/>
                        </a:rPr>
                        <a:t>AND</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Academic</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 is in grade 2 or 3 </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Student measures</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-Rating Scale (Pre/Post)</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Skills for Greatness (Pre/Post)</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Daily behavior report (DBR; daily)</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Attendance and </a:t>
                      </a:r>
                      <a:r>
                        <a:rPr lang="en-US" sz="1550" dirty="0" err="1">
                          <a:effectLst/>
                          <a:latin typeface="Times New Roman" panose="02020603050405020304" pitchFamily="18" charset="0"/>
                          <a:ea typeface="Times New Roman" panose="02020603050405020304" pitchFamily="18" charset="0"/>
                        </a:rPr>
                        <a:t>tardies</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 </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Social validity</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Teacher: IRP-15</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Student: CIRP</a:t>
                      </a: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 </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Treatment integrity</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Tier 2 treatment integrity measures</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Ci3T TI: Direct observation (30 min if needed)</a:t>
                      </a:r>
                    </a:p>
                  </a:txBody>
                  <a:tcPr marL="68580" marR="68580" marT="0" marB="0"/>
                </a:tc>
                <a:tc>
                  <a:txBody>
                    <a:bodyPr/>
                    <a:lstStyle/>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student progress at end of 24 sessions</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Team agrees goals have been met or no further </a:t>
                      </a:r>
                      <a:r>
                        <a:rPr lang="en-US" sz="1550" kern="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SSiS</a:t>
                      </a: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small group sessions are warranted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and I5 scores are in the low risk category</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17170" marR="0">
                        <a:spcBef>
                          <a:spcPts val="0"/>
                        </a:spcBef>
                        <a:spcAft>
                          <a:spcPts val="0"/>
                        </a:spcAft>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1" y="0"/>
            <a:ext cx="9143999" cy="667265"/>
          </a:xfr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3600" b="1" dirty="0"/>
              <a:t>Sample Elementary Intervention Grid: </a:t>
            </a:r>
            <a:r>
              <a:rPr lang="en-US" sz="3600" b="1" dirty="0" err="1"/>
              <a:t>SSiS</a:t>
            </a:r>
            <a:endParaRPr lang="en-US" sz="3600" b="1" dirty="0"/>
          </a:p>
        </p:txBody>
      </p:sp>
    </p:spTree>
    <p:extLst>
      <p:ext uri="{BB962C8B-B14F-4D97-AF65-F5344CB8AC3E}">
        <p14:creationId xmlns:p14="http://schemas.microsoft.com/office/powerpoint/2010/main" val="7686869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890" y="963454"/>
            <a:ext cx="7886700" cy="994172"/>
          </a:xfrm>
        </p:spPr>
        <p:txBody>
          <a:bodyPr/>
          <a:lstStyle/>
          <a:p>
            <a:r>
              <a:rPr lang="en-US" dirty="0"/>
              <a:t>Active Supervision</a:t>
            </a:r>
          </a:p>
        </p:txBody>
      </p:sp>
      <p:pic>
        <p:nvPicPr>
          <p:cNvPr id="8" name="Content Placeholder 7"/>
          <p:cNvPicPr>
            <a:picLocks noGrp="1" noChangeAspect="1"/>
          </p:cNvPicPr>
          <p:nvPr>
            <p:ph sz="half" idx="1"/>
          </p:nvPr>
        </p:nvPicPr>
        <p:blipFill>
          <a:blip r:embed="rId2"/>
          <a:stretch>
            <a:fillRect/>
          </a:stretch>
        </p:blipFill>
        <p:spPr>
          <a:xfrm>
            <a:off x="230620" y="1731169"/>
            <a:ext cx="3676421" cy="3263504"/>
          </a:xfrm>
          <a:prstGeom prst="rect">
            <a:avLst/>
          </a:prstGeom>
        </p:spPr>
      </p:pic>
      <p:pic>
        <p:nvPicPr>
          <p:cNvPr id="7" name="Content Placeholder 6"/>
          <p:cNvPicPr>
            <a:picLocks noGrp="1" noChangeAspect="1"/>
          </p:cNvPicPr>
          <p:nvPr>
            <p:ph sz="half" idx="2"/>
          </p:nvPr>
        </p:nvPicPr>
        <p:blipFill>
          <a:blip r:embed="rId3"/>
          <a:stretch>
            <a:fillRect/>
          </a:stretch>
        </p:blipFill>
        <p:spPr>
          <a:xfrm>
            <a:off x="1996038" y="1695451"/>
            <a:ext cx="7085762" cy="3687842"/>
          </a:xfrm>
          <a:prstGeom prst="rect">
            <a:avLst/>
          </a:prstGeom>
        </p:spPr>
      </p:pic>
      <p:pic>
        <p:nvPicPr>
          <p:cNvPr id="2" name="Picture 1"/>
          <p:cNvPicPr>
            <a:picLocks noChangeAspect="1"/>
          </p:cNvPicPr>
          <p:nvPr/>
        </p:nvPicPr>
        <p:blipFill>
          <a:blip r:embed="rId4"/>
          <a:stretch>
            <a:fillRect/>
          </a:stretch>
        </p:blipFill>
        <p:spPr>
          <a:xfrm>
            <a:off x="1177551" y="3539372"/>
            <a:ext cx="1636973" cy="2094293"/>
          </a:xfrm>
          <a:prstGeom prst="rect">
            <a:avLst/>
          </a:prstGeom>
        </p:spPr>
      </p:pic>
      <p:sp>
        <p:nvSpPr>
          <p:cNvPr id="3" name="Rectangle 2"/>
          <p:cNvSpPr/>
          <p:nvPr/>
        </p:nvSpPr>
        <p:spPr>
          <a:xfrm>
            <a:off x="111978" y="5723751"/>
            <a:ext cx="5502597" cy="369332"/>
          </a:xfrm>
          <a:prstGeom prst="rect">
            <a:avLst/>
          </a:prstGeom>
        </p:spPr>
        <p:txBody>
          <a:bodyPr wrap="none">
            <a:spAutoFit/>
          </a:bodyPr>
          <a:lstStyle/>
          <a:p>
            <a:r>
              <a:rPr lang="en-US" dirty="0"/>
              <a:t>https://eclkc.ohs.acf.hhs.gov/safety-practices</a:t>
            </a:r>
          </a:p>
        </p:txBody>
      </p:sp>
    </p:spTree>
    <p:extLst>
      <p:ext uri="{BB962C8B-B14F-4D97-AF65-F5344CB8AC3E}">
        <p14:creationId xmlns:p14="http://schemas.microsoft.com/office/powerpoint/2010/main" val="298809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32657" y="0"/>
          <a:ext cx="9035144" cy="6516682"/>
        </p:xfrm>
        <a:graphic>
          <a:graphicData uri="http://schemas.openxmlformats.org/drawingml/2006/table">
            <a:tbl>
              <a:tblPr/>
              <a:tblGrid>
                <a:gridCol w="1097125">
                  <a:extLst>
                    <a:ext uri="{9D8B030D-6E8A-4147-A177-3AD203B41FA5}">
                      <a16:colId xmlns:a16="http://schemas.microsoft.com/office/drawing/2014/main" val="20000"/>
                    </a:ext>
                  </a:extLst>
                </a:gridCol>
                <a:gridCol w="2366347">
                  <a:extLst>
                    <a:ext uri="{9D8B030D-6E8A-4147-A177-3AD203B41FA5}">
                      <a16:colId xmlns:a16="http://schemas.microsoft.com/office/drawing/2014/main" val="20001"/>
                    </a:ext>
                  </a:extLst>
                </a:gridCol>
                <a:gridCol w="1731736">
                  <a:extLst>
                    <a:ext uri="{9D8B030D-6E8A-4147-A177-3AD203B41FA5}">
                      <a16:colId xmlns:a16="http://schemas.microsoft.com/office/drawing/2014/main" val="20002"/>
                    </a:ext>
                  </a:extLst>
                </a:gridCol>
                <a:gridCol w="2032907">
                  <a:extLst>
                    <a:ext uri="{9D8B030D-6E8A-4147-A177-3AD203B41FA5}">
                      <a16:colId xmlns:a16="http://schemas.microsoft.com/office/drawing/2014/main" val="20003"/>
                    </a:ext>
                  </a:extLst>
                </a:gridCol>
                <a:gridCol w="1807029">
                  <a:extLst>
                    <a:ext uri="{9D8B030D-6E8A-4147-A177-3AD203B41FA5}">
                      <a16:colId xmlns:a16="http://schemas.microsoft.com/office/drawing/2014/main" val="20004"/>
                    </a:ext>
                  </a:extLst>
                </a:gridCol>
              </a:tblGrid>
              <a:tr h="647567">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Schoolwide</a:t>
                      </a: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Data:  Entry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302828">
                <a:tc>
                  <a:txBody>
                    <a:bodyPr/>
                    <a:lstStyle/>
                    <a:p>
                      <a:pPr marL="57150" marR="0" algn="l">
                        <a:lnSpc>
                          <a:spcPct val="115000"/>
                        </a:lnSpc>
                        <a:spcBef>
                          <a:spcPts val="0"/>
                        </a:spcBef>
                        <a:spcAft>
                          <a:spcPts val="0"/>
                        </a:spcAft>
                      </a:pPr>
                      <a:r>
                        <a:rPr lang="en-US" sz="1600" dirty="0">
                          <a:effectLst/>
                          <a:latin typeface="Times New Roman"/>
                          <a:ea typeface="Times New Roman"/>
                        </a:rPr>
                        <a:t>READ 180 (Stage C) Reading Intervention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dirty="0">
                          <a:effectLst/>
                          <a:latin typeface="Times New Roman"/>
                          <a:ea typeface="Times New Roman"/>
                        </a:rPr>
                        <a:t>Students participate in a 50 min reading instructional block during their study hall period. Students meet in the computer lab for participation in the online portion 20 min daily. Instruction is relevant to high school students. Students use a progress management system to monitor and track their own progress.</a:t>
                      </a:r>
                    </a:p>
                    <a:p>
                      <a:pPr marL="73025" marR="0" algn="l">
                        <a:lnSpc>
                          <a:spcPct val="115000"/>
                        </a:lnSpc>
                        <a:spcBef>
                          <a:spcPts val="0"/>
                        </a:spcBef>
                        <a:spcAft>
                          <a:spcPts val="0"/>
                        </a:spcAft>
                      </a:pPr>
                      <a:r>
                        <a:rPr lang="en-US" sz="1600" dirty="0">
                          <a:effectLst/>
                          <a:latin typeface="Times New Roman"/>
                          <a:ea typeface="Times New Roman"/>
                        </a:rPr>
                        <a:t>Instruction is taught by special education teachers and general education teachers with training in the READ 180 Curriculum.</a:t>
                      </a:r>
                    </a:p>
                    <a:p>
                      <a:pPr marL="73025" marR="0" algn="l">
                        <a:lnSpc>
                          <a:spcPct val="115000"/>
                        </a:lnSpc>
                        <a:spcBef>
                          <a:spcPts val="0"/>
                        </a:spcBef>
                        <a:spcAft>
                          <a:spcPts val="0"/>
                        </a:spcAft>
                      </a:pPr>
                      <a:r>
                        <a:rPr lang="en-US" sz="1600" dirty="0">
                          <a:effectLst/>
                          <a:latin typeface="Times New Roman"/>
                          <a:ea typeface="Times New Roman"/>
                        </a:rPr>
                        <a:t> </a:t>
                      </a:r>
                    </a:p>
                    <a:p>
                      <a:pPr marL="73025" marR="0" algn="l">
                        <a:lnSpc>
                          <a:spcPct val="115000"/>
                        </a:lnSpc>
                        <a:spcBef>
                          <a:spcPts val="0"/>
                        </a:spcBef>
                        <a:spcAft>
                          <a:spcPts val="0"/>
                        </a:spcAft>
                      </a:pPr>
                      <a:r>
                        <a:rPr lang="en-US" sz="1600" dirty="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dirty="0">
                          <a:effectLst/>
                          <a:latin typeface="Times New Roman"/>
                          <a:ea typeface="Times New Roman"/>
                        </a:rPr>
                        <a:t>(1) Students in grades 9 – 12.</a:t>
                      </a:r>
                    </a:p>
                    <a:p>
                      <a:pPr marL="50800" marR="0" algn="l">
                        <a:lnSpc>
                          <a:spcPct val="115000"/>
                        </a:lnSpc>
                        <a:spcBef>
                          <a:spcPts val="0"/>
                        </a:spcBef>
                        <a:spcAft>
                          <a:spcPts val="0"/>
                        </a:spcAft>
                      </a:pPr>
                      <a:r>
                        <a:rPr lang="en-US" sz="1600" dirty="0">
                          <a:effectLst/>
                          <a:latin typeface="Times New Roman"/>
                          <a:ea typeface="Times New Roman"/>
                        </a:rPr>
                        <a:t>(2) Reading performance basic or below basic on state assessment (but above 4</a:t>
                      </a:r>
                      <a:r>
                        <a:rPr lang="en-US" sz="1600" baseline="30000" dirty="0">
                          <a:effectLst/>
                          <a:latin typeface="Times New Roman"/>
                          <a:ea typeface="Times New Roman"/>
                        </a:rPr>
                        <a:t>th</a:t>
                      </a:r>
                      <a:r>
                        <a:rPr lang="en-US" sz="1600" dirty="0">
                          <a:effectLst/>
                          <a:latin typeface="Times New Roman"/>
                          <a:ea typeface="Times New Roman"/>
                        </a:rPr>
                        <a:t> grade reading level).</a:t>
                      </a:r>
                    </a:p>
                    <a:p>
                      <a:pPr marL="50800" marR="0" algn="l">
                        <a:lnSpc>
                          <a:spcPct val="115000"/>
                        </a:lnSpc>
                        <a:spcBef>
                          <a:spcPts val="0"/>
                        </a:spcBef>
                        <a:spcAft>
                          <a:spcPts val="0"/>
                        </a:spcAft>
                      </a:pPr>
                      <a:r>
                        <a:rPr lang="en-US" sz="1600" dirty="0">
                          <a:effectLst/>
                          <a:latin typeface="Times New Roman"/>
                          <a:ea typeface="Times New Roman"/>
                        </a:rPr>
                        <a:t>(3) SRSS risk scores in the moderate range (4 – 8).</a:t>
                      </a:r>
                    </a:p>
                    <a:p>
                      <a:pPr marL="0" marR="0" algn="l">
                        <a:lnSpc>
                          <a:spcPct val="115000"/>
                        </a:lnSpc>
                        <a:spcBef>
                          <a:spcPts val="0"/>
                        </a:spcBef>
                        <a:spcAft>
                          <a:spcPts val="0"/>
                        </a:spcAft>
                      </a:pPr>
                      <a:r>
                        <a:rPr lang="en-US" sz="1600" dirty="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400" u="sng" dirty="0">
                          <a:effectLst/>
                          <a:latin typeface="Times New Roman"/>
                          <a:ea typeface="Times New Roman"/>
                        </a:rPr>
                        <a:t>Student Measures:</a:t>
                      </a:r>
                      <a:endParaRPr lang="en-US" sz="1400" dirty="0">
                        <a:effectLst/>
                        <a:latin typeface="Times New Roman"/>
                        <a:ea typeface="Times New Roman"/>
                      </a:endParaRPr>
                    </a:p>
                    <a:p>
                      <a:pPr marL="109855" marR="0" algn="l">
                        <a:lnSpc>
                          <a:spcPct val="115000"/>
                        </a:lnSpc>
                        <a:spcBef>
                          <a:spcPts val="0"/>
                        </a:spcBef>
                        <a:spcAft>
                          <a:spcPts val="0"/>
                        </a:spcAft>
                      </a:pPr>
                      <a:r>
                        <a:rPr lang="en-US" sz="1400" dirty="0">
                          <a:effectLst/>
                          <a:latin typeface="Times New Roman"/>
                          <a:ea typeface="Times New Roman"/>
                        </a:rPr>
                        <a:t>Meeting individual READ 180 reading goals:</a:t>
                      </a:r>
                    </a:p>
                    <a:p>
                      <a:pPr marL="109855" marR="0" algn="l">
                        <a:lnSpc>
                          <a:spcPct val="115000"/>
                        </a:lnSpc>
                        <a:spcBef>
                          <a:spcPts val="0"/>
                        </a:spcBef>
                        <a:spcAft>
                          <a:spcPts val="0"/>
                        </a:spcAft>
                      </a:pPr>
                      <a:r>
                        <a:rPr lang="en-US" sz="1400" dirty="0">
                          <a:effectLst/>
                          <a:latin typeface="Times New Roman"/>
                          <a:ea typeface="Times New Roman"/>
                        </a:rPr>
                        <a:t>(1) Progress Monitoring with Scholastic Reading Inventory</a:t>
                      </a:r>
                    </a:p>
                    <a:p>
                      <a:pPr marL="109855" marR="0" algn="l">
                        <a:lnSpc>
                          <a:spcPct val="115000"/>
                        </a:lnSpc>
                        <a:spcBef>
                          <a:spcPts val="0"/>
                        </a:spcBef>
                        <a:spcAft>
                          <a:spcPts val="0"/>
                        </a:spcAft>
                      </a:pPr>
                      <a:r>
                        <a:rPr lang="en-US" sz="1400" dirty="0">
                          <a:effectLst/>
                          <a:latin typeface="Times New Roman"/>
                          <a:ea typeface="Times New Roman"/>
                        </a:rPr>
                        <a:t>(2) Writing Assessments</a:t>
                      </a:r>
                    </a:p>
                    <a:p>
                      <a:pPr marL="109855" marR="0" algn="l">
                        <a:lnSpc>
                          <a:spcPct val="115000"/>
                        </a:lnSpc>
                        <a:spcBef>
                          <a:spcPts val="0"/>
                        </a:spcBef>
                        <a:spcAft>
                          <a:spcPts val="0"/>
                        </a:spcAft>
                      </a:pPr>
                      <a:r>
                        <a:rPr lang="en-US" sz="1400" dirty="0">
                          <a:effectLst/>
                          <a:latin typeface="Times New Roman"/>
                          <a:ea typeface="Times New Roman"/>
                        </a:rPr>
                        <a:t>(3) formative assessments (vocabulary, comprehension and spelling)</a:t>
                      </a:r>
                    </a:p>
                    <a:p>
                      <a:pPr marL="109855" marR="0" algn="l">
                        <a:lnSpc>
                          <a:spcPct val="115000"/>
                        </a:lnSpc>
                        <a:spcBef>
                          <a:spcPts val="0"/>
                        </a:spcBef>
                        <a:spcAft>
                          <a:spcPts val="0"/>
                        </a:spcAft>
                      </a:pPr>
                      <a:r>
                        <a:rPr lang="en-US" sz="1400" dirty="0">
                          <a:effectLst/>
                          <a:latin typeface="Times New Roman"/>
                          <a:ea typeface="Times New Roman"/>
                        </a:rPr>
                        <a:t>(4) Curriculum-based Assessments</a:t>
                      </a:r>
                    </a:p>
                    <a:p>
                      <a:pPr marL="109855" marR="0" algn="l">
                        <a:lnSpc>
                          <a:spcPct val="115000"/>
                        </a:lnSpc>
                        <a:spcBef>
                          <a:spcPts val="0"/>
                        </a:spcBef>
                        <a:spcAft>
                          <a:spcPts val="0"/>
                        </a:spcAft>
                      </a:pPr>
                      <a:r>
                        <a:rPr lang="en-US" sz="1400" dirty="0">
                          <a:effectLst/>
                          <a:latin typeface="Times New Roman"/>
                          <a:ea typeface="Times New Roman"/>
                        </a:rPr>
                        <a:t>(5) Attendance in class</a:t>
                      </a:r>
                    </a:p>
                    <a:p>
                      <a:pPr marL="109855" marR="0" algn="l">
                        <a:lnSpc>
                          <a:spcPct val="115000"/>
                        </a:lnSpc>
                        <a:spcBef>
                          <a:spcPts val="0"/>
                        </a:spcBef>
                        <a:spcAft>
                          <a:spcPts val="0"/>
                        </a:spcAft>
                      </a:pPr>
                      <a:r>
                        <a:rPr lang="en-US" sz="1400" u="sng" dirty="0">
                          <a:effectLst/>
                          <a:latin typeface="Times New Roman"/>
                          <a:ea typeface="Times New Roman"/>
                        </a:rPr>
                        <a:t>Treatment Integrity</a:t>
                      </a:r>
                      <a:r>
                        <a:rPr lang="en-US" sz="1400" dirty="0">
                          <a:effectLst/>
                          <a:latin typeface="Times New Roman"/>
                          <a:ea typeface="Times New Roman"/>
                        </a:rPr>
                        <a:t>: Teachers monitor performance and attendance in class. Completion of weekly checklists for activities completed. </a:t>
                      </a:r>
                    </a:p>
                    <a:p>
                      <a:pPr marL="109855" marR="0" algn="l">
                        <a:lnSpc>
                          <a:spcPct val="115000"/>
                        </a:lnSpc>
                        <a:spcBef>
                          <a:spcPts val="0"/>
                        </a:spcBef>
                        <a:spcAft>
                          <a:spcPts val="0"/>
                        </a:spcAft>
                      </a:pPr>
                      <a:r>
                        <a:rPr lang="en-US" sz="1400" u="sng" dirty="0">
                          <a:effectLst/>
                          <a:latin typeface="Times New Roman"/>
                          <a:ea typeface="Times New Roman"/>
                        </a:rPr>
                        <a:t>Social Validity</a:t>
                      </a:r>
                      <a:r>
                        <a:rPr lang="en-US" sz="1400" dirty="0">
                          <a:effectLst/>
                          <a:latin typeface="Times New Roman"/>
                          <a:ea typeface="Times New Roman"/>
                        </a:rPr>
                        <a:t>: Students and teachers complete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dirty="0">
                          <a:effectLst/>
                          <a:latin typeface="Times New Roman"/>
                          <a:ea typeface="Times New Roman"/>
                        </a:rPr>
                        <a:t>Students meet instructional reading goals.</a:t>
                      </a:r>
                    </a:p>
                    <a:p>
                      <a:pPr marL="0" marR="0" algn="l">
                        <a:lnSpc>
                          <a:spcPct val="115000"/>
                        </a:lnSpc>
                        <a:spcBef>
                          <a:spcPts val="0"/>
                        </a:spcBef>
                        <a:spcAft>
                          <a:spcPts val="0"/>
                        </a:spcAft>
                      </a:pPr>
                      <a:r>
                        <a:rPr lang="en-US" sz="1600" dirty="0">
                          <a:effectLst/>
                          <a:latin typeface="Times New Roman"/>
                          <a:ea typeface="Times New Roman"/>
                        </a:rPr>
                        <a:t> </a:t>
                      </a:r>
                    </a:p>
                    <a:p>
                      <a:pPr marL="107950" marR="0" algn="l">
                        <a:lnSpc>
                          <a:spcPct val="115000"/>
                        </a:lnSpc>
                        <a:spcBef>
                          <a:spcPts val="0"/>
                        </a:spcBef>
                        <a:spcAft>
                          <a:spcPts val="0"/>
                        </a:spcAft>
                      </a:pPr>
                      <a:r>
                        <a:rPr lang="en-US" sz="1600" dirty="0">
                          <a:effectLst/>
                          <a:latin typeface="Times New Roman"/>
                          <a:ea typeface="Times New Roman"/>
                        </a:rPr>
                        <a:t>SRSS score in the low risk category (0 – 3) on the next screening time point.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0" y="5867400"/>
            <a:ext cx="5257800" cy="990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eaLnBrk="1" fontAlgn="auto">
              <a:spcBef>
                <a:spcPts val="0"/>
              </a:spcBef>
              <a:spcAft>
                <a:spcPts val="0"/>
              </a:spcAft>
            </a:pPr>
            <a:r>
              <a:rPr lang="en-US" sz="1400" dirty="0">
                <a:solidFill>
                  <a:prstClr val="black"/>
                </a:solidFill>
              </a:rPr>
              <a:t>Lane, K. L., Oakes, W. P., Menzies, H. M., Oyer, J., &amp; Jenkins, A. (2013). Working within the context of three-tiered models of prevention: Using school wide data to identify high school students for targeted supports. </a:t>
            </a:r>
            <a:r>
              <a:rPr lang="en-US" sz="1400" i="1" dirty="0">
                <a:solidFill>
                  <a:prstClr val="black"/>
                </a:solidFill>
              </a:rPr>
              <a:t>Journal of Applied School Psychology, 29</a:t>
            </a:r>
            <a:r>
              <a:rPr lang="en-US" sz="1400" dirty="0">
                <a:solidFill>
                  <a:prstClr val="black"/>
                </a:solidFill>
              </a:rPr>
              <a:t>, 203-229.</a:t>
            </a:r>
          </a:p>
        </p:txBody>
      </p:sp>
    </p:spTree>
    <p:extLst>
      <p:ext uri="{BB962C8B-B14F-4D97-AF65-F5344CB8AC3E}">
        <p14:creationId xmlns:p14="http://schemas.microsoft.com/office/powerpoint/2010/main" val="3534703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27039" y="0"/>
          <a:ext cx="9144000" cy="6634106"/>
        </p:xfrm>
        <a:graphic>
          <a:graphicData uri="http://schemas.openxmlformats.org/drawingml/2006/table">
            <a:tbl>
              <a:tblPr/>
              <a:tblGrid>
                <a:gridCol w="1246239">
                  <a:extLst>
                    <a:ext uri="{9D8B030D-6E8A-4147-A177-3AD203B41FA5}">
                      <a16:colId xmlns:a16="http://schemas.microsoft.com/office/drawing/2014/main" val="20000"/>
                    </a:ext>
                  </a:extLst>
                </a:gridCol>
                <a:gridCol w="2258961">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Schoolwide</a:t>
                      </a: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Data:  Entry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57150" marR="0" algn="l">
                        <a:lnSpc>
                          <a:spcPct val="115000"/>
                        </a:lnSpc>
                        <a:spcBef>
                          <a:spcPts val="0"/>
                        </a:spcBef>
                        <a:spcAft>
                          <a:spcPts val="0"/>
                        </a:spcAft>
                      </a:pPr>
                      <a:r>
                        <a:rPr lang="en-US" sz="1600" dirty="0">
                          <a:effectLst/>
                          <a:latin typeface="Times New Roman"/>
                          <a:ea typeface="Times New Roman"/>
                        </a:rPr>
                        <a:t>Mentoring Program (Sophomores/ Juniors/ Seniors)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4775" marR="0" algn="l">
                        <a:lnSpc>
                          <a:spcPct val="115000"/>
                        </a:lnSpc>
                        <a:spcBef>
                          <a:spcPts val="0"/>
                        </a:spcBef>
                        <a:spcAft>
                          <a:spcPts val="0"/>
                        </a:spcAft>
                      </a:pPr>
                      <a:r>
                        <a:rPr lang="en-US" sz="1600" dirty="0">
                          <a:effectLst/>
                          <a:latin typeface="Times New Roman"/>
                          <a:ea typeface="Times New Roman"/>
                        </a:rPr>
                        <a:t>Focus is on academic achievement, character development, problem-solving skills, improving self-esteem, relationships with adults and peers, and school attendance. </a:t>
                      </a:r>
                    </a:p>
                    <a:p>
                      <a:pPr marL="104775" marR="0" algn="l">
                        <a:lnSpc>
                          <a:spcPct val="115000"/>
                        </a:lnSpc>
                        <a:spcBef>
                          <a:spcPts val="0"/>
                        </a:spcBef>
                        <a:spcAft>
                          <a:spcPts val="0"/>
                        </a:spcAft>
                      </a:pPr>
                      <a:r>
                        <a:rPr lang="en-US" sz="1600" dirty="0">
                          <a:effectLst/>
                          <a:latin typeface="Times New Roman"/>
                          <a:ea typeface="Times New Roman"/>
                        </a:rPr>
                        <a:t> </a:t>
                      </a:r>
                    </a:p>
                    <a:p>
                      <a:pPr marL="104775" marR="0" algn="l">
                        <a:lnSpc>
                          <a:spcPct val="115000"/>
                        </a:lnSpc>
                        <a:spcBef>
                          <a:spcPts val="0"/>
                        </a:spcBef>
                        <a:spcAft>
                          <a:spcPts val="0"/>
                        </a:spcAft>
                      </a:pPr>
                      <a:r>
                        <a:rPr lang="en-US" sz="1600" dirty="0">
                          <a:effectLst/>
                          <a:latin typeface="Times New Roman"/>
                          <a:ea typeface="Times New Roman"/>
                        </a:rPr>
                        <a:t>Volunteer teachers serve as mentors; meeting weekly (30 – 60 min) with students during the school day.</a:t>
                      </a:r>
                    </a:p>
                    <a:p>
                      <a:pPr marL="0" marR="0" algn="l">
                        <a:lnSpc>
                          <a:spcPct val="115000"/>
                        </a:lnSpc>
                        <a:spcBef>
                          <a:spcPts val="0"/>
                        </a:spcBef>
                        <a:spcAft>
                          <a:spcPts val="0"/>
                        </a:spcAft>
                      </a:pPr>
                      <a:r>
                        <a:rPr lang="en-US" sz="1600" dirty="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dirty="0">
                          <a:effectLst/>
                          <a:latin typeface="Times New Roman"/>
                          <a:ea typeface="Times New Roman"/>
                        </a:rPr>
                        <a:t>(1) 10th/11</a:t>
                      </a:r>
                      <a:r>
                        <a:rPr lang="en-US" sz="1600" baseline="30000" dirty="0">
                          <a:effectLst/>
                          <a:latin typeface="Times New Roman"/>
                          <a:ea typeface="Times New Roman"/>
                        </a:rPr>
                        <a:t>th</a:t>
                      </a:r>
                      <a:r>
                        <a:rPr lang="en-US" sz="1600" dirty="0">
                          <a:effectLst/>
                          <a:latin typeface="Times New Roman"/>
                          <a:ea typeface="Times New Roman"/>
                        </a:rPr>
                        <a:t>/ 12</a:t>
                      </a:r>
                      <a:r>
                        <a:rPr lang="en-US" sz="1600" baseline="30000" dirty="0">
                          <a:effectLst/>
                          <a:latin typeface="Times New Roman"/>
                          <a:ea typeface="Times New Roman"/>
                        </a:rPr>
                        <a:t>th</a:t>
                      </a:r>
                      <a:r>
                        <a:rPr lang="en-US" sz="1600" dirty="0">
                          <a:effectLst/>
                          <a:latin typeface="Times New Roman"/>
                          <a:ea typeface="Times New Roman"/>
                        </a:rPr>
                        <a:t>  graders</a:t>
                      </a:r>
                    </a:p>
                    <a:p>
                      <a:pPr marL="109855" marR="0" algn="l">
                        <a:lnSpc>
                          <a:spcPct val="115000"/>
                        </a:lnSpc>
                        <a:spcBef>
                          <a:spcPts val="0"/>
                        </a:spcBef>
                        <a:spcAft>
                          <a:spcPts val="0"/>
                        </a:spcAft>
                      </a:pPr>
                      <a:r>
                        <a:rPr lang="en-US" sz="1600" dirty="0">
                          <a:effectLst/>
                          <a:latin typeface="Times New Roman"/>
                          <a:ea typeface="Times New Roman"/>
                        </a:rPr>
                        <a:t>(2) Behavior: </a:t>
                      </a:r>
                    </a:p>
                    <a:p>
                      <a:pPr marL="109855" marR="0" algn="l">
                        <a:lnSpc>
                          <a:spcPct val="115000"/>
                        </a:lnSpc>
                        <a:spcBef>
                          <a:spcPts val="0"/>
                        </a:spcBef>
                        <a:spcAft>
                          <a:spcPts val="0"/>
                        </a:spcAft>
                      </a:pPr>
                      <a:r>
                        <a:rPr lang="en-US" sz="1600" dirty="0">
                          <a:effectLst/>
                          <a:latin typeface="Times New Roman"/>
                          <a:ea typeface="Times New Roman"/>
                        </a:rPr>
                        <a:t>SRSS: High (9-21) or Moderate (4-8) by either 2nd or 7th period teacher</a:t>
                      </a:r>
                    </a:p>
                    <a:p>
                      <a:pPr marL="109855" marR="0" algn="l">
                        <a:lnSpc>
                          <a:spcPct val="115000"/>
                        </a:lnSpc>
                        <a:spcBef>
                          <a:spcPts val="0"/>
                        </a:spcBef>
                        <a:spcAft>
                          <a:spcPts val="0"/>
                        </a:spcAft>
                      </a:pPr>
                      <a:r>
                        <a:rPr lang="en-US" sz="1600" dirty="0">
                          <a:effectLst/>
                          <a:latin typeface="Times New Roman"/>
                          <a:ea typeface="Times New Roman"/>
                        </a:rPr>
                        <a:t>ODR ≥ 2</a:t>
                      </a:r>
                    </a:p>
                    <a:p>
                      <a:pPr marL="109855" marR="0" algn="l">
                        <a:lnSpc>
                          <a:spcPct val="115000"/>
                        </a:lnSpc>
                        <a:spcBef>
                          <a:spcPts val="0"/>
                        </a:spcBef>
                        <a:spcAft>
                          <a:spcPts val="0"/>
                        </a:spcAft>
                      </a:pPr>
                      <a:r>
                        <a:rPr lang="en-US" sz="1600" dirty="0">
                          <a:effectLst/>
                          <a:latin typeface="Times New Roman"/>
                          <a:ea typeface="Times New Roman"/>
                        </a:rPr>
                        <a:t>Absences ≥ 5 days in one grading period</a:t>
                      </a:r>
                    </a:p>
                    <a:p>
                      <a:pPr marL="109855" marR="0" algn="l">
                        <a:lnSpc>
                          <a:spcPct val="115000"/>
                        </a:lnSpc>
                        <a:spcBef>
                          <a:spcPts val="0"/>
                        </a:spcBef>
                        <a:spcAft>
                          <a:spcPts val="0"/>
                        </a:spcAft>
                      </a:pPr>
                      <a:r>
                        <a:rPr lang="en-US" sz="1600" dirty="0">
                          <a:effectLst/>
                          <a:latin typeface="Times New Roman"/>
                          <a:ea typeface="Times New Roman"/>
                        </a:rPr>
                        <a:t>(3) Academic:</a:t>
                      </a:r>
                    </a:p>
                    <a:p>
                      <a:pPr marL="109855" marR="0" algn="l">
                        <a:lnSpc>
                          <a:spcPct val="115000"/>
                        </a:lnSpc>
                        <a:spcBef>
                          <a:spcPts val="0"/>
                        </a:spcBef>
                        <a:spcAft>
                          <a:spcPts val="0"/>
                        </a:spcAft>
                      </a:pPr>
                      <a:r>
                        <a:rPr lang="en-US" sz="1600" dirty="0">
                          <a:effectLst/>
                          <a:latin typeface="Times New Roman"/>
                          <a:ea typeface="Times New Roman"/>
                        </a:rPr>
                        <a:t>GPA ≤ 2.75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dirty="0">
                          <a:effectLst/>
                          <a:latin typeface="Times New Roman"/>
                          <a:ea typeface="Times New Roman"/>
                        </a:rPr>
                        <a:t>Student Measures:</a:t>
                      </a:r>
                      <a:endParaRPr lang="en-US" sz="1600" dirty="0">
                        <a:effectLst/>
                        <a:latin typeface="Times New Roman"/>
                        <a:ea typeface="Times New Roman"/>
                      </a:endParaRPr>
                    </a:p>
                    <a:p>
                      <a:pPr marL="109855" marR="0" algn="l">
                        <a:lnSpc>
                          <a:spcPct val="115000"/>
                        </a:lnSpc>
                        <a:spcBef>
                          <a:spcPts val="0"/>
                        </a:spcBef>
                        <a:spcAft>
                          <a:spcPts val="0"/>
                        </a:spcAft>
                      </a:pPr>
                      <a:r>
                        <a:rPr lang="en-US" sz="1600" dirty="0">
                          <a:effectLst/>
                          <a:latin typeface="Times New Roman"/>
                          <a:ea typeface="Times New Roman"/>
                        </a:rPr>
                        <a:t>(1) Increase of GPA at mid-term and semester report cards.</a:t>
                      </a:r>
                    </a:p>
                    <a:p>
                      <a:pPr marL="109855" marR="0" algn="l">
                        <a:lnSpc>
                          <a:spcPct val="115000"/>
                        </a:lnSpc>
                        <a:spcBef>
                          <a:spcPts val="0"/>
                        </a:spcBef>
                        <a:spcAft>
                          <a:spcPts val="0"/>
                        </a:spcAft>
                      </a:pPr>
                      <a:r>
                        <a:rPr lang="en-US" sz="1600" dirty="0">
                          <a:effectLst/>
                          <a:latin typeface="Times New Roman"/>
                          <a:ea typeface="Times New Roman"/>
                        </a:rPr>
                        <a:t>(2) Decrease of ODR monitored weekly.</a:t>
                      </a:r>
                    </a:p>
                    <a:p>
                      <a:pPr marL="109855" marR="0" algn="l">
                        <a:lnSpc>
                          <a:spcPct val="115000"/>
                        </a:lnSpc>
                        <a:spcBef>
                          <a:spcPts val="0"/>
                        </a:spcBef>
                        <a:spcAft>
                          <a:spcPts val="0"/>
                        </a:spcAft>
                      </a:pPr>
                      <a:r>
                        <a:rPr lang="en-US" sz="1600" dirty="0">
                          <a:effectLst/>
                          <a:latin typeface="Times New Roman"/>
                          <a:ea typeface="Times New Roman"/>
                        </a:rPr>
                        <a:t>(3) Reduced absences (fewer than one per quarter)</a:t>
                      </a:r>
                    </a:p>
                    <a:p>
                      <a:pPr marL="109855" marR="0" algn="l">
                        <a:lnSpc>
                          <a:spcPct val="115000"/>
                        </a:lnSpc>
                        <a:spcBef>
                          <a:spcPts val="0"/>
                        </a:spcBef>
                        <a:spcAft>
                          <a:spcPts val="0"/>
                        </a:spcAft>
                      </a:pPr>
                      <a:r>
                        <a:rPr lang="en-US" sz="1600" u="sng" dirty="0">
                          <a:effectLst/>
                          <a:latin typeface="Times New Roman"/>
                          <a:ea typeface="Times New Roman"/>
                        </a:rPr>
                        <a:t>Treatment Integrity</a:t>
                      </a:r>
                      <a:r>
                        <a:rPr lang="en-US" sz="1600" dirty="0">
                          <a:effectLst/>
                          <a:latin typeface="Times New Roman"/>
                          <a:ea typeface="Times New Roman"/>
                        </a:rPr>
                        <a:t>: Mentors complete weekly mentoring checklists to report meeting time and activities.</a:t>
                      </a:r>
                    </a:p>
                    <a:p>
                      <a:pPr marL="109855" marR="0" algn="l">
                        <a:lnSpc>
                          <a:spcPct val="115000"/>
                        </a:lnSpc>
                        <a:spcBef>
                          <a:spcPts val="0"/>
                        </a:spcBef>
                        <a:spcAft>
                          <a:spcPts val="0"/>
                        </a:spcAft>
                      </a:pPr>
                      <a:r>
                        <a:rPr lang="en-US" sz="1600" u="sng" dirty="0">
                          <a:effectLst/>
                          <a:latin typeface="Times New Roman"/>
                          <a:ea typeface="Times New Roman"/>
                        </a:rPr>
                        <a:t>Social Validity</a:t>
                      </a:r>
                      <a:r>
                        <a:rPr lang="en-US" sz="1600" dirty="0">
                          <a:effectLst/>
                          <a:latin typeface="Times New Roman"/>
                          <a:ea typeface="Times New Roman"/>
                        </a:rPr>
                        <a:t>: Pre and post surveys for students and mentors.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dirty="0">
                          <a:effectLst/>
                          <a:latin typeface="Times New Roman"/>
                          <a:ea typeface="Times New Roman"/>
                        </a:rPr>
                        <a:t>Yearlong support</a:t>
                      </a:r>
                    </a:p>
                    <a:p>
                      <a:pPr marL="50800" marR="0" algn="l">
                        <a:lnSpc>
                          <a:spcPct val="115000"/>
                        </a:lnSpc>
                        <a:spcBef>
                          <a:spcPts val="0"/>
                        </a:spcBef>
                        <a:spcAft>
                          <a:spcPts val="0"/>
                        </a:spcAft>
                      </a:pPr>
                      <a:r>
                        <a:rPr lang="en-US" sz="1600" dirty="0">
                          <a:effectLst/>
                          <a:latin typeface="Times New Roman"/>
                          <a:ea typeface="Times New Roman"/>
                        </a:rPr>
                        <a:t> </a:t>
                      </a:r>
                    </a:p>
                    <a:p>
                      <a:pPr marL="50800" marR="0" algn="l">
                        <a:lnSpc>
                          <a:spcPct val="115000"/>
                        </a:lnSpc>
                        <a:spcBef>
                          <a:spcPts val="0"/>
                        </a:spcBef>
                        <a:spcAft>
                          <a:spcPts val="0"/>
                        </a:spcAft>
                      </a:pPr>
                      <a:r>
                        <a:rPr lang="en-US" sz="1600" dirty="0">
                          <a:effectLst/>
                          <a:latin typeface="Times New Roman"/>
                          <a:ea typeface="Times New Roman"/>
                        </a:rPr>
                        <a:t>Students who no longer meet criteria next fall</a:t>
                      </a:r>
                    </a:p>
                    <a:p>
                      <a:pPr marL="50800" marR="0" algn="l">
                        <a:lnSpc>
                          <a:spcPct val="115000"/>
                        </a:lnSpc>
                        <a:spcBef>
                          <a:spcPts val="0"/>
                        </a:spcBef>
                        <a:spcAft>
                          <a:spcPts val="0"/>
                        </a:spcAft>
                      </a:pPr>
                      <a:r>
                        <a:rPr lang="en-US" sz="1600" dirty="0">
                          <a:effectLst/>
                          <a:latin typeface="Times New Roman"/>
                          <a:ea typeface="Times New Roman"/>
                        </a:rPr>
                        <a:t> </a:t>
                      </a:r>
                    </a:p>
                    <a:p>
                      <a:pPr marL="50800" marR="0" algn="l">
                        <a:lnSpc>
                          <a:spcPct val="115000"/>
                        </a:lnSpc>
                        <a:spcBef>
                          <a:spcPts val="0"/>
                        </a:spcBef>
                        <a:spcAft>
                          <a:spcPts val="0"/>
                        </a:spcAft>
                      </a:pPr>
                      <a:r>
                        <a:rPr lang="en-US" sz="1600" dirty="0">
                          <a:effectLst/>
                          <a:latin typeface="Times New Roman"/>
                          <a:ea typeface="Times New Roman"/>
                        </a:rPr>
                        <a:t>Seniors: graduation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7" name="Rectangle 6"/>
          <p:cNvSpPr/>
          <p:nvPr/>
        </p:nvSpPr>
        <p:spPr>
          <a:xfrm>
            <a:off x="-27039" y="5874774"/>
            <a:ext cx="5257800" cy="990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eaLnBrk="1" fontAlgn="auto">
              <a:spcBef>
                <a:spcPts val="0"/>
              </a:spcBef>
              <a:spcAft>
                <a:spcPts val="0"/>
              </a:spcAft>
            </a:pPr>
            <a:r>
              <a:rPr lang="en-US" sz="1400" dirty="0">
                <a:solidFill>
                  <a:prstClr val="black"/>
                </a:solidFill>
              </a:rPr>
              <a:t>Lane, K. L., Oakes, W. P., Menzies, H. M., Oyer, J., &amp; Jenkins, A. (2013). Working within the context of three-tiered models of prevention: Using school wide data to identify high school students for targeted supports. </a:t>
            </a:r>
            <a:r>
              <a:rPr lang="en-US" sz="1400" i="1" dirty="0">
                <a:solidFill>
                  <a:prstClr val="black"/>
                </a:solidFill>
              </a:rPr>
              <a:t>Journal of Applied School Psychology, 29</a:t>
            </a:r>
            <a:r>
              <a:rPr lang="en-US" sz="1400" dirty="0">
                <a:solidFill>
                  <a:prstClr val="black"/>
                </a:solidFill>
              </a:rPr>
              <a:t>, 203-229.</a:t>
            </a:r>
          </a:p>
        </p:txBody>
      </p:sp>
    </p:spTree>
    <p:extLst>
      <p:ext uri="{BB962C8B-B14F-4D97-AF65-F5344CB8AC3E}">
        <p14:creationId xmlns:p14="http://schemas.microsoft.com/office/powerpoint/2010/main" val="3856848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0" y="0"/>
          <a:ext cx="9144000" cy="6634106"/>
        </p:xfrm>
        <a:graphic>
          <a:graphicData uri="http://schemas.openxmlformats.org/drawingml/2006/table">
            <a:tbl>
              <a:tblPr/>
              <a:tblGrid>
                <a:gridCol w="11430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Schoolwide</a:t>
                      </a: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Data:  Entry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104775" marR="0" algn="l">
                        <a:lnSpc>
                          <a:spcPct val="115000"/>
                        </a:lnSpc>
                        <a:spcBef>
                          <a:spcPts val="0"/>
                        </a:spcBef>
                        <a:spcAft>
                          <a:spcPts val="0"/>
                        </a:spcAft>
                      </a:pPr>
                      <a:r>
                        <a:rPr lang="en-US" sz="1600">
                          <a:effectLst/>
                          <a:latin typeface="Times New Roman"/>
                          <a:ea typeface="Times New Roman"/>
                        </a:rPr>
                        <a:t>Targeted Algebra II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dirty="0">
                          <a:effectLst/>
                          <a:latin typeface="Times New Roman"/>
                          <a:ea typeface="Times New Roman"/>
                        </a:rPr>
                        <a:t>Direct, targeted instruction of Algebra II learning targets by math teachers.  </a:t>
                      </a:r>
                    </a:p>
                    <a:p>
                      <a:pPr marL="73025" marR="50800" algn="l">
                        <a:lnSpc>
                          <a:spcPct val="115000"/>
                        </a:lnSpc>
                        <a:spcBef>
                          <a:spcPts val="0"/>
                        </a:spcBef>
                        <a:spcAft>
                          <a:spcPts val="0"/>
                        </a:spcAft>
                      </a:pPr>
                      <a:r>
                        <a:rPr lang="en-US" sz="1600" dirty="0">
                          <a:effectLst/>
                          <a:latin typeface="Times New Roman"/>
                          <a:ea typeface="Times New Roman"/>
                        </a:rPr>
                        <a:t>Time will be used to re-teach concepts, provide one-on-one or small group instruction and offer greater supports for students struggling to pass the graduation requirement course.</a:t>
                      </a:r>
                    </a:p>
                    <a:p>
                      <a:pPr marL="73025" marR="0" algn="l">
                        <a:lnSpc>
                          <a:spcPct val="115000"/>
                        </a:lnSpc>
                        <a:spcBef>
                          <a:spcPts val="0"/>
                        </a:spcBef>
                        <a:spcAft>
                          <a:spcPts val="0"/>
                        </a:spcAft>
                      </a:pPr>
                      <a:r>
                        <a:rPr lang="en-US" sz="1600" dirty="0">
                          <a:effectLst/>
                          <a:latin typeface="Times New Roman"/>
                          <a:ea typeface="Times New Roman"/>
                        </a:rPr>
                        <a:t> </a:t>
                      </a:r>
                    </a:p>
                    <a:p>
                      <a:pPr marL="73025" marR="0" algn="l">
                        <a:lnSpc>
                          <a:spcPct val="115000"/>
                        </a:lnSpc>
                        <a:spcBef>
                          <a:spcPts val="0"/>
                        </a:spcBef>
                        <a:spcAft>
                          <a:spcPts val="0"/>
                        </a:spcAft>
                      </a:pPr>
                      <a:r>
                        <a:rPr lang="en-US" sz="1600" dirty="0">
                          <a:effectLst/>
                          <a:latin typeface="Times New Roman"/>
                          <a:ea typeface="Times New Roman"/>
                        </a:rPr>
                        <a:t>50 min per day until exit criteria is met.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dirty="0">
                          <a:effectLst/>
                          <a:latin typeface="Times New Roman"/>
                          <a:ea typeface="Times New Roman"/>
                        </a:rPr>
                        <a:t>(1) 12th graders</a:t>
                      </a:r>
                    </a:p>
                    <a:p>
                      <a:pPr marL="50800" marR="0" algn="l">
                        <a:lnSpc>
                          <a:spcPct val="115000"/>
                        </a:lnSpc>
                        <a:spcBef>
                          <a:spcPts val="0"/>
                        </a:spcBef>
                        <a:spcAft>
                          <a:spcPts val="0"/>
                        </a:spcAft>
                      </a:pPr>
                      <a:r>
                        <a:rPr lang="en-US" sz="1600" dirty="0">
                          <a:effectLst/>
                          <a:latin typeface="Times New Roman"/>
                          <a:ea typeface="Times New Roman"/>
                        </a:rPr>
                        <a:t>(2) Algebra II grade drops below a 75 at any point in the semester</a:t>
                      </a:r>
                    </a:p>
                    <a:p>
                      <a:pPr marL="50800" marR="0" algn="l">
                        <a:lnSpc>
                          <a:spcPct val="115000"/>
                        </a:lnSpc>
                        <a:spcBef>
                          <a:spcPts val="0"/>
                        </a:spcBef>
                        <a:spcAft>
                          <a:spcPts val="0"/>
                        </a:spcAft>
                      </a:pPr>
                      <a:r>
                        <a:rPr lang="en-US" sz="1600" dirty="0">
                          <a:effectLst/>
                          <a:latin typeface="Times New Roman"/>
                          <a:ea typeface="Times New Roman"/>
                        </a:rPr>
                        <a:t>(3) Have study hall time available and permission of 5th period teacher</a:t>
                      </a:r>
                    </a:p>
                    <a:p>
                      <a:pPr marL="50800" marR="0" algn="l">
                        <a:lnSpc>
                          <a:spcPct val="115000"/>
                        </a:lnSpc>
                        <a:spcBef>
                          <a:spcPts val="0"/>
                        </a:spcBef>
                        <a:spcAft>
                          <a:spcPts val="0"/>
                        </a:spcAft>
                      </a:pPr>
                      <a:r>
                        <a:rPr lang="en-US" sz="1600" dirty="0">
                          <a:effectLst/>
                          <a:latin typeface="Times New Roman"/>
                          <a:ea typeface="Times New Roman"/>
                        </a:rPr>
                        <a:t>(4) Self-selecting to engage in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a:effectLst/>
                          <a:latin typeface="Times New Roman"/>
                          <a:ea typeface="Times New Roman"/>
                        </a:rPr>
                        <a:t>Student Measures</a:t>
                      </a:r>
                      <a:r>
                        <a:rPr lang="en-US" sz="1600">
                          <a:effectLst/>
                          <a:latin typeface="Times New Roman"/>
                          <a:ea typeface="Times New Roman"/>
                        </a:rPr>
                        <a:t>:</a:t>
                      </a:r>
                    </a:p>
                    <a:p>
                      <a:pPr marL="109855" marR="0" algn="l">
                        <a:lnSpc>
                          <a:spcPct val="115000"/>
                        </a:lnSpc>
                        <a:spcBef>
                          <a:spcPts val="0"/>
                        </a:spcBef>
                        <a:spcAft>
                          <a:spcPts val="0"/>
                        </a:spcAft>
                      </a:pPr>
                      <a:r>
                        <a:rPr lang="en-US" sz="1600">
                          <a:effectLst/>
                          <a:latin typeface="Times New Roman"/>
                          <a:ea typeface="Times New Roman"/>
                        </a:rPr>
                        <a:t>Algebra II classroom grades</a:t>
                      </a:r>
                    </a:p>
                    <a:p>
                      <a:pPr marL="109855" marR="0" algn="l">
                        <a:lnSpc>
                          <a:spcPct val="115000"/>
                        </a:lnSpc>
                        <a:spcBef>
                          <a:spcPts val="0"/>
                        </a:spcBef>
                        <a:spcAft>
                          <a:spcPts val="0"/>
                        </a:spcAft>
                      </a:pPr>
                      <a:r>
                        <a:rPr lang="en-US" sz="1600">
                          <a:effectLst/>
                          <a:latin typeface="Times New Roman"/>
                          <a:ea typeface="Times New Roman"/>
                        </a:rPr>
                        <a:t>Daily class average if grade is ≤ 75</a:t>
                      </a:r>
                    </a:p>
                    <a:p>
                      <a:pPr marL="109855" marR="0" algn="l">
                        <a:lnSpc>
                          <a:spcPct val="115000"/>
                        </a:lnSpc>
                        <a:spcBef>
                          <a:spcPts val="0"/>
                        </a:spcBef>
                        <a:spcAft>
                          <a:spcPts val="0"/>
                        </a:spcAft>
                      </a:pPr>
                      <a:r>
                        <a:rPr lang="en-US" sz="1600" u="sng">
                          <a:effectLst/>
                          <a:latin typeface="Times New Roman"/>
                          <a:ea typeface="Times New Roman"/>
                        </a:rPr>
                        <a:t>Treatment Integrity</a:t>
                      </a:r>
                      <a:r>
                        <a:rPr lang="en-US" sz="1600">
                          <a:effectLst/>
                          <a:latin typeface="Times New Roman"/>
                          <a:ea typeface="Times New Roman"/>
                        </a:rPr>
                        <a:t>: Daily monitoring of the lessons covered and student attendance</a:t>
                      </a:r>
                    </a:p>
                    <a:p>
                      <a:pPr marL="109855" marR="0" algn="l">
                        <a:lnSpc>
                          <a:spcPct val="115000"/>
                        </a:lnSpc>
                        <a:spcBef>
                          <a:spcPts val="0"/>
                        </a:spcBef>
                        <a:spcAft>
                          <a:spcPts val="0"/>
                        </a:spcAft>
                      </a:pPr>
                      <a:r>
                        <a:rPr lang="en-US" sz="1600" u="sng">
                          <a:effectLst/>
                          <a:latin typeface="Times New Roman"/>
                          <a:ea typeface="Times New Roman"/>
                        </a:rPr>
                        <a:t>Social Validity</a:t>
                      </a:r>
                      <a:r>
                        <a:rPr lang="en-US" sz="1600">
                          <a:effectLst/>
                          <a:latin typeface="Times New Roman"/>
                          <a:ea typeface="Times New Roman"/>
                        </a:rPr>
                        <a:t>: Pre and Post Student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dirty="0">
                          <a:effectLst/>
                          <a:latin typeface="Times New Roman"/>
                          <a:ea typeface="Times New Roman"/>
                        </a:rPr>
                        <a:t>Algebra II Grade increases to satisfactory level (above 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0" y="5867400"/>
            <a:ext cx="5257800" cy="990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eaLnBrk="1" fontAlgn="auto">
              <a:spcBef>
                <a:spcPts val="0"/>
              </a:spcBef>
              <a:spcAft>
                <a:spcPts val="0"/>
              </a:spcAft>
            </a:pPr>
            <a:r>
              <a:rPr lang="en-US" sz="1400" dirty="0">
                <a:solidFill>
                  <a:prstClr val="black"/>
                </a:solidFill>
              </a:rPr>
              <a:t>Lane, K. L., Oakes, W. P., Menzies, H. M., Oyer, J., &amp; Jenkins, A. (2013). Working within the context of three-tiered models of prevention: Using school wide data to identify high school students for targeted supports. </a:t>
            </a:r>
            <a:r>
              <a:rPr lang="en-US" sz="1400" i="1" dirty="0">
                <a:solidFill>
                  <a:prstClr val="black"/>
                </a:solidFill>
              </a:rPr>
              <a:t>Journal of Applied School Psychology, 29</a:t>
            </a:r>
            <a:r>
              <a:rPr lang="en-US" sz="1400" dirty="0">
                <a:solidFill>
                  <a:prstClr val="black"/>
                </a:solidFill>
              </a:rPr>
              <a:t>, 203-229.</a:t>
            </a:r>
          </a:p>
        </p:txBody>
      </p:sp>
    </p:spTree>
    <p:extLst>
      <p:ext uri="{BB962C8B-B14F-4D97-AF65-F5344CB8AC3E}">
        <p14:creationId xmlns:p14="http://schemas.microsoft.com/office/powerpoint/2010/main" val="2321959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71014" y="1209675"/>
            <a:ext cx="6544261" cy="3562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 name="Picture 47" descr="10yellow"/>
          <p:cNvPicPr>
            <a:picLocks noChangeAspect="1" noChangeArrowheads="1"/>
          </p:cNvPicPr>
          <p:nvPr/>
        </p:nvPicPr>
        <p:blipFill>
          <a:blip r:embed="rId3" cstate="print"/>
          <a:srcRect/>
          <a:stretch>
            <a:fillRect/>
          </a:stretch>
        </p:blipFill>
        <p:spPr bwMode="auto">
          <a:xfrm>
            <a:off x="2033588" y="4772024"/>
            <a:ext cx="5076825" cy="1847850"/>
          </a:xfrm>
          <a:prstGeom prst="rect">
            <a:avLst/>
          </a:prstGeom>
          <a:noFill/>
          <a:ln w="9525">
            <a:noFill/>
            <a:miter lim="800000"/>
            <a:headEnd/>
            <a:tailEnd/>
          </a:ln>
        </p:spPr>
      </p:pic>
      <p:pic>
        <p:nvPicPr>
          <p:cNvPr id="11" name="Picture 46" descr="9yellow"/>
          <p:cNvPicPr>
            <a:picLocks noChangeAspect="1" noChangeArrowheads="1"/>
          </p:cNvPicPr>
          <p:nvPr/>
        </p:nvPicPr>
        <p:blipFill>
          <a:blip r:embed="rId4" cstate="print"/>
          <a:srcRect/>
          <a:stretch>
            <a:fillRect/>
          </a:stretch>
        </p:blipFill>
        <p:spPr bwMode="auto">
          <a:xfrm>
            <a:off x="2033588" y="4772024"/>
            <a:ext cx="5076825" cy="1847850"/>
          </a:xfrm>
          <a:prstGeom prst="rect">
            <a:avLst/>
          </a:prstGeom>
          <a:noFill/>
          <a:ln w="9525">
            <a:noFill/>
            <a:miter lim="800000"/>
            <a:headEnd/>
            <a:tailEnd/>
          </a:ln>
        </p:spPr>
      </p:pic>
      <p:pic>
        <p:nvPicPr>
          <p:cNvPr id="12" name="Picture 45" descr="8yellow"/>
          <p:cNvPicPr>
            <a:picLocks noChangeAspect="1" noChangeArrowheads="1"/>
          </p:cNvPicPr>
          <p:nvPr/>
        </p:nvPicPr>
        <p:blipFill>
          <a:blip r:embed="rId5" cstate="print"/>
          <a:srcRect/>
          <a:stretch>
            <a:fillRect/>
          </a:stretch>
        </p:blipFill>
        <p:spPr bwMode="auto">
          <a:xfrm>
            <a:off x="2033588" y="4772024"/>
            <a:ext cx="5076825" cy="1847850"/>
          </a:xfrm>
          <a:prstGeom prst="rect">
            <a:avLst/>
          </a:prstGeom>
          <a:noFill/>
          <a:ln w="9525">
            <a:noFill/>
            <a:miter lim="800000"/>
            <a:headEnd/>
            <a:tailEnd/>
          </a:ln>
        </p:spPr>
      </p:pic>
      <p:pic>
        <p:nvPicPr>
          <p:cNvPr id="13" name="Picture 44" descr="7yellow"/>
          <p:cNvPicPr>
            <a:picLocks noChangeAspect="1" noChangeArrowheads="1"/>
          </p:cNvPicPr>
          <p:nvPr/>
        </p:nvPicPr>
        <p:blipFill>
          <a:blip r:embed="rId6" cstate="print"/>
          <a:srcRect/>
          <a:stretch>
            <a:fillRect/>
          </a:stretch>
        </p:blipFill>
        <p:spPr bwMode="auto">
          <a:xfrm>
            <a:off x="2033588" y="4772024"/>
            <a:ext cx="5076825" cy="1847850"/>
          </a:xfrm>
          <a:prstGeom prst="rect">
            <a:avLst/>
          </a:prstGeom>
          <a:noFill/>
          <a:ln w="9525">
            <a:noFill/>
            <a:miter lim="800000"/>
            <a:headEnd/>
            <a:tailEnd/>
          </a:ln>
        </p:spPr>
      </p:pic>
      <p:pic>
        <p:nvPicPr>
          <p:cNvPr id="14" name="Picture 43" descr="6yellow"/>
          <p:cNvPicPr>
            <a:picLocks noChangeAspect="1" noChangeArrowheads="1"/>
          </p:cNvPicPr>
          <p:nvPr/>
        </p:nvPicPr>
        <p:blipFill>
          <a:blip r:embed="rId7" cstate="print"/>
          <a:srcRect/>
          <a:stretch>
            <a:fillRect/>
          </a:stretch>
        </p:blipFill>
        <p:spPr bwMode="auto">
          <a:xfrm>
            <a:off x="2033588" y="4772024"/>
            <a:ext cx="5076825" cy="1847850"/>
          </a:xfrm>
          <a:prstGeom prst="rect">
            <a:avLst/>
          </a:prstGeom>
          <a:noFill/>
          <a:ln w="9525">
            <a:noFill/>
            <a:miter lim="800000"/>
            <a:headEnd/>
            <a:tailEnd/>
          </a:ln>
        </p:spPr>
      </p:pic>
      <p:pic>
        <p:nvPicPr>
          <p:cNvPr id="23" name="Picture 41" descr="5yellow"/>
          <p:cNvPicPr>
            <a:picLocks noChangeAspect="1" noChangeArrowheads="1"/>
          </p:cNvPicPr>
          <p:nvPr/>
        </p:nvPicPr>
        <p:blipFill>
          <a:blip r:embed="rId8" cstate="print"/>
          <a:srcRect/>
          <a:stretch>
            <a:fillRect/>
          </a:stretch>
        </p:blipFill>
        <p:spPr bwMode="auto">
          <a:xfrm>
            <a:off x="2033588" y="4772024"/>
            <a:ext cx="5076825" cy="1847850"/>
          </a:xfrm>
          <a:prstGeom prst="rect">
            <a:avLst/>
          </a:prstGeom>
          <a:noFill/>
          <a:ln w="9525">
            <a:noFill/>
            <a:miter lim="800000"/>
            <a:headEnd/>
            <a:tailEnd/>
          </a:ln>
        </p:spPr>
      </p:pic>
      <p:pic>
        <p:nvPicPr>
          <p:cNvPr id="24" name="Picture 40" descr="4yellow"/>
          <p:cNvPicPr>
            <a:picLocks noChangeAspect="1" noChangeArrowheads="1"/>
          </p:cNvPicPr>
          <p:nvPr/>
        </p:nvPicPr>
        <p:blipFill>
          <a:blip r:embed="rId9" cstate="print"/>
          <a:srcRect/>
          <a:stretch>
            <a:fillRect/>
          </a:stretch>
        </p:blipFill>
        <p:spPr bwMode="auto">
          <a:xfrm>
            <a:off x="2033588" y="4772024"/>
            <a:ext cx="5076825" cy="1847850"/>
          </a:xfrm>
          <a:prstGeom prst="rect">
            <a:avLst/>
          </a:prstGeom>
          <a:noFill/>
          <a:ln w="9525">
            <a:noFill/>
            <a:miter lim="800000"/>
            <a:headEnd/>
            <a:tailEnd/>
          </a:ln>
        </p:spPr>
      </p:pic>
      <p:pic>
        <p:nvPicPr>
          <p:cNvPr id="25" name="Picture 39" descr="3yellow"/>
          <p:cNvPicPr>
            <a:picLocks noChangeAspect="1" noChangeArrowheads="1"/>
          </p:cNvPicPr>
          <p:nvPr/>
        </p:nvPicPr>
        <p:blipFill>
          <a:blip r:embed="rId10" cstate="print"/>
          <a:srcRect/>
          <a:stretch>
            <a:fillRect/>
          </a:stretch>
        </p:blipFill>
        <p:spPr bwMode="auto">
          <a:xfrm>
            <a:off x="2033588" y="4772024"/>
            <a:ext cx="5076825" cy="1847850"/>
          </a:xfrm>
          <a:prstGeom prst="rect">
            <a:avLst/>
          </a:prstGeom>
          <a:noFill/>
          <a:ln w="9525">
            <a:noFill/>
            <a:miter lim="800000"/>
            <a:headEnd/>
            <a:tailEnd/>
          </a:ln>
        </p:spPr>
      </p:pic>
      <p:pic>
        <p:nvPicPr>
          <p:cNvPr id="26" name="Picture 38" descr="2yellow"/>
          <p:cNvPicPr>
            <a:picLocks noChangeAspect="1" noChangeArrowheads="1"/>
          </p:cNvPicPr>
          <p:nvPr/>
        </p:nvPicPr>
        <p:blipFill>
          <a:blip r:embed="rId11" cstate="print"/>
          <a:srcRect/>
          <a:stretch>
            <a:fillRect/>
          </a:stretch>
        </p:blipFill>
        <p:spPr bwMode="auto">
          <a:xfrm>
            <a:off x="2033588" y="4772024"/>
            <a:ext cx="5076825" cy="1847850"/>
          </a:xfrm>
          <a:prstGeom prst="rect">
            <a:avLst/>
          </a:prstGeom>
          <a:noFill/>
          <a:ln w="9525">
            <a:noFill/>
            <a:miter lim="800000"/>
            <a:headEnd/>
            <a:tailEnd/>
          </a:ln>
        </p:spPr>
      </p:pic>
      <p:pic>
        <p:nvPicPr>
          <p:cNvPr id="27" name="Picture 33" descr="1yellow"/>
          <p:cNvPicPr>
            <a:picLocks noChangeAspect="1" noChangeArrowheads="1"/>
          </p:cNvPicPr>
          <p:nvPr/>
        </p:nvPicPr>
        <p:blipFill>
          <a:blip r:embed="rId12" cstate="print"/>
          <a:srcRect/>
          <a:stretch>
            <a:fillRect/>
          </a:stretch>
        </p:blipFill>
        <p:spPr bwMode="auto">
          <a:xfrm>
            <a:off x="2033588" y="4772024"/>
            <a:ext cx="5076825" cy="1847850"/>
          </a:xfrm>
          <a:prstGeom prst="rect">
            <a:avLst/>
          </a:prstGeom>
          <a:noFill/>
          <a:ln w="9525">
            <a:noFill/>
            <a:miter lim="800000"/>
            <a:headEnd/>
            <a:tailEnd/>
          </a:ln>
        </p:spPr>
      </p:pic>
      <p:pic>
        <p:nvPicPr>
          <p:cNvPr id="28" name="Picture 36" descr="30seconds_yellow"/>
          <p:cNvPicPr>
            <a:picLocks noChangeAspect="1" noChangeArrowheads="1"/>
          </p:cNvPicPr>
          <p:nvPr/>
        </p:nvPicPr>
        <p:blipFill>
          <a:blip r:embed="rId13" cstate="print"/>
          <a:srcRect/>
          <a:stretch>
            <a:fillRect/>
          </a:stretch>
        </p:blipFill>
        <p:spPr bwMode="auto">
          <a:xfrm>
            <a:off x="2033588" y="4772024"/>
            <a:ext cx="5076825" cy="1847850"/>
          </a:xfrm>
          <a:prstGeom prst="rect">
            <a:avLst/>
          </a:prstGeom>
          <a:noFill/>
          <a:ln w="9525">
            <a:noFill/>
            <a:miter lim="800000"/>
            <a:headEnd/>
            <a:tailEnd/>
          </a:ln>
        </p:spPr>
      </p:pic>
      <p:pic>
        <p:nvPicPr>
          <p:cNvPr id="29" name="Picture 32" descr="00seconds_yellow"/>
          <p:cNvPicPr>
            <a:picLocks noChangeAspect="1" noChangeArrowheads="1"/>
          </p:cNvPicPr>
          <p:nvPr/>
        </p:nvPicPr>
        <p:blipFill>
          <a:blip r:embed="rId14" cstate="print"/>
          <a:srcRect/>
          <a:stretch>
            <a:fillRect/>
          </a:stretch>
        </p:blipFill>
        <p:spPr bwMode="auto">
          <a:xfrm>
            <a:off x="2033588" y="4772024"/>
            <a:ext cx="5076825" cy="1847850"/>
          </a:xfrm>
          <a:prstGeom prst="rect">
            <a:avLst/>
          </a:prstGeom>
          <a:noFill/>
          <a:ln w="9525">
            <a:noFill/>
            <a:miter lim="800000"/>
            <a:headEnd/>
            <a:tailEnd/>
          </a:ln>
        </p:spPr>
      </p:pic>
      <p:pic>
        <p:nvPicPr>
          <p:cNvPr id="15" name="Content Placeholder 5"/>
          <p:cNvPicPr>
            <a:picLocks noChangeAspect="1"/>
          </p:cNvPicPr>
          <p:nvPr/>
        </p:nvPicPr>
        <p:blipFill>
          <a:blip r:embed="rId15"/>
          <a:stretch>
            <a:fillRect/>
          </a:stretch>
        </p:blipFill>
        <p:spPr>
          <a:xfrm>
            <a:off x="2033588" y="1230364"/>
            <a:ext cx="5076825" cy="3049815"/>
          </a:xfrm>
          <a:prstGeom prst="rect">
            <a:avLst/>
          </a:prstGeom>
        </p:spPr>
      </p:pic>
    </p:spTree>
    <p:extLst>
      <p:ext uri="{BB962C8B-B14F-4D97-AF65-F5344CB8AC3E}">
        <p14:creationId xmlns:p14="http://schemas.microsoft.com/office/powerpoint/2010/main" val="2185166616"/>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26500" y="2049028"/>
            <a:ext cx="8382000" cy="735724"/>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auto">
              <a:spcAft>
                <a:spcPts val="0"/>
              </a:spcAft>
            </a:pPr>
            <a:r>
              <a:rPr lang="en-US" sz="3200" dirty="0">
                <a:solidFill>
                  <a:prstClr val="white"/>
                </a:solidFill>
              </a:rPr>
              <a:t>Tertiary (Tier 3) Intervention Grids</a:t>
            </a:r>
          </a:p>
        </p:txBody>
      </p:sp>
      <p:sp>
        <p:nvSpPr>
          <p:cNvPr id="7" name="Oval 6"/>
          <p:cNvSpPr/>
          <p:nvPr/>
        </p:nvSpPr>
        <p:spPr>
          <a:xfrm>
            <a:off x="2743200" y="990600"/>
            <a:ext cx="3810000" cy="1143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pic>
        <p:nvPicPr>
          <p:cNvPr id="10" name="Content Placeholder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00" y="2986388"/>
            <a:ext cx="4401759" cy="37185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046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txBox="1">
            <a:spLocks noGrp="1" noChangeArrowheads="1"/>
          </p:cNvSpPr>
          <p:nvPr/>
        </p:nvSpPr>
        <p:spPr bwMode="auto">
          <a:xfrm>
            <a:off x="33528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US" altLang="en-US" sz="1000">
                <a:solidFill>
                  <a:srgbClr val="000000"/>
                </a:solidFill>
                <a:latin typeface="Century Gothic" charset="0"/>
                <a:cs typeface="Arial" charset="0"/>
              </a:rPr>
              <a:t>State of Tennessee DOE Technical Assistance Grant IRB # 090935</a:t>
            </a:r>
          </a:p>
        </p:txBody>
      </p:sp>
      <p:sp>
        <p:nvSpPr>
          <p:cNvPr id="337923" name="Rectangle 2"/>
          <p:cNvSpPr>
            <a:spLocks noGrp="1" noChangeArrowheads="1"/>
          </p:cNvSpPr>
          <p:nvPr>
            <p:ph type="title" idx="4294967295"/>
          </p:nvPr>
        </p:nvSpPr>
        <p:spPr>
          <a:xfrm>
            <a:off x="0" y="57150"/>
            <a:ext cx="9144000" cy="838200"/>
          </a:xfrm>
        </p:spPr>
        <p:txBody>
          <a:bodyPr/>
          <a:lstStyle/>
          <a:p>
            <a:pPr algn="ctr" eaLnBrk="1" hangingPunct="1"/>
            <a:r>
              <a:rPr lang="en-US" altLang="en-US" sz="3600" dirty="0">
                <a:solidFill>
                  <a:srgbClr val="495073"/>
                </a:solidFill>
              </a:rPr>
              <a:t>SAMPLE TERTIARY (Tier 3) INTERVENTION GRID</a:t>
            </a:r>
            <a:endParaRPr lang="en-US" altLang="en-US" sz="4000" dirty="0">
              <a:solidFill>
                <a:srgbClr val="495073"/>
              </a:solidFill>
            </a:endParaRPr>
          </a:p>
        </p:txBody>
      </p:sp>
      <p:graphicFrame>
        <p:nvGraphicFramePr>
          <p:cNvPr id="565273" name="Group 25"/>
          <p:cNvGraphicFramePr>
            <a:graphicFrameLocks noGrp="1"/>
          </p:cNvGraphicFramePr>
          <p:nvPr/>
        </p:nvGraphicFramePr>
        <p:xfrm>
          <a:off x="0" y="990600"/>
          <a:ext cx="9144000" cy="5810251"/>
        </p:xfrm>
        <a:graphic>
          <a:graphicData uri="http://schemas.openxmlformats.org/drawingml/2006/table">
            <a:tbl>
              <a:tblPr/>
              <a:tblGrid>
                <a:gridCol w="12192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2795588">
                  <a:extLst>
                    <a:ext uri="{9D8B030D-6E8A-4147-A177-3AD203B41FA5}">
                      <a16:colId xmlns:a16="http://schemas.microsoft.com/office/drawing/2014/main" val="20002"/>
                    </a:ext>
                  </a:extLst>
                </a:gridCol>
                <a:gridCol w="2071687">
                  <a:extLst>
                    <a:ext uri="{9D8B030D-6E8A-4147-A177-3AD203B41FA5}">
                      <a16:colId xmlns:a16="http://schemas.microsoft.com/office/drawing/2014/main" val="20003"/>
                    </a:ext>
                  </a:extLst>
                </a:gridCol>
                <a:gridCol w="1685925">
                  <a:extLst>
                    <a:ext uri="{9D8B030D-6E8A-4147-A177-3AD203B41FA5}">
                      <a16:colId xmlns:a16="http://schemas.microsoft.com/office/drawing/2014/main" val="20004"/>
                    </a:ext>
                  </a:extLst>
                </a:gridCol>
              </a:tblGrid>
              <a:tr h="655638">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Support</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Description</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Schoolwide Data: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Entry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Data to Monitor Progress </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Exit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extLst>
                  <a:ext uri="{0D108BD9-81ED-4DB2-BD59-A6C34878D82A}">
                    <a16:rowId xmlns:a16="http://schemas.microsoft.com/office/drawing/2014/main" val="10000"/>
                  </a:ext>
                </a:extLst>
              </a:tr>
              <a:tr h="5154613">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7274F"/>
                          </a:solidFill>
                          <a:effectLst/>
                          <a:latin typeface="Verdana" charset="0"/>
                          <a:ea typeface="MS PGothic" charset="-128"/>
                        </a:rPr>
                        <a:t>Functional Assessment-Based Intervention</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7274F"/>
                          </a:solidFill>
                          <a:effectLst/>
                          <a:latin typeface="Verdana" charset="0"/>
                          <a:ea typeface="MS PGothic" charset="-128"/>
                        </a:rPr>
                        <a:t>Individualized interventions developed by the behavior specialist and PBS team </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7274F"/>
                          </a:solidFill>
                          <a:effectLst/>
                          <a:latin typeface="Verdana" charset="0"/>
                          <a:ea typeface="MS PGothic" charset="-128"/>
                        </a:rPr>
                        <a:t>Students who:</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sng" strike="noStrike" cap="none" normalizeH="0" baseline="0">
                          <a:ln>
                            <a:noFill/>
                          </a:ln>
                          <a:solidFill>
                            <a:srgbClr val="27274F"/>
                          </a:solidFill>
                          <a:effectLst/>
                          <a:latin typeface="Verdana" charset="0"/>
                          <a:ea typeface="MS PGothic" charset="-128"/>
                        </a:rPr>
                        <a:t>Behavior</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a:ln>
                            <a:noFill/>
                          </a:ln>
                          <a:solidFill>
                            <a:srgbClr val="27274F"/>
                          </a:solidFill>
                          <a:effectLst/>
                          <a:latin typeface="Verdana" charset="0"/>
                          <a:ea typeface="MS PGothic" charset="-128"/>
                        </a:rPr>
                        <a:t>-scored in the high risk category on  the Student Risk Screening Scale (SRSS), or </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a:ln>
                            <a:noFill/>
                          </a:ln>
                          <a:solidFill>
                            <a:srgbClr val="27274F"/>
                          </a:solidFill>
                          <a:effectLst/>
                          <a:latin typeface="Verdana" charset="0"/>
                          <a:ea typeface="MS PGothic" charset="-128"/>
                        </a:rPr>
                        <a:t>scored in the clinical range on one following Strengths and Difficulties (SDQ) subscales: Emotional Symptoms, Conduct Problems, Hyperactivity, or Prosocial  Behavior, </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a:ln>
                            <a:noFill/>
                          </a:ln>
                          <a:solidFill>
                            <a:srgbClr val="27274F"/>
                          </a:solidFill>
                          <a:effectLst/>
                          <a:latin typeface="Verdana" charset="0"/>
                          <a:ea typeface="MS PGothic" charset="-128"/>
                        </a:rPr>
                        <a:t>-earned more than 5 office discipline referrals (ODR) for major events during a grading period </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a:ln>
                            <a:noFill/>
                          </a:ln>
                          <a:solidFill>
                            <a:srgbClr val="27274F"/>
                          </a:solidFill>
                          <a:effectLst/>
                          <a:latin typeface="Verdana" charset="0"/>
                          <a:ea typeface="MS PGothic" charset="-128"/>
                        </a:rPr>
                        <a:t>OR</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1" i="0" u="sng" strike="noStrike" cap="none" normalizeH="0" baseline="0">
                          <a:ln>
                            <a:noFill/>
                          </a:ln>
                          <a:solidFill>
                            <a:srgbClr val="27274F"/>
                          </a:solidFill>
                          <a:effectLst/>
                          <a:latin typeface="Verdana" charset="0"/>
                          <a:ea typeface="MS PGothic" charset="-128"/>
                        </a:rPr>
                        <a:t>Academic</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a:ln>
                            <a:noFill/>
                          </a:ln>
                          <a:solidFill>
                            <a:srgbClr val="27274F"/>
                          </a:solidFill>
                          <a:effectLst/>
                          <a:latin typeface="Verdana" charset="0"/>
                          <a:ea typeface="MS PGothic" charset="-128"/>
                        </a:rPr>
                        <a:t>identified at highest risk for school failure: recommended for retention; or scored far below basic on state-wide or district-wide  assessments</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lnSpc>
                          <a:spcPct val="90000"/>
                        </a:lnSpc>
                        <a:spcBef>
                          <a:spcPts val="1000"/>
                        </a:spcBef>
                        <a:buFont typeface="Arial" charset="0"/>
                        <a:tabLst>
                          <a:tab pos="228600" algn="l"/>
                        </a:tabLst>
                        <a:defRPr sz="2400">
                          <a:solidFill>
                            <a:schemeClr val="tx1"/>
                          </a:solidFill>
                          <a:latin typeface="Calibri" charset="0"/>
                        </a:defRPr>
                      </a:lvl1pPr>
                      <a:lvl2pPr marL="742950" indent="-285750">
                        <a:lnSpc>
                          <a:spcPct val="90000"/>
                        </a:lnSpc>
                        <a:spcBef>
                          <a:spcPts val="500"/>
                        </a:spcBef>
                        <a:buFont typeface="Arial" charset="0"/>
                        <a:tabLst>
                          <a:tab pos="228600" algn="l"/>
                        </a:tabLst>
                        <a:defRPr sz="2000">
                          <a:solidFill>
                            <a:schemeClr val="tx1"/>
                          </a:solidFill>
                          <a:latin typeface="Calibri" charset="0"/>
                        </a:defRPr>
                      </a:lvl2pPr>
                      <a:lvl3pPr marL="1143000" indent="-228600">
                        <a:lnSpc>
                          <a:spcPct val="90000"/>
                        </a:lnSpc>
                        <a:spcBef>
                          <a:spcPts val="500"/>
                        </a:spcBef>
                        <a:buFont typeface="Arial" charset="0"/>
                        <a:tabLst>
                          <a:tab pos="228600" algn="l"/>
                        </a:tabLst>
                        <a:defRPr>
                          <a:solidFill>
                            <a:schemeClr val="tx1"/>
                          </a:solidFill>
                          <a:latin typeface="Calibri" charset="0"/>
                        </a:defRPr>
                      </a:lvl3pPr>
                      <a:lvl4pPr marL="1600200" indent="-228600">
                        <a:lnSpc>
                          <a:spcPct val="90000"/>
                        </a:lnSpc>
                        <a:spcBef>
                          <a:spcPts val="500"/>
                        </a:spcBef>
                        <a:buFont typeface="Arial" charset="0"/>
                        <a:tabLst>
                          <a:tab pos="228600" algn="l"/>
                        </a:tabLst>
                        <a:defRPr sz="1600">
                          <a:solidFill>
                            <a:schemeClr val="tx1"/>
                          </a:solidFill>
                          <a:latin typeface="Calibri" charset="0"/>
                        </a:defRPr>
                      </a:lvl4pPr>
                      <a:lvl5pPr marL="2057400" indent="-228600">
                        <a:lnSpc>
                          <a:spcPct val="90000"/>
                        </a:lnSpc>
                        <a:spcBef>
                          <a:spcPts val="500"/>
                        </a:spcBef>
                        <a:buFont typeface="Arial" charset="0"/>
                        <a:tabLst>
                          <a:tab pos="228600" algn="l"/>
                        </a:tabLst>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9pPr>
                    </a:lstStyle>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Data will be collected on both the (a) target (problem) behavior and (b) replacement (desirable) behavior identified by the team on an on-going basis.</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 </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Weekly teacher report on academic status</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endParaRPr kumimoji="0" lang="en-US" altLang="en-US" sz="1400" b="0" i="0" u="none" strike="noStrike" cap="none" normalizeH="0" baseline="0">
                        <a:ln>
                          <a:noFill/>
                        </a:ln>
                        <a:solidFill>
                          <a:srgbClr val="27274F"/>
                        </a:solidFill>
                        <a:effectLst/>
                        <a:latin typeface="Verdana" charset="0"/>
                        <a:ea typeface="MS PGothic" charset="-128"/>
                      </a:endParaRP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ODR data collected weekly</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endParaRPr kumimoji="0" lang="en-US" altLang="en-US" sz="1400" b="0" i="0" u="none" strike="noStrike" cap="none" normalizeH="0" baseline="0">
                        <a:ln>
                          <a:noFill/>
                        </a:ln>
                        <a:solidFill>
                          <a:srgbClr val="27274F"/>
                        </a:solidFill>
                        <a:effectLst/>
                        <a:latin typeface="Verdana" charset="0"/>
                        <a:ea typeface="MS PGothic" charset="-128"/>
                      </a:endParaRP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Treatment Integrity</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endParaRPr kumimoji="0" lang="en-US" altLang="en-US" sz="1400" b="0" i="0" u="none" strike="noStrike" cap="none" normalizeH="0" baseline="0">
                        <a:ln>
                          <a:noFill/>
                        </a:ln>
                        <a:solidFill>
                          <a:srgbClr val="27274F"/>
                        </a:solidFill>
                        <a:effectLst/>
                        <a:latin typeface="Verdana" charset="0"/>
                        <a:ea typeface="MS PGothic" charset="-128"/>
                      </a:endParaRP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Social Validity</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7274F"/>
                          </a:solidFill>
                          <a:effectLst/>
                          <a:latin typeface="Verdana" charset="0"/>
                          <a:ea typeface="MS PGothic" charset="-128"/>
                        </a:rPr>
                        <a:t>The function-based intervention will be faded once a functional relation is demonstrated using a validated single case methodology design (e.g., withdrawal design) and the behavioral objectives specified in the plan are met.</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274638"/>
            <a:ext cx="7467600" cy="715962"/>
          </a:xfrm>
          <a:prstGeom prst="roundRect">
            <a:avLst/>
          </a:prstGeom>
        </p:spPr>
        <p:style>
          <a:lnRef idx="2">
            <a:schemeClr val="accent4"/>
          </a:lnRef>
          <a:fillRef idx="1">
            <a:schemeClr val="lt1"/>
          </a:fillRef>
          <a:effectRef idx="0">
            <a:schemeClr val="accent4"/>
          </a:effectRef>
          <a:fontRef idx="minor">
            <a:schemeClr val="dk1"/>
          </a:fontRef>
        </p:style>
        <p:txBody>
          <a:bodyPr>
            <a:normAutofit fontScale="90000"/>
          </a:bodyPr>
          <a:lstStyle/>
          <a:p>
            <a:pPr eaLnBrk="1" fontAlgn="auto" hangingPunct="1">
              <a:spcAft>
                <a:spcPts val="0"/>
              </a:spcAft>
              <a:defRPr/>
            </a:pPr>
            <a:r>
              <a:rPr lang="en-US" dirty="0">
                <a:solidFill>
                  <a:schemeClr val="accent4">
                    <a:lumMod val="50000"/>
                  </a:schemeClr>
                </a:solidFill>
              </a:rPr>
              <a:t>Changes in Harry’s Behavior</a:t>
            </a:r>
          </a:p>
        </p:txBody>
      </p:sp>
      <p:graphicFrame>
        <p:nvGraphicFramePr>
          <p:cNvPr id="4" name="Content Placeholder 3"/>
          <p:cNvGraphicFramePr>
            <a:graphicFrameLocks noGrp="1"/>
          </p:cNvGraphicFramePr>
          <p:nvPr>
            <p:ph sz="quarter" idx="4294967295"/>
          </p:nvPr>
        </p:nvGraphicFramePr>
        <p:xfrm>
          <a:off x="533400" y="1219200"/>
          <a:ext cx="78486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19812" name="Rectangle 2"/>
          <p:cNvSpPr>
            <a:spLocks noChangeArrowheads="1"/>
          </p:cNvSpPr>
          <p:nvPr/>
        </p:nvSpPr>
        <p:spPr bwMode="auto">
          <a:xfrm>
            <a:off x="457200" y="6257925"/>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fontAlgn="auto" hangingPunct="1">
              <a:spcBef>
                <a:spcPts val="0"/>
              </a:spcBef>
              <a:spcAft>
                <a:spcPts val="0"/>
              </a:spcAft>
            </a:pPr>
            <a:r>
              <a:rPr lang="en-US" sz="1200" dirty="0">
                <a:solidFill>
                  <a:prstClr val="black"/>
                </a:solidFill>
                <a:latin typeface="Century Schoolbook" pitchFamily="18" charset="0"/>
              </a:rPr>
              <a:t>Cox, M., Griffin, M. M., Hall, R., Oakes, W. P., &amp; Lane, K. L. (2012). Using a functional assessment-based intervention to increase academic engaged time in an inclusive middle school setting.  Beyond Behavior, 2, 44 – 54.</a:t>
            </a:r>
          </a:p>
        </p:txBody>
      </p:sp>
      <p:pic>
        <p:nvPicPr>
          <p:cNvPr id="5" name="Picture 2" descr="C:\Users\kllane\Documents\F13 Manuscripts Submitted\2010 Beyond Behavior\bebe-20-03-cov-1_Page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b="-3453"/>
          <a:stretch/>
        </p:blipFill>
        <p:spPr bwMode="auto">
          <a:xfrm>
            <a:off x="7797737" y="3733800"/>
            <a:ext cx="1346263" cy="186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17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itle 1"/>
          <p:cNvSpPr>
            <a:spLocks noGrp="1"/>
          </p:cNvSpPr>
          <p:nvPr>
            <p:ph type="title"/>
          </p:nvPr>
        </p:nvSpPr>
        <p:spPr bwMode="auto"/>
        <p:txBody>
          <a:bodyPr wrap="square" numCol="1" anchorCtr="0" compatLnSpc="1">
            <a:prstTxWarp prst="textNoShape">
              <a:avLst/>
            </a:prstTxWarp>
          </a:bodyPr>
          <a:lstStyle/>
          <a:p>
            <a:pPr eaLnBrk="1" hangingPunct="1"/>
            <a:endParaRPr lang="en-US" altLang="en-US"/>
          </a:p>
        </p:txBody>
      </p:sp>
      <p:pic>
        <p:nvPicPr>
          <p:cNvPr id="339971" name="Picture 2" descr="C:\Users\kllane\Documents\F13 Manuscripts Submitted\2010 Beyond Behavior\bebe-20-03-cov-1_Page_1.jpg"/>
          <p:cNvPicPr>
            <a:picLocks noChangeAspect="1" noChangeArrowheads="1"/>
          </p:cNvPicPr>
          <p:nvPr/>
        </p:nvPicPr>
        <p:blipFill>
          <a:blip r:embed="rId2" cstate="screen">
            <a:extLst>
              <a:ext uri="{28A0092B-C50C-407E-A947-70E740481C1C}">
                <a14:useLocalDpi xmlns:a14="http://schemas.microsoft.com/office/drawing/2010/main"/>
              </a:ext>
            </a:extLst>
          </a:blip>
          <a:srcRect b="-3453"/>
          <a:stretch>
            <a:fillRect/>
          </a:stretch>
        </p:blipFill>
        <p:spPr bwMode="auto">
          <a:xfrm>
            <a:off x="4495800" y="381000"/>
            <a:ext cx="4495800"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C:\Users\kllane\Documents\F13 Manuscripts Submitted\2010 Beyond Behavior\2010 BB 01 Introduction\Intro et al page proofs\bebe-20-03-01 page proofs updated 01 10 2012_Page_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55347">
            <a:off x="352425" y="703263"/>
            <a:ext cx="4337050" cy="5613400"/>
          </a:xfrm>
          <a:prstGeom prst="rect">
            <a:avLst/>
          </a:prstGeom>
          <a:noFill/>
          <a:ln w="9525">
            <a:solidFill>
              <a:schemeClr val="bg2">
                <a:lumMod val="9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244" name="Picture 4" descr="C:\Users\kllane\Documents\F13 Manuscripts Submitted\2010 Beyond Behavior\2010 BB 02 ES 2 Germer et al\Germer et al. page proofs\bebe-20-03-02_Page_0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453851">
            <a:off x="260350" y="585788"/>
            <a:ext cx="4521200" cy="5715000"/>
          </a:xfrm>
          <a:prstGeom prst="rect">
            <a:avLst/>
          </a:prstGeom>
          <a:noFill/>
          <a:ln w="9525">
            <a:solidFill>
              <a:schemeClr val="bg2">
                <a:lumMod val="9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5" descr="C:\Users\kllane\Documents\F13 Manuscripts Submitted\2010 Beyond Behavior\2010 BB 03 ES 3 Aitken et al\Aitken et al Page Proofs\bebe-20-03-03 Aitken_Page_0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743193">
            <a:off x="788988" y="466725"/>
            <a:ext cx="4521200" cy="5715000"/>
          </a:xfrm>
          <a:prstGeom prst="rect">
            <a:avLst/>
          </a:prstGeom>
          <a:noFill/>
          <a:ln w="9525">
            <a:solidFill>
              <a:schemeClr val="bg2">
                <a:lumMod val="9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6" descr="C:\Users\kllane\Documents\F13 Manuscripts Submitted\2010 Beyond Behavior\2010 BB 05 MS 5 Cox et al\Cox et al Page Proofs\bebe-20-03-04 Cox page proofs_Page_0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950612">
            <a:off x="557213" y="623888"/>
            <a:ext cx="4341812" cy="5638800"/>
          </a:xfrm>
          <a:prstGeom prst="rect">
            <a:avLst/>
          </a:prstGeom>
          <a:noFill/>
          <a:ln w="9525">
            <a:solidFill>
              <a:schemeClr val="bg2">
                <a:lumMod val="9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247" name="Picture 7" descr="C:\Users\kllane\Documents\F13 Manuscripts Submitted\2010 Beyond Behavior\2010 BB 06 HS 11 Majeika et al\Majeika Page Proofs\bebe-20-03-05 Majeika_Page_0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411841">
            <a:off x="284163" y="384175"/>
            <a:ext cx="4459287" cy="5638800"/>
          </a:xfrm>
          <a:prstGeom prst="rect">
            <a:avLst/>
          </a:prstGeom>
          <a:noFill/>
          <a:ln w="9525">
            <a:solidFill>
              <a:schemeClr val="bg2">
                <a:lumMod val="9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248" name="Picture 8" descr="C:\Users\kllane\Documents\F13 Manuscripts Submitted\2010 Beyond Behavior\2010 BB 07 Commentary\Umbreit Page Proofs\bebe-20-03-06 umbreit_Page_1.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352418">
            <a:off x="257175" y="576263"/>
            <a:ext cx="4641850" cy="5867400"/>
          </a:xfrm>
          <a:prstGeom prst="rect">
            <a:avLst/>
          </a:prstGeom>
          <a:noFill/>
          <a:ln w="9525">
            <a:solidFill>
              <a:schemeClr val="bg2">
                <a:lumMod val="9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 name="Wendy"/>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747555" y="76200"/>
            <a:ext cx="1298832" cy="1289304"/>
          </a:xfrm>
          <a:prstGeom prst="ellipse">
            <a:avLst/>
          </a:prstGeom>
          <a:ln w="28575">
            <a:noFill/>
          </a:ln>
          <a:effectLst>
            <a:outerShdw blurRad="50800" dist="38100" dir="2700000" algn="tl" rotWithShape="0">
              <a:prstClr val="black">
                <a:alpha val="40000"/>
              </a:prstClr>
            </a:outerShdw>
          </a:effectLst>
        </p:spPr>
      </p:pic>
      <p:pic>
        <p:nvPicPr>
          <p:cNvPr id="11" name="Robin"/>
          <p:cNvPicPr>
            <a:picLocks noChangeAspect="1"/>
          </p:cNvPicPr>
          <p:nvPr/>
        </p:nvPicPr>
        <p:blipFill rotWithShape="1">
          <a:blip r:embed="rId10" cstate="screen">
            <a:extLst>
              <a:ext uri="{28A0092B-C50C-407E-A947-70E740481C1C}">
                <a14:useLocalDpi xmlns:a14="http://schemas.microsoft.com/office/drawing/2010/main"/>
              </a:ext>
            </a:extLst>
          </a:blip>
          <a:srcRect r="-470"/>
          <a:stretch/>
        </p:blipFill>
        <p:spPr>
          <a:xfrm>
            <a:off x="7722761" y="366611"/>
            <a:ext cx="1280559" cy="1289304"/>
          </a:xfrm>
          <a:prstGeom prst="ellipse">
            <a:avLst/>
          </a:prstGeom>
          <a:ln w="28575">
            <a:noFill/>
          </a:ln>
          <a:effectLst>
            <a:outerShdw blurRad="50800" dist="38100" dir="2700000" algn="tl" rotWithShape="0">
              <a:prstClr val="black">
                <a:alpha val="40000"/>
              </a:prstClr>
            </a:outerShdw>
          </a:effectLst>
        </p:spPr>
      </p:pic>
      <p:pic>
        <p:nvPicPr>
          <p:cNvPr id="12" name="Meredith"/>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386229" y="4947967"/>
            <a:ext cx="1024946" cy="1028700"/>
          </a:xfrm>
          <a:prstGeom prst="ellipse">
            <a:avLst/>
          </a:prstGeom>
        </p:spPr>
      </p:pic>
      <p:pic>
        <p:nvPicPr>
          <p:cNvPr id="13" name="Brenna Wood"/>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622011" y="5698459"/>
            <a:ext cx="1050131" cy="1049694"/>
          </a:xfrm>
          <a:prstGeom prst="ellipse">
            <a:avLst/>
          </a:prstGeom>
        </p:spPr>
      </p:pic>
      <p:pic>
        <p:nvPicPr>
          <p:cNvPr id="14" name="Liane"/>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670394" y="5719453"/>
            <a:ext cx="1025365" cy="1028700"/>
          </a:xfrm>
          <a:prstGeom prst="ellipse">
            <a:avLst/>
          </a:prstGeom>
        </p:spPr>
      </p:pic>
      <p:pic>
        <p:nvPicPr>
          <p:cNvPr id="15" name="Eric"/>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177371" y="5691184"/>
            <a:ext cx="1032575" cy="1028700"/>
          </a:xfrm>
          <a:prstGeom prst="ellipse">
            <a:avLst/>
          </a:prstGeom>
        </p:spPr>
      </p:pic>
      <p:pic>
        <p:nvPicPr>
          <p:cNvPr id="16" name="Picture 15"/>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801167" y="3963758"/>
            <a:ext cx="1034805" cy="1028700"/>
          </a:xfrm>
          <a:prstGeom prst="ellipse">
            <a:avLst/>
          </a:prstGeom>
        </p:spPr>
      </p:pic>
      <p:pic>
        <p:nvPicPr>
          <p:cNvPr id="17" name="Picture 1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419466" y="5006847"/>
            <a:ext cx="1028700" cy="1028700"/>
          </a:xfrm>
          <a:prstGeom prst="ellipse">
            <a:avLst/>
          </a:prstGeom>
        </p:spPr>
      </p:pic>
      <p:pic>
        <p:nvPicPr>
          <p:cNvPr id="18" name="Picture 17"/>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801167" y="3963758"/>
            <a:ext cx="1034805" cy="1028700"/>
          </a:xfrm>
          <a:prstGeom prst="ellipse">
            <a:avLst/>
          </a:prstGeom>
        </p:spPr>
      </p:pic>
      <p:pic>
        <p:nvPicPr>
          <p:cNvPr id="19" name="Picture 18"/>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3617486" y="5781471"/>
            <a:ext cx="1030714" cy="1028700"/>
          </a:xfrm>
          <a:prstGeom prst="ellipse">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0" fill="hold"/>
                                        <p:tgtEl>
                                          <p:spTgt spid="16"/>
                                        </p:tgtEl>
                                        <p:attrNameLst>
                                          <p:attrName>ppt_w</p:attrName>
                                        </p:attrNameLst>
                                      </p:cBhvr>
                                      <p:tavLst>
                                        <p:tav tm="0">
                                          <p:val>
                                            <p:fltVal val="0"/>
                                          </p:val>
                                        </p:tav>
                                        <p:tav tm="100000">
                                          <p:val>
                                            <p:strVal val="#ppt_w"/>
                                          </p:val>
                                        </p:tav>
                                      </p:tavLst>
                                    </p:anim>
                                    <p:anim calcmode="lin" valueType="num">
                                      <p:cBhvr>
                                        <p:cTn id="8" dur="2000" fill="hold"/>
                                        <p:tgtEl>
                                          <p:spTgt spid="16"/>
                                        </p:tgtEl>
                                        <p:attrNameLst>
                                          <p:attrName>ppt_h</p:attrName>
                                        </p:attrNameLst>
                                      </p:cBhvr>
                                      <p:tavLst>
                                        <p:tav tm="0">
                                          <p:val>
                                            <p:fltVal val="0"/>
                                          </p:val>
                                        </p:tav>
                                        <p:tav tm="100000">
                                          <p:val>
                                            <p:strVal val="#ppt_h"/>
                                          </p:val>
                                        </p:tav>
                                      </p:tavLst>
                                    </p:anim>
                                    <p:anim calcmode="lin" valueType="num">
                                      <p:cBhvr>
                                        <p:cTn id="9" dur="2000" fill="hold"/>
                                        <p:tgtEl>
                                          <p:spTgt spid="16"/>
                                        </p:tgtEl>
                                        <p:attrNameLst>
                                          <p:attrName>style.rotation</p:attrName>
                                        </p:attrNameLst>
                                      </p:cBhvr>
                                      <p:tavLst>
                                        <p:tav tm="0">
                                          <p:val>
                                            <p:fltVal val="90"/>
                                          </p:val>
                                        </p:tav>
                                        <p:tav tm="100000">
                                          <p:val>
                                            <p:fltVal val="0"/>
                                          </p:val>
                                        </p:tav>
                                      </p:tavLst>
                                    </p:anim>
                                    <p:animEffect transition="in" filter="fade">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9599" name="Group 47"/>
          <p:cNvGraphicFramePr>
            <a:graphicFrameLocks noGrp="1"/>
          </p:cNvGraphicFramePr>
          <p:nvPr/>
        </p:nvGraphicFramePr>
        <p:xfrm>
          <a:off x="0" y="242888"/>
          <a:ext cx="9144000" cy="6045949"/>
        </p:xfrm>
        <a:graphic>
          <a:graphicData uri="http://schemas.openxmlformats.org/drawingml/2006/table">
            <a:tbl>
              <a:tblPr/>
              <a:tblGrid>
                <a:gridCol w="1331913">
                  <a:extLst>
                    <a:ext uri="{9D8B030D-6E8A-4147-A177-3AD203B41FA5}">
                      <a16:colId xmlns:a16="http://schemas.microsoft.com/office/drawing/2014/main" val="20000"/>
                    </a:ext>
                  </a:extLst>
                </a:gridCol>
                <a:gridCol w="1377950">
                  <a:extLst>
                    <a:ext uri="{9D8B030D-6E8A-4147-A177-3AD203B41FA5}">
                      <a16:colId xmlns:a16="http://schemas.microsoft.com/office/drawing/2014/main" val="20001"/>
                    </a:ext>
                  </a:extLst>
                </a:gridCol>
                <a:gridCol w="1354137">
                  <a:extLst>
                    <a:ext uri="{9D8B030D-6E8A-4147-A177-3AD203B41FA5}">
                      <a16:colId xmlns:a16="http://schemas.microsoft.com/office/drawing/2014/main" val="20002"/>
                    </a:ext>
                  </a:extLst>
                </a:gridCol>
                <a:gridCol w="1228725">
                  <a:extLst>
                    <a:ext uri="{9D8B030D-6E8A-4147-A177-3AD203B41FA5}">
                      <a16:colId xmlns:a16="http://schemas.microsoft.com/office/drawing/2014/main" val="20003"/>
                    </a:ext>
                  </a:extLst>
                </a:gridCol>
                <a:gridCol w="1284288">
                  <a:extLst>
                    <a:ext uri="{9D8B030D-6E8A-4147-A177-3AD203B41FA5}">
                      <a16:colId xmlns:a16="http://schemas.microsoft.com/office/drawing/2014/main" val="20004"/>
                    </a:ext>
                  </a:extLst>
                </a:gridCol>
                <a:gridCol w="1282700">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2973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ELEMENTARY</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lumMod val="40000"/>
                        <a:lumOff val="60000"/>
                      </a:schemeClr>
                    </a:solidFill>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Settings</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739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Classroom</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Hallway</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Cafeteria</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Playground</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Bathroom</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Bus</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val="10001"/>
                  </a:ext>
                </a:extLst>
              </a:tr>
              <a:tr h="2004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Respect</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Follow directions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-Use kind words and actions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Control your temper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Cooperate with others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an inside voice</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Use a quiet voice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on the right side of the hallway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hands to yourself</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an inside voice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manners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Listen to and follow adult requests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Respect other peoples’ personal space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Follow the rules of the game</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the restroom and then return to class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Stay in your own bathroom stall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Little talking</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kind words towards the bus driver and other students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Listen to and follow the bus drivers’ rules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583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Responsibility</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Arrive to class on time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Remain in school for the whole day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Bring your required materials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Turn in finished work</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Exercise self-control</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hands to yourself</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in the hallway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Stay in line with your class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Make your choices quickly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Eat your own food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Choose a seat and stick with it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Clean up after yourself</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Play approved games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equipment appropriately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Return equipment when you are done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Line up when the bell rings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Flush toilet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Wash hands with soap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Throw away any trash properly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Report any problems to your teacher</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Talk quietly with others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Listen to and follow the bus drivers’ rules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Remain in seat after you enter the bus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self-control</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87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Best Effort</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Participate in class activities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Complete work with best effort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Ask for help politely</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quietly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directly to next location</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Use your table manners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Use an inside voice </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Include others in your games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Be active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Follow the rules of the game</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Take care of your business quickly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bathroom tidy </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Listen to and follow the bus drivers’ rules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hands and feet to self</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 name="Rounded Rectangular Callout 4"/>
          <p:cNvSpPr/>
          <p:nvPr/>
        </p:nvSpPr>
        <p:spPr>
          <a:xfrm>
            <a:off x="381000" y="1676400"/>
            <a:ext cx="3352800" cy="1066800"/>
          </a:xfrm>
          <a:prstGeom prst="wedgeRoundRectCallou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Establish,  Clarify,  Define Expectations</a:t>
            </a:r>
          </a:p>
        </p:txBody>
      </p:sp>
      <p:sp>
        <p:nvSpPr>
          <p:cNvPr id="6" name="Rectangle 5"/>
          <p:cNvSpPr/>
          <p:nvPr/>
        </p:nvSpPr>
        <p:spPr>
          <a:xfrm>
            <a:off x="0" y="6377868"/>
            <a:ext cx="9144000" cy="480131"/>
          </a:xfrm>
          <a:prstGeom prst="rect">
            <a:avLst/>
          </a:prstGeom>
        </p:spPr>
        <p:txBody>
          <a:bodyPr wrap="square"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Source: </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S PGothic" charset="-128"/>
                <a:cs typeface="+mn-cs"/>
              </a:rPr>
              <a:t>Lane, K.L.,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MS PGothic" charset="-128"/>
                <a:cs typeface="+mn-cs"/>
              </a:rPr>
              <a:t>Kalberg</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S PGothic" charset="-128"/>
                <a:cs typeface="+mn-cs"/>
              </a:rPr>
              <a:t>, J.R., &amp;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MS PGothic" charset="-128"/>
                <a:cs typeface="+mn-cs"/>
              </a:rPr>
              <a:t>Menzies</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S PGothic" charset="-128"/>
                <a:cs typeface="+mn-cs"/>
              </a:rPr>
              <a:t>, H.M. (2009). </a:t>
            </a:r>
            <a:r>
              <a:rPr kumimoji="0" lang="en-US" sz="1400" b="0" i="1" u="none" strike="noStrike" kern="1200" cap="none" spc="0" normalizeH="0" baseline="0" noProof="0" dirty="0">
                <a:ln>
                  <a:noFill/>
                </a:ln>
                <a:solidFill>
                  <a:prstClr val="white">
                    <a:lumMod val="50000"/>
                  </a:prstClr>
                </a:solidFill>
                <a:effectLst/>
                <a:uLnTx/>
                <a:uFillTx/>
                <a:latin typeface="Calibri" panose="020F0502020204030204"/>
                <a:ea typeface="MS PGothic" charset="-128"/>
                <a:cs typeface="+mn-cs"/>
              </a:rPr>
              <a:t>Developing schoolwide programs to prevent and manage problem behaviors: A step-by-step approach.</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S PGothic" charset="-128"/>
                <a:cs typeface="+mn-cs"/>
              </a:rPr>
              <a:t> New York, NY: Guilford Press.</a:t>
            </a:r>
          </a:p>
        </p:txBody>
      </p:sp>
    </p:spTree>
    <p:extLst>
      <p:ext uri="{BB962C8B-B14F-4D97-AF65-F5344CB8AC3E}">
        <p14:creationId xmlns:p14="http://schemas.microsoft.com/office/powerpoint/2010/main" val="703773775"/>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71014" y="1209675"/>
            <a:ext cx="6544261" cy="3562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 name="Picture 47" descr="10yellow"/>
          <p:cNvPicPr>
            <a:picLocks noChangeAspect="1" noChangeArrowheads="1"/>
          </p:cNvPicPr>
          <p:nvPr/>
        </p:nvPicPr>
        <p:blipFill>
          <a:blip r:embed="rId3" cstate="print"/>
          <a:srcRect/>
          <a:stretch>
            <a:fillRect/>
          </a:stretch>
        </p:blipFill>
        <p:spPr bwMode="auto">
          <a:xfrm>
            <a:off x="2033588" y="4772024"/>
            <a:ext cx="5076825" cy="1847850"/>
          </a:xfrm>
          <a:prstGeom prst="rect">
            <a:avLst/>
          </a:prstGeom>
          <a:noFill/>
          <a:ln w="9525">
            <a:noFill/>
            <a:miter lim="800000"/>
            <a:headEnd/>
            <a:tailEnd/>
          </a:ln>
        </p:spPr>
      </p:pic>
      <p:pic>
        <p:nvPicPr>
          <p:cNvPr id="11" name="Picture 46" descr="9yellow"/>
          <p:cNvPicPr>
            <a:picLocks noChangeAspect="1" noChangeArrowheads="1"/>
          </p:cNvPicPr>
          <p:nvPr/>
        </p:nvPicPr>
        <p:blipFill>
          <a:blip r:embed="rId4" cstate="print"/>
          <a:srcRect/>
          <a:stretch>
            <a:fillRect/>
          </a:stretch>
        </p:blipFill>
        <p:spPr bwMode="auto">
          <a:xfrm>
            <a:off x="2033588" y="4772024"/>
            <a:ext cx="5076825" cy="1847850"/>
          </a:xfrm>
          <a:prstGeom prst="rect">
            <a:avLst/>
          </a:prstGeom>
          <a:noFill/>
          <a:ln w="9525">
            <a:noFill/>
            <a:miter lim="800000"/>
            <a:headEnd/>
            <a:tailEnd/>
          </a:ln>
        </p:spPr>
      </p:pic>
      <p:pic>
        <p:nvPicPr>
          <p:cNvPr id="12" name="Picture 45" descr="8yellow"/>
          <p:cNvPicPr>
            <a:picLocks noChangeAspect="1" noChangeArrowheads="1"/>
          </p:cNvPicPr>
          <p:nvPr/>
        </p:nvPicPr>
        <p:blipFill>
          <a:blip r:embed="rId5" cstate="print"/>
          <a:srcRect/>
          <a:stretch>
            <a:fillRect/>
          </a:stretch>
        </p:blipFill>
        <p:spPr bwMode="auto">
          <a:xfrm>
            <a:off x="2033588" y="4772024"/>
            <a:ext cx="5076825" cy="1847850"/>
          </a:xfrm>
          <a:prstGeom prst="rect">
            <a:avLst/>
          </a:prstGeom>
          <a:noFill/>
          <a:ln w="9525">
            <a:noFill/>
            <a:miter lim="800000"/>
            <a:headEnd/>
            <a:tailEnd/>
          </a:ln>
        </p:spPr>
      </p:pic>
      <p:pic>
        <p:nvPicPr>
          <p:cNvPr id="13" name="Picture 44" descr="7yellow"/>
          <p:cNvPicPr>
            <a:picLocks noChangeAspect="1" noChangeArrowheads="1"/>
          </p:cNvPicPr>
          <p:nvPr/>
        </p:nvPicPr>
        <p:blipFill>
          <a:blip r:embed="rId6" cstate="print"/>
          <a:srcRect/>
          <a:stretch>
            <a:fillRect/>
          </a:stretch>
        </p:blipFill>
        <p:spPr bwMode="auto">
          <a:xfrm>
            <a:off x="2033588" y="4772024"/>
            <a:ext cx="5076825" cy="1847850"/>
          </a:xfrm>
          <a:prstGeom prst="rect">
            <a:avLst/>
          </a:prstGeom>
          <a:noFill/>
          <a:ln w="9525">
            <a:noFill/>
            <a:miter lim="800000"/>
            <a:headEnd/>
            <a:tailEnd/>
          </a:ln>
        </p:spPr>
      </p:pic>
      <p:pic>
        <p:nvPicPr>
          <p:cNvPr id="14" name="Picture 43" descr="6yellow"/>
          <p:cNvPicPr>
            <a:picLocks noChangeAspect="1" noChangeArrowheads="1"/>
          </p:cNvPicPr>
          <p:nvPr/>
        </p:nvPicPr>
        <p:blipFill>
          <a:blip r:embed="rId7" cstate="print"/>
          <a:srcRect/>
          <a:stretch>
            <a:fillRect/>
          </a:stretch>
        </p:blipFill>
        <p:spPr bwMode="auto">
          <a:xfrm>
            <a:off x="2033588" y="4772024"/>
            <a:ext cx="5076825" cy="1847850"/>
          </a:xfrm>
          <a:prstGeom prst="rect">
            <a:avLst/>
          </a:prstGeom>
          <a:noFill/>
          <a:ln w="9525">
            <a:noFill/>
            <a:miter lim="800000"/>
            <a:headEnd/>
            <a:tailEnd/>
          </a:ln>
        </p:spPr>
      </p:pic>
      <p:pic>
        <p:nvPicPr>
          <p:cNvPr id="23" name="Picture 41" descr="5yellow"/>
          <p:cNvPicPr>
            <a:picLocks noChangeAspect="1" noChangeArrowheads="1"/>
          </p:cNvPicPr>
          <p:nvPr/>
        </p:nvPicPr>
        <p:blipFill>
          <a:blip r:embed="rId8" cstate="print"/>
          <a:srcRect/>
          <a:stretch>
            <a:fillRect/>
          </a:stretch>
        </p:blipFill>
        <p:spPr bwMode="auto">
          <a:xfrm>
            <a:off x="2033588" y="4772024"/>
            <a:ext cx="5076825" cy="1847850"/>
          </a:xfrm>
          <a:prstGeom prst="rect">
            <a:avLst/>
          </a:prstGeom>
          <a:noFill/>
          <a:ln w="9525">
            <a:noFill/>
            <a:miter lim="800000"/>
            <a:headEnd/>
            <a:tailEnd/>
          </a:ln>
        </p:spPr>
      </p:pic>
      <p:pic>
        <p:nvPicPr>
          <p:cNvPr id="24" name="Picture 40" descr="4yellow"/>
          <p:cNvPicPr>
            <a:picLocks noChangeAspect="1" noChangeArrowheads="1"/>
          </p:cNvPicPr>
          <p:nvPr/>
        </p:nvPicPr>
        <p:blipFill>
          <a:blip r:embed="rId9" cstate="print"/>
          <a:srcRect/>
          <a:stretch>
            <a:fillRect/>
          </a:stretch>
        </p:blipFill>
        <p:spPr bwMode="auto">
          <a:xfrm>
            <a:off x="2033588" y="4772024"/>
            <a:ext cx="5076825" cy="1847850"/>
          </a:xfrm>
          <a:prstGeom prst="rect">
            <a:avLst/>
          </a:prstGeom>
          <a:noFill/>
          <a:ln w="9525">
            <a:noFill/>
            <a:miter lim="800000"/>
            <a:headEnd/>
            <a:tailEnd/>
          </a:ln>
        </p:spPr>
      </p:pic>
      <p:pic>
        <p:nvPicPr>
          <p:cNvPr id="25" name="Picture 39" descr="3yellow"/>
          <p:cNvPicPr>
            <a:picLocks noChangeAspect="1" noChangeArrowheads="1"/>
          </p:cNvPicPr>
          <p:nvPr/>
        </p:nvPicPr>
        <p:blipFill>
          <a:blip r:embed="rId10" cstate="print"/>
          <a:srcRect/>
          <a:stretch>
            <a:fillRect/>
          </a:stretch>
        </p:blipFill>
        <p:spPr bwMode="auto">
          <a:xfrm>
            <a:off x="2033588" y="4772024"/>
            <a:ext cx="5076825" cy="1847850"/>
          </a:xfrm>
          <a:prstGeom prst="rect">
            <a:avLst/>
          </a:prstGeom>
          <a:noFill/>
          <a:ln w="9525">
            <a:noFill/>
            <a:miter lim="800000"/>
            <a:headEnd/>
            <a:tailEnd/>
          </a:ln>
        </p:spPr>
      </p:pic>
      <p:pic>
        <p:nvPicPr>
          <p:cNvPr id="26" name="Picture 38" descr="2yellow"/>
          <p:cNvPicPr>
            <a:picLocks noChangeAspect="1" noChangeArrowheads="1"/>
          </p:cNvPicPr>
          <p:nvPr/>
        </p:nvPicPr>
        <p:blipFill>
          <a:blip r:embed="rId11" cstate="print"/>
          <a:srcRect/>
          <a:stretch>
            <a:fillRect/>
          </a:stretch>
        </p:blipFill>
        <p:spPr bwMode="auto">
          <a:xfrm>
            <a:off x="2033588" y="4772024"/>
            <a:ext cx="5076825" cy="1847850"/>
          </a:xfrm>
          <a:prstGeom prst="rect">
            <a:avLst/>
          </a:prstGeom>
          <a:noFill/>
          <a:ln w="9525">
            <a:noFill/>
            <a:miter lim="800000"/>
            <a:headEnd/>
            <a:tailEnd/>
          </a:ln>
        </p:spPr>
      </p:pic>
      <p:pic>
        <p:nvPicPr>
          <p:cNvPr id="27" name="Picture 33" descr="1yellow"/>
          <p:cNvPicPr>
            <a:picLocks noChangeAspect="1" noChangeArrowheads="1"/>
          </p:cNvPicPr>
          <p:nvPr/>
        </p:nvPicPr>
        <p:blipFill>
          <a:blip r:embed="rId12" cstate="print"/>
          <a:srcRect/>
          <a:stretch>
            <a:fillRect/>
          </a:stretch>
        </p:blipFill>
        <p:spPr bwMode="auto">
          <a:xfrm>
            <a:off x="2033588" y="4772024"/>
            <a:ext cx="5076825" cy="1847850"/>
          </a:xfrm>
          <a:prstGeom prst="rect">
            <a:avLst/>
          </a:prstGeom>
          <a:noFill/>
          <a:ln w="9525">
            <a:noFill/>
            <a:miter lim="800000"/>
            <a:headEnd/>
            <a:tailEnd/>
          </a:ln>
        </p:spPr>
      </p:pic>
      <p:pic>
        <p:nvPicPr>
          <p:cNvPr id="28" name="Picture 36" descr="30seconds_yellow"/>
          <p:cNvPicPr>
            <a:picLocks noChangeAspect="1" noChangeArrowheads="1"/>
          </p:cNvPicPr>
          <p:nvPr/>
        </p:nvPicPr>
        <p:blipFill>
          <a:blip r:embed="rId13" cstate="print"/>
          <a:srcRect/>
          <a:stretch>
            <a:fillRect/>
          </a:stretch>
        </p:blipFill>
        <p:spPr bwMode="auto">
          <a:xfrm>
            <a:off x="2033588" y="4772024"/>
            <a:ext cx="5076825" cy="1847850"/>
          </a:xfrm>
          <a:prstGeom prst="rect">
            <a:avLst/>
          </a:prstGeom>
          <a:noFill/>
          <a:ln w="9525">
            <a:noFill/>
            <a:miter lim="800000"/>
            <a:headEnd/>
            <a:tailEnd/>
          </a:ln>
        </p:spPr>
      </p:pic>
      <p:pic>
        <p:nvPicPr>
          <p:cNvPr id="29" name="Picture 32" descr="00seconds_yellow"/>
          <p:cNvPicPr>
            <a:picLocks noChangeAspect="1" noChangeArrowheads="1"/>
          </p:cNvPicPr>
          <p:nvPr/>
        </p:nvPicPr>
        <p:blipFill>
          <a:blip r:embed="rId14" cstate="print"/>
          <a:srcRect/>
          <a:stretch>
            <a:fillRect/>
          </a:stretch>
        </p:blipFill>
        <p:spPr bwMode="auto">
          <a:xfrm>
            <a:off x="2033588" y="4772024"/>
            <a:ext cx="5076825" cy="1847850"/>
          </a:xfrm>
          <a:prstGeom prst="rect">
            <a:avLst/>
          </a:prstGeom>
          <a:noFill/>
          <a:ln w="9525">
            <a:noFill/>
            <a:miter lim="800000"/>
            <a:headEnd/>
            <a:tailEnd/>
          </a:ln>
        </p:spPr>
      </p:pic>
      <p:pic>
        <p:nvPicPr>
          <p:cNvPr id="15" name="Content Placeholder 5"/>
          <p:cNvPicPr>
            <a:picLocks noChangeAspect="1"/>
          </p:cNvPicPr>
          <p:nvPr/>
        </p:nvPicPr>
        <p:blipFill>
          <a:blip r:embed="rId15"/>
          <a:stretch>
            <a:fillRect/>
          </a:stretch>
        </p:blipFill>
        <p:spPr>
          <a:xfrm>
            <a:off x="2033588" y="1230364"/>
            <a:ext cx="5076825" cy="3049815"/>
          </a:xfrm>
          <a:prstGeom prst="rect">
            <a:avLst/>
          </a:prstGeom>
        </p:spPr>
      </p:pic>
    </p:spTree>
    <p:extLst>
      <p:ext uri="{BB962C8B-B14F-4D97-AF65-F5344CB8AC3E}">
        <p14:creationId xmlns:p14="http://schemas.microsoft.com/office/powerpoint/2010/main" val="2366454235"/>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bwMode="auto">
          <a:xfrm>
            <a:off x="623888" y="1709739"/>
            <a:ext cx="7886700" cy="957261"/>
          </a:xfrm>
        </p:spPr>
        <p:txBody>
          <a:bodyPr wrap="square" numCol="1" anchorCtr="0" compatLnSpc="1">
            <a:prstTxWarp prst="textNoShape">
              <a:avLst/>
            </a:prstTxWarp>
          </a:bodyPr>
          <a:lstStyle/>
          <a:p>
            <a:pPr eaLnBrk="1" hangingPunct="1"/>
            <a:r>
              <a:rPr lang="en-US" altLang="en-US" dirty="0"/>
              <a:t>Agenda</a:t>
            </a:r>
          </a:p>
        </p:txBody>
      </p:sp>
      <p:sp>
        <p:nvSpPr>
          <p:cNvPr id="247811" name="Content Placeholder 2"/>
          <p:cNvSpPr>
            <a:spLocks noGrp="1"/>
          </p:cNvSpPr>
          <p:nvPr>
            <p:ph type="body" idx="1"/>
          </p:nvPr>
        </p:nvSpPr>
        <p:spPr>
          <a:xfrm>
            <a:off x="616961" y="2895600"/>
            <a:ext cx="7886700" cy="1500187"/>
          </a:xfrm>
        </p:spPr>
        <p:txBody>
          <a:bodyPr/>
          <a:lstStyle/>
          <a:p>
            <a:r>
              <a:rPr lang="en-US" dirty="0"/>
              <a:t>Introducing Ci3T … working collaboratively and efficiently</a:t>
            </a:r>
          </a:p>
          <a:p>
            <a:r>
              <a:rPr lang="en-US" sz="2400" dirty="0"/>
              <a:t>Systematic Screening Tools &amp; Screening Logistics</a:t>
            </a:r>
          </a:p>
          <a:p>
            <a:r>
              <a:rPr lang="en-US" sz="2400" dirty="0"/>
              <a:t>Using Screening Data to Inform Instruction</a:t>
            </a:r>
          </a:p>
          <a:p>
            <a:pPr lvl="1"/>
            <a:r>
              <a:rPr lang="en-US" sz="2000" dirty="0"/>
              <a:t>Tier 1 practices</a:t>
            </a:r>
          </a:p>
          <a:p>
            <a:pPr lvl="1"/>
            <a:r>
              <a:rPr lang="en-US" sz="2000" dirty="0"/>
              <a:t>Teacher-delivered strategies</a:t>
            </a:r>
          </a:p>
          <a:p>
            <a:pPr lvl="1"/>
            <a:r>
              <a:rPr lang="en-US" sz="2000" dirty="0"/>
              <a:t>Tier 2 and 3 supports</a:t>
            </a:r>
          </a:p>
          <a:p>
            <a:r>
              <a:rPr lang="en-US" sz="2400" b="1" dirty="0">
                <a:solidFill>
                  <a:srgbClr val="FF0000"/>
                </a:solidFill>
              </a:rPr>
              <a:t>Action Plans: Moving Forward</a:t>
            </a:r>
          </a:p>
          <a:p>
            <a:pPr marL="0" indent="0" eaLnBrk="1" hangingPunct="1">
              <a:buNone/>
            </a:pPr>
            <a:endParaRPr lang="en-US" altLang="en-US" sz="2400" dirty="0"/>
          </a:p>
        </p:txBody>
      </p:sp>
    </p:spTree>
    <p:extLst>
      <p:ext uri="{BB962C8B-B14F-4D97-AF65-F5344CB8AC3E}">
        <p14:creationId xmlns:p14="http://schemas.microsoft.com/office/powerpoint/2010/main" val="26643039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394" y="495300"/>
            <a:ext cx="7467600" cy="1143000"/>
          </a:xfrm>
          <a:solidFill>
            <a:schemeClr val="tx2">
              <a:lumMod val="40000"/>
              <a:lumOff val="60000"/>
            </a:schemeClr>
          </a:solidFill>
          <a:ln>
            <a:noFill/>
          </a:ln>
        </p:spPr>
        <p:style>
          <a:lnRef idx="3">
            <a:schemeClr val="lt1"/>
          </a:lnRef>
          <a:fillRef idx="1">
            <a:schemeClr val="accent4"/>
          </a:fillRef>
          <a:effectRef idx="1">
            <a:schemeClr val="accent4"/>
          </a:effectRef>
          <a:fontRef idx="minor">
            <a:schemeClr val="lt1"/>
          </a:fontRef>
        </p:style>
        <p:txBody>
          <a:bodyPr rtlCol="0">
            <a:noAutofit/>
          </a:bodyPr>
          <a:lstStyle/>
          <a:p>
            <a:pPr algn="ctr" eaLnBrk="1" fontAlgn="auto" hangingPunct="1">
              <a:spcAft>
                <a:spcPts val="0"/>
              </a:spcAft>
              <a:defRPr/>
            </a:pPr>
            <a:r>
              <a:rPr lang="en-US" sz="3600" dirty="0">
                <a:solidFill>
                  <a:schemeClr val="tx1"/>
                </a:solidFill>
                <a:latin typeface="+mj-lt"/>
              </a:rPr>
              <a:t>Recommendations to Consider</a:t>
            </a:r>
          </a:p>
        </p:txBody>
      </p:sp>
      <p:sp>
        <p:nvSpPr>
          <p:cNvPr id="181251" name="Content Placeholder 2"/>
          <p:cNvSpPr>
            <a:spLocks noGrp="1"/>
          </p:cNvSpPr>
          <p:nvPr>
            <p:ph idx="1"/>
          </p:nvPr>
        </p:nvSpPr>
        <p:spPr>
          <a:xfrm>
            <a:off x="978310" y="1828800"/>
            <a:ext cx="6248400" cy="3886200"/>
          </a:xfrm>
        </p:spPr>
        <p:txBody>
          <a:bodyPr>
            <a:normAutofit fontScale="92500"/>
          </a:bodyPr>
          <a:lstStyle/>
          <a:p>
            <a:pPr eaLnBrk="1" hangingPunct="1">
              <a:spcAft>
                <a:spcPts val="1200"/>
              </a:spcAft>
            </a:pPr>
            <a:r>
              <a:rPr lang="en-US" dirty="0"/>
              <a:t>Recommendation #1: Build Stakeholders’ Expertise</a:t>
            </a:r>
          </a:p>
          <a:p>
            <a:pPr eaLnBrk="1" hangingPunct="1">
              <a:spcAft>
                <a:spcPts val="1200"/>
              </a:spcAft>
            </a:pPr>
            <a:r>
              <a:rPr lang="en-US" dirty="0"/>
              <a:t>Recommendation #2: Develop the Structures to Sustain and Improve Practices</a:t>
            </a:r>
          </a:p>
          <a:p>
            <a:pPr eaLnBrk="1" hangingPunct="1">
              <a:spcAft>
                <a:spcPts val="1200"/>
              </a:spcAft>
            </a:pPr>
            <a:r>
              <a:rPr lang="en-US" dirty="0"/>
              <a:t>Recommendation #3: Conduct Screenings in a Responsible Fashion</a:t>
            </a:r>
          </a:p>
          <a:p>
            <a:pPr eaLnBrk="1" hangingPunct="1">
              <a:spcAft>
                <a:spcPts val="1200"/>
              </a:spcAft>
            </a:pPr>
            <a:r>
              <a:rPr lang="en-US" dirty="0"/>
              <a:t>Recommendation #4: Consider Legal Implications- know your state laws</a:t>
            </a:r>
          </a:p>
        </p:txBody>
      </p:sp>
      <p:sp>
        <p:nvSpPr>
          <p:cNvPr id="3" name="Footer Placeholder 2"/>
          <p:cNvSpPr>
            <a:spLocks noGrp="1"/>
          </p:cNvSpPr>
          <p:nvPr>
            <p:ph type="ftr" sz="quarter" idx="11"/>
          </p:nvPr>
        </p:nvSpPr>
        <p:spPr>
          <a:xfrm>
            <a:off x="3203448" y="6096000"/>
            <a:ext cx="3502152" cy="365125"/>
          </a:xfrm>
        </p:spPr>
        <p:txBody>
          <a:bodyPr/>
          <a:lstStyle/>
          <a:p>
            <a:pPr>
              <a:defRPr/>
            </a:pPr>
            <a:r>
              <a:rPr lang="en-US" dirty="0">
                <a:solidFill>
                  <a:prstClr val="black">
                    <a:tint val="75000"/>
                  </a:prstClr>
                </a:solidFill>
              </a:rPr>
              <a:t>(Lane &amp; Oakes, 2012)</a:t>
            </a:r>
          </a:p>
        </p:txBody>
      </p:sp>
      <p:pic>
        <p:nvPicPr>
          <p:cNvPr id="181252" name="Picture 2" descr="_2_126B14DC126B1074005A90E0852579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267200"/>
            <a:ext cx="20526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2635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7359582" y="390871"/>
            <a:ext cx="1294263" cy="1294263"/>
          </a:xfrm>
          <a:prstGeom prst="ellipse">
            <a:avLst/>
          </a:prstGeom>
          <a:gradFill>
            <a:gsLst>
              <a:gs pos="0">
                <a:schemeClr val="accent4">
                  <a:satMod val="103000"/>
                  <a:lumMod val="102000"/>
                  <a:tint val="94000"/>
                </a:schemeClr>
              </a:gs>
              <a:gs pos="36000">
                <a:schemeClr val="accent4">
                  <a:satMod val="110000"/>
                  <a:lumMod val="100000"/>
                  <a:shade val="100000"/>
                </a:schemeClr>
              </a:gs>
              <a:gs pos="61000">
                <a:schemeClr val="accent4">
                  <a:lumMod val="99000"/>
                  <a:satMod val="120000"/>
                  <a:shade val="78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7091" y="1702120"/>
            <a:ext cx="2614353" cy="3383280"/>
          </a:xfrm>
          <a:prstGeom prst="rect">
            <a:avLst/>
          </a:prstGeom>
          <a:ln>
            <a:solidFill>
              <a:schemeClr val="bg1">
                <a:lumMod val="85000"/>
              </a:schemeClr>
            </a:solidFill>
          </a:ln>
          <a:effectLst>
            <a:outerShdw blurRad="292100" dist="139700" dir="2700000" algn="tl" rotWithShape="0">
              <a:srgbClr val="333333">
                <a:alpha val="65000"/>
              </a:srgbClr>
            </a:outerShdw>
          </a:effectLst>
        </p:spPr>
      </p:pic>
      <p:sp>
        <p:nvSpPr>
          <p:cNvPr id="7" name="Title 6"/>
          <p:cNvSpPr>
            <a:spLocks noGrp="1"/>
          </p:cNvSpPr>
          <p:nvPr>
            <p:ph type="title"/>
          </p:nvPr>
        </p:nvSpPr>
        <p:spPr/>
        <p:txBody>
          <a:bodyPr/>
          <a:lstStyle/>
          <a:p>
            <a:r>
              <a:rPr lang="en-US" dirty="0"/>
              <a:t>District Decision Makers</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94268" y="599662"/>
            <a:ext cx="1021082" cy="856490"/>
          </a:xfrm>
          <a:prstGeom prst="rect">
            <a:avLst/>
          </a:prstGeom>
        </p:spPr>
      </p:pic>
      <p:pic>
        <p:nvPicPr>
          <p:cNvPr id="4" name="Content Placeholder 3"/>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353935" y="1600200"/>
            <a:ext cx="2671762" cy="3457575"/>
          </a:xfrm>
          <a:prstGeom prst="rect">
            <a:avLst/>
          </a:prstGeom>
          <a:ln>
            <a:solidFill>
              <a:schemeClr val="accent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00412" y="1415417"/>
            <a:ext cx="2614353" cy="3383280"/>
          </a:xfrm>
          <a:prstGeom prst="rect">
            <a:avLst/>
          </a:prstGeom>
          <a:ln>
            <a:solidFill>
              <a:schemeClr val="accent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28927" y="3803971"/>
            <a:ext cx="3657600" cy="2826327"/>
          </a:xfrm>
          <a:prstGeom prst="rect">
            <a:avLst/>
          </a:prstGeom>
          <a:ln>
            <a:solidFill>
              <a:schemeClr val="bg1">
                <a:lumMod val="85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41473" y="3341090"/>
            <a:ext cx="2543696" cy="3291840"/>
          </a:xfrm>
          <a:prstGeom prst="rect">
            <a:avLst/>
          </a:prstGeom>
          <a:ln>
            <a:solidFill>
              <a:schemeClr val="bg1">
                <a:lumMod val="8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73297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31265" y="1592363"/>
            <a:ext cx="6652770" cy="3048000"/>
            <a:chOff x="112165" y="751543"/>
            <a:chExt cx="8870360" cy="4064000"/>
          </a:xfrm>
        </p:grpSpPr>
        <p:sp>
          <p:nvSpPr>
            <p:cNvPr id="5" name="Freeform 4"/>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lumOff val="0"/>
                    <a:alphaOff val="0"/>
                    <a:tint val="98000"/>
                    <a:lumMod val="114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4676" tIns="171450" rIns="74676" bIns="685800" numCol="1" spcCol="1270" anchor="t" anchorCtr="0">
              <a:noAutofit/>
            </a:bodyPr>
            <a:lstStyle/>
            <a:p>
              <a:pPr defTabSz="466725" eaLnBrk="1" fontAlgn="auto" hangingPunct="1">
                <a:spcAft>
                  <a:spcPts val="675"/>
                </a:spcAft>
                <a:defRPr/>
              </a:pPr>
              <a:r>
                <a:rPr lang="en-US" sz="1500">
                  <a:solidFill>
                    <a:prstClr val="white"/>
                  </a:solidFill>
                </a:rPr>
                <a:t>Session 1:</a:t>
              </a:r>
              <a:br>
                <a:rPr lang="en-US" sz="1500" dirty="0">
                  <a:solidFill>
                    <a:prstClr val="white"/>
                  </a:solidFill>
                </a:rPr>
              </a:br>
              <a:r>
                <a:rPr lang="en-US" sz="1500" dirty="0">
                  <a:solidFill>
                    <a:prstClr val="white"/>
                  </a:solidFill>
                </a:rPr>
                <a:t>2 hours</a:t>
              </a:r>
            </a:p>
            <a:p>
              <a:pPr marL="95250" lvl="1" indent="-95250" defTabSz="366713" eaLnBrk="1" fontAlgn="auto" hangingPunct="1">
                <a:spcAft>
                  <a:spcPts val="675"/>
                </a:spcAft>
                <a:buFontTx/>
                <a:buChar char="••"/>
                <a:defRPr/>
              </a:pPr>
              <a:r>
                <a:rPr lang="en-US" sz="1200" dirty="0">
                  <a:solidFill>
                    <a:prstClr val="white"/>
                  </a:solidFill>
                </a:rPr>
                <a:t>Ci3T model overview</a:t>
              </a:r>
            </a:p>
          </p:txBody>
        </p:sp>
        <p:sp>
          <p:nvSpPr>
            <p:cNvPr id="7" name="Freeform 6"/>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lumOff val="0"/>
                    <a:alphaOff val="0"/>
                    <a:tint val="98000"/>
                    <a:lumMod val="114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4676" tIns="171450" rIns="74676" bIns="685800" numCol="1" spcCol="1270" anchor="t" anchorCtr="0">
              <a:noAutofit/>
            </a:bodyPr>
            <a:lstStyle/>
            <a:p>
              <a:pPr defTabSz="466725" eaLnBrk="1" fontAlgn="auto" hangingPunct="1">
                <a:spcAft>
                  <a:spcPts val="675"/>
                </a:spcAft>
                <a:defRPr/>
              </a:pPr>
              <a:r>
                <a:rPr lang="en-US" sz="1500" dirty="0">
                  <a:solidFill>
                    <a:prstClr val="white"/>
                  </a:solidFill>
                </a:rPr>
                <a:t>Session 2:</a:t>
              </a:r>
              <a:br>
                <a:rPr lang="en-US" sz="1500" dirty="0">
                  <a:solidFill>
                    <a:prstClr val="white"/>
                  </a:solidFill>
                </a:rPr>
              </a:br>
              <a:r>
                <a:rPr lang="en-US" sz="1500" dirty="0">
                  <a:solidFill>
                    <a:prstClr val="white"/>
                  </a:solidFill>
                </a:rPr>
                <a:t>Full day</a:t>
              </a:r>
            </a:p>
            <a:p>
              <a:pPr marL="95250" lvl="1" indent="-95250" defTabSz="366713" eaLnBrk="1" fontAlgn="auto" hangingPunct="1">
                <a:spcAft>
                  <a:spcPts val="675"/>
                </a:spcAft>
                <a:buFontTx/>
                <a:buChar char="••"/>
                <a:defRPr/>
              </a:pPr>
              <a:r>
                <a:rPr lang="en-US" sz="1200" dirty="0">
                  <a:solidFill>
                    <a:prstClr val="white"/>
                  </a:solidFill>
                </a:rPr>
                <a:t>Building the primary prevention plan</a:t>
              </a:r>
            </a:p>
          </p:txBody>
        </p:sp>
        <p:sp>
          <p:nvSpPr>
            <p:cNvPr id="9" name="Freeform 8"/>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lumOff val="0"/>
                    <a:alphaOff val="0"/>
                    <a:tint val="98000"/>
                    <a:lumMod val="114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4676" tIns="171450" rIns="74676" bIns="685800" numCol="1" spcCol="1270" anchor="t" anchorCtr="0">
              <a:noAutofit/>
            </a:bodyPr>
            <a:lstStyle/>
            <a:p>
              <a:pPr defTabSz="466725" eaLnBrk="1" fontAlgn="auto" hangingPunct="1">
                <a:spcAft>
                  <a:spcPts val="675"/>
                </a:spcAft>
                <a:defRPr/>
              </a:pPr>
              <a:r>
                <a:rPr lang="en-US" sz="1500" dirty="0">
                  <a:solidFill>
                    <a:prstClr val="white"/>
                  </a:solidFill>
                </a:rPr>
                <a:t>Session 3:</a:t>
              </a:r>
              <a:br>
                <a:rPr lang="en-US" sz="1500" dirty="0">
                  <a:solidFill>
                    <a:prstClr val="white"/>
                  </a:solidFill>
                </a:rPr>
              </a:br>
              <a:r>
                <a:rPr lang="en-US" sz="1500" dirty="0">
                  <a:solidFill>
                    <a:prstClr val="white"/>
                  </a:solidFill>
                </a:rPr>
                <a:t>2 hours</a:t>
              </a:r>
            </a:p>
            <a:p>
              <a:pPr marL="95250" lvl="1" indent="-95250" defTabSz="366713" eaLnBrk="1" fontAlgn="auto" hangingPunct="1">
                <a:spcAft>
                  <a:spcPts val="675"/>
                </a:spcAft>
                <a:buFontTx/>
                <a:buChar char="••"/>
                <a:defRPr/>
              </a:pPr>
              <a:r>
                <a:rPr lang="en-US" sz="1200" dirty="0">
                  <a:solidFill>
                    <a:prstClr val="white"/>
                  </a:solidFill>
                </a:rPr>
                <a:t>How to monitor the plan</a:t>
              </a:r>
            </a:p>
            <a:p>
              <a:pPr marL="95250" lvl="1" indent="-95250" defTabSz="366713" eaLnBrk="1" fontAlgn="auto" hangingPunct="1">
                <a:spcAft>
                  <a:spcPts val="675"/>
                </a:spcAft>
                <a:buFontTx/>
                <a:buChar char="••"/>
                <a:defRPr/>
              </a:pPr>
              <a:r>
                <a:rPr lang="en-US" sz="1200" dirty="0">
                  <a:solidFill>
                    <a:prstClr val="white"/>
                  </a:solidFill>
                </a:rPr>
                <a:t>Student team members attend</a:t>
              </a:r>
            </a:p>
          </p:txBody>
        </p:sp>
        <p:sp>
          <p:nvSpPr>
            <p:cNvPr id="11" name="Freeform 10"/>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lumOff val="0"/>
                    <a:alphaOff val="0"/>
                    <a:tint val="98000"/>
                    <a:lumMod val="114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4676" tIns="171450" rIns="74676" bIns="685800" numCol="1" spcCol="1270" anchor="t" anchorCtr="0">
              <a:noAutofit/>
            </a:bodyPr>
            <a:lstStyle/>
            <a:p>
              <a:pPr defTabSz="433388" eaLnBrk="1" fontAlgn="auto" hangingPunct="1">
                <a:spcAft>
                  <a:spcPts val="675"/>
                </a:spcAft>
                <a:defRPr/>
              </a:pPr>
              <a:r>
                <a:rPr lang="en-US" sz="1500" dirty="0">
                  <a:solidFill>
                    <a:prstClr val="white"/>
                  </a:solidFill>
                </a:rPr>
                <a:t>Session 4:</a:t>
              </a:r>
              <a:br>
                <a:rPr lang="en-US" sz="1500" dirty="0">
                  <a:solidFill>
                    <a:prstClr val="white"/>
                  </a:solidFill>
                </a:rPr>
              </a:br>
              <a:r>
                <a:rPr lang="en-US" sz="1500" dirty="0">
                  <a:solidFill>
                    <a:prstClr val="white"/>
                  </a:solidFill>
                </a:rPr>
                <a:t>Full day</a:t>
              </a:r>
            </a:p>
            <a:p>
              <a:pPr marL="95250" lvl="1" indent="-95250" defTabSz="333375" eaLnBrk="1" fontAlgn="auto" hangingPunct="1">
                <a:spcAft>
                  <a:spcPts val="675"/>
                </a:spcAft>
                <a:buFontTx/>
                <a:buChar char="••"/>
                <a:defRPr/>
              </a:pPr>
              <a:r>
                <a:rPr lang="en-US" sz="1200" dirty="0">
                  <a:solidFill>
                    <a:prstClr val="white"/>
                  </a:solidFill>
                </a:rPr>
                <a:t>Building Tier 2 supports</a:t>
              </a:r>
            </a:p>
          </p:txBody>
        </p:sp>
        <p:sp>
          <p:nvSpPr>
            <p:cNvPr id="13" name="Freeform 12"/>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lumOff val="0"/>
                    <a:alphaOff val="0"/>
                    <a:tint val="98000"/>
                    <a:lumMod val="114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4676" tIns="171450" rIns="74676" bIns="685800" numCol="1" spcCol="1270" anchor="t" anchorCtr="0">
              <a:noAutofit/>
            </a:bodyPr>
            <a:lstStyle/>
            <a:p>
              <a:pPr defTabSz="466725" eaLnBrk="1" fontAlgn="auto" hangingPunct="1">
                <a:spcAft>
                  <a:spcPts val="675"/>
                </a:spcAft>
                <a:defRPr/>
              </a:pPr>
              <a:r>
                <a:rPr lang="en-US" sz="1500" dirty="0">
                  <a:solidFill>
                    <a:prstClr val="white"/>
                  </a:solidFill>
                </a:rPr>
                <a:t>Session 5:</a:t>
              </a:r>
              <a:br>
                <a:rPr lang="en-US" sz="1500" dirty="0">
                  <a:solidFill>
                    <a:prstClr val="white"/>
                  </a:solidFill>
                </a:rPr>
              </a:br>
              <a:r>
                <a:rPr lang="en-US" sz="1500" dirty="0">
                  <a:solidFill>
                    <a:prstClr val="white"/>
                  </a:solidFill>
                </a:rPr>
                <a:t>2 hours</a:t>
              </a:r>
            </a:p>
            <a:p>
              <a:pPr marL="95250" lvl="1" indent="-95250" defTabSz="366713" eaLnBrk="1" fontAlgn="auto" hangingPunct="1">
                <a:spcAft>
                  <a:spcPts val="675"/>
                </a:spcAft>
                <a:buFontTx/>
                <a:buChar char="••"/>
                <a:defRPr/>
              </a:pPr>
              <a:r>
                <a:rPr lang="en-US" sz="1200" dirty="0">
                  <a:solidFill>
                    <a:prstClr val="white"/>
                  </a:solidFill>
                </a:rPr>
                <a:t>Building Tier 3 supports</a:t>
              </a:r>
            </a:p>
            <a:p>
              <a:pPr marL="95250" lvl="1" indent="-95250" defTabSz="366713" eaLnBrk="1" fontAlgn="auto" hangingPunct="1">
                <a:spcAft>
                  <a:spcPts val="675"/>
                </a:spcAft>
                <a:buFontTx/>
                <a:buChar char="••"/>
                <a:defRPr/>
              </a:pPr>
              <a:r>
                <a:rPr lang="en-US" sz="1200" dirty="0">
                  <a:solidFill>
                    <a:prstClr val="white"/>
                  </a:solidFill>
                </a:rPr>
                <a:t>Student team members attend</a:t>
              </a:r>
            </a:p>
          </p:txBody>
        </p:sp>
        <p:sp>
          <p:nvSpPr>
            <p:cNvPr id="15" name="Freeform 14"/>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lumOff val="0"/>
                    <a:alphaOff val="0"/>
                    <a:tint val="98000"/>
                    <a:lumMod val="114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4676" tIns="171450" rIns="74676" bIns="685800" numCol="1" spcCol="1270" anchor="t" anchorCtr="0">
              <a:noAutofit/>
            </a:bodyPr>
            <a:lstStyle/>
            <a:p>
              <a:pPr defTabSz="466725" eaLnBrk="1" fontAlgn="auto" hangingPunct="1">
                <a:spcAft>
                  <a:spcPts val="675"/>
                </a:spcAft>
                <a:defRPr/>
              </a:pPr>
              <a:r>
                <a:rPr lang="en-US" sz="1500" dirty="0">
                  <a:solidFill>
                    <a:prstClr val="white"/>
                  </a:solidFill>
                </a:rPr>
                <a:t>Session 6:</a:t>
              </a:r>
              <a:br>
                <a:rPr lang="en-US" sz="1500" dirty="0">
                  <a:solidFill>
                    <a:prstClr val="white"/>
                  </a:solidFill>
                </a:rPr>
              </a:br>
              <a:r>
                <a:rPr lang="en-US" sz="1500" dirty="0">
                  <a:solidFill>
                    <a:prstClr val="white"/>
                  </a:solidFill>
                </a:rPr>
                <a:t>Full day</a:t>
              </a:r>
            </a:p>
            <a:p>
              <a:pPr marL="95250" lvl="1" indent="-95250" defTabSz="366713" eaLnBrk="1" fontAlgn="auto" hangingPunct="1">
                <a:spcAft>
                  <a:spcPts val="675"/>
                </a:spcAft>
                <a:buFontTx/>
                <a:buChar char="••"/>
                <a:defRPr/>
              </a:pPr>
              <a:r>
                <a:rPr lang="en-US" sz="1200" dirty="0">
                  <a:solidFill>
                    <a:prstClr val="white"/>
                  </a:solidFill>
                </a:rPr>
                <a:t>Preparing to implement</a:t>
              </a:r>
            </a:p>
          </p:txBody>
        </p:sp>
        <p:sp>
          <p:nvSpPr>
            <p:cNvPr id="17" name="Right Arrow 16"/>
            <p:cNvSpPr/>
            <p:nvPr/>
          </p:nvSpPr>
          <p:spPr>
            <a:xfrm>
              <a:off x="466880" y="3743324"/>
              <a:ext cx="8160930" cy="614363"/>
            </a:xfrm>
            <a:prstGeom prst="rightArrow">
              <a:avLst/>
            </a:prstGeom>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sp>
      </p:grpSp>
      <p:sp>
        <p:nvSpPr>
          <p:cNvPr id="2" name="Title 1"/>
          <p:cNvSpPr>
            <a:spLocks noGrp="1"/>
          </p:cNvSpPr>
          <p:nvPr>
            <p:ph type="title"/>
          </p:nvPr>
        </p:nvSpPr>
        <p:spPr>
          <a:xfrm>
            <a:off x="1143000" y="932260"/>
            <a:ext cx="6858000" cy="597699"/>
          </a:xfrm>
        </p:spPr>
        <p:txBody>
          <a:bodyPr anchor="ctr"/>
          <a:lstStyle/>
          <a:p>
            <a:pPr algn="ctr"/>
            <a:r>
              <a:rPr lang="en-US" sz="2700" dirty="0">
                <a:solidFill>
                  <a:schemeClr val="bg1"/>
                </a:solidFill>
                <a:latin typeface="Calibri" charset="0"/>
                <a:ea typeface="Calibri" charset="0"/>
                <a:cs typeface="Calibri" charset="0"/>
              </a:rPr>
              <a:t>Ci3T Professional Learning Series</a:t>
            </a:r>
          </a:p>
        </p:txBody>
      </p:sp>
      <p:graphicFrame>
        <p:nvGraphicFramePr>
          <p:cNvPr id="4" name="Diagram 3"/>
          <p:cNvGraphicFramePr/>
          <p:nvPr/>
        </p:nvGraphicFramePr>
        <p:xfrm>
          <a:off x="2082923" y="3555212"/>
          <a:ext cx="5550694"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Freeform 13"/>
          <p:cNvSpPr/>
          <p:nvPr/>
        </p:nvSpPr>
        <p:spPr>
          <a:xfrm>
            <a:off x="8316487" y="1592363"/>
            <a:ext cx="430202" cy="2704608"/>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alphaOff val="0"/>
                  <a:tint val="98000"/>
                  <a:lumMod val="50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vert270" wrap="none" lIns="68580" tIns="68580" rIns="68580" bIns="68580" numCol="1" spcCol="1270" anchor="ctr" anchorCtr="0">
            <a:noAutofit/>
          </a:bodyPr>
          <a:lstStyle/>
          <a:p>
            <a:pPr algn="ctr" defTabSz="466725" eaLnBrk="1" fontAlgn="auto" hangingPunct="1">
              <a:spcAft>
                <a:spcPts val="675"/>
              </a:spcAft>
              <a:defRPr/>
            </a:pPr>
            <a:r>
              <a:rPr lang="en-US" sz="1500" dirty="0">
                <a:solidFill>
                  <a:prstClr val="white"/>
                </a:solidFill>
              </a:rPr>
              <a:t>Implementation</a:t>
            </a:r>
          </a:p>
        </p:txBody>
      </p:sp>
      <p:sp>
        <p:nvSpPr>
          <p:cNvPr id="16" name="Freeform 15"/>
          <p:cNvSpPr/>
          <p:nvPr/>
        </p:nvSpPr>
        <p:spPr>
          <a:xfrm>
            <a:off x="404142" y="1592363"/>
            <a:ext cx="1194671" cy="2704608"/>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alphaOff val="0"/>
                  <a:tint val="98000"/>
                  <a:lumMod val="50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4676" tIns="171450" rIns="0" bIns="685800" numCol="1" spcCol="1270" anchor="t" anchorCtr="0">
            <a:noAutofit/>
          </a:bodyPr>
          <a:lstStyle/>
          <a:p>
            <a:pPr defTabSz="466725" eaLnBrk="1" fontAlgn="auto" hangingPunct="1">
              <a:spcAft>
                <a:spcPts val="675"/>
              </a:spcAft>
              <a:defRPr/>
            </a:pPr>
            <a:r>
              <a:rPr lang="en-US" sz="1500" dirty="0">
                <a:solidFill>
                  <a:prstClr val="white"/>
                </a:solidFill>
              </a:rPr>
              <a:t>Pre-Training Activities</a:t>
            </a:r>
          </a:p>
          <a:p>
            <a:pPr marL="95250" lvl="1" indent="-95250" defTabSz="366713" eaLnBrk="1" fontAlgn="auto" hangingPunct="1">
              <a:spcAft>
                <a:spcPts val="675"/>
              </a:spcAft>
              <a:buFontTx/>
              <a:buChar char="••"/>
              <a:defRPr/>
            </a:pPr>
            <a:r>
              <a:rPr lang="en-US" sz="1200" dirty="0">
                <a:solidFill>
                  <a:prstClr val="white"/>
                </a:solidFill>
              </a:rPr>
              <a:t>Team member selection</a:t>
            </a:r>
          </a:p>
          <a:p>
            <a:pPr marL="95250" lvl="1" indent="-95250" defTabSz="366713" eaLnBrk="1" fontAlgn="auto" hangingPunct="1">
              <a:spcAft>
                <a:spcPts val="675"/>
              </a:spcAft>
              <a:buFontTx/>
              <a:buChar char="••"/>
              <a:defRPr/>
            </a:pPr>
            <a:r>
              <a:rPr lang="en-US" sz="1200" dirty="0">
                <a:solidFill>
                  <a:prstClr val="white"/>
                </a:solidFill>
              </a:rPr>
              <a:t>Schoolwide Expectations Survey for Specific Settings (SESSS)</a:t>
            </a:r>
          </a:p>
        </p:txBody>
      </p:sp>
    </p:spTree>
    <p:extLst>
      <p:ext uri="{BB962C8B-B14F-4D97-AF65-F5344CB8AC3E}">
        <p14:creationId xmlns:p14="http://schemas.microsoft.com/office/powerpoint/2010/main" val="31914502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4541758"/>
            <a:ext cx="6629400" cy="2308324"/>
          </a:xfrm>
          <a:prstGeom prst="rect">
            <a:avLst/>
          </a:prstGeom>
          <a:solidFill>
            <a:schemeClr val="tx2">
              <a:lumMod val="40000"/>
              <a:lumOff val="60000"/>
            </a:schemeClr>
          </a:solidFill>
        </p:spPr>
        <p:txBody>
          <a:bodyPr wrap="square" rtlCol="0">
            <a:spAutoFit/>
          </a:bodyPr>
          <a:lstStyle/>
          <a:p>
            <a:pPr eaLnBrk="1" fontAlgn="auto" hangingPunct="1">
              <a:spcBef>
                <a:spcPts val="0"/>
              </a:spcBef>
              <a:spcAft>
                <a:spcPts val="0"/>
              </a:spcAft>
            </a:pPr>
            <a:endParaRPr lang="en-US" dirty="0">
              <a:solidFill>
                <a:prstClr val="black"/>
              </a:solidFill>
              <a:latin typeface="Calibri"/>
              <a:ea typeface="+mn-ea"/>
            </a:endParaRPr>
          </a:p>
          <a:p>
            <a:pPr eaLnBrk="1" fontAlgn="auto" hangingPunct="1">
              <a:spcBef>
                <a:spcPts val="0"/>
              </a:spcBef>
              <a:spcAft>
                <a:spcPts val="0"/>
              </a:spcAft>
            </a:pPr>
            <a:endParaRPr lang="en-US" dirty="0">
              <a:solidFill>
                <a:prstClr val="black"/>
              </a:solidFill>
              <a:latin typeface="Calibri"/>
              <a:ea typeface="+mn-ea"/>
            </a:endParaRPr>
          </a:p>
          <a:p>
            <a:pPr eaLnBrk="1" fontAlgn="auto" hangingPunct="1">
              <a:spcBef>
                <a:spcPts val="0"/>
              </a:spcBef>
              <a:spcAft>
                <a:spcPts val="0"/>
              </a:spcAft>
            </a:pPr>
            <a:endParaRPr lang="en-US" dirty="0">
              <a:solidFill>
                <a:prstClr val="black"/>
              </a:solidFill>
              <a:latin typeface="Calibri"/>
              <a:ea typeface="+mn-ea"/>
            </a:endParaRPr>
          </a:p>
          <a:p>
            <a:pPr eaLnBrk="1" fontAlgn="auto" hangingPunct="1">
              <a:spcBef>
                <a:spcPts val="0"/>
              </a:spcBef>
              <a:spcAft>
                <a:spcPts val="0"/>
              </a:spcAft>
            </a:pPr>
            <a:endParaRPr lang="en-US" dirty="0">
              <a:solidFill>
                <a:prstClr val="black"/>
              </a:solidFill>
              <a:latin typeface="Calibri"/>
              <a:ea typeface="+mn-ea"/>
            </a:endParaRPr>
          </a:p>
          <a:p>
            <a:pPr eaLnBrk="1" fontAlgn="auto" hangingPunct="1">
              <a:spcBef>
                <a:spcPts val="0"/>
              </a:spcBef>
              <a:spcAft>
                <a:spcPts val="0"/>
              </a:spcAft>
            </a:pPr>
            <a:endParaRPr lang="en-US" dirty="0">
              <a:solidFill>
                <a:prstClr val="black"/>
              </a:solidFill>
              <a:latin typeface="Calibri"/>
              <a:ea typeface="+mn-ea"/>
            </a:endParaRPr>
          </a:p>
          <a:p>
            <a:pPr eaLnBrk="1" fontAlgn="auto" hangingPunct="1">
              <a:spcBef>
                <a:spcPts val="0"/>
              </a:spcBef>
              <a:spcAft>
                <a:spcPts val="0"/>
              </a:spcAft>
            </a:pPr>
            <a:endParaRPr lang="en-US" dirty="0">
              <a:solidFill>
                <a:prstClr val="black"/>
              </a:solidFill>
              <a:latin typeface="Calibri"/>
              <a:ea typeface="+mn-ea"/>
            </a:endParaRPr>
          </a:p>
          <a:p>
            <a:pPr eaLnBrk="1" fontAlgn="auto" hangingPunct="1">
              <a:spcBef>
                <a:spcPts val="0"/>
              </a:spcBef>
              <a:spcAft>
                <a:spcPts val="0"/>
              </a:spcAft>
            </a:pPr>
            <a:endParaRPr lang="en-US" dirty="0">
              <a:solidFill>
                <a:prstClr val="black"/>
              </a:solidFill>
              <a:latin typeface="Calibri"/>
              <a:ea typeface="+mn-ea"/>
            </a:endParaRPr>
          </a:p>
          <a:p>
            <a:pPr eaLnBrk="1" fontAlgn="auto" hangingPunct="1">
              <a:spcBef>
                <a:spcPts val="0"/>
              </a:spcBef>
              <a:spcAft>
                <a:spcPts val="0"/>
              </a:spcAft>
            </a:pPr>
            <a:endParaRPr lang="en-US" dirty="0">
              <a:solidFill>
                <a:prstClr val="black"/>
              </a:solidFill>
              <a:latin typeface="Calibri"/>
              <a:ea typeface="+mn-ea"/>
            </a:endParaRPr>
          </a:p>
        </p:txBody>
      </p:sp>
      <p:graphicFrame>
        <p:nvGraphicFramePr>
          <p:cNvPr id="6" name="Diagram 5"/>
          <p:cNvGraphicFramePr/>
          <p:nvPr/>
        </p:nvGraphicFramePr>
        <p:xfrm>
          <a:off x="609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3291840" y="768985"/>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1" fontAlgn="auto" hangingPunct="1">
              <a:spcBef>
                <a:spcPts val="0"/>
              </a:spcBef>
              <a:spcAft>
                <a:spcPts val="0"/>
              </a:spcAft>
            </a:pPr>
            <a:endParaRPr lang="en-US">
              <a:solidFill>
                <a:prstClr val="white"/>
              </a:solidFill>
            </a:endParaRPr>
          </a:p>
        </p:txBody>
      </p:sp>
      <p:sp>
        <p:nvSpPr>
          <p:cNvPr id="8" name="Bent Arrow 7"/>
          <p:cNvSpPr/>
          <p:nvPr/>
        </p:nvSpPr>
        <p:spPr>
          <a:xfrm rot="5400000">
            <a:off x="5553075" y="1489075"/>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1" fontAlgn="auto" hangingPunct="1">
              <a:spcBef>
                <a:spcPts val="0"/>
              </a:spcBef>
              <a:spcAft>
                <a:spcPts val="0"/>
              </a:spcAft>
            </a:pPr>
            <a:endParaRPr lang="en-US">
              <a:solidFill>
                <a:prstClr val="white"/>
              </a:solidFill>
            </a:endParaRPr>
          </a:p>
        </p:txBody>
      </p:sp>
      <p:sp>
        <p:nvSpPr>
          <p:cNvPr id="9" name="Rectangle 8"/>
          <p:cNvSpPr/>
          <p:nvPr/>
        </p:nvSpPr>
        <p:spPr>
          <a:xfrm>
            <a:off x="3657600" y="228600"/>
            <a:ext cx="4000500" cy="37338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r>
              <a:rPr lang="en-US" sz="1200" dirty="0">
                <a:solidFill>
                  <a:prstClr val="black"/>
                </a:solidFill>
                <a:latin typeface="Times New Roman"/>
                <a:ea typeface="Times New Roman"/>
              </a:rPr>
              <a:t>MTSS: CI3T Training Series</a:t>
            </a:r>
          </a:p>
        </p:txBody>
      </p:sp>
      <p:sp>
        <p:nvSpPr>
          <p:cNvPr id="10" name="Down Arrow 9"/>
          <p:cNvSpPr/>
          <p:nvPr/>
        </p:nvSpPr>
        <p:spPr>
          <a:xfrm>
            <a:off x="7131636"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1" fontAlgn="auto" hangingPunct="1">
              <a:spcBef>
                <a:spcPts val="0"/>
              </a:spcBef>
              <a:spcAft>
                <a:spcPts val="0"/>
              </a:spcAft>
            </a:pPr>
            <a:endParaRPr lang="en-US">
              <a:solidFill>
                <a:prstClr val="black"/>
              </a:solidFill>
            </a:endParaRPr>
          </a:p>
        </p:txBody>
      </p:sp>
      <p:sp>
        <p:nvSpPr>
          <p:cNvPr id="11" name="Down Arrow 10"/>
          <p:cNvSpPr/>
          <p:nvPr/>
        </p:nvSpPr>
        <p:spPr>
          <a:xfrm>
            <a:off x="4998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1" fontAlgn="auto" hangingPunct="1">
              <a:spcBef>
                <a:spcPts val="0"/>
              </a:spcBef>
              <a:spcAft>
                <a:spcPts val="0"/>
              </a:spcAft>
            </a:pPr>
            <a:endParaRPr lang="en-US" dirty="0">
              <a:solidFill>
                <a:prstClr val="black"/>
              </a:solidFill>
            </a:endParaRPr>
          </a:p>
        </p:txBody>
      </p:sp>
      <p:sp>
        <p:nvSpPr>
          <p:cNvPr id="12" name="Down Arrow 11"/>
          <p:cNvSpPr/>
          <p:nvPr/>
        </p:nvSpPr>
        <p:spPr>
          <a:xfrm>
            <a:off x="2777213"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1" fontAlgn="auto" hangingPunct="1">
              <a:spcBef>
                <a:spcPts val="0"/>
              </a:spcBef>
              <a:spcAft>
                <a:spcPts val="0"/>
              </a:spcAft>
            </a:pPr>
            <a:endParaRPr lang="en-US" dirty="0">
              <a:solidFill>
                <a:srgbClr val="00B050"/>
              </a:solidFill>
            </a:endParaRPr>
          </a:p>
        </p:txBody>
      </p:sp>
      <p:sp>
        <p:nvSpPr>
          <p:cNvPr id="13" name="Right Arrow 12"/>
          <p:cNvSpPr/>
          <p:nvPr/>
        </p:nvSpPr>
        <p:spPr>
          <a:xfrm>
            <a:off x="152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r>
              <a:rPr lang="en-US" sz="1600" dirty="0">
                <a:solidFill>
                  <a:prstClr val="black"/>
                </a:solidFill>
                <a:latin typeface="Times New Roman"/>
                <a:ea typeface="Times New Roman"/>
              </a:rPr>
              <a:t>Additional Professional Development on Specific Topics</a:t>
            </a:r>
          </a:p>
        </p:txBody>
      </p:sp>
      <p:sp>
        <p:nvSpPr>
          <p:cNvPr id="14" name="Rounded Rectangle 13"/>
          <p:cNvSpPr/>
          <p:nvPr/>
        </p:nvSpPr>
        <p:spPr>
          <a:xfrm>
            <a:off x="2678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r>
              <a:rPr lang="en-US" sz="1200" dirty="0">
                <a:solidFill>
                  <a:prstClr val="black"/>
                </a:solidFill>
                <a:latin typeface="Times New Roman"/>
                <a:ea typeface="Times New Roman"/>
              </a:rPr>
              <a:t>Core Content Curriculum</a:t>
            </a:r>
          </a:p>
        </p:txBody>
      </p:sp>
      <p:sp>
        <p:nvSpPr>
          <p:cNvPr id="15" name="Rounded Rectangle 14"/>
          <p:cNvSpPr/>
          <p:nvPr/>
        </p:nvSpPr>
        <p:spPr>
          <a:xfrm>
            <a:off x="2678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r>
              <a:rPr lang="en-US" sz="1200" dirty="0">
                <a:solidFill>
                  <a:prstClr val="black"/>
                </a:solidFill>
                <a:latin typeface="Times New Roman"/>
                <a:ea typeface="Times New Roman"/>
              </a:rPr>
              <a:t>Teacher Drive Supports: Instructional Techniques to Improve Students’ Motivation; General Classroom Management Practices; Low Intensity Behavior Supports</a:t>
            </a:r>
          </a:p>
        </p:txBody>
      </p:sp>
      <p:sp>
        <p:nvSpPr>
          <p:cNvPr id="16" name="Rounded Rectangle 15"/>
          <p:cNvSpPr/>
          <p:nvPr/>
        </p:nvSpPr>
        <p:spPr>
          <a:xfrm>
            <a:off x="7095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r>
              <a:rPr lang="en-US" sz="1200" dirty="0">
                <a:solidFill>
                  <a:prstClr val="black"/>
                </a:solidFill>
                <a:latin typeface="Times New Roman"/>
                <a:ea typeface="Times New Roman"/>
              </a:rPr>
              <a:t>Functional Assessment-based Interventions</a:t>
            </a:r>
          </a:p>
        </p:txBody>
      </p:sp>
      <p:sp>
        <p:nvSpPr>
          <p:cNvPr id="17" name="Rounded Rectangle 16"/>
          <p:cNvSpPr/>
          <p:nvPr/>
        </p:nvSpPr>
        <p:spPr>
          <a:xfrm>
            <a:off x="2678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r>
              <a:rPr lang="en-US" sz="1200" dirty="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4953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r>
              <a:rPr lang="en-US" sz="1200" dirty="0">
                <a:solidFill>
                  <a:prstClr val="black"/>
                </a:solidFill>
                <a:latin typeface="Times New Roman"/>
                <a:ea typeface="Times New Roman"/>
              </a:rPr>
              <a:t>Student Driven Interventions, Strategies, &amp; Practices</a:t>
            </a:r>
          </a:p>
        </p:txBody>
      </p:sp>
      <p:sp>
        <p:nvSpPr>
          <p:cNvPr id="20" name="Rounded Rectangle 19"/>
          <p:cNvSpPr/>
          <p:nvPr/>
        </p:nvSpPr>
        <p:spPr>
          <a:xfrm>
            <a:off x="4953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r>
              <a:rPr lang="en-US" sz="1200" dirty="0">
                <a:solidFill>
                  <a:prstClr val="black"/>
                </a:solidFill>
                <a:latin typeface="Times New Roman"/>
                <a:ea typeface="Times New Roman"/>
              </a:rPr>
              <a:t>Check In - Check Out</a:t>
            </a:r>
          </a:p>
        </p:txBody>
      </p:sp>
      <p:sp>
        <p:nvSpPr>
          <p:cNvPr id="21" name="Rounded Rectangle 20"/>
          <p:cNvSpPr/>
          <p:nvPr/>
        </p:nvSpPr>
        <p:spPr>
          <a:xfrm>
            <a:off x="7095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r>
              <a:rPr lang="en-US" sz="1200" dirty="0">
                <a:solidFill>
                  <a:prstClr val="black"/>
                </a:solidFill>
                <a:latin typeface="Times New Roman"/>
                <a:ea typeface="Times New Roman"/>
              </a:rPr>
              <a:t>Additional Tier 3 Supports</a:t>
            </a:r>
          </a:p>
        </p:txBody>
      </p:sp>
      <p:sp>
        <p:nvSpPr>
          <p:cNvPr id="19" name="Right Arrow 18"/>
          <p:cNvSpPr/>
          <p:nvPr/>
        </p:nvSpPr>
        <p:spPr>
          <a:xfrm>
            <a:off x="76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r>
              <a:rPr lang="en-US" sz="1600" dirty="0">
                <a:solidFill>
                  <a:prstClr val="black"/>
                </a:solidFill>
                <a:latin typeface="Times New Roman"/>
                <a:ea typeface="Times New Roman"/>
              </a:rPr>
              <a:t>CI3T Team Training Sequence</a:t>
            </a:r>
          </a:p>
        </p:txBody>
      </p:sp>
      <p:sp>
        <p:nvSpPr>
          <p:cNvPr id="22" name="Rounded Rectangle 21"/>
          <p:cNvSpPr/>
          <p:nvPr/>
        </p:nvSpPr>
        <p:spPr>
          <a:xfrm rot="20838025">
            <a:off x="6934707" y="646464"/>
            <a:ext cx="1945933"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dirty="0">
                <a:solidFill>
                  <a:prstClr val="black"/>
                </a:solidFill>
              </a:rPr>
              <a:t>Implementation Stages of Tier 2 and 3 within CI3T</a:t>
            </a:r>
          </a:p>
        </p:txBody>
      </p:sp>
    </p:spTree>
    <p:extLst>
      <p:ext uri="{BB962C8B-B14F-4D97-AF65-F5344CB8AC3E}">
        <p14:creationId xmlns:p14="http://schemas.microsoft.com/office/powerpoint/2010/main" val="32356356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399033" y="857251"/>
          <a:ext cx="7744968" cy="5227320"/>
        </p:xfrm>
        <a:graphic>
          <a:graphicData uri="http://schemas.openxmlformats.org/drawingml/2006/table">
            <a:tbl>
              <a:tblPr firstRow="1" bandRow="1">
                <a:tableStyleId>{5C22544A-7EE6-4342-B048-85BDC9FD1C3A}</a:tableStyleId>
              </a:tblPr>
              <a:tblGrid>
                <a:gridCol w="860552">
                  <a:extLst>
                    <a:ext uri="{9D8B030D-6E8A-4147-A177-3AD203B41FA5}">
                      <a16:colId xmlns:a16="http://schemas.microsoft.com/office/drawing/2014/main" val="982221062"/>
                    </a:ext>
                  </a:extLst>
                </a:gridCol>
                <a:gridCol w="860552">
                  <a:extLst>
                    <a:ext uri="{9D8B030D-6E8A-4147-A177-3AD203B41FA5}">
                      <a16:colId xmlns:a16="http://schemas.microsoft.com/office/drawing/2014/main" val="928380305"/>
                    </a:ext>
                  </a:extLst>
                </a:gridCol>
                <a:gridCol w="860552">
                  <a:extLst>
                    <a:ext uri="{9D8B030D-6E8A-4147-A177-3AD203B41FA5}">
                      <a16:colId xmlns:a16="http://schemas.microsoft.com/office/drawing/2014/main" val="1869208923"/>
                    </a:ext>
                  </a:extLst>
                </a:gridCol>
                <a:gridCol w="860552">
                  <a:extLst>
                    <a:ext uri="{9D8B030D-6E8A-4147-A177-3AD203B41FA5}">
                      <a16:colId xmlns:a16="http://schemas.microsoft.com/office/drawing/2014/main" val="300311761"/>
                    </a:ext>
                  </a:extLst>
                </a:gridCol>
                <a:gridCol w="860552">
                  <a:extLst>
                    <a:ext uri="{9D8B030D-6E8A-4147-A177-3AD203B41FA5}">
                      <a16:colId xmlns:a16="http://schemas.microsoft.com/office/drawing/2014/main" val="1330973351"/>
                    </a:ext>
                  </a:extLst>
                </a:gridCol>
                <a:gridCol w="860552">
                  <a:extLst>
                    <a:ext uri="{9D8B030D-6E8A-4147-A177-3AD203B41FA5}">
                      <a16:colId xmlns:a16="http://schemas.microsoft.com/office/drawing/2014/main" val="347397456"/>
                    </a:ext>
                  </a:extLst>
                </a:gridCol>
                <a:gridCol w="860552">
                  <a:extLst>
                    <a:ext uri="{9D8B030D-6E8A-4147-A177-3AD203B41FA5}">
                      <a16:colId xmlns:a16="http://schemas.microsoft.com/office/drawing/2014/main" val="3630951689"/>
                    </a:ext>
                  </a:extLst>
                </a:gridCol>
                <a:gridCol w="860552">
                  <a:extLst>
                    <a:ext uri="{9D8B030D-6E8A-4147-A177-3AD203B41FA5}">
                      <a16:colId xmlns:a16="http://schemas.microsoft.com/office/drawing/2014/main" val="3120191633"/>
                    </a:ext>
                  </a:extLst>
                </a:gridCol>
                <a:gridCol w="860552">
                  <a:extLst>
                    <a:ext uri="{9D8B030D-6E8A-4147-A177-3AD203B41FA5}">
                      <a16:colId xmlns:a16="http://schemas.microsoft.com/office/drawing/2014/main" val="1067188364"/>
                    </a:ext>
                  </a:extLst>
                </a:gridCol>
              </a:tblGrid>
              <a:tr h="342900">
                <a:tc>
                  <a:txBody>
                    <a:bodyPr/>
                    <a:lstStyle/>
                    <a:p>
                      <a:pPr algn="ctr"/>
                      <a:r>
                        <a:rPr lang="en-US" sz="1800" dirty="0">
                          <a:solidFill>
                            <a:schemeClr val="tx1"/>
                          </a:solidFill>
                          <a:latin typeface="+mn-lt"/>
                        </a:rPr>
                        <a:t>Sep</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rPr>
                        <a:t>Oct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rPr>
                        <a:t>Nov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rPr>
                        <a:t>Dec</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rPr>
                        <a:t>Jan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rPr>
                        <a:t>Feb</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rPr>
                        <a:t>Mar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rPr>
                        <a:t>Apr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rPr>
                        <a:t>May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7523294"/>
                  </a:ext>
                </a:extLst>
              </a:tr>
              <a:tr h="1188720">
                <a:tc>
                  <a:txBody>
                    <a:bodyPr/>
                    <a:lstStyle/>
                    <a:p>
                      <a:endParaRPr lang="en-US" sz="15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p>
                    <a:p>
                      <a:pPr algn="ctr"/>
                      <a:r>
                        <a:rPr lang="en-US" sz="1200" dirty="0">
                          <a:latin typeface="+mn-lt"/>
                        </a:rPr>
                        <a:t>Day 1</a:t>
                      </a:r>
                      <a:endParaRPr lang="en-US" sz="900" baseline="0" dirty="0">
                        <a:latin typeface="+mn-lt"/>
                      </a:endParaRPr>
                    </a:p>
                    <a:p>
                      <a:pPr algn="ctr"/>
                      <a:endParaRPr lang="en-US" sz="900" baseline="0" dirty="0">
                        <a:latin typeface="+mn-lt"/>
                      </a:endParaRPr>
                    </a:p>
                    <a:p>
                      <a:pPr algn="ctr"/>
                      <a:r>
                        <a:rPr lang="en-US" sz="900" baseline="0" dirty="0">
                          <a:latin typeface="+mn-lt"/>
                        </a:rPr>
                        <a:t> </a:t>
                      </a:r>
                    </a:p>
                    <a:p>
                      <a:pPr algn="ctr"/>
                      <a:r>
                        <a:rPr lang="en-US" sz="1100" b="1" baseline="0" dirty="0">
                          <a:latin typeface="+mn-lt"/>
                        </a:rPr>
                        <a:t>11/13/18</a:t>
                      </a:r>
                    </a:p>
                    <a:p>
                      <a:pPr algn="ctr"/>
                      <a:r>
                        <a:rPr lang="en-US" sz="1100" b="1" baseline="0" dirty="0">
                          <a:latin typeface="+mn-lt"/>
                        </a:rPr>
                        <a:t>5:00-7:00PM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2</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12/05/18</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8:00AM-4:00PM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r>
                        <a:rPr lang="en-US" sz="1200" b="1" baseline="0" dirty="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3</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mn-lt"/>
                        </a:rPr>
                        <a:t>01/15/19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5:00-7:00PM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r>
                        <a:rPr lang="en-US" sz="1200" b="1" baseline="0" dirty="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4</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02/12/19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8:00AM-4:00PM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en-US" sz="15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r>
                        <a:rPr lang="en-US" sz="1200" b="1" baseline="0" dirty="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5</a:t>
                      </a: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04/03/19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5:00-7:00PM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r>
                        <a:rPr lang="en-US" sz="1200" b="1" baseline="0" dirty="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6</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05/09/19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8:00AM-4:00PM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3456165544"/>
                  </a:ext>
                </a:extLst>
              </a:tr>
              <a:tr h="777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KU Ci3T IMP</a:t>
                      </a:r>
                    </a:p>
                    <a:p>
                      <a:pPr algn="ctr"/>
                      <a:r>
                        <a:rPr lang="en-US" sz="1200" baseline="0" dirty="0">
                          <a:latin typeface="+mn-lt"/>
                        </a:rPr>
                        <a:t>Day 1</a:t>
                      </a:r>
                    </a:p>
                    <a:p>
                      <a:pPr algn="ctr"/>
                      <a:r>
                        <a:rPr lang="en-US" sz="1100" b="1" baseline="0" dirty="0">
                          <a:latin typeface="+mn-lt"/>
                        </a:rPr>
                        <a:t>09/19/18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sz="2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Day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mn-lt"/>
                        </a:rPr>
                        <a:t>11/14/18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Day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01/16/19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sz="2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Day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03/19/19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Day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04/02/19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0063289"/>
                  </a:ext>
                </a:extLst>
              </a:tr>
              <a:tr h="10972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Technology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Day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09/20/18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9:00AM-12:00PM</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0" lang="en-US" sz="1200" b="1" i="0" u="none" strike="noStrike" kern="1200" cap="none" spc="0" normalizeH="0" baseline="0" dirty="0">
                          <a:ln>
                            <a:noFill/>
                          </a:ln>
                          <a:solidFill>
                            <a:prstClr val="black"/>
                          </a:solidFill>
                          <a:effectLst/>
                          <a:uLnTx/>
                          <a:uFillTx/>
                          <a:latin typeface="+mn-lt"/>
                          <a:ea typeface="+mn-ea"/>
                          <a:cs typeface="+mn-cs"/>
                        </a:rPr>
                        <a:t>Technology Training</a:t>
                      </a:r>
                    </a:p>
                    <a:p>
                      <a:pPr marL="0" algn="ctr" defTabSz="914400" rtl="0" eaLnBrk="1" latinLnBrk="0" hangingPunct="1"/>
                      <a:r>
                        <a:rPr kumimoji="0" lang="en-US" sz="1200" b="0" i="0" u="none" strike="noStrike" kern="1200" cap="none" spc="0" normalizeH="0" baseline="0" dirty="0">
                          <a:ln>
                            <a:noFill/>
                          </a:ln>
                          <a:solidFill>
                            <a:prstClr val="black"/>
                          </a:solidFill>
                          <a:effectLst/>
                          <a:uLnTx/>
                          <a:uFillTx/>
                          <a:latin typeface="+mn-lt"/>
                          <a:ea typeface="+mn-ea"/>
                          <a:cs typeface="+mn-cs"/>
                        </a:rPr>
                        <a:t>Day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11/28/18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5:00-7:00PM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3805749"/>
                  </a:ext>
                </a:extLst>
              </a:tr>
              <a:tr h="960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TOT</a:t>
                      </a:r>
                      <a:r>
                        <a:rPr lang="en-US" sz="1200" b="1" baseline="0" dirty="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mn-lt"/>
                        </a:rPr>
                        <a:t>Session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09/20/18</a:t>
                      </a:r>
                      <a:endParaRPr lang="en-US" sz="1200" b="1" baseline="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US" sz="15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TOT</a:t>
                      </a:r>
                      <a:r>
                        <a:rPr lang="en-US" sz="1200" b="1" baseline="0" dirty="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mn-lt"/>
                        </a:rPr>
                        <a:t>Session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11/16/18</a:t>
                      </a:r>
                      <a:endParaRPr lang="en-US" sz="1200" baseline="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TOT</a:t>
                      </a:r>
                      <a:r>
                        <a:rPr lang="en-US" sz="1200" b="1" baseline="0" dirty="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mn-lt"/>
                        </a:rPr>
                        <a:t>Session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12/07/18</a:t>
                      </a:r>
                      <a:endParaRPr lang="en-US" sz="1200" baseline="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TOT</a:t>
                      </a:r>
                      <a:r>
                        <a:rPr lang="en-US" sz="1200" b="1" baseline="0" dirty="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mn-lt"/>
                        </a:rPr>
                        <a:t>Session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01/17/19</a:t>
                      </a:r>
                      <a:endParaRPr lang="en-US" sz="1200" baseline="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TOT</a:t>
                      </a:r>
                      <a:r>
                        <a:rPr lang="en-US" sz="1200" b="1" baseline="0" dirty="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mn-lt"/>
                        </a:rPr>
                        <a:t>Session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02/13/19</a:t>
                      </a:r>
                      <a:endParaRPr lang="en-US" sz="1200" baseline="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mn-lt"/>
                          <a:ea typeface="+mn-ea"/>
                          <a:cs typeface="+mn-cs"/>
                        </a:rPr>
                        <a:t>TOT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dk1"/>
                          </a:solidFill>
                          <a:latin typeface="+mn-lt"/>
                          <a:ea typeface="+mn-ea"/>
                          <a:cs typeface="+mn-cs"/>
                        </a:rPr>
                        <a:t>Session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03/21/19</a:t>
                      </a:r>
                      <a:endParaRPr lang="en-US" sz="1200" b="0"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mn-lt"/>
                          <a:ea typeface="+mn-ea"/>
                          <a:cs typeface="+mn-cs"/>
                        </a:rPr>
                        <a:t>TOT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dk1"/>
                          </a:solidFill>
                          <a:latin typeface="+mn-lt"/>
                          <a:ea typeface="+mn-ea"/>
                          <a:cs typeface="+mn-cs"/>
                        </a:rPr>
                        <a:t>Session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04/04/19</a:t>
                      </a:r>
                      <a:endParaRPr lang="en-US" sz="1200" b="0"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mn-lt"/>
                          <a:ea typeface="+mn-ea"/>
                          <a:cs typeface="+mn-cs"/>
                        </a:rPr>
                        <a:t>TOT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dk1"/>
                          </a:solidFill>
                          <a:latin typeface="+mn-lt"/>
                          <a:ea typeface="+mn-ea"/>
                          <a:cs typeface="+mn-cs"/>
                        </a:rPr>
                        <a:t>Session 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05/03/19</a:t>
                      </a:r>
                      <a:endParaRPr lang="en-US" sz="1200" b="0"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417962913"/>
                  </a:ext>
                </a:extLst>
              </a:tr>
              <a:tr h="8001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chemeClr val="bg1"/>
                        </a:solidFill>
                        <a:effectLst/>
                        <a:uLnTx/>
                        <a:uFillTx/>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200" b="1" i="0" u="none" strike="noStrike" kern="1200" cap="none" spc="0" normalizeH="0" baseline="0" noProof="0" dirty="0">
                          <a:ln>
                            <a:noFill/>
                          </a:ln>
                          <a:solidFill>
                            <a:schemeClr val="tx1"/>
                          </a:solidFill>
                          <a:effectLst/>
                          <a:uLnTx/>
                          <a:uFillTx/>
                          <a:latin typeface="+mn-lt"/>
                          <a:ea typeface="+mn-ea"/>
                          <a:cs typeface="+mn-cs"/>
                        </a:rPr>
                        <a:t>KU Ci3T  EMPOWER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Session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rPr>
                        <a:t>10/03/18</a:t>
                      </a:r>
                      <a:r>
                        <a:rPr kumimoji="0" lang="en-US" sz="1200" b="1" i="0" u="none" strike="noStrike" kern="1200" cap="none" spc="0" normalizeH="0" baseline="0" noProof="0" dirty="0">
                          <a:ln>
                            <a:noFill/>
                          </a:ln>
                          <a:solidFill>
                            <a:schemeClr val="tx1"/>
                          </a:solidFill>
                          <a:effectLst/>
                          <a:uLnTx/>
                          <a:uFillTx/>
                          <a:latin typeface="+mn-lt"/>
                          <a:ea typeface="+mn-ea"/>
                          <a:cs typeface="+mn-cs"/>
                        </a:rPr>
                        <a:t> </a:t>
                      </a:r>
                      <a:endParaRPr lang="en-US" sz="12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mn-lt"/>
                          <a:ea typeface="+mn-ea"/>
                          <a:cs typeface="+mn-cs"/>
                        </a:rPr>
                        <a:t>KU Ci3T  EMPOWER </a:t>
                      </a:r>
                      <a:r>
                        <a:rPr kumimoji="0" lang="en-US" sz="1200" b="0" i="0" u="none" strike="noStrike" kern="1200" cap="none" spc="0" normalizeH="0" baseline="0" noProof="0" dirty="0">
                          <a:ln>
                            <a:noFill/>
                          </a:ln>
                          <a:solidFill>
                            <a:schemeClr val="tx1"/>
                          </a:solidFill>
                          <a:effectLst/>
                          <a:uLnTx/>
                          <a:uFillTx/>
                          <a:latin typeface="+mn-lt"/>
                          <a:ea typeface="+mn-ea"/>
                          <a:cs typeface="+mn-cs"/>
                        </a:rPr>
                        <a:t>Session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rPr>
                        <a:t>11/15/18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endParaRPr 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mn-lt"/>
                          <a:ea typeface="+mn-ea"/>
                          <a:cs typeface="+mn-cs"/>
                        </a:rPr>
                        <a:t>KU Ci3T  EMPOWER </a:t>
                      </a:r>
                      <a:r>
                        <a:rPr kumimoji="0" lang="en-US" sz="1200" b="0" i="0" u="none" strike="noStrike" kern="1200" cap="none" spc="0" normalizeH="0" baseline="0" noProof="0" dirty="0">
                          <a:ln>
                            <a:noFill/>
                          </a:ln>
                          <a:solidFill>
                            <a:schemeClr val="tx1"/>
                          </a:solidFill>
                          <a:effectLst/>
                          <a:uLnTx/>
                          <a:uFillTx/>
                          <a:latin typeface="+mn-lt"/>
                          <a:ea typeface="+mn-ea"/>
                          <a:cs typeface="+mn-cs"/>
                        </a:rPr>
                        <a:t>Session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rPr>
                        <a:t>01/24/19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endParaRPr 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mn-lt"/>
                          <a:ea typeface="+mn-ea"/>
                          <a:cs typeface="+mn-cs"/>
                        </a:rPr>
                        <a:t>KU Ci3T  EMPOWER </a:t>
                      </a:r>
                      <a:r>
                        <a:rPr kumimoji="0" lang="en-US" sz="1200" b="0" i="0" u="none" strike="noStrike" kern="1200" cap="none" spc="0" normalizeH="0" baseline="0" noProof="0" dirty="0">
                          <a:ln>
                            <a:noFill/>
                          </a:ln>
                          <a:solidFill>
                            <a:schemeClr val="tx1"/>
                          </a:solidFill>
                          <a:effectLst/>
                          <a:uLnTx/>
                          <a:uFillTx/>
                          <a:latin typeface="+mn-lt"/>
                          <a:ea typeface="+mn-ea"/>
                          <a:cs typeface="+mn-cs"/>
                        </a:rPr>
                        <a:t>Session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rPr>
                        <a:t>03/20/19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mn-lt"/>
                          <a:ea typeface="+mn-ea"/>
                          <a:cs typeface="+mn-cs"/>
                        </a:rPr>
                        <a:t>KU Ci3T  EMPOWER </a:t>
                      </a:r>
                      <a:r>
                        <a:rPr kumimoji="0" lang="en-US" sz="1200" b="0" i="0" u="none" strike="noStrike" kern="1200" cap="none" spc="0" normalizeH="0" baseline="0" noProof="0" dirty="0">
                          <a:ln>
                            <a:noFill/>
                          </a:ln>
                          <a:solidFill>
                            <a:schemeClr val="tx1"/>
                          </a:solidFill>
                          <a:effectLst/>
                          <a:uLnTx/>
                          <a:uFillTx/>
                          <a:latin typeface="+mn-lt"/>
                          <a:ea typeface="+mn-ea"/>
                          <a:cs typeface="+mn-cs"/>
                        </a:rPr>
                        <a:t>Session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rPr>
                        <a:t>04/17/19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220560"/>
                  </a:ext>
                </a:extLst>
              </a:tr>
            </a:tbl>
          </a:graphicData>
        </a:graphic>
      </p:graphicFrame>
      <p:sp>
        <p:nvSpPr>
          <p:cNvPr id="11" name="Pentagon 10"/>
          <p:cNvSpPr/>
          <p:nvPr/>
        </p:nvSpPr>
        <p:spPr>
          <a:xfrm>
            <a:off x="1" y="1404120"/>
            <a:ext cx="1651378" cy="833755"/>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KU Ci3T TRAINING</a:t>
            </a:r>
          </a:p>
        </p:txBody>
      </p:sp>
      <p:sp>
        <p:nvSpPr>
          <p:cNvPr id="12" name="Pentagon 11"/>
          <p:cNvSpPr/>
          <p:nvPr/>
        </p:nvSpPr>
        <p:spPr>
          <a:xfrm>
            <a:off x="0" y="2342180"/>
            <a:ext cx="1651379" cy="938682"/>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KU Ci3T  </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IMPLEMENTATION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5:00-7:00 PM</a:t>
            </a:r>
          </a:p>
        </p:txBody>
      </p:sp>
      <p:sp>
        <p:nvSpPr>
          <p:cNvPr id="14" name="Pentagon 13"/>
          <p:cNvSpPr/>
          <p:nvPr/>
        </p:nvSpPr>
        <p:spPr>
          <a:xfrm>
            <a:off x="-1" y="4354508"/>
            <a:ext cx="1651379" cy="851346"/>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Trainer of Trainers Coaching Calls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4:00-5:30 PM</a:t>
            </a:r>
          </a:p>
        </p:txBody>
      </p:sp>
      <p:sp>
        <p:nvSpPr>
          <p:cNvPr id="15" name="Pentagon 14"/>
          <p:cNvSpPr/>
          <p:nvPr/>
        </p:nvSpPr>
        <p:spPr>
          <a:xfrm>
            <a:off x="-2" y="5296902"/>
            <a:ext cx="1651379" cy="671896"/>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KU Project EMPOWER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5:00-7:00 PM</a:t>
            </a:r>
          </a:p>
        </p:txBody>
      </p:sp>
      <p:sp>
        <p:nvSpPr>
          <p:cNvPr id="7" name="Rectangle 6"/>
          <p:cNvSpPr/>
          <p:nvPr/>
        </p:nvSpPr>
        <p:spPr>
          <a:xfrm rot="16200000">
            <a:off x="4457048" y="-656011"/>
            <a:ext cx="824265" cy="6940296"/>
          </a:xfrm>
          <a:prstGeom prst="rect">
            <a:avLst/>
          </a:prstGeom>
          <a:noFill/>
          <a:ln w="76200">
            <a:solidFill>
              <a:schemeClr val="accent1">
                <a:lumMod val="50000"/>
              </a:schemeClr>
            </a:solid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rot="16200000">
            <a:off x="4865537" y="2610780"/>
            <a:ext cx="820079" cy="6127502"/>
          </a:xfrm>
          <a:prstGeom prst="rect">
            <a:avLst/>
          </a:prstGeom>
          <a:noFill/>
          <a:ln w="76200">
            <a:solidFill>
              <a:schemeClr val="accent1">
                <a:lumMod val="50000"/>
              </a:schemeClr>
            </a:solid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3"/>
          <p:cNvSpPr txBox="1">
            <a:spLocks/>
          </p:cNvSpPr>
          <p:nvPr/>
        </p:nvSpPr>
        <p:spPr>
          <a:xfrm>
            <a:off x="685800" y="146712"/>
            <a:ext cx="8229600" cy="660400"/>
          </a:xfrm>
          <a:prstGeom prst="rect">
            <a:avLst/>
          </a:prstGeom>
          <a:noFill/>
        </p:spPr>
        <p:txBody>
          <a:bodyPr vert="horz" lIns="91440" tIns="45720" rIns="91440" bIns="45720" rtlCol="0" anchor="ctr">
            <a:normAutofit fontScale="90000"/>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Upcoming Professional Development</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3" name="Left Arrow 12"/>
          <p:cNvSpPr/>
          <p:nvPr/>
        </p:nvSpPr>
        <p:spPr>
          <a:xfrm rot="20430917">
            <a:off x="6889561" y="4234107"/>
            <a:ext cx="2178451" cy="1634144"/>
          </a:xfrm>
          <a:prstGeom prst="lef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Register 2-3 colleagues today!</a:t>
            </a:r>
          </a:p>
        </p:txBody>
      </p:sp>
    </p:spTree>
    <p:extLst>
      <p:ext uri="{BB962C8B-B14F-4D97-AF65-F5344CB8AC3E}">
        <p14:creationId xmlns:p14="http://schemas.microsoft.com/office/powerpoint/2010/main" val="27668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77B396A-8458-4F39-8868-B6E4D9028340}"/>
              </a:ext>
            </a:extLst>
          </p:cNvPr>
          <p:cNvPicPr/>
          <p:nvPr/>
        </p:nvPicPr>
        <p:blipFill>
          <a:blip r:embed="rId3">
            <a:extLst>
              <a:ext uri="{28A0092B-C50C-407E-A947-70E740481C1C}">
                <a14:useLocalDpi xmlns:a14="http://schemas.microsoft.com/office/drawing/2010/main" val="0"/>
              </a:ext>
            </a:extLst>
          </a:blip>
          <a:stretch>
            <a:fillRect/>
          </a:stretch>
        </p:blipFill>
        <p:spPr>
          <a:xfrm>
            <a:off x="382959" y="376729"/>
            <a:ext cx="8378082" cy="5833153"/>
          </a:xfrm>
          <a:prstGeom prst="rect">
            <a:avLst/>
          </a:prstGeom>
        </p:spPr>
      </p:pic>
    </p:spTree>
    <p:extLst>
      <p:ext uri="{BB962C8B-B14F-4D97-AF65-F5344CB8AC3E}">
        <p14:creationId xmlns:p14="http://schemas.microsoft.com/office/powerpoint/2010/main" val="12343721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 name="Picture 41" descr="5yel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743" y="3693640"/>
            <a:ext cx="5076825" cy="1847850"/>
          </a:xfrm>
          <a:prstGeom prst="rect">
            <a:avLst/>
          </a:prstGeom>
          <a:noFill/>
          <a:extLst>
            <a:ext uri="{909E8E84-426E-40dd-AFC4-6F175D3DCCD1}">
              <a14:hiddenFill xmlns:a14="http://schemas.microsoft.com/office/drawing/2010/main" xmlns="">
                <a:solidFill>
                  <a:srgbClr val="FFFFFF"/>
                </a:solidFill>
              </a14:hiddenFill>
            </a:ext>
          </a:extLst>
        </p:spPr>
      </p:pic>
      <p:pic>
        <p:nvPicPr>
          <p:cNvPr id="2088" name="Picture 40" descr="4yell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743" y="3693640"/>
            <a:ext cx="5076825" cy="1847850"/>
          </a:xfrm>
          <a:prstGeom prst="rect">
            <a:avLst/>
          </a:prstGeom>
          <a:noFill/>
          <a:extLst>
            <a:ext uri="{909E8E84-426E-40dd-AFC4-6F175D3DCCD1}">
              <a14:hiddenFill xmlns:a14="http://schemas.microsoft.com/office/drawing/2010/main" xmlns="">
                <a:solidFill>
                  <a:srgbClr val="FFFFFF"/>
                </a:solidFill>
              </a14:hiddenFill>
            </a:ext>
          </a:extLst>
        </p:spPr>
      </p:pic>
      <p:pic>
        <p:nvPicPr>
          <p:cNvPr id="2087" name="Picture 39" descr="3yell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8743" y="3693640"/>
            <a:ext cx="5076825" cy="1847850"/>
          </a:xfrm>
          <a:prstGeom prst="rect">
            <a:avLst/>
          </a:prstGeom>
          <a:noFill/>
          <a:extLst>
            <a:ext uri="{909E8E84-426E-40dd-AFC4-6F175D3DCCD1}">
              <a14:hiddenFill xmlns:a14="http://schemas.microsoft.com/office/drawing/2010/main" xmlns="">
                <a:solidFill>
                  <a:srgbClr val="FFFFFF"/>
                </a:solidFill>
              </a14:hiddenFill>
            </a:ext>
          </a:extLst>
        </p:spPr>
      </p:pic>
      <p:pic>
        <p:nvPicPr>
          <p:cNvPr id="2086" name="Picture 38" descr="2yell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8743" y="3693640"/>
            <a:ext cx="5076825" cy="1847850"/>
          </a:xfrm>
          <a:prstGeom prst="rect">
            <a:avLst/>
          </a:prstGeom>
          <a:noFill/>
          <a:extLst>
            <a:ext uri="{909E8E84-426E-40dd-AFC4-6F175D3DCCD1}">
              <a14:hiddenFill xmlns:a14="http://schemas.microsoft.com/office/drawing/2010/main" xmlns="">
                <a:solidFill>
                  <a:srgbClr val="FFFFFF"/>
                </a:solidFill>
              </a14:hiddenFill>
            </a:ext>
          </a:extLst>
        </p:spPr>
      </p:pic>
      <p:pic>
        <p:nvPicPr>
          <p:cNvPr id="2081" name="Picture 33" descr="1yell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8743" y="3693640"/>
            <a:ext cx="5076825" cy="1847850"/>
          </a:xfrm>
          <a:prstGeom prst="rect">
            <a:avLst/>
          </a:prstGeom>
          <a:noFill/>
          <a:extLst>
            <a:ext uri="{909E8E84-426E-40dd-AFC4-6F175D3DCCD1}">
              <a14:hiddenFill xmlns:a14="http://schemas.microsoft.com/office/drawing/2010/main" xmlns="">
                <a:solidFill>
                  <a:srgbClr val="FFFFFF"/>
                </a:solidFill>
              </a14:hiddenFill>
            </a:ext>
          </a:extLst>
        </p:spPr>
      </p:pic>
      <p:pic>
        <p:nvPicPr>
          <p:cNvPr id="2084" name="Picture 36" descr="30seconds_yell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8743" y="3693640"/>
            <a:ext cx="5076825" cy="1847850"/>
          </a:xfrm>
          <a:prstGeom prst="rect">
            <a:avLst/>
          </a:prstGeom>
          <a:noFill/>
          <a:extLst>
            <a:ext uri="{909E8E84-426E-40dd-AFC4-6F175D3DCCD1}">
              <a14:hiddenFill xmlns:a14="http://schemas.microsoft.com/office/drawing/2010/main" xmlns="">
                <a:solidFill>
                  <a:srgbClr val="FFFFFF"/>
                </a:solidFill>
              </a14:hiddenFill>
            </a:ext>
          </a:extLst>
        </p:spPr>
      </p:pic>
      <p:pic>
        <p:nvPicPr>
          <p:cNvPr id="2080" name="Picture 32" descr="00seconds_yello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8743" y="3693640"/>
            <a:ext cx="5076825" cy="1847850"/>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itle 3"/>
          <p:cNvSpPr txBox="1">
            <a:spLocks/>
          </p:cNvSpPr>
          <p:nvPr/>
        </p:nvSpPr>
        <p:spPr>
          <a:xfrm>
            <a:off x="1682044" y="834876"/>
            <a:ext cx="5802489" cy="99756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l"/>
            <a:r>
              <a:rPr lang="en-US" sz="3600" b="1" dirty="0">
                <a:solidFill>
                  <a:schemeClr val="accent1"/>
                </a:solidFill>
                <a:latin typeface="Calibri" panose="020F0502020204030204"/>
              </a:rPr>
              <a:t>Let’s talk… and make plans!</a:t>
            </a:r>
          </a:p>
          <a:p>
            <a:pPr marL="457200" indent="-457200" algn="l">
              <a:buFont typeface="+mj-lt"/>
              <a:buAutoNum type="arabicPeriod"/>
            </a:pPr>
            <a:r>
              <a:rPr lang="en-US" sz="3200" dirty="0">
                <a:solidFill>
                  <a:prstClr val="black"/>
                </a:solidFill>
                <a:latin typeface="Calibri" panose="020F0502020204030204"/>
              </a:rPr>
              <a:t>What did I learn?</a:t>
            </a:r>
          </a:p>
          <a:p>
            <a:pPr marL="457200" indent="-457200" algn="l">
              <a:buFont typeface="+mj-lt"/>
              <a:buAutoNum type="arabicPeriod"/>
            </a:pPr>
            <a:r>
              <a:rPr lang="en-US" sz="3200" dirty="0">
                <a:solidFill>
                  <a:prstClr val="black"/>
                </a:solidFill>
                <a:latin typeface="Calibri" panose="020F0502020204030204"/>
              </a:rPr>
              <a:t>How will I take this information back to my faculty, staff, and parents?</a:t>
            </a:r>
          </a:p>
        </p:txBody>
      </p:sp>
    </p:spTree>
    <p:extLst>
      <p:ext uri="{BB962C8B-B14F-4D97-AF65-F5344CB8AC3E}">
        <p14:creationId xmlns:p14="http://schemas.microsoft.com/office/powerpoint/2010/main" val="3802208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withEffect">
                                  <p:stCondLst>
                                    <p:cond delay="0"/>
                                  </p:stCondLst>
                                  <p:childTnLst>
                                    <p:set>
                                      <p:cBhvr>
                                        <p:cTn id="6" dur="1" fill="hold">
                                          <p:stCondLst>
                                            <p:cond delay="0"/>
                                          </p:stCondLst>
                                        </p:cTn>
                                        <p:tgtEl>
                                          <p:spTgt spid="208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60000"/>
                                  </p:stCondLst>
                                  <p:childTnLst>
                                    <p:set>
                                      <p:cBhvr>
                                        <p:cTn id="9" dur="1" fill="hold">
                                          <p:stCondLst>
                                            <p:cond delay="0"/>
                                          </p:stCondLst>
                                        </p:cTn>
                                        <p:tgtEl>
                                          <p:spTgt spid="2088"/>
                                        </p:tgtEl>
                                        <p:attrNameLst>
                                          <p:attrName>style.visibility</p:attrName>
                                        </p:attrNameLst>
                                      </p:cBhvr>
                                      <p:to>
                                        <p:strVal val="visible"/>
                                      </p:to>
                                    </p:set>
                                  </p:childTnLst>
                                </p:cTn>
                              </p:par>
                            </p:childTnLst>
                          </p:cTn>
                        </p:par>
                        <p:par>
                          <p:cTn id="10" fill="hold" nodeType="afterGroup">
                            <p:stCondLst>
                              <p:cond delay="60000"/>
                            </p:stCondLst>
                            <p:childTnLst>
                              <p:par>
                                <p:cTn id="11" presetID="1" presetClass="entr" presetSubtype="0" fill="hold" nodeType="afterEffect">
                                  <p:stCondLst>
                                    <p:cond delay="60000"/>
                                  </p:stCondLst>
                                  <p:childTnLst>
                                    <p:set>
                                      <p:cBhvr>
                                        <p:cTn id="12" dur="1" fill="hold">
                                          <p:stCondLst>
                                            <p:cond delay="0"/>
                                          </p:stCondLst>
                                        </p:cTn>
                                        <p:tgtEl>
                                          <p:spTgt spid="2087"/>
                                        </p:tgtEl>
                                        <p:attrNameLst>
                                          <p:attrName>style.visibility</p:attrName>
                                        </p:attrNameLst>
                                      </p:cBhvr>
                                      <p:to>
                                        <p:strVal val="visible"/>
                                      </p:to>
                                    </p:set>
                                  </p:childTnLst>
                                </p:cTn>
                              </p:par>
                            </p:childTnLst>
                          </p:cTn>
                        </p:par>
                        <p:par>
                          <p:cTn id="13" fill="hold" nodeType="afterGroup">
                            <p:stCondLst>
                              <p:cond delay="120000"/>
                            </p:stCondLst>
                            <p:childTnLst>
                              <p:par>
                                <p:cTn id="14" presetID="1" presetClass="entr" presetSubtype="0" fill="hold" nodeType="afterEffect">
                                  <p:stCondLst>
                                    <p:cond delay="60000"/>
                                  </p:stCondLst>
                                  <p:childTnLst>
                                    <p:set>
                                      <p:cBhvr>
                                        <p:cTn id="15" dur="1" fill="hold">
                                          <p:stCondLst>
                                            <p:cond delay="0"/>
                                          </p:stCondLst>
                                        </p:cTn>
                                        <p:tgtEl>
                                          <p:spTgt spid="2086"/>
                                        </p:tgtEl>
                                        <p:attrNameLst>
                                          <p:attrName>style.visibility</p:attrName>
                                        </p:attrNameLst>
                                      </p:cBhvr>
                                      <p:to>
                                        <p:strVal val="visible"/>
                                      </p:to>
                                    </p:set>
                                  </p:childTnLst>
                                </p:cTn>
                              </p:par>
                            </p:childTnLst>
                          </p:cTn>
                        </p:par>
                        <p:par>
                          <p:cTn id="16" fill="hold" nodeType="afterGroup">
                            <p:stCondLst>
                              <p:cond delay="180000"/>
                            </p:stCondLst>
                            <p:childTnLst>
                              <p:par>
                                <p:cTn id="17" presetID="1" presetClass="entr" presetSubtype="0" fill="hold" nodeType="afterEffect">
                                  <p:stCondLst>
                                    <p:cond delay="60000"/>
                                  </p:stCondLst>
                                  <p:childTnLst>
                                    <p:set>
                                      <p:cBhvr>
                                        <p:cTn id="18" dur="1" fill="hold">
                                          <p:stCondLst>
                                            <p:cond delay="0"/>
                                          </p:stCondLst>
                                        </p:cTn>
                                        <p:tgtEl>
                                          <p:spTgt spid="2081"/>
                                        </p:tgtEl>
                                        <p:attrNameLst>
                                          <p:attrName>style.visibility</p:attrName>
                                        </p:attrNameLst>
                                      </p:cBhvr>
                                      <p:to>
                                        <p:strVal val="visible"/>
                                      </p:to>
                                    </p:set>
                                  </p:childTnLst>
                                </p:cTn>
                              </p:par>
                            </p:childTnLst>
                          </p:cTn>
                        </p:par>
                        <p:par>
                          <p:cTn id="19" fill="hold" nodeType="afterGroup">
                            <p:stCondLst>
                              <p:cond delay="240000"/>
                            </p:stCondLst>
                            <p:childTnLst>
                              <p:par>
                                <p:cTn id="20" presetID="1" presetClass="entr" presetSubtype="0" fill="hold" nodeType="afterEffect">
                                  <p:stCondLst>
                                    <p:cond delay="30000"/>
                                  </p:stCondLst>
                                  <p:childTnLst>
                                    <p:set>
                                      <p:cBhvr>
                                        <p:cTn id="21" dur="1" fill="hold">
                                          <p:stCondLst>
                                            <p:cond delay="0"/>
                                          </p:stCondLst>
                                        </p:cTn>
                                        <p:tgtEl>
                                          <p:spTgt spid="2084"/>
                                        </p:tgtEl>
                                        <p:attrNameLst>
                                          <p:attrName>style.visibility</p:attrName>
                                        </p:attrNameLst>
                                      </p:cBhvr>
                                      <p:to>
                                        <p:strVal val="visible"/>
                                      </p:to>
                                    </p:set>
                                  </p:childTnLst>
                                </p:cTn>
                              </p:par>
                            </p:childTnLst>
                          </p:cTn>
                        </p:par>
                        <p:par>
                          <p:cTn id="22" fill="hold" nodeType="afterGroup">
                            <p:stCondLst>
                              <p:cond delay="270000"/>
                            </p:stCondLst>
                            <p:childTnLst>
                              <p:par>
                                <p:cTn id="23" presetID="1" presetClass="entr" presetSubtype="0" fill="hold" nodeType="afterEffect">
                                  <p:stCondLst>
                                    <p:cond delay="30000"/>
                                  </p:stCondLst>
                                  <p:childTnLst>
                                    <p:set>
                                      <p:cBhvr>
                                        <p:cTn id="24"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966209"/>
            <a:ext cx="8001668" cy="5334445"/>
          </a:xfrm>
          <a:prstGeom prst="rect">
            <a:avLst/>
          </a:prstGeom>
        </p:spPr>
      </p:pic>
      <p:sp>
        <p:nvSpPr>
          <p:cNvPr id="3" name="Rectangle 2"/>
          <p:cNvSpPr/>
          <p:nvPr/>
        </p:nvSpPr>
        <p:spPr>
          <a:xfrm>
            <a:off x="3672657" y="1371600"/>
            <a:ext cx="4604657" cy="3290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Bradley Hand ITC" panose="03070402050302030203" pitchFamily="66" charset="0"/>
              </a:rPr>
              <a:t>Thank you</a:t>
            </a:r>
          </a:p>
          <a:p>
            <a:pPr algn="ctr"/>
            <a:r>
              <a:rPr lang="en-US" sz="2100" dirty="0">
                <a:solidFill>
                  <a:srgbClr val="FFFF00"/>
                </a:solidFill>
              </a:rPr>
              <a:t>Kathleen.Lane@KU.edu</a:t>
            </a:r>
          </a:p>
          <a:p>
            <a:pPr algn="ctr"/>
            <a:r>
              <a:rPr lang="en-US" sz="2100" dirty="0">
                <a:solidFill>
                  <a:srgbClr val="FFFF00"/>
                </a:solidFill>
              </a:rPr>
              <a:t>WendyOakes@ASU.edu</a:t>
            </a:r>
          </a:p>
          <a:p>
            <a:pPr algn="ctr"/>
            <a:r>
              <a:rPr lang="en-US" sz="2100" dirty="0">
                <a:solidFill>
                  <a:srgbClr val="FFFF00"/>
                </a:solidFill>
              </a:rPr>
              <a:t> </a:t>
            </a:r>
            <a:r>
              <a:rPr lang="en-US" sz="2100" dirty="0"/>
              <a:t>www.ci3t.org</a:t>
            </a:r>
          </a:p>
        </p:txBody>
      </p:sp>
      <p:pic>
        <p:nvPicPr>
          <p:cNvPr id="4" name="Picture 3"/>
          <p:cNvPicPr>
            <a:picLocks noChangeAspect="1"/>
          </p:cNvPicPr>
          <p:nvPr/>
        </p:nvPicPr>
        <p:blipFill rotWithShape="1">
          <a:blip r:embed="rId3"/>
          <a:srcRect l="6366" t="-2056" r="3396" b="-90"/>
          <a:stretch/>
        </p:blipFill>
        <p:spPr>
          <a:xfrm>
            <a:off x="0" y="861550"/>
            <a:ext cx="3400473" cy="2632577"/>
          </a:xfrm>
          <a:prstGeom prst="rect">
            <a:avLst/>
          </a:prstGeom>
        </p:spPr>
      </p:pic>
      <p:pic>
        <p:nvPicPr>
          <p:cNvPr id="5" name="Picture 4"/>
          <p:cNvPicPr>
            <a:picLocks noChangeAspect="1"/>
          </p:cNvPicPr>
          <p:nvPr/>
        </p:nvPicPr>
        <p:blipFill rotWithShape="1">
          <a:blip r:embed="rId4"/>
          <a:srcRect r="25530" b="-2893"/>
          <a:stretch/>
        </p:blipFill>
        <p:spPr>
          <a:xfrm>
            <a:off x="0" y="3448731"/>
            <a:ext cx="3400473" cy="2972795"/>
          </a:xfrm>
          <a:prstGeom prst="rect">
            <a:avLst/>
          </a:prstGeom>
        </p:spPr>
      </p:pic>
      <p:pic>
        <p:nvPicPr>
          <p:cNvPr id="7" name="Picture 4" descr="Cover Graphic"/>
          <p:cNvPicPr>
            <a:picLocks noChangeAspect="1" noChangeArrowheads="1"/>
          </p:cNvPicPr>
          <p:nvPr/>
        </p:nvPicPr>
        <p:blipFill rotWithShape="1">
          <a:blip r:embed="rId5">
            <a:extLst>
              <a:ext uri="{28A0092B-C50C-407E-A947-70E740481C1C}">
                <a14:useLocalDpi xmlns:a14="http://schemas.microsoft.com/office/drawing/2010/main"/>
              </a:ext>
            </a:extLst>
          </a:blip>
          <a:srcRect l="3572" t="972" r="8356" b="7074"/>
          <a:stretch/>
        </p:blipFill>
        <p:spPr bwMode="auto">
          <a:xfrm>
            <a:off x="3420034" y="3425073"/>
            <a:ext cx="1609166" cy="219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142499888448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00600" y="4191000"/>
            <a:ext cx="1400996" cy="20186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15630" y="136253"/>
            <a:ext cx="2971931" cy="2228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41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5486400" y="2819400"/>
            <a:ext cx="3281362" cy="2111375"/>
            <a:chOff x="5773738" y="3087688"/>
            <a:chExt cx="3281362" cy="2111375"/>
          </a:xfrm>
        </p:grpSpPr>
        <p:sp>
          <p:nvSpPr>
            <p:cNvPr id="3" name="Left Arrow 2"/>
            <p:cNvSpPr/>
            <p:nvPr/>
          </p:nvSpPr>
          <p:spPr>
            <a:xfrm rot="19607267">
              <a:off x="5773738" y="3087688"/>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dirty="0">
                <a:solidFill>
                  <a:srgbClr val="0070C0"/>
                </a:solidFill>
              </a:endParaRPr>
            </a:p>
          </p:txBody>
        </p:sp>
        <p:pic>
          <p:nvPicPr>
            <p:cNvPr id="63492"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75494">
              <a:off x="6583363" y="3767138"/>
              <a:ext cx="22272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p:cNvGrpSpPr/>
          <p:nvPr/>
        </p:nvGrpSpPr>
        <p:grpSpPr>
          <a:xfrm rot="21087965">
            <a:off x="4861626" y="2077438"/>
            <a:ext cx="3508545" cy="2111247"/>
            <a:chOff x="5611862" y="2935213"/>
            <a:chExt cx="3508545" cy="2111247"/>
          </a:xfrm>
          <a:solidFill>
            <a:schemeClr val="bg1"/>
          </a:solidFill>
        </p:grpSpPr>
        <p:sp>
          <p:nvSpPr>
            <p:cNvPr id="12" name="Left Arrow 11"/>
            <p:cNvSpPr/>
            <p:nvPr/>
          </p:nvSpPr>
          <p:spPr>
            <a:xfrm rot="20169859">
              <a:off x="5611862" y="2935213"/>
              <a:ext cx="3508545" cy="2111247"/>
            </a:xfrm>
            <a:prstGeom prst="leftArrow">
              <a:avLst/>
            </a:prstGeom>
            <a:noFill/>
            <a:ln>
              <a:solidFill>
                <a:schemeClr val="tx2"/>
              </a:solidFill>
            </a:ln>
          </p:spPr>
          <p:style>
            <a:lnRef idx="0">
              <a:schemeClr val="accent3"/>
            </a:lnRef>
            <a:fillRef idx="3">
              <a:schemeClr val="accent3"/>
            </a:fillRef>
            <a:effectRef idx="3">
              <a:schemeClr val="accent3"/>
            </a:effectRef>
            <a:fontRef idx="minor">
              <a:schemeClr val="lt1"/>
            </a:fontRef>
          </p:style>
          <p:txBody>
            <a:bodyPr rtlCol="0" anchor="ctr"/>
            <a:lstStyle/>
            <a:p>
              <a:r>
                <a:rPr lang="en-US" sz="2400" b="1" dirty="0">
                  <a:solidFill>
                    <a:prstClr val="black"/>
                  </a:solidFill>
                </a:rPr>
                <a:t>Positive Action </a:t>
              </a:r>
            </a:p>
          </p:txBody>
        </p:sp>
        <p:pic>
          <p:nvPicPr>
            <p:cNvPr id="13" name="Picture 1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1517" y="3077004"/>
              <a:ext cx="796733" cy="838666"/>
            </a:xfrm>
            <a:prstGeom prst="ellipse">
              <a:avLst/>
            </a:prstGeom>
            <a:grpFill/>
            <a:effectLst>
              <a:glow rad="38100">
                <a:schemeClr val="bg1">
                  <a:alpha val="50000"/>
                </a:schemeClr>
              </a:glow>
            </a:effectLst>
          </p:spPr>
        </p:pic>
      </p:grpSp>
      <p:grpSp>
        <p:nvGrpSpPr>
          <p:cNvPr id="14" name="Group 13"/>
          <p:cNvGrpSpPr/>
          <p:nvPr/>
        </p:nvGrpSpPr>
        <p:grpSpPr>
          <a:xfrm>
            <a:off x="5791200" y="3657600"/>
            <a:ext cx="3281362" cy="2111375"/>
            <a:chOff x="6172200" y="4572000"/>
            <a:chExt cx="3281362" cy="2111375"/>
          </a:xfrm>
        </p:grpSpPr>
        <p:sp>
          <p:nvSpPr>
            <p:cNvPr id="15" name="Left Arrow 14"/>
            <p:cNvSpPr/>
            <p:nvPr/>
          </p:nvSpPr>
          <p:spPr bwMode="auto">
            <a:xfrm rot="19607267">
              <a:off x="6172200" y="4572000"/>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dirty="0">
                <a:solidFill>
                  <a:srgbClr val="0070C0"/>
                </a:solidFill>
              </a:endParaRPr>
            </a:p>
          </p:txBody>
        </p:sp>
        <p:pic>
          <p:nvPicPr>
            <p:cNvPr id="16" name="Picture 2" descr="Second Ste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10097">
              <a:off x="6987798" y="5253605"/>
              <a:ext cx="2223203" cy="329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6330034" y="4307621"/>
            <a:ext cx="3281362" cy="2111375"/>
            <a:chOff x="6330034" y="4307621"/>
            <a:chExt cx="3281362" cy="2111375"/>
          </a:xfrm>
        </p:grpSpPr>
        <p:sp>
          <p:nvSpPr>
            <p:cNvPr id="9" name="Left Arrow 8"/>
            <p:cNvSpPr/>
            <p:nvPr/>
          </p:nvSpPr>
          <p:spPr bwMode="auto">
            <a:xfrm rot="19607267">
              <a:off x="6330034" y="4307621"/>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dirty="0">
                <a:solidFill>
                  <a:srgbClr val="0070C0"/>
                </a:solidFill>
              </a:endParaRPr>
            </a:p>
          </p:txBody>
        </p:sp>
        <p:pic>
          <p:nvPicPr>
            <p:cNvPr id="29700" name="Picture 4" descr="Lions Que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574630">
              <a:off x="7706964" y="4743974"/>
              <a:ext cx="1368425" cy="6621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03949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65420"/>
            <a:ext cx="7886700" cy="1325563"/>
          </a:xfrm>
        </p:spPr>
        <p:txBody>
          <a:bodyPr/>
          <a:lstStyle/>
          <a:p>
            <a:r>
              <a:rPr lang="en-US" b="1" dirty="0"/>
              <a:t>The Five Social and Emotional Learning Core Competencies</a:t>
            </a:r>
          </a:p>
        </p:txBody>
      </p:sp>
      <p:graphicFrame>
        <p:nvGraphicFramePr>
          <p:cNvPr id="4" name="Content Placeholder 3"/>
          <p:cNvGraphicFramePr>
            <a:graphicFrameLocks noGrp="1" noChangeAspect="1"/>
          </p:cNvGraphicFramePr>
          <p:nvPr>
            <p:ph idx="1"/>
          </p:nvPr>
        </p:nvGraphicFramePr>
        <p:xfrm>
          <a:off x="-197707" y="728201"/>
          <a:ext cx="9539415" cy="6228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p:cNvSpPr>
            <a:spLocks noChangeAspect="1"/>
          </p:cNvSpPr>
          <p:nvPr/>
        </p:nvSpPr>
        <p:spPr>
          <a:xfrm>
            <a:off x="3654229" y="3328989"/>
            <a:ext cx="1662545" cy="14491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Social &amp; Emotional Learning</a:t>
            </a:r>
          </a:p>
        </p:txBody>
      </p:sp>
      <p:sp>
        <p:nvSpPr>
          <p:cNvPr id="6" name="Rectangle 5"/>
          <p:cNvSpPr/>
          <p:nvPr/>
        </p:nvSpPr>
        <p:spPr>
          <a:xfrm>
            <a:off x="0" y="6488668"/>
            <a:ext cx="1478610"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charset="0"/>
                <a:ea typeface="MS PGothic" charset="-128"/>
                <a:cs typeface="+mn-cs"/>
              </a:rPr>
              <a:t>(CASEL, 2013)</a:t>
            </a:r>
          </a:p>
        </p:txBody>
      </p:sp>
    </p:spTree>
    <p:extLst>
      <p:ext uri="{BB962C8B-B14F-4D97-AF65-F5344CB8AC3E}">
        <p14:creationId xmlns:p14="http://schemas.microsoft.com/office/powerpoint/2010/main" val="227568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233" y="142704"/>
            <a:ext cx="7886700" cy="1325563"/>
          </a:xfrm>
        </p:spPr>
        <p:txBody>
          <a:bodyPr/>
          <a:lstStyle/>
          <a:p>
            <a:r>
              <a:rPr lang="en-US" b="1" dirty="0"/>
              <a:t>Outcomes Associated with Social Skills Training</a:t>
            </a:r>
          </a:p>
        </p:txBody>
      </p:sp>
      <p:graphicFrame>
        <p:nvGraphicFramePr>
          <p:cNvPr id="4" name="Content Placeholder 3"/>
          <p:cNvGraphicFramePr>
            <a:graphicFrameLocks noGrp="1"/>
          </p:cNvGraphicFramePr>
          <p:nvPr>
            <p:ph idx="1"/>
          </p:nvPr>
        </p:nvGraphicFramePr>
        <p:xfrm>
          <a:off x="58058" y="691978"/>
          <a:ext cx="8958649" cy="6790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6488668"/>
            <a:ext cx="1478610"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charset="0"/>
                <a:ea typeface="MS PGothic" charset="-128"/>
                <a:cs typeface="+mn-cs"/>
              </a:rPr>
              <a:t>(CASEL, 2013)</a:t>
            </a:r>
          </a:p>
        </p:txBody>
      </p:sp>
    </p:spTree>
    <p:extLst>
      <p:ext uri="{BB962C8B-B14F-4D97-AF65-F5344CB8AC3E}">
        <p14:creationId xmlns:p14="http://schemas.microsoft.com/office/powerpoint/2010/main" val="203669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Component: </a:t>
            </a:r>
            <a:br>
              <a:rPr lang="en-US" dirty="0"/>
            </a:br>
            <a:r>
              <a:rPr lang="en-US" dirty="0"/>
              <a:t>Examples of Schoolwide Programs </a:t>
            </a:r>
          </a:p>
        </p:txBody>
      </p:sp>
      <p:graphicFrame>
        <p:nvGraphicFramePr>
          <p:cNvPr id="4" name="Diagram 3"/>
          <p:cNvGraphicFramePr/>
          <p:nvPr/>
        </p:nvGraphicFramePr>
        <p:xfrm>
          <a:off x="628650" y="1690689"/>
          <a:ext cx="8153400" cy="515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162050" y="1714597"/>
            <a:ext cx="3352800" cy="4776692"/>
          </a:xfrm>
          <a:prstGeom prst="rect">
            <a:avLst/>
          </a:prstGeom>
        </p:spPr>
        <p:txBody>
          <a:bodyPr wrap="square">
            <a:spAutoFit/>
          </a:bodyPr>
          <a:lstStyle/>
          <a:p>
            <a:pPr marL="0" marR="0" lvl="0" indent="0" algn="l" defTabSz="1066800" rtl="0" eaLnBrk="0" fontAlgn="base" latinLnBrk="0" hangingPunct="0">
              <a:lnSpc>
                <a:spcPct val="90000"/>
              </a:lnSpc>
              <a:spcBef>
                <a:spcPct val="0"/>
              </a:spcBef>
              <a:spcAft>
                <a:spcPct val="3500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Verdana" charset="0"/>
                <a:ea typeface="MS PGothic" charset="-128"/>
                <a:cs typeface="+mn-cs"/>
              </a:rPr>
              <a:t>Positive Action</a:t>
            </a:r>
            <a:br>
              <a:rPr kumimoji="0" lang="en-US" sz="2200" b="0" i="0" u="none" strike="noStrike" kern="1200" cap="none" spc="0" normalizeH="0" baseline="0" noProof="0" dirty="0">
                <a:ln>
                  <a:noFill/>
                </a:ln>
                <a:solidFill>
                  <a:prstClr val="white"/>
                </a:solidFill>
                <a:effectLst/>
                <a:uLnTx/>
                <a:uFillTx/>
                <a:latin typeface="Verdana" charset="0"/>
                <a:ea typeface="MS PGothic" charset="-128"/>
                <a:cs typeface="+mn-cs"/>
              </a:rPr>
            </a:br>
            <a:r>
              <a:rPr kumimoji="0" lang="en-US" sz="2200" b="0" i="0" u="none" strike="noStrike" kern="1200" cap="none" spc="0" normalizeH="0" baseline="0" noProof="0" dirty="0" err="1">
                <a:ln>
                  <a:noFill/>
                </a:ln>
                <a:solidFill>
                  <a:prstClr val="white"/>
                </a:solidFill>
                <a:effectLst/>
                <a:uLnTx/>
                <a:uFillTx/>
                <a:latin typeface="Verdana" charset="0"/>
                <a:ea typeface="MS PGothic" charset="-128"/>
                <a:cs typeface="+mn-cs"/>
              </a:rPr>
              <a:t>www.positiveaction.net</a:t>
            </a:r>
            <a:endParaRPr kumimoji="0" lang="en-US" sz="2200" b="0" i="0" u="none" strike="noStrike" kern="1200" cap="none" spc="0" normalizeH="0" baseline="0" noProof="0" dirty="0">
              <a:ln>
                <a:noFill/>
              </a:ln>
              <a:solidFill>
                <a:prstClr val="white"/>
              </a:solidFill>
              <a:effectLst/>
              <a:uLnTx/>
              <a:uFillTx/>
              <a:latin typeface="Verdana" charset="0"/>
              <a:ea typeface="MS PGothic" charset="-128"/>
              <a:cs typeface="+mn-cs"/>
            </a:endParaRPr>
          </a:p>
          <a:p>
            <a:pPr marL="115888" marR="0" lvl="0" indent="-115888" algn="l" defTabSz="1066800" rtl="0" eaLnBrk="0" fontAlgn="base" latinLnBrk="0" hangingPunct="0">
              <a:lnSpc>
                <a:spcPct val="90000"/>
              </a:lnSpc>
              <a:spcBef>
                <a:spcPct val="0"/>
              </a:spcBef>
              <a:spcAft>
                <a:spcPct val="3500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Verdana" charset="0"/>
                <a:ea typeface="MS PGothic" charset="-128"/>
                <a:cs typeface="+mn-cs"/>
              </a:rPr>
              <a:t>Improves academics, behavior, and character</a:t>
            </a:r>
          </a:p>
          <a:p>
            <a:pPr marL="115888" marR="0" lvl="0" indent="-115888" algn="l" defTabSz="1066800" rtl="0" eaLnBrk="0" fontAlgn="base" latinLnBrk="0" hangingPunct="0">
              <a:lnSpc>
                <a:spcPct val="90000"/>
              </a:lnSpc>
              <a:spcBef>
                <a:spcPct val="0"/>
              </a:spcBef>
              <a:spcAft>
                <a:spcPct val="3500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Verdana" charset="0"/>
                <a:ea typeface="MS PGothic" charset="-128"/>
                <a:cs typeface="+mn-cs"/>
              </a:rPr>
              <a:t>Curriculum-based approach</a:t>
            </a:r>
          </a:p>
          <a:p>
            <a:pPr marL="115888" marR="0" lvl="0" indent="-115888" algn="l" defTabSz="1066800" rtl="0" eaLnBrk="0" fontAlgn="base" latinLnBrk="0" hangingPunct="0">
              <a:lnSpc>
                <a:spcPct val="90000"/>
              </a:lnSpc>
              <a:spcBef>
                <a:spcPct val="0"/>
              </a:spcBef>
              <a:spcAft>
                <a:spcPct val="3500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Verdana" charset="0"/>
                <a:ea typeface="MS PGothic" charset="-128"/>
                <a:cs typeface="+mn-cs"/>
              </a:rPr>
              <a:t>Effectively increases positive behaviors and decreases negative behaviors</a:t>
            </a:r>
          </a:p>
          <a:p>
            <a:pPr marL="115888" marR="0" lvl="0" indent="-115888" algn="l" defTabSz="1066800" rtl="0" eaLnBrk="0" fontAlgn="base" latinLnBrk="0" hangingPunct="0">
              <a:lnSpc>
                <a:spcPct val="90000"/>
              </a:lnSpc>
              <a:spcBef>
                <a:spcPct val="0"/>
              </a:spcBef>
              <a:spcAft>
                <a:spcPct val="3500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Verdana" charset="0"/>
                <a:ea typeface="MS PGothic" charset="-128"/>
                <a:cs typeface="+mn-cs"/>
              </a:rPr>
              <a:t>6-7 units per grade</a:t>
            </a:r>
          </a:p>
          <a:p>
            <a:pPr marL="115888" marR="0" lvl="0" indent="-115888" algn="l" defTabSz="1066800" rtl="0" eaLnBrk="0" fontAlgn="base" latinLnBrk="0" hangingPunct="0">
              <a:lnSpc>
                <a:spcPct val="90000"/>
              </a:lnSpc>
              <a:spcBef>
                <a:spcPct val="0"/>
              </a:spcBef>
              <a:spcAft>
                <a:spcPct val="3500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Verdana" charset="0"/>
                <a:ea typeface="MS PGothic" charset="-128"/>
                <a:cs typeface="+mn-cs"/>
              </a:rPr>
              <a:t>Optional components:</a:t>
            </a:r>
          </a:p>
          <a:p>
            <a:pPr marL="350838" marR="0" lvl="1" indent="-115888" algn="l" defTabSz="1066800" rtl="0" eaLnBrk="0" fontAlgn="base" latinLnBrk="0" hangingPunct="0">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Verdana" charset="0"/>
                <a:ea typeface="MS PGothic" charset="-128"/>
                <a:cs typeface="+mn-cs"/>
              </a:rPr>
              <a:t>site-wide climate development</a:t>
            </a:r>
          </a:p>
          <a:p>
            <a:pPr marL="350838" marR="0" lvl="1" indent="-115888" algn="l" defTabSz="1066800" rtl="0" eaLnBrk="0" fontAlgn="base" latinLnBrk="0" hangingPunct="0">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Verdana" charset="0"/>
                <a:ea typeface="MS PGothic" charset="-128"/>
                <a:cs typeface="+mn-cs"/>
              </a:rPr>
              <a:t>drug education</a:t>
            </a:r>
          </a:p>
          <a:p>
            <a:pPr marL="350838" marR="0" lvl="1" indent="-115888" algn="l" defTabSz="1066800" rtl="0" eaLnBrk="0" fontAlgn="base" latinLnBrk="0" hangingPunct="0">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Verdana" charset="0"/>
                <a:ea typeface="MS PGothic" charset="-128"/>
                <a:cs typeface="+mn-cs"/>
              </a:rPr>
              <a:t>bullying / conflict resolution</a:t>
            </a:r>
          </a:p>
          <a:p>
            <a:pPr marL="350838" marR="0" lvl="1" indent="-115888" algn="l" defTabSz="1066800" rtl="0" eaLnBrk="0" fontAlgn="base" latinLnBrk="0" hangingPunct="0">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Verdana" charset="0"/>
                <a:ea typeface="MS PGothic" charset="-128"/>
                <a:cs typeface="+mn-cs"/>
              </a:rPr>
              <a:t>counselor, parent, and family classes</a:t>
            </a:r>
          </a:p>
          <a:p>
            <a:pPr marL="350838" marR="0" lvl="1" indent="-115888" algn="l" defTabSz="1066800" rtl="0" eaLnBrk="0" fontAlgn="base" latinLnBrk="0" hangingPunct="0">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Verdana" charset="0"/>
                <a:ea typeface="MS PGothic" charset="-128"/>
                <a:cs typeface="+mn-cs"/>
              </a:rPr>
              <a:t>community/coalition components</a:t>
            </a:r>
          </a:p>
        </p:txBody>
      </p:sp>
    </p:spTree>
    <p:extLst>
      <p:ext uri="{BB962C8B-B14F-4D97-AF65-F5344CB8AC3E}">
        <p14:creationId xmlns:p14="http://schemas.microsoft.com/office/powerpoint/2010/main" val="200896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b="1" dirty="0"/>
              <a:t>Top 10 School-related Social Skills</a:t>
            </a:r>
          </a:p>
        </p:txBody>
      </p:sp>
      <p:graphicFrame>
        <p:nvGraphicFramePr>
          <p:cNvPr id="5" name="Content Placeholder 4"/>
          <p:cNvGraphicFramePr>
            <a:graphicFrameLocks noGrp="1"/>
          </p:cNvGraphicFramePr>
          <p:nvPr>
            <p:ph idx="1"/>
          </p:nvPr>
        </p:nvGraphicFramePr>
        <p:xfrm>
          <a:off x="480368" y="1122670"/>
          <a:ext cx="8218789" cy="5253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6488668"/>
            <a:ext cx="4734501"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charset="0"/>
                <a:ea typeface="MS PGothic" charset="-128"/>
                <a:cs typeface="+mn-cs"/>
              </a:rPr>
              <a:t>(Lane et al. 2004, 2007; Gresham &amp; Elliott, 2008)</a:t>
            </a:r>
          </a:p>
        </p:txBody>
      </p:sp>
    </p:spTree>
    <p:extLst>
      <p:ext uri="{BB962C8B-B14F-4D97-AF65-F5344CB8AC3E}">
        <p14:creationId xmlns:p14="http://schemas.microsoft.com/office/powerpoint/2010/main" val="408593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rapezoid 5"/>
          <p:cNvSpPr/>
          <p:nvPr/>
        </p:nvSpPr>
        <p:spPr>
          <a:xfrm>
            <a:off x="495300" y="3152774"/>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rot="5400000">
            <a:off x="3200400" y="1895475"/>
            <a:ext cx="2743200" cy="5657850"/>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706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912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0098" name="Title 3"/>
          <p:cNvSpPr>
            <a:spLocks noGrp="1"/>
          </p:cNvSpPr>
          <p:nvPr>
            <p:ph type="title" idx="4294967295"/>
          </p:nvPr>
        </p:nvSpPr>
        <p:spPr>
          <a:xfrm>
            <a:off x="0" y="9525"/>
            <a:ext cx="9113838" cy="501650"/>
          </a:xfrm>
          <a:noFill/>
        </p:spPr>
        <p:txBody>
          <a:bodyPr/>
          <a:lstStyle/>
          <a:p>
            <a:pPr algn="ctr" eaLnBrk="1" hangingPunct="1"/>
            <a:r>
              <a:rPr lang="en-US" altLang="en-US" sz="2700" dirty="0"/>
              <a:t>Lawrence Public Schools … Ci3T Training &amp; Implementation</a:t>
            </a:r>
          </a:p>
        </p:txBody>
      </p:sp>
      <p:graphicFrame>
        <p:nvGraphicFramePr>
          <p:cNvPr id="8" name="Content Placeholder 7"/>
          <p:cNvGraphicFramePr>
            <a:graphicFrameLocks noGrp="1"/>
          </p:cNvGraphicFramePr>
          <p:nvPr>
            <p:ph idx="4294967295"/>
          </p:nvPr>
        </p:nvGraphicFramePr>
        <p:xfrm>
          <a:off x="0" y="511175"/>
          <a:ext cx="9113838" cy="6347188"/>
        </p:xfrm>
        <a:graphic>
          <a:graphicData uri="http://schemas.openxmlformats.org/drawingml/2006/table">
            <a:tbl>
              <a:tblPr/>
              <a:tblGrid>
                <a:gridCol w="3284538">
                  <a:extLst>
                    <a:ext uri="{9D8B030D-6E8A-4147-A177-3AD203B41FA5}">
                      <a16:colId xmlns:a16="http://schemas.microsoft.com/office/drawing/2014/main" val="20000"/>
                    </a:ext>
                  </a:extLst>
                </a:gridCol>
                <a:gridCol w="849312">
                  <a:extLst>
                    <a:ext uri="{9D8B030D-6E8A-4147-A177-3AD203B41FA5}">
                      <a16:colId xmlns:a16="http://schemas.microsoft.com/office/drawing/2014/main" val="20001"/>
                    </a:ext>
                  </a:extLst>
                </a:gridCol>
                <a:gridCol w="865188">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gridCol w="865187">
                  <a:extLst>
                    <a:ext uri="{9D8B030D-6E8A-4147-A177-3AD203B41FA5}">
                      <a16:colId xmlns:a16="http://schemas.microsoft.com/office/drawing/2014/main" val="20004"/>
                    </a:ext>
                  </a:extLst>
                </a:gridCol>
                <a:gridCol w="863600">
                  <a:extLst>
                    <a:ext uri="{9D8B030D-6E8A-4147-A177-3AD203B41FA5}">
                      <a16:colId xmlns:a16="http://schemas.microsoft.com/office/drawing/2014/main" val="20005"/>
                    </a:ext>
                  </a:extLst>
                </a:gridCol>
                <a:gridCol w="865188">
                  <a:extLst>
                    <a:ext uri="{9D8B030D-6E8A-4147-A177-3AD203B41FA5}">
                      <a16:colId xmlns:a16="http://schemas.microsoft.com/office/drawing/2014/main" val="20006"/>
                    </a:ext>
                  </a:extLst>
                </a:gridCol>
                <a:gridCol w="657225">
                  <a:extLst>
                    <a:ext uri="{9D8B030D-6E8A-4147-A177-3AD203B41FA5}">
                      <a16:colId xmlns:a16="http://schemas.microsoft.com/office/drawing/2014/main" val="20007"/>
                    </a:ext>
                  </a:extLst>
                </a:gridCol>
              </a:tblGrid>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Phase </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Year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2013-14</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14-15</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15-16</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16-17</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17-18</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18-19</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19-20</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Elementary School</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6"/>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Middle and High Schools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College and Career Center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6"/>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bwMode="auto">
          <a:xfrm>
            <a:off x="617538" y="169863"/>
            <a:ext cx="7886700" cy="1325562"/>
          </a:xfrm>
        </p:spPr>
        <p:txBody>
          <a:bodyPr wrap="square" numCol="1" anchorCtr="0" compatLnSpc="1">
            <a:prstTxWarp prst="textNoShape">
              <a:avLst/>
            </a:prstTxWarp>
          </a:bodyPr>
          <a:lstStyle/>
          <a:p>
            <a:pPr eaLnBrk="1" hangingPunct="1"/>
            <a:r>
              <a:rPr lang="en-US" altLang="en-US"/>
              <a:t>Agenda</a:t>
            </a:r>
          </a:p>
        </p:txBody>
      </p:sp>
      <p:sp>
        <p:nvSpPr>
          <p:cNvPr id="247811" name="Content Placeholder 2"/>
          <p:cNvSpPr>
            <a:spLocks noGrp="1"/>
          </p:cNvSpPr>
          <p:nvPr>
            <p:ph idx="1"/>
          </p:nvPr>
        </p:nvSpPr>
        <p:spPr>
          <a:xfrm>
            <a:off x="604838" y="1606550"/>
            <a:ext cx="6938961" cy="5022850"/>
          </a:xfrm>
        </p:spPr>
        <p:txBody>
          <a:bodyPr/>
          <a:lstStyle/>
          <a:p>
            <a:r>
              <a:rPr lang="en-US" sz="3200" dirty="0"/>
              <a:t>Introducing Ci3T … working collaboratively and efficiently</a:t>
            </a:r>
          </a:p>
          <a:p>
            <a:r>
              <a:rPr lang="en-US" sz="3200" dirty="0"/>
              <a:t>Systematic Screening Tools &amp; Logistics</a:t>
            </a:r>
          </a:p>
          <a:p>
            <a:r>
              <a:rPr lang="en-US" sz="3200" dirty="0"/>
              <a:t>Using Screening Data to Inform Instruction</a:t>
            </a:r>
          </a:p>
          <a:p>
            <a:pPr lvl="1"/>
            <a:r>
              <a:rPr lang="en-US" sz="2800" dirty="0"/>
              <a:t>Tier 1 practices</a:t>
            </a:r>
          </a:p>
          <a:p>
            <a:pPr lvl="1"/>
            <a:r>
              <a:rPr lang="en-US" sz="2800" dirty="0"/>
              <a:t>Teacher-delivered strategies</a:t>
            </a:r>
          </a:p>
          <a:p>
            <a:pPr lvl="1"/>
            <a:r>
              <a:rPr lang="en-US" sz="2800" dirty="0"/>
              <a:t>Tier 2 and 3 supports</a:t>
            </a:r>
          </a:p>
          <a:p>
            <a:r>
              <a:rPr lang="en-US" sz="3200" dirty="0"/>
              <a:t>Action Plans: Moving Forward</a:t>
            </a:r>
          </a:p>
          <a:p>
            <a:pPr marL="0" indent="0" eaLnBrk="1" hangingPunct="1">
              <a:buNone/>
            </a:pPr>
            <a:endParaRPr lang="en-US" altLang="en-US" sz="2400" dirty="0"/>
          </a:p>
        </p:txBody>
      </p:sp>
    </p:spTree>
    <p:extLst>
      <p:ext uri="{BB962C8B-B14F-4D97-AF65-F5344CB8AC3E}">
        <p14:creationId xmlns:p14="http://schemas.microsoft.com/office/powerpoint/2010/main" val="1873874899"/>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Excellence"/>
          <p:cNvSpPr/>
          <p:nvPr/>
        </p:nvSpPr>
        <p:spPr>
          <a:xfrm>
            <a:off x="1496189" y="5670544"/>
            <a:ext cx="6151624" cy="234348"/>
          </a:xfrm>
          <a:prstGeom prst="rect">
            <a:avLst/>
          </a:prstGeom>
          <a:noFill/>
          <a:effectLst/>
        </p:spPr>
        <p:txBody>
          <a:bodyPr wrap="none" lIns="68580" tIns="34290" rIns="68580" bIns="34290">
            <a:prstTxWarp prst="textPlain">
              <a:avLst/>
            </a:prstTxWarp>
            <a:spAutoFit/>
          </a:bodyPr>
          <a:lstStyle/>
          <a:p>
            <a:pPr algn="ctr" eaLnBrk="1" fontAlgn="auto" hangingPunct="1">
              <a:spcBef>
                <a:spcPts val="0"/>
              </a:spcBef>
              <a:spcAft>
                <a:spcPts val="0"/>
              </a:spcAft>
              <a:defRPr/>
            </a:pPr>
            <a:r>
              <a:rPr lang="en-US" sz="4050" b="1" cap="small" dirty="0">
                <a:ln w="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excellence </a:t>
            </a:r>
            <a:r>
              <a:rPr lang="en-US" sz="4050" b="1" cap="small" dirty="0">
                <a:ln w="0"/>
                <a:solidFill>
                  <a:schemeClr val="tx1">
                    <a:lumMod val="50000"/>
                    <a:lumOff val="50000"/>
                  </a:schemeClr>
                </a:solidFill>
                <a:latin typeface="Wingdings"/>
                <a:ea typeface="Wingdings"/>
                <a:cs typeface="Wingdings"/>
                <a:sym typeface="Wingdings"/>
              </a:rPr>
              <a:t></a:t>
            </a:r>
            <a:r>
              <a:rPr lang="en-US" sz="4050" b="1" cap="small" dirty="0">
                <a:ln w="0"/>
                <a:solidFill>
                  <a:schemeClr val="tx1">
                    <a:lumMod val="50000"/>
                    <a:lumOff val="50000"/>
                  </a:schemeClr>
                </a:solidFill>
                <a:latin typeface="Verdana"/>
                <a:ea typeface="Wingdings"/>
                <a:cs typeface="Verdana"/>
                <a:sym typeface="Wingdings"/>
              </a:rPr>
              <a:t> equity</a:t>
            </a:r>
            <a:r>
              <a:rPr lang="en-US" sz="4050" b="1" cap="small" dirty="0">
                <a:ln w="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r>
              <a:rPr lang="en-US" sz="4050" b="1" cap="small" dirty="0">
                <a:ln w="0"/>
                <a:solidFill>
                  <a:schemeClr val="tx1">
                    <a:lumMod val="50000"/>
                    <a:lumOff val="50000"/>
                  </a:schemeClr>
                </a:solidFill>
                <a:latin typeface="Wingdings"/>
                <a:ea typeface="Wingdings"/>
                <a:cs typeface="Wingdings"/>
                <a:sym typeface="Wingdings"/>
              </a:rPr>
              <a:t></a:t>
            </a:r>
            <a:r>
              <a:rPr lang="en-US" sz="4050" b="1" cap="small" dirty="0">
                <a:ln w="0"/>
                <a:solidFill>
                  <a:schemeClr val="tx1">
                    <a:lumMod val="50000"/>
                    <a:lumOff val="50000"/>
                  </a:schemeClr>
                </a:solidFill>
                <a:latin typeface="Verdana"/>
                <a:ea typeface="Wingdings"/>
                <a:cs typeface="Verdana"/>
                <a:sym typeface="Wingdings"/>
              </a:rPr>
              <a:t> engagement</a:t>
            </a:r>
            <a:endParaRPr lang="en-US" sz="4050" b="1" cap="small" dirty="0">
              <a:ln w="0"/>
              <a:solidFill>
                <a:schemeClr val="tx1">
                  <a:lumMod val="50000"/>
                  <a:lumOff val="50000"/>
                </a:schemeClr>
              </a:solidFill>
              <a:latin typeface="Verdana"/>
              <a:ea typeface="Verdana" panose="020B0604030504040204" pitchFamily="34" charset="0"/>
              <a:cs typeface="Verdana"/>
            </a:endParaRPr>
          </a:p>
        </p:txBody>
      </p:sp>
      <p:sp>
        <p:nvSpPr>
          <p:cNvPr id="4" name="Isosceles Triangle 3"/>
          <p:cNvSpPr/>
          <p:nvPr/>
        </p:nvSpPr>
        <p:spPr>
          <a:xfrm>
            <a:off x="1279525" y="1109663"/>
            <a:ext cx="6643688" cy="4891087"/>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solidFill>
                <a:prstClr val="white"/>
              </a:solidFill>
            </a:endParaRPr>
          </a:p>
        </p:txBody>
      </p:sp>
      <p:sp>
        <p:nvSpPr>
          <p:cNvPr id="26" name="Title"/>
          <p:cNvSpPr txBox="1">
            <a:spLocks noChangeArrowheads="1"/>
          </p:cNvSpPr>
          <p:nvPr/>
        </p:nvSpPr>
        <p:spPr bwMode="auto">
          <a:xfrm>
            <a:off x="0" y="857250"/>
            <a:ext cx="9148763" cy="596900"/>
          </a:xfrm>
          <a:prstGeom prst="rect">
            <a:avLst/>
          </a:prstGeom>
          <a:gradFill>
            <a:gsLst>
              <a:gs pos="7000">
                <a:srgbClr val="ABB8C9"/>
              </a:gs>
              <a:gs pos="100000">
                <a:schemeClr val="bg1"/>
              </a:gs>
            </a:gsLst>
            <a:lin ang="5400000" scaled="1"/>
          </a:gradFill>
          <a:ln>
            <a:noFill/>
          </a:ln>
        </p:spPr>
        <p:txBody>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1950" b="1" dirty="0">
                <a:solidFill>
                  <a:prstClr val="black"/>
                </a:solidFill>
                <a:ea typeface="MS PGothic" panose="020B0600070205080204" pitchFamily="34" charset="-128"/>
              </a:rPr>
              <a:t>USD 497 MTSS-CI3T Model of Support</a:t>
            </a:r>
          </a:p>
        </p:txBody>
      </p:sp>
      <p:grpSp>
        <p:nvGrpSpPr>
          <p:cNvPr id="261125" name="Triangle"/>
          <p:cNvGrpSpPr>
            <a:grpSpLocks/>
          </p:cNvGrpSpPr>
          <p:nvPr/>
        </p:nvGrpSpPr>
        <p:grpSpPr bwMode="auto">
          <a:xfrm>
            <a:off x="1465263" y="1371600"/>
            <a:ext cx="6230937" cy="4291013"/>
            <a:chOff x="411773" y="1059255"/>
            <a:chExt cx="8308894" cy="5722545"/>
          </a:xfrm>
        </p:grpSpPr>
        <p:sp>
          <p:nvSpPr>
            <p:cNvPr id="28" name="Green Triangle"/>
            <p:cNvSpPr/>
            <p:nvPr/>
          </p:nvSpPr>
          <p:spPr>
            <a:xfrm>
              <a:off x="411773" y="3131905"/>
              <a:ext cx="8298310" cy="3641427"/>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b="1" dirty="0">
                <a:solidFill>
                  <a:prstClr val="white"/>
                </a:solidFill>
              </a:endParaRPr>
            </a:p>
          </p:txBody>
        </p:sp>
        <p:sp>
          <p:nvSpPr>
            <p:cNvPr id="29" name="Yellow Triangle"/>
            <p:cNvSpPr/>
            <p:nvPr/>
          </p:nvSpPr>
          <p:spPr>
            <a:xfrm>
              <a:off x="3066385" y="1846819"/>
              <a:ext cx="3008137" cy="1287202"/>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prstClr val="white"/>
                </a:solidFill>
              </a:endParaRPr>
            </a:p>
          </p:txBody>
        </p:sp>
        <p:sp>
          <p:nvSpPr>
            <p:cNvPr id="30" name="Red Triangle"/>
            <p:cNvSpPr/>
            <p:nvPr/>
          </p:nvSpPr>
          <p:spPr>
            <a:xfrm>
              <a:off x="3889865" y="1059255"/>
              <a:ext cx="1299786" cy="923059"/>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prstClr val="white"/>
                </a:solidFill>
              </a:endParaRPr>
            </a:p>
          </p:txBody>
        </p:sp>
        <p:sp>
          <p:nvSpPr>
            <p:cNvPr id="34" name="Domains"/>
            <p:cNvSpPr txBox="1"/>
            <p:nvPr/>
          </p:nvSpPr>
          <p:spPr>
            <a:xfrm>
              <a:off x="422357" y="6095857"/>
              <a:ext cx="8298310" cy="493286"/>
            </a:xfrm>
            <a:prstGeom prst="rect">
              <a:avLst/>
            </a:prstGeom>
            <a:noFill/>
            <a:ln>
              <a:noFill/>
            </a:ln>
          </p:spPr>
          <p:txBody>
            <a:bodyPr>
              <a:spAutoFit/>
            </a:bodyPr>
            <a:lstStyle/>
            <a:p>
              <a:pPr eaLnBrk="1" fontAlgn="auto" hangingPunct="1">
                <a:spcBef>
                  <a:spcPts val="0"/>
                </a:spcBef>
                <a:spcAft>
                  <a:spcPts val="0"/>
                </a:spcAft>
                <a:tabLst>
                  <a:tab pos="1156097" algn="ctr"/>
                  <a:tab pos="3042047" algn="ctr"/>
                  <a:tab pos="4927997" algn="ctr"/>
                </a:tabLst>
                <a:defRPr/>
              </a:pPr>
              <a:r>
                <a:rPr lang="en-US" b="1" dirty="0">
                  <a:solidFill>
                    <a:prstClr val="white"/>
                  </a:solidFill>
                  <a:effectLst>
                    <a:outerShdw blurRad="38100" dist="38100" dir="2700000" algn="tl">
                      <a:srgbClr val="000000">
                        <a:alpha val="43137"/>
                      </a:srgbClr>
                    </a:outerShdw>
                  </a:effectLst>
                  <a:latin typeface="Calibri" panose="020F0502020204030204"/>
                  <a:ea typeface="Verdana" panose="020B0604030504040204" pitchFamily="34" charset="0"/>
                  <a:cs typeface="Verdana" panose="020B0604030504040204" pitchFamily="34" charset="0"/>
                </a:rPr>
                <a:t>	Academic	Behavioral	Social</a:t>
              </a:r>
            </a:p>
          </p:txBody>
        </p:sp>
        <p:cxnSp>
          <p:nvCxnSpPr>
            <p:cNvPr id="35" name="Straight Connector 34"/>
            <p:cNvCxnSpPr/>
            <p:nvPr/>
          </p:nvCxnSpPr>
          <p:spPr>
            <a:xfrm rot="5400000">
              <a:off x="5485978" y="6324505"/>
              <a:ext cx="914591"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6" name="Straight Connector 35"/>
            <p:cNvCxnSpPr/>
            <p:nvPr/>
          </p:nvCxnSpPr>
          <p:spPr>
            <a:xfrm>
              <a:off x="1082835" y="5867209"/>
              <a:ext cx="6985822"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7" name="Straight Connector 36"/>
            <p:cNvCxnSpPr/>
            <p:nvPr/>
          </p:nvCxnSpPr>
          <p:spPr>
            <a:xfrm rot="5400000">
              <a:off x="2750923" y="6324505"/>
              <a:ext cx="914591"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38" name="Behavior Arrow"/>
            <p:cNvSpPr>
              <a:spLocks noChangeShapeType="1"/>
            </p:cNvSpPr>
            <p:nvPr/>
          </p:nvSpPr>
          <p:spPr bwMode="auto">
            <a:xfrm flipH="1">
              <a:off x="4594799" y="3944875"/>
              <a:ext cx="2364594" cy="2242017"/>
            </a:xfrm>
            <a:prstGeom prst="line">
              <a:avLst/>
            </a:prstGeom>
            <a:noFill/>
            <a:ln w="57150">
              <a:solidFill>
                <a:schemeClr val="tx1"/>
              </a:solidFill>
              <a:round/>
              <a:headEnd/>
              <a:tailEnd type="triangle" w="med" len="med"/>
            </a:ln>
            <a:extLst>
              <a:ext uri="{909E8E84-426E-40dd-AFC4-6F175D3DCCD1}"/>
            </a:extLst>
          </p:spPr>
          <p:txBody>
            <a:bodyPr/>
            <a:lstStyle/>
            <a:p>
              <a:pPr eaLnBrk="1" hangingPunct="1">
                <a:defRPr/>
              </a:pPr>
              <a:endParaRPr lang="en-US" sz="1350">
                <a:solidFill>
                  <a:prstClr val="black"/>
                </a:solidFill>
                <a:latin typeface="Calibri" panose="020F0502020204030204"/>
                <a:ea typeface="MS PGothic" panose="020B0600070205080204" pitchFamily="34" charset="-128"/>
                <a:cs typeface="Arial" charset="0"/>
              </a:endParaRPr>
            </a:p>
          </p:txBody>
        </p:sp>
        <p:sp>
          <p:nvSpPr>
            <p:cNvPr id="53" name="Social Arrow"/>
            <p:cNvSpPr>
              <a:spLocks noChangeShapeType="1"/>
            </p:cNvSpPr>
            <p:nvPr/>
          </p:nvSpPr>
          <p:spPr bwMode="auto">
            <a:xfrm flipH="1">
              <a:off x="7096993" y="5291356"/>
              <a:ext cx="772674" cy="836257"/>
            </a:xfrm>
            <a:prstGeom prst="line">
              <a:avLst/>
            </a:prstGeom>
            <a:noFill/>
            <a:ln w="57150">
              <a:solidFill>
                <a:schemeClr val="tx1"/>
              </a:solidFill>
              <a:round/>
              <a:headEnd/>
              <a:tailEnd type="triangle" w="med" len="med"/>
            </a:ln>
            <a:extLst>
              <a:ext uri="{909E8E84-426E-40dd-AFC4-6F175D3DCCD1}"/>
            </a:extLst>
          </p:spPr>
          <p:txBody>
            <a:bodyPr/>
            <a:lstStyle/>
            <a:p>
              <a:pPr eaLnBrk="1" hangingPunct="1">
                <a:defRPr/>
              </a:pPr>
              <a:endParaRPr lang="en-US" sz="1350">
                <a:solidFill>
                  <a:prstClr val="black"/>
                </a:solidFill>
                <a:latin typeface="Calibri" panose="020F0502020204030204"/>
                <a:ea typeface="MS PGothic" panose="020B0600070205080204" pitchFamily="34" charset="-128"/>
                <a:cs typeface="Arial" charset="0"/>
              </a:endParaRPr>
            </a:p>
          </p:txBody>
        </p:sp>
        <p:sp>
          <p:nvSpPr>
            <p:cNvPr id="261158" name="80%"/>
            <p:cNvSpPr txBox="1">
              <a:spLocks noChangeArrowheads="1"/>
            </p:cNvSpPr>
            <p:nvPr/>
          </p:nvSpPr>
          <p:spPr bwMode="auto">
            <a:xfrm>
              <a:off x="3858112" y="4649871"/>
              <a:ext cx="1426801" cy="49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1800" b="1">
                  <a:solidFill>
                    <a:srgbClr val="000000"/>
                  </a:solidFill>
                  <a:cs typeface="Arial" charset="0"/>
                </a:rPr>
                <a:t>≈80%</a:t>
              </a:r>
            </a:p>
          </p:txBody>
        </p:sp>
        <p:sp>
          <p:nvSpPr>
            <p:cNvPr id="57" name="15%"/>
            <p:cNvSpPr txBox="1">
              <a:spLocks noChangeArrowheads="1"/>
            </p:cNvSpPr>
            <p:nvPr/>
          </p:nvSpPr>
          <p:spPr bwMode="auto">
            <a:xfrm>
              <a:off x="3995711" y="2210962"/>
              <a:ext cx="1124083" cy="46153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1650" b="1" dirty="0">
                  <a:solidFill>
                    <a:prstClr val="black"/>
                  </a:solidFill>
                  <a:latin typeface="Calibri" panose="020F0502020204030204"/>
                  <a:ea typeface="MS PGothic" panose="020B0600070205080204" pitchFamily="34" charset="-128"/>
                  <a:cs typeface="Arial" panose="020B0604020202020204" pitchFamily="34" charset="0"/>
                </a:rPr>
                <a:t>≈15%</a:t>
              </a:r>
            </a:p>
          </p:txBody>
        </p:sp>
        <p:sp>
          <p:nvSpPr>
            <p:cNvPr id="58" name="5%"/>
            <p:cNvSpPr txBox="1">
              <a:spLocks noChangeArrowheads="1"/>
            </p:cNvSpPr>
            <p:nvPr/>
          </p:nvSpPr>
          <p:spPr bwMode="auto">
            <a:xfrm>
              <a:off x="4139661" y="1091012"/>
              <a:ext cx="834065" cy="46153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1650" b="1" dirty="0">
                  <a:solidFill>
                    <a:prstClr val="black"/>
                  </a:solidFill>
                  <a:latin typeface="Calibri" panose="020F0502020204030204"/>
                  <a:ea typeface="MS PGothic" panose="020B0600070205080204" pitchFamily="34" charset="-128"/>
                  <a:cs typeface="Arial" panose="020B0604020202020204" pitchFamily="34" charset="0"/>
                </a:rPr>
                <a:t>≈5%</a:t>
              </a:r>
            </a:p>
          </p:txBody>
        </p:sp>
      </p:grpSp>
      <p:sp>
        <p:nvSpPr>
          <p:cNvPr id="68" name="PBIS Framework"/>
          <p:cNvSpPr txBox="1">
            <a:spLocks noChangeArrowheads="1"/>
          </p:cNvSpPr>
          <p:nvPr/>
        </p:nvSpPr>
        <p:spPr bwMode="auto">
          <a:xfrm>
            <a:off x="6375007" y="2800693"/>
            <a:ext cx="2252837" cy="715581"/>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hangingPunct="1">
              <a:defRPr/>
            </a:pPr>
            <a:r>
              <a:rPr lang="en-US" sz="1350" dirty="0">
                <a:solidFill>
                  <a:prstClr val="black"/>
                </a:solidFill>
                <a:effectLst>
                  <a:glow rad="38100">
                    <a:prstClr val="white"/>
                  </a:glow>
                </a:effectLst>
                <a:ea typeface="MS PGothic" panose="020B0600070205080204" pitchFamily="34" charset="-128"/>
              </a:rPr>
              <a:t>Positive Behavioral Interventions and Supports (PBIS) Framework</a:t>
            </a:r>
          </a:p>
        </p:txBody>
      </p:sp>
      <p:sp>
        <p:nvSpPr>
          <p:cNvPr id="59" name="Tier 1"/>
          <p:cNvSpPr txBox="1">
            <a:spLocks noChangeArrowheads="1"/>
          </p:cNvSpPr>
          <p:nvPr/>
        </p:nvSpPr>
        <p:spPr bwMode="auto">
          <a:xfrm>
            <a:off x="3012314" y="4337855"/>
            <a:ext cx="3143250" cy="553998"/>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1500" b="1" dirty="0">
                <a:solidFill>
                  <a:prstClr val="black"/>
                </a:solidFill>
                <a:effectLst>
                  <a:glow rad="38100">
                    <a:srgbClr val="009900"/>
                  </a:glow>
                </a:effectLst>
                <a:ea typeface="MS PGothic" panose="020B0600070205080204" pitchFamily="34" charset="-128"/>
              </a:rPr>
              <a:t>Primary Support</a:t>
            </a:r>
          </a:p>
          <a:p>
            <a:pPr algn="ctr" eaLnBrk="1" hangingPunct="1">
              <a:defRPr/>
            </a:pPr>
            <a:r>
              <a:rPr lang="en-US" sz="1500" b="1" dirty="0">
                <a:solidFill>
                  <a:prstClr val="black"/>
                </a:solidFill>
                <a:effectLst>
                  <a:glow rad="38100">
                    <a:srgbClr val="009900"/>
                  </a:glow>
                </a:effectLst>
                <a:ea typeface="MS PGothic" panose="020B0600070205080204" pitchFamily="34" charset="-128"/>
              </a:rPr>
              <a:t> (Tier 1) </a:t>
            </a:r>
          </a:p>
        </p:txBody>
      </p:sp>
      <p:sp>
        <p:nvSpPr>
          <p:cNvPr id="60" name="Tier 2"/>
          <p:cNvSpPr txBox="1">
            <a:spLocks noChangeArrowheads="1"/>
          </p:cNvSpPr>
          <p:nvPr/>
        </p:nvSpPr>
        <p:spPr bwMode="auto">
          <a:xfrm>
            <a:off x="3001963" y="2463800"/>
            <a:ext cx="3143250" cy="50800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1350" b="1" dirty="0">
                <a:solidFill>
                  <a:prstClr val="black"/>
                </a:solidFill>
                <a:ea typeface="MS PGothic" panose="020B0600070205080204" pitchFamily="34" charset="-128"/>
              </a:rPr>
              <a:t>Secondary Support</a:t>
            </a:r>
          </a:p>
          <a:p>
            <a:pPr algn="ctr" eaLnBrk="1" hangingPunct="1">
              <a:defRPr/>
            </a:pPr>
            <a:r>
              <a:rPr lang="en-US" sz="1350" b="1" dirty="0">
                <a:solidFill>
                  <a:prstClr val="black"/>
                </a:solidFill>
                <a:ea typeface="MS PGothic" panose="020B0600070205080204" pitchFamily="34" charset="-128"/>
              </a:rPr>
              <a:t>(Tier 2) </a:t>
            </a:r>
          </a:p>
        </p:txBody>
      </p:sp>
      <p:sp>
        <p:nvSpPr>
          <p:cNvPr id="64" name="Tier 3"/>
          <p:cNvSpPr txBox="1">
            <a:spLocks noChangeArrowheads="1"/>
          </p:cNvSpPr>
          <p:nvPr/>
        </p:nvSpPr>
        <p:spPr bwMode="auto">
          <a:xfrm>
            <a:off x="3176588" y="1603375"/>
            <a:ext cx="2857500" cy="50800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defRPr/>
            </a:pPr>
            <a:r>
              <a:rPr lang="en-US" sz="1350" b="1" dirty="0">
                <a:solidFill>
                  <a:prstClr val="black"/>
                </a:solidFill>
                <a:ea typeface="MS PGothic" panose="020B0600070205080204" pitchFamily="34" charset="-128"/>
              </a:rPr>
              <a:t>Tertiary Support</a:t>
            </a:r>
          </a:p>
          <a:p>
            <a:pPr algn="ctr" eaLnBrk="1" hangingPunct="1">
              <a:defRPr/>
            </a:pPr>
            <a:r>
              <a:rPr lang="en-US" sz="1350" b="1" dirty="0">
                <a:solidFill>
                  <a:prstClr val="black"/>
                </a:solidFill>
                <a:ea typeface="MS PGothic" panose="020B0600070205080204" pitchFamily="34" charset="-128"/>
              </a:rPr>
              <a:t>(Tier 3)</a:t>
            </a:r>
          </a:p>
        </p:txBody>
      </p:sp>
      <p:grpSp>
        <p:nvGrpSpPr>
          <p:cNvPr id="261130" name="Group 4"/>
          <p:cNvGrpSpPr>
            <a:grpSpLocks/>
          </p:cNvGrpSpPr>
          <p:nvPr/>
        </p:nvGrpSpPr>
        <p:grpSpPr bwMode="auto">
          <a:xfrm>
            <a:off x="363538" y="1508125"/>
            <a:ext cx="1138237" cy="4197350"/>
            <a:chOff x="485626" y="867158"/>
            <a:chExt cx="1516356" cy="5596291"/>
          </a:xfrm>
        </p:grpSpPr>
        <p:cxnSp>
          <p:nvCxnSpPr>
            <p:cNvPr id="6" name="Intensity Arrow"/>
            <p:cNvCxnSpPr/>
            <p:nvPr/>
          </p:nvCxnSpPr>
          <p:spPr>
            <a:xfrm flipH="1" flipV="1">
              <a:off x="790166" y="1235446"/>
              <a:ext cx="4230" cy="4916863"/>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sp>
          <p:nvSpPr>
            <p:cNvPr id="8" name="High"/>
            <p:cNvSpPr txBox="1"/>
            <p:nvPr/>
          </p:nvSpPr>
          <p:spPr>
            <a:xfrm>
              <a:off x="485626" y="867158"/>
              <a:ext cx="790959" cy="400038"/>
            </a:xfrm>
            <a:prstGeom prst="rect">
              <a:avLst/>
            </a:prstGeom>
            <a:noFill/>
          </p:spPr>
          <p:txBody>
            <a:bodyPr>
              <a:spAutoFit/>
            </a:bodyPr>
            <a:lstStyle/>
            <a:p>
              <a:pPr algn="ctr" eaLnBrk="1" fontAlgn="auto" hangingPunct="1">
                <a:spcBef>
                  <a:spcPts val="0"/>
                </a:spcBef>
                <a:spcAft>
                  <a:spcPts val="0"/>
                </a:spcAft>
                <a:defRPr/>
              </a:pPr>
              <a:r>
                <a:rPr lang="en-US" sz="1350" dirty="0">
                  <a:solidFill>
                    <a:prstClr val="black"/>
                  </a:solidFill>
                  <a:latin typeface="Calibri" panose="020F0502020204030204"/>
                  <a:ea typeface="MS PGothic" panose="020B0600070205080204" pitchFamily="34" charset="-128"/>
                </a:rPr>
                <a:t>High</a:t>
              </a:r>
            </a:p>
          </p:txBody>
        </p:sp>
        <p:sp>
          <p:nvSpPr>
            <p:cNvPr id="9" name="Low"/>
            <p:cNvSpPr txBox="1"/>
            <p:nvPr/>
          </p:nvSpPr>
          <p:spPr>
            <a:xfrm>
              <a:off x="508889" y="6063412"/>
              <a:ext cx="700020" cy="400037"/>
            </a:xfrm>
            <a:prstGeom prst="rect">
              <a:avLst/>
            </a:prstGeom>
            <a:noFill/>
          </p:spPr>
          <p:txBody>
            <a:bodyPr>
              <a:spAutoFit/>
            </a:bodyPr>
            <a:lstStyle>
              <a:defPPr>
                <a:defRPr lang="en-US"/>
              </a:defPPr>
              <a:lvl1pPr>
                <a:defRPr sz="1200"/>
              </a:lvl1pPr>
            </a:lstStyle>
            <a:p>
              <a:pPr algn="ctr" eaLnBrk="1" fontAlgn="auto" hangingPunct="1">
                <a:spcBef>
                  <a:spcPts val="0"/>
                </a:spcBef>
                <a:spcAft>
                  <a:spcPts val="0"/>
                </a:spcAft>
                <a:defRPr/>
              </a:pPr>
              <a:r>
                <a:rPr lang="en-US" sz="1350" dirty="0">
                  <a:solidFill>
                    <a:prstClr val="black"/>
                  </a:solidFill>
                  <a:latin typeface="Calibri" panose="020F0502020204030204"/>
                  <a:ea typeface="MS PGothic" panose="020B0600070205080204" pitchFamily="34" charset="-128"/>
                </a:rPr>
                <a:t>Low</a:t>
              </a:r>
            </a:p>
          </p:txBody>
        </p:sp>
        <p:sp>
          <p:nvSpPr>
            <p:cNvPr id="3" name="Intervention Instensity Level"/>
            <p:cNvSpPr txBox="1"/>
            <p:nvPr/>
          </p:nvSpPr>
          <p:spPr>
            <a:xfrm>
              <a:off x="614180" y="3292068"/>
              <a:ext cx="1387802" cy="677108"/>
            </a:xfrm>
            <a:prstGeom prst="rect">
              <a:avLst/>
            </a:prstGeom>
            <a:noFill/>
          </p:spPr>
          <p:txBody>
            <a:bodyPr>
              <a:spAutoFit/>
            </a:bodyPr>
            <a:lstStyle/>
            <a:p>
              <a:pPr algn="ctr" eaLnBrk="1" fontAlgn="auto" hangingPunct="1">
                <a:spcBef>
                  <a:spcPts val="0"/>
                </a:spcBef>
                <a:spcAft>
                  <a:spcPts val="0"/>
                </a:spcAft>
                <a:defRPr/>
              </a:pPr>
              <a:r>
                <a:rPr lang="en-US" sz="1350" dirty="0">
                  <a:solidFill>
                    <a:prstClr val="black"/>
                  </a:solidFill>
                  <a:effectLst>
                    <a:glow rad="63500">
                      <a:prstClr val="white"/>
                    </a:glow>
                  </a:effectLst>
                  <a:latin typeface="Calibri" panose="020F0502020204030204"/>
                  <a:ea typeface="MS PGothic" panose="020B0600070205080204" pitchFamily="34" charset="-128"/>
                </a:rPr>
                <a:t>Support Intensity</a:t>
              </a:r>
            </a:p>
          </p:txBody>
        </p:sp>
      </p:grpSp>
      <p:sp>
        <p:nvSpPr>
          <p:cNvPr id="7" name="Validated Curriculum"/>
          <p:cNvSpPr/>
          <p:nvPr/>
        </p:nvSpPr>
        <p:spPr>
          <a:xfrm>
            <a:off x="7027480" y="4313949"/>
            <a:ext cx="1925603" cy="225062"/>
          </a:xfrm>
          <a:prstGeom prst="rect">
            <a:avLst/>
          </a:prstGeom>
          <a:noFill/>
          <a:effectLst/>
        </p:spPr>
        <p:txBody>
          <a:bodyPr lIns="68580" tIns="34290" rIns="68580" bIns="34290">
            <a:spAutoFit/>
          </a:bodyPr>
          <a:lstStyle/>
          <a:p>
            <a:pPr eaLnBrk="1" fontAlgn="auto" hangingPunct="1">
              <a:lnSpc>
                <a:spcPct val="75000"/>
              </a:lnSpc>
              <a:spcAft>
                <a:spcPts val="0"/>
              </a:spcAft>
              <a:defRPr/>
            </a:pPr>
            <a:r>
              <a:rPr lang="en-US" altLang="en-US" sz="1350" dirty="0">
                <a:solidFill>
                  <a:srgbClr val="000000"/>
                </a:solidFill>
                <a:effectLst>
                  <a:glow rad="38100">
                    <a:prstClr val="white"/>
                  </a:glow>
                </a:effectLst>
                <a:latin typeface="Calibri" panose="020F0502020204030204"/>
                <a:ea typeface="MS PGothic" panose="020B0600070205080204" pitchFamily="34" charset="-128"/>
              </a:rPr>
              <a:t>Validated Curricula</a:t>
            </a:r>
          </a:p>
        </p:txBody>
      </p:sp>
      <p:pic>
        <p:nvPicPr>
          <p:cNvPr id="26113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4612203">
            <a:off x="1361282" y="4252119"/>
            <a:ext cx="10287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33" name="Picture 30"/>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4612203">
            <a:off x="2026444" y="4252119"/>
            <a:ext cx="10287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104900" y="3965575"/>
            <a:ext cx="793750" cy="300038"/>
          </a:xfrm>
          <a:prstGeom prst="rect">
            <a:avLst/>
          </a:prstGeom>
          <a:noFill/>
        </p:spPr>
        <p:txBody>
          <a:bodyPr>
            <a:spAutoFit/>
          </a:bodyPr>
          <a:lstStyle/>
          <a:p>
            <a:pPr algn="ctr" eaLnBrk="1" fontAlgn="auto" hangingPunct="1">
              <a:spcBef>
                <a:spcPts val="0"/>
              </a:spcBef>
              <a:spcAft>
                <a:spcPts val="0"/>
              </a:spcAft>
              <a:defRPr/>
            </a:pPr>
            <a:r>
              <a:rPr lang="en-US" sz="1350" dirty="0">
                <a:solidFill>
                  <a:prstClr val="black"/>
                </a:solidFill>
                <a:latin typeface="Calibri" panose="020F0502020204030204"/>
                <a:ea typeface="MS PGothic" panose="020B0600070205080204" pitchFamily="34" charset="-128"/>
              </a:rPr>
              <a:t>ELA</a:t>
            </a:r>
          </a:p>
        </p:txBody>
      </p:sp>
      <p:sp>
        <p:nvSpPr>
          <p:cNvPr id="12" name="TextBox 11"/>
          <p:cNvSpPr txBox="1"/>
          <p:nvPr/>
        </p:nvSpPr>
        <p:spPr>
          <a:xfrm>
            <a:off x="1922463" y="3965575"/>
            <a:ext cx="563562" cy="300038"/>
          </a:xfrm>
          <a:prstGeom prst="rect">
            <a:avLst/>
          </a:prstGeom>
          <a:noFill/>
        </p:spPr>
        <p:txBody>
          <a:bodyPr wrap="none">
            <a:spAutoFit/>
          </a:bodyPr>
          <a:lstStyle/>
          <a:p>
            <a:pPr eaLnBrk="1" fontAlgn="auto" hangingPunct="1">
              <a:spcBef>
                <a:spcPts val="0"/>
              </a:spcBef>
              <a:spcAft>
                <a:spcPts val="0"/>
              </a:spcAft>
              <a:defRPr/>
            </a:pPr>
            <a:r>
              <a:rPr lang="en-US" sz="1350" dirty="0">
                <a:solidFill>
                  <a:prstClr val="black"/>
                </a:solidFill>
                <a:latin typeface="Calibri" panose="020F0502020204030204"/>
                <a:ea typeface="MS PGothic" panose="020B0600070205080204" pitchFamily="34" charset="-128"/>
              </a:rPr>
              <a:t>Math</a:t>
            </a:r>
          </a:p>
        </p:txBody>
      </p:sp>
      <p:sp>
        <p:nvSpPr>
          <p:cNvPr id="261136" name="TextBox 12"/>
          <p:cNvSpPr txBox="1">
            <a:spLocks noChangeArrowheads="1"/>
          </p:cNvSpPr>
          <p:nvPr/>
        </p:nvSpPr>
        <p:spPr bwMode="auto">
          <a:xfrm>
            <a:off x="7699375" y="5608638"/>
            <a:ext cx="1427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en-US" sz="600">
                <a:solidFill>
                  <a:srgbClr val="000000"/>
                </a:solidFill>
                <a:latin typeface="Times New Roman" charset="0"/>
                <a:cs typeface="Times New Roman" charset="0"/>
              </a:rPr>
              <a:t>CI3T – Comprehensive Integrated 3-Tiered Model of Prevention </a:t>
            </a:r>
            <a:br>
              <a:rPr lang="en-US" altLang="en-US" sz="600">
                <a:solidFill>
                  <a:srgbClr val="000000"/>
                </a:solidFill>
                <a:latin typeface="Times New Roman" charset="0"/>
                <a:cs typeface="Times New Roman" charset="0"/>
              </a:rPr>
            </a:br>
            <a:r>
              <a:rPr lang="en-US" altLang="en-US" sz="600">
                <a:solidFill>
                  <a:srgbClr val="000000"/>
                </a:solidFill>
                <a:latin typeface="Times New Roman" charset="0"/>
                <a:cs typeface="Times New Roman" charset="0"/>
              </a:rPr>
              <a:t>(Lane, Kalberg, &amp; Menzies, 2009)</a:t>
            </a:r>
          </a:p>
          <a:p>
            <a:pPr eaLnBrk="1" hangingPunct="1">
              <a:lnSpc>
                <a:spcPct val="100000"/>
              </a:lnSpc>
              <a:spcBef>
                <a:spcPct val="0"/>
              </a:spcBef>
              <a:buFontTx/>
              <a:buNone/>
            </a:pPr>
            <a:endParaRPr lang="en-US" altLang="en-US" sz="600">
              <a:solidFill>
                <a:srgbClr val="000000"/>
              </a:solidFill>
              <a:cs typeface="Times New Roman" charset="0"/>
            </a:endParaRPr>
          </a:p>
        </p:txBody>
      </p:sp>
      <p:sp>
        <p:nvSpPr>
          <p:cNvPr id="11" name="TextBox 10"/>
          <p:cNvSpPr txBox="1"/>
          <p:nvPr/>
        </p:nvSpPr>
        <p:spPr>
          <a:xfrm>
            <a:off x="989013" y="3817938"/>
            <a:ext cx="1552575" cy="254000"/>
          </a:xfrm>
          <a:prstGeom prst="rect">
            <a:avLst/>
          </a:prstGeom>
          <a:noFill/>
        </p:spPr>
        <p:txBody>
          <a:bodyPr>
            <a:spAutoFit/>
          </a:bodyPr>
          <a:lstStyle/>
          <a:p>
            <a:pPr eaLnBrk="1" fontAlgn="auto" hangingPunct="1">
              <a:spcBef>
                <a:spcPts val="0"/>
              </a:spcBef>
              <a:spcAft>
                <a:spcPts val="0"/>
              </a:spcAft>
              <a:defRPr/>
            </a:pPr>
            <a:r>
              <a:rPr lang="en-US" sz="1050" b="1" dirty="0">
                <a:solidFill>
                  <a:prstClr val="black"/>
                </a:solidFill>
                <a:latin typeface="Calibri" panose="020F0502020204030204"/>
                <a:ea typeface="MS PGothic" panose="020B0600070205080204" pitchFamily="34" charset="-128"/>
              </a:rPr>
              <a:t>Validated Core Resource</a:t>
            </a:r>
            <a:endParaRPr lang="en-US" sz="1050" dirty="0">
              <a:solidFill>
                <a:prstClr val="black"/>
              </a:solidFill>
              <a:latin typeface="Calibri" panose="020F0502020204030204"/>
              <a:ea typeface="MS PGothic" panose="020B0600070205080204" pitchFamily="34" charset="-128"/>
            </a:endParaRPr>
          </a:p>
        </p:txBody>
      </p:sp>
      <p:sp>
        <p:nvSpPr>
          <p:cNvPr id="14" name="Rectangle 13"/>
          <p:cNvSpPr/>
          <p:nvPr/>
        </p:nvSpPr>
        <p:spPr>
          <a:xfrm>
            <a:off x="2327275" y="3679825"/>
            <a:ext cx="451961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dirty="0">
                <a:solidFill>
                  <a:prstClr val="white"/>
                </a:solidFill>
                <a:latin typeface="Verdana" panose="020B0604030504040204" pitchFamily="34" charset="0"/>
                <a:ea typeface="Verdana" panose="020B0604030504040204" pitchFamily="34" charset="0"/>
                <a:cs typeface="Verdana" panose="020B0604030504040204" pitchFamily="34" charset="0"/>
              </a:rPr>
              <a:t>Blended Learning Environments</a:t>
            </a:r>
          </a:p>
        </p:txBody>
      </p:sp>
      <p:sp>
        <p:nvSpPr>
          <p:cNvPr id="39" name="Rectangle 38"/>
          <p:cNvSpPr/>
          <p:nvPr/>
        </p:nvSpPr>
        <p:spPr>
          <a:xfrm>
            <a:off x="1290638" y="6094413"/>
            <a:ext cx="374808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ysClr val="windowText" lastClr="000000"/>
              </a:solidFill>
            </a:endParaRPr>
          </a:p>
        </p:txBody>
      </p:sp>
      <p:sp>
        <p:nvSpPr>
          <p:cNvPr id="41" name="Rectangle 40"/>
          <p:cNvSpPr/>
          <p:nvPr/>
        </p:nvSpPr>
        <p:spPr>
          <a:xfrm>
            <a:off x="2127250" y="3170238"/>
            <a:ext cx="483235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solidFill>
                  <a:sysClr val="windowText" lastClr="000000"/>
                </a:solidFill>
              </a:rPr>
              <a:t>  </a:t>
            </a:r>
            <a:r>
              <a:rPr lang="en-US" sz="1600" dirty="0">
                <a:solidFill>
                  <a:prstClr val="white"/>
                </a:solidFill>
                <a:latin typeface="Verdana" panose="020B0604030504040204" pitchFamily="34" charset="0"/>
                <a:ea typeface="Verdana" panose="020B0604030504040204" pitchFamily="34" charset="0"/>
                <a:cs typeface="Verdana" panose="020B0604030504040204" pitchFamily="34" charset="0"/>
              </a:rPr>
              <a:t>Personalized Learning</a:t>
            </a:r>
          </a:p>
        </p:txBody>
      </p:sp>
      <p:sp>
        <p:nvSpPr>
          <p:cNvPr id="43" name="Rectangle 42"/>
          <p:cNvSpPr/>
          <p:nvPr/>
        </p:nvSpPr>
        <p:spPr>
          <a:xfrm>
            <a:off x="2686050" y="2730500"/>
            <a:ext cx="374808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dirty="0">
                <a:solidFill>
                  <a:prstClr val="white"/>
                </a:solidFill>
                <a:latin typeface="Verdana" panose="020B0604030504040204" pitchFamily="34" charset="0"/>
                <a:ea typeface="Verdana" panose="020B0604030504040204" pitchFamily="34" charset="0"/>
                <a:cs typeface="Verdana" panose="020B0604030504040204" pitchFamily="34" charset="0"/>
              </a:rPr>
              <a:t>Differentiation</a:t>
            </a:r>
            <a:endParaRPr lang="en-US"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48" name="Bent-Up Arrow 47"/>
          <p:cNvSpPr/>
          <p:nvPr/>
        </p:nvSpPr>
        <p:spPr>
          <a:xfrm>
            <a:off x="39688" y="6059488"/>
            <a:ext cx="4892675" cy="758825"/>
          </a:xfrm>
          <a:prstGeom prst="bentUpArrow">
            <a:avLst>
              <a:gd name="adj1" fmla="val 50000"/>
              <a:gd name="adj2" fmla="val 25000"/>
              <a:gd name="adj3" fmla="val 25000"/>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USD 497 School Board Priorities: The Foundation</a:t>
            </a:r>
          </a:p>
        </p:txBody>
      </p:sp>
      <p:sp>
        <p:nvSpPr>
          <p:cNvPr id="49" name="Oval 48"/>
          <p:cNvSpPr/>
          <p:nvPr/>
        </p:nvSpPr>
        <p:spPr>
          <a:xfrm>
            <a:off x="1250950" y="5257800"/>
            <a:ext cx="6521450" cy="1001713"/>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
        <p:nvSpPr>
          <p:cNvPr id="42" name="Rectangle 41"/>
          <p:cNvSpPr/>
          <p:nvPr/>
        </p:nvSpPr>
        <p:spPr>
          <a:xfrm>
            <a:off x="2414588" y="4191000"/>
            <a:ext cx="451961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dirty="0">
                <a:solidFill>
                  <a:prstClr val="white"/>
                </a:solidFill>
                <a:latin typeface="Verdana" panose="020B0604030504040204" pitchFamily="34" charset="0"/>
                <a:ea typeface="Verdana" panose="020B0604030504040204" pitchFamily="34" charset="0"/>
                <a:cs typeface="Verdana" panose="020B0604030504040204" pitchFamily="34" charset="0"/>
              </a:rPr>
              <a:t>Culturally Responsive Teaching </a:t>
            </a:r>
          </a:p>
        </p:txBody>
      </p:sp>
    </p:spTree>
    <p:custDataLst>
      <p:tags r:id="rId1"/>
    </p:custDataLst>
  </p:cSld>
  <p:clrMapOvr>
    <a:masterClrMapping/>
  </p:clrMapOvr>
  <p:transition spd="slow" advTm="1272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1+#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1+#ppt_w/2"/>
                                          </p:val>
                                        </p:tav>
                                        <p:tav tm="100000">
                                          <p:val>
                                            <p:strVal val="#ppt_x"/>
                                          </p:val>
                                        </p:tav>
                                      </p:tavLst>
                                    </p:anim>
                                    <p:anim calcmode="lin" valueType="num">
                                      <p:cBhvr additive="base">
                                        <p:cTn id="20"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0-#ppt_w/2"/>
                                          </p:val>
                                        </p:tav>
                                        <p:tav tm="100000">
                                          <p:val>
                                            <p:strVal val="#ppt_x"/>
                                          </p:val>
                                        </p:tav>
                                      </p:tavLst>
                                    </p:anim>
                                    <p:anim calcmode="lin" valueType="num">
                                      <p:cBhvr additive="base">
                                        <p:cTn id="26"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1" grpId="0"/>
      <p:bldP spid="43" grpId="0"/>
      <p:bldP spid="49" grpId="0" animBg="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3170"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2950" y="234950"/>
            <a:ext cx="3149600" cy="3721100"/>
          </a:xfrm>
          <a:prstGeom prst="rect">
            <a:avLst/>
          </a:prstGeom>
          <a:noFill/>
          <a:ln w="15875">
            <a:solidFill>
              <a:srgbClr val="7D60A0"/>
            </a:solidFill>
            <a:miter lim="800000"/>
            <a:headEnd/>
            <a:tailEnd/>
          </a:ln>
          <a:extLst>
            <a:ext uri="{909E8E84-426E-40DD-AFC4-6F175D3DCCD1}">
              <a14:hiddenFill xmlns:a14="http://schemas.microsoft.com/office/drawing/2010/main">
                <a:solidFill>
                  <a:srgbClr val="FFFFFF"/>
                </a:solidFill>
              </a14:hiddenFill>
            </a:ext>
          </a:extLst>
        </p:spPr>
      </p:pic>
      <p:pic>
        <p:nvPicPr>
          <p:cNvPr id="26317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794024">
            <a:off x="3709988" y="385763"/>
            <a:ext cx="3175000" cy="3419475"/>
          </a:xfrm>
          <a:prstGeom prst="rect">
            <a:avLst/>
          </a:prstGeom>
          <a:solidFill>
            <a:schemeClr val="bg1"/>
          </a:solidFill>
          <a:ln w="12700">
            <a:solidFill>
              <a:schemeClr val="tx1"/>
            </a:solidFill>
            <a:miter lim="800000"/>
            <a:headEnd/>
            <a:tailEnd/>
          </a:ln>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419138">
            <a:off x="1254125" y="3271838"/>
            <a:ext cx="2633663" cy="3443287"/>
          </a:xfrm>
          <a:prstGeom prst="rect">
            <a:avLst/>
          </a:prstGeom>
          <a:ln w="15875">
            <a:solidFill>
              <a:schemeClr val="accent1">
                <a:shade val="50000"/>
              </a:schemeClr>
            </a:solidFill>
          </a:ln>
        </p:spPr>
      </p:pic>
      <p:pic>
        <p:nvPicPr>
          <p:cNvPr id="263173" name="Picture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1119812">
            <a:off x="2890838" y="2314575"/>
            <a:ext cx="2882900" cy="33432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53617">
            <a:off x="4518557" y="4261408"/>
            <a:ext cx="2174875" cy="2492375"/>
          </a:xfrm>
          <a:prstGeom prst="rect">
            <a:avLst/>
          </a:prstGeom>
          <a:ln w="19050">
            <a:solidFill>
              <a:schemeClr val="accent1">
                <a:shade val="50000"/>
              </a:schemeClr>
            </a:solidFill>
          </a:ln>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rot="-267904">
            <a:off x="-109538" y="1958975"/>
            <a:ext cx="2366963" cy="3290888"/>
          </a:xfrm>
          <a:prstGeom prst="rect">
            <a:avLst/>
          </a:prstGeom>
          <a:noFill/>
          <a:ln w="9525">
            <a:solidFill>
              <a:srgbClr val="7030A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rot="166975">
            <a:off x="5845175" y="1290638"/>
            <a:ext cx="2371725" cy="3074987"/>
          </a:xfrm>
          <a:prstGeom prst="rect">
            <a:avLst/>
          </a:prstGeom>
          <a:noFill/>
          <a:ln w="12700">
            <a:solidFill>
              <a:srgbClr val="7030A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81109" y="2011842"/>
            <a:ext cx="3676650" cy="4845050"/>
          </a:xfrm>
          <a:prstGeom prst="rect">
            <a:avLst/>
          </a:prstGeom>
          <a:noFill/>
          <a:ln w="9525">
            <a:solidFill>
              <a:srgbClr val="00000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3"/>
          <p:cNvSpPr>
            <a:spLocks noGrp="1"/>
          </p:cNvSpPr>
          <p:nvPr>
            <p:ph type="title"/>
          </p:nvPr>
        </p:nvSpPr>
        <p:spPr bwMode="auto">
          <a:xfrm>
            <a:off x="457200" y="160338"/>
            <a:ext cx="8382000" cy="735012"/>
          </a:xfrm>
          <a:solidFill>
            <a:srgbClr val="A6A6A6"/>
          </a:solidFill>
        </p:spPr>
        <p:txBody>
          <a:bodyPr wrap="square" numCol="1" anchorCtr="0" compatLnSpc="1">
            <a:prstTxWarp prst="textNoShape">
              <a:avLst/>
            </a:prstTxWarp>
          </a:bodyPr>
          <a:lstStyle/>
          <a:p>
            <a:pPr eaLnBrk="1" hangingPunct="1"/>
            <a:r>
              <a:rPr lang="en-US" altLang="en-US" sz="3200"/>
              <a:t>Ci3T Primary Plan: Roles and Responsibilities</a:t>
            </a: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046163" y="948026"/>
            <a:ext cx="7204075" cy="5566785"/>
          </a:xfrm>
          <a:prstGeom prst="rect">
            <a:avLst/>
          </a:prstGeom>
          <a:noFill/>
          <a:ln w="9525">
            <a:solidFill>
              <a:schemeClr val="tx1"/>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762000" y="4829175"/>
            <a:ext cx="7772400" cy="933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dirty="0">
                <a:solidFill>
                  <a:prstClr val="white"/>
                </a:solidFill>
              </a:rPr>
              <a:t>all stakeholder groups</a:t>
            </a:r>
          </a:p>
        </p:txBody>
      </p:sp>
    </p:spTree>
    <p:extLst>
      <p:ext uri="{BB962C8B-B14F-4D97-AF65-F5344CB8AC3E}">
        <p14:creationId xmlns:p14="http://schemas.microsoft.com/office/powerpoint/2010/main" val="3258076138"/>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44001"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rot="5400000">
            <a:off x="938595" y="1845326"/>
            <a:ext cx="1447800"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 name="Rounded Rectangle 3"/>
          <p:cNvSpPr/>
          <p:nvPr/>
        </p:nvSpPr>
        <p:spPr>
          <a:xfrm rot="5400000">
            <a:off x="6754967" y="-161530"/>
            <a:ext cx="1651506"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ounded Rectangle 4"/>
          <p:cNvSpPr/>
          <p:nvPr/>
        </p:nvSpPr>
        <p:spPr>
          <a:xfrm rot="5400000">
            <a:off x="3736547" y="2724183"/>
            <a:ext cx="1810837"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ounded Rectangle 5"/>
          <p:cNvSpPr/>
          <p:nvPr/>
        </p:nvSpPr>
        <p:spPr>
          <a:xfrm rot="5400000">
            <a:off x="958609" y="-98159"/>
            <a:ext cx="1219964"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Title 3"/>
          <p:cNvSpPr txBox="1">
            <a:spLocks/>
          </p:cNvSpPr>
          <p:nvPr/>
        </p:nvSpPr>
        <p:spPr bwMode="auto">
          <a:xfrm rot="-246943">
            <a:off x="319088" y="9540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fontAlgn="auto" hangingPunct="1">
              <a:lnSpc>
                <a:spcPct val="100000"/>
              </a:lnSpc>
              <a:spcBef>
                <a:spcPct val="0"/>
              </a:spcBef>
              <a:spcAft>
                <a:spcPts val="0"/>
              </a:spcAft>
              <a:buFontTx/>
              <a:buNone/>
            </a:pPr>
            <a:r>
              <a:rPr lang="en-US" altLang="en-US" sz="3200">
                <a:solidFill>
                  <a:srgbClr val="FFFFFF"/>
                </a:solidFill>
                <a:latin typeface="Times New Roman" charset="0"/>
                <a:ea typeface="+mn-ea"/>
                <a:cs typeface="Times New Roman" charset="0"/>
              </a:rPr>
              <a:t>Ci3T Primary Plan: Procedures for Teaching</a:t>
            </a:r>
          </a:p>
        </p:txBody>
      </p:sp>
      <p:sp>
        <p:nvSpPr>
          <p:cNvPr id="8" name="Title 3"/>
          <p:cNvSpPr txBox="1">
            <a:spLocks/>
          </p:cNvSpPr>
          <p:nvPr/>
        </p:nvSpPr>
        <p:spPr bwMode="auto">
          <a:xfrm rot="414631">
            <a:off x="487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fontAlgn="auto" hangingPunct="1">
              <a:lnSpc>
                <a:spcPct val="100000"/>
              </a:lnSpc>
              <a:spcBef>
                <a:spcPct val="0"/>
              </a:spcBef>
              <a:spcAft>
                <a:spcPts val="0"/>
              </a:spcAft>
              <a:buFontTx/>
              <a:buNone/>
            </a:pPr>
            <a:r>
              <a:rPr lang="en-US" altLang="en-US" sz="3200">
                <a:solidFill>
                  <a:srgbClr val="FFFFFF"/>
                </a:solidFill>
                <a:latin typeface="Times New Roman" charset="0"/>
                <a:ea typeface="+mn-ea"/>
                <a:cs typeface="Times New Roman" charset="0"/>
              </a:rPr>
              <a:t>Ci3T Primary Plan: Procedures for Reinforcing</a:t>
            </a:r>
          </a:p>
        </p:txBody>
      </p:sp>
      <p:sp>
        <p:nvSpPr>
          <p:cNvPr id="14" name="Title 3"/>
          <p:cNvSpPr txBox="1">
            <a:spLocks/>
          </p:cNvSpPr>
          <p:nvPr/>
        </p:nvSpPr>
        <p:spPr bwMode="auto">
          <a:xfrm rot="-330507">
            <a:off x="319088" y="4183063"/>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fontAlgn="auto" hangingPunct="1">
              <a:lnSpc>
                <a:spcPct val="100000"/>
              </a:lnSpc>
              <a:spcBef>
                <a:spcPct val="0"/>
              </a:spcBef>
              <a:spcAft>
                <a:spcPts val="0"/>
              </a:spcAft>
              <a:buFontTx/>
              <a:buNone/>
            </a:pPr>
            <a:r>
              <a:rPr lang="en-US" altLang="en-US" sz="3200">
                <a:solidFill>
                  <a:srgbClr val="FFFFFF"/>
                </a:solidFill>
                <a:latin typeface="Times New Roman" charset="0"/>
                <a:ea typeface="+mn-ea"/>
                <a:cs typeface="Times New Roman" charset="0"/>
              </a:rPr>
              <a:t>Ci3T Primary Plan: Procedures for Monitoring</a:t>
            </a:r>
          </a:p>
        </p:txBody>
      </p:sp>
      <p:pic>
        <p:nvPicPr>
          <p:cNvPr id="11" name="Picture 10">
            <a:extLst>
              <a:ext uri="{FF2B5EF4-FFF2-40B4-BE49-F238E27FC236}">
                <a16:creationId xmlns:a16="http://schemas.microsoft.com/office/drawing/2014/main" id="{38623F72-7D62-2F4D-94A7-31CBCF046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29584">
            <a:off x="6868669" y="4687115"/>
            <a:ext cx="1580351" cy="20410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0688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253961">
            <a:off x="7585075" y="3057525"/>
            <a:ext cx="1525588" cy="114141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65100"/>
            <a:ext cx="8229600" cy="1301750"/>
          </a:xfrm>
          <a:solidFill>
            <a:schemeClr val="bg1"/>
          </a:solidFill>
        </p:spPr>
        <p:txBody>
          <a:bodyPr>
            <a:normAutofit fontScale="90000"/>
          </a:bodyPr>
          <a:lstStyle/>
          <a:p>
            <a:pPr eaLnBrk="1" fontAlgn="auto" hangingPunct="1">
              <a:spcAft>
                <a:spcPts val="0"/>
              </a:spcAft>
              <a:defRPr/>
            </a:pPr>
            <a:r>
              <a:rPr lang="en-US" dirty="0"/>
              <a:t>Communication: </a:t>
            </a:r>
            <a:br>
              <a:rPr lang="en-US" dirty="0"/>
            </a:br>
            <a:r>
              <a:rPr lang="en-US" sz="4000" dirty="0"/>
              <a:t>Soliciting Feedback, Sharing Progress, Providing Professional Learning</a:t>
            </a:r>
            <a:endParaRPr lang="en-US" sz="1600" dirty="0">
              <a:solidFill>
                <a:schemeClr val="lt1"/>
              </a:solidFill>
              <a:latin typeface="+mn-lt"/>
              <a:ea typeface="+mn-ea"/>
              <a:cs typeface="+mn-cs"/>
            </a:endParaRPr>
          </a:p>
        </p:txBody>
      </p:sp>
      <p:graphicFrame>
        <p:nvGraphicFramePr>
          <p:cNvPr id="5" name="Content Placeholder 4"/>
          <p:cNvGraphicFramePr>
            <a:graphicFrameLocks noGrp="1"/>
          </p:cNvGraphicFramePr>
          <p:nvPr>
            <p:ph type="chart" idx="1"/>
          </p:nvPr>
        </p:nvGraphicFramePr>
        <p:xfrm>
          <a:off x="1143000" y="1600204"/>
          <a:ext cx="6477000" cy="4530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rot="-915106">
            <a:off x="241300" y="1790700"/>
            <a:ext cx="1322388" cy="168751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rot="-488377">
            <a:off x="36513" y="4816475"/>
            <a:ext cx="1547812" cy="17748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84250" y="3205163"/>
            <a:ext cx="1366838" cy="18034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572250" y="1104900"/>
            <a:ext cx="25717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769100" y="2844800"/>
            <a:ext cx="151765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266088">
            <a:off x="6537325" y="1979613"/>
            <a:ext cx="1444625" cy="18573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151688" y="2417763"/>
            <a:ext cx="1368425" cy="10350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801938" y="5449888"/>
            <a:ext cx="1946275"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777038" y="5449888"/>
            <a:ext cx="25495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959225" y="5454650"/>
            <a:ext cx="32766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1+#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651919" y="2057400"/>
            <a:ext cx="3840163" cy="1725612"/>
          </a:xfrm>
          <a:prstGeom prst="ellipse">
            <a:avLst/>
          </a:prstGeom>
          <a:noFill/>
          <a:ln w="57150">
            <a:solidFill>
              <a:srgbClr val="FFFF00"/>
            </a:solidFill>
          </a:ln>
          <a:effectLst>
            <a:glow rad="38100">
              <a:schemeClr val="tx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10" name="Content Placeholder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628" y="2581275"/>
            <a:ext cx="3268663" cy="41941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p:cNvSpPr txBox="1">
            <a:spLocks/>
          </p:cNvSpPr>
          <p:nvPr/>
        </p:nvSpPr>
        <p:spPr bwMode="auto">
          <a:xfrm>
            <a:off x="762000" y="3759200"/>
            <a:ext cx="8382000" cy="9191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eaLnBrk="1" fontAlgn="auto" hangingPunct="1">
              <a:spcBef>
                <a:spcPct val="0"/>
              </a:spcBef>
              <a:spcAft>
                <a:spcPts val="0"/>
              </a:spcAft>
              <a:buFontTx/>
              <a:buNone/>
            </a:pPr>
            <a:r>
              <a:rPr lang="en-US" altLang="en-US">
                <a:solidFill>
                  <a:srgbClr val="000000"/>
                </a:solidFill>
                <a:latin typeface="Times New Roman" charset="0"/>
                <a:ea typeface="MS PGothic" charset="-128"/>
                <a:cs typeface="Times New Roman" charset="0"/>
              </a:rPr>
              <a:t>Secondary (Tier 2) Intervention Grids</a:t>
            </a:r>
          </a:p>
        </p:txBody>
      </p:sp>
    </p:spTree>
    <p:extLst>
      <p:ext uri="{BB962C8B-B14F-4D97-AF65-F5344CB8AC3E}">
        <p14:creationId xmlns:p14="http://schemas.microsoft.com/office/powerpoint/2010/main" val="42118208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127000" y="2049463"/>
            <a:ext cx="8382000" cy="7350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eaLnBrk="1" fontAlgn="auto" hangingPunct="1">
              <a:spcBef>
                <a:spcPct val="0"/>
              </a:spcBef>
              <a:spcAft>
                <a:spcPts val="0"/>
              </a:spcAft>
              <a:buFontTx/>
              <a:buNone/>
            </a:pPr>
            <a:r>
              <a:rPr lang="en-US" altLang="en-US">
                <a:solidFill>
                  <a:srgbClr val="FFFFFF"/>
                </a:solidFill>
                <a:latin typeface="Times New Roman" charset="0"/>
                <a:ea typeface="MS PGothic" charset="-128"/>
                <a:cs typeface="Times New Roman" charset="0"/>
              </a:rPr>
              <a:t>Tertiary (Tier 3) Intervention Grids</a:t>
            </a:r>
          </a:p>
        </p:txBody>
      </p:sp>
      <p:sp>
        <p:nvSpPr>
          <p:cNvPr id="7" name="Oval 6"/>
          <p:cNvSpPr/>
          <p:nvPr/>
        </p:nvSpPr>
        <p:spPr>
          <a:xfrm>
            <a:off x="2667000" y="1066800"/>
            <a:ext cx="381000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10" name="Content Placeholder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0" y="2986088"/>
            <a:ext cx="4400550" cy="3719512"/>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5117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913"/>
            <a:ext cx="9144000" cy="1171575"/>
          </a:xfrm>
        </p:spPr>
        <p:txBody>
          <a:bodyPr/>
          <a:lstStyle/>
          <a:p>
            <a:pPr algn="ctr" eaLnBrk="1" fontAlgn="auto" hangingPunct="1">
              <a:spcAft>
                <a:spcPts val="0"/>
              </a:spcAft>
              <a:defRPr/>
            </a:pPr>
            <a:r>
              <a:rPr lang="en-US" sz="3600" dirty="0"/>
              <a:t>Implementation Science</a:t>
            </a:r>
            <a:br>
              <a:rPr lang="en-US" sz="3600" dirty="0"/>
            </a:br>
            <a:r>
              <a:rPr lang="en-US" sz="1600" dirty="0"/>
              <a:t> </a:t>
            </a:r>
            <a:r>
              <a:rPr lang="en-US" sz="1200" dirty="0">
                <a:latin typeface="+mn-lt"/>
              </a:rPr>
              <a:t>Adapted from Fixsen &amp; Blasé, 2005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68858154"/>
              </p:ext>
            </p:extLst>
          </p:nvPr>
        </p:nvGraphicFramePr>
        <p:xfrm>
          <a:off x="395536" y="1232756"/>
          <a:ext cx="8244916" cy="547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5-Point Star 2"/>
          <p:cNvSpPr/>
          <p:nvPr/>
        </p:nvSpPr>
        <p:spPr>
          <a:xfrm>
            <a:off x="71438" y="5310188"/>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8149374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Transparency, Access, </a:t>
            </a:r>
            <a:br>
              <a:rPr lang="en-US" dirty="0"/>
            </a:br>
            <a:r>
              <a:rPr lang="en-US" dirty="0"/>
              <a:t>&amp; Collaboration</a:t>
            </a:r>
          </a:p>
        </p:txBody>
      </p:sp>
      <p:sp>
        <p:nvSpPr>
          <p:cNvPr id="4" name="Text Placeholder 3"/>
          <p:cNvSpPr>
            <a:spLocks noGrp="1"/>
          </p:cNvSpPr>
          <p:nvPr>
            <p:ph type="body" idx="1"/>
          </p:nvPr>
        </p:nvSpPr>
        <p:spPr/>
        <p:txBody>
          <a:bodyPr/>
          <a:lstStyle/>
          <a:p>
            <a:r>
              <a:rPr lang="en-US"/>
              <a:t>Benefits of Ci3T Models</a:t>
            </a:r>
          </a:p>
        </p:txBody>
      </p:sp>
    </p:spTree>
    <p:extLst>
      <p:ext uri="{BB962C8B-B14F-4D97-AF65-F5344CB8AC3E}">
        <p14:creationId xmlns:p14="http://schemas.microsoft.com/office/powerpoint/2010/main" val="1854566191"/>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71014" y="1209675"/>
            <a:ext cx="6544261" cy="3562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 name="Picture 47" descr="10yellow"/>
          <p:cNvPicPr>
            <a:picLocks noChangeAspect="1" noChangeArrowheads="1"/>
          </p:cNvPicPr>
          <p:nvPr/>
        </p:nvPicPr>
        <p:blipFill>
          <a:blip r:embed="rId3" cstate="print"/>
          <a:srcRect/>
          <a:stretch>
            <a:fillRect/>
          </a:stretch>
        </p:blipFill>
        <p:spPr bwMode="auto">
          <a:xfrm>
            <a:off x="2033588" y="4772024"/>
            <a:ext cx="5076825" cy="1847850"/>
          </a:xfrm>
          <a:prstGeom prst="rect">
            <a:avLst/>
          </a:prstGeom>
          <a:noFill/>
          <a:ln w="9525">
            <a:noFill/>
            <a:miter lim="800000"/>
            <a:headEnd/>
            <a:tailEnd/>
          </a:ln>
        </p:spPr>
      </p:pic>
      <p:pic>
        <p:nvPicPr>
          <p:cNvPr id="11" name="Picture 46" descr="9yellow"/>
          <p:cNvPicPr>
            <a:picLocks noChangeAspect="1" noChangeArrowheads="1"/>
          </p:cNvPicPr>
          <p:nvPr/>
        </p:nvPicPr>
        <p:blipFill>
          <a:blip r:embed="rId4" cstate="print"/>
          <a:srcRect/>
          <a:stretch>
            <a:fillRect/>
          </a:stretch>
        </p:blipFill>
        <p:spPr bwMode="auto">
          <a:xfrm>
            <a:off x="2033588" y="4772024"/>
            <a:ext cx="5076825" cy="1847850"/>
          </a:xfrm>
          <a:prstGeom prst="rect">
            <a:avLst/>
          </a:prstGeom>
          <a:noFill/>
          <a:ln w="9525">
            <a:noFill/>
            <a:miter lim="800000"/>
            <a:headEnd/>
            <a:tailEnd/>
          </a:ln>
        </p:spPr>
      </p:pic>
      <p:pic>
        <p:nvPicPr>
          <p:cNvPr id="12" name="Picture 45" descr="8yellow"/>
          <p:cNvPicPr>
            <a:picLocks noChangeAspect="1" noChangeArrowheads="1"/>
          </p:cNvPicPr>
          <p:nvPr/>
        </p:nvPicPr>
        <p:blipFill>
          <a:blip r:embed="rId5" cstate="print"/>
          <a:srcRect/>
          <a:stretch>
            <a:fillRect/>
          </a:stretch>
        </p:blipFill>
        <p:spPr bwMode="auto">
          <a:xfrm>
            <a:off x="2033588" y="4772024"/>
            <a:ext cx="5076825" cy="1847850"/>
          </a:xfrm>
          <a:prstGeom prst="rect">
            <a:avLst/>
          </a:prstGeom>
          <a:noFill/>
          <a:ln w="9525">
            <a:noFill/>
            <a:miter lim="800000"/>
            <a:headEnd/>
            <a:tailEnd/>
          </a:ln>
        </p:spPr>
      </p:pic>
      <p:pic>
        <p:nvPicPr>
          <p:cNvPr id="13" name="Picture 44" descr="7yellow"/>
          <p:cNvPicPr>
            <a:picLocks noChangeAspect="1" noChangeArrowheads="1"/>
          </p:cNvPicPr>
          <p:nvPr/>
        </p:nvPicPr>
        <p:blipFill>
          <a:blip r:embed="rId6" cstate="print"/>
          <a:srcRect/>
          <a:stretch>
            <a:fillRect/>
          </a:stretch>
        </p:blipFill>
        <p:spPr bwMode="auto">
          <a:xfrm>
            <a:off x="2033588" y="4772024"/>
            <a:ext cx="5076825" cy="1847850"/>
          </a:xfrm>
          <a:prstGeom prst="rect">
            <a:avLst/>
          </a:prstGeom>
          <a:noFill/>
          <a:ln w="9525">
            <a:noFill/>
            <a:miter lim="800000"/>
            <a:headEnd/>
            <a:tailEnd/>
          </a:ln>
        </p:spPr>
      </p:pic>
      <p:pic>
        <p:nvPicPr>
          <p:cNvPr id="14" name="Picture 43" descr="6yellow"/>
          <p:cNvPicPr>
            <a:picLocks noChangeAspect="1" noChangeArrowheads="1"/>
          </p:cNvPicPr>
          <p:nvPr/>
        </p:nvPicPr>
        <p:blipFill>
          <a:blip r:embed="rId7" cstate="print"/>
          <a:srcRect/>
          <a:stretch>
            <a:fillRect/>
          </a:stretch>
        </p:blipFill>
        <p:spPr bwMode="auto">
          <a:xfrm>
            <a:off x="2033588" y="4772024"/>
            <a:ext cx="5076825" cy="1847850"/>
          </a:xfrm>
          <a:prstGeom prst="rect">
            <a:avLst/>
          </a:prstGeom>
          <a:noFill/>
          <a:ln w="9525">
            <a:noFill/>
            <a:miter lim="800000"/>
            <a:headEnd/>
            <a:tailEnd/>
          </a:ln>
        </p:spPr>
      </p:pic>
      <p:pic>
        <p:nvPicPr>
          <p:cNvPr id="23" name="Picture 41" descr="5yellow"/>
          <p:cNvPicPr>
            <a:picLocks noChangeAspect="1" noChangeArrowheads="1"/>
          </p:cNvPicPr>
          <p:nvPr/>
        </p:nvPicPr>
        <p:blipFill>
          <a:blip r:embed="rId8" cstate="print"/>
          <a:srcRect/>
          <a:stretch>
            <a:fillRect/>
          </a:stretch>
        </p:blipFill>
        <p:spPr bwMode="auto">
          <a:xfrm>
            <a:off x="2033588" y="4772024"/>
            <a:ext cx="5076825" cy="1847850"/>
          </a:xfrm>
          <a:prstGeom prst="rect">
            <a:avLst/>
          </a:prstGeom>
          <a:noFill/>
          <a:ln w="9525">
            <a:noFill/>
            <a:miter lim="800000"/>
            <a:headEnd/>
            <a:tailEnd/>
          </a:ln>
        </p:spPr>
      </p:pic>
      <p:pic>
        <p:nvPicPr>
          <p:cNvPr id="24" name="Picture 40" descr="4yellow"/>
          <p:cNvPicPr>
            <a:picLocks noChangeAspect="1" noChangeArrowheads="1"/>
          </p:cNvPicPr>
          <p:nvPr/>
        </p:nvPicPr>
        <p:blipFill>
          <a:blip r:embed="rId9" cstate="print"/>
          <a:srcRect/>
          <a:stretch>
            <a:fillRect/>
          </a:stretch>
        </p:blipFill>
        <p:spPr bwMode="auto">
          <a:xfrm>
            <a:off x="2033588" y="4772024"/>
            <a:ext cx="5076825" cy="1847850"/>
          </a:xfrm>
          <a:prstGeom prst="rect">
            <a:avLst/>
          </a:prstGeom>
          <a:noFill/>
          <a:ln w="9525">
            <a:noFill/>
            <a:miter lim="800000"/>
            <a:headEnd/>
            <a:tailEnd/>
          </a:ln>
        </p:spPr>
      </p:pic>
      <p:pic>
        <p:nvPicPr>
          <p:cNvPr id="25" name="Picture 39" descr="3yellow"/>
          <p:cNvPicPr>
            <a:picLocks noChangeAspect="1" noChangeArrowheads="1"/>
          </p:cNvPicPr>
          <p:nvPr/>
        </p:nvPicPr>
        <p:blipFill>
          <a:blip r:embed="rId10" cstate="print"/>
          <a:srcRect/>
          <a:stretch>
            <a:fillRect/>
          </a:stretch>
        </p:blipFill>
        <p:spPr bwMode="auto">
          <a:xfrm>
            <a:off x="2033588" y="4772024"/>
            <a:ext cx="5076825" cy="1847850"/>
          </a:xfrm>
          <a:prstGeom prst="rect">
            <a:avLst/>
          </a:prstGeom>
          <a:noFill/>
          <a:ln w="9525">
            <a:noFill/>
            <a:miter lim="800000"/>
            <a:headEnd/>
            <a:tailEnd/>
          </a:ln>
        </p:spPr>
      </p:pic>
      <p:pic>
        <p:nvPicPr>
          <p:cNvPr id="26" name="Picture 38" descr="2yellow"/>
          <p:cNvPicPr>
            <a:picLocks noChangeAspect="1" noChangeArrowheads="1"/>
          </p:cNvPicPr>
          <p:nvPr/>
        </p:nvPicPr>
        <p:blipFill>
          <a:blip r:embed="rId11" cstate="print"/>
          <a:srcRect/>
          <a:stretch>
            <a:fillRect/>
          </a:stretch>
        </p:blipFill>
        <p:spPr bwMode="auto">
          <a:xfrm>
            <a:off x="2033588" y="4772024"/>
            <a:ext cx="5076825" cy="1847850"/>
          </a:xfrm>
          <a:prstGeom prst="rect">
            <a:avLst/>
          </a:prstGeom>
          <a:noFill/>
          <a:ln w="9525">
            <a:noFill/>
            <a:miter lim="800000"/>
            <a:headEnd/>
            <a:tailEnd/>
          </a:ln>
        </p:spPr>
      </p:pic>
      <p:pic>
        <p:nvPicPr>
          <p:cNvPr id="27" name="Picture 33" descr="1yellow"/>
          <p:cNvPicPr>
            <a:picLocks noChangeAspect="1" noChangeArrowheads="1"/>
          </p:cNvPicPr>
          <p:nvPr/>
        </p:nvPicPr>
        <p:blipFill>
          <a:blip r:embed="rId12" cstate="print"/>
          <a:srcRect/>
          <a:stretch>
            <a:fillRect/>
          </a:stretch>
        </p:blipFill>
        <p:spPr bwMode="auto">
          <a:xfrm>
            <a:off x="2033588" y="4772024"/>
            <a:ext cx="5076825" cy="1847850"/>
          </a:xfrm>
          <a:prstGeom prst="rect">
            <a:avLst/>
          </a:prstGeom>
          <a:noFill/>
          <a:ln w="9525">
            <a:noFill/>
            <a:miter lim="800000"/>
            <a:headEnd/>
            <a:tailEnd/>
          </a:ln>
        </p:spPr>
      </p:pic>
      <p:pic>
        <p:nvPicPr>
          <p:cNvPr id="28" name="Picture 36" descr="30seconds_yellow"/>
          <p:cNvPicPr>
            <a:picLocks noChangeAspect="1" noChangeArrowheads="1"/>
          </p:cNvPicPr>
          <p:nvPr/>
        </p:nvPicPr>
        <p:blipFill>
          <a:blip r:embed="rId13" cstate="print"/>
          <a:srcRect/>
          <a:stretch>
            <a:fillRect/>
          </a:stretch>
        </p:blipFill>
        <p:spPr bwMode="auto">
          <a:xfrm>
            <a:off x="2033588" y="4772024"/>
            <a:ext cx="5076825" cy="1847850"/>
          </a:xfrm>
          <a:prstGeom prst="rect">
            <a:avLst/>
          </a:prstGeom>
          <a:noFill/>
          <a:ln w="9525">
            <a:noFill/>
            <a:miter lim="800000"/>
            <a:headEnd/>
            <a:tailEnd/>
          </a:ln>
        </p:spPr>
      </p:pic>
      <p:pic>
        <p:nvPicPr>
          <p:cNvPr id="29" name="Picture 32" descr="00seconds_yellow"/>
          <p:cNvPicPr>
            <a:picLocks noChangeAspect="1" noChangeArrowheads="1"/>
          </p:cNvPicPr>
          <p:nvPr/>
        </p:nvPicPr>
        <p:blipFill>
          <a:blip r:embed="rId14" cstate="print"/>
          <a:srcRect/>
          <a:stretch>
            <a:fillRect/>
          </a:stretch>
        </p:blipFill>
        <p:spPr bwMode="auto">
          <a:xfrm>
            <a:off x="2033588" y="4772024"/>
            <a:ext cx="5076825" cy="1847850"/>
          </a:xfrm>
          <a:prstGeom prst="rect">
            <a:avLst/>
          </a:prstGeom>
          <a:noFill/>
          <a:ln w="9525">
            <a:noFill/>
            <a:miter lim="800000"/>
            <a:headEnd/>
            <a:tailEnd/>
          </a:ln>
        </p:spPr>
      </p:pic>
      <p:pic>
        <p:nvPicPr>
          <p:cNvPr id="15" name="Content Placeholder 5"/>
          <p:cNvPicPr>
            <a:picLocks noChangeAspect="1"/>
          </p:cNvPicPr>
          <p:nvPr/>
        </p:nvPicPr>
        <p:blipFill>
          <a:blip r:embed="rId15"/>
          <a:stretch>
            <a:fillRect/>
          </a:stretch>
        </p:blipFill>
        <p:spPr>
          <a:xfrm>
            <a:off x="2033588" y="1230364"/>
            <a:ext cx="5076825" cy="3049815"/>
          </a:xfrm>
          <a:prstGeom prst="rect">
            <a:avLst/>
          </a:prstGeom>
        </p:spPr>
      </p:pic>
    </p:spTree>
    <p:extLst>
      <p:ext uri="{BB962C8B-B14F-4D97-AF65-F5344CB8AC3E}">
        <p14:creationId xmlns:p14="http://schemas.microsoft.com/office/powerpoint/2010/main" val="1041256450"/>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325563"/>
          </a:xfrm>
        </p:spPr>
        <p:txBody>
          <a:bodyPr>
            <a:normAutofit/>
          </a:bodyPr>
          <a:lstStyle/>
          <a:p>
            <a:r>
              <a:rPr lang="en-US" dirty="0"/>
              <a:t>Thank you… </a:t>
            </a:r>
            <a:br>
              <a:rPr lang="en-US" dirty="0"/>
            </a:br>
            <a:r>
              <a:rPr lang="en-US" dirty="0"/>
              <a:t>For Your Commitment</a:t>
            </a:r>
          </a:p>
        </p:txBody>
      </p:sp>
      <p:graphicFrame>
        <p:nvGraphicFramePr>
          <p:cNvPr id="6" name="Content Placeholder 5"/>
          <p:cNvGraphicFramePr>
            <a:graphicFrameLocks noGrp="1"/>
          </p:cNvGraphicFramePr>
          <p:nvPr>
            <p:ph sz="half" idx="2"/>
          </p:nvPr>
        </p:nvGraphicFramePr>
        <p:xfrm>
          <a:off x="4629150" y="1825625"/>
          <a:ext cx="3886200" cy="2517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4"/>
          <p:cNvGraphicFramePr>
            <a:graphicFrameLocks/>
          </p:cNvGraphicFramePr>
          <p:nvPr/>
        </p:nvGraphicFramePr>
        <p:xfrm>
          <a:off x="5054863" y="4409077"/>
          <a:ext cx="4038600" cy="20621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Content Placeholder 10"/>
          <p:cNvSpPr>
            <a:spLocks noGrp="1"/>
          </p:cNvSpPr>
          <p:nvPr>
            <p:ph sz="half" idx="1"/>
          </p:nvPr>
        </p:nvSpPr>
        <p:spPr>
          <a:xfrm>
            <a:off x="228600" y="1825625"/>
            <a:ext cx="4286250" cy="4811481"/>
          </a:xfrm>
          <a:prstGeom prst="rect">
            <a:avLst/>
          </a:prstGeom>
        </p:spPr>
        <p:txBody>
          <a:bodyPr>
            <a:noAutofit/>
          </a:bodyPr>
          <a:lstStyle/>
          <a:p>
            <a:pPr marL="342900" indent="-342900" algn="l">
              <a:lnSpc>
                <a:spcPct val="80000"/>
              </a:lnSpc>
              <a:buFont typeface="Arial" panose="020B0604020202020204" pitchFamily="34" charset="0"/>
              <a:buChar char="•"/>
            </a:pPr>
            <a:r>
              <a:rPr lang="en-US" sz="2400" dirty="0"/>
              <a:t>Students with emotional and behavioral disorders (EBD) represent a diverse and challenging group of students to teach (Forness, Freeman, </a:t>
            </a:r>
            <a:r>
              <a:rPr lang="en-US" sz="2400" dirty="0" err="1"/>
              <a:t>Paparella</a:t>
            </a:r>
            <a:r>
              <a:rPr lang="en-US" sz="2400" dirty="0"/>
              <a:t>, Kauffman, &amp; Walker, 2011)</a:t>
            </a:r>
          </a:p>
          <a:p>
            <a:pPr marL="342900" indent="-342900" algn="l">
              <a:lnSpc>
                <a:spcPct val="80000"/>
              </a:lnSpc>
              <a:buFont typeface="Arial" panose="020B0604020202020204" pitchFamily="34" charset="0"/>
              <a:buChar char="•"/>
            </a:pPr>
            <a:r>
              <a:rPr lang="en-US" sz="2400" dirty="0"/>
              <a:t>Historically as a field we have</a:t>
            </a:r>
          </a:p>
          <a:p>
            <a:pPr marL="800100" lvl="1" indent="-342900">
              <a:lnSpc>
                <a:spcPct val="80000"/>
              </a:lnSpc>
            </a:pPr>
            <a:r>
              <a:rPr lang="en-US" sz="2000" dirty="0"/>
              <a:t>viewed behavioral and social challenges to be within individual deficits (Landrum &amp; Tankersley, 2013)</a:t>
            </a:r>
          </a:p>
          <a:p>
            <a:pPr marL="800100" lvl="1" indent="-342900">
              <a:lnSpc>
                <a:spcPct val="80000"/>
              </a:lnSpc>
            </a:pPr>
            <a:r>
              <a:rPr lang="en-US" sz="2000" dirty="0"/>
              <a:t>relied on reactive approaches to address these challenges (Horner &amp; Sugai, 2015) </a:t>
            </a:r>
          </a:p>
        </p:txBody>
      </p:sp>
      <p:sp>
        <p:nvSpPr>
          <p:cNvPr id="9" name="Right Arrow 8"/>
          <p:cNvSpPr/>
          <p:nvPr/>
        </p:nvSpPr>
        <p:spPr>
          <a:xfrm>
            <a:off x="4293791" y="4030372"/>
            <a:ext cx="2335609" cy="130362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solidFill>
              </a:rPr>
              <a:t>Shift to a systems level perspective</a:t>
            </a:r>
          </a:p>
        </p:txBody>
      </p:sp>
    </p:spTree>
    <p:extLst>
      <p:ext uri="{BB962C8B-B14F-4D97-AF65-F5344CB8AC3E}">
        <p14:creationId xmlns:p14="http://schemas.microsoft.com/office/powerpoint/2010/main" val="321401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bwMode="auto">
          <a:xfrm>
            <a:off x="623888" y="1709739"/>
            <a:ext cx="7886700" cy="957261"/>
          </a:xfrm>
        </p:spPr>
        <p:txBody>
          <a:bodyPr wrap="square" numCol="1" anchorCtr="0" compatLnSpc="1">
            <a:prstTxWarp prst="textNoShape">
              <a:avLst/>
            </a:prstTxWarp>
          </a:bodyPr>
          <a:lstStyle/>
          <a:p>
            <a:pPr eaLnBrk="1" hangingPunct="1"/>
            <a:r>
              <a:rPr lang="en-US" altLang="en-US" dirty="0"/>
              <a:t>Agenda</a:t>
            </a:r>
          </a:p>
        </p:txBody>
      </p:sp>
      <p:sp>
        <p:nvSpPr>
          <p:cNvPr id="247811" name="Content Placeholder 2"/>
          <p:cNvSpPr>
            <a:spLocks noGrp="1"/>
          </p:cNvSpPr>
          <p:nvPr>
            <p:ph type="body" idx="1"/>
          </p:nvPr>
        </p:nvSpPr>
        <p:spPr>
          <a:xfrm>
            <a:off x="616961" y="2895600"/>
            <a:ext cx="7886700" cy="1500187"/>
          </a:xfrm>
        </p:spPr>
        <p:txBody>
          <a:bodyPr/>
          <a:lstStyle/>
          <a:p>
            <a:r>
              <a:rPr lang="en-US" dirty="0"/>
              <a:t>Introducing Ci3T … working collaboratively and efficiently</a:t>
            </a:r>
          </a:p>
          <a:p>
            <a:r>
              <a:rPr lang="en-US" sz="2400" b="1" dirty="0">
                <a:solidFill>
                  <a:srgbClr val="FF0000"/>
                </a:solidFill>
              </a:rPr>
              <a:t>Systematic Screening Tools &amp; Screening Logistics</a:t>
            </a:r>
          </a:p>
          <a:p>
            <a:r>
              <a:rPr lang="en-US" sz="2400" dirty="0"/>
              <a:t>Using Screening Data to Inform Instruction</a:t>
            </a:r>
          </a:p>
          <a:p>
            <a:pPr lvl="1"/>
            <a:r>
              <a:rPr lang="en-US" sz="2000" dirty="0"/>
              <a:t>Tier 1 practices</a:t>
            </a:r>
          </a:p>
          <a:p>
            <a:pPr lvl="1"/>
            <a:r>
              <a:rPr lang="en-US" sz="2000" dirty="0"/>
              <a:t>Teacher-delivered practices</a:t>
            </a:r>
          </a:p>
          <a:p>
            <a:pPr lvl="1"/>
            <a:r>
              <a:rPr lang="en-US" sz="2000" dirty="0"/>
              <a:t>Tier 2 and 3 supports</a:t>
            </a:r>
          </a:p>
          <a:p>
            <a:r>
              <a:rPr lang="en-US" sz="2400" dirty="0"/>
              <a:t>Action Plans: Moving Forward</a:t>
            </a:r>
          </a:p>
          <a:p>
            <a:pPr marL="0" indent="0" eaLnBrk="1" hangingPunct="1">
              <a:buNone/>
            </a:pPr>
            <a:endParaRPr lang="en-US" altLang="en-US" sz="2400" dirty="0"/>
          </a:p>
        </p:txBody>
      </p:sp>
    </p:spTree>
    <p:extLst>
      <p:ext uri="{BB962C8B-B14F-4D97-AF65-F5344CB8AC3E}">
        <p14:creationId xmlns:p14="http://schemas.microsoft.com/office/powerpoint/2010/main" val="1015464287"/>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97437"/>
            <a:ext cx="6559550" cy="1517615"/>
          </a:xfrm>
        </p:spPr>
        <p:txBody>
          <a:bodyPr rtlCol="0">
            <a:normAutofit fontScale="90000"/>
          </a:bodyPr>
          <a:lstStyle/>
          <a:p>
            <a:pPr algn="ctr" eaLnBrk="1" fontAlgn="auto" hangingPunct="1">
              <a:spcAft>
                <a:spcPts val="0"/>
              </a:spcAft>
              <a:defRPr/>
            </a:pPr>
            <a:r>
              <a:rPr lang="en-US" dirty="0">
                <a:solidFill>
                  <a:sysClr val="windowText" lastClr="000000"/>
                </a:solidFill>
              </a:rPr>
              <a:t>What screening tools are available? </a:t>
            </a:r>
          </a:p>
        </p:txBody>
      </p:sp>
      <p:pic>
        <p:nvPicPr>
          <p:cNvPr id="18485" name="Picture 53" descr="https://pacificnwpublish.com/product_images/i/117/SSBD-cover-3__97780_zoo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203732"/>
            <a:ext cx="1964754" cy="2519084"/>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idx="1"/>
          </p:nvPr>
        </p:nvSpPr>
        <p:spPr/>
        <p:txBody>
          <a:bodyPr/>
          <a:lstStyle/>
          <a:p>
            <a:endParaRPr lang="en-US" dirty="0"/>
          </a:p>
        </p:txBody>
      </p:sp>
      <p:pic>
        <p:nvPicPr>
          <p:cNvPr id="77828" name="Picture 2" descr="SDQ_Page_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245201"/>
            <a:ext cx="2713703" cy="34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4690060" y="0"/>
            <a:ext cx="3463340"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auto" hangingPunct="1">
              <a:spcBef>
                <a:spcPts val="0"/>
              </a:spcBef>
              <a:spcAft>
                <a:spcPts val="0"/>
              </a:spcAft>
            </a:pPr>
            <a:r>
              <a:rPr lang="en-US" dirty="0">
                <a:solidFill>
                  <a:prstClr val="white"/>
                </a:solidFill>
              </a:rPr>
              <a:t>See Lane, Menzies, Oakes, and Kalberg (2012) </a:t>
            </a:r>
          </a:p>
        </p:txBody>
      </p:sp>
      <p:pic>
        <p:nvPicPr>
          <p:cNvPr id="18507" name="Picture 75" descr="http://images.pearsonclinical.com/images/assets/basc-3bess/BASC3_BESS_175px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13177">
            <a:off x="1636049" y="4210205"/>
            <a:ext cx="1876242" cy="24321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7832" name="Object 4"/>
          <p:cNvGraphicFramePr>
            <a:graphicFrameLocks noChangeAspect="1"/>
          </p:cNvGraphicFramePr>
          <p:nvPr/>
        </p:nvGraphicFramePr>
        <p:xfrm>
          <a:off x="3039060" y="4342818"/>
          <a:ext cx="3302000" cy="2166938"/>
        </p:xfrm>
        <a:graphic>
          <a:graphicData uri="http://schemas.openxmlformats.org/presentationml/2006/ole">
            <mc:AlternateContent xmlns:mc="http://schemas.openxmlformats.org/markup-compatibility/2006">
              <mc:Choice xmlns:v="urn:schemas-microsoft-com:vml" Requires="v">
                <p:oleObj spid="_x0000_s9242" name="Acrobat Document" r:id="rId6" imgW="5212440" imgH="2924640" progId="Acrobat.Document.11">
                  <p:embed/>
                </p:oleObj>
              </mc:Choice>
              <mc:Fallback>
                <p:oleObj name="Acrobat Document" r:id="rId6" imgW="5212440" imgH="2924640" progId="Acrobat.Document.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9060" y="4342818"/>
                        <a:ext cx="3302000"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783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5831" y="4937861"/>
            <a:ext cx="30099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013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4434" name="Group 7"/>
          <p:cNvGrpSpPr>
            <a:grpSpLocks/>
          </p:cNvGrpSpPr>
          <p:nvPr/>
        </p:nvGrpSpPr>
        <p:grpSpPr bwMode="auto">
          <a:xfrm>
            <a:off x="609600" y="381000"/>
            <a:ext cx="4903788" cy="5391150"/>
            <a:chOff x="254643" y="368789"/>
            <a:chExt cx="6099858" cy="6489211"/>
          </a:xfrm>
        </p:grpSpPr>
        <p:pic>
          <p:nvPicPr>
            <p:cNvPr id="274446" name="Picture 4" descr="Computer by thilakarathna - Mac like compu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643" y="368789"/>
              <a:ext cx="6099858" cy="648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47" name="Picture 6"/>
            <p:cNvPicPr>
              <a:picLocks noChangeAspect="1"/>
            </p:cNvPicPr>
            <p:nvPr/>
          </p:nvPicPr>
          <p:blipFill>
            <a:blip r:embed="rId4" cstate="print">
              <a:extLst>
                <a:ext uri="{28A0092B-C50C-407E-A947-70E740481C1C}">
                  <a14:useLocalDpi xmlns:a14="http://schemas.microsoft.com/office/drawing/2010/main" val="0"/>
                </a:ext>
              </a:extLst>
            </a:blip>
            <a:srcRect l="9322" t="-317" r="7793" b="317"/>
            <a:stretch>
              <a:fillRect/>
            </a:stretch>
          </p:blipFill>
          <p:spPr bwMode="auto">
            <a:xfrm>
              <a:off x="564550" y="532435"/>
              <a:ext cx="5480044" cy="353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p:cNvGrpSpPr>
            <a:grpSpLocks/>
          </p:cNvGrpSpPr>
          <p:nvPr/>
        </p:nvGrpSpPr>
        <p:grpSpPr bwMode="auto">
          <a:xfrm>
            <a:off x="1981200" y="1143000"/>
            <a:ext cx="6858000" cy="4003675"/>
            <a:chOff x="643552" y="1579880"/>
            <a:chExt cx="9143999" cy="5337447"/>
          </a:xfrm>
        </p:grpSpPr>
        <p:pic>
          <p:nvPicPr>
            <p:cNvPr id="274443"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44592" y="5534792"/>
              <a:ext cx="3742959" cy="138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a:off x="1964352" y="1884635"/>
              <a:ext cx="4182533" cy="3773461"/>
            </a:xfrm>
            <a:prstGeom prst="straightConnector1">
              <a:avLst/>
            </a:prstGeom>
            <a:ln w="95250">
              <a:tailEnd type="triangle"/>
            </a:ln>
          </p:spPr>
          <p:style>
            <a:lnRef idx="1">
              <a:schemeClr val="accent2"/>
            </a:lnRef>
            <a:fillRef idx="0">
              <a:schemeClr val="accent2"/>
            </a:fillRef>
            <a:effectRef idx="0">
              <a:schemeClr val="accent2"/>
            </a:effectRef>
            <a:fontRef idx="minor">
              <a:schemeClr val="tx1"/>
            </a:fontRef>
          </p:style>
        </p:cxnSp>
        <p:sp>
          <p:nvSpPr>
            <p:cNvPr id="15" name="Oval 14"/>
            <p:cNvSpPr/>
            <p:nvPr/>
          </p:nvSpPr>
          <p:spPr>
            <a:xfrm>
              <a:off x="643552" y="1579880"/>
              <a:ext cx="1625600" cy="406340"/>
            </a:xfrm>
            <a:prstGeom prst="ellipse">
              <a:avLst/>
            </a:prstGeom>
            <a:no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solidFill>
                  <a:prstClr val="black"/>
                </a:solidFill>
              </a:endParaRPr>
            </a:p>
          </p:txBody>
        </p:sp>
      </p:grpSp>
      <p:sp>
        <p:nvSpPr>
          <p:cNvPr id="2" name="Rounded Rectangle 1"/>
          <p:cNvSpPr/>
          <p:nvPr/>
        </p:nvSpPr>
        <p:spPr>
          <a:xfrm>
            <a:off x="5791200" y="1298575"/>
            <a:ext cx="2971800" cy="1082675"/>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solidFill>
                  <a:prstClr val="black"/>
                </a:solidFill>
              </a:rPr>
              <a:t>www.ci3t.org</a:t>
            </a:r>
          </a:p>
        </p:txBody>
      </p:sp>
      <p:sp>
        <p:nvSpPr>
          <p:cNvPr id="18" name="Rectangle 17"/>
          <p:cNvSpPr/>
          <p:nvPr/>
        </p:nvSpPr>
        <p:spPr>
          <a:xfrm>
            <a:off x="6153150" y="4242176"/>
            <a:ext cx="2501900" cy="710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black"/>
                </a:solidFill>
              </a:rPr>
              <a:t>Systematic Screening</a:t>
            </a:r>
          </a:p>
        </p:txBody>
      </p:sp>
      <p:pic>
        <p:nvPicPr>
          <p:cNvPr id="19"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33400"/>
            <a:ext cx="43434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 y="609600"/>
            <a:ext cx="47196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836" y="3070066"/>
            <a:ext cx="2909988" cy="3765866"/>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17490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3175" y="813649"/>
            <a:ext cx="4233672" cy="1516396"/>
          </a:xfrm>
        </p:spPr>
        <p:txBody>
          <a:bodyPr>
            <a:noAutofit/>
          </a:bodyPr>
          <a:lstStyle/>
          <a:p>
            <a:pPr algn="ctr"/>
            <a:r>
              <a:rPr lang="en-US" sz="4000" dirty="0"/>
              <a:t>Systematic Screener for Behavior Disorders</a:t>
            </a:r>
          </a:p>
        </p:txBody>
      </p:sp>
      <p:sp>
        <p:nvSpPr>
          <p:cNvPr id="5" name="Content Placeholder 4"/>
          <p:cNvSpPr>
            <a:spLocks noGrp="1"/>
          </p:cNvSpPr>
          <p:nvPr>
            <p:ph idx="1"/>
          </p:nvPr>
        </p:nvSpPr>
        <p:spPr>
          <a:xfrm>
            <a:off x="4768720" y="1017193"/>
            <a:ext cx="3092054" cy="5105952"/>
          </a:xfrm>
          <a:noFill/>
          <a:ln>
            <a:noFill/>
          </a:ln>
        </p:spPr>
        <p:txBody>
          <a:bodyPr>
            <a:noAutofit/>
          </a:bodyPr>
          <a:lstStyle/>
          <a:p>
            <a:endParaRPr lang="en-US" sz="3600" dirty="0"/>
          </a:p>
          <a:p>
            <a:endParaRPr lang="en-US" sz="3600" dirty="0"/>
          </a:p>
          <a:p>
            <a:pPr marL="0" indent="0">
              <a:buNone/>
            </a:pPr>
            <a:endParaRPr lang="en-US" sz="3600" dirty="0"/>
          </a:p>
          <a:p>
            <a:endParaRPr lang="en-US" sz="2400" dirty="0"/>
          </a:p>
          <a:p>
            <a:pPr marL="0" indent="0" algn="ctr">
              <a:buNone/>
            </a:pPr>
            <a:r>
              <a:rPr lang="en-US" sz="2400" dirty="0"/>
              <a:t>Available from </a:t>
            </a:r>
          </a:p>
          <a:p>
            <a:pPr marL="0" indent="0" algn="ctr">
              <a:buNone/>
            </a:pPr>
            <a:r>
              <a:rPr lang="en-US" sz="2400" dirty="0"/>
              <a:t>Pacific Northwest Publishing</a:t>
            </a:r>
          </a:p>
          <a:p>
            <a:pPr marL="0" indent="0" algn="ctr">
              <a:buNone/>
            </a:pPr>
            <a:endParaRPr lang="en-US" sz="2000" dirty="0"/>
          </a:p>
          <a:p>
            <a:pPr marL="0" indent="0" algn="ctr">
              <a:buNone/>
            </a:pPr>
            <a:endParaRPr lang="en-US" sz="2000" dirty="0"/>
          </a:p>
          <a:p>
            <a:pPr marL="0" indent="0" algn="ctr">
              <a:buNone/>
            </a:pPr>
            <a:r>
              <a:rPr lang="en-US" sz="2000" dirty="0"/>
              <a:t>(SSBD 2</a:t>
            </a:r>
            <a:r>
              <a:rPr lang="en-US" sz="2000" baseline="30000" dirty="0"/>
              <a:t>nd</a:t>
            </a:r>
            <a:r>
              <a:rPr lang="en-US" sz="2000" dirty="0"/>
              <a:t> ed.; Walker,  Severson, &amp; </a:t>
            </a:r>
            <a:r>
              <a:rPr lang="en-US" sz="2000" dirty="0" err="1"/>
              <a:t>Feil</a:t>
            </a:r>
            <a:r>
              <a:rPr lang="en-US" sz="2000" dirty="0"/>
              <a:t>, 2014)</a:t>
            </a:r>
          </a:p>
        </p:txBody>
      </p:sp>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0160" y="2827351"/>
            <a:ext cx="3023448" cy="334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2532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9"/>
          <p:cNvSpPr txBox="1">
            <a:spLocks noChangeArrowheads="1"/>
          </p:cNvSpPr>
          <p:nvPr/>
        </p:nvSpPr>
        <p:spPr bwMode="auto">
          <a:xfrm>
            <a:off x="1600200" y="1385888"/>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000" b="1">
                <a:solidFill>
                  <a:prstClr val="black"/>
                </a:solidFill>
              </a:rPr>
              <a:t>Externalizing</a:t>
            </a:r>
          </a:p>
        </p:txBody>
      </p:sp>
      <p:sp>
        <p:nvSpPr>
          <p:cNvPr id="122883" name="Text Box 23"/>
          <p:cNvSpPr txBox="1">
            <a:spLocks noChangeArrowheads="1"/>
          </p:cNvSpPr>
          <p:nvPr/>
        </p:nvSpPr>
        <p:spPr bwMode="auto">
          <a:xfrm rot="971353">
            <a:off x="5741988" y="5500688"/>
            <a:ext cx="6858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1300" b="1">
                <a:solidFill>
                  <a:prstClr val="white"/>
                </a:solidFill>
              </a:rPr>
              <a:t>1.44%</a:t>
            </a:r>
            <a:endParaRPr lang="en-US" sz="1400" b="1">
              <a:solidFill>
                <a:prstClr val="white"/>
              </a:solidFill>
            </a:endParaRPr>
          </a:p>
        </p:txBody>
      </p:sp>
      <p:graphicFrame>
        <p:nvGraphicFramePr>
          <p:cNvPr id="43" name="Chart 42"/>
          <p:cNvGraphicFramePr>
            <a:graphicFrameLocks/>
          </p:cNvGraphicFramePr>
          <p:nvPr/>
        </p:nvGraphicFramePr>
        <p:xfrm>
          <a:off x="381000" y="685800"/>
          <a:ext cx="8077200" cy="57912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127635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6.18%</a:t>
            </a:r>
          </a:p>
        </p:txBody>
      </p:sp>
      <p:sp>
        <p:nvSpPr>
          <p:cNvPr id="45" name="Rectangle 44"/>
          <p:cNvSpPr/>
          <p:nvPr/>
        </p:nvSpPr>
        <p:spPr>
          <a:xfrm>
            <a:off x="220980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3.50%</a:t>
            </a:r>
          </a:p>
        </p:txBody>
      </p:sp>
      <p:sp>
        <p:nvSpPr>
          <p:cNvPr id="46" name="Rectangle 45"/>
          <p:cNvSpPr/>
          <p:nvPr/>
        </p:nvSpPr>
        <p:spPr>
          <a:xfrm>
            <a:off x="3200400" y="5057775"/>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3.18%</a:t>
            </a:r>
          </a:p>
        </p:txBody>
      </p:sp>
      <p:sp>
        <p:nvSpPr>
          <p:cNvPr id="47" name="Rectangle 46"/>
          <p:cNvSpPr/>
          <p:nvPr/>
        </p:nvSpPr>
        <p:spPr>
          <a:xfrm>
            <a:off x="411480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8.90%</a:t>
            </a:r>
          </a:p>
        </p:txBody>
      </p:sp>
      <p:sp>
        <p:nvSpPr>
          <p:cNvPr id="48" name="Rectangle 47"/>
          <p:cNvSpPr/>
          <p:nvPr/>
        </p:nvSpPr>
        <p:spPr>
          <a:xfrm>
            <a:off x="510540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6.50%</a:t>
            </a:r>
          </a:p>
        </p:txBody>
      </p:sp>
      <p:sp>
        <p:nvSpPr>
          <p:cNvPr id="49" name="Rectangle 48"/>
          <p:cNvSpPr/>
          <p:nvPr/>
        </p:nvSpPr>
        <p:spPr>
          <a:xfrm>
            <a:off x="6084888" y="5038725"/>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2.73%</a:t>
            </a:r>
          </a:p>
        </p:txBody>
      </p:sp>
      <p:sp>
        <p:nvSpPr>
          <p:cNvPr id="2" name="Left Arrow 1"/>
          <p:cNvSpPr/>
          <p:nvPr/>
        </p:nvSpPr>
        <p:spPr>
          <a:xfrm>
            <a:off x="6943725" y="4446588"/>
            <a:ext cx="2209800" cy="1344612"/>
          </a:xfrm>
          <a:prstGeom prst="left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400" dirty="0">
                <a:solidFill>
                  <a:prstClr val="white"/>
                </a:solidFill>
              </a:rPr>
              <a:t>% computed based on total # students screened</a:t>
            </a:r>
          </a:p>
        </p:txBody>
      </p:sp>
      <p:cxnSp>
        <p:nvCxnSpPr>
          <p:cNvPr id="6" name="Straight Connector 5"/>
          <p:cNvCxnSpPr/>
          <p:nvPr/>
        </p:nvCxnSpPr>
        <p:spPr>
          <a:xfrm>
            <a:off x="4038600" y="847725"/>
            <a:ext cx="0" cy="441007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4800" y="6238875"/>
            <a:ext cx="85344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black"/>
                </a:solidFill>
              </a:rPr>
              <a:t>Source. Lane, Menzies, Oakes, &amp; Kalberg, 2012. Figure  2.2 WES Elementary Systematic Screening for Behavior Disorders (SSBD; Walker &amp; Severson, 1992) results comparing the percentage of students nominated and exceeding normative criteria for both externalizing and internalizing behavior disorders over a three year period.</a:t>
            </a:r>
          </a:p>
        </p:txBody>
      </p:sp>
      <p:sp>
        <p:nvSpPr>
          <p:cNvPr id="8" name="Rectangle 7"/>
          <p:cNvSpPr/>
          <p:nvPr/>
        </p:nvSpPr>
        <p:spPr>
          <a:xfrm>
            <a:off x="457200" y="152400"/>
            <a:ext cx="6486525"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685800" y="304800"/>
            <a:ext cx="7772400"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prstClr val="black"/>
                </a:solidFill>
              </a:rPr>
              <a:t>SSBD Results – Winter 2007 through Winter 2009</a:t>
            </a:r>
          </a:p>
          <a:p>
            <a:pPr algn="ctr">
              <a:defRPr/>
            </a:pPr>
            <a:r>
              <a:rPr lang="en-US" sz="2000" dirty="0">
                <a:solidFill>
                  <a:prstClr val="black"/>
                </a:solidFill>
              </a:rPr>
              <a:t>Risk Status </a:t>
            </a:r>
            <a:r>
              <a:rPr lang="en-US" sz="2000">
                <a:solidFill>
                  <a:prstClr val="black"/>
                </a:solidFill>
              </a:rPr>
              <a:t>of Nominated </a:t>
            </a:r>
            <a:r>
              <a:rPr lang="en-US" sz="2000" dirty="0">
                <a:solidFill>
                  <a:prstClr val="black"/>
                </a:solidFill>
              </a:rPr>
              <a:t>Students</a:t>
            </a:r>
          </a:p>
          <a:p>
            <a:pPr algn="ctr">
              <a:defRPr/>
            </a:pPr>
            <a:endParaRPr lang="en-US" sz="2000" dirty="0">
              <a:solidFill>
                <a:prstClr val="black"/>
              </a:solidFill>
            </a:endParaRPr>
          </a:p>
        </p:txBody>
      </p:sp>
    </p:spTree>
    <p:extLst>
      <p:ext uri="{BB962C8B-B14F-4D97-AF65-F5344CB8AC3E}">
        <p14:creationId xmlns:p14="http://schemas.microsoft.com/office/powerpoint/2010/main" val="2700829615"/>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4" name="Object 3"/>
          <p:cNvGraphicFramePr>
            <a:graphicFrameLocks noGrp="1" noChangeAspect="1"/>
          </p:cNvGraphicFramePr>
          <p:nvPr>
            <p:ph sz="quarter" idx="4294967295"/>
          </p:nvPr>
        </p:nvGraphicFramePr>
        <p:xfrm>
          <a:off x="915988" y="990600"/>
          <a:ext cx="8228012" cy="5562600"/>
        </p:xfrm>
        <a:graphic>
          <a:graphicData uri="http://schemas.openxmlformats.org/presentationml/2006/ole">
            <mc:AlternateContent xmlns:mc="http://schemas.openxmlformats.org/markup-compatibility/2006">
              <mc:Choice xmlns:v="urn:schemas-microsoft-com:vml" Requires="v">
                <p:oleObj spid="_x0000_s2080" name="Worksheet" r:id="rId4" imgW="8820049" imgH="5962665" progId="Excel.Sheet.8">
                  <p:embed/>
                </p:oleObj>
              </mc:Choice>
              <mc:Fallback>
                <p:oleObj name="Worksheet" r:id="rId4" imgW="8820049" imgH="5962665" progId="Excel.Sheet.8">
                  <p:embed/>
                  <p:pic>
                    <p:nvPicPr>
                      <p:cNvPr id="0" name=""/>
                      <p:cNvPicPr>
                        <a:picLocks noGrp="1" noChangeAspect="1" noChangeArrowheads="1"/>
                      </p:cNvPicPr>
                      <p:nvPr/>
                    </p:nvPicPr>
                    <p:blipFill>
                      <a:blip r:embed="rId5"/>
                      <a:srcRect/>
                      <a:stretch>
                        <a:fillRect/>
                      </a:stretch>
                    </p:blipFill>
                    <p:spPr bwMode="auto">
                      <a:xfrm>
                        <a:off x="915988" y="990600"/>
                        <a:ext cx="8228012" cy="5562600"/>
                      </a:xfrm>
                      <a:prstGeom prst="rect">
                        <a:avLst/>
                      </a:prstGeom>
                      <a:noFill/>
                      <a:ln>
                        <a:noFill/>
                      </a:ln>
                    </p:spPr>
                  </p:pic>
                </p:oleObj>
              </mc:Fallback>
            </mc:AlternateContent>
          </a:graphicData>
        </a:graphic>
      </p:graphicFrame>
      <p:sp>
        <p:nvSpPr>
          <p:cNvPr id="79902" name="TextBox 30"/>
          <p:cNvSpPr txBox="1">
            <a:spLocks noChangeArrowheads="1"/>
          </p:cNvSpPr>
          <p:nvPr/>
        </p:nvSpPr>
        <p:spPr bwMode="auto">
          <a:xfrm>
            <a:off x="228600" y="6553200"/>
            <a:ext cx="868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a:solidFill>
                  <a:prstClr val="black"/>
                </a:solidFill>
                <a:latin typeface="Calibri" panose="020F0502020204030204"/>
              </a:rPr>
              <a:t>Note</a:t>
            </a:r>
            <a:r>
              <a:rPr lang="en-US" sz="1400" dirty="0">
                <a:solidFill>
                  <a:prstClr val="black"/>
                </a:solidFill>
                <a:latin typeface="Calibri" panose="020F0502020204030204"/>
              </a:rPr>
              <a:t>. The numbers represent totals for the students for whom the SSBD was completed. </a:t>
            </a:r>
          </a:p>
        </p:txBody>
      </p:sp>
      <p:sp>
        <p:nvSpPr>
          <p:cNvPr id="2" name="TextBox 1"/>
          <p:cNvSpPr txBox="1"/>
          <p:nvPr/>
        </p:nvSpPr>
        <p:spPr>
          <a:xfrm>
            <a:off x="1941094" y="4451684"/>
            <a:ext cx="573505" cy="1477328"/>
          </a:xfrm>
          <a:prstGeom prst="rect">
            <a:avLst/>
          </a:prstGeom>
          <a:noFill/>
        </p:spPr>
        <p:txBody>
          <a:bodyPr wrap="square" rtlCol="0">
            <a:spAutoFit/>
          </a:bodyPr>
          <a:lstStyle/>
          <a:p>
            <a:r>
              <a:rPr lang="en-US" dirty="0">
                <a:solidFill>
                  <a:prstClr val="white"/>
                </a:solidFill>
              </a:rPr>
              <a:t>47</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13</a:t>
            </a:r>
          </a:p>
        </p:txBody>
      </p:sp>
      <p:sp>
        <p:nvSpPr>
          <p:cNvPr id="34" name="TextBox 33"/>
          <p:cNvSpPr txBox="1"/>
          <p:nvPr/>
        </p:nvSpPr>
        <p:spPr>
          <a:xfrm>
            <a:off x="3124200" y="4648200"/>
            <a:ext cx="533400" cy="1477328"/>
          </a:xfrm>
          <a:prstGeom prst="rect">
            <a:avLst/>
          </a:prstGeom>
          <a:noFill/>
        </p:spPr>
        <p:txBody>
          <a:bodyPr wrap="square" rtlCol="0">
            <a:spAutoFit/>
          </a:bodyPr>
          <a:lstStyle/>
          <a:p>
            <a:r>
              <a:rPr lang="en-US" dirty="0">
                <a:solidFill>
                  <a:prstClr val="white"/>
                </a:solidFill>
              </a:rPr>
              <a:t>63</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 7</a:t>
            </a:r>
          </a:p>
        </p:txBody>
      </p:sp>
      <p:sp>
        <p:nvSpPr>
          <p:cNvPr id="35" name="TextBox 34"/>
          <p:cNvSpPr txBox="1"/>
          <p:nvPr/>
        </p:nvSpPr>
        <p:spPr>
          <a:xfrm>
            <a:off x="4455694" y="4538461"/>
            <a:ext cx="573505" cy="1477328"/>
          </a:xfrm>
          <a:prstGeom prst="rect">
            <a:avLst/>
          </a:prstGeom>
          <a:noFill/>
        </p:spPr>
        <p:txBody>
          <a:bodyPr wrap="square" rtlCol="0">
            <a:spAutoFit/>
          </a:bodyPr>
          <a:lstStyle/>
          <a:p>
            <a:r>
              <a:rPr lang="en-US" dirty="0">
                <a:solidFill>
                  <a:prstClr val="white"/>
                </a:solidFill>
              </a:rPr>
              <a:t>57</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 9</a:t>
            </a:r>
          </a:p>
        </p:txBody>
      </p:sp>
      <p:sp>
        <p:nvSpPr>
          <p:cNvPr id="36" name="TextBox 35"/>
          <p:cNvSpPr txBox="1"/>
          <p:nvPr/>
        </p:nvSpPr>
        <p:spPr>
          <a:xfrm>
            <a:off x="5638800" y="4495800"/>
            <a:ext cx="609600" cy="1477328"/>
          </a:xfrm>
          <a:prstGeom prst="rect">
            <a:avLst/>
          </a:prstGeom>
          <a:noFill/>
        </p:spPr>
        <p:txBody>
          <a:bodyPr wrap="square" rtlCol="0">
            <a:spAutoFit/>
          </a:bodyPr>
          <a:lstStyle/>
          <a:p>
            <a:r>
              <a:rPr lang="en-US" dirty="0">
                <a:solidFill>
                  <a:prstClr val="white"/>
                </a:solidFill>
              </a:rPr>
              <a:t>66</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11</a:t>
            </a:r>
          </a:p>
        </p:txBody>
      </p:sp>
      <p:sp>
        <p:nvSpPr>
          <p:cNvPr id="37" name="TextBox 36"/>
          <p:cNvSpPr txBox="1"/>
          <p:nvPr/>
        </p:nvSpPr>
        <p:spPr>
          <a:xfrm>
            <a:off x="6934200" y="4495800"/>
            <a:ext cx="609600" cy="1477328"/>
          </a:xfrm>
          <a:prstGeom prst="rect">
            <a:avLst/>
          </a:prstGeom>
          <a:noFill/>
        </p:spPr>
        <p:txBody>
          <a:bodyPr wrap="square" rtlCol="0">
            <a:spAutoFit/>
          </a:bodyPr>
          <a:lstStyle/>
          <a:p>
            <a:r>
              <a:rPr lang="en-US" dirty="0">
                <a:solidFill>
                  <a:prstClr val="white"/>
                </a:solidFill>
              </a:rPr>
              <a:t>78</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14</a:t>
            </a:r>
          </a:p>
        </p:txBody>
      </p:sp>
      <p:sp>
        <p:nvSpPr>
          <p:cNvPr id="3" name="Right Arrow 2"/>
          <p:cNvSpPr/>
          <p:nvPr/>
        </p:nvSpPr>
        <p:spPr>
          <a:xfrm rot="1529535">
            <a:off x="1264432" y="5059758"/>
            <a:ext cx="852564"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p:nvSpPr>
        <p:spPr>
          <a:xfrm>
            <a:off x="517358" y="1544052"/>
            <a:ext cx="461665" cy="3693319"/>
          </a:xfrm>
          <a:prstGeom prst="rect">
            <a:avLst/>
          </a:prstGeom>
          <a:noFill/>
        </p:spPr>
        <p:txBody>
          <a:bodyPr vert="vert270" wrap="square" rtlCol="0">
            <a:spAutoFit/>
          </a:bodyPr>
          <a:lstStyle/>
          <a:p>
            <a:r>
              <a:rPr lang="en-US" dirty="0">
                <a:solidFill>
                  <a:prstClr val="black"/>
                </a:solidFill>
              </a:rPr>
              <a:t>Number of students</a:t>
            </a:r>
          </a:p>
        </p:txBody>
      </p:sp>
      <p:sp>
        <p:nvSpPr>
          <p:cNvPr id="16" name="Rectangle 3"/>
          <p:cNvSpPr txBox="1">
            <a:spLocks/>
          </p:cNvSpPr>
          <p:nvPr/>
        </p:nvSpPr>
        <p:spPr>
          <a:xfrm>
            <a:off x="428001" y="0"/>
            <a:ext cx="8090357" cy="1066800"/>
          </a:xfrm>
          <a:prstGeom prst="rect">
            <a:avLst/>
          </a:prstGeom>
          <a:noFill/>
          <a:ln>
            <a:noFill/>
          </a:ln>
        </p:spPr>
        <p:txBody>
          <a:bodyPr vert="horz" lIns="91440" tIns="45720" rIns="91440" bIns="45720" rtlCol="0" anchor="ctr">
            <a:normAutofit fontScale="60000" lnSpcReduction="20000"/>
          </a:bodyPr>
          <a:lstStyle>
            <a:lvl1pPr algn="ctr">
              <a:spcBef>
                <a:spcPct val="0"/>
              </a:spcBef>
              <a:buNone/>
              <a:defRPr sz="4400">
                <a:solidFill>
                  <a:schemeClr val="bg1"/>
                </a:solidFill>
                <a:latin typeface="Times New Roman"/>
                <a:ea typeface="+mj-ea"/>
                <a:cs typeface="Times New Roman"/>
              </a:defRPr>
            </a:lvl1pPr>
          </a:lstStyle>
          <a:p>
            <a:r>
              <a:rPr lang="en-US" dirty="0">
                <a:solidFill>
                  <a:sysClr val="windowText" lastClr="000000"/>
                </a:solidFill>
                <a:latin typeface="Calibri Light" panose="020F0302020204030204"/>
              </a:rPr>
              <a:t>Sample Data – SSBD</a:t>
            </a:r>
          </a:p>
          <a:p>
            <a:r>
              <a:rPr lang="en-US" dirty="0">
                <a:solidFill>
                  <a:sysClr val="windowText" lastClr="000000"/>
                </a:solidFill>
                <a:latin typeface="Calibri Light" panose="020F0302020204030204"/>
              </a:rPr>
              <a:t>2007-2011 Risk Status </a:t>
            </a:r>
            <a:r>
              <a:rPr lang="en-US">
                <a:solidFill>
                  <a:sysClr val="windowText" lastClr="000000"/>
                </a:solidFill>
                <a:latin typeface="Calibri Light" panose="020F0302020204030204"/>
              </a:rPr>
              <a:t>for Nominated </a:t>
            </a:r>
            <a:r>
              <a:rPr lang="en-US" dirty="0">
                <a:solidFill>
                  <a:sysClr val="windowText" lastClr="000000"/>
                </a:solidFill>
                <a:latin typeface="Calibri Light" panose="020F0302020204030204"/>
              </a:rPr>
              <a:t>Students</a:t>
            </a:r>
          </a:p>
          <a:p>
            <a:r>
              <a:rPr lang="en-US" dirty="0">
                <a:solidFill>
                  <a:sysClr val="windowText" lastClr="000000"/>
                </a:solidFill>
                <a:latin typeface="Calibri Light" panose="020F0302020204030204"/>
              </a:rPr>
              <a:t>Externalizing</a:t>
            </a:r>
          </a:p>
        </p:txBody>
      </p:sp>
      <p:sp>
        <p:nvSpPr>
          <p:cNvPr id="5" name="TextBox 4"/>
          <p:cNvSpPr txBox="1"/>
          <p:nvPr/>
        </p:nvSpPr>
        <p:spPr>
          <a:xfrm rot="1648849">
            <a:off x="1240391" y="5194001"/>
            <a:ext cx="1134844" cy="369332"/>
          </a:xfrm>
          <a:prstGeom prst="rect">
            <a:avLst/>
          </a:prstGeom>
          <a:noFill/>
        </p:spPr>
        <p:txBody>
          <a:bodyPr wrap="square" rtlCol="0">
            <a:spAutoFit/>
          </a:bodyPr>
          <a:lstStyle/>
          <a:p>
            <a:r>
              <a:rPr lang="en-US" dirty="0">
                <a:solidFill>
                  <a:prstClr val="white"/>
                </a:solidFill>
              </a:rPr>
              <a:t>6.8%</a:t>
            </a:r>
          </a:p>
        </p:txBody>
      </p:sp>
      <p:sp>
        <p:nvSpPr>
          <p:cNvPr id="18" name="Right Arrow 17"/>
          <p:cNvSpPr/>
          <p:nvPr/>
        </p:nvSpPr>
        <p:spPr>
          <a:xfrm rot="1529535">
            <a:off x="2362260" y="5264015"/>
            <a:ext cx="861314" cy="549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rot="1648849">
            <a:off x="2273485" y="5313091"/>
            <a:ext cx="892026" cy="369332"/>
          </a:xfrm>
          <a:prstGeom prst="rect">
            <a:avLst/>
          </a:prstGeom>
          <a:noFill/>
        </p:spPr>
        <p:txBody>
          <a:bodyPr wrap="square" rtlCol="0">
            <a:spAutoFit/>
          </a:bodyPr>
          <a:lstStyle/>
          <a:p>
            <a:r>
              <a:rPr lang="en-US" dirty="0">
                <a:solidFill>
                  <a:prstClr val="white"/>
                </a:solidFill>
              </a:rPr>
              <a:t>1.5%</a:t>
            </a:r>
          </a:p>
        </p:txBody>
      </p:sp>
      <p:sp>
        <p:nvSpPr>
          <p:cNvPr id="20" name="Right Arrow 19"/>
          <p:cNvSpPr/>
          <p:nvPr/>
        </p:nvSpPr>
        <p:spPr>
          <a:xfrm rot="1529535">
            <a:off x="3509735" y="5162155"/>
            <a:ext cx="1143096"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rot="1648849">
            <a:off x="3457803" y="5206755"/>
            <a:ext cx="999902" cy="369332"/>
          </a:xfrm>
          <a:prstGeom prst="rect">
            <a:avLst/>
          </a:prstGeom>
          <a:noFill/>
        </p:spPr>
        <p:txBody>
          <a:bodyPr wrap="square" rtlCol="0">
            <a:spAutoFit/>
          </a:bodyPr>
          <a:lstStyle/>
          <a:p>
            <a:r>
              <a:rPr lang="en-US" dirty="0">
                <a:solidFill>
                  <a:prstClr val="white"/>
                </a:solidFill>
              </a:rPr>
              <a:t>2.17%</a:t>
            </a:r>
          </a:p>
        </p:txBody>
      </p:sp>
      <p:sp>
        <p:nvSpPr>
          <p:cNvPr id="22" name="Right Arrow 21"/>
          <p:cNvSpPr/>
          <p:nvPr/>
        </p:nvSpPr>
        <p:spPr>
          <a:xfrm rot="1529535">
            <a:off x="4794271" y="5141986"/>
            <a:ext cx="1005533"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rot="1648849">
            <a:off x="4731674" y="5232414"/>
            <a:ext cx="1070227" cy="369332"/>
          </a:xfrm>
          <a:prstGeom prst="rect">
            <a:avLst/>
          </a:prstGeom>
          <a:noFill/>
        </p:spPr>
        <p:txBody>
          <a:bodyPr wrap="square" rtlCol="0">
            <a:spAutoFit/>
          </a:bodyPr>
          <a:lstStyle/>
          <a:p>
            <a:r>
              <a:rPr lang="en-US" dirty="0">
                <a:solidFill>
                  <a:prstClr val="white"/>
                </a:solidFill>
              </a:rPr>
              <a:t>2.41%</a:t>
            </a:r>
          </a:p>
        </p:txBody>
      </p:sp>
      <p:sp>
        <p:nvSpPr>
          <p:cNvPr id="24" name="Right Arrow 23"/>
          <p:cNvSpPr/>
          <p:nvPr/>
        </p:nvSpPr>
        <p:spPr>
          <a:xfrm rot="1529535">
            <a:off x="6014233" y="5022580"/>
            <a:ext cx="989884"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TextBox 24"/>
          <p:cNvSpPr txBox="1"/>
          <p:nvPr/>
        </p:nvSpPr>
        <p:spPr>
          <a:xfrm rot="1648849">
            <a:off x="5951821" y="5112504"/>
            <a:ext cx="1053448" cy="369332"/>
          </a:xfrm>
          <a:prstGeom prst="rect">
            <a:avLst/>
          </a:prstGeom>
          <a:noFill/>
        </p:spPr>
        <p:txBody>
          <a:bodyPr wrap="square" rtlCol="0">
            <a:spAutoFit/>
          </a:bodyPr>
          <a:lstStyle/>
          <a:p>
            <a:r>
              <a:rPr lang="en-US" dirty="0">
                <a:solidFill>
                  <a:prstClr val="white"/>
                </a:solidFill>
              </a:rPr>
              <a:t>2.61%</a:t>
            </a:r>
          </a:p>
        </p:txBody>
      </p:sp>
    </p:spTree>
    <p:extLst>
      <p:ext uri="{BB962C8B-B14F-4D97-AF65-F5344CB8AC3E}">
        <p14:creationId xmlns:p14="http://schemas.microsoft.com/office/powerpoint/2010/main" val="996688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4" name="Object 3"/>
          <p:cNvGraphicFramePr>
            <a:graphicFrameLocks noGrp="1" noChangeAspect="1"/>
          </p:cNvGraphicFramePr>
          <p:nvPr>
            <p:ph sz="quarter" idx="4294967295"/>
          </p:nvPr>
        </p:nvGraphicFramePr>
        <p:xfrm>
          <a:off x="685800" y="971998"/>
          <a:ext cx="7887870" cy="5352602"/>
        </p:xfrm>
        <a:graphic>
          <a:graphicData uri="http://schemas.openxmlformats.org/presentationml/2006/ole">
            <mc:AlternateContent xmlns:mc="http://schemas.openxmlformats.org/markup-compatibility/2006">
              <mc:Choice xmlns:v="urn:schemas-microsoft-com:vml" Requires="v">
                <p:oleObj spid="_x0000_s3104" name="Worksheet" r:id="rId4" imgW="8677249" imgH="5886442" progId="Excel.Sheet.8">
                  <p:embed/>
                </p:oleObj>
              </mc:Choice>
              <mc:Fallback>
                <p:oleObj name="Worksheet" r:id="rId4" imgW="8677249" imgH="5886442" progId="Excel.Sheet.8">
                  <p:embed/>
                  <p:pic>
                    <p:nvPicPr>
                      <p:cNvPr id="0" name=""/>
                      <p:cNvPicPr>
                        <a:picLocks noGrp="1" noChangeAspect="1" noChangeArrowheads="1"/>
                      </p:cNvPicPr>
                      <p:nvPr/>
                    </p:nvPicPr>
                    <p:blipFill>
                      <a:blip r:embed="rId5"/>
                      <a:srcRect/>
                      <a:stretch>
                        <a:fillRect/>
                      </a:stretch>
                    </p:blipFill>
                    <p:spPr bwMode="auto">
                      <a:xfrm>
                        <a:off x="685800" y="971998"/>
                        <a:ext cx="7887870" cy="5352602"/>
                      </a:xfrm>
                      <a:prstGeom prst="rect">
                        <a:avLst/>
                      </a:prstGeom>
                      <a:noFill/>
                      <a:ln>
                        <a:noFill/>
                      </a:ln>
                    </p:spPr>
                  </p:pic>
                </p:oleObj>
              </mc:Fallback>
            </mc:AlternateContent>
          </a:graphicData>
        </a:graphic>
      </p:graphicFrame>
      <p:sp>
        <p:nvSpPr>
          <p:cNvPr id="79902" name="TextBox 30"/>
          <p:cNvSpPr txBox="1">
            <a:spLocks noChangeArrowheads="1"/>
          </p:cNvSpPr>
          <p:nvPr/>
        </p:nvSpPr>
        <p:spPr bwMode="auto">
          <a:xfrm>
            <a:off x="990600" y="6248400"/>
            <a:ext cx="693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dirty="0">
                <a:solidFill>
                  <a:prstClr val="black"/>
                </a:solidFill>
                <a:latin typeface="Calibri" panose="020F0502020204030204"/>
              </a:rPr>
              <a:t>Note. The numbers represent totals for the students for whom the SSBD was completed. </a:t>
            </a:r>
          </a:p>
        </p:txBody>
      </p:sp>
      <p:sp>
        <p:nvSpPr>
          <p:cNvPr id="2" name="TextBox 1"/>
          <p:cNvSpPr txBox="1"/>
          <p:nvPr/>
        </p:nvSpPr>
        <p:spPr>
          <a:xfrm>
            <a:off x="1676400" y="4248598"/>
            <a:ext cx="609600" cy="1477328"/>
          </a:xfrm>
          <a:prstGeom prst="rect">
            <a:avLst/>
          </a:prstGeom>
          <a:noFill/>
        </p:spPr>
        <p:txBody>
          <a:bodyPr wrap="square" rtlCol="0">
            <a:spAutoFit/>
          </a:bodyPr>
          <a:lstStyle/>
          <a:p>
            <a:r>
              <a:rPr lang="en-US" dirty="0">
                <a:solidFill>
                  <a:prstClr val="white"/>
                </a:solidFill>
              </a:rPr>
              <a:t>46</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17</a:t>
            </a:r>
          </a:p>
        </p:txBody>
      </p:sp>
      <p:sp>
        <p:nvSpPr>
          <p:cNvPr id="34" name="TextBox 33"/>
          <p:cNvSpPr txBox="1"/>
          <p:nvPr/>
        </p:nvSpPr>
        <p:spPr>
          <a:xfrm>
            <a:off x="2895600" y="4477198"/>
            <a:ext cx="602352" cy="1200329"/>
          </a:xfrm>
          <a:prstGeom prst="rect">
            <a:avLst/>
          </a:prstGeom>
          <a:noFill/>
        </p:spPr>
        <p:txBody>
          <a:bodyPr wrap="square" rtlCol="0">
            <a:spAutoFit/>
          </a:bodyPr>
          <a:lstStyle/>
          <a:p>
            <a:r>
              <a:rPr lang="en-US" dirty="0">
                <a:solidFill>
                  <a:prstClr val="white"/>
                </a:solidFill>
              </a:rPr>
              <a:t>55</a:t>
            </a:r>
          </a:p>
          <a:p>
            <a:endParaRPr lang="en-US" dirty="0">
              <a:solidFill>
                <a:prstClr val="black"/>
              </a:solidFill>
            </a:endParaRPr>
          </a:p>
          <a:p>
            <a:endParaRPr lang="en-US" dirty="0">
              <a:solidFill>
                <a:prstClr val="black"/>
              </a:solidFill>
            </a:endParaRPr>
          </a:p>
          <a:p>
            <a:r>
              <a:rPr lang="en-US" dirty="0">
                <a:solidFill>
                  <a:prstClr val="black"/>
                </a:solidFill>
              </a:rPr>
              <a:t>13</a:t>
            </a:r>
          </a:p>
        </p:txBody>
      </p:sp>
      <p:sp>
        <p:nvSpPr>
          <p:cNvPr id="35" name="TextBox 34"/>
          <p:cNvSpPr txBox="1"/>
          <p:nvPr/>
        </p:nvSpPr>
        <p:spPr>
          <a:xfrm>
            <a:off x="4038600" y="4447670"/>
            <a:ext cx="533400" cy="1477328"/>
          </a:xfrm>
          <a:prstGeom prst="rect">
            <a:avLst/>
          </a:prstGeom>
          <a:noFill/>
        </p:spPr>
        <p:txBody>
          <a:bodyPr wrap="square" rtlCol="0">
            <a:spAutoFit/>
          </a:bodyPr>
          <a:lstStyle/>
          <a:p>
            <a:r>
              <a:rPr lang="en-US" dirty="0">
                <a:solidFill>
                  <a:prstClr val="white"/>
                </a:solidFill>
              </a:rPr>
              <a:t>60</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 6</a:t>
            </a:r>
          </a:p>
        </p:txBody>
      </p:sp>
      <p:sp>
        <p:nvSpPr>
          <p:cNvPr id="36" name="TextBox 35"/>
          <p:cNvSpPr txBox="1"/>
          <p:nvPr/>
        </p:nvSpPr>
        <p:spPr>
          <a:xfrm>
            <a:off x="5257800" y="4371470"/>
            <a:ext cx="533400" cy="1477328"/>
          </a:xfrm>
          <a:prstGeom prst="rect">
            <a:avLst/>
          </a:prstGeom>
          <a:noFill/>
        </p:spPr>
        <p:txBody>
          <a:bodyPr wrap="square" rtlCol="0">
            <a:spAutoFit/>
          </a:bodyPr>
          <a:lstStyle/>
          <a:p>
            <a:r>
              <a:rPr lang="en-US" dirty="0">
                <a:solidFill>
                  <a:prstClr val="white"/>
                </a:solidFill>
              </a:rPr>
              <a:t>66</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12</a:t>
            </a:r>
          </a:p>
        </p:txBody>
      </p:sp>
      <p:sp>
        <p:nvSpPr>
          <p:cNvPr id="37" name="TextBox 36"/>
          <p:cNvSpPr txBox="1"/>
          <p:nvPr/>
        </p:nvSpPr>
        <p:spPr>
          <a:xfrm>
            <a:off x="6400800" y="4357988"/>
            <a:ext cx="609600" cy="1477328"/>
          </a:xfrm>
          <a:prstGeom prst="rect">
            <a:avLst/>
          </a:prstGeom>
          <a:noFill/>
        </p:spPr>
        <p:txBody>
          <a:bodyPr wrap="square" rtlCol="0">
            <a:spAutoFit/>
          </a:bodyPr>
          <a:lstStyle/>
          <a:p>
            <a:r>
              <a:rPr lang="en-US" dirty="0">
                <a:solidFill>
                  <a:prstClr val="white"/>
                </a:solidFill>
              </a:rPr>
              <a:t>78</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12</a:t>
            </a:r>
          </a:p>
        </p:txBody>
      </p:sp>
      <p:sp>
        <p:nvSpPr>
          <p:cNvPr id="3" name="Right Arrow 2"/>
          <p:cNvSpPr/>
          <p:nvPr/>
        </p:nvSpPr>
        <p:spPr>
          <a:xfrm rot="1529535">
            <a:off x="1073145" y="4925148"/>
            <a:ext cx="792532"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p:nvSpPr>
        <p:spPr>
          <a:xfrm>
            <a:off x="483513" y="1752600"/>
            <a:ext cx="461665" cy="3693319"/>
          </a:xfrm>
          <a:prstGeom prst="rect">
            <a:avLst/>
          </a:prstGeom>
          <a:noFill/>
        </p:spPr>
        <p:txBody>
          <a:bodyPr vert="vert270" wrap="square" rtlCol="0">
            <a:spAutoFit/>
          </a:bodyPr>
          <a:lstStyle/>
          <a:p>
            <a:r>
              <a:rPr lang="en-US" dirty="0">
                <a:solidFill>
                  <a:prstClr val="black"/>
                </a:solidFill>
              </a:rPr>
              <a:t>Number of students</a:t>
            </a:r>
          </a:p>
        </p:txBody>
      </p:sp>
      <p:sp>
        <p:nvSpPr>
          <p:cNvPr id="16" name="Rectangle 3"/>
          <p:cNvSpPr txBox="1">
            <a:spLocks/>
          </p:cNvSpPr>
          <p:nvPr/>
        </p:nvSpPr>
        <p:spPr>
          <a:xfrm>
            <a:off x="533400" y="76200"/>
            <a:ext cx="8001000" cy="1066800"/>
          </a:xfrm>
          <a:prstGeom prst="rect">
            <a:avLst/>
          </a:prstGeom>
          <a:noFill/>
          <a:ln>
            <a:noFill/>
          </a:ln>
        </p:spPr>
        <p:txBody>
          <a:bodyPr vert="horz" lIns="91440" tIns="45720" rIns="91440" bIns="45720" rtlCol="0" anchor="ctr">
            <a:normAutofit fontScale="60000" lnSpcReduction="20000"/>
          </a:bodyPr>
          <a:lstStyle>
            <a:defPPr>
              <a:defRPr lang="en-US"/>
            </a:defPPr>
            <a:lvl1pPr algn="ctr">
              <a:spcBef>
                <a:spcPct val="0"/>
              </a:spcBef>
              <a:buNone/>
              <a:defRPr sz="4400">
                <a:solidFill>
                  <a:schemeClr val="bg1"/>
                </a:solidFill>
                <a:latin typeface="Times New Roman"/>
                <a:ea typeface="+mj-ea"/>
                <a:cs typeface="Times New Roman"/>
              </a:defRPr>
            </a:lvl1pPr>
          </a:lstStyle>
          <a:p>
            <a:r>
              <a:rPr lang="en-US" dirty="0">
                <a:solidFill>
                  <a:sysClr val="windowText" lastClr="000000"/>
                </a:solidFill>
                <a:latin typeface="Calibri Light" panose="020F0302020204030204"/>
              </a:rPr>
              <a:t>Sample Data – SSBD</a:t>
            </a:r>
          </a:p>
          <a:p>
            <a:r>
              <a:rPr lang="en-US" dirty="0">
                <a:solidFill>
                  <a:sysClr val="windowText" lastClr="000000"/>
                </a:solidFill>
                <a:latin typeface="Calibri Light" panose="020F0302020204030204"/>
              </a:rPr>
              <a:t>2007-2011 Risk Status for Nominated Students</a:t>
            </a:r>
          </a:p>
          <a:p>
            <a:r>
              <a:rPr lang="en-US" dirty="0">
                <a:solidFill>
                  <a:sysClr val="windowText" lastClr="000000"/>
                </a:solidFill>
                <a:latin typeface="Calibri Light" panose="020F0302020204030204"/>
              </a:rPr>
              <a:t>Internalizing</a:t>
            </a:r>
          </a:p>
        </p:txBody>
      </p:sp>
      <p:sp>
        <p:nvSpPr>
          <p:cNvPr id="5" name="TextBox 4"/>
          <p:cNvSpPr txBox="1"/>
          <p:nvPr/>
        </p:nvSpPr>
        <p:spPr>
          <a:xfrm rot="1648849">
            <a:off x="1027387" y="5035414"/>
            <a:ext cx="858387" cy="369332"/>
          </a:xfrm>
          <a:prstGeom prst="rect">
            <a:avLst/>
          </a:prstGeom>
          <a:noFill/>
        </p:spPr>
        <p:txBody>
          <a:bodyPr wrap="square" rtlCol="0">
            <a:spAutoFit/>
          </a:bodyPr>
          <a:lstStyle/>
          <a:p>
            <a:r>
              <a:rPr lang="en-US" dirty="0">
                <a:solidFill>
                  <a:prstClr val="white"/>
                </a:solidFill>
              </a:rPr>
              <a:t>4.4%</a:t>
            </a:r>
          </a:p>
        </p:txBody>
      </p:sp>
      <p:sp>
        <p:nvSpPr>
          <p:cNvPr id="18" name="Right Arrow 17"/>
          <p:cNvSpPr/>
          <p:nvPr/>
        </p:nvSpPr>
        <p:spPr>
          <a:xfrm rot="1529535">
            <a:off x="2057006" y="4897343"/>
            <a:ext cx="930977"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rot="1648849">
            <a:off x="2003695" y="5017658"/>
            <a:ext cx="1111693" cy="369332"/>
          </a:xfrm>
          <a:prstGeom prst="rect">
            <a:avLst/>
          </a:prstGeom>
          <a:noFill/>
        </p:spPr>
        <p:txBody>
          <a:bodyPr wrap="square" rtlCol="0">
            <a:spAutoFit/>
          </a:bodyPr>
          <a:lstStyle/>
          <a:p>
            <a:r>
              <a:rPr lang="en-US" dirty="0">
                <a:solidFill>
                  <a:prstClr val="white"/>
                </a:solidFill>
              </a:rPr>
              <a:t>2.78%</a:t>
            </a:r>
          </a:p>
        </p:txBody>
      </p:sp>
      <p:sp>
        <p:nvSpPr>
          <p:cNvPr id="20" name="Right Arrow 19"/>
          <p:cNvSpPr/>
          <p:nvPr/>
        </p:nvSpPr>
        <p:spPr>
          <a:xfrm rot="1529535">
            <a:off x="3291024" y="5055946"/>
            <a:ext cx="939942"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rot="1648849">
            <a:off x="3223404" y="5167974"/>
            <a:ext cx="1102666" cy="369332"/>
          </a:xfrm>
          <a:prstGeom prst="rect">
            <a:avLst/>
          </a:prstGeom>
          <a:noFill/>
        </p:spPr>
        <p:txBody>
          <a:bodyPr wrap="square" rtlCol="0">
            <a:spAutoFit/>
          </a:bodyPr>
          <a:lstStyle/>
          <a:p>
            <a:r>
              <a:rPr lang="en-US" dirty="0">
                <a:solidFill>
                  <a:prstClr val="white"/>
                </a:solidFill>
              </a:rPr>
              <a:t>1.44%</a:t>
            </a:r>
          </a:p>
        </p:txBody>
      </p:sp>
      <p:sp>
        <p:nvSpPr>
          <p:cNvPr id="22" name="Right Arrow 21"/>
          <p:cNvSpPr/>
          <p:nvPr/>
        </p:nvSpPr>
        <p:spPr>
          <a:xfrm rot="1529535">
            <a:off x="4519475" y="5094690"/>
            <a:ext cx="910301"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rot="1648849">
            <a:off x="4515379" y="5258184"/>
            <a:ext cx="1163383" cy="369332"/>
          </a:xfrm>
          <a:prstGeom prst="rect">
            <a:avLst/>
          </a:prstGeom>
          <a:noFill/>
        </p:spPr>
        <p:txBody>
          <a:bodyPr wrap="square" rtlCol="0">
            <a:spAutoFit/>
          </a:bodyPr>
          <a:lstStyle/>
          <a:p>
            <a:r>
              <a:rPr lang="en-US" dirty="0">
                <a:solidFill>
                  <a:prstClr val="white"/>
                </a:solidFill>
              </a:rPr>
              <a:t>2.63%</a:t>
            </a:r>
          </a:p>
        </p:txBody>
      </p:sp>
      <p:sp>
        <p:nvSpPr>
          <p:cNvPr id="24" name="Right Arrow 23"/>
          <p:cNvSpPr/>
          <p:nvPr/>
        </p:nvSpPr>
        <p:spPr>
          <a:xfrm rot="1529535">
            <a:off x="5653156" y="5115342"/>
            <a:ext cx="920097"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TextBox 24"/>
          <p:cNvSpPr txBox="1"/>
          <p:nvPr/>
        </p:nvSpPr>
        <p:spPr>
          <a:xfrm rot="1648849">
            <a:off x="5658219" y="5221226"/>
            <a:ext cx="1045524" cy="369332"/>
          </a:xfrm>
          <a:prstGeom prst="rect">
            <a:avLst/>
          </a:prstGeom>
          <a:noFill/>
        </p:spPr>
        <p:txBody>
          <a:bodyPr wrap="square" rtlCol="0">
            <a:spAutoFit/>
          </a:bodyPr>
          <a:lstStyle/>
          <a:p>
            <a:r>
              <a:rPr lang="en-US" dirty="0">
                <a:solidFill>
                  <a:prstClr val="white"/>
                </a:solidFill>
              </a:rPr>
              <a:t>2.24%</a:t>
            </a:r>
          </a:p>
        </p:txBody>
      </p:sp>
    </p:spTree>
    <p:extLst>
      <p:ext uri="{BB962C8B-B14F-4D97-AF65-F5344CB8AC3E}">
        <p14:creationId xmlns:p14="http://schemas.microsoft.com/office/powerpoint/2010/main" val="1320747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097" name="Group 41"/>
          <p:cNvGraphicFramePr>
            <a:graphicFrameLocks noGrp="1"/>
          </p:cNvGraphicFramePr>
          <p:nvPr/>
        </p:nvGraphicFramePr>
        <p:xfrm>
          <a:off x="304801" y="1676399"/>
          <a:ext cx="8534399" cy="4648201"/>
        </p:xfrm>
        <a:graphic>
          <a:graphicData uri="http://schemas.openxmlformats.org/drawingml/2006/table">
            <a:tbl>
              <a:tblPr>
                <a:tableStyleId>{C4B1156A-380E-4F78-BDF5-A606A8083BF9}</a:tableStyleId>
              </a:tblPr>
              <a:tblGrid>
                <a:gridCol w="1103842">
                  <a:extLst>
                    <a:ext uri="{9D8B030D-6E8A-4147-A177-3AD203B41FA5}">
                      <a16:colId xmlns:a16="http://schemas.microsoft.com/office/drawing/2014/main" val="20000"/>
                    </a:ext>
                  </a:extLst>
                </a:gridCol>
                <a:gridCol w="1397211">
                  <a:extLst>
                    <a:ext uri="{9D8B030D-6E8A-4147-A177-3AD203B41FA5}">
                      <a16:colId xmlns:a16="http://schemas.microsoft.com/office/drawing/2014/main" val="20001"/>
                    </a:ext>
                  </a:extLst>
                </a:gridCol>
                <a:gridCol w="1398693">
                  <a:extLst>
                    <a:ext uri="{9D8B030D-6E8A-4147-A177-3AD203B41FA5}">
                      <a16:colId xmlns:a16="http://schemas.microsoft.com/office/drawing/2014/main" val="20002"/>
                    </a:ext>
                  </a:extLst>
                </a:gridCol>
                <a:gridCol w="1471296">
                  <a:extLst>
                    <a:ext uri="{9D8B030D-6E8A-4147-A177-3AD203B41FA5}">
                      <a16:colId xmlns:a16="http://schemas.microsoft.com/office/drawing/2014/main" val="20003"/>
                    </a:ext>
                  </a:extLst>
                </a:gridCol>
                <a:gridCol w="1543896">
                  <a:extLst>
                    <a:ext uri="{9D8B030D-6E8A-4147-A177-3AD203B41FA5}">
                      <a16:colId xmlns:a16="http://schemas.microsoft.com/office/drawing/2014/main" val="20004"/>
                    </a:ext>
                  </a:extLst>
                </a:gridCol>
                <a:gridCol w="1619461">
                  <a:extLst>
                    <a:ext uri="{9D8B030D-6E8A-4147-A177-3AD203B41FA5}">
                      <a16:colId xmlns:a16="http://schemas.microsoft.com/office/drawing/2014/main" val="20005"/>
                    </a:ext>
                  </a:extLst>
                </a:gridCol>
              </a:tblGrid>
              <a:tr h="1663306">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dirty="0">
                          <a:ln>
                            <a:noFill/>
                          </a:ln>
                          <a:solidFill>
                            <a:schemeClr val="tx1"/>
                          </a:solidFill>
                          <a:effectLst/>
                          <a:latin typeface="+mn-lt"/>
                        </a:rPr>
                        <a:t>Grade Level</a:t>
                      </a:r>
                      <a:endParaRPr kumimoji="0" lang="en-US" sz="19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a:ln>
                            <a:noFill/>
                          </a:ln>
                          <a:solidFill>
                            <a:schemeClr val="tx1"/>
                          </a:solidFill>
                          <a:effectLst/>
                          <a:latin typeface="+mn-lt"/>
                        </a:rPr>
                        <a:t>Total Number </a:t>
                      </a:r>
                      <a:r>
                        <a:rPr kumimoji="0" lang="en-US" sz="1900" b="1" u="none" strike="noStrike" cap="none" normalizeH="0" baseline="0" dirty="0">
                          <a:ln>
                            <a:noFill/>
                          </a:ln>
                          <a:solidFill>
                            <a:schemeClr val="tx1"/>
                          </a:solidFill>
                          <a:effectLst/>
                          <a:latin typeface="+mn-lt"/>
                        </a:rPr>
                        <a:t>of Students Screened</a:t>
                      </a:r>
                      <a:endParaRPr kumimoji="0" lang="en-US" sz="19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a:ln>
                            <a:noFill/>
                          </a:ln>
                          <a:solidFill>
                            <a:schemeClr val="tx1"/>
                          </a:solidFill>
                          <a:effectLst/>
                          <a:latin typeface="+mn-lt"/>
                        </a:rPr>
                        <a:t>Students Nominated</a:t>
                      </a:r>
                      <a:endParaRPr kumimoji="0" lang="en-US" sz="18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dirty="0">
                          <a:ln>
                            <a:noFill/>
                          </a:ln>
                          <a:solidFill>
                            <a:schemeClr val="tx1"/>
                          </a:solidFill>
                          <a:effectLst/>
                          <a:latin typeface="+mn-lt"/>
                        </a:rPr>
                        <a:t>Students</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dirty="0">
                          <a:ln>
                            <a:noFill/>
                          </a:ln>
                          <a:solidFill>
                            <a:schemeClr val="tx1"/>
                          </a:solidFill>
                          <a:effectLst/>
                          <a:latin typeface="+mn-lt"/>
                        </a:rPr>
                        <a:t>w/ Critical Need</a:t>
                      </a:r>
                      <a:endParaRPr kumimoji="0" lang="en-US" sz="18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dirty="0">
                          <a:ln>
                            <a:noFill/>
                          </a:ln>
                          <a:solidFill>
                            <a:schemeClr val="tx1"/>
                          </a:solidFill>
                          <a:effectLst/>
                          <a:latin typeface="+mn-lt"/>
                        </a:rPr>
                        <a:t>Critical Internalizing</a:t>
                      </a:r>
                      <a:endParaRPr kumimoji="0" lang="en-US" sz="18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dirty="0">
                          <a:ln>
                            <a:noFill/>
                          </a:ln>
                          <a:solidFill>
                            <a:schemeClr val="tx1"/>
                          </a:solidFill>
                          <a:effectLst/>
                          <a:latin typeface="+mn-lt"/>
                        </a:rPr>
                        <a:t>Critical Externalizing</a:t>
                      </a:r>
                      <a:endParaRPr kumimoji="0" lang="en-US" sz="18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0"/>
                  </a:ext>
                </a:extLst>
              </a:tr>
              <a:tr h="99496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K</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72</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dirty="0">
                          <a:ln>
                            <a:noFill/>
                          </a:ln>
                          <a:effectLst/>
                          <a:latin typeface="+mn-lt"/>
                        </a:rPr>
                        <a:t>*5</a:t>
                      </a:r>
                      <a:endParaRPr kumimoji="0" lang="en-US" sz="19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24</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4</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(5.56%)</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(1.39%)</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3</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(4.17%)</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9496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r>
                        <a:rPr kumimoji="0" lang="en-US" sz="2000" b="1" u="none" strike="noStrike" cap="none" normalizeH="0" baseline="30000" dirty="0">
                          <a:ln>
                            <a:noFill/>
                          </a:ln>
                          <a:effectLst/>
                          <a:latin typeface="+mn-lt"/>
                        </a:rPr>
                        <a:t>st</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66</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dirty="0">
                          <a:ln>
                            <a:noFill/>
                          </a:ln>
                          <a:effectLst/>
                          <a:latin typeface="+mn-lt"/>
                        </a:rPr>
                        <a:t>*9E/ 8I</a:t>
                      </a:r>
                      <a:endParaRPr kumimoji="0" lang="en-US" sz="19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24</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(1.54%)</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0</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(0.00%)</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(1.54%)</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9496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2</a:t>
                      </a:r>
                      <a:r>
                        <a:rPr kumimoji="0" lang="en-US" sz="2000" b="1" u="none" strike="noStrike" cap="none" normalizeH="0" baseline="30000" dirty="0">
                          <a:ln>
                            <a:noFill/>
                          </a:ln>
                          <a:effectLst/>
                          <a:latin typeface="+mn-lt"/>
                        </a:rPr>
                        <a:t>nd</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60</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dirty="0">
                          <a:ln>
                            <a:noFill/>
                          </a:ln>
                          <a:effectLst/>
                          <a:latin typeface="+mn-lt"/>
                        </a:rPr>
                        <a:t>*10</a:t>
                      </a:r>
                      <a:endParaRPr kumimoji="0" lang="en-US" sz="19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18</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3</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(5.00%)</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2</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(3.33%)</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(1.67%)</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80935" name="Text Box 47"/>
          <p:cNvSpPr txBox="1">
            <a:spLocks noChangeArrowheads="1"/>
          </p:cNvSpPr>
          <p:nvPr/>
        </p:nvSpPr>
        <p:spPr bwMode="auto">
          <a:xfrm>
            <a:off x="838200" y="6446837"/>
            <a:ext cx="792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55000"/>
              </a:lnSpc>
              <a:spcBef>
                <a:spcPct val="50000"/>
              </a:spcBef>
            </a:pPr>
            <a:r>
              <a:rPr lang="en-US" dirty="0">
                <a:solidFill>
                  <a:prstClr val="black"/>
                </a:solidFill>
                <a:latin typeface="Calibri" pitchFamily="34" charset="0"/>
              </a:rPr>
              <a:t>* Students missing</a:t>
            </a:r>
          </a:p>
        </p:txBody>
      </p:sp>
      <p:sp>
        <p:nvSpPr>
          <p:cNvPr id="6" name="Title 1"/>
          <p:cNvSpPr txBox="1">
            <a:spLocks/>
          </p:cNvSpPr>
          <p:nvPr/>
        </p:nvSpPr>
        <p:spPr bwMode="auto">
          <a:xfrm>
            <a:off x="304800" y="76200"/>
            <a:ext cx="8534400" cy="1331913"/>
          </a:xfrm>
          <a:prstGeom prst="rect">
            <a:avLst/>
          </a:prstGeom>
          <a:noFill/>
          <a:ln>
            <a:noFill/>
          </a:ln>
        </p:spPr>
        <p:txBody>
          <a:bodyPr vert="horz" lIns="91440" tIns="45720" rIns="91440" bIns="45720" rtlCol="0" anchor="ctr">
            <a:noAutofit/>
          </a:bodyPr>
          <a:lstStyle>
            <a:defPPr>
              <a:defRPr lang="en-US"/>
            </a:defPPr>
            <a:lvl1pPr algn="ctr">
              <a:spcBef>
                <a:spcPct val="0"/>
              </a:spcBef>
              <a:buNone/>
              <a:defRPr sz="4400">
                <a:solidFill>
                  <a:schemeClr val="bg1"/>
                </a:solidFill>
                <a:latin typeface="Times New Roman"/>
                <a:ea typeface="+mj-ea"/>
                <a:cs typeface="Times New Roman"/>
              </a:defRPr>
            </a:lvl1pPr>
          </a:lstStyle>
          <a:p>
            <a:r>
              <a:rPr lang="en-US" sz="2800" dirty="0">
                <a:solidFill>
                  <a:sysClr val="windowText" lastClr="000000"/>
                </a:solidFill>
                <a:latin typeface="Calibri Light" panose="020F0302020204030204"/>
              </a:rPr>
              <a:t>SAMPLE DATA: SSBD </a:t>
            </a:r>
          </a:p>
          <a:p>
            <a:r>
              <a:rPr lang="en-US" sz="2800" dirty="0">
                <a:solidFill>
                  <a:sysClr val="windowText" lastClr="000000"/>
                </a:solidFill>
                <a:latin typeface="Calibri Light" panose="020F0302020204030204"/>
              </a:rPr>
              <a:t>WINTER 2009-2010</a:t>
            </a:r>
          </a:p>
          <a:p>
            <a:r>
              <a:rPr lang="en-US" sz="2800" dirty="0">
                <a:solidFill>
                  <a:sysClr val="windowText" lastClr="000000"/>
                </a:solidFill>
                <a:latin typeface="Calibri Light" panose="020F0302020204030204"/>
              </a:rPr>
              <a:t>CRITICAL NEED COMPARISON BY GRADE LEVEL</a:t>
            </a:r>
          </a:p>
        </p:txBody>
      </p:sp>
    </p:spTree>
    <p:extLst>
      <p:ext uri="{BB962C8B-B14F-4D97-AF65-F5344CB8AC3E}">
        <p14:creationId xmlns:p14="http://schemas.microsoft.com/office/powerpoint/2010/main" val="997981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71014" y="1209675"/>
            <a:ext cx="6544261" cy="3562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 name="Picture 47" descr="10yellow"/>
          <p:cNvPicPr>
            <a:picLocks noChangeAspect="1" noChangeArrowheads="1"/>
          </p:cNvPicPr>
          <p:nvPr/>
        </p:nvPicPr>
        <p:blipFill>
          <a:blip r:embed="rId3" cstate="print"/>
          <a:srcRect/>
          <a:stretch>
            <a:fillRect/>
          </a:stretch>
        </p:blipFill>
        <p:spPr bwMode="auto">
          <a:xfrm>
            <a:off x="2033588" y="4772024"/>
            <a:ext cx="5076825" cy="1847850"/>
          </a:xfrm>
          <a:prstGeom prst="rect">
            <a:avLst/>
          </a:prstGeom>
          <a:noFill/>
          <a:ln w="9525">
            <a:noFill/>
            <a:miter lim="800000"/>
            <a:headEnd/>
            <a:tailEnd/>
          </a:ln>
        </p:spPr>
      </p:pic>
      <p:pic>
        <p:nvPicPr>
          <p:cNvPr id="11" name="Picture 46" descr="9yellow"/>
          <p:cNvPicPr>
            <a:picLocks noChangeAspect="1" noChangeArrowheads="1"/>
          </p:cNvPicPr>
          <p:nvPr/>
        </p:nvPicPr>
        <p:blipFill>
          <a:blip r:embed="rId4" cstate="print"/>
          <a:srcRect/>
          <a:stretch>
            <a:fillRect/>
          </a:stretch>
        </p:blipFill>
        <p:spPr bwMode="auto">
          <a:xfrm>
            <a:off x="2033588" y="4772024"/>
            <a:ext cx="5076825" cy="1847850"/>
          </a:xfrm>
          <a:prstGeom prst="rect">
            <a:avLst/>
          </a:prstGeom>
          <a:noFill/>
          <a:ln w="9525">
            <a:noFill/>
            <a:miter lim="800000"/>
            <a:headEnd/>
            <a:tailEnd/>
          </a:ln>
        </p:spPr>
      </p:pic>
      <p:pic>
        <p:nvPicPr>
          <p:cNvPr id="12" name="Picture 45" descr="8yellow"/>
          <p:cNvPicPr>
            <a:picLocks noChangeAspect="1" noChangeArrowheads="1"/>
          </p:cNvPicPr>
          <p:nvPr/>
        </p:nvPicPr>
        <p:blipFill>
          <a:blip r:embed="rId5" cstate="print"/>
          <a:srcRect/>
          <a:stretch>
            <a:fillRect/>
          </a:stretch>
        </p:blipFill>
        <p:spPr bwMode="auto">
          <a:xfrm>
            <a:off x="2033588" y="4772024"/>
            <a:ext cx="5076825" cy="1847850"/>
          </a:xfrm>
          <a:prstGeom prst="rect">
            <a:avLst/>
          </a:prstGeom>
          <a:noFill/>
          <a:ln w="9525">
            <a:noFill/>
            <a:miter lim="800000"/>
            <a:headEnd/>
            <a:tailEnd/>
          </a:ln>
        </p:spPr>
      </p:pic>
      <p:pic>
        <p:nvPicPr>
          <p:cNvPr id="13" name="Picture 44" descr="7yellow"/>
          <p:cNvPicPr>
            <a:picLocks noChangeAspect="1" noChangeArrowheads="1"/>
          </p:cNvPicPr>
          <p:nvPr/>
        </p:nvPicPr>
        <p:blipFill>
          <a:blip r:embed="rId6" cstate="print"/>
          <a:srcRect/>
          <a:stretch>
            <a:fillRect/>
          </a:stretch>
        </p:blipFill>
        <p:spPr bwMode="auto">
          <a:xfrm>
            <a:off x="2033588" y="4772024"/>
            <a:ext cx="5076825" cy="1847850"/>
          </a:xfrm>
          <a:prstGeom prst="rect">
            <a:avLst/>
          </a:prstGeom>
          <a:noFill/>
          <a:ln w="9525">
            <a:noFill/>
            <a:miter lim="800000"/>
            <a:headEnd/>
            <a:tailEnd/>
          </a:ln>
        </p:spPr>
      </p:pic>
      <p:pic>
        <p:nvPicPr>
          <p:cNvPr id="14" name="Picture 43" descr="6yellow"/>
          <p:cNvPicPr>
            <a:picLocks noChangeAspect="1" noChangeArrowheads="1"/>
          </p:cNvPicPr>
          <p:nvPr/>
        </p:nvPicPr>
        <p:blipFill>
          <a:blip r:embed="rId7" cstate="print"/>
          <a:srcRect/>
          <a:stretch>
            <a:fillRect/>
          </a:stretch>
        </p:blipFill>
        <p:spPr bwMode="auto">
          <a:xfrm>
            <a:off x="2033588" y="4772024"/>
            <a:ext cx="5076825" cy="1847850"/>
          </a:xfrm>
          <a:prstGeom prst="rect">
            <a:avLst/>
          </a:prstGeom>
          <a:noFill/>
          <a:ln w="9525">
            <a:noFill/>
            <a:miter lim="800000"/>
            <a:headEnd/>
            <a:tailEnd/>
          </a:ln>
        </p:spPr>
      </p:pic>
      <p:pic>
        <p:nvPicPr>
          <p:cNvPr id="23" name="Picture 41" descr="5yellow"/>
          <p:cNvPicPr>
            <a:picLocks noChangeAspect="1" noChangeArrowheads="1"/>
          </p:cNvPicPr>
          <p:nvPr/>
        </p:nvPicPr>
        <p:blipFill>
          <a:blip r:embed="rId8" cstate="print"/>
          <a:srcRect/>
          <a:stretch>
            <a:fillRect/>
          </a:stretch>
        </p:blipFill>
        <p:spPr bwMode="auto">
          <a:xfrm>
            <a:off x="2033588" y="4772024"/>
            <a:ext cx="5076825" cy="1847850"/>
          </a:xfrm>
          <a:prstGeom prst="rect">
            <a:avLst/>
          </a:prstGeom>
          <a:noFill/>
          <a:ln w="9525">
            <a:noFill/>
            <a:miter lim="800000"/>
            <a:headEnd/>
            <a:tailEnd/>
          </a:ln>
        </p:spPr>
      </p:pic>
      <p:pic>
        <p:nvPicPr>
          <p:cNvPr id="24" name="Picture 40" descr="4yellow"/>
          <p:cNvPicPr>
            <a:picLocks noChangeAspect="1" noChangeArrowheads="1"/>
          </p:cNvPicPr>
          <p:nvPr/>
        </p:nvPicPr>
        <p:blipFill>
          <a:blip r:embed="rId9" cstate="print"/>
          <a:srcRect/>
          <a:stretch>
            <a:fillRect/>
          </a:stretch>
        </p:blipFill>
        <p:spPr bwMode="auto">
          <a:xfrm>
            <a:off x="2033588" y="4772024"/>
            <a:ext cx="5076825" cy="1847850"/>
          </a:xfrm>
          <a:prstGeom prst="rect">
            <a:avLst/>
          </a:prstGeom>
          <a:noFill/>
          <a:ln w="9525">
            <a:noFill/>
            <a:miter lim="800000"/>
            <a:headEnd/>
            <a:tailEnd/>
          </a:ln>
        </p:spPr>
      </p:pic>
      <p:pic>
        <p:nvPicPr>
          <p:cNvPr id="25" name="Picture 39" descr="3yellow"/>
          <p:cNvPicPr>
            <a:picLocks noChangeAspect="1" noChangeArrowheads="1"/>
          </p:cNvPicPr>
          <p:nvPr/>
        </p:nvPicPr>
        <p:blipFill>
          <a:blip r:embed="rId10" cstate="print"/>
          <a:srcRect/>
          <a:stretch>
            <a:fillRect/>
          </a:stretch>
        </p:blipFill>
        <p:spPr bwMode="auto">
          <a:xfrm>
            <a:off x="2033588" y="4772024"/>
            <a:ext cx="5076825" cy="1847850"/>
          </a:xfrm>
          <a:prstGeom prst="rect">
            <a:avLst/>
          </a:prstGeom>
          <a:noFill/>
          <a:ln w="9525">
            <a:noFill/>
            <a:miter lim="800000"/>
            <a:headEnd/>
            <a:tailEnd/>
          </a:ln>
        </p:spPr>
      </p:pic>
      <p:pic>
        <p:nvPicPr>
          <p:cNvPr id="26" name="Picture 38" descr="2yellow"/>
          <p:cNvPicPr>
            <a:picLocks noChangeAspect="1" noChangeArrowheads="1"/>
          </p:cNvPicPr>
          <p:nvPr/>
        </p:nvPicPr>
        <p:blipFill>
          <a:blip r:embed="rId11" cstate="print"/>
          <a:srcRect/>
          <a:stretch>
            <a:fillRect/>
          </a:stretch>
        </p:blipFill>
        <p:spPr bwMode="auto">
          <a:xfrm>
            <a:off x="2033588" y="4772024"/>
            <a:ext cx="5076825" cy="1847850"/>
          </a:xfrm>
          <a:prstGeom prst="rect">
            <a:avLst/>
          </a:prstGeom>
          <a:noFill/>
          <a:ln w="9525">
            <a:noFill/>
            <a:miter lim="800000"/>
            <a:headEnd/>
            <a:tailEnd/>
          </a:ln>
        </p:spPr>
      </p:pic>
      <p:pic>
        <p:nvPicPr>
          <p:cNvPr id="27" name="Picture 33" descr="1yellow"/>
          <p:cNvPicPr>
            <a:picLocks noChangeAspect="1" noChangeArrowheads="1"/>
          </p:cNvPicPr>
          <p:nvPr/>
        </p:nvPicPr>
        <p:blipFill>
          <a:blip r:embed="rId12" cstate="print"/>
          <a:srcRect/>
          <a:stretch>
            <a:fillRect/>
          </a:stretch>
        </p:blipFill>
        <p:spPr bwMode="auto">
          <a:xfrm>
            <a:off x="2033588" y="4772024"/>
            <a:ext cx="5076825" cy="1847850"/>
          </a:xfrm>
          <a:prstGeom prst="rect">
            <a:avLst/>
          </a:prstGeom>
          <a:noFill/>
          <a:ln w="9525">
            <a:noFill/>
            <a:miter lim="800000"/>
            <a:headEnd/>
            <a:tailEnd/>
          </a:ln>
        </p:spPr>
      </p:pic>
      <p:pic>
        <p:nvPicPr>
          <p:cNvPr id="28" name="Picture 36" descr="30seconds_yellow"/>
          <p:cNvPicPr>
            <a:picLocks noChangeAspect="1" noChangeArrowheads="1"/>
          </p:cNvPicPr>
          <p:nvPr/>
        </p:nvPicPr>
        <p:blipFill>
          <a:blip r:embed="rId13" cstate="print"/>
          <a:srcRect/>
          <a:stretch>
            <a:fillRect/>
          </a:stretch>
        </p:blipFill>
        <p:spPr bwMode="auto">
          <a:xfrm>
            <a:off x="2033588" y="4772024"/>
            <a:ext cx="5076825" cy="1847850"/>
          </a:xfrm>
          <a:prstGeom prst="rect">
            <a:avLst/>
          </a:prstGeom>
          <a:noFill/>
          <a:ln w="9525">
            <a:noFill/>
            <a:miter lim="800000"/>
            <a:headEnd/>
            <a:tailEnd/>
          </a:ln>
        </p:spPr>
      </p:pic>
      <p:pic>
        <p:nvPicPr>
          <p:cNvPr id="29" name="Picture 32" descr="00seconds_yellow"/>
          <p:cNvPicPr>
            <a:picLocks noChangeAspect="1" noChangeArrowheads="1"/>
          </p:cNvPicPr>
          <p:nvPr/>
        </p:nvPicPr>
        <p:blipFill>
          <a:blip r:embed="rId14" cstate="print"/>
          <a:srcRect/>
          <a:stretch>
            <a:fillRect/>
          </a:stretch>
        </p:blipFill>
        <p:spPr bwMode="auto">
          <a:xfrm>
            <a:off x="2033588" y="4772024"/>
            <a:ext cx="5076825" cy="1847850"/>
          </a:xfrm>
          <a:prstGeom prst="rect">
            <a:avLst/>
          </a:prstGeom>
          <a:noFill/>
          <a:ln w="9525">
            <a:noFill/>
            <a:miter lim="800000"/>
            <a:headEnd/>
            <a:tailEnd/>
          </a:ln>
        </p:spPr>
      </p:pic>
      <p:pic>
        <p:nvPicPr>
          <p:cNvPr id="15" name="Content Placeholder 5"/>
          <p:cNvPicPr>
            <a:picLocks noChangeAspect="1"/>
          </p:cNvPicPr>
          <p:nvPr/>
        </p:nvPicPr>
        <p:blipFill>
          <a:blip r:embed="rId15"/>
          <a:stretch>
            <a:fillRect/>
          </a:stretch>
        </p:blipFill>
        <p:spPr>
          <a:xfrm>
            <a:off x="2033588" y="1230364"/>
            <a:ext cx="5076825" cy="3049815"/>
          </a:xfrm>
          <a:prstGeom prst="rect">
            <a:avLst/>
          </a:prstGeom>
        </p:spPr>
      </p:pic>
    </p:spTree>
    <p:extLst>
      <p:ext uri="{BB962C8B-B14F-4D97-AF65-F5344CB8AC3E}">
        <p14:creationId xmlns:p14="http://schemas.microsoft.com/office/powerpoint/2010/main" val="3101101938"/>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3843" y="1391364"/>
            <a:ext cx="3480495" cy="1411367"/>
          </a:xfrm>
        </p:spPr>
        <p:txBody>
          <a:bodyPr anchor="ctr">
            <a:noAutofit/>
          </a:bodyPr>
          <a:lstStyle/>
          <a:p>
            <a:pPr algn="ctr"/>
            <a:r>
              <a:rPr lang="en-US" sz="4000" dirty="0"/>
              <a:t>Student Risk Screening Scale </a:t>
            </a:r>
          </a:p>
        </p:txBody>
      </p:sp>
      <p:sp>
        <p:nvSpPr>
          <p:cNvPr id="5" name="Content Placeholder 4"/>
          <p:cNvSpPr>
            <a:spLocks noGrp="1"/>
          </p:cNvSpPr>
          <p:nvPr>
            <p:ph idx="1"/>
          </p:nvPr>
        </p:nvSpPr>
        <p:spPr>
          <a:xfrm>
            <a:off x="4908209" y="1017193"/>
            <a:ext cx="3092054" cy="5105952"/>
          </a:xfrm>
          <a:noFill/>
          <a:ln>
            <a:noFill/>
          </a:ln>
        </p:spPr>
        <p:txBody>
          <a:bodyPr>
            <a:normAutofit/>
          </a:bodyPr>
          <a:lstStyle/>
          <a:p>
            <a:endParaRPr lang="en-US" dirty="0"/>
          </a:p>
          <a:p>
            <a:endParaRPr lang="en-US" dirty="0"/>
          </a:p>
          <a:p>
            <a:endParaRPr lang="en-US" dirty="0"/>
          </a:p>
          <a:p>
            <a:endParaRPr lang="en-US" dirty="0"/>
          </a:p>
          <a:p>
            <a:endParaRPr lang="en-US" dirty="0"/>
          </a:p>
          <a:p>
            <a:endParaRPr lang="en-US" dirty="0"/>
          </a:p>
          <a:p>
            <a:pPr marL="0" indent="0" algn="ctr">
              <a:buNone/>
            </a:pPr>
            <a:r>
              <a:rPr lang="en-US" sz="2400" dirty="0"/>
              <a:t>Available from ci3t.org and miblsi.org</a:t>
            </a:r>
            <a:endParaRPr lang="en-US" dirty="0"/>
          </a:p>
          <a:p>
            <a:pPr marL="0" indent="0" algn="ctr">
              <a:buNone/>
            </a:pPr>
            <a:r>
              <a:rPr lang="en-US" sz="2000" dirty="0"/>
              <a:t>(SRSS; Drummond, 1994)</a:t>
            </a:r>
          </a:p>
        </p:txBody>
      </p:sp>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2366" y="2898137"/>
            <a:ext cx="3023448" cy="334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nvGraphicFramePr>
        <p:xfrm>
          <a:off x="4724400" y="1719262"/>
          <a:ext cx="3302001" cy="2166938"/>
        </p:xfrm>
        <a:graphic>
          <a:graphicData uri="http://schemas.openxmlformats.org/presentationml/2006/ole">
            <mc:AlternateContent xmlns:mc="http://schemas.openxmlformats.org/markup-compatibility/2006">
              <mc:Choice xmlns:v="urn:schemas-microsoft-com:vml" Requires="v">
                <p:oleObj spid="_x0000_s5152" name="Acrobat Document" r:id="rId4" imgW="5212440" imgH="2924640" progId="AcroExch.Document.7">
                  <p:embed/>
                </p:oleObj>
              </mc:Choice>
              <mc:Fallback>
                <p:oleObj name="Acrobat Document" r:id="rId4" imgW="5212440" imgH="292464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719262"/>
                        <a:ext cx="3302001" cy="216693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3562672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6708" y="1295400"/>
            <a:ext cx="6858000" cy="2590800"/>
          </a:xfrm>
        </p:spPr>
        <p:txBody>
          <a:bodyPr>
            <a:noAutofit/>
          </a:bodyPr>
          <a:lstStyle/>
          <a:p>
            <a:r>
              <a:rPr lang="en-US" sz="3600" dirty="0"/>
              <a:t>Michael </a:t>
            </a:r>
            <a:r>
              <a:rPr lang="en-US" sz="3600" dirty="0" err="1"/>
              <a:t>Yudin</a:t>
            </a:r>
            <a:r>
              <a:rPr lang="en-US" sz="3600" dirty="0"/>
              <a:t> urged educators and educational system leaders to “</a:t>
            </a:r>
            <a:r>
              <a:rPr lang="en-US" sz="3600" b="1" dirty="0">
                <a:solidFill>
                  <a:srgbClr val="FF0000"/>
                </a:solidFill>
              </a:rPr>
              <a:t>pay as much attention to students’ social and behavioral needs as we do academics</a:t>
            </a:r>
            <a:r>
              <a:rPr lang="en-US" sz="3600" dirty="0"/>
              <a:t>” …</a:t>
            </a:r>
          </a:p>
        </p:txBody>
      </p:sp>
      <p:sp>
        <p:nvSpPr>
          <p:cNvPr id="6" name="Text Placeholder 5"/>
          <p:cNvSpPr>
            <a:spLocks noGrp="1"/>
          </p:cNvSpPr>
          <p:nvPr>
            <p:ph type="body" idx="1"/>
          </p:nvPr>
        </p:nvSpPr>
        <p:spPr>
          <a:xfrm>
            <a:off x="290052" y="5334000"/>
            <a:ext cx="6691312" cy="831851"/>
          </a:xfrm>
        </p:spPr>
        <p:txBody>
          <a:bodyPr>
            <a:normAutofit fontScale="85000" lnSpcReduction="10000"/>
          </a:bodyPr>
          <a:lstStyle/>
          <a:p>
            <a:r>
              <a:rPr lang="en-US" dirty="0"/>
              <a:t>2014 National PBIS Leadership Conference, Michael </a:t>
            </a:r>
            <a:r>
              <a:rPr lang="en-US" dirty="0" err="1"/>
              <a:t>Yudin</a:t>
            </a:r>
            <a:r>
              <a:rPr lang="en-US" dirty="0"/>
              <a:t>, Assistant Secretary for the Office of Special Education and Rehabilitation of the United States Department of Education</a:t>
            </a:r>
          </a:p>
        </p:txBody>
      </p:sp>
      <p:pic>
        <p:nvPicPr>
          <p:cNvPr id="4" name="Picture 3"/>
          <p:cNvPicPr>
            <a:picLocks noChangeAspect="1"/>
          </p:cNvPicPr>
          <p:nvPr/>
        </p:nvPicPr>
        <p:blipFill rotWithShape="1">
          <a:blip r:embed="rId3"/>
          <a:srcRect l="1118" t="536" r="2793"/>
          <a:stretch/>
        </p:blipFill>
        <p:spPr>
          <a:xfrm>
            <a:off x="4876800" y="1905000"/>
            <a:ext cx="3809954" cy="46267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441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4"/>
          <p:cNvSpPr>
            <a:spLocks noGrp="1"/>
          </p:cNvSpPr>
          <p:nvPr>
            <p:ph type="title"/>
          </p:nvPr>
        </p:nvSpPr>
        <p:spPr>
          <a:xfrm>
            <a:off x="838200" y="304800"/>
            <a:ext cx="7118350" cy="1201738"/>
          </a:xfrm>
        </p:spPr>
        <p:txBody>
          <a:bodyPr>
            <a:normAutofit/>
          </a:bodyPr>
          <a:lstStyle/>
          <a:p>
            <a:pPr eaLnBrk="1" hangingPunct="1"/>
            <a:r>
              <a:rPr lang="en-US" sz="4000" dirty="0"/>
              <a:t>Student Risk Screening Scale</a:t>
            </a:r>
            <a:br>
              <a:rPr lang="en-US" sz="4000" dirty="0"/>
            </a:br>
            <a:r>
              <a:rPr lang="en-US" sz="3200" dirty="0"/>
              <a:t>(Drummond, 1994)</a:t>
            </a:r>
          </a:p>
        </p:txBody>
      </p:sp>
      <p:sp>
        <p:nvSpPr>
          <p:cNvPr id="6" name="Content Placeholder 5"/>
          <p:cNvSpPr>
            <a:spLocks noGrp="1"/>
          </p:cNvSpPr>
          <p:nvPr>
            <p:ph idx="1"/>
          </p:nvPr>
        </p:nvSpPr>
        <p:spPr>
          <a:xfrm>
            <a:off x="838200" y="1752600"/>
            <a:ext cx="7391400" cy="4419600"/>
          </a:xfrm>
        </p:spPr>
        <p:txBody>
          <a:bodyPr rtlCol="0">
            <a:normAutofit lnSpcReduction="10000"/>
          </a:bodyPr>
          <a:lstStyle/>
          <a:p>
            <a:pPr marL="0" indent="0" eaLnBrk="1" fontAlgn="auto" hangingPunct="1">
              <a:lnSpc>
                <a:spcPct val="80000"/>
              </a:lnSpc>
              <a:spcBef>
                <a:spcPts val="700"/>
              </a:spcBef>
              <a:spcAft>
                <a:spcPts val="0"/>
              </a:spcAft>
              <a:buSzPct val="60000"/>
              <a:buFont typeface="Brush Script MT" pitchFamily="66" charset="0"/>
              <a:buNone/>
              <a:defRPr/>
            </a:pPr>
            <a:r>
              <a:rPr kumimoji="1" lang="en-US" sz="1900" dirty="0"/>
              <a:t>The SRSS is 7-item mass screener used to identify students who are at risk for antisocial behavior. </a:t>
            </a:r>
          </a:p>
          <a:p>
            <a:pPr marL="0" indent="0" eaLnBrk="1" fontAlgn="auto" hangingPunct="1">
              <a:lnSpc>
                <a:spcPct val="80000"/>
              </a:lnSpc>
              <a:spcBef>
                <a:spcPts val="700"/>
              </a:spcBef>
              <a:spcAft>
                <a:spcPts val="0"/>
              </a:spcAft>
              <a:buSzPct val="60000"/>
              <a:buFont typeface="Brush Script MT" pitchFamily="66" charset="0"/>
              <a:buNone/>
              <a:defRPr/>
            </a:pPr>
            <a:endParaRPr kumimoji="1" lang="en-US" sz="1000" dirty="0"/>
          </a:p>
          <a:p>
            <a:pPr marL="0" indent="0" eaLnBrk="1" fontAlgn="auto" hangingPunct="1">
              <a:lnSpc>
                <a:spcPct val="80000"/>
              </a:lnSpc>
              <a:spcBef>
                <a:spcPts val="700"/>
              </a:spcBef>
              <a:spcAft>
                <a:spcPts val="0"/>
              </a:spcAft>
              <a:buSzPct val="60000"/>
              <a:buFont typeface="Brush Script MT" pitchFamily="66" charset="0"/>
              <a:buNone/>
              <a:defRPr/>
            </a:pPr>
            <a:r>
              <a:rPr lang="en-US" sz="1900" dirty="0"/>
              <a:t>Uses 4-point </a:t>
            </a:r>
            <a:r>
              <a:rPr lang="en-US" sz="1900" dirty="0" err="1"/>
              <a:t>Likert</a:t>
            </a:r>
            <a:r>
              <a:rPr lang="en-US" sz="1900" dirty="0"/>
              <a:t>-type scale: </a:t>
            </a:r>
          </a:p>
          <a:p>
            <a:pPr marL="0" indent="0" eaLnBrk="1" fontAlgn="auto" hangingPunct="1">
              <a:lnSpc>
                <a:spcPct val="80000"/>
              </a:lnSpc>
              <a:spcBef>
                <a:spcPts val="700"/>
              </a:spcBef>
              <a:spcAft>
                <a:spcPts val="0"/>
              </a:spcAft>
              <a:buSzPct val="60000"/>
              <a:buFont typeface="Brush Script MT" pitchFamily="66" charset="0"/>
              <a:buNone/>
              <a:defRPr/>
            </a:pPr>
            <a:r>
              <a:rPr lang="en-US" sz="1900" i="1" dirty="0"/>
              <a:t>	never</a:t>
            </a:r>
            <a:r>
              <a:rPr lang="en-US" sz="1900" dirty="0"/>
              <a:t> = 0, </a:t>
            </a:r>
            <a:r>
              <a:rPr lang="en-US" sz="1900" i="1" dirty="0"/>
              <a:t>occasionally</a:t>
            </a:r>
            <a:r>
              <a:rPr lang="en-US" sz="1900" dirty="0"/>
              <a:t> = 1, </a:t>
            </a:r>
            <a:r>
              <a:rPr lang="en-US" sz="1900" i="1" dirty="0"/>
              <a:t>sometimes</a:t>
            </a:r>
            <a:r>
              <a:rPr lang="en-US" sz="1900" dirty="0"/>
              <a:t> = 2, </a:t>
            </a:r>
            <a:r>
              <a:rPr lang="en-US" sz="1900" i="1" dirty="0"/>
              <a:t>frequently</a:t>
            </a:r>
            <a:r>
              <a:rPr lang="en-US" sz="1900" dirty="0"/>
              <a:t> = 3</a:t>
            </a:r>
            <a:endParaRPr kumimoji="1" lang="en-US" sz="1900" dirty="0"/>
          </a:p>
          <a:p>
            <a:pPr marL="0" indent="0" eaLnBrk="1" fontAlgn="auto" hangingPunct="1">
              <a:lnSpc>
                <a:spcPct val="80000"/>
              </a:lnSpc>
              <a:spcBef>
                <a:spcPts val="700"/>
              </a:spcBef>
              <a:spcAft>
                <a:spcPts val="0"/>
              </a:spcAft>
              <a:buSzPct val="60000"/>
              <a:buFont typeface="Brush Script MT" pitchFamily="66" charset="0"/>
              <a:buNone/>
              <a:defRPr/>
            </a:pPr>
            <a:endParaRPr kumimoji="1" lang="en-US" sz="1000" dirty="0"/>
          </a:p>
          <a:p>
            <a:pPr marL="0" indent="0" eaLnBrk="1" fontAlgn="auto" hangingPunct="1">
              <a:lnSpc>
                <a:spcPct val="80000"/>
              </a:lnSpc>
              <a:spcBef>
                <a:spcPts val="700"/>
              </a:spcBef>
              <a:spcAft>
                <a:spcPts val="0"/>
              </a:spcAft>
              <a:buSzPct val="60000"/>
              <a:buFont typeface="Brush Script MT" pitchFamily="66" charset="0"/>
              <a:buNone/>
              <a:defRPr/>
            </a:pPr>
            <a:r>
              <a:rPr kumimoji="1" lang="en-US" sz="1900" dirty="0"/>
              <a:t>Teachers evaluate each student on the following items</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r>
              <a:rPr kumimoji="1" lang="en-US" sz="1900" dirty="0"/>
              <a:t>- Steal			- Low Academic Achievement</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r>
              <a:rPr kumimoji="1" lang="en-US" sz="1900" dirty="0"/>
              <a:t>- Lie, Cheat, Sneak		- Negative Attitude</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r>
              <a:rPr kumimoji="1" lang="en-US" sz="1900" dirty="0"/>
              <a:t>- Behavior Problems	 	- Aggressive Behavior</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r>
              <a:rPr kumimoji="1" lang="en-US" sz="1900" dirty="0"/>
              <a:t>- Peer Rejection</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endParaRPr kumimoji="1" lang="en-US" sz="1000" dirty="0"/>
          </a:p>
          <a:p>
            <a:pPr marL="0" indent="0" eaLnBrk="1" fontAlgn="auto" hangingPunct="1">
              <a:lnSpc>
                <a:spcPct val="80000"/>
              </a:lnSpc>
              <a:spcBef>
                <a:spcPts val="700"/>
              </a:spcBef>
              <a:spcAft>
                <a:spcPts val="0"/>
              </a:spcAft>
              <a:buSzPct val="60000"/>
              <a:buFont typeface="Brush Script MT" pitchFamily="66" charset="0"/>
              <a:buNone/>
              <a:defRPr/>
            </a:pPr>
            <a:r>
              <a:rPr kumimoji="1" lang="en-US" sz="1900" dirty="0"/>
              <a:t>Student Risk is divided into 3 categories</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r>
              <a:rPr kumimoji="1" lang="en-US" sz="1900" dirty="0"/>
              <a:t>Low		0 – 3</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r>
              <a:rPr kumimoji="1" lang="en-US" sz="1900" dirty="0"/>
              <a:t>Moderate	4 – 8</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r>
              <a:rPr kumimoji="1" lang="en-US" sz="1900" dirty="0"/>
              <a:t>High		9 - 21</a:t>
            </a:r>
            <a:r>
              <a:rPr lang="en-US" sz="1700" dirty="0"/>
              <a:t>	</a:t>
            </a:r>
            <a:r>
              <a:rPr lang="en-US" sz="1500" dirty="0"/>
              <a:t>	                   (SRSS; Drummond, 1994)</a:t>
            </a:r>
          </a:p>
          <a:p>
            <a:pPr marL="274320" indent="-274320" eaLnBrk="1" fontAlgn="auto" hangingPunct="1">
              <a:spcAft>
                <a:spcPts val="0"/>
              </a:spcAft>
              <a:defRPr/>
            </a:pPr>
            <a:endParaRPr lang="en-US" dirty="0"/>
          </a:p>
        </p:txBody>
      </p:sp>
    </p:spTree>
    <p:extLst>
      <p:ext uri="{BB962C8B-B14F-4D97-AF65-F5344CB8AC3E}">
        <p14:creationId xmlns:p14="http://schemas.microsoft.com/office/powerpoint/2010/main" val="2773564857"/>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t>Student Risk Screening Scale</a:t>
            </a:r>
            <a:br>
              <a:rPr lang="en-US" dirty="0"/>
            </a:br>
            <a:r>
              <a:rPr lang="en-US" sz="3600" dirty="0"/>
              <a:t>(Drummond, 1994)</a:t>
            </a:r>
            <a:endParaRPr lang="en-US" dirty="0"/>
          </a:p>
        </p:txBody>
      </p:sp>
      <p:sp>
        <p:nvSpPr>
          <p:cNvPr id="80899" name="Content Placeholder 2"/>
          <p:cNvSpPr>
            <a:spLocks noGrp="1"/>
          </p:cNvSpPr>
          <p:nvPr>
            <p:ph idx="1"/>
          </p:nvPr>
        </p:nvSpPr>
        <p:spPr/>
        <p:txBody>
          <a:bodyPr/>
          <a:lstStyle/>
          <a:p>
            <a:pPr eaLnBrk="1" hangingPunct="1"/>
            <a:endParaRPr lang="en-US"/>
          </a:p>
        </p:txBody>
      </p:sp>
      <p:graphicFrame>
        <p:nvGraphicFramePr>
          <p:cNvPr id="80900" name="Object 3"/>
          <p:cNvGraphicFramePr>
            <a:graphicFrameLocks noChangeAspect="1"/>
          </p:cNvGraphicFramePr>
          <p:nvPr/>
        </p:nvGraphicFramePr>
        <p:xfrm>
          <a:off x="533400" y="1905000"/>
          <a:ext cx="8077200" cy="4545013"/>
        </p:xfrm>
        <a:graphic>
          <a:graphicData uri="http://schemas.openxmlformats.org/presentationml/2006/ole">
            <mc:AlternateContent xmlns:mc="http://schemas.openxmlformats.org/markup-compatibility/2006">
              <mc:Choice xmlns:v="urn:schemas-microsoft-com:vml" Requires="v">
                <p:oleObj spid="_x0000_s6176" name="Acrobat Document" r:id="rId3" imgW="5212440" imgH="2924640" progId="AcroExch.Document.7">
                  <p:embed/>
                </p:oleObj>
              </mc:Choice>
              <mc:Fallback>
                <p:oleObj name="Acrobat Document" r:id="rId3" imgW="5212440" imgH="292464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905000"/>
                        <a:ext cx="8077200"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45752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999" y="217642"/>
            <a:ext cx="7886700" cy="1325563"/>
          </a:xfrm>
        </p:spPr>
        <p:txBody>
          <a:bodyPr>
            <a:noAutofit/>
          </a:bodyPr>
          <a:lstStyle/>
          <a:p>
            <a:r>
              <a:rPr lang="en-US" sz="3200" dirty="0"/>
              <a:t>Student Risk Screening Scale</a:t>
            </a:r>
            <a:br>
              <a:rPr lang="en-US" sz="3200" dirty="0"/>
            </a:br>
            <a:r>
              <a:rPr lang="en-US" sz="3200" dirty="0"/>
              <a:t>Fall 2004 – 2012</a:t>
            </a:r>
            <a:br>
              <a:rPr lang="en-US" sz="3200" dirty="0"/>
            </a:br>
            <a:r>
              <a:rPr lang="en-US" sz="3200" dirty="0"/>
              <a:t>Middle School</a:t>
            </a:r>
          </a:p>
        </p:txBody>
      </p:sp>
      <p:graphicFrame>
        <p:nvGraphicFramePr>
          <p:cNvPr id="3" name="Chart 2"/>
          <p:cNvGraphicFramePr>
            <a:graphicFrameLocks noChangeAspect="1"/>
          </p:cNvGraphicFramePr>
          <p:nvPr/>
        </p:nvGraphicFramePr>
        <p:xfrm>
          <a:off x="0" y="1404211"/>
          <a:ext cx="8111613" cy="4416486"/>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201559" y="5842337"/>
            <a:ext cx="8421329" cy="938719"/>
          </a:xfrm>
          <a:prstGeom prst="rect">
            <a:avLst/>
          </a:prstGeom>
          <a:ln>
            <a:noFill/>
          </a:ln>
        </p:spPr>
        <p:txBody>
          <a:bodyPr wrap="square">
            <a:spAutoFit/>
          </a:bodyPr>
          <a:lstStyle/>
          <a:p>
            <a:pPr>
              <a:spcBef>
                <a:spcPts val="0"/>
              </a:spcBef>
              <a:spcAft>
                <a:spcPts val="0"/>
              </a:spcAft>
            </a:pPr>
            <a:r>
              <a:rPr lang="en-US" sz="1100" dirty="0">
                <a:solidFill>
                  <a:prstClr val="black">
                    <a:lumMod val="75000"/>
                    <a:lumOff val="25000"/>
                  </a:prstClr>
                </a:solidFill>
                <a:latin typeface="Times New Roman" panose="02020603050405020304" pitchFamily="18" charset="0"/>
                <a:ea typeface="Calibri" panose="020F0502020204030204" pitchFamily="34" charset="0"/>
              </a:rPr>
              <a:t>Source: Lane, K. L., Oakes, W. P., &amp; Magill, L. M., (2014). Primary prevention efforts: How do we implement and monitor the Tier 1 component of our comprehensive, integrated, three-tiered model of prevention. </a:t>
            </a:r>
            <a:r>
              <a:rPr lang="en-US" sz="1100" i="1" dirty="0">
                <a:solidFill>
                  <a:prstClr val="black">
                    <a:lumMod val="75000"/>
                    <a:lumOff val="25000"/>
                  </a:prstClr>
                </a:solidFill>
                <a:latin typeface="Times New Roman" panose="02020603050405020304" pitchFamily="18" charset="0"/>
                <a:ea typeface="Calibri" panose="020F0502020204030204" pitchFamily="34" charset="0"/>
              </a:rPr>
              <a:t>Preventing School Failure, 58, </a:t>
            </a:r>
            <a:r>
              <a:rPr lang="en-US" sz="1100" dirty="0">
                <a:solidFill>
                  <a:prstClr val="black">
                    <a:lumMod val="75000"/>
                    <a:lumOff val="25000"/>
                  </a:prstClr>
                </a:solidFill>
                <a:latin typeface="Times New Roman" panose="02020603050405020304" pitchFamily="18" charset="0"/>
                <a:ea typeface="Calibri" panose="020F0502020204030204" pitchFamily="34" charset="0"/>
              </a:rPr>
              <a:t>143-158. </a:t>
            </a:r>
            <a:r>
              <a:rPr lang="en-US" sz="1100" dirty="0" err="1">
                <a:solidFill>
                  <a:prstClr val="black">
                    <a:lumMod val="75000"/>
                    <a:lumOff val="25000"/>
                  </a:prstClr>
                </a:solidFill>
                <a:latin typeface="Times New Roman" panose="02020603050405020304" pitchFamily="18" charset="0"/>
                <a:ea typeface="Calibri" panose="020F0502020204030204" pitchFamily="34" charset="0"/>
              </a:rPr>
              <a:t>doi</a:t>
            </a:r>
            <a:r>
              <a:rPr lang="en-US" sz="1100" dirty="0">
                <a:solidFill>
                  <a:prstClr val="black">
                    <a:lumMod val="75000"/>
                    <a:lumOff val="25000"/>
                  </a:prstClr>
                </a:solidFill>
                <a:latin typeface="Times New Roman" panose="02020603050405020304" pitchFamily="18" charset="0"/>
                <a:ea typeface="Calibri" panose="020F0502020204030204" pitchFamily="34" charset="0"/>
              </a:rPr>
              <a:t>: 10.1080/1045988X.2014.893978 [</a:t>
            </a:r>
            <a:r>
              <a:rPr lang="en-US" sz="1100" i="1" dirty="0">
                <a:solidFill>
                  <a:prstClr val="black">
                    <a:lumMod val="75000"/>
                    <a:lumOff val="25000"/>
                  </a:prstClr>
                </a:solidFill>
                <a:latin typeface="Times New Roman" panose="02020603050405020304" pitchFamily="18" charset="0"/>
                <a:ea typeface="Calibri" panose="020F0502020204030204" pitchFamily="34" charset="0"/>
              </a:rPr>
              <a:t>Figure 4.</a:t>
            </a:r>
            <a:r>
              <a:rPr lang="en-US" sz="1100" dirty="0">
                <a:solidFill>
                  <a:prstClr val="black">
                    <a:lumMod val="75000"/>
                    <a:lumOff val="25000"/>
                  </a:prstClr>
                </a:solidFill>
                <a:latin typeface="Times New Roman" panose="02020603050405020304" pitchFamily="18" charset="0"/>
                <a:ea typeface="Calibri" panose="020F0502020204030204" pitchFamily="34" charset="0"/>
              </a:rPr>
              <a:t> Middle school behavior screening data over time at the fall time point. Adapted from Figure 4.6 p. 127 Lane, K. L., Menzies, H. M, Oakes, W. P., &amp; </a:t>
            </a:r>
            <a:r>
              <a:rPr lang="en-US" sz="1100" dirty="0" err="1">
                <a:solidFill>
                  <a:prstClr val="black">
                    <a:lumMod val="75000"/>
                    <a:lumOff val="25000"/>
                  </a:prstClr>
                </a:solidFill>
                <a:latin typeface="Times New Roman" panose="02020603050405020304" pitchFamily="18" charset="0"/>
                <a:ea typeface="Calibri" panose="020F0502020204030204" pitchFamily="34" charset="0"/>
              </a:rPr>
              <a:t>Kalberg</a:t>
            </a:r>
            <a:r>
              <a:rPr lang="en-US" sz="1100" dirty="0">
                <a:solidFill>
                  <a:prstClr val="black">
                    <a:lumMod val="75000"/>
                    <a:lumOff val="25000"/>
                  </a:prstClr>
                </a:solidFill>
                <a:latin typeface="Times New Roman" panose="02020603050405020304" pitchFamily="18" charset="0"/>
                <a:ea typeface="Calibri" panose="020F0502020204030204" pitchFamily="34" charset="0"/>
              </a:rPr>
              <a:t>, J. R. (2012). </a:t>
            </a:r>
            <a:r>
              <a:rPr lang="en-US" sz="1100" i="1" dirty="0">
                <a:solidFill>
                  <a:prstClr val="black">
                    <a:lumMod val="75000"/>
                    <a:lumOff val="25000"/>
                  </a:prstClr>
                </a:solidFill>
                <a:latin typeface="Times New Roman" panose="02020603050405020304" pitchFamily="18" charset="0"/>
                <a:ea typeface="Calibri" panose="020F0502020204030204" pitchFamily="34" charset="0"/>
              </a:rPr>
              <a:t>Systematic screenings of behavior to support instruction: From preschool to high school.</a:t>
            </a:r>
            <a:r>
              <a:rPr lang="en-US" sz="1100" dirty="0">
                <a:solidFill>
                  <a:prstClr val="black">
                    <a:lumMod val="75000"/>
                    <a:lumOff val="25000"/>
                  </a:prstClr>
                </a:solidFill>
                <a:latin typeface="Times New Roman" panose="02020603050405020304" pitchFamily="18" charset="0"/>
                <a:ea typeface="Calibri" panose="020F0502020204030204" pitchFamily="34" charset="0"/>
              </a:rPr>
              <a:t> New York, NY: Guilford Press.]</a:t>
            </a:r>
          </a:p>
        </p:txBody>
      </p:sp>
    </p:spTree>
    <p:extLst>
      <p:ext uri="{BB962C8B-B14F-4D97-AF65-F5344CB8AC3E}">
        <p14:creationId xmlns:p14="http://schemas.microsoft.com/office/powerpoint/2010/main" val="985260299"/>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0144" name="Group 48"/>
          <p:cNvGraphicFramePr>
            <a:graphicFrameLocks noGrp="1"/>
          </p:cNvGraphicFramePr>
          <p:nvPr>
            <p:ph idx="4294967295"/>
          </p:nvPr>
        </p:nvGraphicFramePr>
        <p:xfrm>
          <a:off x="310551" y="1434550"/>
          <a:ext cx="8229600" cy="4894262"/>
        </p:xfrm>
        <a:graphic>
          <a:graphicData uri="http://schemas.openxmlformats.org/drawingml/2006/table">
            <a:tbl>
              <a:tblPr/>
              <a:tblGrid>
                <a:gridCol w="2057400">
                  <a:extLst>
                    <a:ext uri="{9D8B030D-6E8A-4147-A177-3AD203B41FA5}">
                      <a16:colId xmlns:a16="http://schemas.microsoft.com/office/drawing/2014/main" val="20000"/>
                    </a:ext>
                  </a:extLst>
                </a:gridCol>
                <a:gridCol w="1344454">
                  <a:extLst>
                    <a:ext uri="{9D8B030D-6E8A-4147-A177-3AD203B41FA5}">
                      <a16:colId xmlns:a16="http://schemas.microsoft.com/office/drawing/2014/main" val="20001"/>
                    </a:ext>
                  </a:extLst>
                </a:gridCol>
                <a:gridCol w="1467326">
                  <a:extLst>
                    <a:ext uri="{9D8B030D-6E8A-4147-A177-3AD203B41FA5}">
                      <a16:colId xmlns:a16="http://schemas.microsoft.com/office/drawing/2014/main" val="20002"/>
                    </a:ext>
                  </a:extLst>
                </a:gridCol>
                <a:gridCol w="1557338">
                  <a:extLst>
                    <a:ext uri="{9D8B030D-6E8A-4147-A177-3AD203B41FA5}">
                      <a16:colId xmlns:a16="http://schemas.microsoft.com/office/drawing/2014/main" val="20003"/>
                    </a:ext>
                  </a:extLst>
                </a:gridCol>
                <a:gridCol w="1803082">
                  <a:extLst>
                    <a:ext uri="{9D8B030D-6E8A-4147-A177-3AD203B41FA5}">
                      <a16:colId xmlns:a16="http://schemas.microsoft.com/office/drawing/2014/main" val="20004"/>
                    </a:ext>
                  </a:extLst>
                </a:gridCol>
              </a:tblGrid>
              <a:tr h="44198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Variable</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Risk</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14307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cs typeface="Times New Roman" pitchFamily="18" charset="0"/>
                      </a:endParaRPr>
                    </a:p>
                  </a:txBody>
                  <a:tcPr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Testing</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9253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ODR</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(2.85)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(5.32)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(7.01)    </a:t>
                      </a:r>
                      <a:endParaRPr kumimoji="0" lang="en-US" sz="2300" b="0" i="0" u="none" strike="noStrike" cap="none" normalizeH="0" baseline="0" dirty="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      </a:t>
                      </a:r>
                      <a:endParaRPr kumimoji="0" lang="en-US" sz="19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925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In-School Suspensions</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(0.38)</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(1.04)</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(2.26)      </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L&lt;M&lt;H</a:t>
                      </a: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863656">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rPr>
                        <a:t>GPA</a:t>
                      </a: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(0.65)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(0.59)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86048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300" b="0" i="0" u="none" strike="noStrike" cap="none" normalizeH="0" baseline="0" dirty="0">
                          <a:ln>
                            <a:noFill/>
                          </a:ln>
                          <a:solidFill>
                            <a:schemeClr val="bg1"/>
                          </a:solidFill>
                          <a:effectLst/>
                          <a:latin typeface="Times New Roman" pitchFamily="18" charset="0"/>
                        </a:rPr>
                        <a:t>Course Failures</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(1.50)</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(3.46)</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(3.49)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7" name="Title 1"/>
          <p:cNvSpPr txBox="1">
            <a:spLocks/>
          </p:cNvSpPr>
          <p:nvPr/>
        </p:nvSpPr>
        <p:spPr>
          <a:xfrm>
            <a:off x="457200" y="76200"/>
            <a:ext cx="8153400" cy="1194288"/>
          </a:xfrm>
          <a:prstGeom prst="rect">
            <a:avLst/>
          </a:prstGeom>
          <a:noFill/>
          <a:ln>
            <a:noFill/>
          </a:ln>
        </p:spPr>
        <p:txBody>
          <a:bodyPr anchor="ctr"/>
          <a:lstStyle/>
          <a:p>
            <a:pPr>
              <a:lnSpc>
                <a:spcPts val="2900"/>
              </a:lnSpc>
              <a:defRPr/>
            </a:pPr>
            <a:r>
              <a:rPr lang="en-US" sz="2800" kern="0" cap="small" dirty="0">
                <a:solidFill>
                  <a:prstClr val="black"/>
                </a:solidFill>
                <a:latin typeface="Calibri Light" panose="020F0302020204030204"/>
                <a:cs typeface="Times New Roman" pitchFamily="18" charset="0"/>
              </a:rPr>
              <a:t>sample data: SRSS</a:t>
            </a:r>
          </a:p>
          <a:p>
            <a:pPr>
              <a:lnSpc>
                <a:spcPts val="2900"/>
              </a:lnSpc>
              <a:defRPr/>
            </a:pPr>
            <a:r>
              <a:rPr lang="en-US" sz="2800" dirty="0">
                <a:solidFill>
                  <a:prstClr val="black"/>
                </a:solidFill>
                <a:latin typeface="Calibri Light" panose="020F0302020204030204"/>
                <a:cs typeface="Times New Roman" pitchFamily="18" charset="0"/>
              </a:rPr>
              <a:t>Middle School Study 1: Behavioral &amp; Academic Characteristics of SRSS Risk Groups</a:t>
            </a:r>
            <a:endParaRPr lang="en-US" sz="2800" kern="0" cap="small" dirty="0">
              <a:solidFill>
                <a:prstClr val="black"/>
              </a:solidFill>
              <a:latin typeface="Calibri Light" panose="020F0302020204030204"/>
              <a:cs typeface="Times New Roman" pitchFamily="18" charset="0"/>
            </a:endParaRPr>
          </a:p>
        </p:txBody>
      </p:sp>
      <p:sp>
        <p:nvSpPr>
          <p:cNvPr id="82981" name="Footer Placeholder 4"/>
          <p:cNvSpPr txBox="1">
            <a:spLocks noGrp="1"/>
          </p:cNvSpPr>
          <p:nvPr/>
        </p:nvSpPr>
        <p:spPr bwMode="auto">
          <a:xfrm>
            <a:off x="914400" y="6492875"/>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sz="1900">
                <a:solidFill>
                  <a:srgbClr val="323232"/>
                </a:solidFill>
                <a:latin typeface="Tw Cen MT" pitchFamily="34" charset="0"/>
              </a:rPr>
              <a:t>(Lane, Parks, Kalberg, &amp; Carter, 2007)</a:t>
            </a:r>
          </a:p>
        </p:txBody>
      </p:sp>
    </p:spTree>
    <p:extLst>
      <p:ext uri="{BB962C8B-B14F-4D97-AF65-F5344CB8AC3E}">
        <p14:creationId xmlns:p14="http://schemas.microsoft.com/office/powerpoint/2010/main" val="1123003353"/>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2147" name="Group 3"/>
          <p:cNvGraphicFramePr>
            <a:graphicFrameLocks noGrp="1"/>
          </p:cNvGraphicFramePr>
          <p:nvPr>
            <p:ph idx="4294967295"/>
          </p:nvPr>
        </p:nvGraphicFramePr>
        <p:xfrm>
          <a:off x="381000" y="1998663"/>
          <a:ext cx="8458202" cy="3827145"/>
        </p:xfrm>
        <a:graphic>
          <a:graphicData uri="http://schemas.openxmlformats.org/drawingml/2006/table">
            <a:tbl>
              <a:tblPr/>
              <a:tblGrid>
                <a:gridCol w="1533994">
                  <a:extLst>
                    <a:ext uri="{9D8B030D-6E8A-4147-A177-3AD203B41FA5}">
                      <a16:colId xmlns:a16="http://schemas.microsoft.com/office/drawing/2014/main" val="20000"/>
                    </a:ext>
                  </a:extLst>
                </a:gridCol>
                <a:gridCol w="1647272">
                  <a:extLst>
                    <a:ext uri="{9D8B030D-6E8A-4147-A177-3AD203B41FA5}">
                      <a16:colId xmlns:a16="http://schemas.microsoft.com/office/drawing/2014/main" val="20001"/>
                    </a:ext>
                  </a:extLst>
                </a:gridCol>
                <a:gridCol w="1683459">
                  <a:extLst>
                    <a:ext uri="{9D8B030D-6E8A-4147-A177-3AD203B41FA5}">
                      <a16:colId xmlns:a16="http://schemas.microsoft.com/office/drawing/2014/main" val="20002"/>
                    </a:ext>
                  </a:extLst>
                </a:gridCol>
                <a:gridCol w="1516686">
                  <a:extLst>
                    <a:ext uri="{9D8B030D-6E8A-4147-A177-3AD203B41FA5}">
                      <a16:colId xmlns:a16="http://schemas.microsoft.com/office/drawing/2014/main" val="20003"/>
                    </a:ext>
                  </a:extLst>
                </a:gridCol>
                <a:gridCol w="2076791">
                  <a:extLst>
                    <a:ext uri="{9D8B030D-6E8A-4147-A177-3AD203B41FA5}">
                      <a16:colId xmlns:a16="http://schemas.microsoft.com/office/drawing/2014/main" val="20004"/>
                    </a:ext>
                  </a:extLst>
                </a:gridCol>
              </a:tblGrid>
              <a:tr h="50110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cs typeface="Times New Roman" pitchFamily="18" charset="0"/>
                        </a:rPr>
                        <a:t>Variable</a:t>
                      </a:r>
                    </a:p>
                  </a:txBody>
                  <a:tcPr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Franklin Gothic Book" panose="020B0503020102020204" pitchFamily="34" charset="0"/>
                      </a:endParaRP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Risk</a:t>
                      </a: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Franklin Gothic Book" panose="020B0503020102020204" pitchFamily="34" charset="0"/>
                      </a:endParaRP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Franklin Gothic Book" panose="020B0503020102020204" pitchFamily="34" charset="0"/>
                      </a:endParaRP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389510">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Franklin Gothic Book" panose="020B0503020102020204" pitchFamily="34" charset="0"/>
                        <a:cs typeface="Times New Roman" pitchFamily="18" charset="0"/>
                      </a:endParaRPr>
                    </a:p>
                  </a:txBody>
                  <a:tcPr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a:t>
                      </a:r>
                      <a:r>
                        <a:rPr kumimoji="0" lang="en-US" sz="2400" b="0" i="1" u="none" strike="noStrike" cap="none" normalizeH="0" baseline="0" dirty="0">
                          <a:ln>
                            <a:noFill/>
                          </a:ln>
                          <a:solidFill>
                            <a:schemeClr val="bg1"/>
                          </a:solidFill>
                          <a:effectLst/>
                          <a:latin typeface="Franklin Gothic Book" panose="020B0503020102020204" pitchFamily="34" charset="0"/>
                        </a:rPr>
                        <a:t>n</a:t>
                      </a:r>
                      <a:r>
                        <a:rPr kumimoji="0" lang="en-US" sz="2400" b="0" i="0" u="none" strike="noStrike" cap="none" normalizeH="0" baseline="0" dirty="0">
                          <a:ln>
                            <a:noFill/>
                          </a:ln>
                          <a:solidFill>
                            <a:schemeClr val="bg1"/>
                          </a:solidFill>
                          <a:effectLst/>
                          <a:latin typeface="Franklin Gothic Book" panose="020B0503020102020204" pitchFamily="34" charset="0"/>
                        </a:rPr>
                        <a:t> = 328)</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dirty="0">
                          <a:ln>
                            <a:noFill/>
                          </a:ln>
                          <a:solidFill>
                            <a:schemeClr val="bg1"/>
                          </a:solidFill>
                          <a:effectLst/>
                          <a:latin typeface="Franklin Gothic Book" panose="020B0503020102020204" pitchFamily="34" charset="0"/>
                        </a:rPr>
                        <a:t>M (SD)</a:t>
                      </a:r>
                    </a:p>
                  </a:txBody>
                  <a:tcP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a:t>
                      </a:r>
                      <a:r>
                        <a:rPr kumimoji="0" lang="en-US" sz="2400" b="0" i="1" u="none" strike="noStrike" cap="none" normalizeH="0" baseline="0" dirty="0">
                          <a:ln>
                            <a:noFill/>
                          </a:ln>
                          <a:solidFill>
                            <a:schemeClr val="bg1"/>
                          </a:solidFill>
                          <a:effectLst/>
                          <a:latin typeface="Franklin Gothic Book" panose="020B0503020102020204" pitchFamily="34" charset="0"/>
                        </a:rPr>
                        <a:t>n</a:t>
                      </a:r>
                      <a:r>
                        <a:rPr kumimoji="0" lang="en-US" sz="2400" b="0" i="0" u="none" strike="noStrike" cap="none" normalizeH="0" baseline="0" dirty="0">
                          <a:ln>
                            <a:noFill/>
                          </a:ln>
                          <a:solidFill>
                            <a:schemeClr val="bg1"/>
                          </a:solidFill>
                          <a:effectLst/>
                          <a:latin typeface="Franklin Gothic Book" panose="020B0503020102020204" pitchFamily="34" charset="0"/>
                        </a:rPr>
                        <a:t> = 52)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dirty="0">
                          <a:ln>
                            <a:noFill/>
                          </a:ln>
                          <a:solidFill>
                            <a:schemeClr val="bg1"/>
                          </a:solidFill>
                          <a:effectLst/>
                          <a:latin typeface="Franklin Gothic Book" panose="020B0503020102020204" pitchFamily="34" charset="0"/>
                        </a:rPr>
                        <a:t>M (SD)</a:t>
                      </a:r>
                      <a:endParaRPr kumimoji="0" lang="en-US" sz="2400" b="0" i="0" u="none" strike="noStrike" cap="none" normalizeH="0" baseline="0" dirty="0">
                        <a:ln>
                          <a:noFill/>
                        </a:ln>
                        <a:solidFill>
                          <a:schemeClr val="bg1"/>
                        </a:solidFill>
                        <a:effectLst/>
                        <a:latin typeface="Franklin Gothic Book" panose="020B0503020102020204" pitchFamily="34" charset="0"/>
                      </a:endParaRPr>
                    </a:p>
                  </a:txBody>
                  <a:tcP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a:t>
                      </a:r>
                      <a:r>
                        <a:rPr kumimoji="0" lang="en-US" sz="2400" b="0" i="1" u="none" strike="noStrike" cap="none" normalizeH="0" baseline="0" dirty="0">
                          <a:ln>
                            <a:noFill/>
                          </a:ln>
                          <a:solidFill>
                            <a:schemeClr val="bg1"/>
                          </a:solidFill>
                          <a:effectLst/>
                          <a:latin typeface="Franklin Gothic Book" panose="020B0503020102020204" pitchFamily="34" charset="0"/>
                        </a:rPr>
                        <a:t>n</a:t>
                      </a:r>
                      <a:r>
                        <a:rPr kumimoji="0" lang="en-US" sz="2400" b="0" i="0" u="none" strike="noStrike" cap="none" normalizeH="0" baseline="0" dirty="0">
                          <a:ln>
                            <a:noFill/>
                          </a:ln>
                          <a:solidFill>
                            <a:schemeClr val="bg1"/>
                          </a:solidFill>
                          <a:effectLst/>
                          <a:latin typeface="Franklin Gothic Book" panose="020B0503020102020204" pitchFamily="34" charset="0"/>
                        </a:rPr>
                        <a:t> = 35)</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dirty="0">
                          <a:ln>
                            <a:noFill/>
                          </a:ln>
                          <a:solidFill>
                            <a:schemeClr val="bg1"/>
                          </a:solidFill>
                          <a:effectLst/>
                          <a:latin typeface="Franklin Gothic Book" panose="020B0503020102020204" pitchFamily="34" charset="0"/>
                        </a:rPr>
                        <a:t>M (SD)</a:t>
                      </a:r>
                      <a:endParaRPr kumimoji="0" lang="en-US" sz="2400" b="0" i="0" u="none" strike="noStrike" cap="none" normalizeH="0" baseline="0" dirty="0">
                        <a:ln>
                          <a:noFill/>
                        </a:ln>
                        <a:solidFill>
                          <a:schemeClr val="bg1"/>
                        </a:solidFill>
                        <a:effectLst/>
                        <a:latin typeface="Franklin Gothic Book" panose="020B0503020102020204" pitchFamily="34" charset="0"/>
                      </a:endParaRPr>
                    </a:p>
                  </a:txBody>
                  <a:tcP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Franklin Gothic Book" panose="020B0503020102020204" pitchFamily="34" charset="0"/>
                      </a:endParaRP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Testing</a:t>
                      </a:r>
                    </a:p>
                  </a:txBody>
                  <a:tcP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967423">
                <a:tc>
                  <a:txBody>
                    <a:bodyPr/>
                    <a:lstStyle/>
                    <a:p>
                      <a:pPr marL="319088" marR="0" lvl="0" indent="-319088"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400" b="0" i="0" u="none" strike="noStrike" cap="none" normalizeH="0" baseline="0" dirty="0">
                          <a:ln>
                            <a:noFill/>
                          </a:ln>
                          <a:solidFill>
                            <a:schemeClr val="tx1"/>
                          </a:solidFill>
                          <a:effectLst/>
                          <a:latin typeface="Franklin Gothic Book" panose="020B0503020102020204" pitchFamily="34" charset="0"/>
                        </a:rPr>
                        <a:t>ODR</a:t>
                      </a:r>
                    </a:p>
                  </a:txBody>
                  <a:tcP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Franklin Gothic Book" panose="020B0503020102020204" pitchFamily="34" charset="0"/>
                        </a:rPr>
                        <a:t>3.53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Franklin Gothic Book" panose="020B0503020102020204" pitchFamily="34" charset="0"/>
                        </a:rPr>
                        <a:t>(5.53)</a:t>
                      </a: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Franklin Gothic Book" panose="020B0503020102020204" pitchFamily="34" charset="0"/>
                        </a:rPr>
                        <a:t>8.27</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Franklin Gothic Book" panose="020B0503020102020204" pitchFamily="34" charset="0"/>
                        </a:rPr>
                        <a:t>(7.72)</a:t>
                      </a: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Franklin Gothic Book" panose="020B0503020102020204" pitchFamily="34" charset="0"/>
                        </a:rPr>
                        <a:t>8.97</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Franklin Gothic Book" panose="020B0503020102020204" pitchFamily="34" charset="0"/>
                        </a:rPr>
                        <a:t>(9.39)</a:t>
                      </a: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Franklin Gothic Book" panose="020B0503020102020204" pitchFamily="34" charset="0"/>
                          <a:cs typeface="Times New Roman" pitchFamily="18" charset="0"/>
                        </a:rPr>
                        <a:t>L &lt; 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Franklin Gothic Book" panose="020B0503020102020204" pitchFamily="34" charset="0"/>
                          <a:cs typeface="Times New Roman" pitchFamily="18" charset="0"/>
                        </a:rPr>
                        <a:t>M = H</a:t>
                      </a: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96911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GPA</a:t>
                      </a:r>
                    </a:p>
                  </a:txBody>
                  <a:tcP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3.10</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(0.82)</a:t>
                      </a:r>
                    </a:p>
                  </a:txBody>
                  <a:tcP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2.45</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(0.84)</a:t>
                      </a:r>
                    </a:p>
                  </a:txBody>
                  <a:tcP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2.38</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(0.88)</a:t>
                      </a:r>
                    </a:p>
                  </a:txBody>
                  <a:tcP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cs typeface="Times New Roman" pitchFamily="18" charset="0"/>
                        </a:rPr>
                        <a:t>L &gt; 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cs typeface="Times New Roman" pitchFamily="18" charset="0"/>
                        </a:rPr>
                        <a:t>M = H</a:t>
                      </a:r>
                    </a:p>
                  </a:txBody>
                  <a:tcP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bl>
          </a:graphicData>
        </a:graphic>
      </p:graphicFrame>
      <p:sp>
        <p:nvSpPr>
          <p:cNvPr id="7" name="Title 1"/>
          <p:cNvSpPr txBox="1">
            <a:spLocks/>
          </p:cNvSpPr>
          <p:nvPr/>
        </p:nvSpPr>
        <p:spPr>
          <a:xfrm>
            <a:off x="381000" y="228600"/>
            <a:ext cx="8458202" cy="1482090"/>
          </a:xfrm>
          <a:prstGeom prst="rect">
            <a:avLst/>
          </a:prstGeom>
          <a:noFill/>
          <a:ln>
            <a:noFill/>
          </a:ln>
        </p:spPr>
        <p:txBody>
          <a:bodyPr anchor="ctr"/>
          <a:lstStyle/>
          <a:p>
            <a:pPr>
              <a:lnSpc>
                <a:spcPts val="2900"/>
              </a:lnSpc>
              <a:defRPr/>
            </a:pPr>
            <a:r>
              <a:rPr lang="en-US" sz="2800" kern="0" cap="small" dirty="0">
                <a:solidFill>
                  <a:prstClr val="black"/>
                </a:solidFill>
                <a:latin typeface="Franklin Gothic Book" panose="020B0503020102020204" pitchFamily="34" charset="0"/>
              </a:rPr>
              <a:t>Student Risk Screening Scale</a:t>
            </a:r>
          </a:p>
          <a:p>
            <a:pPr>
              <a:lnSpc>
                <a:spcPts val="2900"/>
              </a:lnSpc>
              <a:defRPr/>
            </a:pPr>
            <a:r>
              <a:rPr lang="en-US" sz="2400" dirty="0">
                <a:solidFill>
                  <a:prstClr val="black"/>
                </a:solidFill>
                <a:latin typeface="Franklin Gothic Book" panose="020B0503020102020204" pitchFamily="34" charset="0"/>
              </a:rPr>
              <a:t>High School: Behavioral &amp; Academic Characteristics of SRSS Risk Groups</a:t>
            </a:r>
          </a:p>
          <a:p>
            <a:pPr>
              <a:lnSpc>
                <a:spcPts val="2900"/>
              </a:lnSpc>
              <a:defRPr/>
            </a:pPr>
            <a:r>
              <a:rPr lang="en-US" sz="2400" i="1" dirty="0">
                <a:solidFill>
                  <a:prstClr val="black"/>
                </a:solidFill>
                <a:latin typeface="Franklin Gothic Book" panose="020B0503020102020204" pitchFamily="34" charset="0"/>
              </a:rPr>
              <a:t>Non-Instructional Raters</a:t>
            </a:r>
            <a:endParaRPr lang="en-US" sz="2400" i="1" kern="0" cap="small" dirty="0">
              <a:solidFill>
                <a:prstClr val="black"/>
              </a:solidFill>
              <a:latin typeface="Franklin Gothic Book" panose="020B0503020102020204" pitchFamily="34" charset="0"/>
            </a:endParaRPr>
          </a:p>
        </p:txBody>
      </p:sp>
      <p:sp>
        <p:nvSpPr>
          <p:cNvPr id="76828" name="Footer Placeholder 4"/>
          <p:cNvSpPr txBox="1">
            <a:spLocks noGrp="1"/>
          </p:cNvSpPr>
          <p:nvPr/>
        </p:nvSpPr>
        <p:spPr bwMode="auto">
          <a:xfrm>
            <a:off x="914400" y="6248400"/>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1900" dirty="0">
                <a:solidFill>
                  <a:prstClr val="black"/>
                </a:solidFill>
                <a:latin typeface="Tw Cen MT" pitchFamily="34" charset="0"/>
                <a:cs typeface="Arial" charset="0"/>
              </a:rPr>
              <a:t>(Lane, Kalberg, Parks, &amp; Carter, 2008)</a:t>
            </a:r>
          </a:p>
        </p:txBody>
      </p:sp>
    </p:spTree>
    <p:extLst>
      <p:ext uri="{BB962C8B-B14F-4D97-AF65-F5344CB8AC3E}">
        <p14:creationId xmlns:p14="http://schemas.microsoft.com/office/powerpoint/2010/main" val="2861704159"/>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49" name="Group 37"/>
          <p:cNvGraphicFramePr>
            <a:graphicFrameLocks noGrp="1"/>
          </p:cNvGraphicFramePr>
          <p:nvPr/>
        </p:nvGraphicFramePr>
        <p:xfrm>
          <a:off x="228600" y="1752600"/>
          <a:ext cx="8763000" cy="3749675"/>
        </p:xfrm>
        <a:graphic>
          <a:graphicData uri="http://schemas.openxmlformats.org/drawingml/2006/table">
            <a:tbl>
              <a:tblPr/>
              <a:tblGrid>
                <a:gridCol w="1383632">
                  <a:extLst>
                    <a:ext uri="{9D8B030D-6E8A-4147-A177-3AD203B41FA5}">
                      <a16:colId xmlns:a16="http://schemas.microsoft.com/office/drawing/2014/main" val="20000"/>
                    </a:ext>
                  </a:extLst>
                </a:gridCol>
                <a:gridCol w="1844842">
                  <a:extLst>
                    <a:ext uri="{9D8B030D-6E8A-4147-A177-3AD203B41FA5}">
                      <a16:colId xmlns:a16="http://schemas.microsoft.com/office/drawing/2014/main" val="20001"/>
                    </a:ext>
                  </a:extLst>
                </a:gridCol>
                <a:gridCol w="1724526">
                  <a:extLst>
                    <a:ext uri="{9D8B030D-6E8A-4147-A177-3AD203B41FA5}">
                      <a16:colId xmlns:a16="http://schemas.microsoft.com/office/drawing/2014/main" val="20002"/>
                    </a:ext>
                  </a:extLst>
                </a:gridCol>
                <a:gridCol w="1965158">
                  <a:extLst>
                    <a:ext uri="{9D8B030D-6E8A-4147-A177-3AD203B41FA5}">
                      <a16:colId xmlns:a16="http://schemas.microsoft.com/office/drawing/2014/main" val="20003"/>
                    </a:ext>
                  </a:extLst>
                </a:gridCol>
                <a:gridCol w="1844842">
                  <a:extLst>
                    <a:ext uri="{9D8B030D-6E8A-4147-A177-3AD203B41FA5}">
                      <a16:colId xmlns:a16="http://schemas.microsoft.com/office/drawing/2014/main" val="20004"/>
                    </a:ext>
                  </a:extLst>
                </a:gridCol>
              </a:tblGrid>
              <a:tr h="1006010">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1" i="0" u="none" strike="noStrike" cap="none" normalizeH="0" baseline="0" dirty="0">
                          <a:ln>
                            <a:noFill/>
                          </a:ln>
                          <a:solidFill>
                            <a:schemeClr val="bg1"/>
                          </a:solidFill>
                          <a:effectLst/>
                          <a:latin typeface="Arial" charset="0"/>
                        </a:rPr>
                        <a:t>Grade</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1" i="0" u="none" strike="noStrike" cap="none" normalizeH="0" baseline="0" dirty="0">
                          <a:ln>
                            <a:noFill/>
                          </a:ln>
                          <a:solidFill>
                            <a:schemeClr val="bg1"/>
                          </a:solidFill>
                          <a:effectLst/>
                          <a:latin typeface="Arial" charset="0"/>
                        </a:rPr>
                        <a:t>Level</a:t>
                      </a:r>
                    </a:p>
                  </a:txBody>
                  <a:tcPr marT="45728" marB="4572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1" i="0" u="none" strike="noStrike" cap="none" normalizeH="0" baseline="0">
                          <a:ln>
                            <a:noFill/>
                          </a:ln>
                          <a:solidFill>
                            <a:schemeClr val="bg1"/>
                          </a:solidFill>
                          <a:effectLst/>
                          <a:latin typeface="Arial" charset="0"/>
                        </a:rPr>
                        <a:t>Number </a:t>
                      </a:r>
                      <a:r>
                        <a:rPr kumimoji="0" lang="en-US" sz="2000" b="1" i="0" u="none" strike="noStrike" cap="none" normalizeH="0" baseline="0" dirty="0">
                          <a:ln>
                            <a:noFill/>
                          </a:ln>
                          <a:solidFill>
                            <a:schemeClr val="bg1"/>
                          </a:solidFill>
                          <a:effectLst/>
                          <a:latin typeface="Arial" charset="0"/>
                        </a:rPr>
                        <a:t>of Students in Grade Level</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1" i="0" u="none" strike="noStrike" cap="none" normalizeH="0" baseline="0" dirty="0">
                          <a:ln>
                            <a:noFill/>
                          </a:ln>
                          <a:solidFill>
                            <a:schemeClr val="tx1"/>
                          </a:solidFill>
                          <a:effectLst/>
                          <a:latin typeface="Arial" charset="0"/>
                        </a:rPr>
                        <a:t>Low </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1" i="0" u="none" strike="noStrike" cap="none" normalizeH="0" baseline="0" dirty="0">
                          <a:ln>
                            <a:noFill/>
                          </a:ln>
                          <a:solidFill>
                            <a:schemeClr val="tx1"/>
                          </a:solidFill>
                          <a:effectLst/>
                          <a:latin typeface="Arial" charset="0"/>
                        </a:rPr>
                        <a:t>(0-3)</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1" i="0" u="none" strike="noStrike" cap="none" normalizeH="0" baseline="0" dirty="0">
                          <a:ln>
                            <a:noFill/>
                          </a:ln>
                          <a:solidFill>
                            <a:schemeClr val="tx1"/>
                          </a:solidFill>
                          <a:effectLst/>
                          <a:latin typeface="Arial" charset="0"/>
                        </a:rPr>
                        <a:t>Moderate</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1" i="0" u="none" strike="noStrike" cap="none" normalizeH="0" baseline="0" dirty="0">
                          <a:ln>
                            <a:noFill/>
                          </a:ln>
                          <a:solidFill>
                            <a:schemeClr val="tx1"/>
                          </a:solidFill>
                          <a:effectLst/>
                          <a:latin typeface="Arial" charset="0"/>
                        </a:rPr>
                        <a:t>(4-8)</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1" i="0" u="none" strike="noStrike" cap="none" normalizeH="0" baseline="0" dirty="0">
                          <a:ln>
                            <a:noFill/>
                          </a:ln>
                          <a:solidFill>
                            <a:schemeClr val="bg1"/>
                          </a:solidFill>
                          <a:effectLst/>
                          <a:latin typeface="Arial" charset="0"/>
                        </a:rPr>
                        <a:t>High</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1" i="0" u="none" strike="noStrike" cap="none" normalizeH="0" baseline="0" dirty="0">
                          <a:ln>
                            <a:noFill/>
                          </a:ln>
                          <a:solidFill>
                            <a:schemeClr val="bg1"/>
                          </a:solidFill>
                          <a:effectLst/>
                          <a:latin typeface="Arial" charset="0"/>
                        </a:rPr>
                        <a:t>(9 +)</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r h="91455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K</a:t>
                      </a:r>
                    </a:p>
                  </a:txBody>
                  <a:tcPr marT="45728" marB="4572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99</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73</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(73.74%)</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16</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(16.16%)</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10</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(10.10%)</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55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1</a:t>
                      </a:r>
                      <a:r>
                        <a:rPr kumimoji="0" lang="en-US" sz="2400" b="0" i="0" u="none" strike="noStrike" cap="none" normalizeH="0" baseline="30000" dirty="0">
                          <a:ln>
                            <a:noFill/>
                          </a:ln>
                          <a:solidFill>
                            <a:schemeClr val="tx1"/>
                          </a:solidFill>
                          <a:effectLst/>
                          <a:latin typeface="Arial" charset="0"/>
                        </a:rPr>
                        <a:t>st</a:t>
                      </a:r>
                      <a:endParaRPr kumimoji="0" lang="en-US" sz="2400" b="0" i="0" u="none" strike="noStrike" cap="none" normalizeH="0" baseline="0" dirty="0">
                        <a:ln>
                          <a:noFill/>
                        </a:ln>
                        <a:solidFill>
                          <a:schemeClr val="tx1"/>
                        </a:solidFill>
                        <a:effectLst/>
                        <a:latin typeface="Arial" charset="0"/>
                      </a:endParaRPr>
                    </a:p>
                  </a:txBody>
                  <a:tcPr marT="45728" marB="4572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100</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85</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(85.00%)</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9</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(9.00%)</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6</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(6.00%)</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455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2</a:t>
                      </a:r>
                      <a:r>
                        <a:rPr kumimoji="0" lang="en-US" sz="2400" b="0" i="0" u="none" strike="noStrike" cap="none" normalizeH="0" baseline="30000" dirty="0">
                          <a:ln>
                            <a:noFill/>
                          </a:ln>
                          <a:solidFill>
                            <a:schemeClr val="tx1"/>
                          </a:solidFill>
                          <a:effectLst/>
                          <a:latin typeface="Arial" charset="0"/>
                        </a:rPr>
                        <a:t>nd</a:t>
                      </a:r>
                      <a:endParaRPr kumimoji="0" lang="en-US" sz="2400" b="0" i="0" u="none" strike="noStrike" cap="none" normalizeH="0" baseline="0" dirty="0">
                        <a:ln>
                          <a:noFill/>
                        </a:ln>
                        <a:solidFill>
                          <a:schemeClr val="tx1"/>
                        </a:solidFill>
                        <a:effectLst/>
                        <a:latin typeface="Arial" charset="0"/>
                      </a:endParaRPr>
                    </a:p>
                  </a:txBody>
                  <a:tcPr marT="45728" marB="4572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99</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89</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(89.90%)</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9</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(9.09%)</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1</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rPr>
                        <a:t>(1.01%)</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94242" name="Text Box 47"/>
          <p:cNvSpPr txBox="1">
            <a:spLocks noChangeArrowheads="1"/>
          </p:cNvSpPr>
          <p:nvPr/>
        </p:nvSpPr>
        <p:spPr bwMode="auto">
          <a:xfrm>
            <a:off x="609600" y="5715000"/>
            <a:ext cx="792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dirty="0">
                <a:solidFill>
                  <a:prstClr val="black"/>
                </a:solidFill>
              </a:rPr>
              <a:t>Percentage refers to the percentage of the grade level population screened.</a:t>
            </a:r>
          </a:p>
        </p:txBody>
      </p:sp>
      <p:sp>
        <p:nvSpPr>
          <p:cNvPr id="5" name="Title 1"/>
          <p:cNvSpPr>
            <a:spLocks noGrp="1"/>
          </p:cNvSpPr>
          <p:nvPr>
            <p:ph type="title"/>
          </p:nvPr>
        </p:nvSpPr>
        <p:spPr/>
        <p:txBody>
          <a:bodyPr/>
          <a:lstStyle/>
          <a:p>
            <a:r>
              <a:rPr lang="en-US"/>
              <a:t>Sample Data: SRSS by Grade</a:t>
            </a:r>
            <a:endParaRPr lang="en-US" dirty="0"/>
          </a:p>
        </p:txBody>
      </p:sp>
    </p:spTree>
    <p:extLst>
      <p:ext uri="{BB962C8B-B14F-4D97-AF65-F5344CB8AC3E}">
        <p14:creationId xmlns:p14="http://schemas.microsoft.com/office/powerpoint/2010/main" val="3990973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71014" y="1209675"/>
            <a:ext cx="6544261" cy="3562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 name="Picture 47" descr="10yellow"/>
          <p:cNvPicPr>
            <a:picLocks noChangeAspect="1" noChangeArrowheads="1"/>
          </p:cNvPicPr>
          <p:nvPr/>
        </p:nvPicPr>
        <p:blipFill>
          <a:blip r:embed="rId3" cstate="print"/>
          <a:srcRect/>
          <a:stretch>
            <a:fillRect/>
          </a:stretch>
        </p:blipFill>
        <p:spPr bwMode="auto">
          <a:xfrm>
            <a:off x="2033588" y="4772024"/>
            <a:ext cx="5076825" cy="1847850"/>
          </a:xfrm>
          <a:prstGeom prst="rect">
            <a:avLst/>
          </a:prstGeom>
          <a:noFill/>
          <a:ln w="9525">
            <a:noFill/>
            <a:miter lim="800000"/>
            <a:headEnd/>
            <a:tailEnd/>
          </a:ln>
        </p:spPr>
      </p:pic>
      <p:pic>
        <p:nvPicPr>
          <p:cNvPr id="11" name="Picture 46" descr="9yellow"/>
          <p:cNvPicPr>
            <a:picLocks noChangeAspect="1" noChangeArrowheads="1"/>
          </p:cNvPicPr>
          <p:nvPr/>
        </p:nvPicPr>
        <p:blipFill>
          <a:blip r:embed="rId4" cstate="print"/>
          <a:srcRect/>
          <a:stretch>
            <a:fillRect/>
          </a:stretch>
        </p:blipFill>
        <p:spPr bwMode="auto">
          <a:xfrm>
            <a:off x="2033588" y="4772024"/>
            <a:ext cx="5076825" cy="1847850"/>
          </a:xfrm>
          <a:prstGeom prst="rect">
            <a:avLst/>
          </a:prstGeom>
          <a:noFill/>
          <a:ln w="9525">
            <a:noFill/>
            <a:miter lim="800000"/>
            <a:headEnd/>
            <a:tailEnd/>
          </a:ln>
        </p:spPr>
      </p:pic>
      <p:pic>
        <p:nvPicPr>
          <p:cNvPr id="12" name="Picture 45" descr="8yellow"/>
          <p:cNvPicPr>
            <a:picLocks noChangeAspect="1" noChangeArrowheads="1"/>
          </p:cNvPicPr>
          <p:nvPr/>
        </p:nvPicPr>
        <p:blipFill>
          <a:blip r:embed="rId5" cstate="print"/>
          <a:srcRect/>
          <a:stretch>
            <a:fillRect/>
          </a:stretch>
        </p:blipFill>
        <p:spPr bwMode="auto">
          <a:xfrm>
            <a:off x="2033588" y="4772024"/>
            <a:ext cx="5076825" cy="1847850"/>
          </a:xfrm>
          <a:prstGeom prst="rect">
            <a:avLst/>
          </a:prstGeom>
          <a:noFill/>
          <a:ln w="9525">
            <a:noFill/>
            <a:miter lim="800000"/>
            <a:headEnd/>
            <a:tailEnd/>
          </a:ln>
        </p:spPr>
      </p:pic>
      <p:pic>
        <p:nvPicPr>
          <p:cNvPr id="13" name="Picture 44" descr="7yellow"/>
          <p:cNvPicPr>
            <a:picLocks noChangeAspect="1" noChangeArrowheads="1"/>
          </p:cNvPicPr>
          <p:nvPr/>
        </p:nvPicPr>
        <p:blipFill>
          <a:blip r:embed="rId6" cstate="print"/>
          <a:srcRect/>
          <a:stretch>
            <a:fillRect/>
          </a:stretch>
        </p:blipFill>
        <p:spPr bwMode="auto">
          <a:xfrm>
            <a:off x="2033588" y="4772024"/>
            <a:ext cx="5076825" cy="1847850"/>
          </a:xfrm>
          <a:prstGeom prst="rect">
            <a:avLst/>
          </a:prstGeom>
          <a:noFill/>
          <a:ln w="9525">
            <a:noFill/>
            <a:miter lim="800000"/>
            <a:headEnd/>
            <a:tailEnd/>
          </a:ln>
        </p:spPr>
      </p:pic>
      <p:pic>
        <p:nvPicPr>
          <p:cNvPr id="14" name="Picture 43" descr="6yellow"/>
          <p:cNvPicPr>
            <a:picLocks noChangeAspect="1" noChangeArrowheads="1"/>
          </p:cNvPicPr>
          <p:nvPr/>
        </p:nvPicPr>
        <p:blipFill>
          <a:blip r:embed="rId7" cstate="print"/>
          <a:srcRect/>
          <a:stretch>
            <a:fillRect/>
          </a:stretch>
        </p:blipFill>
        <p:spPr bwMode="auto">
          <a:xfrm>
            <a:off x="2033588" y="4772024"/>
            <a:ext cx="5076825" cy="1847850"/>
          </a:xfrm>
          <a:prstGeom prst="rect">
            <a:avLst/>
          </a:prstGeom>
          <a:noFill/>
          <a:ln w="9525">
            <a:noFill/>
            <a:miter lim="800000"/>
            <a:headEnd/>
            <a:tailEnd/>
          </a:ln>
        </p:spPr>
      </p:pic>
      <p:pic>
        <p:nvPicPr>
          <p:cNvPr id="23" name="Picture 41" descr="5yellow"/>
          <p:cNvPicPr>
            <a:picLocks noChangeAspect="1" noChangeArrowheads="1"/>
          </p:cNvPicPr>
          <p:nvPr/>
        </p:nvPicPr>
        <p:blipFill>
          <a:blip r:embed="rId8" cstate="print"/>
          <a:srcRect/>
          <a:stretch>
            <a:fillRect/>
          </a:stretch>
        </p:blipFill>
        <p:spPr bwMode="auto">
          <a:xfrm>
            <a:off x="2033588" y="4772024"/>
            <a:ext cx="5076825" cy="1847850"/>
          </a:xfrm>
          <a:prstGeom prst="rect">
            <a:avLst/>
          </a:prstGeom>
          <a:noFill/>
          <a:ln w="9525">
            <a:noFill/>
            <a:miter lim="800000"/>
            <a:headEnd/>
            <a:tailEnd/>
          </a:ln>
        </p:spPr>
      </p:pic>
      <p:pic>
        <p:nvPicPr>
          <p:cNvPr id="24" name="Picture 40" descr="4yellow"/>
          <p:cNvPicPr>
            <a:picLocks noChangeAspect="1" noChangeArrowheads="1"/>
          </p:cNvPicPr>
          <p:nvPr/>
        </p:nvPicPr>
        <p:blipFill>
          <a:blip r:embed="rId9" cstate="print"/>
          <a:srcRect/>
          <a:stretch>
            <a:fillRect/>
          </a:stretch>
        </p:blipFill>
        <p:spPr bwMode="auto">
          <a:xfrm>
            <a:off x="2033588" y="4772024"/>
            <a:ext cx="5076825" cy="1847850"/>
          </a:xfrm>
          <a:prstGeom prst="rect">
            <a:avLst/>
          </a:prstGeom>
          <a:noFill/>
          <a:ln w="9525">
            <a:noFill/>
            <a:miter lim="800000"/>
            <a:headEnd/>
            <a:tailEnd/>
          </a:ln>
        </p:spPr>
      </p:pic>
      <p:pic>
        <p:nvPicPr>
          <p:cNvPr id="25" name="Picture 39" descr="3yellow"/>
          <p:cNvPicPr>
            <a:picLocks noChangeAspect="1" noChangeArrowheads="1"/>
          </p:cNvPicPr>
          <p:nvPr/>
        </p:nvPicPr>
        <p:blipFill>
          <a:blip r:embed="rId10" cstate="print"/>
          <a:srcRect/>
          <a:stretch>
            <a:fillRect/>
          </a:stretch>
        </p:blipFill>
        <p:spPr bwMode="auto">
          <a:xfrm>
            <a:off x="2033588" y="4772024"/>
            <a:ext cx="5076825" cy="1847850"/>
          </a:xfrm>
          <a:prstGeom prst="rect">
            <a:avLst/>
          </a:prstGeom>
          <a:noFill/>
          <a:ln w="9525">
            <a:noFill/>
            <a:miter lim="800000"/>
            <a:headEnd/>
            <a:tailEnd/>
          </a:ln>
        </p:spPr>
      </p:pic>
      <p:pic>
        <p:nvPicPr>
          <p:cNvPr id="26" name="Picture 38" descr="2yellow"/>
          <p:cNvPicPr>
            <a:picLocks noChangeAspect="1" noChangeArrowheads="1"/>
          </p:cNvPicPr>
          <p:nvPr/>
        </p:nvPicPr>
        <p:blipFill>
          <a:blip r:embed="rId11" cstate="print"/>
          <a:srcRect/>
          <a:stretch>
            <a:fillRect/>
          </a:stretch>
        </p:blipFill>
        <p:spPr bwMode="auto">
          <a:xfrm>
            <a:off x="2033588" y="4772024"/>
            <a:ext cx="5076825" cy="1847850"/>
          </a:xfrm>
          <a:prstGeom prst="rect">
            <a:avLst/>
          </a:prstGeom>
          <a:noFill/>
          <a:ln w="9525">
            <a:noFill/>
            <a:miter lim="800000"/>
            <a:headEnd/>
            <a:tailEnd/>
          </a:ln>
        </p:spPr>
      </p:pic>
      <p:pic>
        <p:nvPicPr>
          <p:cNvPr id="27" name="Picture 33" descr="1yellow"/>
          <p:cNvPicPr>
            <a:picLocks noChangeAspect="1" noChangeArrowheads="1"/>
          </p:cNvPicPr>
          <p:nvPr/>
        </p:nvPicPr>
        <p:blipFill>
          <a:blip r:embed="rId12" cstate="print"/>
          <a:srcRect/>
          <a:stretch>
            <a:fillRect/>
          </a:stretch>
        </p:blipFill>
        <p:spPr bwMode="auto">
          <a:xfrm>
            <a:off x="2033588" y="4772024"/>
            <a:ext cx="5076825" cy="1847850"/>
          </a:xfrm>
          <a:prstGeom prst="rect">
            <a:avLst/>
          </a:prstGeom>
          <a:noFill/>
          <a:ln w="9525">
            <a:noFill/>
            <a:miter lim="800000"/>
            <a:headEnd/>
            <a:tailEnd/>
          </a:ln>
        </p:spPr>
      </p:pic>
      <p:pic>
        <p:nvPicPr>
          <p:cNvPr id="28" name="Picture 36" descr="30seconds_yellow"/>
          <p:cNvPicPr>
            <a:picLocks noChangeAspect="1" noChangeArrowheads="1"/>
          </p:cNvPicPr>
          <p:nvPr/>
        </p:nvPicPr>
        <p:blipFill>
          <a:blip r:embed="rId13" cstate="print"/>
          <a:srcRect/>
          <a:stretch>
            <a:fillRect/>
          </a:stretch>
        </p:blipFill>
        <p:spPr bwMode="auto">
          <a:xfrm>
            <a:off x="2033588" y="4772024"/>
            <a:ext cx="5076825" cy="1847850"/>
          </a:xfrm>
          <a:prstGeom prst="rect">
            <a:avLst/>
          </a:prstGeom>
          <a:noFill/>
          <a:ln w="9525">
            <a:noFill/>
            <a:miter lim="800000"/>
            <a:headEnd/>
            <a:tailEnd/>
          </a:ln>
        </p:spPr>
      </p:pic>
      <p:pic>
        <p:nvPicPr>
          <p:cNvPr id="29" name="Picture 32" descr="00seconds_yellow"/>
          <p:cNvPicPr>
            <a:picLocks noChangeAspect="1" noChangeArrowheads="1"/>
          </p:cNvPicPr>
          <p:nvPr/>
        </p:nvPicPr>
        <p:blipFill>
          <a:blip r:embed="rId14" cstate="print"/>
          <a:srcRect/>
          <a:stretch>
            <a:fillRect/>
          </a:stretch>
        </p:blipFill>
        <p:spPr bwMode="auto">
          <a:xfrm>
            <a:off x="2033588" y="4772024"/>
            <a:ext cx="5076825" cy="1847850"/>
          </a:xfrm>
          <a:prstGeom prst="rect">
            <a:avLst/>
          </a:prstGeom>
          <a:noFill/>
          <a:ln w="9525">
            <a:noFill/>
            <a:miter lim="800000"/>
            <a:headEnd/>
            <a:tailEnd/>
          </a:ln>
        </p:spPr>
      </p:pic>
      <p:pic>
        <p:nvPicPr>
          <p:cNvPr id="15" name="Content Placeholder 5"/>
          <p:cNvPicPr>
            <a:picLocks noChangeAspect="1"/>
          </p:cNvPicPr>
          <p:nvPr/>
        </p:nvPicPr>
        <p:blipFill>
          <a:blip r:embed="rId15"/>
          <a:stretch>
            <a:fillRect/>
          </a:stretch>
        </p:blipFill>
        <p:spPr>
          <a:xfrm>
            <a:off x="2033588" y="1230364"/>
            <a:ext cx="5076825" cy="3049815"/>
          </a:xfrm>
          <a:prstGeom prst="rect">
            <a:avLst/>
          </a:prstGeom>
        </p:spPr>
      </p:pic>
    </p:spTree>
    <p:extLst>
      <p:ext uri="{BB962C8B-B14F-4D97-AF65-F5344CB8AC3E}">
        <p14:creationId xmlns:p14="http://schemas.microsoft.com/office/powerpoint/2010/main" val="3917210948"/>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9674" y="1022396"/>
            <a:ext cx="3480495" cy="1411367"/>
          </a:xfrm>
        </p:spPr>
        <p:txBody>
          <a:bodyPr anchor="ctr">
            <a:noAutofit/>
          </a:bodyPr>
          <a:lstStyle/>
          <a:p>
            <a:pPr algn="ctr"/>
            <a:r>
              <a:rPr lang="en-US" sz="4000" dirty="0"/>
              <a:t>Student Risk Screening Scale for Internalizing and Externalizing </a:t>
            </a:r>
          </a:p>
        </p:txBody>
      </p:sp>
      <p:sp>
        <p:nvSpPr>
          <p:cNvPr id="5" name="Content Placeholder 4"/>
          <p:cNvSpPr>
            <a:spLocks noGrp="1"/>
          </p:cNvSpPr>
          <p:nvPr>
            <p:ph idx="1"/>
          </p:nvPr>
        </p:nvSpPr>
        <p:spPr>
          <a:xfrm>
            <a:off x="4908209" y="1017193"/>
            <a:ext cx="3092054" cy="5105952"/>
          </a:xfrm>
          <a:noFill/>
          <a:ln>
            <a:noFill/>
          </a:ln>
        </p:spPr>
        <p:txBody>
          <a:bodyPr>
            <a:normAutofit/>
          </a:bodyPr>
          <a:lstStyle/>
          <a:p>
            <a:endParaRPr lang="en-US" dirty="0"/>
          </a:p>
          <a:p>
            <a:endParaRPr lang="en-US" dirty="0"/>
          </a:p>
          <a:p>
            <a:endParaRPr lang="en-US" dirty="0"/>
          </a:p>
          <a:p>
            <a:endParaRPr lang="en-US" dirty="0"/>
          </a:p>
          <a:p>
            <a:endParaRPr lang="en-US" dirty="0"/>
          </a:p>
          <a:p>
            <a:endParaRPr lang="en-US" dirty="0"/>
          </a:p>
          <a:p>
            <a:pPr marL="0" indent="0" algn="ctr">
              <a:buNone/>
            </a:pPr>
            <a:r>
              <a:rPr lang="en-US" sz="2400" dirty="0"/>
              <a:t>Available on ci3t.org </a:t>
            </a:r>
          </a:p>
          <a:p>
            <a:pPr marL="0" indent="0" algn="ctr">
              <a:buNone/>
            </a:pPr>
            <a:r>
              <a:rPr lang="en-US" sz="2000" dirty="0"/>
              <a:t>(SRSS-IE; Drummond, 1994 and Lane &amp; Menzies, 2009)</a:t>
            </a:r>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58619" y="3202937"/>
            <a:ext cx="3023448" cy="334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4283242" y="1407441"/>
            <a:ext cx="4267200" cy="2013189"/>
          </a:xfrm>
          <a:prstGeom prst="rect">
            <a:avLst/>
          </a:prstGeom>
        </p:spPr>
      </p:pic>
    </p:spTree>
    <p:extLst>
      <p:ext uri="{BB962C8B-B14F-4D97-AF65-F5344CB8AC3E}">
        <p14:creationId xmlns:p14="http://schemas.microsoft.com/office/powerpoint/2010/main" val="37133323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91726"/>
          </a:xfrm>
        </p:spPr>
        <p:txBody>
          <a:bodyPr>
            <a:normAutofit/>
          </a:bodyPr>
          <a:lstStyle/>
          <a:p>
            <a:pPr algn="ctr"/>
            <a:r>
              <a:rPr lang="en-US" sz="4000" b="1" kern="0" cap="small" dirty="0">
                <a:cs typeface="Arial" charset="0"/>
              </a:rPr>
              <a:t>Student Risk Screening Scale-IE</a:t>
            </a:r>
            <a:endParaRPr lang="en-US" sz="4000" dirty="0"/>
          </a:p>
        </p:txBody>
      </p:sp>
      <p:pic>
        <p:nvPicPr>
          <p:cNvPr id="3" name="Picture 2"/>
          <p:cNvPicPr>
            <a:picLocks noChangeAspect="1"/>
          </p:cNvPicPr>
          <p:nvPr/>
        </p:nvPicPr>
        <p:blipFill>
          <a:blip r:embed="rId2"/>
          <a:stretch>
            <a:fillRect/>
          </a:stretch>
        </p:blipFill>
        <p:spPr>
          <a:xfrm>
            <a:off x="321699" y="1714653"/>
            <a:ext cx="8362950" cy="3743325"/>
          </a:xfrm>
          <a:prstGeom prst="rect">
            <a:avLst/>
          </a:prstGeom>
        </p:spPr>
      </p:pic>
      <p:sp>
        <p:nvSpPr>
          <p:cNvPr id="5" name="TextBox 1"/>
          <p:cNvSpPr txBox="1">
            <a:spLocks noChangeArrowheads="1"/>
          </p:cNvSpPr>
          <p:nvPr/>
        </p:nvSpPr>
        <p:spPr bwMode="auto">
          <a:xfrm>
            <a:off x="358042" y="5326596"/>
            <a:ext cx="8392784" cy="1200329"/>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1800" dirty="0">
                <a:solidFill>
                  <a:prstClr val="black"/>
                </a:solidFill>
                <a:latin typeface="Verdana" panose="020B0604030504040204" pitchFamily="34" charset="0"/>
              </a:rPr>
              <a:t>12 items scale for use at the elementary, middle, and high schools</a:t>
            </a:r>
          </a:p>
          <a:p>
            <a:pPr>
              <a:spcBef>
                <a:spcPct val="0"/>
              </a:spcBef>
              <a:buFontTx/>
              <a:buNone/>
            </a:pPr>
            <a:endParaRPr lang="en-US" altLang="en-US" sz="1800" dirty="0">
              <a:solidFill>
                <a:prstClr val="black"/>
              </a:solidFill>
              <a:latin typeface="Verdana" panose="020B0604030504040204" pitchFamily="34" charset="0"/>
            </a:endParaRPr>
          </a:p>
          <a:p>
            <a:pPr>
              <a:spcBef>
                <a:spcPct val="0"/>
              </a:spcBef>
              <a:buFontTx/>
              <a:buNone/>
            </a:pPr>
            <a:r>
              <a:rPr lang="en-US" altLang="en-US" sz="1800" dirty="0">
                <a:solidFill>
                  <a:prstClr val="black"/>
                </a:solidFill>
                <a:latin typeface="Verdana" panose="020B0604030504040204" pitchFamily="34" charset="0"/>
              </a:rPr>
              <a:t>Subscale scores used for interpretation. </a:t>
            </a:r>
          </a:p>
          <a:p>
            <a:pPr>
              <a:spcBef>
                <a:spcPct val="0"/>
              </a:spcBef>
              <a:buFontTx/>
              <a:buNone/>
            </a:pPr>
            <a:r>
              <a:rPr lang="en-US" altLang="en-US" sz="1800" dirty="0">
                <a:solidFill>
                  <a:prstClr val="black"/>
                </a:solidFill>
                <a:latin typeface="Verdana" panose="020B0604030504040204" pitchFamily="34" charset="0"/>
              </a:rPr>
              <a:t>No total scale score. </a:t>
            </a:r>
          </a:p>
        </p:txBody>
      </p:sp>
    </p:spTree>
    <p:extLst>
      <p:ext uri="{BB962C8B-B14F-4D97-AF65-F5344CB8AC3E}">
        <p14:creationId xmlns:p14="http://schemas.microsoft.com/office/powerpoint/2010/main" val="754842607"/>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itle 4"/>
          <p:cNvSpPr>
            <a:spLocks noGrp="1"/>
          </p:cNvSpPr>
          <p:nvPr>
            <p:ph type="title"/>
          </p:nvPr>
        </p:nvSpPr>
        <p:spPr>
          <a:xfrm>
            <a:off x="358775" y="90488"/>
            <a:ext cx="7886700" cy="1325562"/>
          </a:xfrm>
        </p:spPr>
        <p:txBody>
          <a:bodyPr/>
          <a:lstStyle/>
          <a:p>
            <a:pPr eaLnBrk="1" hangingPunct="1"/>
            <a:r>
              <a:rPr lang="en-US" altLang="en-US"/>
              <a:t>SRSS-IE: Cut Scores</a:t>
            </a:r>
          </a:p>
        </p:txBody>
      </p:sp>
      <p:sp>
        <p:nvSpPr>
          <p:cNvPr id="303107" name="Content Placeholder 5"/>
          <p:cNvSpPr>
            <a:spLocks noGrp="1"/>
          </p:cNvSpPr>
          <p:nvPr>
            <p:ph idx="1"/>
          </p:nvPr>
        </p:nvSpPr>
        <p:spPr>
          <a:xfrm>
            <a:off x="661988" y="971550"/>
            <a:ext cx="7886700" cy="1582738"/>
          </a:xfrm>
        </p:spPr>
        <p:txBody>
          <a:bodyPr/>
          <a:lstStyle/>
          <a:p>
            <a:pPr eaLnBrk="1" hangingPunct="1"/>
            <a:r>
              <a:rPr lang="en-US" altLang="en-US" sz="1800"/>
              <a:t>Enter ‘practice’ data into that one sheet so that the total scores and conditional formatting are tested.</a:t>
            </a:r>
          </a:p>
          <a:p>
            <a:pPr eaLnBrk="1" hangingPunct="1"/>
            <a:r>
              <a:rPr lang="en-US" altLang="en-US" sz="1800"/>
              <a:t>Confirm the “Count” column is completed (students’ numbered sequentially). Formulas are anchored by the “Count” column; it must contain a number for each student listed for accurate total formulas.</a:t>
            </a:r>
          </a:p>
        </p:txBody>
      </p:sp>
      <p:graphicFrame>
        <p:nvGraphicFramePr>
          <p:cNvPr id="8" name="Table 7"/>
          <p:cNvGraphicFramePr>
            <a:graphicFrameLocks noGrp="1"/>
          </p:cNvGraphicFramePr>
          <p:nvPr/>
        </p:nvGraphicFramePr>
        <p:xfrm>
          <a:off x="254000" y="2554288"/>
          <a:ext cx="8636000" cy="2243138"/>
        </p:xfrm>
        <a:graphic>
          <a:graphicData uri="http://schemas.openxmlformats.org/drawingml/2006/table">
            <a:tbl>
              <a:tblPr/>
              <a:tblGrid>
                <a:gridCol w="2152650">
                  <a:extLst>
                    <a:ext uri="{9D8B030D-6E8A-4147-A177-3AD203B41FA5}">
                      <a16:colId xmlns:a16="http://schemas.microsoft.com/office/drawing/2014/main" val="20000"/>
                    </a:ext>
                  </a:extLst>
                </a:gridCol>
                <a:gridCol w="2154238">
                  <a:extLst>
                    <a:ext uri="{9D8B030D-6E8A-4147-A177-3AD203B41FA5}">
                      <a16:colId xmlns:a16="http://schemas.microsoft.com/office/drawing/2014/main" val="20001"/>
                    </a:ext>
                  </a:extLst>
                </a:gridCol>
                <a:gridCol w="2176462">
                  <a:extLst>
                    <a:ext uri="{9D8B030D-6E8A-4147-A177-3AD203B41FA5}">
                      <a16:colId xmlns:a16="http://schemas.microsoft.com/office/drawing/2014/main" val="20002"/>
                    </a:ext>
                  </a:extLst>
                </a:gridCol>
                <a:gridCol w="2152650">
                  <a:extLst>
                    <a:ext uri="{9D8B030D-6E8A-4147-A177-3AD203B41FA5}">
                      <a16:colId xmlns:a16="http://schemas.microsoft.com/office/drawing/2014/main" val="20003"/>
                    </a:ext>
                  </a:extLst>
                </a:gridCol>
              </a:tblGrid>
              <a:tr h="304800">
                <a:tc gridSpan="2">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latin typeface="Calibri" charset="0"/>
                          <a:ea typeface="MS PGothic" charset="-128"/>
                        </a:rPr>
                        <a:t>Elementary School</a:t>
                      </a:r>
                      <a:endParaRPr kumimoji="0" lang="en-US" altLang="en-US" sz="1800" b="1" i="0" u="none" strike="noStrike" cap="none" normalizeH="0" baseline="0">
                        <a:ln>
                          <a:noFill/>
                        </a:ln>
                        <a:solidFill>
                          <a:schemeClr val="bg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25400" cap="flat" cmpd="sng" algn="ctr">
                      <a:solidFill>
                        <a:srgbClr val="A5A5A5"/>
                      </a:solidFill>
                      <a:prstDash val="solid"/>
                      <a:round/>
                      <a:headEnd type="none" w="med" len="med"/>
                      <a:tailEnd type="none" w="med" len="med"/>
                    </a:lnB>
                    <a:lnTlToBr>
                      <a:noFill/>
                    </a:lnTlToBr>
                    <a:lnBlToTr>
                      <a:noFill/>
                    </a:lnBlToTr>
                    <a:solidFill>
                      <a:srgbClr val="2F5597"/>
                    </a:solidFill>
                  </a:tcPr>
                </a:tc>
                <a:tc hMerge="1">
                  <a:txBody>
                    <a:bodyPr/>
                    <a:lstStyle/>
                    <a:p>
                      <a:endParaRPr lang="en-US"/>
                    </a:p>
                  </a:txBody>
                  <a:tcPr/>
                </a:tc>
                <a:tc gridSpan="2">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latin typeface="Calibri" charset="0"/>
                          <a:ea typeface="MS PGothic" charset="-128"/>
                        </a:rPr>
                        <a:t>Middle and High School</a:t>
                      </a:r>
                      <a:endParaRPr kumimoji="0" lang="en-US" altLang="en-US" sz="1800" b="1" i="0" u="none" strike="noStrike" cap="none" normalizeH="0" baseline="0">
                        <a:ln>
                          <a:noFill/>
                        </a:ln>
                        <a:solidFill>
                          <a:schemeClr val="bg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25400" cap="flat" cmpd="sng" algn="ctr">
                      <a:solidFill>
                        <a:srgbClr val="A5A5A5"/>
                      </a:solidFill>
                      <a:prstDash val="solid"/>
                      <a:round/>
                      <a:headEnd type="none" w="med" len="med"/>
                      <a:tailEnd type="none" w="med" len="med"/>
                    </a:lnB>
                    <a:lnTlToBr>
                      <a:noFill/>
                    </a:lnTlToBr>
                    <a:lnBlToTr>
                      <a:noFill/>
                    </a:lnBlToTr>
                    <a:solidFill>
                      <a:srgbClr val="203864"/>
                    </a:solidFill>
                  </a:tcPr>
                </a:tc>
                <a:tc hMerge="1">
                  <a:txBody>
                    <a:bodyPr/>
                    <a:lstStyle/>
                    <a:p>
                      <a:endParaRPr lang="en-US"/>
                    </a:p>
                  </a:txBody>
                  <a:tcPr/>
                </a:tc>
                <a:extLst>
                  <a:ext uri="{0D108BD9-81ED-4DB2-BD59-A6C34878D82A}">
                    <a16:rowId xmlns:a16="http://schemas.microsoft.com/office/drawing/2014/main" val="10000"/>
                  </a:ext>
                </a:extLst>
              </a:tr>
              <a:tr h="414338">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SRSS-E7</a:t>
                      </a:r>
                      <a:endParaRPr kumimoji="0" lang="en-US" altLang="en-US" sz="1800" b="0" i="0" u="none" strike="noStrike" cap="none" normalizeH="0" baseline="0">
                        <a:ln>
                          <a:noFill/>
                        </a:ln>
                        <a:solidFill>
                          <a:schemeClr val="tx1"/>
                        </a:solidFill>
                        <a:effectLst/>
                        <a:latin typeface="Calibri" charset="0"/>
                        <a:ea typeface="MS PGothic" charset="-128"/>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A5A5A5">
                        <a:alpha val="20000"/>
                      </a:srgbClr>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SRSS-I5</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A5A5A5">
                        <a:alpha val="20000"/>
                      </a:srgbClr>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SRSS-E7</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7C7C7C">
                        <a:alpha val="20000"/>
                      </a:srgbClr>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SRSS-I6</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7C7C7C">
                        <a:alpha val="20000"/>
                      </a:srgbClr>
                    </a:solidFill>
                  </a:tcPr>
                </a:tc>
                <a:extLst>
                  <a:ext uri="{0D108BD9-81ED-4DB2-BD59-A6C34878D82A}">
                    <a16:rowId xmlns:a16="http://schemas.microsoft.com/office/drawing/2014/main" val="10001"/>
                  </a:ext>
                </a:extLst>
              </a:tr>
              <a:tr h="609600">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Items 1-7</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Items 8-12</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Items 1-7</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Items 4, 8-12</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 </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4400">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0-3 = low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4-8 = moderate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9-21 = high risk</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A5A5A5">
                        <a:alpha val="20000"/>
                      </a:srgbClr>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0-1 = low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2-3 = moderate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4-15 = high risk</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A5A5A5">
                        <a:alpha val="20000"/>
                      </a:srgbClr>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0-3 = low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4-8 = moderate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9-21 = high risk</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7C7C7C">
                        <a:alpha val="20000"/>
                      </a:srgbClr>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0-3 = low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4-5 = moderate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6-18 = high risk</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7C7C7C">
                        <a:alpha val="20000"/>
                      </a:srgbClr>
                    </a:solidFill>
                  </a:tcPr>
                </a:tc>
                <a:extLst>
                  <a:ext uri="{0D108BD9-81ED-4DB2-BD59-A6C34878D82A}">
                    <a16:rowId xmlns:a16="http://schemas.microsoft.com/office/drawing/2014/main" val="10003"/>
                  </a:ext>
                </a:extLst>
              </a:tr>
            </a:tbl>
          </a:graphicData>
        </a:graphic>
      </p:graphicFrame>
      <p:sp>
        <p:nvSpPr>
          <p:cNvPr id="303133" name="TextBox 9"/>
          <p:cNvSpPr txBox="1">
            <a:spLocks noChangeArrowheads="1"/>
          </p:cNvSpPr>
          <p:nvPr/>
        </p:nvSpPr>
        <p:spPr bwMode="auto">
          <a:xfrm>
            <a:off x="301625" y="5018088"/>
            <a:ext cx="86074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charset="0"/>
              <a:buChar char="•"/>
              <a:defRPr sz="2800">
                <a:solidFill>
                  <a:schemeClr val="tx1"/>
                </a:solidFill>
                <a:latin typeface="Calibri" charset="0"/>
              </a:defRPr>
            </a:lvl1pPr>
            <a:lvl2pPr marL="742950" indent="-285750" defTabSz="457200">
              <a:lnSpc>
                <a:spcPct val="90000"/>
              </a:lnSpc>
              <a:spcBef>
                <a:spcPts val="500"/>
              </a:spcBef>
              <a:buFont typeface="Arial" charset="0"/>
              <a:buChar char="•"/>
              <a:defRPr sz="2400">
                <a:solidFill>
                  <a:schemeClr val="tx1"/>
                </a:solidFill>
                <a:latin typeface="Calibri" charset="0"/>
              </a:defRPr>
            </a:lvl2pPr>
            <a:lvl3pPr marL="1143000" indent="-228600" defTabSz="457200">
              <a:lnSpc>
                <a:spcPct val="90000"/>
              </a:lnSpc>
              <a:spcBef>
                <a:spcPts val="500"/>
              </a:spcBef>
              <a:buFont typeface="Arial" charset="0"/>
              <a:buChar char="•"/>
              <a:defRPr sz="2000">
                <a:solidFill>
                  <a:schemeClr val="tx1"/>
                </a:solidFill>
                <a:latin typeface="Calibri" charset="0"/>
              </a:defRPr>
            </a:lvl3pPr>
            <a:lvl4pPr marL="1600200" indent="-228600" defTabSz="457200">
              <a:lnSpc>
                <a:spcPct val="90000"/>
              </a:lnSpc>
              <a:spcBef>
                <a:spcPts val="500"/>
              </a:spcBef>
              <a:buFont typeface="Arial" charset="0"/>
              <a:buChar char="•"/>
              <a:defRPr>
                <a:solidFill>
                  <a:schemeClr val="tx1"/>
                </a:solidFill>
                <a:latin typeface="Calibri" charset="0"/>
              </a:defRPr>
            </a:lvl4pPr>
            <a:lvl5pPr marL="2057400" indent="-228600" defTabSz="4572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en-US" sz="1200" b="1">
                <a:solidFill>
                  <a:srgbClr val="A6A6A6"/>
                </a:solidFill>
                <a:latin typeface="Times New Roman" charset="0"/>
                <a:cs typeface="Times New Roman" charset="0"/>
              </a:rPr>
              <a:t>Elementary School Level:</a:t>
            </a:r>
          </a:p>
          <a:p>
            <a:pPr eaLnBrk="1" hangingPunct="1">
              <a:lnSpc>
                <a:spcPct val="100000"/>
              </a:lnSpc>
              <a:spcBef>
                <a:spcPct val="0"/>
              </a:spcBef>
              <a:buFontTx/>
              <a:buNone/>
            </a:pPr>
            <a:r>
              <a:rPr lang="en-US" altLang="en-US" sz="1200">
                <a:solidFill>
                  <a:srgbClr val="A6A6A6"/>
                </a:solidFill>
                <a:latin typeface="Times New Roman" charset="0"/>
                <a:cs typeface="Times New Roman" charset="0"/>
              </a:rPr>
              <a:t>Lane, K. L., Oakes, W. P., Swogger, E. D., Schatschneider, C., Menzies, H., M., &amp; Sanchez, J. (2015). Student risk screening scale for internalizing and externalizing behaviors: Preliminary cut scores to support data-informed decision making. </a:t>
            </a:r>
            <a:r>
              <a:rPr lang="en-US" altLang="en-US" sz="1200" i="1">
                <a:solidFill>
                  <a:srgbClr val="A6A6A6"/>
                </a:solidFill>
                <a:latin typeface="Times New Roman" charset="0"/>
                <a:cs typeface="Times New Roman" charset="0"/>
              </a:rPr>
              <a:t>Behavioral Disorders, 40,</a:t>
            </a:r>
            <a:r>
              <a:rPr lang="en-US" altLang="en-US" sz="1200">
                <a:solidFill>
                  <a:srgbClr val="A6A6A6"/>
                </a:solidFill>
                <a:latin typeface="Times New Roman" charset="0"/>
                <a:cs typeface="Times New Roman" charset="0"/>
              </a:rPr>
              <a:t> 159-170.</a:t>
            </a:r>
          </a:p>
          <a:p>
            <a:pPr eaLnBrk="1" hangingPunct="1">
              <a:lnSpc>
                <a:spcPct val="100000"/>
              </a:lnSpc>
              <a:spcBef>
                <a:spcPct val="0"/>
              </a:spcBef>
              <a:buFontTx/>
              <a:buNone/>
            </a:pPr>
            <a:r>
              <a:rPr lang="en-US" altLang="en-US" sz="1200">
                <a:solidFill>
                  <a:srgbClr val="A6A6A6"/>
                </a:solidFill>
                <a:latin typeface="Times New Roman" charset="0"/>
                <a:cs typeface="Times New Roman" charset="0"/>
              </a:rPr>
              <a:t> </a:t>
            </a:r>
          </a:p>
          <a:p>
            <a:pPr eaLnBrk="1" hangingPunct="1">
              <a:lnSpc>
                <a:spcPct val="100000"/>
              </a:lnSpc>
              <a:spcBef>
                <a:spcPct val="0"/>
              </a:spcBef>
              <a:buFontTx/>
              <a:buNone/>
            </a:pPr>
            <a:r>
              <a:rPr lang="en-US" altLang="en-US" sz="1200" b="1">
                <a:solidFill>
                  <a:srgbClr val="A6A6A6"/>
                </a:solidFill>
                <a:latin typeface="Times New Roman" charset="0"/>
                <a:cs typeface="Times New Roman" charset="0"/>
              </a:rPr>
              <a:t>Middle and High School Levels:</a:t>
            </a:r>
          </a:p>
          <a:p>
            <a:pPr eaLnBrk="1" hangingPunct="1">
              <a:lnSpc>
                <a:spcPct val="100000"/>
              </a:lnSpc>
              <a:spcBef>
                <a:spcPct val="0"/>
              </a:spcBef>
              <a:buFontTx/>
              <a:buNone/>
            </a:pPr>
            <a:r>
              <a:rPr lang="en-US" altLang="en-US" sz="1200">
                <a:solidFill>
                  <a:srgbClr val="A6A6A6"/>
                </a:solidFill>
                <a:latin typeface="Times New Roman" charset="0"/>
                <a:cs typeface="Times New Roman" charset="0"/>
              </a:rPr>
              <a:t>Lane, K. L., Oakes, W. P., Cantwell, E. D., Schatschneider, C., Menzies, H., Crittenden, M., &amp;  Messenger, M. (in press). Student Risk Screening Scale for Internalizing and Externalizing Behaviors: Preliminary cut scores to support data-informed decision making in middle and high schools. </a:t>
            </a:r>
            <a:r>
              <a:rPr lang="en-US" altLang="en-US" sz="1200" i="1">
                <a:solidFill>
                  <a:srgbClr val="A6A6A6"/>
                </a:solidFill>
                <a:latin typeface="Times New Roman" charset="0"/>
                <a:cs typeface="Times New Roman" charset="0"/>
              </a:rPr>
              <a:t>Behavioral Disorders.</a:t>
            </a:r>
            <a:endParaRPr lang="en-US" altLang="en-US" sz="1200">
              <a:solidFill>
                <a:srgbClr val="A6A6A6"/>
              </a:solidFill>
              <a:latin typeface="Times New Roman" charset="0"/>
              <a:cs typeface="Times New Roman" charset="0"/>
            </a:endParaRPr>
          </a:p>
        </p:txBody>
      </p:sp>
      <p:sp>
        <p:nvSpPr>
          <p:cNvPr id="6" name="Rectangle 5"/>
          <p:cNvSpPr/>
          <p:nvPr/>
        </p:nvSpPr>
        <p:spPr>
          <a:xfrm>
            <a:off x="144462" y="2526507"/>
            <a:ext cx="4460875" cy="238125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564B3C"/>
              </a:solidFill>
            </a:endParaRPr>
          </a:p>
        </p:txBody>
      </p:sp>
    </p:spTree>
    <p:extLst>
      <p:ext uri="{BB962C8B-B14F-4D97-AF65-F5344CB8AC3E}">
        <p14:creationId xmlns:p14="http://schemas.microsoft.com/office/powerpoint/2010/main" val="35095725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bwMode="auto">
          <a:xfrm>
            <a:off x="623888" y="1709739"/>
            <a:ext cx="7886700" cy="957261"/>
          </a:xfrm>
        </p:spPr>
        <p:txBody>
          <a:bodyPr wrap="square" numCol="1" anchorCtr="0" compatLnSpc="1">
            <a:prstTxWarp prst="textNoShape">
              <a:avLst/>
            </a:prstTxWarp>
          </a:bodyPr>
          <a:lstStyle/>
          <a:p>
            <a:pPr eaLnBrk="1" hangingPunct="1"/>
            <a:r>
              <a:rPr lang="en-US" altLang="en-US" dirty="0"/>
              <a:t>Agenda</a:t>
            </a:r>
          </a:p>
        </p:txBody>
      </p:sp>
      <p:sp>
        <p:nvSpPr>
          <p:cNvPr id="247811" name="Content Placeholder 2"/>
          <p:cNvSpPr>
            <a:spLocks noGrp="1"/>
          </p:cNvSpPr>
          <p:nvPr>
            <p:ph type="body" idx="1"/>
          </p:nvPr>
        </p:nvSpPr>
        <p:spPr>
          <a:xfrm>
            <a:off x="616961" y="2895600"/>
            <a:ext cx="7886700" cy="1500187"/>
          </a:xfrm>
        </p:spPr>
        <p:txBody>
          <a:bodyPr/>
          <a:lstStyle/>
          <a:p>
            <a:r>
              <a:rPr lang="en-US" sz="2400" b="1" dirty="0">
                <a:solidFill>
                  <a:srgbClr val="FF0000"/>
                </a:solidFill>
              </a:rPr>
              <a:t>Introducing Ci3T … working collaboratively and efficiently</a:t>
            </a:r>
          </a:p>
          <a:p>
            <a:r>
              <a:rPr lang="en-US" sz="2400" dirty="0"/>
              <a:t>Systematic Screening Tools &amp; Screening Logistics</a:t>
            </a:r>
          </a:p>
          <a:p>
            <a:r>
              <a:rPr lang="en-US" sz="2400" dirty="0"/>
              <a:t>Using Screening Data to Inform Instruction</a:t>
            </a:r>
          </a:p>
          <a:p>
            <a:pPr lvl="1"/>
            <a:r>
              <a:rPr lang="en-US" sz="2000" dirty="0"/>
              <a:t>Tier 1 practices</a:t>
            </a:r>
          </a:p>
          <a:p>
            <a:pPr lvl="1"/>
            <a:r>
              <a:rPr lang="en-US" sz="2000" dirty="0"/>
              <a:t>Teacher-delivered strategies</a:t>
            </a:r>
          </a:p>
          <a:p>
            <a:pPr lvl="1"/>
            <a:r>
              <a:rPr lang="en-US" sz="2000" dirty="0"/>
              <a:t>Tier 2 and 3 supports</a:t>
            </a:r>
          </a:p>
          <a:p>
            <a:r>
              <a:rPr lang="en-US" sz="2400" dirty="0"/>
              <a:t>Action Plans: Moving Forward</a:t>
            </a:r>
          </a:p>
          <a:p>
            <a:pPr marL="0" indent="0" eaLnBrk="1" hangingPunct="1">
              <a:buNone/>
            </a:pPr>
            <a:endParaRPr lang="en-US" altLang="en-US" sz="2400" dirty="0"/>
          </a:p>
        </p:txBody>
      </p:sp>
    </p:spTree>
    <p:extLst>
      <p:ext uri="{BB962C8B-B14F-4D97-AF65-F5344CB8AC3E}">
        <p14:creationId xmlns:p14="http://schemas.microsoft.com/office/powerpoint/2010/main" val="3170948522"/>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09600" y="717385"/>
            <a:ext cx="8229600" cy="609600"/>
          </a:xfrm>
          <a:prstGeom prst="rect">
            <a:avLst/>
          </a:prstGeom>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S PGothic" panose="020B0600070205080204" pitchFamily="34" charset="-128"/>
                <a:cs typeface="+mn-cs"/>
              </a:rPr>
              <a:t>SRSS-E7 Results – All Students</a:t>
            </a:r>
          </a:p>
        </p:txBody>
      </p:sp>
      <p:sp>
        <p:nvSpPr>
          <p:cNvPr id="8" name="Rectangle 2"/>
          <p:cNvSpPr txBox="1">
            <a:spLocks noChangeArrowheads="1"/>
          </p:cNvSpPr>
          <p:nvPr/>
        </p:nvSpPr>
        <p:spPr>
          <a:xfrm>
            <a:off x="457200" y="152400"/>
            <a:ext cx="8229600" cy="609600"/>
          </a:xfrm>
          <a:prstGeom prst="rect">
            <a:avLst/>
          </a:prstGeom>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S PGothic" panose="020B0600070205080204" pitchFamily="34" charset="-128"/>
                <a:cs typeface="+mn-cs"/>
              </a:rPr>
              <a:t>Elementary School - Fall</a:t>
            </a:r>
          </a:p>
        </p:txBody>
      </p:sp>
      <p:graphicFrame>
        <p:nvGraphicFramePr>
          <p:cNvPr id="2" name="Chart 1"/>
          <p:cNvGraphicFramePr/>
          <p:nvPr/>
        </p:nvGraphicFramePr>
        <p:xfrm>
          <a:off x="304800" y="1371600"/>
          <a:ext cx="8305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2743200" y="1634413"/>
            <a:ext cx="9144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 = 25</a:t>
            </a:r>
          </a:p>
        </p:txBody>
      </p:sp>
      <p:sp>
        <p:nvSpPr>
          <p:cNvPr id="9" name="Rectangle 8"/>
          <p:cNvSpPr/>
          <p:nvPr/>
        </p:nvSpPr>
        <p:spPr>
          <a:xfrm>
            <a:off x="2743200" y="2049626"/>
            <a:ext cx="9144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 = 86</a:t>
            </a:r>
          </a:p>
        </p:txBody>
      </p:sp>
      <p:sp>
        <p:nvSpPr>
          <p:cNvPr id="10" name="Rectangle 9"/>
          <p:cNvSpPr/>
          <p:nvPr/>
        </p:nvSpPr>
        <p:spPr>
          <a:xfrm>
            <a:off x="2743200" y="2632787"/>
            <a:ext cx="9144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 = 250</a:t>
            </a:r>
          </a:p>
        </p:txBody>
      </p:sp>
      <p:sp>
        <p:nvSpPr>
          <p:cNvPr id="12" name="Rectangle 11"/>
          <p:cNvSpPr/>
          <p:nvPr/>
        </p:nvSpPr>
        <p:spPr>
          <a:xfrm>
            <a:off x="4343400" y="1610819"/>
            <a:ext cx="9144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 = 16</a:t>
            </a:r>
          </a:p>
        </p:txBody>
      </p:sp>
      <p:sp>
        <p:nvSpPr>
          <p:cNvPr id="13" name="Rectangle 12"/>
          <p:cNvSpPr/>
          <p:nvPr/>
        </p:nvSpPr>
        <p:spPr>
          <a:xfrm>
            <a:off x="4351283" y="2015138"/>
            <a:ext cx="9144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 = 35</a:t>
            </a:r>
          </a:p>
        </p:txBody>
      </p:sp>
      <p:sp>
        <p:nvSpPr>
          <p:cNvPr id="14" name="Rectangle 13"/>
          <p:cNvSpPr/>
          <p:nvPr/>
        </p:nvSpPr>
        <p:spPr>
          <a:xfrm>
            <a:off x="4343400" y="2612038"/>
            <a:ext cx="9144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 = 300</a:t>
            </a:r>
          </a:p>
        </p:txBody>
      </p:sp>
      <p:sp>
        <p:nvSpPr>
          <p:cNvPr id="11" name="Rectangle 10">
            <a:extLst>
              <a:ext uri="{FF2B5EF4-FFF2-40B4-BE49-F238E27FC236}">
                <a16:creationId xmlns:a16="http://schemas.microsoft.com/office/drawing/2014/main" id="{CF541242-7F4A-4987-87C0-0129B90F3B70}"/>
              </a:ext>
            </a:extLst>
          </p:cNvPr>
          <p:cNvSpPr/>
          <p:nvPr/>
        </p:nvSpPr>
        <p:spPr>
          <a:xfrm>
            <a:off x="5867400" y="1634413"/>
            <a:ext cx="9144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 = 17</a:t>
            </a:r>
          </a:p>
        </p:txBody>
      </p:sp>
      <p:sp>
        <p:nvSpPr>
          <p:cNvPr id="15" name="Rectangle 14">
            <a:extLst>
              <a:ext uri="{FF2B5EF4-FFF2-40B4-BE49-F238E27FC236}">
                <a16:creationId xmlns:a16="http://schemas.microsoft.com/office/drawing/2014/main" id="{B7F03ED6-73B1-4E13-B212-94FD97E08BB3}"/>
              </a:ext>
            </a:extLst>
          </p:cNvPr>
          <p:cNvSpPr/>
          <p:nvPr/>
        </p:nvSpPr>
        <p:spPr>
          <a:xfrm>
            <a:off x="5875283" y="2038732"/>
            <a:ext cx="9144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 = 57</a:t>
            </a:r>
          </a:p>
        </p:txBody>
      </p:sp>
      <p:sp>
        <p:nvSpPr>
          <p:cNvPr id="16" name="Rectangle 15">
            <a:extLst>
              <a:ext uri="{FF2B5EF4-FFF2-40B4-BE49-F238E27FC236}">
                <a16:creationId xmlns:a16="http://schemas.microsoft.com/office/drawing/2014/main" id="{18DB06C5-626D-444C-80FC-20136AB608D4}"/>
              </a:ext>
            </a:extLst>
          </p:cNvPr>
          <p:cNvSpPr/>
          <p:nvPr/>
        </p:nvSpPr>
        <p:spPr>
          <a:xfrm>
            <a:off x="5867400" y="2635632"/>
            <a:ext cx="9144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 = 250</a:t>
            </a:r>
          </a:p>
        </p:txBody>
      </p:sp>
      <p:sp>
        <p:nvSpPr>
          <p:cNvPr id="17" name="Rectangle 16">
            <a:extLst>
              <a:ext uri="{FF2B5EF4-FFF2-40B4-BE49-F238E27FC236}">
                <a16:creationId xmlns:a16="http://schemas.microsoft.com/office/drawing/2014/main" id="{D4811066-309D-42A2-AB4A-A901CF1C55E6}"/>
              </a:ext>
            </a:extLst>
          </p:cNvPr>
          <p:cNvSpPr/>
          <p:nvPr/>
        </p:nvSpPr>
        <p:spPr>
          <a:xfrm>
            <a:off x="7543800" y="1610819"/>
            <a:ext cx="9144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 = 12</a:t>
            </a:r>
          </a:p>
        </p:txBody>
      </p:sp>
      <p:sp>
        <p:nvSpPr>
          <p:cNvPr id="18" name="Rectangle 17">
            <a:extLst>
              <a:ext uri="{FF2B5EF4-FFF2-40B4-BE49-F238E27FC236}">
                <a16:creationId xmlns:a16="http://schemas.microsoft.com/office/drawing/2014/main" id="{04425D0E-DDF3-485E-8D95-0ECE816B87B7}"/>
              </a:ext>
            </a:extLst>
          </p:cNvPr>
          <p:cNvSpPr/>
          <p:nvPr/>
        </p:nvSpPr>
        <p:spPr>
          <a:xfrm>
            <a:off x="7551683" y="2015138"/>
            <a:ext cx="9144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 = 36</a:t>
            </a:r>
          </a:p>
        </p:txBody>
      </p:sp>
      <p:sp>
        <p:nvSpPr>
          <p:cNvPr id="19" name="Rectangle 18">
            <a:extLst>
              <a:ext uri="{FF2B5EF4-FFF2-40B4-BE49-F238E27FC236}">
                <a16:creationId xmlns:a16="http://schemas.microsoft.com/office/drawing/2014/main" id="{B8E012B7-A505-46AD-914A-4291D861CDF9}"/>
              </a:ext>
            </a:extLst>
          </p:cNvPr>
          <p:cNvSpPr/>
          <p:nvPr/>
        </p:nvSpPr>
        <p:spPr>
          <a:xfrm>
            <a:off x="7543800" y="2612038"/>
            <a:ext cx="9144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 = 255</a:t>
            </a:r>
          </a:p>
        </p:txBody>
      </p:sp>
    </p:spTree>
    <p:extLst>
      <p:ext uri="{BB962C8B-B14F-4D97-AF65-F5344CB8AC3E}">
        <p14:creationId xmlns:p14="http://schemas.microsoft.com/office/powerpoint/2010/main" val="4063812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09600" y="717385"/>
            <a:ext cx="8229600" cy="609600"/>
          </a:xfrm>
          <a:prstGeom prst="rect">
            <a:avLst/>
          </a:prstGeom>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S PGothic" panose="020B0600070205080204" pitchFamily="34" charset="-128"/>
                <a:cs typeface="+mn-cs"/>
              </a:rPr>
              <a:t>SRSS-I5 Results – All Students</a:t>
            </a:r>
          </a:p>
        </p:txBody>
      </p:sp>
      <p:sp>
        <p:nvSpPr>
          <p:cNvPr id="8" name="Rectangle 2"/>
          <p:cNvSpPr txBox="1">
            <a:spLocks noChangeArrowheads="1"/>
          </p:cNvSpPr>
          <p:nvPr/>
        </p:nvSpPr>
        <p:spPr>
          <a:xfrm>
            <a:off x="457200" y="152400"/>
            <a:ext cx="8229600" cy="609600"/>
          </a:xfrm>
          <a:prstGeom prst="rect">
            <a:avLst/>
          </a:prstGeom>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S PGothic" panose="020B0600070205080204" pitchFamily="34" charset="-128"/>
                <a:cs typeface="+mn-cs"/>
              </a:rPr>
              <a:t>Elementary School - Fall</a:t>
            </a:r>
          </a:p>
        </p:txBody>
      </p:sp>
      <p:graphicFrame>
        <p:nvGraphicFramePr>
          <p:cNvPr id="2" name="Chart 1"/>
          <p:cNvGraphicFramePr/>
          <p:nvPr/>
        </p:nvGraphicFramePr>
        <p:xfrm>
          <a:off x="304800" y="1371600"/>
          <a:ext cx="8305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2743200" y="1612900"/>
            <a:ext cx="9144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 = 72</a:t>
            </a:r>
          </a:p>
        </p:txBody>
      </p:sp>
      <p:sp>
        <p:nvSpPr>
          <p:cNvPr id="9" name="Rectangle 8"/>
          <p:cNvSpPr/>
          <p:nvPr/>
        </p:nvSpPr>
        <p:spPr>
          <a:xfrm>
            <a:off x="2751083" y="2035093"/>
            <a:ext cx="9144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 = 85</a:t>
            </a:r>
          </a:p>
        </p:txBody>
      </p:sp>
      <p:sp>
        <p:nvSpPr>
          <p:cNvPr id="10" name="Rectangle 9"/>
          <p:cNvSpPr/>
          <p:nvPr/>
        </p:nvSpPr>
        <p:spPr>
          <a:xfrm>
            <a:off x="2761593" y="2581193"/>
            <a:ext cx="9144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 = 204</a:t>
            </a:r>
          </a:p>
        </p:txBody>
      </p:sp>
      <p:sp>
        <p:nvSpPr>
          <p:cNvPr id="11" name="Rectangle 10"/>
          <p:cNvSpPr/>
          <p:nvPr/>
        </p:nvSpPr>
        <p:spPr>
          <a:xfrm>
            <a:off x="4343400" y="2035093"/>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 = 43</a:t>
            </a:r>
          </a:p>
        </p:txBody>
      </p:sp>
      <p:sp>
        <p:nvSpPr>
          <p:cNvPr id="12" name="Rectangle 11"/>
          <p:cNvSpPr/>
          <p:nvPr/>
        </p:nvSpPr>
        <p:spPr>
          <a:xfrm>
            <a:off x="4314496" y="2581193"/>
            <a:ext cx="914399"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 = 289</a:t>
            </a:r>
          </a:p>
        </p:txBody>
      </p:sp>
      <p:sp>
        <p:nvSpPr>
          <p:cNvPr id="16" name="Rectangle 15">
            <a:extLst>
              <a:ext uri="{FF2B5EF4-FFF2-40B4-BE49-F238E27FC236}">
                <a16:creationId xmlns:a16="http://schemas.microsoft.com/office/drawing/2014/main" id="{22A3360E-2770-4935-85F3-CFAAB7898F37}"/>
              </a:ext>
            </a:extLst>
          </p:cNvPr>
          <p:cNvSpPr/>
          <p:nvPr/>
        </p:nvSpPr>
        <p:spPr>
          <a:xfrm>
            <a:off x="6019800" y="2035093"/>
            <a:ext cx="7620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45</a:t>
            </a:r>
          </a:p>
        </p:txBody>
      </p:sp>
      <p:sp>
        <p:nvSpPr>
          <p:cNvPr id="17" name="Rectangle 16">
            <a:extLst>
              <a:ext uri="{FF2B5EF4-FFF2-40B4-BE49-F238E27FC236}">
                <a16:creationId xmlns:a16="http://schemas.microsoft.com/office/drawing/2014/main" id="{8208E2AA-C598-4723-880F-B07B45E5A905}"/>
              </a:ext>
            </a:extLst>
          </p:cNvPr>
          <p:cNvSpPr/>
          <p:nvPr/>
        </p:nvSpPr>
        <p:spPr>
          <a:xfrm>
            <a:off x="5990897" y="2581193"/>
            <a:ext cx="831272"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261</a:t>
            </a:r>
          </a:p>
        </p:txBody>
      </p:sp>
      <p:sp>
        <p:nvSpPr>
          <p:cNvPr id="18" name="Rectangle 17">
            <a:extLst>
              <a:ext uri="{FF2B5EF4-FFF2-40B4-BE49-F238E27FC236}">
                <a16:creationId xmlns:a16="http://schemas.microsoft.com/office/drawing/2014/main" id="{0CDCEFC3-A9C4-482A-8CDA-C79080E3B6BF}"/>
              </a:ext>
            </a:extLst>
          </p:cNvPr>
          <p:cNvSpPr/>
          <p:nvPr/>
        </p:nvSpPr>
        <p:spPr>
          <a:xfrm>
            <a:off x="5984986" y="1595895"/>
            <a:ext cx="804985" cy="304819"/>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18</a:t>
            </a:r>
          </a:p>
        </p:txBody>
      </p:sp>
      <p:sp>
        <p:nvSpPr>
          <p:cNvPr id="19" name="Rectangle 18">
            <a:extLst>
              <a:ext uri="{FF2B5EF4-FFF2-40B4-BE49-F238E27FC236}">
                <a16:creationId xmlns:a16="http://schemas.microsoft.com/office/drawing/2014/main" id="{CB0BFFC7-81EE-4660-B1EF-D09882B020CB}"/>
              </a:ext>
            </a:extLst>
          </p:cNvPr>
          <p:cNvSpPr/>
          <p:nvPr/>
        </p:nvSpPr>
        <p:spPr>
          <a:xfrm>
            <a:off x="7543800" y="2070964"/>
            <a:ext cx="7620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40</a:t>
            </a:r>
          </a:p>
        </p:txBody>
      </p:sp>
      <p:sp>
        <p:nvSpPr>
          <p:cNvPr id="20" name="Rectangle 19">
            <a:extLst>
              <a:ext uri="{FF2B5EF4-FFF2-40B4-BE49-F238E27FC236}">
                <a16:creationId xmlns:a16="http://schemas.microsoft.com/office/drawing/2014/main" id="{E70FCF9E-0BB8-4DF3-AB96-930218DCABBB}"/>
              </a:ext>
            </a:extLst>
          </p:cNvPr>
          <p:cNvSpPr/>
          <p:nvPr/>
        </p:nvSpPr>
        <p:spPr>
          <a:xfrm>
            <a:off x="7514897" y="2617064"/>
            <a:ext cx="831272"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231</a:t>
            </a:r>
          </a:p>
        </p:txBody>
      </p:sp>
      <p:sp>
        <p:nvSpPr>
          <p:cNvPr id="21" name="Rectangle 20">
            <a:extLst>
              <a:ext uri="{FF2B5EF4-FFF2-40B4-BE49-F238E27FC236}">
                <a16:creationId xmlns:a16="http://schemas.microsoft.com/office/drawing/2014/main" id="{33472A85-5FC8-4E26-A2CB-7CA5C942F2E9}"/>
              </a:ext>
            </a:extLst>
          </p:cNvPr>
          <p:cNvSpPr/>
          <p:nvPr/>
        </p:nvSpPr>
        <p:spPr>
          <a:xfrm>
            <a:off x="7508986" y="1631766"/>
            <a:ext cx="804985" cy="304819"/>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32</a:t>
            </a:r>
          </a:p>
        </p:txBody>
      </p:sp>
    </p:spTree>
    <p:extLst>
      <p:ext uri="{BB962C8B-B14F-4D97-AF65-F5344CB8AC3E}">
        <p14:creationId xmlns:p14="http://schemas.microsoft.com/office/powerpoint/2010/main" val="452297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642850"/>
            <a:ext cx="8229600" cy="914400"/>
          </a:xfrm>
        </p:spPr>
        <p:txBody>
          <a:bodyPr/>
          <a:lstStyle/>
          <a:p>
            <a:pPr eaLnBrk="1" hangingPunct="1"/>
            <a:r>
              <a:rPr lang="en-US" altLang="en-US" sz="4000" dirty="0"/>
              <a:t>SRSS-Externalizing  Results: Grade level</a:t>
            </a:r>
          </a:p>
        </p:txBody>
      </p:sp>
      <p:sp>
        <p:nvSpPr>
          <p:cNvPr id="11" name="Rectangle 2"/>
          <p:cNvSpPr txBox="1">
            <a:spLocks noChangeArrowheads="1"/>
          </p:cNvSpPr>
          <p:nvPr/>
        </p:nvSpPr>
        <p:spPr>
          <a:xfrm>
            <a:off x="381000" y="152400"/>
            <a:ext cx="8229600" cy="609600"/>
          </a:xfrm>
          <a:prstGeom prst="rect">
            <a:avLst/>
          </a:prstGeom>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S PGothic" panose="020B0600070205080204" pitchFamily="34" charset="-128"/>
                <a:cs typeface="+mn-cs"/>
              </a:rPr>
              <a:t>Fall 2017</a:t>
            </a:r>
          </a:p>
        </p:txBody>
      </p:sp>
      <p:graphicFrame>
        <p:nvGraphicFramePr>
          <p:cNvPr id="2" name="Table 1"/>
          <p:cNvGraphicFramePr>
            <a:graphicFrameLocks noGrp="1"/>
          </p:cNvGraphicFramePr>
          <p:nvPr/>
        </p:nvGraphicFramePr>
        <p:xfrm>
          <a:off x="381000" y="1523999"/>
          <a:ext cx="8153400" cy="4000453"/>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762001">
                <a:tc>
                  <a:txBody>
                    <a:bodyPr/>
                    <a:lstStyle/>
                    <a:p>
                      <a:pPr algn="ctr"/>
                      <a:r>
                        <a:rPr lang="en-US" sz="2000" dirty="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dirty="0">
                          <a:solidFill>
                            <a:schemeClr val="tx1"/>
                          </a:solidFill>
                        </a:rPr>
                        <a:t>N</a:t>
                      </a:r>
                    </a:p>
                    <a:p>
                      <a:pPr algn="ctr"/>
                      <a:r>
                        <a:rPr lang="en-US" sz="2000" dirty="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Low  </a:t>
                      </a:r>
                    </a:p>
                    <a:p>
                      <a:pPr algn="ct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dirty="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solidFill>
                            <a:schemeClr val="tx1"/>
                          </a:solidFill>
                        </a:rPr>
                        <a:t>n</a:t>
                      </a:r>
                      <a:r>
                        <a:rPr lang="en-US" sz="2000" i="1" baseline="0" dirty="0">
                          <a:solidFill>
                            <a:schemeClr val="tx1"/>
                          </a:solidFill>
                        </a:rPr>
                        <a:t> (%)</a:t>
                      </a:r>
                      <a:r>
                        <a:rPr lang="en-US" sz="200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dirty="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079484">
                <a:tc>
                  <a:txBody>
                    <a:bodyPr/>
                    <a:lstStyle/>
                    <a:p>
                      <a:pPr algn="ctr"/>
                      <a:r>
                        <a:rPr lang="en-US" sz="2400" dirty="0"/>
                        <a:t>3</a:t>
                      </a:r>
                      <a:r>
                        <a:rPr lang="en-US" sz="2400" baseline="30000" dirty="0"/>
                        <a:t>rd</a:t>
                      </a:r>
                      <a:r>
                        <a:rPr lang="en-US" sz="24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39</a:t>
                      </a:r>
                    </a:p>
                    <a:p>
                      <a:pPr algn="ctr"/>
                      <a:r>
                        <a:rPr lang="en-US" sz="2400" dirty="0">
                          <a:solidFill>
                            <a:schemeClr val="tx1"/>
                          </a:solidFill>
                        </a:rPr>
                        <a:t>(86.67%)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(6.67%)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79484">
                <a:tc>
                  <a:txBody>
                    <a:bodyPr/>
                    <a:lstStyle/>
                    <a:p>
                      <a:pPr algn="ctr"/>
                      <a:r>
                        <a:rPr lang="en-US" sz="2400" dirty="0"/>
                        <a:t>4</a:t>
                      </a:r>
                      <a:r>
                        <a:rPr lang="en-US" sz="2400" baseline="30000" dirty="0"/>
                        <a:t>th</a:t>
                      </a:r>
                      <a:r>
                        <a:rPr lang="en-US" sz="24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35</a:t>
                      </a:r>
                    </a:p>
                    <a:p>
                      <a:pPr algn="ctr"/>
                      <a:r>
                        <a:rPr lang="en-US" sz="2400" dirty="0">
                          <a:solidFill>
                            <a:schemeClr val="tx1"/>
                          </a:solidFill>
                        </a:rPr>
                        <a:t>(76.09%)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(21.74%)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79484">
                <a:tc>
                  <a:txBody>
                    <a:bodyPr/>
                    <a:lstStyle/>
                    <a:p>
                      <a:pPr algn="ctr"/>
                      <a:r>
                        <a:rPr lang="en-US" sz="2400" dirty="0"/>
                        <a:t>5</a:t>
                      </a:r>
                      <a:r>
                        <a:rPr lang="en-US" sz="2400" baseline="30000" dirty="0"/>
                        <a:t>th</a:t>
                      </a:r>
                      <a:r>
                        <a:rPr lang="en-US" sz="24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53</a:t>
                      </a:r>
                    </a:p>
                    <a:p>
                      <a:pPr algn="ctr"/>
                      <a:r>
                        <a:rPr lang="en-US" sz="2400" dirty="0">
                          <a:solidFill>
                            <a:schemeClr val="tx1"/>
                          </a:solidFill>
                        </a:rPr>
                        <a:t>(86.89%)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(9.84%)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(3.28%)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97346608"/>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bodyPr>
          <a:lstStyle/>
          <a:p>
            <a:r>
              <a:rPr lang="en-US" altLang="en-US" dirty="0"/>
              <a:t>Procedures</a:t>
            </a:r>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2400" y="1371600"/>
            <a:ext cx="4073236" cy="5271247"/>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3"/>
          <a:stretch>
            <a:fillRect/>
          </a:stretch>
        </p:blipFill>
        <p:spPr>
          <a:xfrm>
            <a:off x="152400" y="1646720"/>
            <a:ext cx="8839200" cy="4001478"/>
          </a:xfrm>
          <a:prstGeom prst="rect">
            <a:avLst/>
          </a:prstGeom>
          <a:ln>
            <a:noFill/>
          </a:ln>
          <a:effectLst>
            <a:outerShdw blurRad="292100" dist="139700" dir="2700000" algn="tl" rotWithShape="0">
              <a:srgbClr val="333333">
                <a:alpha val="65000"/>
              </a:srgbClr>
            </a:outerShdw>
          </a:effectLst>
        </p:spPr>
      </p:pic>
      <p:graphicFrame>
        <p:nvGraphicFramePr>
          <p:cNvPr id="3" name="Diagram 2"/>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33822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98989"/>
                </a:solidFill>
                <a:effectLst/>
                <a:uLnTx/>
                <a:uFillTx/>
                <a:latin typeface="Verdana" panose="020B0604030504040204" pitchFamily="34" charset="0"/>
                <a:ea typeface="MS PGothic" panose="020B0600070205080204" pitchFamily="34" charset="-128"/>
                <a:cs typeface="+mn-cs"/>
              </a:rPr>
              <a:t>Lane, Oakes et al. (2018)</a:t>
            </a:r>
          </a:p>
        </p:txBody>
      </p:sp>
      <p:graphicFrame>
        <p:nvGraphicFramePr>
          <p:cNvPr id="260144" name="Group 48"/>
          <p:cNvGraphicFramePr>
            <a:graphicFrameLocks noGrp="1"/>
          </p:cNvGraphicFramePr>
          <p:nvPr>
            <p:ph idx="4294967295"/>
          </p:nvPr>
        </p:nvGraphicFramePr>
        <p:xfrm>
          <a:off x="381000" y="1538885"/>
          <a:ext cx="8534399" cy="4557115"/>
        </p:xfrm>
        <a:graphic>
          <a:graphicData uri="http://schemas.openxmlformats.org/drawingml/2006/table">
            <a:tbl>
              <a:tblPr>
                <a:tableStyleId>{08FB837D-C827-4EFA-A057-4D05807E0F7C}</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gridSpan="3">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Oral Reading Fluency</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163.23 (39.66)</a:t>
                      </a:r>
                    </a:p>
                    <a:p>
                      <a:pPr algn="ctr"/>
                      <a:r>
                        <a:rPr lang="en-US" sz="1800" b="0" i="0" u="none" strike="noStrike" kern="1200" baseline="0" dirty="0">
                          <a:solidFill>
                            <a:schemeClr val="dk1"/>
                          </a:solidFill>
                          <a:latin typeface="+mn-lt"/>
                          <a:ea typeface="+mn-ea"/>
                          <a:cs typeface="+mn-cs"/>
                        </a:rPr>
                        <a:t>468</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138.62 (42.70)</a:t>
                      </a:r>
                    </a:p>
                    <a:p>
                      <a:pPr algn="ctr"/>
                      <a:r>
                        <a:rPr lang="en-US" sz="1800" b="0" i="0" u="none" strike="noStrike" kern="1200" baseline="0" dirty="0">
                          <a:solidFill>
                            <a:schemeClr val="dk1"/>
                          </a:solidFill>
                          <a:latin typeface="+mn-lt"/>
                          <a:ea typeface="+mn-ea"/>
                          <a:cs typeface="+mn-cs"/>
                        </a:rPr>
                        <a:t>107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115.82 (46.21)</a:t>
                      </a:r>
                    </a:p>
                    <a:p>
                      <a:pPr algn="ctr"/>
                      <a:r>
                        <a:rPr lang="en-US" sz="1800" b="0" i="0" u="none" strike="noStrike" kern="1200" baseline="0" dirty="0">
                          <a:solidFill>
                            <a:schemeClr val="dk1"/>
                          </a:solidFill>
                          <a:latin typeface="+mn-lt"/>
                          <a:ea typeface="+mn-ea"/>
                          <a:cs typeface="+mn-cs"/>
                        </a:rPr>
                        <a:t>46</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&gt; M &gt; H</a:t>
                      </a:r>
                      <a:r>
                        <a:rPr kumimoji="0" lang="en-US" sz="2000" u="none" strike="noStrike" cap="none" normalizeH="0" baseline="0" dirty="0">
                          <a:ln>
                            <a:noFill/>
                          </a:ln>
                          <a:effectLst/>
                          <a:latin typeface="+mn-lt"/>
                        </a:rPr>
                        <a:t>      </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MAP Reading</a:t>
                      </a:r>
                      <a:endParaRPr kumimoji="0" lang="en-US" sz="20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66.54 (26.48)</a:t>
                      </a:r>
                    </a:p>
                    <a:p>
                      <a:pPr algn="ctr"/>
                      <a:r>
                        <a:rPr lang="en-US" sz="1800" b="0" i="0" u="none" strike="noStrike" kern="1200" baseline="0" dirty="0">
                          <a:solidFill>
                            <a:schemeClr val="dk1"/>
                          </a:solidFill>
                          <a:latin typeface="+mn-lt"/>
                          <a:ea typeface="+mn-ea"/>
                          <a:cs typeface="+mn-cs"/>
                        </a:rPr>
                        <a:t>2,047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42.91 (30.37)</a:t>
                      </a:r>
                    </a:p>
                    <a:p>
                      <a:pPr algn="ctr"/>
                      <a:r>
                        <a:rPr lang="en-US" sz="1800" b="0" i="0" u="none" strike="noStrike" kern="1200" baseline="0" dirty="0">
                          <a:solidFill>
                            <a:schemeClr val="dk1"/>
                          </a:solidFill>
                          <a:latin typeface="+mn-lt"/>
                          <a:ea typeface="+mn-ea"/>
                          <a:cs typeface="+mn-cs"/>
                        </a:rPr>
                        <a:t>443</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33.32 (29.82)</a:t>
                      </a:r>
                    </a:p>
                    <a:p>
                      <a:pPr algn="ctr"/>
                      <a:r>
                        <a:rPr lang="en-US" sz="1800" b="0" i="0" u="none" strike="noStrike" kern="1200" baseline="0" dirty="0">
                          <a:solidFill>
                            <a:schemeClr val="dk1"/>
                          </a:solidFill>
                          <a:latin typeface="+mn-lt"/>
                          <a:ea typeface="+mn-ea"/>
                          <a:cs typeface="+mn-cs"/>
                        </a:rPr>
                        <a:t>199</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&gt; M &gt;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6.14 (6.81)</a:t>
                      </a:r>
                    </a:p>
                    <a:p>
                      <a:pPr algn="ctr"/>
                      <a:r>
                        <a:rPr lang="en-US" sz="1800" b="0" i="0" u="none" strike="noStrike" kern="1200" baseline="0" dirty="0">
                          <a:solidFill>
                            <a:schemeClr val="dk1"/>
                          </a:solidFill>
                          <a:latin typeface="+mn-lt"/>
                          <a:ea typeface="+mn-ea"/>
                          <a:cs typeface="+mn-cs"/>
                        </a:rPr>
                        <a:t>3,256</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9.18 (9.59)</a:t>
                      </a:r>
                    </a:p>
                    <a:p>
                      <a:pPr algn="ctr"/>
                      <a:r>
                        <a:rPr lang="en-US" sz="1800" b="0" i="0" u="none" strike="noStrike" kern="1200" baseline="0" dirty="0">
                          <a:solidFill>
                            <a:schemeClr val="dk1"/>
                          </a:solidFill>
                          <a:latin typeface="+mn-lt"/>
                          <a:ea typeface="+mn-ea"/>
                          <a:cs typeface="+mn-cs"/>
                        </a:rPr>
                        <a:t>820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11.83 (9.89)</a:t>
                      </a:r>
                    </a:p>
                    <a:p>
                      <a:pPr algn="ctr"/>
                      <a:r>
                        <a:rPr lang="en-US" sz="1800" b="0" i="0" u="none" strike="noStrike" kern="1200" baseline="0" dirty="0">
                          <a:solidFill>
                            <a:schemeClr val="dk1"/>
                          </a:solidFill>
                          <a:latin typeface="+mn-lt"/>
                          <a:ea typeface="+mn-ea"/>
                          <a:cs typeface="+mn-cs"/>
                        </a:rPr>
                        <a:t>389</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79137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latin typeface="+mn-lt"/>
                        </a:rPr>
                        <a:t>In-School Suspensions</a:t>
                      </a: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0.0052 (0.08)</a:t>
                      </a:r>
                    </a:p>
                    <a:p>
                      <a:pPr algn="ctr"/>
                      <a:r>
                        <a:rPr lang="en-US" sz="1800" b="0" i="0" u="none" strike="noStrike" kern="1200" baseline="0" dirty="0">
                          <a:solidFill>
                            <a:schemeClr val="dk1"/>
                          </a:solidFill>
                          <a:latin typeface="+mn-lt"/>
                          <a:ea typeface="+mn-ea"/>
                          <a:cs typeface="+mn-cs"/>
                        </a:rPr>
                        <a:t>3,256</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0.0427 (0.30)</a:t>
                      </a:r>
                    </a:p>
                    <a:p>
                      <a:pPr algn="ctr"/>
                      <a:r>
                        <a:rPr lang="en-US" sz="1800" b="0" i="0" u="none" strike="noStrike" kern="1200" baseline="0" dirty="0">
                          <a:solidFill>
                            <a:schemeClr val="dk1"/>
                          </a:solidFill>
                          <a:latin typeface="+mn-lt"/>
                          <a:ea typeface="+mn-ea"/>
                          <a:cs typeface="+mn-cs"/>
                        </a:rPr>
                        <a:t>820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0.1080 (0.46)</a:t>
                      </a:r>
                    </a:p>
                    <a:p>
                      <a:pPr algn="ctr"/>
                      <a:r>
                        <a:rPr lang="en-US" sz="1800" b="0" i="0" u="none" strike="noStrike" kern="1200" baseline="0" dirty="0">
                          <a:solidFill>
                            <a:schemeClr val="dk1"/>
                          </a:solidFill>
                          <a:latin typeface="+mn-lt"/>
                          <a:ea typeface="+mn-ea"/>
                          <a:cs typeface="+mn-cs"/>
                        </a:rPr>
                        <a:t>389</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7" name="Title 1"/>
          <p:cNvSpPr txBox="1">
            <a:spLocks/>
          </p:cNvSpPr>
          <p:nvPr/>
        </p:nvSpPr>
        <p:spPr>
          <a:xfrm>
            <a:off x="381000" y="210985"/>
            <a:ext cx="8382000" cy="990600"/>
          </a:xfrm>
          <a:prstGeom prst="rect">
            <a:avLst/>
          </a:prstGeom>
          <a:noFill/>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small" spc="0" normalizeH="0" baseline="0" noProof="0" dirty="0">
                <a:ln>
                  <a:noFill/>
                </a:ln>
                <a:solidFill>
                  <a:prstClr val="black"/>
                </a:solidFill>
                <a:effectLst/>
                <a:uLnTx/>
                <a:uFillTx/>
                <a:latin typeface="Calibri Light" panose="020F0302020204030204"/>
                <a:ea typeface="MS PGothic" panose="020B0600070205080204" pitchFamily="34" charset="-128"/>
                <a:cs typeface="+mn-cs"/>
              </a:rPr>
              <a:t>Results: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small" spc="0" normalizeH="0" baseline="0" noProof="0" dirty="0">
                <a:ln>
                  <a:noFill/>
                </a:ln>
                <a:solidFill>
                  <a:prstClr val="black"/>
                </a:solidFill>
                <a:effectLst/>
                <a:uLnTx/>
                <a:uFillTx/>
                <a:latin typeface="Calibri Light" panose="020F0302020204030204"/>
                <a:ea typeface="MS PGothic" panose="020B0600070205080204" pitchFamily="34" charset="-128"/>
                <a:cs typeface="+mn-cs"/>
              </a:rPr>
              <a:t>SRSS-IE: </a:t>
            </a:r>
            <a:r>
              <a:rPr kumimoji="0" lang="en-US" sz="3200" b="1" i="0" u="sng" strike="noStrike" kern="0" cap="small" spc="0" normalizeH="0" baseline="0" noProof="0" dirty="0">
                <a:ln>
                  <a:noFill/>
                </a:ln>
                <a:solidFill>
                  <a:prstClr val="black"/>
                </a:solidFill>
                <a:effectLst/>
                <a:uLnTx/>
                <a:uFillTx/>
                <a:latin typeface="Calibri Light" panose="020F0302020204030204"/>
                <a:ea typeface="MS PGothic" panose="020B0600070205080204" pitchFamily="34" charset="-128"/>
                <a:cs typeface="+mn-cs"/>
              </a:rPr>
              <a:t>Externalizing</a:t>
            </a:r>
            <a:r>
              <a:rPr kumimoji="0" lang="en-US" sz="3200" b="0" i="0" u="none" strike="noStrike" kern="0" cap="small" spc="0" normalizeH="0" baseline="0" noProof="0" dirty="0">
                <a:ln>
                  <a:noFill/>
                </a:ln>
                <a:solidFill>
                  <a:prstClr val="black"/>
                </a:solidFill>
                <a:effectLst/>
                <a:uLnTx/>
                <a:uFillTx/>
                <a:latin typeface="Calibri Light" panose="020F0302020204030204"/>
                <a:ea typeface="MS PGothic" panose="020B0600070205080204" pitchFamily="34" charset="-128"/>
                <a:cs typeface="+mn-cs"/>
              </a:rPr>
              <a:t> Subscale Elementary</a:t>
            </a:r>
            <a:endParaRPr kumimoji="0" lang="en-US" sz="2800" b="0" i="1" u="none" strike="noStrike" kern="0" cap="small" spc="0" normalizeH="0" baseline="0" noProof="0" dirty="0">
              <a:ln>
                <a:noFill/>
              </a:ln>
              <a:solidFill>
                <a:prstClr val="black"/>
              </a:solidFill>
              <a:effectLst/>
              <a:uLnTx/>
              <a:uFillTx/>
              <a:latin typeface="Calibri Light" panose="020F0302020204030204"/>
              <a:ea typeface="MS PGothic" panose="020B0600070205080204" pitchFamily="34" charset="-128"/>
              <a:cs typeface="+mn-cs"/>
            </a:endParaRPr>
          </a:p>
        </p:txBody>
      </p:sp>
      <p:graphicFrame>
        <p:nvGraphicFramePr>
          <p:cNvPr id="5" name="Diagram 4"/>
          <p:cNvGraphicFramePr/>
          <p:nvPr/>
        </p:nvGraphicFramePr>
        <p:xfrm>
          <a:off x="499507" y="1180604"/>
          <a:ext cx="8297383" cy="527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7450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98989"/>
                </a:solidFill>
                <a:effectLst/>
                <a:uLnTx/>
                <a:uFillTx/>
                <a:latin typeface="Verdana" panose="020B0604030504040204" pitchFamily="34" charset="0"/>
                <a:ea typeface="MS PGothic" panose="020B0600070205080204" pitchFamily="34" charset="-128"/>
                <a:cs typeface="+mn-cs"/>
              </a:rPr>
              <a:t>Lane, Oakes et al. (2018)</a:t>
            </a:r>
          </a:p>
        </p:txBody>
      </p:sp>
      <p:graphicFrame>
        <p:nvGraphicFramePr>
          <p:cNvPr id="260144" name="Group 48"/>
          <p:cNvGraphicFramePr>
            <a:graphicFrameLocks noGrp="1"/>
          </p:cNvGraphicFramePr>
          <p:nvPr>
            <p:ph idx="4294967295"/>
          </p:nvPr>
        </p:nvGraphicFramePr>
        <p:xfrm>
          <a:off x="381000" y="1615085"/>
          <a:ext cx="8534399" cy="4557115"/>
        </p:xfrm>
        <a:graphic>
          <a:graphicData uri="http://schemas.openxmlformats.org/drawingml/2006/table">
            <a:tbl>
              <a:tblPr>
                <a:tableStyleId>{08FB837D-C827-4EFA-A057-4D05807E0F7C}</a:tableStyleId>
              </a:tblPr>
              <a:tblGrid>
                <a:gridCol w="1676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gridSpan="3">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Oral Reading Fluency</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159.04 (41.45)</a:t>
                      </a:r>
                    </a:p>
                    <a:p>
                      <a:pPr algn="ctr"/>
                      <a:r>
                        <a:rPr lang="en-US" sz="1800" b="0" i="0" u="none" strike="noStrike" kern="1200" baseline="0" dirty="0">
                          <a:solidFill>
                            <a:schemeClr val="dk1"/>
                          </a:solidFill>
                          <a:latin typeface="+mn-lt"/>
                          <a:ea typeface="+mn-ea"/>
                          <a:cs typeface="+mn-cs"/>
                        </a:rPr>
                        <a:t>459</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150.59 (45.76)</a:t>
                      </a:r>
                    </a:p>
                    <a:p>
                      <a:pPr algn="ctr"/>
                      <a:r>
                        <a:rPr lang="en-US" sz="1800" b="0" i="0" u="none" strike="noStrike" kern="1200" baseline="0" dirty="0">
                          <a:solidFill>
                            <a:schemeClr val="dk1"/>
                          </a:solidFill>
                          <a:latin typeface="+mn-lt"/>
                          <a:ea typeface="+mn-ea"/>
                          <a:cs typeface="+mn-cs"/>
                        </a:rPr>
                        <a:t>88</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139.18 (46.53)</a:t>
                      </a:r>
                    </a:p>
                    <a:p>
                      <a:pPr algn="ctr"/>
                      <a:r>
                        <a:rPr lang="en-US" sz="1800" b="0" i="0" u="none" strike="noStrike" kern="1200" baseline="0" dirty="0">
                          <a:solidFill>
                            <a:schemeClr val="dk1"/>
                          </a:solidFill>
                          <a:latin typeface="+mn-lt"/>
                          <a:ea typeface="+mn-ea"/>
                          <a:cs typeface="+mn-cs"/>
                        </a:rPr>
                        <a:t>74</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L &gt; H</a:t>
                      </a:r>
                    </a:p>
                    <a:p>
                      <a:pPr algn="ctr"/>
                      <a:r>
                        <a:rPr lang="en-US" sz="1800" b="0" i="0" u="none" strike="noStrike" kern="1200" baseline="0" dirty="0">
                          <a:solidFill>
                            <a:schemeClr val="dk1"/>
                          </a:solidFill>
                          <a:latin typeface="+mn-lt"/>
                          <a:ea typeface="+mn-ea"/>
                          <a:cs typeface="+mn-cs"/>
                        </a:rPr>
                        <a:t>L = M; M = H</a:t>
                      </a:r>
                      <a:r>
                        <a:rPr kumimoji="0" lang="en-US" sz="2000" u="none" strike="noStrike" cap="none" normalizeH="0" baseline="0" dirty="0">
                          <a:ln>
                            <a:noFill/>
                          </a:ln>
                          <a:effectLst/>
                          <a:latin typeface="+mn-lt"/>
                        </a:rPr>
                        <a:t>      </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MAP Reading</a:t>
                      </a:r>
                      <a:endParaRPr kumimoji="0" lang="en-US" sz="20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63.38 (28.32)</a:t>
                      </a:r>
                    </a:p>
                    <a:p>
                      <a:pPr algn="ctr"/>
                      <a:r>
                        <a:rPr lang="en-US" sz="1800" b="0" i="0" u="none" strike="noStrike" kern="1200" baseline="0" dirty="0">
                          <a:solidFill>
                            <a:schemeClr val="dk1"/>
                          </a:solidFill>
                          <a:latin typeface="+mn-lt"/>
                          <a:ea typeface="+mn-ea"/>
                          <a:cs typeface="+mn-cs"/>
                        </a:rPr>
                        <a:t>2,070</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53.93 (32.15)</a:t>
                      </a:r>
                    </a:p>
                    <a:p>
                      <a:pPr algn="ctr"/>
                      <a:r>
                        <a:rPr lang="en-US" sz="1800" b="0" i="0" u="none" strike="noStrike" kern="1200" baseline="0" dirty="0">
                          <a:solidFill>
                            <a:schemeClr val="dk1"/>
                          </a:solidFill>
                          <a:latin typeface="+mn-lt"/>
                          <a:ea typeface="+mn-ea"/>
                          <a:cs typeface="+mn-cs"/>
                        </a:rPr>
                        <a:t>356</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43.57 (30.47)</a:t>
                      </a:r>
                    </a:p>
                    <a:p>
                      <a:pPr algn="ctr"/>
                      <a:r>
                        <a:rPr lang="en-US" sz="1800" b="0" i="0" u="none" strike="noStrike" kern="1200" baseline="0" dirty="0">
                          <a:solidFill>
                            <a:schemeClr val="dk1"/>
                          </a:solidFill>
                          <a:latin typeface="+mn-lt"/>
                          <a:ea typeface="+mn-ea"/>
                          <a:cs typeface="+mn-cs"/>
                        </a:rPr>
                        <a:t>263</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dirty="0">
                          <a:solidFill>
                            <a:schemeClr val="dk1"/>
                          </a:solidFill>
                          <a:latin typeface="+mn-lt"/>
                          <a:ea typeface="+mn-ea"/>
                          <a:cs typeface="+mn-cs"/>
                        </a:rPr>
                        <a:t>L &gt; M &gt;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6.84 (7.37)</a:t>
                      </a:r>
                    </a:p>
                    <a:p>
                      <a:pPr algn="ctr"/>
                      <a:r>
                        <a:rPr lang="en-US" sz="1800" b="0" i="0" u="none" strike="noStrike" kern="1200" baseline="0" dirty="0">
                          <a:solidFill>
                            <a:schemeClr val="dk1"/>
                          </a:solidFill>
                          <a:latin typeface="+mn-lt"/>
                          <a:ea typeface="+mn-ea"/>
                          <a:cs typeface="+mn-cs"/>
                        </a:rPr>
                        <a:t>3,387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7.59 (8.05)</a:t>
                      </a:r>
                    </a:p>
                    <a:p>
                      <a:pPr algn="ctr"/>
                      <a:r>
                        <a:rPr lang="en-US" sz="1800" b="0" i="0" u="none" strike="noStrike" kern="1200" baseline="0" dirty="0">
                          <a:solidFill>
                            <a:schemeClr val="dk1"/>
                          </a:solidFill>
                          <a:latin typeface="+mn-lt"/>
                          <a:ea typeface="+mn-ea"/>
                          <a:cs typeface="+mn-cs"/>
                        </a:rPr>
                        <a:t>628</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9.33 (10.81)</a:t>
                      </a:r>
                    </a:p>
                    <a:p>
                      <a:pPr algn="ctr"/>
                      <a:r>
                        <a:rPr lang="en-US" sz="1800" b="0" i="0" u="none" strike="noStrike" kern="1200" baseline="0" dirty="0">
                          <a:solidFill>
                            <a:schemeClr val="dk1"/>
                          </a:solidFill>
                          <a:latin typeface="+mn-lt"/>
                          <a:ea typeface="+mn-ea"/>
                          <a:cs typeface="+mn-cs"/>
                        </a:rPr>
                        <a:t>450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tx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79137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latin typeface="+mn-lt"/>
                        </a:rPr>
                        <a:t>In-School Suspensions</a:t>
                      </a: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0.0142 (0.15)</a:t>
                      </a:r>
                    </a:p>
                    <a:p>
                      <a:pPr algn="ctr"/>
                      <a:r>
                        <a:rPr lang="en-US" sz="1800" b="0" i="0" u="none" strike="noStrike" kern="1200" baseline="0" dirty="0">
                          <a:solidFill>
                            <a:schemeClr val="dk1"/>
                          </a:solidFill>
                          <a:latin typeface="+mn-lt"/>
                          <a:ea typeface="+mn-ea"/>
                          <a:cs typeface="+mn-cs"/>
                        </a:rPr>
                        <a:t>3,387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0.0510 (0.36)</a:t>
                      </a:r>
                    </a:p>
                    <a:p>
                      <a:pPr algn="ctr"/>
                      <a:r>
                        <a:rPr lang="en-US" sz="1800" b="0" i="0" u="none" strike="noStrike" kern="1200" baseline="0" dirty="0">
                          <a:solidFill>
                            <a:schemeClr val="dk1"/>
                          </a:solidFill>
                          <a:latin typeface="+mn-lt"/>
                          <a:ea typeface="+mn-ea"/>
                          <a:cs typeface="+mn-cs"/>
                        </a:rPr>
                        <a:t>628</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0.0311 (0.20)</a:t>
                      </a:r>
                    </a:p>
                    <a:p>
                      <a:pPr algn="ctr"/>
                      <a:r>
                        <a:rPr lang="en-US" sz="1800" b="0" i="0" u="none" strike="noStrike" kern="1200" baseline="0" dirty="0">
                          <a:solidFill>
                            <a:schemeClr val="dk1"/>
                          </a:solidFill>
                          <a:latin typeface="+mn-lt"/>
                          <a:ea typeface="+mn-ea"/>
                          <a:cs typeface="+mn-cs"/>
                        </a:rPr>
                        <a:t>450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L &lt; M, H</a:t>
                      </a:r>
                    </a:p>
                    <a:p>
                      <a:pPr algn="ctr"/>
                      <a:r>
                        <a:rPr lang="en-US" sz="18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7" name="Title 1"/>
          <p:cNvSpPr txBox="1">
            <a:spLocks/>
          </p:cNvSpPr>
          <p:nvPr/>
        </p:nvSpPr>
        <p:spPr>
          <a:xfrm>
            <a:off x="381000" y="210985"/>
            <a:ext cx="8382000" cy="990600"/>
          </a:xfrm>
          <a:prstGeom prst="rect">
            <a:avLst/>
          </a:prstGeom>
          <a:noFill/>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small" spc="0" normalizeH="0" baseline="0" noProof="0" dirty="0">
                <a:ln>
                  <a:noFill/>
                </a:ln>
                <a:solidFill>
                  <a:prstClr val="black"/>
                </a:solidFill>
                <a:effectLst/>
                <a:uLnTx/>
                <a:uFillTx/>
                <a:latin typeface="Calibri Light" panose="020F0302020204030204"/>
                <a:ea typeface="MS PGothic" panose="020B0600070205080204" pitchFamily="34" charset="-128"/>
                <a:cs typeface="+mn-cs"/>
              </a:rPr>
              <a:t>Results: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small" spc="0" normalizeH="0" baseline="0" noProof="0" dirty="0">
                <a:ln>
                  <a:noFill/>
                </a:ln>
                <a:solidFill>
                  <a:prstClr val="black"/>
                </a:solidFill>
                <a:effectLst/>
                <a:uLnTx/>
                <a:uFillTx/>
                <a:latin typeface="Calibri Light" panose="020F0302020204030204"/>
                <a:ea typeface="MS PGothic" panose="020B0600070205080204" pitchFamily="34" charset="-128"/>
                <a:cs typeface="+mn-cs"/>
              </a:rPr>
              <a:t>SRSS-IE: </a:t>
            </a:r>
            <a:r>
              <a:rPr kumimoji="0" lang="en-US" sz="3200" b="1" i="0" u="sng" strike="noStrike" kern="0" cap="small" spc="0" normalizeH="0" baseline="0" noProof="0" dirty="0">
                <a:ln>
                  <a:noFill/>
                </a:ln>
                <a:solidFill>
                  <a:prstClr val="black"/>
                </a:solidFill>
                <a:effectLst/>
                <a:uLnTx/>
                <a:uFillTx/>
                <a:latin typeface="Calibri Light" panose="020F0302020204030204"/>
                <a:ea typeface="MS PGothic" panose="020B0600070205080204" pitchFamily="34" charset="-128"/>
                <a:cs typeface="+mn-cs"/>
              </a:rPr>
              <a:t>internalizing</a:t>
            </a:r>
            <a:r>
              <a:rPr kumimoji="0" lang="en-US" sz="3200" b="0" i="0" u="none" strike="noStrike" kern="0" cap="small" spc="0" normalizeH="0" baseline="0" noProof="0" dirty="0">
                <a:ln>
                  <a:noFill/>
                </a:ln>
                <a:solidFill>
                  <a:prstClr val="black"/>
                </a:solidFill>
                <a:effectLst/>
                <a:uLnTx/>
                <a:uFillTx/>
                <a:latin typeface="Calibri Light" panose="020F0302020204030204"/>
                <a:ea typeface="MS PGothic" panose="020B0600070205080204" pitchFamily="34" charset="-128"/>
                <a:cs typeface="+mn-cs"/>
              </a:rPr>
              <a:t> Subscale Elementary</a:t>
            </a:r>
            <a:endParaRPr kumimoji="0" lang="en-US" sz="2800" b="0" i="1" u="none" strike="noStrike" kern="0" cap="small" spc="0" normalizeH="0" baseline="0" noProof="0" dirty="0">
              <a:ln>
                <a:noFill/>
              </a:ln>
              <a:solidFill>
                <a:prstClr val="black"/>
              </a:solidFill>
              <a:effectLst/>
              <a:uLnTx/>
              <a:uFillTx/>
              <a:latin typeface="Calibri Light" panose="020F0302020204030204"/>
              <a:ea typeface="MS PGothic" panose="020B0600070205080204" pitchFamily="34" charset="-128"/>
              <a:cs typeface="+mn-cs"/>
            </a:endParaRPr>
          </a:p>
        </p:txBody>
      </p:sp>
      <p:grpSp>
        <p:nvGrpSpPr>
          <p:cNvPr id="2" name="Group 1">
            <a:extLst>
              <a:ext uri="{FF2B5EF4-FFF2-40B4-BE49-F238E27FC236}">
                <a16:creationId xmlns:a16="http://schemas.microsoft.com/office/drawing/2014/main" id="{9F768561-5C3A-4344-945E-1E7D6EE08849}"/>
              </a:ext>
            </a:extLst>
          </p:cNvPr>
          <p:cNvGrpSpPr/>
          <p:nvPr/>
        </p:nvGrpSpPr>
        <p:grpSpPr>
          <a:xfrm>
            <a:off x="557530" y="2917135"/>
            <a:ext cx="8028939" cy="1953014"/>
            <a:chOff x="475344" y="3092032"/>
            <a:chExt cx="8028939" cy="1953014"/>
          </a:xfrm>
        </p:grpSpPr>
        <p:grpSp>
          <p:nvGrpSpPr>
            <p:cNvPr id="5" name="Group 4"/>
            <p:cNvGrpSpPr/>
            <p:nvPr/>
          </p:nvGrpSpPr>
          <p:grpSpPr>
            <a:xfrm>
              <a:off x="475344" y="3124200"/>
              <a:ext cx="2179683" cy="1920846"/>
              <a:chOff x="7292" y="1676414"/>
              <a:chExt cx="2179683" cy="1920846"/>
            </a:xfrm>
          </p:grpSpPr>
          <p:sp>
            <p:nvSpPr>
              <p:cNvPr id="6" name="Rounded Rectangle 5"/>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Fall Internalizing</a:t>
                </a:r>
              </a:p>
            </p:txBody>
          </p:sp>
        </p:grpSp>
        <p:grpSp>
          <p:nvGrpSpPr>
            <p:cNvPr id="9" name="Group 8"/>
            <p:cNvGrpSpPr/>
            <p:nvPr/>
          </p:nvGrpSpPr>
          <p:grpSpPr>
            <a:xfrm>
              <a:off x="6324600" y="3109441"/>
              <a:ext cx="2179683" cy="1920846"/>
              <a:chOff x="7292" y="1676414"/>
              <a:chExt cx="2179683" cy="1920846"/>
            </a:xfrm>
          </p:grpSpPr>
          <p:sp>
            <p:nvSpPr>
              <p:cNvPr id="10" name="Rounded Rectangle 9"/>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ounded Rectangle 4"/>
              <p:cNvSpPr txBox="1"/>
              <p:nvPr/>
            </p:nvSpPr>
            <p:spPr>
              <a:xfrm>
                <a:off x="7292" y="1771525"/>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Spring</a:t>
                </a:r>
              </a:p>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ORF*</a:t>
                </a:r>
              </a:p>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MAP Reading</a:t>
                </a:r>
              </a:p>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Nurse Visit</a:t>
                </a:r>
              </a:p>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Suspensions*</a:t>
                </a:r>
              </a:p>
            </p:txBody>
          </p:sp>
        </p:grpSp>
        <p:grpSp>
          <p:nvGrpSpPr>
            <p:cNvPr id="12" name="Group 11"/>
            <p:cNvGrpSpPr/>
            <p:nvPr/>
          </p:nvGrpSpPr>
          <p:grpSpPr>
            <a:xfrm>
              <a:off x="3482158" y="3092032"/>
              <a:ext cx="2179683" cy="1920846"/>
              <a:chOff x="7292" y="1676414"/>
              <a:chExt cx="2179683" cy="1920846"/>
            </a:xfrm>
          </p:grpSpPr>
          <p:sp>
            <p:nvSpPr>
              <p:cNvPr id="13" name="Rounded Rectangle 12"/>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Winter Internalizing</a:t>
                </a:r>
              </a:p>
            </p:txBody>
          </p:sp>
        </p:grpSp>
        <p:grpSp>
          <p:nvGrpSpPr>
            <p:cNvPr id="15" name="Group 14">
              <a:extLst>
                <a:ext uri="{FF2B5EF4-FFF2-40B4-BE49-F238E27FC236}">
                  <a16:creationId xmlns:a16="http://schemas.microsoft.com/office/drawing/2014/main" id="{7777BDBE-755F-B34A-B901-FC2AD9A3C983}"/>
                </a:ext>
              </a:extLst>
            </p:cNvPr>
            <p:cNvGrpSpPr/>
            <p:nvPr/>
          </p:nvGrpSpPr>
          <p:grpSpPr>
            <a:xfrm>
              <a:off x="2837546" y="3838434"/>
              <a:ext cx="462092" cy="540561"/>
              <a:chOff x="2404944" y="2366556"/>
              <a:chExt cx="462092" cy="540561"/>
            </a:xfrm>
            <a:solidFill>
              <a:schemeClr val="accent6"/>
            </a:solidFill>
          </p:grpSpPr>
          <p:sp>
            <p:nvSpPr>
              <p:cNvPr id="16" name="Right Arrow 15">
                <a:extLst>
                  <a:ext uri="{FF2B5EF4-FFF2-40B4-BE49-F238E27FC236}">
                    <a16:creationId xmlns:a16="http://schemas.microsoft.com/office/drawing/2014/main" id="{A6F500FE-8C53-DB48-9D45-17FDEAA89DE6}"/>
                  </a:ext>
                </a:extLst>
              </p:cNvPr>
              <p:cNvSpPr/>
              <p:nvPr/>
            </p:nvSpPr>
            <p:spPr>
              <a:xfrm>
                <a:off x="2404944" y="2366556"/>
                <a:ext cx="462092" cy="54056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Right Arrow 4">
                <a:extLst>
                  <a:ext uri="{FF2B5EF4-FFF2-40B4-BE49-F238E27FC236}">
                    <a16:creationId xmlns:a16="http://schemas.microsoft.com/office/drawing/2014/main" id="{583164AA-C039-7C45-BD60-E010596C50DB}"/>
                  </a:ext>
                </a:extLst>
              </p:cNvPr>
              <p:cNvSpPr txBox="1"/>
              <p:nvPr/>
            </p:nvSpPr>
            <p:spPr>
              <a:xfrm>
                <a:off x="2404944" y="2474668"/>
                <a:ext cx="323464" cy="3243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177497A5-56AF-774C-A0E7-AEE8216998C2}"/>
                </a:ext>
              </a:extLst>
            </p:cNvPr>
            <p:cNvGrpSpPr/>
            <p:nvPr/>
          </p:nvGrpSpPr>
          <p:grpSpPr>
            <a:xfrm>
              <a:off x="5800076" y="3838433"/>
              <a:ext cx="462092" cy="540561"/>
              <a:chOff x="2404944" y="2366556"/>
              <a:chExt cx="462092" cy="540561"/>
            </a:xfrm>
            <a:solidFill>
              <a:schemeClr val="accent6"/>
            </a:solidFill>
          </p:grpSpPr>
          <p:sp>
            <p:nvSpPr>
              <p:cNvPr id="19" name="Right Arrow 18">
                <a:extLst>
                  <a:ext uri="{FF2B5EF4-FFF2-40B4-BE49-F238E27FC236}">
                    <a16:creationId xmlns:a16="http://schemas.microsoft.com/office/drawing/2014/main" id="{53B5F82E-5C7B-9844-86D7-34C91340FD92}"/>
                  </a:ext>
                </a:extLst>
              </p:cNvPr>
              <p:cNvSpPr/>
              <p:nvPr/>
            </p:nvSpPr>
            <p:spPr>
              <a:xfrm>
                <a:off x="2404944" y="2366556"/>
                <a:ext cx="462092" cy="54056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Right Arrow 4">
                <a:extLst>
                  <a:ext uri="{FF2B5EF4-FFF2-40B4-BE49-F238E27FC236}">
                    <a16:creationId xmlns:a16="http://schemas.microsoft.com/office/drawing/2014/main" id="{7F8BF3A1-15FC-EC44-A87E-788F1BDD7CC1}"/>
                  </a:ext>
                </a:extLst>
              </p:cNvPr>
              <p:cNvSpPr txBox="1"/>
              <p:nvPr/>
            </p:nvSpPr>
            <p:spPr>
              <a:xfrm>
                <a:off x="2404944" y="2474668"/>
                <a:ext cx="323464" cy="3243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442003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692" y="188662"/>
            <a:ext cx="7886700" cy="1325563"/>
          </a:xfrm>
        </p:spPr>
        <p:txBody>
          <a:bodyPr>
            <a:normAutofit/>
          </a:bodyPr>
          <a:lstStyle/>
          <a:p>
            <a:r>
              <a:rPr lang="en-US" sz="3600" dirty="0"/>
              <a:t>SRSS-IE Middle and High School Scoring</a:t>
            </a:r>
          </a:p>
        </p:txBody>
      </p:sp>
      <p:pic>
        <p:nvPicPr>
          <p:cNvPr id="3" name="Picture 2"/>
          <p:cNvPicPr>
            <a:picLocks noChangeAspect="1"/>
          </p:cNvPicPr>
          <p:nvPr/>
        </p:nvPicPr>
        <p:blipFill>
          <a:blip r:embed="rId2"/>
          <a:stretch>
            <a:fillRect/>
          </a:stretch>
        </p:blipFill>
        <p:spPr>
          <a:xfrm>
            <a:off x="222600" y="1235242"/>
            <a:ext cx="8719081" cy="5470358"/>
          </a:xfrm>
          <a:prstGeom prst="rect">
            <a:avLst/>
          </a:prstGeom>
        </p:spPr>
      </p:pic>
    </p:spTree>
    <p:extLst>
      <p:ext uri="{BB962C8B-B14F-4D97-AF65-F5344CB8AC3E}">
        <p14:creationId xmlns:p14="http://schemas.microsoft.com/office/powerpoint/2010/main" val="4025623887"/>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itle 4"/>
          <p:cNvSpPr>
            <a:spLocks noGrp="1"/>
          </p:cNvSpPr>
          <p:nvPr>
            <p:ph type="title"/>
          </p:nvPr>
        </p:nvSpPr>
        <p:spPr>
          <a:xfrm>
            <a:off x="358775" y="90488"/>
            <a:ext cx="7886700" cy="1325562"/>
          </a:xfrm>
        </p:spPr>
        <p:txBody>
          <a:bodyPr/>
          <a:lstStyle/>
          <a:p>
            <a:pPr eaLnBrk="1" hangingPunct="1"/>
            <a:r>
              <a:rPr lang="en-US" altLang="en-US"/>
              <a:t>SRSS-IE: Cut Scores</a:t>
            </a:r>
          </a:p>
        </p:txBody>
      </p:sp>
      <p:sp>
        <p:nvSpPr>
          <p:cNvPr id="303107" name="Content Placeholder 5"/>
          <p:cNvSpPr>
            <a:spLocks noGrp="1"/>
          </p:cNvSpPr>
          <p:nvPr>
            <p:ph idx="1"/>
          </p:nvPr>
        </p:nvSpPr>
        <p:spPr>
          <a:xfrm>
            <a:off x="661988" y="971550"/>
            <a:ext cx="7886700" cy="1582738"/>
          </a:xfrm>
        </p:spPr>
        <p:txBody>
          <a:bodyPr/>
          <a:lstStyle/>
          <a:p>
            <a:pPr eaLnBrk="1" hangingPunct="1"/>
            <a:r>
              <a:rPr lang="en-US" altLang="en-US" sz="1800"/>
              <a:t>Enter ‘practice’ data into that one sheet so that the total scores and conditional formatting are tested.</a:t>
            </a:r>
          </a:p>
          <a:p>
            <a:pPr eaLnBrk="1" hangingPunct="1"/>
            <a:r>
              <a:rPr lang="en-US" altLang="en-US" sz="1800"/>
              <a:t>Confirm the “Count” column is completed (students’ numbered sequentially). Formulas are anchored by the “Count” column; it must contain a number for each student listed for accurate total formulas.</a:t>
            </a:r>
          </a:p>
        </p:txBody>
      </p:sp>
      <p:graphicFrame>
        <p:nvGraphicFramePr>
          <p:cNvPr id="8" name="Table 7"/>
          <p:cNvGraphicFramePr>
            <a:graphicFrameLocks noGrp="1"/>
          </p:cNvGraphicFramePr>
          <p:nvPr/>
        </p:nvGraphicFramePr>
        <p:xfrm>
          <a:off x="254000" y="2554288"/>
          <a:ext cx="8636000" cy="2243138"/>
        </p:xfrm>
        <a:graphic>
          <a:graphicData uri="http://schemas.openxmlformats.org/drawingml/2006/table">
            <a:tbl>
              <a:tblPr/>
              <a:tblGrid>
                <a:gridCol w="2152650">
                  <a:extLst>
                    <a:ext uri="{9D8B030D-6E8A-4147-A177-3AD203B41FA5}">
                      <a16:colId xmlns:a16="http://schemas.microsoft.com/office/drawing/2014/main" val="20000"/>
                    </a:ext>
                  </a:extLst>
                </a:gridCol>
                <a:gridCol w="2154238">
                  <a:extLst>
                    <a:ext uri="{9D8B030D-6E8A-4147-A177-3AD203B41FA5}">
                      <a16:colId xmlns:a16="http://schemas.microsoft.com/office/drawing/2014/main" val="20001"/>
                    </a:ext>
                  </a:extLst>
                </a:gridCol>
                <a:gridCol w="2176462">
                  <a:extLst>
                    <a:ext uri="{9D8B030D-6E8A-4147-A177-3AD203B41FA5}">
                      <a16:colId xmlns:a16="http://schemas.microsoft.com/office/drawing/2014/main" val="20002"/>
                    </a:ext>
                  </a:extLst>
                </a:gridCol>
                <a:gridCol w="2152650">
                  <a:extLst>
                    <a:ext uri="{9D8B030D-6E8A-4147-A177-3AD203B41FA5}">
                      <a16:colId xmlns:a16="http://schemas.microsoft.com/office/drawing/2014/main" val="20003"/>
                    </a:ext>
                  </a:extLst>
                </a:gridCol>
              </a:tblGrid>
              <a:tr h="304800">
                <a:tc gridSpan="2">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latin typeface="Calibri" charset="0"/>
                          <a:ea typeface="MS PGothic" charset="-128"/>
                        </a:rPr>
                        <a:t>Elementary School</a:t>
                      </a:r>
                      <a:endParaRPr kumimoji="0" lang="en-US" altLang="en-US" sz="1800" b="1" i="0" u="none" strike="noStrike" cap="none" normalizeH="0" baseline="0">
                        <a:ln>
                          <a:noFill/>
                        </a:ln>
                        <a:solidFill>
                          <a:schemeClr val="bg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25400" cap="flat" cmpd="sng" algn="ctr">
                      <a:solidFill>
                        <a:srgbClr val="A5A5A5"/>
                      </a:solidFill>
                      <a:prstDash val="solid"/>
                      <a:round/>
                      <a:headEnd type="none" w="med" len="med"/>
                      <a:tailEnd type="none" w="med" len="med"/>
                    </a:lnB>
                    <a:lnTlToBr>
                      <a:noFill/>
                    </a:lnTlToBr>
                    <a:lnBlToTr>
                      <a:noFill/>
                    </a:lnBlToTr>
                    <a:solidFill>
                      <a:srgbClr val="2F5597"/>
                    </a:solidFill>
                  </a:tcPr>
                </a:tc>
                <a:tc hMerge="1">
                  <a:txBody>
                    <a:bodyPr/>
                    <a:lstStyle/>
                    <a:p>
                      <a:endParaRPr lang="en-US"/>
                    </a:p>
                  </a:txBody>
                  <a:tcPr/>
                </a:tc>
                <a:tc gridSpan="2">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latin typeface="Calibri" charset="0"/>
                          <a:ea typeface="MS PGothic" charset="-128"/>
                        </a:rPr>
                        <a:t>Middle and High School</a:t>
                      </a:r>
                      <a:endParaRPr kumimoji="0" lang="en-US" altLang="en-US" sz="1800" b="1" i="0" u="none" strike="noStrike" cap="none" normalizeH="0" baseline="0">
                        <a:ln>
                          <a:noFill/>
                        </a:ln>
                        <a:solidFill>
                          <a:schemeClr val="bg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25400" cap="flat" cmpd="sng" algn="ctr">
                      <a:solidFill>
                        <a:srgbClr val="A5A5A5"/>
                      </a:solidFill>
                      <a:prstDash val="solid"/>
                      <a:round/>
                      <a:headEnd type="none" w="med" len="med"/>
                      <a:tailEnd type="none" w="med" len="med"/>
                    </a:lnB>
                    <a:lnTlToBr>
                      <a:noFill/>
                    </a:lnTlToBr>
                    <a:lnBlToTr>
                      <a:noFill/>
                    </a:lnBlToTr>
                    <a:solidFill>
                      <a:srgbClr val="203864"/>
                    </a:solidFill>
                  </a:tcPr>
                </a:tc>
                <a:tc hMerge="1">
                  <a:txBody>
                    <a:bodyPr/>
                    <a:lstStyle/>
                    <a:p>
                      <a:endParaRPr lang="en-US"/>
                    </a:p>
                  </a:txBody>
                  <a:tcPr/>
                </a:tc>
                <a:extLst>
                  <a:ext uri="{0D108BD9-81ED-4DB2-BD59-A6C34878D82A}">
                    <a16:rowId xmlns:a16="http://schemas.microsoft.com/office/drawing/2014/main" val="10000"/>
                  </a:ext>
                </a:extLst>
              </a:tr>
              <a:tr h="414338">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SRSS-E7</a:t>
                      </a:r>
                      <a:endParaRPr kumimoji="0" lang="en-US" altLang="en-US" sz="1800" b="0" i="0" u="none" strike="noStrike" cap="none" normalizeH="0" baseline="0">
                        <a:ln>
                          <a:noFill/>
                        </a:ln>
                        <a:solidFill>
                          <a:schemeClr val="tx1"/>
                        </a:solidFill>
                        <a:effectLst/>
                        <a:latin typeface="Calibri" charset="0"/>
                        <a:ea typeface="MS PGothic" charset="-128"/>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A5A5A5">
                        <a:alpha val="20000"/>
                      </a:srgbClr>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SRSS-I5</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A5A5A5">
                        <a:alpha val="20000"/>
                      </a:srgbClr>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SRSS-E7</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7C7C7C">
                        <a:alpha val="20000"/>
                      </a:srgbClr>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SRSS-I6</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7C7C7C">
                        <a:alpha val="20000"/>
                      </a:srgbClr>
                    </a:solidFill>
                  </a:tcPr>
                </a:tc>
                <a:extLst>
                  <a:ext uri="{0D108BD9-81ED-4DB2-BD59-A6C34878D82A}">
                    <a16:rowId xmlns:a16="http://schemas.microsoft.com/office/drawing/2014/main" val="10001"/>
                  </a:ext>
                </a:extLst>
              </a:tr>
              <a:tr h="609600">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Items 1-7</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Items 8-12</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Items 1-7</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Items 4, 8-12</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 </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4400">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0-3 = low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4-8 = moderate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9-21 = high risk</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A5A5A5">
                        <a:alpha val="20000"/>
                      </a:srgbClr>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0-1 = low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2-3 = moderate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4-15 = high risk</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A5A5A5">
                        <a:alpha val="20000"/>
                      </a:srgbClr>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0-3 = low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4-8 = moderate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9-21 = high risk</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7C7C7C">
                        <a:alpha val="20000"/>
                      </a:srgbClr>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0-3 = low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4-5 = moderate risk</a:t>
                      </a:r>
                      <a:endParaRPr kumimoji="0" lang="en-US" altLang="en-US" sz="1800" b="0" i="0" u="none" strike="noStrike" cap="none" normalizeH="0" baseline="0">
                        <a:ln>
                          <a:noFill/>
                        </a:ln>
                        <a:solidFill>
                          <a:schemeClr val="tx1"/>
                        </a:solidFill>
                        <a:effectLst/>
                        <a:latin typeface="Calibri" charset="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Calibri" charset="0"/>
                          <a:ea typeface="MS PGothic" charset="-128"/>
                        </a:rPr>
                        <a:t>6-18 = high risk</a:t>
                      </a:r>
                      <a:endParaRPr kumimoji="0" lang="en-US" altLang="en-US" sz="1800" b="0" i="0" u="none" strike="noStrike" cap="none" normalizeH="0" baseline="0">
                        <a:ln>
                          <a:noFill/>
                        </a:ln>
                        <a:solidFill>
                          <a:schemeClr val="tx1"/>
                        </a:solidFill>
                        <a:effectLst/>
                        <a:latin typeface="Calibri" charset="0"/>
                        <a:ea typeface="Calibri" charset="0"/>
                        <a:cs typeface="Times New Roman" charset="0"/>
                      </a:endParaRPr>
                    </a:p>
                  </a:txBody>
                  <a:tcPr marL="68589" marR="68589" marT="0" marB="0" horzOverflow="overflow">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a:noFill/>
                    </a:lnTlToBr>
                    <a:lnBlToTr>
                      <a:noFill/>
                    </a:lnBlToTr>
                    <a:solidFill>
                      <a:srgbClr val="7C7C7C">
                        <a:alpha val="20000"/>
                      </a:srgbClr>
                    </a:solidFill>
                  </a:tcPr>
                </a:tc>
                <a:extLst>
                  <a:ext uri="{0D108BD9-81ED-4DB2-BD59-A6C34878D82A}">
                    <a16:rowId xmlns:a16="http://schemas.microsoft.com/office/drawing/2014/main" val="10003"/>
                  </a:ext>
                </a:extLst>
              </a:tr>
            </a:tbl>
          </a:graphicData>
        </a:graphic>
      </p:graphicFrame>
      <p:sp>
        <p:nvSpPr>
          <p:cNvPr id="303133" name="TextBox 9"/>
          <p:cNvSpPr txBox="1">
            <a:spLocks noChangeArrowheads="1"/>
          </p:cNvSpPr>
          <p:nvPr/>
        </p:nvSpPr>
        <p:spPr bwMode="auto">
          <a:xfrm>
            <a:off x="301625" y="5018088"/>
            <a:ext cx="86074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charset="0"/>
              <a:buChar char="•"/>
              <a:defRPr sz="2800">
                <a:solidFill>
                  <a:schemeClr val="tx1"/>
                </a:solidFill>
                <a:latin typeface="Calibri" charset="0"/>
              </a:defRPr>
            </a:lvl1pPr>
            <a:lvl2pPr marL="742950" indent="-285750" defTabSz="457200">
              <a:lnSpc>
                <a:spcPct val="90000"/>
              </a:lnSpc>
              <a:spcBef>
                <a:spcPts val="500"/>
              </a:spcBef>
              <a:buFont typeface="Arial" charset="0"/>
              <a:buChar char="•"/>
              <a:defRPr sz="2400">
                <a:solidFill>
                  <a:schemeClr val="tx1"/>
                </a:solidFill>
                <a:latin typeface="Calibri" charset="0"/>
              </a:defRPr>
            </a:lvl2pPr>
            <a:lvl3pPr marL="1143000" indent="-228600" defTabSz="457200">
              <a:lnSpc>
                <a:spcPct val="90000"/>
              </a:lnSpc>
              <a:spcBef>
                <a:spcPts val="500"/>
              </a:spcBef>
              <a:buFont typeface="Arial" charset="0"/>
              <a:buChar char="•"/>
              <a:defRPr sz="2000">
                <a:solidFill>
                  <a:schemeClr val="tx1"/>
                </a:solidFill>
                <a:latin typeface="Calibri" charset="0"/>
              </a:defRPr>
            </a:lvl3pPr>
            <a:lvl4pPr marL="1600200" indent="-228600" defTabSz="457200">
              <a:lnSpc>
                <a:spcPct val="90000"/>
              </a:lnSpc>
              <a:spcBef>
                <a:spcPts val="500"/>
              </a:spcBef>
              <a:buFont typeface="Arial" charset="0"/>
              <a:buChar char="•"/>
              <a:defRPr>
                <a:solidFill>
                  <a:schemeClr val="tx1"/>
                </a:solidFill>
                <a:latin typeface="Calibri" charset="0"/>
              </a:defRPr>
            </a:lvl4pPr>
            <a:lvl5pPr marL="2057400" indent="-228600" defTabSz="4572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en-US" sz="1200" b="1">
                <a:solidFill>
                  <a:srgbClr val="A6A6A6"/>
                </a:solidFill>
                <a:latin typeface="Times New Roman" charset="0"/>
                <a:cs typeface="Times New Roman" charset="0"/>
              </a:rPr>
              <a:t>Elementary School Level:</a:t>
            </a:r>
          </a:p>
          <a:p>
            <a:pPr eaLnBrk="1" hangingPunct="1">
              <a:lnSpc>
                <a:spcPct val="100000"/>
              </a:lnSpc>
              <a:spcBef>
                <a:spcPct val="0"/>
              </a:spcBef>
              <a:buFontTx/>
              <a:buNone/>
            </a:pPr>
            <a:r>
              <a:rPr lang="en-US" altLang="en-US" sz="1200">
                <a:solidFill>
                  <a:srgbClr val="A6A6A6"/>
                </a:solidFill>
                <a:latin typeface="Times New Roman" charset="0"/>
                <a:cs typeface="Times New Roman" charset="0"/>
              </a:rPr>
              <a:t>Lane, K. L., Oakes, W. P., Swogger, E. D., Schatschneider, C., Menzies, H., M., &amp; Sanchez, J. (2015). Student risk screening scale for internalizing and externalizing behaviors: Preliminary cut scores to support data-informed decision making. </a:t>
            </a:r>
            <a:r>
              <a:rPr lang="en-US" altLang="en-US" sz="1200" i="1">
                <a:solidFill>
                  <a:srgbClr val="A6A6A6"/>
                </a:solidFill>
                <a:latin typeface="Times New Roman" charset="0"/>
                <a:cs typeface="Times New Roman" charset="0"/>
              </a:rPr>
              <a:t>Behavioral Disorders, 40,</a:t>
            </a:r>
            <a:r>
              <a:rPr lang="en-US" altLang="en-US" sz="1200">
                <a:solidFill>
                  <a:srgbClr val="A6A6A6"/>
                </a:solidFill>
                <a:latin typeface="Times New Roman" charset="0"/>
                <a:cs typeface="Times New Roman" charset="0"/>
              </a:rPr>
              <a:t> 159-170.</a:t>
            </a:r>
          </a:p>
          <a:p>
            <a:pPr eaLnBrk="1" hangingPunct="1">
              <a:lnSpc>
                <a:spcPct val="100000"/>
              </a:lnSpc>
              <a:spcBef>
                <a:spcPct val="0"/>
              </a:spcBef>
              <a:buFontTx/>
              <a:buNone/>
            </a:pPr>
            <a:r>
              <a:rPr lang="en-US" altLang="en-US" sz="1200">
                <a:solidFill>
                  <a:srgbClr val="A6A6A6"/>
                </a:solidFill>
                <a:latin typeface="Times New Roman" charset="0"/>
                <a:cs typeface="Times New Roman" charset="0"/>
              </a:rPr>
              <a:t> </a:t>
            </a:r>
          </a:p>
          <a:p>
            <a:pPr eaLnBrk="1" hangingPunct="1">
              <a:lnSpc>
                <a:spcPct val="100000"/>
              </a:lnSpc>
              <a:spcBef>
                <a:spcPct val="0"/>
              </a:spcBef>
              <a:buFontTx/>
              <a:buNone/>
            </a:pPr>
            <a:r>
              <a:rPr lang="en-US" altLang="en-US" sz="1200" b="1">
                <a:solidFill>
                  <a:srgbClr val="A6A6A6"/>
                </a:solidFill>
                <a:latin typeface="Times New Roman" charset="0"/>
                <a:cs typeface="Times New Roman" charset="0"/>
              </a:rPr>
              <a:t>Middle and High School Levels:</a:t>
            </a:r>
          </a:p>
          <a:p>
            <a:pPr eaLnBrk="1" hangingPunct="1">
              <a:lnSpc>
                <a:spcPct val="100000"/>
              </a:lnSpc>
              <a:spcBef>
                <a:spcPct val="0"/>
              </a:spcBef>
              <a:buFontTx/>
              <a:buNone/>
            </a:pPr>
            <a:r>
              <a:rPr lang="en-US" altLang="en-US" sz="1200">
                <a:solidFill>
                  <a:srgbClr val="A6A6A6"/>
                </a:solidFill>
                <a:latin typeface="Times New Roman" charset="0"/>
                <a:cs typeface="Times New Roman" charset="0"/>
              </a:rPr>
              <a:t>Lane, K. L., Oakes, W. P., Cantwell, E. D., Schatschneider, C., Menzies, H., Crittenden, M., &amp;  Messenger, M. (in press). Student Risk Screening Scale for Internalizing and Externalizing Behaviors: Preliminary cut scores to support data-informed decision making in middle and high schools. </a:t>
            </a:r>
            <a:r>
              <a:rPr lang="en-US" altLang="en-US" sz="1200" i="1">
                <a:solidFill>
                  <a:srgbClr val="A6A6A6"/>
                </a:solidFill>
                <a:latin typeface="Times New Roman" charset="0"/>
                <a:cs typeface="Times New Roman" charset="0"/>
              </a:rPr>
              <a:t>Behavioral Disorders.</a:t>
            </a:r>
            <a:endParaRPr lang="en-US" altLang="en-US" sz="1200">
              <a:solidFill>
                <a:srgbClr val="A6A6A6"/>
              </a:solidFill>
              <a:latin typeface="Times New Roman" charset="0"/>
              <a:cs typeface="Times New Roman" charset="0"/>
            </a:endParaRPr>
          </a:p>
        </p:txBody>
      </p:sp>
      <p:sp>
        <p:nvSpPr>
          <p:cNvPr id="6" name="Rectangle 5"/>
          <p:cNvSpPr/>
          <p:nvPr/>
        </p:nvSpPr>
        <p:spPr>
          <a:xfrm>
            <a:off x="4495800" y="2495550"/>
            <a:ext cx="4460875" cy="238125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564B3C"/>
              </a:solidFill>
            </a:endParaRPr>
          </a:p>
        </p:txBody>
      </p:sp>
    </p:spTree>
    <p:extLst>
      <p:ext uri="{BB962C8B-B14F-4D97-AF65-F5344CB8AC3E}">
        <p14:creationId xmlns:p14="http://schemas.microsoft.com/office/powerpoint/2010/main" val="25224725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09600" y="717385"/>
            <a:ext cx="8229600" cy="609600"/>
          </a:xfrm>
          <a:prstGeom prst="rect">
            <a:avLst/>
          </a:prstGeom>
        </p:spPr>
        <p:txBody>
          <a:bodyPr rtlCol="0">
            <a:noAutofit/>
          </a:bodyPr>
          <a:lstStyle/>
          <a:p>
            <a:pPr algn="ctr" eaLnBrk="1" fontAlgn="auto" hangingPunct="1">
              <a:spcAft>
                <a:spcPts val="0"/>
              </a:spcAft>
              <a:defRPr/>
            </a:pPr>
            <a:r>
              <a:rPr lang="en-US" sz="3200" dirty="0">
                <a:solidFill>
                  <a:prstClr val="black"/>
                </a:solidFill>
                <a:latin typeface="Calibri Light" panose="020F0302020204030204"/>
                <a:ea typeface="+mn-ea"/>
              </a:rPr>
              <a:t>SRSS-E7 Results – All Students</a:t>
            </a:r>
          </a:p>
        </p:txBody>
      </p:sp>
      <p:sp>
        <p:nvSpPr>
          <p:cNvPr id="8" name="Rectangle 2"/>
          <p:cNvSpPr txBox="1">
            <a:spLocks noChangeArrowheads="1"/>
          </p:cNvSpPr>
          <p:nvPr/>
        </p:nvSpPr>
        <p:spPr>
          <a:xfrm>
            <a:off x="457200" y="152400"/>
            <a:ext cx="8229600" cy="609600"/>
          </a:xfrm>
          <a:prstGeom prst="rect">
            <a:avLst/>
          </a:prstGeom>
          <a:noFill/>
        </p:spPr>
        <p:txBody>
          <a:bodyPr rtlCol="0">
            <a:noAutofit/>
          </a:bodyPr>
          <a:lstStyle/>
          <a:p>
            <a:pPr algn="ctr" eaLnBrk="1" fontAlgn="auto" hangingPunct="1">
              <a:spcAft>
                <a:spcPts val="0"/>
              </a:spcAft>
              <a:defRPr/>
            </a:pPr>
            <a:r>
              <a:rPr lang="en-US" sz="3600" dirty="0">
                <a:solidFill>
                  <a:prstClr val="black"/>
                </a:solidFill>
                <a:latin typeface="Calibri Light" panose="020F0302020204030204"/>
                <a:ea typeface="+mn-ea"/>
              </a:rPr>
              <a:t>Sample High School Fall (Externalizing)</a:t>
            </a:r>
          </a:p>
        </p:txBody>
      </p:sp>
      <p:graphicFrame>
        <p:nvGraphicFramePr>
          <p:cNvPr id="2" name="Chart 1"/>
          <p:cNvGraphicFramePr/>
          <p:nvPr/>
        </p:nvGraphicFramePr>
        <p:xfrm>
          <a:off x="304800" y="1371600"/>
          <a:ext cx="8305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ight Arrow 10"/>
          <p:cNvSpPr/>
          <p:nvPr/>
        </p:nvSpPr>
        <p:spPr>
          <a:xfrm>
            <a:off x="152400" y="5486400"/>
            <a:ext cx="15240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7" name="Rectangle 6"/>
          <p:cNvSpPr/>
          <p:nvPr/>
        </p:nvSpPr>
        <p:spPr>
          <a:xfrm>
            <a:off x="2590800" y="1631785"/>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prstClr val="white"/>
                </a:solidFill>
              </a:rPr>
              <a:t>N = 29</a:t>
            </a:r>
          </a:p>
        </p:txBody>
      </p:sp>
      <p:sp>
        <p:nvSpPr>
          <p:cNvPr id="9" name="Rectangle 8"/>
          <p:cNvSpPr/>
          <p:nvPr/>
        </p:nvSpPr>
        <p:spPr>
          <a:xfrm>
            <a:off x="2590800" y="2088985"/>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prstClr val="black"/>
                </a:solidFill>
              </a:rPr>
              <a:t>N = 96</a:t>
            </a:r>
          </a:p>
        </p:txBody>
      </p:sp>
      <p:sp>
        <p:nvSpPr>
          <p:cNvPr id="10" name="Rectangle 9"/>
          <p:cNvSpPr/>
          <p:nvPr/>
        </p:nvSpPr>
        <p:spPr>
          <a:xfrm>
            <a:off x="2590800" y="2546185"/>
            <a:ext cx="8382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prstClr val="white"/>
                </a:solidFill>
              </a:rPr>
              <a:t>N = 1072</a:t>
            </a:r>
          </a:p>
        </p:txBody>
      </p:sp>
      <p:sp>
        <p:nvSpPr>
          <p:cNvPr id="12" name="Rectangle 11"/>
          <p:cNvSpPr/>
          <p:nvPr/>
        </p:nvSpPr>
        <p:spPr>
          <a:xfrm>
            <a:off x="4038600" y="1631785"/>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prstClr val="white"/>
                </a:solidFill>
              </a:rPr>
              <a:t>N = 39</a:t>
            </a:r>
          </a:p>
        </p:txBody>
      </p:sp>
      <p:sp>
        <p:nvSpPr>
          <p:cNvPr id="13" name="Rectangle 12"/>
          <p:cNvSpPr/>
          <p:nvPr/>
        </p:nvSpPr>
        <p:spPr>
          <a:xfrm>
            <a:off x="4038600" y="2088985"/>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prstClr val="black"/>
                </a:solidFill>
              </a:rPr>
              <a:t>N = 95</a:t>
            </a:r>
          </a:p>
        </p:txBody>
      </p:sp>
      <p:sp>
        <p:nvSpPr>
          <p:cNvPr id="14" name="Rectangle 13"/>
          <p:cNvSpPr/>
          <p:nvPr/>
        </p:nvSpPr>
        <p:spPr>
          <a:xfrm>
            <a:off x="4038600" y="2546185"/>
            <a:ext cx="8382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prstClr val="white"/>
                </a:solidFill>
              </a:rPr>
              <a:t>N = 1404</a:t>
            </a:r>
          </a:p>
        </p:txBody>
      </p:sp>
    </p:spTree>
    <p:extLst>
      <p:ext uri="{BB962C8B-B14F-4D97-AF65-F5344CB8AC3E}">
        <p14:creationId xmlns:p14="http://schemas.microsoft.com/office/powerpoint/2010/main" val="15977023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883128"/>
            <a:ext cx="8153400" cy="914400"/>
          </a:xfrm>
        </p:spPr>
        <p:txBody>
          <a:bodyPr/>
          <a:lstStyle/>
          <a:p>
            <a:pPr algn="ctr" eaLnBrk="1" hangingPunct="1"/>
            <a:r>
              <a:rPr lang="en-US" altLang="en-US" sz="4000" dirty="0"/>
              <a:t>SRSS-E7  Comparison by Grade Level</a:t>
            </a:r>
          </a:p>
        </p:txBody>
      </p:sp>
      <p:sp>
        <p:nvSpPr>
          <p:cNvPr id="11" name="Rectangle 2"/>
          <p:cNvSpPr txBox="1">
            <a:spLocks noChangeArrowheads="1"/>
          </p:cNvSpPr>
          <p:nvPr/>
        </p:nvSpPr>
        <p:spPr>
          <a:xfrm>
            <a:off x="152400" y="189213"/>
            <a:ext cx="8839200" cy="609600"/>
          </a:xfrm>
          <a:prstGeom prst="rect">
            <a:avLst/>
          </a:prstGeom>
          <a:noFill/>
        </p:spPr>
        <p:txBody>
          <a:bodyPr rtlCol="0">
            <a:noAutofit/>
          </a:bodyPr>
          <a:lstStyle/>
          <a:p>
            <a:pPr algn="ctr" eaLnBrk="1" fontAlgn="auto" hangingPunct="1">
              <a:spcAft>
                <a:spcPts val="0"/>
              </a:spcAft>
              <a:defRPr/>
            </a:pPr>
            <a:r>
              <a:rPr lang="en-US" sz="3600" dirty="0">
                <a:solidFill>
                  <a:prstClr val="black"/>
                </a:solidFill>
                <a:latin typeface="Calibri Light" panose="020F0302020204030204"/>
              </a:rPr>
              <a:t>Sample High School Fall (Externalizing) </a:t>
            </a:r>
            <a:r>
              <a:rPr lang="en-US" sz="3600" dirty="0">
                <a:solidFill>
                  <a:prstClr val="black"/>
                </a:solidFill>
                <a:latin typeface="Calibri Light" panose="020F0302020204030204"/>
                <a:ea typeface="+mn-ea"/>
              </a:rPr>
              <a:t>2016</a:t>
            </a:r>
          </a:p>
        </p:txBody>
      </p:sp>
      <p:graphicFrame>
        <p:nvGraphicFramePr>
          <p:cNvPr id="2" name="Table 1"/>
          <p:cNvGraphicFramePr>
            <a:graphicFrameLocks noGrp="1"/>
          </p:cNvGraphicFramePr>
          <p:nvPr/>
        </p:nvGraphicFramePr>
        <p:xfrm>
          <a:off x="457200" y="1890552"/>
          <a:ext cx="8153400" cy="4559269"/>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762001">
                <a:tc>
                  <a:txBody>
                    <a:bodyPr/>
                    <a:lstStyle/>
                    <a:p>
                      <a:pPr algn="ctr"/>
                      <a:r>
                        <a:rPr lang="en-US" sz="2000" dirty="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dirty="0">
                          <a:solidFill>
                            <a:schemeClr val="tx1"/>
                          </a:solidFill>
                        </a:rPr>
                        <a:t>N </a:t>
                      </a:r>
                      <a:r>
                        <a:rPr lang="en-US" sz="2000" dirty="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Low</a:t>
                      </a:r>
                    </a:p>
                    <a:p>
                      <a:pPr algn="ctr"/>
                      <a:r>
                        <a:rPr lang="en-US" sz="2000" dirty="0"/>
                        <a:t> (0-3)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dirty="0">
                          <a:solidFill>
                            <a:schemeClr val="tx1"/>
                          </a:solidFill>
                        </a:rPr>
                        <a:t>Moderate </a:t>
                      </a:r>
                    </a:p>
                    <a:p>
                      <a:pPr algn="ctr"/>
                      <a:r>
                        <a:rPr lang="en-US" sz="2000" dirty="0">
                          <a:solidFill>
                            <a:schemeClr val="tx1"/>
                          </a:solidFill>
                        </a:rPr>
                        <a:t>(4-8)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dirty="0"/>
                        <a:t>High</a:t>
                      </a:r>
                    </a:p>
                    <a:p>
                      <a:pPr algn="ctr"/>
                      <a:r>
                        <a:rPr lang="en-US" sz="2000" baseline="0" dirty="0"/>
                        <a:t>  (9-21)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949317">
                <a:tc>
                  <a:txBody>
                    <a:bodyPr/>
                    <a:lstStyle/>
                    <a:p>
                      <a:pPr algn="ctr"/>
                      <a:r>
                        <a:rPr lang="en-US" sz="2400" baseline="0" dirty="0"/>
                        <a:t>9</a:t>
                      </a:r>
                      <a:r>
                        <a:rPr lang="en-US" sz="2400" baseline="30000" dirty="0"/>
                        <a:t>th</a:t>
                      </a:r>
                      <a:r>
                        <a:rPr lang="en-US" sz="24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397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361</a:t>
                      </a:r>
                    </a:p>
                    <a:p>
                      <a:pPr algn="ctr"/>
                      <a:r>
                        <a:rPr lang="en-US" sz="2400" dirty="0"/>
                        <a:t>(90.93%)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29</a:t>
                      </a:r>
                    </a:p>
                    <a:p>
                      <a:pPr algn="ctr"/>
                      <a:r>
                        <a:rPr lang="en-US" sz="2400" dirty="0"/>
                        <a:t>(7.30%)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7</a:t>
                      </a:r>
                    </a:p>
                    <a:p>
                      <a:pPr algn="ctr"/>
                      <a:r>
                        <a:rPr lang="en-US" sz="2400" dirty="0"/>
                        <a:t>(1.76%)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49317">
                <a:tc>
                  <a:txBody>
                    <a:bodyPr/>
                    <a:lstStyle/>
                    <a:p>
                      <a:pPr algn="ctr"/>
                      <a:r>
                        <a:rPr lang="en-US" sz="2400" baseline="0" dirty="0"/>
                        <a:t>10</a:t>
                      </a:r>
                      <a:r>
                        <a:rPr lang="en-US" sz="2400" baseline="30000" dirty="0"/>
                        <a:t>th</a:t>
                      </a:r>
                      <a:r>
                        <a:rPr lang="en-US" sz="24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428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381</a:t>
                      </a:r>
                    </a:p>
                    <a:p>
                      <a:pPr algn="ctr"/>
                      <a:r>
                        <a:rPr lang="en-US" sz="2400" dirty="0"/>
                        <a:t>(89.02%)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32</a:t>
                      </a:r>
                    </a:p>
                    <a:p>
                      <a:pPr algn="ctr"/>
                      <a:r>
                        <a:rPr lang="en-US" sz="2400" dirty="0"/>
                        <a:t>(7.48%)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15</a:t>
                      </a:r>
                    </a:p>
                    <a:p>
                      <a:pPr algn="ctr"/>
                      <a:r>
                        <a:rPr lang="en-US" sz="2400" dirty="0"/>
                        <a:t>(3.50%)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49317">
                <a:tc>
                  <a:txBody>
                    <a:bodyPr/>
                    <a:lstStyle/>
                    <a:p>
                      <a:pPr algn="ctr"/>
                      <a:r>
                        <a:rPr lang="en-US" sz="2400" dirty="0"/>
                        <a:t>11</a:t>
                      </a:r>
                      <a:r>
                        <a:rPr lang="en-US" sz="2400" baseline="30000" dirty="0"/>
                        <a:t>th</a:t>
                      </a:r>
                      <a:r>
                        <a:rPr lang="en-US" sz="24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396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363</a:t>
                      </a:r>
                    </a:p>
                    <a:p>
                      <a:pPr algn="ctr"/>
                      <a:r>
                        <a:rPr lang="en-US" sz="2400" dirty="0"/>
                        <a:t>(91.67%)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24</a:t>
                      </a:r>
                    </a:p>
                    <a:p>
                      <a:pPr algn="ctr"/>
                      <a:r>
                        <a:rPr lang="en-US" sz="2400" dirty="0"/>
                        <a:t>(6.06%)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9</a:t>
                      </a:r>
                    </a:p>
                    <a:p>
                      <a:pPr algn="ctr"/>
                      <a:r>
                        <a:rPr lang="en-US" sz="2400" dirty="0"/>
                        <a:t>(2.27%)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49317">
                <a:tc>
                  <a:txBody>
                    <a:bodyPr/>
                    <a:lstStyle/>
                    <a:p>
                      <a:pPr algn="ctr"/>
                      <a:r>
                        <a:rPr lang="en-US" sz="2400" dirty="0"/>
                        <a:t>12</a:t>
                      </a:r>
                      <a:r>
                        <a:rPr lang="en-US" sz="2400" baseline="30000" dirty="0"/>
                        <a:t>th</a:t>
                      </a:r>
                      <a:r>
                        <a:rPr lang="en-US" sz="24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317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299</a:t>
                      </a:r>
                    </a:p>
                    <a:p>
                      <a:pPr algn="ctr"/>
                      <a:r>
                        <a:rPr lang="en-US" sz="2400" dirty="0"/>
                        <a:t>(94.32%)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10</a:t>
                      </a:r>
                    </a:p>
                    <a:p>
                      <a:pPr algn="ctr"/>
                      <a:r>
                        <a:rPr lang="en-US" sz="2400" dirty="0"/>
                        <a:t>(3.15%)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8</a:t>
                      </a:r>
                    </a:p>
                    <a:p>
                      <a:pPr algn="ctr"/>
                      <a:r>
                        <a:rPr lang="en-US" sz="2400" dirty="0"/>
                        <a:t>(2.52%)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8119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6834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09600" y="717385"/>
            <a:ext cx="8229600" cy="609600"/>
          </a:xfrm>
          <a:prstGeom prst="rect">
            <a:avLst/>
          </a:prstGeom>
        </p:spPr>
        <p:txBody>
          <a:bodyPr rtlCol="0">
            <a:noAutofit/>
          </a:bodyPr>
          <a:lstStyle/>
          <a:p>
            <a:pPr algn="ctr" eaLnBrk="1" fontAlgn="auto" hangingPunct="1">
              <a:spcAft>
                <a:spcPts val="0"/>
              </a:spcAft>
              <a:defRPr/>
            </a:pPr>
            <a:r>
              <a:rPr lang="en-US" sz="3200" dirty="0">
                <a:solidFill>
                  <a:prstClr val="black"/>
                </a:solidFill>
                <a:latin typeface="Calibri Light" panose="020F0302020204030204"/>
                <a:ea typeface="+mn-ea"/>
              </a:rPr>
              <a:t>SRSS-I6 Results – All Students</a:t>
            </a:r>
          </a:p>
        </p:txBody>
      </p:sp>
      <p:sp>
        <p:nvSpPr>
          <p:cNvPr id="8" name="Rectangle 2"/>
          <p:cNvSpPr txBox="1">
            <a:spLocks noChangeArrowheads="1"/>
          </p:cNvSpPr>
          <p:nvPr/>
        </p:nvSpPr>
        <p:spPr>
          <a:xfrm>
            <a:off x="457200" y="152400"/>
            <a:ext cx="8229600" cy="609600"/>
          </a:xfrm>
          <a:prstGeom prst="rect">
            <a:avLst/>
          </a:prstGeom>
        </p:spPr>
        <p:txBody>
          <a:bodyPr rtlCol="0">
            <a:noAutofit/>
          </a:bodyPr>
          <a:lstStyle/>
          <a:p>
            <a:pPr algn="ctr" eaLnBrk="1" fontAlgn="auto" hangingPunct="1">
              <a:spcAft>
                <a:spcPts val="0"/>
              </a:spcAft>
              <a:defRPr/>
            </a:pPr>
            <a:r>
              <a:rPr lang="en-US" sz="3600" dirty="0">
                <a:solidFill>
                  <a:prstClr val="black"/>
                </a:solidFill>
                <a:latin typeface="Calibri Light" panose="020F0302020204030204"/>
              </a:rPr>
              <a:t>Sample High School Fall (Internalizing)</a:t>
            </a:r>
            <a:endParaRPr lang="en-US" sz="3600" dirty="0">
              <a:solidFill>
                <a:prstClr val="black"/>
              </a:solidFill>
              <a:latin typeface="Calibri Light" panose="020F0302020204030204"/>
              <a:ea typeface="+mn-ea"/>
            </a:endParaRPr>
          </a:p>
        </p:txBody>
      </p:sp>
      <p:graphicFrame>
        <p:nvGraphicFramePr>
          <p:cNvPr id="2" name="Chart 1"/>
          <p:cNvGraphicFramePr/>
          <p:nvPr/>
        </p:nvGraphicFramePr>
        <p:xfrm>
          <a:off x="304800" y="1371600"/>
          <a:ext cx="8305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2819400" y="1600200"/>
            <a:ext cx="9144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dirty="0">
                <a:solidFill>
                  <a:prstClr val="white"/>
                </a:solidFill>
              </a:rPr>
              <a:t>N = 87</a:t>
            </a:r>
          </a:p>
        </p:txBody>
      </p:sp>
      <p:sp>
        <p:nvSpPr>
          <p:cNvPr id="9" name="Rectangle 8"/>
          <p:cNvSpPr/>
          <p:nvPr/>
        </p:nvSpPr>
        <p:spPr>
          <a:xfrm>
            <a:off x="2819400" y="2078384"/>
            <a:ext cx="9144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dirty="0">
                <a:solidFill>
                  <a:prstClr val="black"/>
                </a:solidFill>
              </a:rPr>
              <a:t>N = 64</a:t>
            </a:r>
          </a:p>
        </p:txBody>
      </p:sp>
      <p:sp>
        <p:nvSpPr>
          <p:cNvPr id="10" name="Rectangle 9"/>
          <p:cNvSpPr/>
          <p:nvPr/>
        </p:nvSpPr>
        <p:spPr>
          <a:xfrm>
            <a:off x="2819400" y="2514159"/>
            <a:ext cx="9906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600" dirty="0">
                <a:solidFill>
                  <a:prstClr val="white"/>
                </a:solidFill>
              </a:rPr>
              <a:t>N = 1387</a:t>
            </a:r>
          </a:p>
        </p:txBody>
      </p:sp>
      <p:sp>
        <p:nvSpPr>
          <p:cNvPr id="4" name="Right Arrow 3"/>
          <p:cNvSpPr/>
          <p:nvPr/>
        </p:nvSpPr>
        <p:spPr>
          <a:xfrm>
            <a:off x="152400" y="5549900"/>
            <a:ext cx="609600" cy="1003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00651531"/>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81000" y="609600"/>
            <a:ext cx="8153400" cy="762001"/>
          </a:xfrm>
          <a:solidFill>
            <a:schemeClr val="tx2">
              <a:lumMod val="40000"/>
              <a:lumOff val="60000"/>
            </a:schemeClr>
          </a:solidFill>
        </p:spPr>
        <p:txBody>
          <a:bodyPr/>
          <a:lstStyle/>
          <a:p>
            <a:pPr algn="ctr" eaLnBrk="1" hangingPunct="1"/>
            <a:r>
              <a:rPr lang="en-US" altLang="en-US" sz="4000" dirty="0"/>
              <a:t>SRSS-I6  Comparison by Grade Level</a:t>
            </a:r>
          </a:p>
        </p:txBody>
      </p:sp>
      <p:sp>
        <p:nvSpPr>
          <p:cNvPr id="11" name="Rectangle 2"/>
          <p:cNvSpPr txBox="1">
            <a:spLocks noChangeArrowheads="1"/>
          </p:cNvSpPr>
          <p:nvPr/>
        </p:nvSpPr>
        <p:spPr>
          <a:xfrm>
            <a:off x="350520" y="0"/>
            <a:ext cx="8229600" cy="609600"/>
          </a:xfrm>
          <a:prstGeom prst="rect">
            <a:avLst/>
          </a:prstGeom>
        </p:spPr>
        <p:txBody>
          <a:bodyPr rtlCol="0">
            <a:noAutofit/>
          </a:bodyPr>
          <a:lstStyle/>
          <a:p>
            <a:pPr algn="ctr" eaLnBrk="1" fontAlgn="auto" hangingPunct="1">
              <a:spcAft>
                <a:spcPts val="0"/>
              </a:spcAft>
              <a:defRPr/>
            </a:pPr>
            <a:r>
              <a:rPr lang="en-US" sz="3600" dirty="0">
                <a:solidFill>
                  <a:prstClr val="black"/>
                </a:solidFill>
                <a:latin typeface="Calibri Light" panose="020F0302020204030204"/>
              </a:rPr>
              <a:t>Sample High School Fall (Internalizing) </a:t>
            </a:r>
            <a:r>
              <a:rPr lang="en-US" sz="3600" dirty="0">
                <a:solidFill>
                  <a:prstClr val="black"/>
                </a:solidFill>
                <a:latin typeface="Calibri Light" panose="020F0302020204030204"/>
                <a:ea typeface="+mn-ea"/>
              </a:rPr>
              <a:t>2016</a:t>
            </a:r>
          </a:p>
        </p:txBody>
      </p:sp>
      <p:graphicFrame>
        <p:nvGraphicFramePr>
          <p:cNvPr id="6" name="Table 5"/>
          <p:cNvGraphicFramePr>
            <a:graphicFrameLocks noGrp="1"/>
          </p:cNvGraphicFramePr>
          <p:nvPr/>
        </p:nvGraphicFramePr>
        <p:xfrm>
          <a:off x="381000" y="1523999"/>
          <a:ext cx="8153400" cy="5156137"/>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762001">
                <a:tc>
                  <a:txBody>
                    <a:bodyPr/>
                    <a:lstStyle/>
                    <a:p>
                      <a:pPr algn="ctr"/>
                      <a:r>
                        <a:rPr lang="en-US" sz="2000" dirty="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dirty="0">
                          <a:solidFill>
                            <a:schemeClr val="tx1"/>
                          </a:solidFill>
                        </a:rPr>
                        <a:t>N</a:t>
                      </a:r>
                    </a:p>
                    <a:p>
                      <a:pPr algn="ctr"/>
                      <a:r>
                        <a:rPr lang="en-US" sz="2000" dirty="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Low</a:t>
                      </a:r>
                    </a:p>
                    <a:p>
                      <a:pPr algn="ctr"/>
                      <a:r>
                        <a:rPr lang="en-US" sz="2000" dirty="0"/>
                        <a:t> (0-3)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dirty="0">
                          <a:solidFill>
                            <a:schemeClr val="tx1"/>
                          </a:solidFill>
                        </a:rPr>
                        <a:t>Moderate </a:t>
                      </a:r>
                    </a:p>
                    <a:p>
                      <a:pPr algn="ctr"/>
                      <a:r>
                        <a:rPr lang="en-US" sz="2000" dirty="0">
                          <a:solidFill>
                            <a:schemeClr val="tx1"/>
                          </a:solidFill>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dirty="0"/>
                        <a:t>High</a:t>
                      </a:r>
                    </a:p>
                    <a:p>
                      <a:pPr algn="ctr"/>
                      <a:r>
                        <a:rPr lang="en-US" sz="2000" baseline="0" dirty="0"/>
                        <a:t>  (6-18)</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143000">
                <a:tc>
                  <a:txBody>
                    <a:bodyPr/>
                    <a:lstStyle/>
                    <a:p>
                      <a:pPr algn="ctr"/>
                      <a:r>
                        <a:rPr lang="en-US" sz="2400" dirty="0"/>
                        <a:t>9</a:t>
                      </a:r>
                      <a:r>
                        <a:rPr lang="en-US" sz="2400" baseline="30000" dirty="0"/>
                        <a:t>th</a:t>
                      </a:r>
                      <a:r>
                        <a:rPr lang="en-US" sz="24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397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a:solidFill>
                            <a:schemeClr val="tx1"/>
                          </a:solidFill>
                        </a:rPr>
                        <a:t>353</a:t>
                      </a:r>
                    </a:p>
                    <a:p>
                      <a:pPr algn="ctr"/>
                      <a:r>
                        <a:rPr lang="en-US" sz="2400" b="0" dirty="0">
                          <a:solidFill>
                            <a:schemeClr val="tx1"/>
                          </a:solidFill>
                        </a:rPr>
                        <a:t>(88.92%)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a:solidFill>
                            <a:schemeClr val="tx1"/>
                          </a:solidFill>
                        </a:rPr>
                        <a:t>24</a:t>
                      </a:r>
                    </a:p>
                    <a:p>
                      <a:pPr algn="ctr"/>
                      <a:r>
                        <a:rPr lang="en-US" sz="2400" b="0" dirty="0">
                          <a:solidFill>
                            <a:schemeClr val="tx1"/>
                          </a:solidFill>
                        </a:rPr>
                        <a:t>(6.05%)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a:solidFill>
                            <a:schemeClr val="tx1"/>
                          </a:solidFill>
                        </a:rPr>
                        <a:t>20</a:t>
                      </a:r>
                    </a:p>
                    <a:p>
                      <a:pPr algn="ctr"/>
                      <a:r>
                        <a:rPr lang="en-US" sz="2400" b="0" dirty="0">
                          <a:solidFill>
                            <a:schemeClr val="tx1"/>
                          </a:solidFill>
                        </a:rPr>
                        <a:t>(5.04%)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90600">
                <a:tc>
                  <a:txBody>
                    <a:bodyPr/>
                    <a:lstStyle/>
                    <a:p>
                      <a:pPr algn="ctr"/>
                      <a:r>
                        <a:rPr lang="en-US" sz="2400" dirty="0"/>
                        <a:t>10</a:t>
                      </a:r>
                      <a:r>
                        <a:rPr lang="en-US" sz="2400" baseline="30000" dirty="0"/>
                        <a:t>th</a:t>
                      </a:r>
                      <a:r>
                        <a:rPr lang="en-US" sz="24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428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a:solidFill>
                            <a:schemeClr val="tx1"/>
                          </a:solidFill>
                        </a:rPr>
                        <a:t>388</a:t>
                      </a:r>
                    </a:p>
                    <a:p>
                      <a:pPr algn="ctr"/>
                      <a:r>
                        <a:rPr lang="en-US" sz="2400" b="0" dirty="0">
                          <a:solidFill>
                            <a:schemeClr val="tx1"/>
                          </a:solidFill>
                        </a:rPr>
                        <a:t>(90.65%)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a:solidFill>
                            <a:schemeClr val="tx1"/>
                          </a:solidFill>
                        </a:rPr>
                        <a:t>14</a:t>
                      </a:r>
                    </a:p>
                    <a:p>
                      <a:pPr algn="ctr"/>
                      <a:r>
                        <a:rPr lang="en-US" sz="2400" b="0" dirty="0">
                          <a:solidFill>
                            <a:schemeClr val="tx1"/>
                          </a:solidFill>
                        </a:rPr>
                        <a:t>(3.27%)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a:solidFill>
                            <a:schemeClr val="tx1"/>
                          </a:solidFill>
                        </a:rPr>
                        <a:t>26</a:t>
                      </a:r>
                    </a:p>
                    <a:p>
                      <a:pPr algn="ctr"/>
                      <a:r>
                        <a:rPr lang="en-US" sz="2400" b="0" dirty="0">
                          <a:solidFill>
                            <a:schemeClr val="tx1"/>
                          </a:solidFill>
                        </a:rPr>
                        <a:t>(6.07%)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90600">
                <a:tc>
                  <a:txBody>
                    <a:bodyPr/>
                    <a:lstStyle/>
                    <a:p>
                      <a:pPr algn="ctr"/>
                      <a:r>
                        <a:rPr lang="en-US" sz="2400" dirty="0"/>
                        <a:t>11</a:t>
                      </a:r>
                      <a:r>
                        <a:rPr lang="en-US" sz="2400" baseline="30000" dirty="0"/>
                        <a:t>th</a:t>
                      </a:r>
                      <a:r>
                        <a:rPr lang="en-US" sz="2400" baseline="0" dirty="0"/>
                        <a:t> </a:t>
                      </a:r>
                      <a:r>
                        <a:rPr lang="en-US" sz="24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396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a:solidFill>
                            <a:schemeClr val="tx1"/>
                          </a:solidFill>
                        </a:rPr>
                        <a:t>353</a:t>
                      </a:r>
                    </a:p>
                    <a:p>
                      <a:pPr algn="ctr"/>
                      <a:r>
                        <a:rPr lang="en-US" sz="2400" b="0" dirty="0">
                          <a:solidFill>
                            <a:schemeClr val="tx1"/>
                          </a:solidFill>
                        </a:rPr>
                        <a:t>(89.14%)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a:solidFill>
                            <a:schemeClr val="tx1"/>
                          </a:solidFill>
                        </a:rPr>
                        <a:t>16</a:t>
                      </a:r>
                    </a:p>
                    <a:p>
                      <a:pPr algn="ctr"/>
                      <a:r>
                        <a:rPr lang="en-US" sz="2400" b="0" dirty="0">
                          <a:solidFill>
                            <a:schemeClr val="tx1"/>
                          </a:solidFill>
                        </a:rPr>
                        <a:t>(4.04%)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a:solidFill>
                            <a:schemeClr val="tx1"/>
                          </a:solidFill>
                        </a:rPr>
                        <a:t>27</a:t>
                      </a:r>
                    </a:p>
                    <a:p>
                      <a:pPr algn="ctr"/>
                      <a:r>
                        <a:rPr lang="en-US" sz="2400" b="0" dirty="0">
                          <a:solidFill>
                            <a:schemeClr val="tx1"/>
                          </a:solidFill>
                        </a:rPr>
                        <a:t>(6.82%)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269936">
                <a:tc>
                  <a:txBody>
                    <a:bodyPr/>
                    <a:lstStyle/>
                    <a:p>
                      <a:pPr algn="ctr"/>
                      <a:r>
                        <a:rPr lang="en-US" sz="2400" dirty="0"/>
                        <a:t>12</a:t>
                      </a:r>
                      <a:r>
                        <a:rPr lang="en-US" sz="2400" baseline="30000" dirty="0"/>
                        <a:t>th</a:t>
                      </a:r>
                      <a:r>
                        <a:rPr lang="en-US" sz="24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317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a:solidFill>
                            <a:schemeClr val="tx1"/>
                          </a:solidFill>
                        </a:rPr>
                        <a:t>293</a:t>
                      </a:r>
                    </a:p>
                    <a:p>
                      <a:pPr algn="ctr"/>
                      <a:r>
                        <a:rPr lang="en-US" sz="2400" b="0" dirty="0">
                          <a:solidFill>
                            <a:schemeClr val="tx1"/>
                          </a:solidFill>
                        </a:rPr>
                        <a:t>(92.43%)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a:solidFill>
                            <a:schemeClr val="tx1"/>
                          </a:solidFill>
                        </a:rPr>
                        <a:t>10</a:t>
                      </a:r>
                    </a:p>
                    <a:p>
                      <a:pPr algn="ctr"/>
                      <a:r>
                        <a:rPr lang="en-US" sz="2400" b="0" dirty="0">
                          <a:solidFill>
                            <a:schemeClr val="tx1"/>
                          </a:solidFill>
                        </a:rPr>
                        <a:t>(3.15%)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a:solidFill>
                            <a:schemeClr val="tx1"/>
                          </a:solidFill>
                        </a:rPr>
                        <a:t>14</a:t>
                      </a:r>
                    </a:p>
                    <a:p>
                      <a:pPr algn="ctr"/>
                      <a:r>
                        <a:rPr lang="en-US" sz="2400" b="0" dirty="0">
                          <a:solidFill>
                            <a:schemeClr val="tx1"/>
                          </a:solidFill>
                        </a:rPr>
                        <a:t>(4.42%)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433314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71014" y="1209675"/>
            <a:ext cx="6544261" cy="3562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 name="Picture 47" descr="10yellow"/>
          <p:cNvPicPr>
            <a:picLocks noChangeAspect="1" noChangeArrowheads="1"/>
          </p:cNvPicPr>
          <p:nvPr/>
        </p:nvPicPr>
        <p:blipFill>
          <a:blip r:embed="rId3" cstate="print"/>
          <a:srcRect/>
          <a:stretch>
            <a:fillRect/>
          </a:stretch>
        </p:blipFill>
        <p:spPr bwMode="auto">
          <a:xfrm>
            <a:off x="2033588" y="4772024"/>
            <a:ext cx="5076825" cy="1847850"/>
          </a:xfrm>
          <a:prstGeom prst="rect">
            <a:avLst/>
          </a:prstGeom>
          <a:noFill/>
          <a:ln w="9525">
            <a:noFill/>
            <a:miter lim="800000"/>
            <a:headEnd/>
            <a:tailEnd/>
          </a:ln>
        </p:spPr>
      </p:pic>
      <p:pic>
        <p:nvPicPr>
          <p:cNvPr id="11" name="Picture 46" descr="9yellow"/>
          <p:cNvPicPr>
            <a:picLocks noChangeAspect="1" noChangeArrowheads="1"/>
          </p:cNvPicPr>
          <p:nvPr/>
        </p:nvPicPr>
        <p:blipFill>
          <a:blip r:embed="rId4" cstate="print"/>
          <a:srcRect/>
          <a:stretch>
            <a:fillRect/>
          </a:stretch>
        </p:blipFill>
        <p:spPr bwMode="auto">
          <a:xfrm>
            <a:off x="2033588" y="4772024"/>
            <a:ext cx="5076825" cy="1847850"/>
          </a:xfrm>
          <a:prstGeom prst="rect">
            <a:avLst/>
          </a:prstGeom>
          <a:noFill/>
          <a:ln w="9525">
            <a:noFill/>
            <a:miter lim="800000"/>
            <a:headEnd/>
            <a:tailEnd/>
          </a:ln>
        </p:spPr>
      </p:pic>
      <p:pic>
        <p:nvPicPr>
          <p:cNvPr id="12" name="Picture 45" descr="8yellow"/>
          <p:cNvPicPr>
            <a:picLocks noChangeAspect="1" noChangeArrowheads="1"/>
          </p:cNvPicPr>
          <p:nvPr/>
        </p:nvPicPr>
        <p:blipFill>
          <a:blip r:embed="rId5" cstate="print"/>
          <a:srcRect/>
          <a:stretch>
            <a:fillRect/>
          </a:stretch>
        </p:blipFill>
        <p:spPr bwMode="auto">
          <a:xfrm>
            <a:off x="2033588" y="4772024"/>
            <a:ext cx="5076825" cy="1847850"/>
          </a:xfrm>
          <a:prstGeom prst="rect">
            <a:avLst/>
          </a:prstGeom>
          <a:noFill/>
          <a:ln w="9525">
            <a:noFill/>
            <a:miter lim="800000"/>
            <a:headEnd/>
            <a:tailEnd/>
          </a:ln>
        </p:spPr>
      </p:pic>
      <p:pic>
        <p:nvPicPr>
          <p:cNvPr id="13" name="Picture 44" descr="7yellow"/>
          <p:cNvPicPr>
            <a:picLocks noChangeAspect="1" noChangeArrowheads="1"/>
          </p:cNvPicPr>
          <p:nvPr/>
        </p:nvPicPr>
        <p:blipFill>
          <a:blip r:embed="rId6" cstate="print"/>
          <a:srcRect/>
          <a:stretch>
            <a:fillRect/>
          </a:stretch>
        </p:blipFill>
        <p:spPr bwMode="auto">
          <a:xfrm>
            <a:off x="2033588" y="4772024"/>
            <a:ext cx="5076825" cy="1847850"/>
          </a:xfrm>
          <a:prstGeom prst="rect">
            <a:avLst/>
          </a:prstGeom>
          <a:noFill/>
          <a:ln w="9525">
            <a:noFill/>
            <a:miter lim="800000"/>
            <a:headEnd/>
            <a:tailEnd/>
          </a:ln>
        </p:spPr>
      </p:pic>
      <p:pic>
        <p:nvPicPr>
          <p:cNvPr id="14" name="Picture 43" descr="6yellow"/>
          <p:cNvPicPr>
            <a:picLocks noChangeAspect="1" noChangeArrowheads="1"/>
          </p:cNvPicPr>
          <p:nvPr/>
        </p:nvPicPr>
        <p:blipFill>
          <a:blip r:embed="rId7" cstate="print"/>
          <a:srcRect/>
          <a:stretch>
            <a:fillRect/>
          </a:stretch>
        </p:blipFill>
        <p:spPr bwMode="auto">
          <a:xfrm>
            <a:off x="2033588" y="4772024"/>
            <a:ext cx="5076825" cy="1847850"/>
          </a:xfrm>
          <a:prstGeom prst="rect">
            <a:avLst/>
          </a:prstGeom>
          <a:noFill/>
          <a:ln w="9525">
            <a:noFill/>
            <a:miter lim="800000"/>
            <a:headEnd/>
            <a:tailEnd/>
          </a:ln>
        </p:spPr>
      </p:pic>
      <p:pic>
        <p:nvPicPr>
          <p:cNvPr id="23" name="Picture 41" descr="5yellow"/>
          <p:cNvPicPr>
            <a:picLocks noChangeAspect="1" noChangeArrowheads="1"/>
          </p:cNvPicPr>
          <p:nvPr/>
        </p:nvPicPr>
        <p:blipFill>
          <a:blip r:embed="rId8" cstate="print"/>
          <a:srcRect/>
          <a:stretch>
            <a:fillRect/>
          </a:stretch>
        </p:blipFill>
        <p:spPr bwMode="auto">
          <a:xfrm>
            <a:off x="2033588" y="4772024"/>
            <a:ext cx="5076825" cy="1847850"/>
          </a:xfrm>
          <a:prstGeom prst="rect">
            <a:avLst/>
          </a:prstGeom>
          <a:noFill/>
          <a:ln w="9525">
            <a:noFill/>
            <a:miter lim="800000"/>
            <a:headEnd/>
            <a:tailEnd/>
          </a:ln>
        </p:spPr>
      </p:pic>
      <p:pic>
        <p:nvPicPr>
          <p:cNvPr id="24" name="Picture 40" descr="4yellow"/>
          <p:cNvPicPr>
            <a:picLocks noChangeAspect="1" noChangeArrowheads="1"/>
          </p:cNvPicPr>
          <p:nvPr/>
        </p:nvPicPr>
        <p:blipFill>
          <a:blip r:embed="rId9" cstate="print"/>
          <a:srcRect/>
          <a:stretch>
            <a:fillRect/>
          </a:stretch>
        </p:blipFill>
        <p:spPr bwMode="auto">
          <a:xfrm>
            <a:off x="2033588" y="4772024"/>
            <a:ext cx="5076825" cy="1847850"/>
          </a:xfrm>
          <a:prstGeom prst="rect">
            <a:avLst/>
          </a:prstGeom>
          <a:noFill/>
          <a:ln w="9525">
            <a:noFill/>
            <a:miter lim="800000"/>
            <a:headEnd/>
            <a:tailEnd/>
          </a:ln>
        </p:spPr>
      </p:pic>
      <p:pic>
        <p:nvPicPr>
          <p:cNvPr id="25" name="Picture 39" descr="3yellow"/>
          <p:cNvPicPr>
            <a:picLocks noChangeAspect="1" noChangeArrowheads="1"/>
          </p:cNvPicPr>
          <p:nvPr/>
        </p:nvPicPr>
        <p:blipFill>
          <a:blip r:embed="rId10" cstate="print"/>
          <a:srcRect/>
          <a:stretch>
            <a:fillRect/>
          </a:stretch>
        </p:blipFill>
        <p:spPr bwMode="auto">
          <a:xfrm>
            <a:off x="2033588" y="4772024"/>
            <a:ext cx="5076825" cy="1847850"/>
          </a:xfrm>
          <a:prstGeom prst="rect">
            <a:avLst/>
          </a:prstGeom>
          <a:noFill/>
          <a:ln w="9525">
            <a:noFill/>
            <a:miter lim="800000"/>
            <a:headEnd/>
            <a:tailEnd/>
          </a:ln>
        </p:spPr>
      </p:pic>
      <p:pic>
        <p:nvPicPr>
          <p:cNvPr id="26" name="Picture 38" descr="2yellow"/>
          <p:cNvPicPr>
            <a:picLocks noChangeAspect="1" noChangeArrowheads="1"/>
          </p:cNvPicPr>
          <p:nvPr/>
        </p:nvPicPr>
        <p:blipFill>
          <a:blip r:embed="rId11" cstate="print"/>
          <a:srcRect/>
          <a:stretch>
            <a:fillRect/>
          </a:stretch>
        </p:blipFill>
        <p:spPr bwMode="auto">
          <a:xfrm>
            <a:off x="2033588" y="4772024"/>
            <a:ext cx="5076825" cy="1847850"/>
          </a:xfrm>
          <a:prstGeom prst="rect">
            <a:avLst/>
          </a:prstGeom>
          <a:noFill/>
          <a:ln w="9525">
            <a:noFill/>
            <a:miter lim="800000"/>
            <a:headEnd/>
            <a:tailEnd/>
          </a:ln>
        </p:spPr>
      </p:pic>
      <p:pic>
        <p:nvPicPr>
          <p:cNvPr id="27" name="Picture 33" descr="1yellow"/>
          <p:cNvPicPr>
            <a:picLocks noChangeAspect="1" noChangeArrowheads="1"/>
          </p:cNvPicPr>
          <p:nvPr/>
        </p:nvPicPr>
        <p:blipFill>
          <a:blip r:embed="rId12" cstate="print"/>
          <a:srcRect/>
          <a:stretch>
            <a:fillRect/>
          </a:stretch>
        </p:blipFill>
        <p:spPr bwMode="auto">
          <a:xfrm>
            <a:off x="2033588" y="4772024"/>
            <a:ext cx="5076825" cy="1847850"/>
          </a:xfrm>
          <a:prstGeom prst="rect">
            <a:avLst/>
          </a:prstGeom>
          <a:noFill/>
          <a:ln w="9525">
            <a:noFill/>
            <a:miter lim="800000"/>
            <a:headEnd/>
            <a:tailEnd/>
          </a:ln>
        </p:spPr>
      </p:pic>
      <p:pic>
        <p:nvPicPr>
          <p:cNvPr id="28" name="Picture 36" descr="30seconds_yellow"/>
          <p:cNvPicPr>
            <a:picLocks noChangeAspect="1" noChangeArrowheads="1"/>
          </p:cNvPicPr>
          <p:nvPr/>
        </p:nvPicPr>
        <p:blipFill>
          <a:blip r:embed="rId13" cstate="print"/>
          <a:srcRect/>
          <a:stretch>
            <a:fillRect/>
          </a:stretch>
        </p:blipFill>
        <p:spPr bwMode="auto">
          <a:xfrm>
            <a:off x="2033588" y="4772024"/>
            <a:ext cx="5076825" cy="1847850"/>
          </a:xfrm>
          <a:prstGeom prst="rect">
            <a:avLst/>
          </a:prstGeom>
          <a:noFill/>
          <a:ln w="9525">
            <a:noFill/>
            <a:miter lim="800000"/>
            <a:headEnd/>
            <a:tailEnd/>
          </a:ln>
        </p:spPr>
      </p:pic>
      <p:pic>
        <p:nvPicPr>
          <p:cNvPr id="29" name="Picture 32" descr="00seconds_yellow"/>
          <p:cNvPicPr>
            <a:picLocks noChangeAspect="1" noChangeArrowheads="1"/>
          </p:cNvPicPr>
          <p:nvPr/>
        </p:nvPicPr>
        <p:blipFill>
          <a:blip r:embed="rId14" cstate="print"/>
          <a:srcRect/>
          <a:stretch>
            <a:fillRect/>
          </a:stretch>
        </p:blipFill>
        <p:spPr bwMode="auto">
          <a:xfrm>
            <a:off x="2033588" y="4772024"/>
            <a:ext cx="5076825" cy="1847850"/>
          </a:xfrm>
          <a:prstGeom prst="rect">
            <a:avLst/>
          </a:prstGeom>
          <a:noFill/>
          <a:ln w="9525">
            <a:noFill/>
            <a:miter lim="800000"/>
            <a:headEnd/>
            <a:tailEnd/>
          </a:ln>
        </p:spPr>
      </p:pic>
      <p:pic>
        <p:nvPicPr>
          <p:cNvPr id="15" name="Content Placeholder 5"/>
          <p:cNvPicPr>
            <a:picLocks noChangeAspect="1"/>
          </p:cNvPicPr>
          <p:nvPr/>
        </p:nvPicPr>
        <p:blipFill>
          <a:blip r:embed="rId15"/>
          <a:stretch>
            <a:fillRect/>
          </a:stretch>
        </p:blipFill>
        <p:spPr>
          <a:xfrm>
            <a:off x="2033588" y="1230364"/>
            <a:ext cx="5076825" cy="3049815"/>
          </a:xfrm>
          <a:prstGeom prst="rect">
            <a:avLst/>
          </a:prstGeom>
        </p:spPr>
      </p:pic>
    </p:spTree>
    <p:extLst>
      <p:ext uri="{BB962C8B-B14F-4D97-AF65-F5344CB8AC3E}">
        <p14:creationId xmlns:p14="http://schemas.microsoft.com/office/powerpoint/2010/main" val="1957169843"/>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278016" y="1604429"/>
            <a:ext cx="3886200" cy="2741593"/>
          </a:xfrm>
          <a:prstGeom prst="rect">
            <a:avLst/>
          </a:prstGeom>
        </p:spPr>
      </p:pic>
      <p:sp>
        <p:nvSpPr>
          <p:cNvPr id="2" name="Title 1"/>
          <p:cNvSpPr>
            <a:spLocks noGrp="1"/>
          </p:cNvSpPr>
          <p:nvPr>
            <p:ph type="title"/>
          </p:nvPr>
        </p:nvSpPr>
        <p:spPr/>
        <p:txBody>
          <a:bodyPr>
            <a:normAutofit fontScale="90000"/>
          </a:bodyPr>
          <a:lstStyle/>
          <a:p>
            <a:r>
              <a:rPr lang="en-US" dirty="0"/>
              <a:t>Screening … </a:t>
            </a:r>
            <a:br>
              <a:rPr lang="en-US" dirty="0"/>
            </a:br>
            <a:r>
              <a:rPr lang="en-US" sz="4000" dirty="0"/>
              <a:t>Considering the Logistics &amp; Ci3T in Action</a:t>
            </a:r>
          </a:p>
        </p:txBody>
      </p:sp>
      <p:pic>
        <p:nvPicPr>
          <p:cNvPr id="6" name="Content Placeholder 5"/>
          <p:cNvPicPr>
            <a:picLocks noGrp="1" noChangeAspect="1"/>
          </p:cNvPicPr>
          <p:nvPr>
            <p:ph idx="1"/>
          </p:nvPr>
        </p:nvPicPr>
        <p:blipFill>
          <a:blip r:embed="rId3"/>
          <a:stretch>
            <a:fillRect/>
          </a:stretch>
        </p:blipFill>
        <p:spPr>
          <a:xfrm>
            <a:off x="628651" y="1725102"/>
            <a:ext cx="5010150" cy="3009761"/>
          </a:xfrm>
          <a:prstGeom prst="rect">
            <a:avLst/>
          </a:prstGeom>
        </p:spPr>
      </p:pic>
      <p:pic>
        <p:nvPicPr>
          <p:cNvPr id="8" name="Picture 7"/>
          <p:cNvPicPr>
            <a:picLocks noChangeAspect="1"/>
          </p:cNvPicPr>
          <p:nvPr/>
        </p:nvPicPr>
        <p:blipFill>
          <a:blip r:embed="rId4"/>
          <a:stretch>
            <a:fillRect/>
          </a:stretch>
        </p:blipFill>
        <p:spPr>
          <a:xfrm>
            <a:off x="577120" y="4221540"/>
            <a:ext cx="4890619" cy="2876550"/>
          </a:xfrm>
          <a:prstGeom prst="rect">
            <a:avLst/>
          </a:prstGeom>
        </p:spPr>
      </p:pic>
      <p:pic>
        <p:nvPicPr>
          <p:cNvPr id="9" name="Picture 8"/>
          <p:cNvPicPr>
            <a:picLocks noChangeAspect="1"/>
          </p:cNvPicPr>
          <p:nvPr/>
        </p:nvPicPr>
        <p:blipFill rotWithShape="1">
          <a:blip r:embed="rId5"/>
          <a:srcRect l="5054" t="14279" r="59537" b="3135"/>
          <a:stretch/>
        </p:blipFill>
        <p:spPr>
          <a:xfrm>
            <a:off x="5486401" y="3854392"/>
            <a:ext cx="3520706" cy="3119215"/>
          </a:xfrm>
          <a:prstGeom prst="rect">
            <a:avLst/>
          </a:prstGeom>
          <a:ln>
            <a:noFill/>
          </a:ln>
          <a:effectLst/>
        </p:spPr>
      </p:pic>
    </p:spTree>
    <p:extLst>
      <p:ext uri="{BB962C8B-B14F-4D97-AF65-F5344CB8AC3E}">
        <p14:creationId xmlns:p14="http://schemas.microsoft.com/office/powerpoint/2010/main" val="2474580906"/>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084"/>
            <a:ext cx="7886700" cy="1325563"/>
          </a:xfrm>
        </p:spPr>
        <p:txBody>
          <a:bodyPr/>
          <a:lstStyle/>
          <a:p>
            <a:r>
              <a:rPr lang="en-US" dirty="0"/>
              <a:t>Starting the year with Ci3T…</a:t>
            </a:r>
            <a:br>
              <a:rPr lang="en-US" dirty="0"/>
            </a:br>
            <a:r>
              <a:rPr lang="en-US" b="1" dirty="0"/>
              <a:t>Screening Practices</a:t>
            </a:r>
          </a:p>
        </p:txBody>
      </p:sp>
      <p:sp>
        <p:nvSpPr>
          <p:cNvPr id="3" name="Content Placeholder 2"/>
          <p:cNvSpPr>
            <a:spLocks noGrp="1"/>
          </p:cNvSpPr>
          <p:nvPr>
            <p:ph sz="quarter" idx="4294967295"/>
          </p:nvPr>
        </p:nvSpPr>
        <p:spPr>
          <a:xfrm>
            <a:off x="609600" y="1295400"/>
            <a:ext cx="8077200" cy="5410199"/>
          </a:xfrm>
        </p:spPr>
        <p:txBody>
          <a:bodyPr>
            <a:normAutofit/>
          </a:bodyPr>
          <a:lstStyle/>
          <a:p>
            <a:r>
              <a:rPr lang="en-US" dirty="0"/>
              <a:t>District system …</a:t>
            </a:r>
          </a:p>
          <a:p>
            <a:r>
              <a:rPr lang="en-US" dirty="0"/>
              <a:t>Preparing…</a:t>
            </a:r>
          </a:p>
          <a:p>
            <a:r>
              <a:rPr lang="en-US" dirty="0"/>
              <a:t>Previewing …</a:t>
            </a:r>
          </a:p>
          <a:p>
            <a:r>
              <a:rPr lang="en-US" dirty="0"/>
              <a:t>Dedicating time …</a:t>
            </a:r>
          </a:p>
          <a:p>
            <a:r>
              <a:rPr lang="en-US" dirty="0"/>
              <a:t>Reminding …</a:t>
            </a:r>
          </a:p>
          <a:p>
            <a:r>
              <a:rPr lang="en-US" dirty="0"/>
              <a:t>Supporting …</a:t>
            </a:r>
          </a:p>
          <a:p>
            <a:r>
              <a:rPr lang="en-US" dirty="0"/>
              <a:t>Following through …</a:t>
            </a:r>
          </a:p>
          <a:p>
            <a:r>
              <a:rPr lang="en-US" dirty="0"/>
              <a:t>Summarizing …</a:t>
            </a:r>
          </a:p>
          <a:p>
            <a:r>
              <a:rPr lang="en-US" dirty="0"/>
              <a:t>Using data to inform</a:t>
            </a:r>
            <a:br>
              <a:rPr lang="en-US" dirty="0"/>
            </a:br>
            <a:r>
              <a:rPr lang="en-US" dirty="0"/>
              <a:t>instruction...</a:t>
            </a:r>
          </a:p>
          <a:p>
            <a:endParaRPr lang="en-US" dirty="0"/>
          </a:p>
        </p:txBody>
      </p:sp>
      <p:pic>
        <p:nvPicPr>
          <p:cNvPr id="4" name="Picture 3"/>
          <p:cNvPicPr>
            <a:picLocks noChangeAspect="1"/>
          </p:cNvPicPr>
          <p:nvPr/>
        </p:nvPicPr>
        <p:blipFill>
          <a:blip r:embed="rId3"/>
          <a:stretch>
            <a:fillRect/>
          </a:stretch>
        </p:blipFill>
        <p:spPr>
          <a:xfrm>
            <a:off x="3642361" y="1353654"/>
            <a:ext cx="5273039" cy="244809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4648200" y="3962400"/>
            <a:ext cx="4305300" cy="2286000"/>
          </a:xfrm>
          <a:prstGeom prst="rect">
            <a:avLst/>
          </a:prstGeom>
        </p:spPr>
      </p:pic>
    </p:spTree>
    <p:extLst>
      <p:ext uri="{BB962C8B-B14F-4D97-AF65-F5344CB8AC3E}">
        <p14:creationId xmlns:p14="http://schemas.microsoft.com/office/powerpoint/2010/main" val="26470147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609600" y="381000"/>
          <a:ext cx="79248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33205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09600" y="717385"/>
            <a:ext cx="8229600" cy="609600"/>
          </a:xfrm>
          <a:prstGeom prst="rect">
            <a:avLst/>
          </a:prstGeom>
        </p:spPr>
        <p:txBody>
          <a:bodyPr rtlCol="0">
            <a:noAutofit/>
          </a:bodyPr>
          <a:lstStyle/>
          <a:p>
            <a:pPr algn="ctr" eaLnBrk="1" fontAlgn="auto" hangingPunct="1">
              <a:spcAft>
                <a:spcPts val="0"/>
              </a:spcAft>
              <a:defRPr/>
            </a:pPr>
            <a:r>
              <a:rPr lang="en-US" sz="3200" dirty="0">
                <a:solidFill>
                  <a:prstClr val="black"/>
                </a:solidFill>
                <a:latin typeface="Calibri"/>
                <a:ea typeface="+mn-ea"/>
              </a:rPr>
              <a:t>SRSS-E7 Results – All Students</a:t>
            </a:r>
          </a:p>
        </p:txBody>
      </p:sp>
      <p:sp>
        <p:nvSpPr>
          <p:cNvPr id="8" name="Rectangle 2"/>
          <p:cNvSpPr txBox="1">
            <a:spLocks noChangeArrowheads="1"/>
          </p:cNvSpPr>
          <p:nvPr/>
        </p:nvSpPr>
        <p:spPr>
          <a:xfrm>
            <a:off x="457200" y="152400"/>
            <a:ext cx="8229600" cy="609600"/>
          </a:xfrm>
          <a:prstGeom prst="rect">
            <a:avLst/>
          </a:prstGeom>
          <a:noFill/>
        </p:spPr>
        <p:txBody>
          <a:bodyPr rtlCol="0">
            <a:noAutofit/>
          </a:bodyPr>
          <a:lstStyle/>
          <a:p>
            <a:pPr algn="ctr" eaLnBrk="1" fontAlgn="auto" hangingPunct="1">
              <a:spcAft>
                <a:spcPts val="0"/>
              </a:spcAft>
              <a:defRPr/>
            </a:pPr>
            <a:r>
              <a:rPr lang="en-US" sz="3200" dirty="0">
                <a:solidFill>
                  <a:prstClr val="black"/>
                </a:solidFill>
                <a:latin typeface="Arial" charset="0"/>
                <a:ea typeface="+mn-ea"/>
              </a:rPr>
              <a:t>Sample Middle School:</a:t>
            </a:r>
            <a:r>
              <a:rPr lang="en-US" sz="3600" dirty="0">
                <a:solidFill>
                  <a:prstClr val="black"/>
                </a:solidFill>
                <a:latin typeface="Calibri"/>
                <a:ea typeface="+mn-ea"/>
              </a:rPr>
              <a:t> Fall</a:t>
            </a:r>
          </a:p>
        </p:txBody>
      </p:sp>
      <p:graphicFrame>
        <p:nvGraphicFramePr>
          <p:cNvPr id="2" name="Chart 1"/>
          <p:cNvGraphicFramePr/>
          <p:nvPr/>
        </p:nvGraphicFramePr>
        <p:xfrm>
          <a:off x="304800" y="1371600"/>
          <a:ext cx="8305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ight Arrow 10"/>
          <p:cNvSpPr/>
          <p:nvPr/>
        </p:nvSpPr>
        <p:spPr>
          <a:xfrm>
            <a:off x="152400" y="5486400"/>
            <a:ext cx="15240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2584373" y="1784185"/>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26</a:t>
            </a:r>
          </a:p>
        </p:txBody>
      </p:sp>
      <p:sp>
        <p:nvSpPr>
          <p:cNvPr id="9" name="Rectangle 8"/>
          <p:cNvSpPr/>
          <p:nvPr/>
        </p:nvSpPr>
        <p:spPr>
          <a:xfrm>
            <a:off x="2611915" y="2241385"/>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N = 89</a:t>
            </a:r>
          </a:p>
        </p:txBody>
      </p:sp>
      <p:sp>
        <p:nvSpPr>
          <p:cNvPr id="10" name="Rectangle 9"/>
          <p:cNvSpPr/>
          <p:nvPr/>
        </p:nvSpPr>
        <p:spPr>
          <a:xfrm>
            <a:off x="2611915" y="2698585"/>
            <a:ext cx="8382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554</a:t>
            </a:r>
          </a:p>
        </p:txBody>
      </p:sp>
      <p:sp>
        <p:nvSpPr>
          <p:cNvPr id="12" name="Rectangle 11"/>
          <p:cNvSpPr/>
          <p:nvPr/>
        </p:nvSpPr>
        <p:spPr>
          <a:xfrm>
            <a:off x="4163458" y="1781801"/>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12</a:t>
            </a:r>
          </a:p>
        </p:txBody>
      </p:sp>
      <p:sp>
        <p:nvSpPr>
          <p:cNvPr id="13" name="Rectangle 12"/>
          <p:cNvSpPr/>
          <p:nvPr/>
        </p:nvSpPr>
        <p:spPr>
          <a:xfrm>
            <a:off x="4191000" y="2239001"/>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N = 66</a:t>
            </a:r>
          </a:p>
        </p:txBody>
      </p:sp>
      <p:sp>
        <p:nvSpPr>
          <p:cNvPr id="14" name="Rectangle 13"/>
          <p:cNvSpPr/>
          <p:nvPr/>
        </p:nvSpPr>
        <p:spPr>
          <a:xfrm>
            <a:off x="4191000" y="2696201"/>
            <a:ext cx="8382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550</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9091"/>
            <a:ext cx="9144000" cy="3000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04932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8686800" cy="1325563"/>
          </a:xfrm>
        </p:spPr>
        <p:txBody>
          <a:bodyPr/>
          <a:lstStyle/>
          <a:p>
            <a:r>
              <a:rPr lang="en-US" dirty="0"/>
              <a:t>Screening Data: High School Yrs1-3</a:t>
            </a:r>
          </a:p>
        </p:txBody>
      </p:sp>
      <p:graphicFrame>
        <p:nvGraphicFramePr>
          <p:cNvPr id="4" name="Content Placeholder 3"/>
          <p:cNvGraphicFramePr>
            <a:graphicFrameLocks noGrp="1"/>
          </p:cNvGraphicFramePr>
          <p:nvPr>
            <p:ph idx="1"/>
          </p:nvPr>
        </p:nvGraphicFramePr>
        <p:xfrm>
          <a:off x="76198" y="1746878"/>
          <a:ext cx="8991603" cy="4100518"/>
        </p:xfrm>
        <a:graphic>
          <a:graphicData uri="http://schemas.openxmlformats.org/drawingml/2006/table">
            <a:tbl>
              <a:tblPr>
                <a:tableStyleId>{5C22544A-7EE6-4342-B048-85BDC9FD1C3A}</a:tableStyleId>
              </a:tblPr>
              <a:tblGrid>
                <a:gridCol w="1229067">
                  <a:extLst>
                    <a:ext uri="{9D8B030D-6E8A-4147-A177-3AD203B41FA5}">
                      <a16:colId xmlns:a16="http://schemas.microsoft.com/office/drawing/2014/main" val="1056750294"/>
                    </a:ext>
                  </a:extLst>
                </a:gridCol>
                <a:gridCol w="161721">
                  <a:extLst>
                    <a:ext uri="{9D8B030D-6E8A-4147-A177-3AD203B41FA5}">
                      <a16:colId xmlns:a16="http://schemas.microsoft.com/office/drawing/2014/main" val="1950753568"/>
                    </a:ext>
                  </a:extLst>
                </a:gridCol>
                <a:gridCol w="776253">
                  <a:extLst>
                    <a:ext uri="{9D8B030D-6E8A-4147-A177-3AD203B41FA5}">
                      <a16:colId xmlns:a16="http://schemas.microsoft.com/office/drawing/2014/main" val="2303916736"/>
                    </a:ext>
                  </a:extLst>
                </a:gridCol>
                <a:gridCol w="161721">
                  <a:extLst>
                    <a:ext uri="{9D8B030D-6E8A-4147-A177-3AD203B41FA5}">
                      <a16:colId xmlns:a16="http://schemas.microsoft.com/office/drawing/2014/main" val="4033499267"/>
                    </a:ext>
                  </a:extLst>
                </a:gridCol>
                <a:gridCol w="905629">
                  <a:extLst>
                    <a:ext uri="{9D8B030D-6E8A-4147-A177-3AD203B41FA5}">
                      <a16:colId xmlns:a16="http://schemas.microsoft.com/office/drawing/2014/main" val="4126822333"/>
                    </a:ext>
                  </a:extLst>
                </a:gridCol>
                <a:gridCol w="177891">
                  <a:extLst>
                    <a:ext uri="{9D8B030D-6E8A-4147-A177-3AD203B41FA5}">
                      <a16:colId xmlns:a16="http://schemas.microsoft.com/office/drawing/2014/main" val="3193263845"/>
                    </a:ext>
                  </a:extLst>
                </a:gridCol>
                <a:gridCol w="776253">
                  <a:extLst>
                    <a:ext uri="{9D8B030D-6E8A-4147-A177-3AD203B41FA5}">
                      <a16:colId xmlns:a16="http://schemas.microsoft.com/office/drawing/2014/main" val="39159406"/>
                    </a:ext>
                  </a:extLst>
                </a:gridCol>
                <a:gridCol w="776253">
                  <a:extLst>
                    <a:ext uri="{9D8B030D-6E8A-4147-A177-3AD203B41FA5}">
                      <a16:colId xmlns:a16="http://schemas.microsoft.com/office/drawing/2014/main" val="1464967292"/>
                    </a:ext>
                  </a:extLst>
                </a:gridCol>
                <a:gridCol w="1229067">
                  <a:extLst>
                    <a:ext uri="{9D8B030D-6E8A-4147-A177-3AD203B41FA5}">
                      <a16:colId xmlns:a16="http://schemas.microsoft.com/office/drawing/2014/main" val="3980837974"/>
                    </a:ext>
                  </a:extLst>
                </a:gridCol>
                <a:gridCol w="145547">
                  <a:extLst>
                    <a:ext uri="{9D8B030D-6E8A-4147-A177-3AD203B41FA5}">
                      <a16:colId xmlns:a16="http://schemas.microsoft.com/office/drawing/2014/main" val="926034521"/>
                    </a:ext>
                  </a:extLst>
                </a:gridCol>
                <a:gridCol w="776253">
                  <a:extLst>
                    <a:ext uri="{9D8B030D-6E8A-4147-A177-3AD203B41FA5}">
                      <a16:colId xmlns:a16="http://schemas.microsoft.com/office/drawing/2014/main" val="3544225464"/>
                    </a:ext>
                  </a:extLst>
                </a:gridCol>
                <a:gridCol w="161721">
                  <a:extLst>
                    <a:ext uri="{9D8B030D-6E8A-4147-A177-3AD203B41FA5}">
                      <a16:colId xmlns:a16="http://schemas.microsoft.com/office/drawing/2014/main" val="1079807211"/>
                    </a:ext>
                  </a:extLst>
                </a:gridCol>
                <a:gridCol w="776253">
                  <a:extLst>
                    <a:ext uri="{9D8B030D-6E8A-4147-A177-3AD203B41FA5}">
                      <a16:colId xmlns:a16="http://schemas.microsoft.com/office/drawing/2014/main" val="2223351235"/>
                    </a:ext>
                  </a:extLst>
                </a:gridCol>
                <a:gridCol w="161721">
                  <a:extLst>
                    <a:ext uri="{9D8B030D-6E8A-4147-A177-3AD203B41FA5}">
                      <a16:colId xmlns:a16="http://schemas.microsoft.com/office/drawing/2014/main" val="2473418679"/>
                    </a:ext>
                  </a:extLst>
                </a:gridCol>
                <a:gridCol w="776253">
                  <a:extLst>
                    <a:ext uri="{9D8B030D-6E8A-4147-A177-3AD203B41FA5}">
                      <a16:colId xmlns:a16="http://schemas.microsoft.com/office/drawing/2014/main" val="1265854495"/>
                    </a:ext>
                  </a:extLst>
                </a:gridCol>
              </a:tblGrid>
              <a:tr h="471703">
                <a:tc>
                  <a:txBody>
                    <a:bodyPr/>
                    <a:lstStyle/>
                    <a:p>
                      <a:pPr algn="l" fontAlgn="b"/>
                      <a:r>
                        <a:rPr lang="en-US" sz="1400" b="1" u="none" strike="noStrike" dirty="0">
                          <a:effectLst/>
                        </a:rPr>
                        <a:t>Fall- SRSSIE-I</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Low</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Moderate</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High</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Fall- SRSSIE-E</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Low</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Moderate</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High</a:t>
                      </a:r>
                      <a:endParaRPr lang="en-US" sz="14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5392436"/>
                  </a:ext>
                </a:extLst>
              </a:tr>
              <a:tr h="394639">
                <a:tc>
                  <a:txBody>
                    <a:bodyPr/>
                    <a:lstStyle/>
                    <a:p>
                      <a:pPr algn="l" fontAlgn="b"/>
                      <a:r>
                        <a:rPr lang="en-US" sz="2000" u="none" strike="noStrike" dirty="0">
                          <a:effectLst/>
                        </a:rPr>
                        <a:t>2016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80.28%</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10.36%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9.36%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2016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89.56%</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8.02%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2.42%</a:t>
                      </a:r>
                      <a:endParaRPr lang="en-US"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851691"/>
                  </a:ext>
                </a:extLst>
              </a:tr>
              <a:tr h="394639">
                <a:tc>
                  <a:txBody>
                    <a:bodyPr/>
                    <a:lstStyle/>
                    <a:p>
                      <a:pPr algn="l" fontAlgn="b"/>
                      <a:r>
                        <a:rPr lang="en-US" sz="2000" u="none" strike="noStrike">
                          <a:effectLst/>
                        </a:rPr>
                        <a:t>2017</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90.18%</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4.16%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5.66%</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2017</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91.29%</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6.18%</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2.54%</a:t>
                      </a:r>
                      <a:endParaRPr lang="en-US"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88050003"/>
                  </a:ext>
                </a:extLst>
              </a:tr>
              <a:tr h="394639">
                <a:tc>
                  <a:txBody>
                    <a:bodyPr/>
                    <a:lstStyle/>
                    <a:p>
                      <a:pPr algn="l" fontAlgn="b"/>
                      <a:r>
                        <a:rPr lang="en-US" sz="2000" u="none" strike="noStrike">
                          <a:effectLst/>
                        </a:rPr>
                        <a:t>2018</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90.91%</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3.86%</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5.23%</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2018</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92.22%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6.20%</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1.58%</a:t>
                      </a:r>
                      <a:endParaRPr lang="en-US"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07683206"/>
                  </a:ext>
                </a:extLst>
              </a:tr>
              <a:tr h="394639">
                <a:tc>
                  <a:txBody>
                    <a:bodyPr/>
                    <a:lstStyle/>
                    <a:p>
                      <a:pPr algn="l" fontAlgn="b"/>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26827064"/>
                  </a:ext>
                </a:extLst>
              </a:tr>
              <a:tr h="394639">
                <a:tc>
                  <a:txBody>
                    <a:bodyPr/>
                    <a:lstStyle/>
                    <a:p>
                      <a:pPr algn="l" fontAlgn="b"/>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8176990"/>
                  </a:ext>
                </a:extLst>
              </a:tr>
              <a:tr h="471703">
                <a:tc>
                  <a:txBody>
                    <a:bodyPr/>
                    <a:lstStyle/>
                    <a:p>
                      <a:pPr algn="l" fontAlgn="b"/>
                      <a:r>
                        <a:rPr lang="en-US" sz="1400" b="1" u="none" strike="noStrike" dirty="0">
                          <a:effectLst/>
                        </a:rPr>
                        <a:t>WTR-SRSSIE-I</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Low</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Moderate</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High</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WTR-SRSSIE-E</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a:effectLst/>
                        </a:rPr>
                        <a:t> </a:t>
                      </a:r>
                      <a:endParaRPr lang="en-US" sz="14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Low</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Moderate</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b="1" u="none" strike="noStrike" dirty="0">
                          <a:effectLst/>
                        </a:rPr>
                        <a:t>High</a:t>
                      </a:r>
                      <a:endParaRPr lang="en-US" sz="14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38795069"/>
                  </a:ext>
                </a:extLst>
              </a:tr>
              <a:tr h="394639">
                <a:tc>
                  <a:txBody>
                    <a:bodyPr/>
                    <a:lstStyle/>
                    <a:p>
                      <a:pPr algn="l" fontAlgn="b"/>
                      <a:r>
                        <a:rPr lang="en-US" sz="2000" u="none" strike="noStrike" dirty="0">
                          <a:effectLst/>
                        </a:rPr>
                        <a:t>2016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87.25%</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9.49%</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3.26%</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2016</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87.25%</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9.49%</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3.26%</a:t>
                      </a:r>
                      <a:endParaRPr lang="en-US"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54273705"/>
                  </a:ext>
                </a:extLst>
              </a:tr>
              <a:tr h="394639">
                <a:tc>
                  <a:txBody>
                    <a:bodyPr/>
                    <a:lstStyle/>
                    <a:p>
                      <a:pPr algn="l" fontAlgn="b"/>
                      <a:r>
                        <a:rPr lang="en-US" sz="2000" u="none" strike="noStrike">
                          <a:effectLst/>
                        </a:rPr>
                        <a:t>2017</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86.14%</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9.02%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4.85%</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2017</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86.14%</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9.02%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4.85%</a:t>
                      </a:r>
                      <a:endParaRPr lang="en-US"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3413424"/>
                  </a:ext>
                </a:extLst>
              </a:tr>
              <a:tr h="394639">
                <a:tc>
                  <a:txBody>
                    <a:bodyPr/>
                    <a:lstStyle/>
                    <a:p>
                      <a:pPr algn="l" fontAlgn="b"/>
                      <a:r>
                        <a:rPr lang="en-US" sz="2000" u="none" strike="noStrike">
                          <a:effectLst/>
                        </a:rPr>
                        <a:t>2018</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88.79%</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8.52%</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2.69%</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2018</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a:effectLst/>
                        </a:rPr>
                        <a:t> </a:t>
                      </a:r>
                      <a:endParaRPr lang="en-US"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88.79%</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8.52%</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000" u="none" strike="noStrike" dirty="0">
                          <a:effectLst/>
                        </a:rPr>
                        <a:t>2.69%</a:t>
                      </a:r>
                      <a:endParaRPr lang="en-US"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7622295"/>
                  </a:ext>
                </a:extLst>
              </a:tr>
            </a:tbl>
          </a:graphicData>
        </a:graphic>
      </p:graphicFrame>
      <p:sp>
        <p:nvSpPr>
          <p:cNvPr id="5" name="Rectangle 4"/>
          <p:cNvSpPr/>
          <p:nvPr/>
        </p:nvSpPr>
        <p:spPr>
          <a:xfrm>
            <a:off x="2373632" y="1690684"/>
            <a:ext cx="914400"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7" name="Rectangle 6"/>
          <p:cNvSpPr/>
          <p:nvPr/>
        </p:nvSpPr>
        <p:spPr>
          <a:xfrm>
            <a:off x="7315200" y="1690684"/>
            <a:ext cx="838201"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8" name="Rectangle 7"/>
          <p:cNvSpPr/>
          <p:nvPr/>
        </p:nvSpPr>
        <p:spPr>
          <a:xfrm>
            <a:off x="1371604"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p:cNvSpPr/>
          <p:nvPr/>
        </p:nvSpPr>
        <p:spPr>
          <a:xfrm>
            <a:off x="6324600"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0" name="Rectangle 9"/>
          <p:cNvSpPr/>
          <p:nvPr/>
        </p:nvSpPr>
        <p:spPr>
          <a:xfrm>
            <a:off x="3385188" y="1690684"/>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2" name="Rectangle 11"/>
          <p:cNvSpPr/>
          <p:nvPr/>
        </p:nvSpPr>
        <p:spPr>
          <a:xfrm>
            <a:off x="8201979" y="1678298"/>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395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886700" cy="1325563"/>
          </a:xfrm>
        </p:spPr>
        <p:txBody>
          <a:bodyPr/>
          <a:lstStyle/>
          <a:p>
            <a:r>
              <a:rPr lang="en-US" dirty="0"/>
              <a:t>Data sharing…</a:t>
            </a:r>
          </a:p>
        </p:txBody>
      </p:sp>
      <p:sp>
        <p:nvSpPr>
          <p:cNvPr id="3" name="Content Placeholder 2"/>
          <p:cNvSpPr>
            <a:spLocks noGrp="1"/>
          </p:cNvSpPr>
          <p:nvPr>
            <p:ph idx="1"/>
          </p:nvPr>
        </p:nvSpPr>
        <p:spPr>
          <a:xfrm>
            <a:off x="310058" y="1971414"/>
            <a:ext cx="8229600" cy="4819326"/>
          </a:xfrm>
        </p:spPr>
        <p:txBody>
          <a:bodyPr/>
          <a:lstStyle/>
          <a:p>
            <a:r>
              <a:rPr lang="en-US" dirty="0"/>
              <a:t>Schoolwide data</a:t>
            </a:r>
          </a:p>
          <a:p>
            <a:pPr marL="457200" lvl="1" indent="0">
              <a:buNone/>
            </a:pPr>
            <a:r>
              <a:rPr lang="en-US" dirty="0"/>
              <a:t>…decisions related to primary prevention efforts</a:t>
            </a:r>
          </a:p>
          <a:p>
            <a:pPr marL="457200" lvl="1" indent="0">
              <a:buNone/>
            </a:pPr>
            <a:endParaRPr lang="en-US" dirty="0"/>
          </a:p>
          <a:p>
            <a:r>
              <a:rPr lang="en-US" dirty="0"/>
              <a:t>Grade / Department / Class</a:t>
            </a:r>
          </a:p>
          <a:p>
            <a:pPr marL="457200" lvl="1" indent="0">
              <a:buNone/>
            </a:pPr>
            <a:r>
              <a:rPr lang="en-US" dirty="0"/>
              <a:t>…implications for teachers’ practice</a:t>
            </a:r>
          </a:p>
          <a:p>
            <a:pPr marL="0" indent="0">
              <a:buNone/>
            </a:pPr>
            <a:endParaRPr lang="en-US" dirty="0"/>
          </a:p>
          <a:p>
            <a:pPr marL="0" indent="0">
              <a:buNone/>
            </a:pPr>
            <a:endParaRPr lang="en-US" dirty="0"/>
          </a:p>
          <a:p>
            <a:pPr marL="347663" indent="-347663"/>
            <a:r>
              <a:rPr lang="en-US" dirty="0"/>
              <a:t>Individual student </a:t>
            </a:r>
          </a:p>
          <a:p>
            <a:pPr marL="457200" lvl="1" indent="0">
              <a:buNone/>
            </a:pPr>
            <a:r>
              <a:rPr lang="en-US" dirty="0"/>
              <a:t>…decisions about student-based interventions</a:t>
            </a:r>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8846" y="4267200"/>
            <a:ext cx="2114361" cy="1357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a:stretch>
            <a:fillRect/>
          </a:stretch>
        </p:blipFill>
        <p:spPr>
          <a:xfrm>
            <a:off x="4156239" y="948186"/>
            <a:ext cx="1938528" cy="1514475"/>
          </a:xfrm>
          <a:prstGeom prst="rect">
            <a:avLst/>
          </a:prstGeom>
        </p:spPr>
      </p:pic>
      <p:pic>
        <p:nvPicPr>
          <p:cNvPr id="8" name="Picture 7"/>
          <p:cNvPicPr>
            <a:picLocks noChangeAspect="1"/>
          </p:cNvPicPr>
          <p:nvPr/>
        </p:nvPicPr>
        <p:blipFill>
          <a:blip r:embed="rId4"/>
          <a:stretch>
            <a:fillRect/>
          </a:stretch>
        </p:blipFill>
        <p:spPr>
          <a:xfrm>
            <a:off x="6150388" y="2971800"/>
            <a:ext cx="2112089" cy="1526402"/>
          </a:xfrm>
          <a:prstGeom prst="rect">
            <a:avLst/>
          </a:prstGeom>
        </p:spPr>
      </p:pic>
    </p:spTree>
    <p:extLst>
      <p:ext uri="{BB962C8B-B14F-4D97-AF65-F5344CB8AC3E}">
        <p14:creationId xmlns:p14="http://schemas.microsoft.com/office/powerpoint/2010/main" val="3389012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57400" y="152400"/>
            <a:ext cx="51816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dirty="0">
                <a:solidFill>
                  <a:prstClr val="white"/>
                </a:solidFill>
              </a:rPr>
              <a:t>Communication and Continuous Improvement</a:t>
            </a:r>
          </a:p>
        </p:txBody>
      </p:sp>
      <p:sp>
        <p:nvSpPr>
          <p:cNvPr id="3" name="Oval 2"/>
          <p:cNvSpPr/>
          <p:nvPr/>
        </p:nvSpPr>
        <p:spPr>
          <a:xfrm>
            <a:off x="2933700" y="1524000"/>
            <a:ext cx="3429000" cy="13716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prstClr val="white"/>
                </a:solidFill>
              </a:rPr>
              <a:t>Ci3T District Leadership Team</a:t>
            </a:r>
          </a:p>
        </p:txBody>
      </p:sp>
      <p:sp>
        <p:nvSpPr>
          <p:cNvPr id="4" name="Rectangle 3"/>
          <p:cNvSpPr/>
          <p:nvPr/>
        </p:nvSpPr>
        <p:spPr>
          <a:xfrm>
            <a:off x="533400" y="32766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5" name="Rectangle 4"/>
          <p:cNvSpPr/>
          <p:nvPr/>
        </p:nvSpPr>
        <p:spPr>
          <a:xfrm>
            <a:off x="685800" y="34290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6" name="Rectangle 5"/>
          <p:cNvSpPr/>
          <p:nvPr/>
        </p:nvSpPr>
        <p:spPr>
          <a:xfrm>
            <a:off x="838200" y="35814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7" name="Rectangle 6"/>
          <p:cNvSpPr/>
          <p:nvPr/>
        </p:nvSpPr>
        <p:spPr>
          <a:xfrm>
            <a:off x="990600" y="37338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8" name="Rectangle 7"/>
          <p:cNvSpPr/>
          <p:nvPr/>
        </p:nvSpPr>
        <p:spPr>
          <a:xfrm>
            <a:off x="1143000" y="38862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9" name="Rectangle 8"/>
          <p:cNvSpPr/>
          <p:nvPr/>
        </p:nvSpPr>
        <p:spPr>
          <a:xfrm>
            <a:off x="1295400" y="40386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10" name="Rectangle 9"/>
          <p:cNvSpPr/>
          <p:nvPr/>
        </p:nvSpPr>
        <p:spPr>
          <a:xfrm>
            <a:off x="1447800" y="41910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11" name="Rectangle 10"/>
          <p:cNvSpPr/>
          <p:nvPr/>
        </p:nvSpPr>
        <p:spPr>
          <a:xfrm>
            <a:off x="1600200" y="43434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12" name="Rectangle 11"/>
          <p:cNvSpPr/>
          <p:nvPr/>
        </p:nvSpPr>
        <p:spPr>
          <a:xfrm>
            <a:off x="1752600" y="44958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13" name="Rectangle 12"/>
          <p:cNvSpPr/>
          <p:nvPr/>
        </p:nvSpPr>
        <p:spPr>
          <a:xfrm>
            <a:off x="1905000" y="46482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14" name="Rectangle 13"/>
          <p:cNvSpPr/>
          <p:nvPr/>
        </p:nvSpPr>
        <p:spPr>
          <a:xfrm>
            <a:off x="2057400" y="48006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15" name="Rectangle 14"/>
          <p:cNvSpPr/>
          <p:nvPr/>
        </p:nvSpPr>
        <p:spPr>
          <a:xfrm>
            <a:off x="2209800" y="49530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16" name="Rectangle 15"/>
          <p:cNvSpPr/>
          <p:nvPr/>
        </p:nvSpPr>
        <p:spPr>
          <a:xfrm>
            <a:off x="2362200" y="51054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17" name="Rectangle 16"/>
          <p:cNvSpPr/>
          <p:nvPr/>
        </p:nvSpPr>
        <p:spPr>
          <a:xfrm>
            <a:off x="2514600" y="52578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18" name="Rectangle 17"/>
          <p:cNvSpPr/>
          <p:nvPr/>
        </p:nvSpPr>
        <p:spPr>
          <a:xfrm>
            <a:off x="3733800" y="3276600"/>
            <a:ext cx="22098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19" name="Rectangle 18"/>
          <p:cNvSpPr/>
          <p:nvPr/>
        </p:nvSpPr>
        <p:spPr>
          <a:xfrm>
            <a:off x="3886200" y="34290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20" name="Rectangle 19"/>
          <p:cNvSpPr/>
          <p:nvPr/>
        </p:nvSpPr>
        <p:spPr>
          <a:xfrm>
            <a:off x="4071938" y="3581400"/>
            <a:ext cx="22098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21" name="Rectangle 20"/>
          <p:cNvSpPr/>
          <p:nvPr/>
        </p:nvSpPr>
        <p:spPr>
          <a:xfrm>
            <a:off x="4191000" y="3733800"/>
            <a:ext cx="22098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22" name="Rectangle 21"/>
          <p:cNvSpPr/>
          <p:nvPr/>
        </p:nvSpPr>
        <p:spPr>
          <a:xfrm>
            <a:off x="6567488" y="32766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23" name="Rectangle 22"/>
          <p:cNvSpPr/>
          <p:nvPr/>
        </p:nvSpPr>
        <p:spPr>
          <a:xfrm>
            <a:off x="6719888" y="3429000"/>
            <a:ext cx="2209800" cy="838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24" name="Rectangle 23"/>
          <p:cNvSpPr/>
          <p:nvPr/>
        </p:nvSpPr>
        <p:spPr>
          <a:xfrm>
            <a:off x="2438400" y="6208713"/>
            <a:ext cx="2438400" cy="536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black"/>
                </a:solidFill>
              </a:rPr>
              <a:t>Elementary</a:t>
            </a:r>
          </a:p>
        </p:txBody>
      </p:sp>
      <p:sp>
        <p:nvSpPr>
          <p:cNvPr id="25" name="Rectangle 24"/>
          <p:cNvSpPr/>
          <p:nvPr/>
        </p:nvSpPr>
        <p:spPr>
          <a:xfrm>
            <a:off x="4090988" y="4708525"/>
            <a:ext cx="24765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black"/>
                </a:solidFill>
              </a:rPr>
              <a:t>Middle </a:t>
            </a:r>
          </a:p>
        </p:txBody>
      </p:sp>
      <p:sp>
        <p:nvSpPr>
          <p:cNvPr id="26" name="Rectangle 25"/>
          <p:cNvSpPr/>
          <p:nvPr/>
        </p:nvSpPr>
        <p:spPr>
          <a:xfrm>
            <a:off x="6586538" y="4411663"/>
            <a:ext cx="24765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black"/>
                </a:solidFill>
              </a:rPr>
              <a:t>High</a:t>
            </a:r>
          </a:p>
        </p:txBody>
      </p:sp>
      <p:pic>
        <p:nvPicPr>
          <p:cNvPr id="275483"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138" y="357188"/>
            <a:ext cx="18669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381000" y="457200"/>
            <a:ext cx="1257300" cy="381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Effective</a:t>
            </a:r>
          </a:p>
          <a:p>
            <a:pPr algn="ctr" eaLnBrk="1" fontAlgn="auto" hangingPunct="1">
              <a:spcBef>
                <a:spcPts val="0"/>
              </a:spcBef>
              <a:spcAft>
                <a:spcPts val="0"/>
              </a:spcAft>
              <a:defRPr/>
            </a:pPr>
            <a:r>
              <a:rPr lang="en-US" dirty="0">
                <a:solidFill>
                  <a:prstClr val="white"/>
                </a:solidFill>
              </a:rPr>
              <a:t>Teams</a:t>
            </a:r>
          </a:p>
        </p:txBody>
      </p:sp>
      <p:cxnSp>
        <p:nvCxnSpPr>
          <p:cNvPr id="31" name="Straight Connector 30"/>
          <p:cNvCxnSpPr>
            <a:endCxn id="4" idx="0"/>
          </p:cNvCxnSpPr>
          <p:nvPr/>
        </p:nvCxnSpPr>
        <p:spPr>
          <a:xfrm flipH="1">
            <a:off x="1638300" y="2590800"/>
            <a:ext cx="16764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 idx="4"/>
            <a:endCxn id="18" idx="0"/>
          </p:cNvCxnSpPr>
          <p:nvPr/>
        </p:nvCxnSpPr>
        <p:spPr>
          <a:xfrm>
            <a:off x="4648200" y="2895600"/>
            <a:ext cx="1905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281738" y="2028825"/>
            <a:ext cx="1781175" cy="485775"/>
          </a:xfrm>
          <a:prstGeom prst="line">
            <a:avLst/>
          </a:prstGeom>
        </p:spPr>
        <p:style>
          <a:lnRef idx="1">
            <a:schemeClr val="accent1"/>
          </a:lnRef>
          <a:fillRef idx="0">
            <a:schemeClr val="accent1"/>
          </a:fillRef>
          <a:effectRef idx="0">
            <a:schemeClr val="accent1"/>
          </a:effectRef>
          <a:fontRef idx="minor">
            <a:schemeClr val="tx1"/>
          </a:fontRef>
        </p:style>
      </p:cxnSp>
      <p:pic>
        <p:nvPicPr>
          <p:cNvPr id="275488" name="Picture 4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25" y="4038600"/>
            <a:ext cx="447675"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89" name="Picture 5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33938" y="5097463"/>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1963" y="5649913"/>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4338" y="5084763"/>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89500" y="5686425"/>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93" name="Picture 61"/>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72300" y="4956175"/>
            <a:ext cx="838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16850" y="4953000"/>
            <a:ext cx="838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225" y="4572000"/>
            <a:ext cx="449263"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225" y="5611813"/>
            <a:ext cx="44926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338" y="5097463"/>
            <a:ext cx="44926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338" y="6157913"/>
            <a:ext cx="4492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6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1338" y="4572000"/>
            <a:ext cx="449262"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6738" y="5097463"/>
            <a:ext cx="447675"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0388" y="5605463"/>
            <a:ext cx="44926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92138" y="6157913"/>
            <a:ext cx="4492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5375" y="5095875"/>
            <a:ext cx="44926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95375" y="5605463"/>
            <a:ext cx="44926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7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08075" y="6164263"/>
            <a:ext cx="44926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7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14488" y="5610225"/>
            <a:ext cx="449262"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75"/>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46238" y="6157913"/>
            <a:ext cx="4492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Straight Connector 76"/>
          <p:cNvCxnSpPr/>
          <p:nvPr/>
        </p:nvCxnSpPr>
        <p:spPr>
          <a:xfrm>
            <a:off x="6096000" y="2743200"/>
            <a:ext cx="1728788"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6794500" y="21082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79" name="Rectangle 78"/>
          <p:cNvSpPr/>
          <p:nvPr/>
        </p:nvSpPr>
        <p:spPr>
          <a:xfrm>
            <a:off x="6999288" y="2263775"/>
            <a:ext cx="2209800" cy="8382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pic>
        <p:nvPicPr>
          <p:cNvPr id="275511" name="Picture 79"/>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28013" y="1144588"/>
            <a:ext cx="83978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p:cNvSpPr/>
          <p:nvPr/>
        </p:nvSpPr>
        <p:spPr>
          <a:xfrm>
            <a:off x="6157913" y="1714500"/>
            <a:ext cx="2476500" cy="455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black"/>
                </a:solidFill>
              </a:rPr>
              <a:t>College &amp; Career</a:t>
            </a:r>
          </a:p>
        </p:txBody>
      </p:sp>
      <p:sp>
        <p:nvSpPr>
          <p:cNvPr id="27" name="Oval 26"/>
          <p:cNvSpPr/>
          <p:nvPr/>
        </p:nvSpPr>
        <p:spPr>
          <a:xfrm>
            <a:off x="-574675" y="3775075"/>
            <a:ext cx="3649663"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8" name="Oval 57"/>
          <p:cNvSpPr/>
          <p:nvPr/>
        </p:nvSpPr>
        <p:spPr>
          <a:xfrm>
            <a:off x="6470650" y="160338"/>
            <a:ext cx="3648075"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2" name="Oval 81"/>
          <p:cNvSpPr/>
          <p:nvPr/>
        </p:nvSpPr>
        <p:spPr>
          <a:xfrm>
            <a:off x="5818188" y="3732213"/>
            <a:ext cx="3648075"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3" name="Oval 82"/>
          <p:cNvSpPr/>
          <p:nvPr/>
        </p:nvSpPr>
        <p:spPr>
          <a:xfrm>
            <a:off x="3435350" y="4135438"/>
            <a:ext cx="3649663"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7410" y="953037"/>
            <a:ext cx="794006" cy="870206"/>
          </a:xfrm>
          <a:prstGeom prst="rect">
            <a:avLst/>
          </a:prstGeom>
        </p:spPr>
      </p:pic>
    </p:spTree>
    <p:extLst>
      <p:ext uri="{BB962C8B-B14F-4D97-AF65-F5344CB8AC3E}">
        <p14:creationId xmlns:p14="http://schemas.microsoft.com/office/powerpoint/2010/main" val="4097976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ppt_x"/>
                                          </p:val>
                                        </p:tav>
                                        <p:tav tm="100000">
                                          <p:val>
                                            <p:strVal val="#ppt_x"/>
                                          </p:val>
                                        </p:tav>
                                      </p:tavLst>
                                    </p:anim>
                                    <p:anim calcmode="lin" valueType="num">
                                      <p:cBhvr additive="base">
                                        <p:cTn id="12" dur="500" fill="hold"/>
                                        <p:tgtEl>
                                          <p:spTgt spid="6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anim calcmode="lin" valueType="num">
                                      <p:cBhvr additive="base">
                                        <p:cTn id="15" dur="500" fill="hold"/>
                                        <p:tgtEl>
                                          <p:spTgt spid="66"/>
                                        </p:tgtEl>
                                        <p:attrNameLst>
                                          <p:attrName>ppt_x</p:attrName>
                                        </p:attrNameLst>
                                      </p:cBhvr>
                                      <p:tavLst>
                                        <p:tav tm="0">
                                          <p:val>
                                            <p:strVal val="#ppt_x"/>
                                          </p:val>
                                        </p:tav>
                                        <p:tav tm="100000">
                                          <p:val>
                                            <p:strVal val="#ppt_x"/>
                                          </p:val>
                                        </p:tav>
                                      </p:tavLst>
                                    </p:anim>
                                    <p:anim calcmode="lin" valueType="num">
                                      <p:cBhvr additive="base">
                                        <p:cTn id="16" dur="500" fill="hold"/>
                                        <p:tgtEl>
                                          <p:spTgt spid="6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500" fill="hold"/>
                                        <p:tgtEl>
                                          <p:spTgt spid="67"/>
                                        </p:tgtEl>
                                        <p:attrNameLst>
                                          <p:attrName>ppt_x</p:attrName>
                                        </p:attrNameLst>
                                      </p:cBhvr>
                                      <p:tavLst>
                                        <p:tav tm="0">
                                          <p:val>
                                            <p:strVal val="#ppt_x"/>
                                          </p:val>
                                        </p:tav>
                                        <p:tav tm="100000">
                                          <p:val>
                                            <p:strVal val="#ppt_x"/>
                                          </p:val>
                                        </p:tav>
                                      </p:tavLst>
                                    </p:anim>
                                    <p:anim calcmode="lin" valueType="num">
                                      <p:cBhvr additive="base">
                                        <p:cTn id="20" dur="500" fill="hold"/>
                                        <p:tgtEl>
                                          <p:spTgt spid="6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500" fill="hold"/>
                                        <p:tgtEl>
                                          <p:spTgt spid="68"/>
                                        </p:tgtEl>
                                        <p:attrNameLst>
                                          <p:attrName>ppt_x</p:attrName>
                                        </p:attrNameLst>
                                      </p:cBhvr>
                                      <p:tavLst>
                                        <p:tav tm="0">
                                          <p:val>
                                            <p:strVal val="#ppt_x"/>
                                          </p:val>
                                        </p:tav>
                                        <p:tav tm="100000">
                                          <p:val>
                                            <p:strVal val="#ppt_x"/>
                                          </p:val>
                                        </p:tav>
                                      </p:tavLst>
                                    </p:anim>
                                    <p:anim calcmode="lin" valueType="num">
                                      <p:cBhvr additive="base">
                                        <p:cTn id="24" dur="500" fill="hold"/>
                                        <p:tgtEl>
                                          <p:spTgt spid="6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500" fill="hold"/>
                                        <p:tgtEl>
                                          <p:spTgt spid="69"/>
                                        </p:tgtEl>
                                        <p:attrNameLst>
                                          <p:attrName>ppt_x</p:attrName>
                                        </p:attrNameLst>
                                      </p:cBhvr>
                                      <p:tavLst>
                                        <p:tav tm="0">
                                          <p:val>
                                            <p:strVal val="#ppt_x"/>
                                          </p:val>
                                        </p:tav>
                                        <p:tav tm="100000">
                                          <p:val>
                                            <p:strVal val="#ppt_x"/>
                                          </p:val>
                                        </p:tav>
                                      </p:tavLst>
                                    </p:anim>
                                    <p:anim calcmode="lin" valueType="num">
                                      <p:cBhvr additive="base">
                                        <p:cTn id="28" dur="500" fill="hold"/>
                                        <p:tgtEl>
                                          <p:spTgt spid="6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500" fill="hold"/>
                                        <p:tgtEl>
                                          <p:spTgt spid="70"/>
                                        </p:tgtEl>
                                        <p:attrNameLst>
                                          <p:attrName>ppt_x</p:attrName>
                                        </p:attrNameLst>
                                      </p:cBhvr>
                                      <p:tavLst>
                                        <p:tav tm="0">
                                          <p:val>
                                            <p:strVal val="#ppt_x"/>
                                          </p:val>
                                        </p:tav>
                                        <p:tav tm="100000">
                                          <p:val>
                                            <p:strVal val="#ppt_x"/>
                                          </p:val>
                                        </p:tav>
                                      </p:tavLst>
                                    </p:anim>
                                    <p:anim calcmode="lin" valueType="num">
                                      <p:cBhvr additive="base">
                                        <p:cTn id="32" dur="500" fill="hold"/>
                                        <p:tgtEl>
                                          <p:spTgt spid="7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anim calcmode="lin" valueType="num">
                                      <p:cBhvr additive="base">
                                        <p:cTn id="35" dur="500" fill="hold"/>
                                        <p:tgtEl>
                                          <p:spTgt spid="71"/>
                                        </p:tgtEl>
                                        <p:attrNameLst>
                                          <p:attrName>ppt_x</p:attrName>
                                        </p:attrNameLst>
                                      </p:cBhvr>
                                      <p:tavLst>
                                        <p:tav tm="0">
                                          <p:val>
                                            <p:strVal val="#ppt_x"/>
                                          </p:val>
                                        </p:tav>
                                        <p:tav tm="100000">
                                          <p:val>
                                            <p:strVal val="#ppt_x"/>
                                          </p:val>
                                        </p:tav>
                                      </p:tavLst>
                                    </p:anim>
                                    <p:anim calcmode="lin" valueType="num">
                                      <p:cBhvr additive="base">
                                        <p:cTn id="36" dur="500" fill="hold"/>
                                        <p:tgtEl>
                                          <p:spTgt spid="7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2"/>
                                        </p:tgtEl>
                                        <p:attrNameLst>
                                          <p:attrName>style.visibility</p:attrName>
                                        </p:attrNameLst>
                                      </p:cBhvr>
                                      <p:to>
                                        <p:strVal val="visible"/>
                                      </p:to>
                                    </p:set>
                                    <p:anim calcmode="lin" valueType="num">
                                      <p:cBhvr additive="base">
                                        <p:cTn id="39" dur="500" fill="hold"/>
                                        <p:tgtEl>
                                          <p:spTgt spid="72"/>
                                        </p:tgtEl>
                                        <p:attrNameLst>
                                          <p:attrName>ppt_x</p:attrName>
                                        </p:attrNameLst>
                                      </p:cBhvr>
                                      <p:tavLst>
                                        <p:tav tm="0">
                                          <p:val>
                                            <p:strVal val="#ppt_x"/>
                                          </p:val>
                                        </p:tav>
                                        <p:tav tm="100000">
                                          <p:val>
                                            <p:strVal val="#ppt_x"/>
                                          </p:val>
                                        </p:tav>
                                      </p:tavLst>
                                    </p:anim>
                                    <p:anim calcmode="lin" valueType="num">
                                      <p:cBhvr additive="base">
                                        <p:cTn id="40" dur="500" fill="hold"/>
                                        <p:tgtEl>
                                          <p:spTgt spid="7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3"/>
                                        </p:tgtEl>
                                        <p:attrNameLst>
                                          <p:attrName>style.visibility</p:attrName>
                                        </p:attrNameLst>
                                      </p:cBhvr>
                                      <p:to>
                                        <p:strVal val="visible"/>
                                      </p:to>
                                    </p:set>
                                    <p:anim calcmode="lin" valueType="num">
                                      <p:cBhvr additive="base">
                                        <p:cTn id="43" dur="500" fill="hold"/>
                                        <p:tgtEl>
                                          <p:spTgt spid="73"/>
                                        </p:tgtEl>
                                        <p:attrNameLst>
                                          <p:attrName>ppt_x</p:attrName>
                                        </p:attrNameLst>
                                      </p:cBhvr>
                                      <p:tavLst>
                                        <p:tav tm="0">
                                          <p:val>
                                            <p:strVal val="#ppt_x"/>
                                          </p:val>
                                        </p:tav>
                                        <p:tav tm="100000">
                                          <p:val>
                                            <p:strVal val="#ppt_x"/>
                                          </p:val>
                                        </p:tav>
                                      </p:tavLst>
                                    </p:anim>
                                    <p:anim calcmode="lin" valueType="num">
                                      <p:cBhvr additive="base">
                                        <p:cTn id="44" dur="500" fill="hold"/>
                                        <p:tgtEl>
                                          <p:spTgt spid="7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additive="base">
                                        <p:cTn id="47" dur="500" fill="hold"/>
                                        <p:tgtEl>
                                          <p:spTgt spid="74"/>
                                        </p:tgtEl>
                                        <p:attrNameLst>
                                          <p:attrName>ppt_x</p:attrName>
                                        </p:attrNameLst>
                                      </p:cBhvr>
                                      <p:tavLst>
                                        <p:tav tm="0">
                                          <p:val>
                                            <p:strVal val="#ppt_x"/>
                                          </p:val>
                                        </p:tav>
                                        <p:tav tm="100000">
                                          <p:val>
                                            <p:strVal val="#ppt_x"/>
                                          </p:val>
                                        </p:tav>
                                      </p:tavLst>
                                    </p:anim>
                                    <p:anim calcmode="lin" valueType="num">
                                      <p:cBhvr additive="base">
                                        <p:cTn id="48" dur="500" fill="hold"/>
                                        <p:tgtEl>
                                          <p:spTgt spid="7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anim calcmode="lin" valueType="num">
                                      <p:cBhvr additive="base">
                                        <p:cTn id="51" dur="500" fill="hold"/>
                                        <p:tgtEl>
                                          <p:spTgt spid="75"/>
                                        </p:tgtEl>
                                        <p:attrNameLst>
                                          <p:attrName>ppt_x</p:attrName>
                                        </p:attrNameLst>
                                      </p:cBhvr>
                                      <p:tavLst>
                                        <p:tav tm="0">
                                          <p:val>
                                            <p:strVal val="#ppt_x"/>
                                          </p:val>
                                        </p:tav>
                                        <p:tav tm="100000">
                                          <p:val>
                                            <p:strVal val="#ppt_x"/>
                                          </p:val>
                                        </p:tav>
                                      </p:tavLst>
                                    </p:anim>
                                    <p:anim calcmode="lin" valueType="num">
                                      <p:cBhvr additive="base">
                                        <p:cTn id="52" dur="500" fill="hold"/>
                                        <p:tgtEl>
                                          <p:spTgt spid="7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6"/>
                                        </p:tgtEl>
                                        <p:attrNameLst>
                                          <p:attrName>style.visibility</p:attrName>
                                        </p:attrNameLst>
                                      </p:cBhvr>
                                      <p:to>
                                        <p:strVal val="visible"/>
                                      </p:to>
                                    </p:set>
                                    <p:anim calcmode="lin" valueType="num">
                                      <p:cBhvr additive="base">
                                        <p:cTn id="55" dur="500" fill="hold"/>
                                        <p:tgtEl>
                                          <p:spTgt spid="76"/>
                                        </p:tgtEl>
                                        <p:attrNameLst>
                                          <p:attrName>ppt_x</p:attrName>
                                        </p:attrNameLst>
                                      </p:cBhvr>
                                      <p:tavLst>
                                        <p:tav tm="0">
                                          <p:val>
                                            <p:strVal val="#ppt_x"/>
                                          </p:val>
                                        </p:tav>
                                        <p:tav tm="100000">
                                          <p:val>
                                            <p:strVal val="#ppt_x"/>
                                          </p:val>
                                        </p:tav>
                                      </p:tavLst>
                                    </p:anim>
                                    <p:anim calcmode="lin" valueType="num">
                                      <p:cBhvr additive="base">
                                        <p:cTn id="56" dur="500" fill="hold"/>
                                        <p:tgtEl>
                                          <p:spTgt spid="7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9"/>
                                        </p:tgtEl>
                                        <p:attrNameLst>
                                          <p:attrName>style.visibility</p:attrName>
                                        </p:attrNameLst>
                                      </p:cBhvr>
                                      <p:to>
                                        <p:strVal val="visible"/>
                                      </p:to>
                                    </p:set>
                                    <p:anim calcmode="lin" valueType="num">
                                      <p:cBhvr additive="base">
                                        <p:cTn id="59" dur="500" fill="hold"/>
                                        <p:tgtEl>
                                          <p:spTgt spid="59"/>
                                        </p:tgtEl>
                                        <p:attrNameLst>
                                          <p:attrName>ppt_x</p:attrName>
                                        </p:attrNameLst>
                                      </p:cBhvr>
                                      <p:tavLst>
                                        <p:tav tm="0">
                                          <p:val>
                                            <p:strVal val="#ppt_x"/>
                                          </p:val>
                                        </p:tav>
                                        <p:tav tm="100000">
                                          <p:val>
                                            <p:strVal val="#ppt_x"/>
                                          </p:val>
                                        </p:tav>
                                      </p:tavLst>
                                    </p:anim>
                                    <p:anim calcmode="lin" valueType="num">
                                      <p:cBhvr additive="base">
                                        <p:cTn id="60" dur="500" fill="hold"/>
                                        <p:tgtEl>
                                          <p:spTgt spid="5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 calcmode="lin" valueType="num">
                                      <p:cBhvr additive="base">
                                        <p:cTn id="63" dur="500" fill="hold"/>
                                        <p:tgtEl>
                                          <p:spTgt spid="60"/>
                                        </p:tgtEl>
                                        <p:attrNameLst>
                                          <p:attrName>ppt_x</p:attrName>
                                        </p:attrNameLst>
                                      </p:cBhvr>
                                      <p:tavLst>
                                        <p:tav tm="0">
                                          <p:val>
                                            <p:strVal val="#ppt_x"/>
                                          </p:val>
                                        </p:tav>
                                        <p:tav tm="100000">
                                          <p:val>
                                            <p:strVal val="#ppt_x"/>
                                          </p:val>
                                        </p:tav>
                                      </p:tavLst>
                                    </p:anim>
                                    <p:anim calcmode="lin" valueType="num">
                                      <p:cBhvr additive="base">
                                        <p:cTn id="64" dur="500" fill="hold"/>
                                        <p:tgtEl>
                                          <p:spTgt spid="6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additive="base">
                                        <p:cTn id="67" dur="500" fill="hold"/>
                                        <p:tgtEl>
                                          <p:spTgt spid="61"/>
                                        </p:tgtEl>
                                        <p:attrNameLst>
                                          <p:attrName>ppt_x</p:attrName>
                                        </p:attrNameLst>
                                      </p:cBhvr>
                                      <p:tavLst>
                                        <p:tav tm="0">
                                          <p:val>
                                            <p:strVal val="#ppt_x"/>
                                          </p:val>
                                        </p:tav>
                                        <p:tav tm="100000">
                                          <p:val>
                                            <p:strVal val="#ppt_x"/>
                                          </p:val>
                                        </p:tav>
                                      </p:tavLst>
                                    </p:anim>
                                    <p:anim calcmode="lin" valueType="num">
                                      <p:cBhvr additive="base">
                                        <p:cTn id="68" dur="500" fill="hold"/>
                                        <p:tgtEl>
                                          <p:spTgt spid="61"/>
                                        </p:tgtEl>
                                        <p:attrNameLst>
                                          <p:attrName>ppt_y</p:attrName>
                                        </p:attrNameLst>
                                      </p:cBhvr>
                                      <p:tavLst>
                                        <p:tav tm="0">
                                          <p:val>
                                            <p:strVal val="1+#ppt_h/2"/>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63"/>
                                        </p:tgtEl>
                                        <p:attrNameLst>
                                          <p:attrName>style.visibility</p:attrName>
                                        </p:attrNameLst>
                                      </p:cBhvr>
                                      <p:to>
                                        <p:strVal val="visible"/>
                                      </p:to>
                                    </p:set>
                                    <p:anim calcmode="lin" valueType="num">
                                      <p:cBhvr additive="base">
                                        <p:cTn id="71" dur="500" fill="hold"/>
                                        <p:tgtEl>
                                          <p:spTgt spid="63"/>
                                        </p:tgtEl>
                                        <p:attrNameLst>
                                          <p:attrName>ppt_x</p:attrName>
                                        </p:attrNameLst>
                                      </p:cBhvr>
                                      <p:tavLst>
                                        <p:tav tm="0">
                                          <p:val>
                                            <p:strVal val="1+#ppt_w/2"/>
                                          </p:val>
                                        </p:tav>
                                        <p:tav tm="100000">
                                          <p:val>
                                            <p:strVal val="#ppt_x"/>
                                          </p:val>
                                        </p:tav>
                                      </p:tavLst>
                                    </p:anim>
                                    <p:anim calcmode="lin" valueType="num">
                                      <p:cBhvr additive="base">
                                        <p:cTn id="72"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10" descr="Image result for amy briesch northeastern university">
            <a:extLst>
              <a:ext uri="{FF2B5EF4-FFF2-40B4-BE49-F238E27FC236}">
                <a16:creationId xmlns:a16="http://schemas.microsoft.com/office/drawing/2014/main" id="{9A929E5A-5B5D-46DD-A9C9-02D8CD347C6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09327" y="3607794"/>
            <a:ext cx="788290" cy="785106"/>
          </a:xfrm>
          <a:prstGeom prst="ellipse">
            <a:avLst/>
          </a:prstGeom>
          <a:extLst>
            <a:ext uri="{909E8E84-426E-40DD-AFC4-6F175D3DCCD1}">
              <a14:hiddenFill xmlns:a14="http://schemas.microsoft.com/office/drawing/2010/main">
                <a:solidFill>
                  <a:srgbClr val="FFFFFF"/>
                </a:solidFill>
              </a14:hiddenFill>
            </a:ext>
          </a:extLst>
        </p:spPr>
      </p:pic>
      <p:pic>
        <p:nvPicPr>
          <p:cNvPr id="39" name="Grant Allen"/>
          <p:cNvPicPr>
            <a:picLocks noChangeAspect="1"/>
          </p:cNvPicPr>
          <p:nvPr/>
        </p:nvPicPr>
        <p:blipFill rotWithShape="1">
          <a:blip r:embed="rId4" cstate="screen">
            <a:extLst>
              <a:ext uri="{28A0092B-C50C-407E-A947-70E740481C1C}">
                <a14:useLocalDpi xmlns:a14="http://schemas.microsoft.com/office/drawing/2010/main"/>
              </a:ext>
            </a:extLst>
          </a:blip>
          <a:srcRect r="7775"/>
          <a:stretch/>
        </p:blipFill>
        <p:spPr>
          <a:xfrm>
            <a:off x="6729503" y="3033565"/>
            <a:ext cx="738442" cy="774954"/>
          </a:xfrm>
          <a:prstGeom prst="ellipse">
            <a:avLst/>
          </a:prstGeom>
        </p:spPr>
      </p:pic>
      <p:pic>
        <p:nvPicPr>
          <p:cNvPr id="42" name="Katie Lane">
            <a:extLst>
              <a:ext uri="{FF2B5EF4-FFF2-40B4-BE49-F238E27FC236}">
                <a16:creationId xmlns:a16="http://schemas.microsoft.com/office/drawing/2014/main" id="{A72AF21B-2A65-384B-A9A9-12AB267A8A7B}"/>
              </a:ext>
            </a:extLst>
          </p:cNvPr>
          <p:cNvPicPr>
            <a:picLocks/>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5779129" y="2152144"/>
            <a:ext cx="803516" cy="804512"/>
          </a:xfrm>
          <a:prstGeom prst="ellipse">
            <a:avLst/>
          </a:prstGeom>
        </p:spPr>
      </p:pic>
      <p:pic>
        <p:nvPicPr>
          <p:cNvPr id="15" name="Map">
            <a:extLst>
              <a:ext uri="{FF2B5EF4-FFF2-40B4-BE49-F238E27FC236}">
                <a16:creationId xmlns:a16="http://schemas.microsoft.com/office/drawing/2014/main" id="{35C098EC-15A6-4DF6-926D-C14429B52E09}"/>
              </a:ext>
            </a:extLst>
          </p:cNvPr>
          <p:cNvPicPr>
            <a:picLocks noChangeAspect="1"/>
          </p:cNvPicPr>
          <p:nvPr/>
        </p:nvPicPr>
        <p:blipFill>
          <a:blip r:embed="rId7" cstate="screen">
            <a:alphaModFix amt="92000"/>
            <a:extLst>
              <a:ext uri="{28A0092B-C50C-407E-A947-70E740481C1C}">
                <a14:useLocalDpi xmlns:a14="http://schemas.microsoft.com/office/drawing/2010/main"/>
              </a:ext>
            </a:extLst>
          </a:blip>
          <a:stretch>
            <a:fillRect/>
          </a:stretch>
        </p:blipFill>
        <p:spPr>
          <a:xfrm>
            <a:off x="290945" y="1486311"/>
            <a:ext cx="6465626" cy="4149300"/>
          </a:xfrm>
          <a:prstGeom prst="rect">
            <a:avLst/>
          </a:prstGeom>
        </p:spPr>
      </p:pic>
      <p:pic>
        <p:nvPicPr>
          <p:cNvPr id="3" name="Kristina Brown">
            <a:extLst>
              <a:ext uri="{FF2B5EF4-FFF2-40B4-BE49-F238E27FC236}">
                <a16:creationId xmlns:a16="http://schemas.microsoft.com/office/drawing/2014/main" id="{548731AF-4A74-48E7-8703-0F82F127E6F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009582" y="4275033"/>
            <a:ext cx="768084" cy="768084"/>
          </a:xfrm>
          <a:prstGeom prst="ellipse">
            <a:avLst/>
          </a:prstGeom>
        </p:spPr>
      </p:pic>
      <p:pic>
        <p:nvPicPr>
          <p:cNvPr id="44" name="Picture 12" descr="Image result for sandra chafouleas university of connecticut">
            <a:extLst>
              <a:ext uri="{FF2B5EF4-FFF2-40B4-BE49-F238E27FC236}">
                <a16:creationId xmlns:a16="http://schemas.microsoft.com/office/drawing/2014/main" id="{7053C13B-FE32-46A3-BF94-0419009064D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50321" y="4202618"/>
            <a:ext cx="795980" cy="795980"/>
          </a:xfrm>
          <a:prstGeom prst="ellipse">
            <a:avLst/>
          </a:prstGeom>
          <a:extLst>
            <a:ext uri="{909E8E84-426E-40DD-AFC4-6F175D3DCCD1}">
              <a14:hiddenFill xmlns:a14="http://schemas.microsoft.com/office/drawing/2010/main">
                <a:solidFill>
                  <a:srgbClr val="FFFFFF"/>
                </a:solidFill>
              </a14:hiddenFill>
            </a:ext>
          </a:extLst>
        </p:spPr>
      </p:pic>
      <p:pic>
        <p:nvPicPr>
          <p:cNvPr id="5" name="Holly"/>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238583" y="1485843"/>
            <a:ext cx="839688" cy="843488"/>
          </a:xfrm>
          <a:prstGeom prst="ellipse">
            <a:avLst/>
          </a:prstGeom>
          <a:ln w="28575">
            <a:noFill/>
          </a:ln>
          <a:effectLst>
            <a:outerShdw blurRad="50800" dist="38100" dir="2700000" algn="tl" rotWithShape="0">
              <a:prstClr val="black">
                <a:alpha val="40000"/>
              </a:prstClr>
            </a:outerShdw>
          </a:effectLst>
        </p:spPr>
      </p:pic>
      <p:pic>
        <p:nvPicPr>
          <p:cNvPr id="6" name="Jemma"/>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995159" y="978204"/>
            <a:ext cx="849131" cy="843487"/>
          </a:xfrm>
          <a:prstGeom prst="ellipse">
            <a:avLst/>
          </a:prstGeom>
          <a:ln w="28575">
            <a:noFill/>
          </a:ln>
          <a:effectLst>
            <a:outerShdw blurRad="50800" dist="38100" dir="2700000" algn="tl" rotWithShape="0">
              <a:prstClr val="black">
                <a:alpha val="40000"/>
              </a:prstClr>
            </a:outerShdw>
          </a:effectLst>
        </p:spPr>
      </p:pic>
      <p:pic>
        <p:nvPicPr>
          <p:cNvPr id="8" name="Robin"/>
          <p:cNvPicPr>
            <a:picLocks noChangeAspect="1"/>
          </p:cNvPicPr>
          <p:nvPr/>
        </p:nvPicPr>
        <p:blipFill rotWithShape="1">
          <a:blip r:embed="rId12" cstate="screen">
            <a:extLst>
              <a:ext uri="{28A0092B-C50C-407E-A947-70E740481C1C}">
                <a14:useLocalDpi xmlns:a14="http://schemas.microsoft.com/office/drawing/2010/main"/>
              </a:ext>
            </a:extLst>
          </a:blip>
          <a:srcRect r="-470"/>
          <a:stretch/>
        </p:blipFill>
        <p:spPr>
          <a:xfrm>
            <a:off x="6932009" y="984757"/>
            <a:ext cx="849131" cy="854930"/>
          </a:xfrm>
          <a:prstGeom prst="ellipse">
            <a:avLst/>
          </a:prstGeom>
          <a:ln w="28575">
            <a:noFill/>
          </a:ln>
          <a:effectLst>
            <a:outerShdw blurRad="50800" dist="38100" dir="2700000" algn="tl" rotWithShape="0">
              <a:prstClr val="black">
                <a:alpha val="40000"/>
              </a:prstClr>
            </a:outerShdw>
          </a:effectLst>
        </p:spPr>
      </p:pic>
      <p:pic>
        <p:nvPicPr>
          <p:cNvPr id="9" name="Meredith"/>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358177" y="4467317"/>
            <a:ext cx="768710" cy="771525"/>
          </a:xfrm>
          <a:prstGeom prst="ellipse">
            <a:avLst/>
          </a:prstGeom>
        </p:spPr>
      </p:pic>
      <p:pic>
        <p:nvPicPr>
          <p:cNvPr id="11" name="Brenna Wood"/>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866837" y="5120073"/>
            <a:ext cx="787598" cy="787271"/>
          </a:xfrm>
          <a:prstGeom prst="ellipse">
            <a:avLst/>
          </a:prstGeom>
        </p:spPr>
      </p:pic>
      <p:pic>
        <p:nvPicPr>
          <p:cNvPr id="12" name="Picture 11"/>
          <p:cNvPicPr>
            <a:picLocks noChangeAspect="1"/>
          </p:cNvPicPr>
          <p:nvPr/>
        </p:nvPicPr>
        <p:blipFill rotWithShape="1">
          <a:blip r:embed="rId15" cstate="screen">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a:ext>
            </a:extLst>
          </a:blip>
          <a:srcRect/>
          <a:stretch/>
        </p:blipFill>
        <p:spPr>
          <a:xfrm>
            <a:off x="1380343" y="4639283"/>
            <a:ext cx="764378" cy="771525"/>
          </a:xfrm>
          <a:prstGeom prst="ellipse">
            <a:avLst/>
          </a:prstGeom>
        </p:spPr>
      </p:pic>
      <p:pic>
        <p:nvPicPr>
          <p:cNvPr id="25" name="Cara"/>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6792791" y="5156167"/>
            <a:ext cx="771525" cy="771525"/>
          </a:xfrm>
          <a:prstGeom prst="ellipse">
            <a:avLst/>
          </a:prstGeom>
        </p:spPr>
      </p:pic>
      <p:pic>
        <p:nvPicPr>
          <p:cNvPr id="26" name="Mallory"/>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046052" y="5294208"/>
            <a:ext cx="766822" cy="771525"/>
          </a:xfrm>
          <a:prstGeom prst="ellipse">
            <a:avLst/>
          </a:prstGeom>
        </p:spPr>
      </p:pic>
      <p:pic>
        <p:nvPicPr>
          <p:cNvPr id="27" name="Liane"/>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6021715" y="5063780"/>
            <a:ext cx="769024" cy="771525"/>
          </a:xfrm>
          <a:prstGeom prst="ellipse">
            <a:avLst/>
          </a:prstGeom>
        </p:spPr>
      </p:pic>
      <p:pic>
        <p:nvPicPr>
          <p:cNvPr id="28" name="Picture 27"/>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6399171" y="3718855"/>
            <a:ext cx="766514" cy="771525"/>
          </a:xfrm>
          <a:prstGeom prst="ellipse">
            <a:avLst/>
          </a:prstGeom>
        </p:spPr>
      </p:pic>
      <p:pic>
        <p:nvPicPr>
          <p:cNvPr id="29" name="David Roye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8206382" y="1021954"/>
            <a:ext cx="813714" cy="813714"/>
          </a:xfrm>
          <a:prstGeom prst="ellipse">
            <a:avLst/>
          </a:prstGeom>
        </p:spPr>
      </p:pic>
      <p:pic>
        <p:nvPicPr>
          <p:cNvPr id="30" name="Eric Common"/>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7977121" y="2367575"/>
            <a:ext cx="774431" cy="771525"/>
          </a:xfrm>
          <a:prstGeom prst="ellipse">
            <a:avLst/>
          </a:prstGeom>
        </p:spPr>
      </p:pic>
      <p:pic>
        <p:nvPicPr>
          <p:cNvPr id="31" name="Abbie" descr="BFF31EDF-3165-488C-BFA8-AD74709271BF@vanderbilt"/>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a:stretch/>
        </p:blipFill>
        <p:spPr bwMode="auto">
          <a:xfrm>
            <a:off x="7394581" y="3060580"/>
            <a:ext cx="757115" cy="75954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Nelson Brunsting"/>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5964484" y="3144293"/>
            <a:ext cx="768125" cy="771525"/>
          </a:xfrm>
          <a:prstGeom prst="ellipse">
            <a:avLst/>
          </a:prstGeom>
        </p:spPr>
      </p:pic>
      <p:pic>
        <p:nvPicPr>
          <p:cNvPr id="33" name="Allison Bruhn"/>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7305040" y="4467317"/>
            <a:ext cx="776104" cy="771525"/>
          </a:xfrm>
          <a:prstGeom prst="ellipse">
            <a:avLst/>
          </a:prstGeom>
        </p:spPr>
      </p:pic>
      <p:pic>
        <p:nvPicPr>
          <p:cNvPr id="34" name="Picture 33"/>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7675448" y="5120073"/>
            <a:ext cx="826067" cy="824453"/>
          </a:xfrm>
          <a:prstGeom prst="ellipse">
            <a:avLst/>
          </a:prstGeom>
        </p:spPr>
      </p:pic>
      <p:pic>
        <p:nvPicPr>
          <p:cNvPr id="35" name="Kathryn Germe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5238420" y="5035031"/>
            <a:ext cx="771525" cy="771525"/>
          </a:xfrm>
          <a:prstGeom prst="ellipse">
            <a:avLst/>
          </a:prstGeom>
        </p:spPr>
      </p:pic>
      <p:sp>
        <p:nvSpPr>
          <p:cNvPr id="41" name="Oval 40">
            <a:extLst>
              <a:ext uri="{FF2B5EF4-FFF2-40B4-BE49-F238E27FC236}">
                <a16:creationId xmlns:a16="http://schemas.microsoft.com/office/drawing/2014/main" id="{F7382A68-D322-4888-AB64-2CF7AAB5EB58}"/>
              </a:ext>
            </a:extLst>
          </p:cNvPr>
          <p:cNvSpPr/>
          <p:nvPr/>
        </p:nvSpPr>
        <p:spPr>
          <a:xfrm>
            <a:off x="2028631" y="5182574"/>
            <a:ext cx="768278" cy="774954"/>
          </a:xfrm>
          <a:prstGeom prst="ellipse">
            <a:avLst/>
          </a:prstGeom>
          <a:blipFill dpi="0" rotWithShape="1">
            <a:blip r:embed="rId28" cstate="screen">
              <a:extLst>
                <a:ext uri="{BEBA8EAE-BF5A-486C-A8C5-ECC9F3942E4B}">
                  <a14:imgProps xmlns:a14="http://schemas.microsoft.com/office/drawing/2010/main">
                    <a14:imgLayer r:embed="rId29">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aloma">
            <a:extLst>
              <a:ext uri="{FF2B5EF4-FFF2-40B4-BE49-F238E27FC236}">
                <a16:creationId xmlns:a16="http://schemas.microsoft.com/office/drawing/2014/main" id="{D32AE4B9-AFB7-4A32-A00D-1737D0DF8842}"/>
              </a:ext>
            </a:extLst>
          </p:cNvPr>
          <p:cNvSpPr/>
          <p:nvPr/>
        </p:nvSpPr>
        <p:spPr>
          <a:xfrm>
            <a:off x="6575047" y="1796088"/>
            <a:ext cx="788290" cy="790283"/>
          </a:xfrm>
          <a:prstGeom prst="ellipse">
            <a:avLst/>
          </a:prstGeom>
          <a:blipFill dpi="0" rotWithShape="1">
            <a:blip r:embed="rId30"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itle 1">
            <a:extLst>
              <a:ext uri="{FF2B5EF4-FFF2-40B4-BE49-F238E27FC236}">
                <a16:creationId xmlns:a16="http://schemas.microsoft.com/office/drawing/2014/main" id="{2EC53407-F724-4069-988F-FC0CFDFCD6FE}"/>
              </a:ext>
            </a:extLst>
          </p:cNvPr>
          <p:cNvSpPr txBox="1">
            <a:spLocks/>
          </p:cNvSpPr>
          <p:nvPr/>
        </p:nvSpPr>
        <p:spPr>
          <a:xfrm>
            <a:off x="112318" y="924521"/>
            <a:ext cx="3600596" cy="994172"/>
          </a:xfrm>
          <a:prstGeom prst="rect">
            <a:avLst/>
          </a:prstGeom>
          <a:noFill/>
        </p:spPr>
        <p:txBody>
          <a:bodyPr vert="horz" lIns="68580" tIns="34290" rIns="68580" bIns="34290" rtlCol="0" anchor="ctr">
            <a:normAutofit fontScale="97500" lnSpcReduction="10000"/>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altLang="en-US" sz="2325" b="1" dirty="0"/>
              <a:t>Implementing Ci3T Models: </a:t>
            </a:r>
            <a:br>
              <a:rPr lang="en-US" altLang="en-US" sz="2325" b="1" dirty="0"/>
            </a:br>
            <a:r>
              <a:rPr lang="en-US" altLang="en-US" sz="2325" b="1" dirty="0"/>
              <a:t>A Respectful Partnership</a:t>
            </a:r>
            <a:br>
              <a:rPr lang="en-US" altLang="en-US" sz="2700" b="1" dirty="0"/>
            </a:br>
            <a:endParaRPr lang="en-US" altLang="en-US" sz="2700" b="1" dirty="0">
              <a:solidFill>
                <a:srgbClr val="FF0000"/>
              </a:solidFill>
            </a:endParaRPr>
          </a:p>
        </p:txBody>
      </p:sp>
      <p:pic>
        <p:nvPicPr>
          <p:cNvPr id="13" name="Ashley"/>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7150918" y="3790804"/>
            <a:ext cx="776258" cy="771525"/>
          </a:xfrm>
          <a:prstGeom prst="ellipse">
            <a:avLst/>
          </a:prstGeom>
        </p:spPr>
      </p:pic>
      <p:pic>
        <p:nvPicPr>
          <p:cNvPr id="10" name="Emily"/>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7591411" y="1543421"/>
            <a:ext cx="771419" cy="774954"/>
          </a:xfrm>
          <a:prstGeom prst="ellipse">
            <a:avLst/>
          </a:prstGeom>
        </p:spPr>
      </p:pic>
      <p:pic>
        <p:nvPicPr>
          <p:cNvPr id="40" name="Mark Buckman" descr="A person smiling for the camera&#10;&#10;Description automatically generated">
            <a:extLst>
              <a:ext uri="{FF2B5EF4-FFF2-40B4-BE49-F238E27FC236}">
                <a16:creationId xmlns:a16="http://schemas.microsoft.com/office/drawing/2014/main" id="{258D6A3E-349A-4701-B006-2049A7CE8D19}"/>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5109522" y="1894630"/>
            <a:ext cx="783406" cy="783406"/>
          </a:xfrm>
          <a:prstGeom prst="ellipse">
            <a:avLst/>
          </a:prstGeom>
        </p:spPr>
      </p:pic>
      <p:pic>
        <p:nvPicPr>
          <p:cNvPr id="7" name="Wendy"/>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4974952" y="940041"/>
            <a:ext cx="849720" cy="843487"/>
          </a:xfrm>
          <a:prstGeom prst="ellipse">
            <a:avLst/>
          </a:prstGeom>
          <a:ln w="28575">
            <a:noFill/>
          </a:ln>
          <a:effectLst>
            <a:outerShdw blurRad="50800" dist="38100" dir="2700000" algn="tl" rotWithShape="0">
              <a:prstClr val="black">
                <a:alpha val="40000"/>
              </a:prstClr>
            </a:outerShdw>
          </a:effectLst>
        </p:spPr>
      </p:pic>
      <p:pic>
        <p:nvPicPr>
          <p:cNvPr id="49" name="Sara" descr="A person in a striped shirt and smiling at the camera&#10;&#10;Description automatically generated">
            <a:extLst>
              <a:ext uri="{FF2B5EF4-FFF2-40B4-BE49-F238E27FC236}">
                <a16:creationId xmlns:a16="http://schemas.microsoft.com/office/drawing/2014/main" id="{7F13DBB0-C83E-443F-840C-6261CF44AB38}"/>
              </a:ext>
            </a:extLst>
          </p:cNvPr>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a:off x="6180116" y="2403467"/>
            <a:ext cx="774954" cy="774954"/>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37" name="Melinda Leko">
            <a:extLst>
              <a:ext uri="{FF2B5EF4-FFF2-40B4-BE49-F238E27FC236}">
                <a16:creationId xmlns:a16="http://schemas.microsoft.com/office/drawing/2014/main" id="{2C01DB6C-7834-FD40-848B-93AA043BC354}"/>
              </a:ext>
            </a:extLst>
          </p:cNvPr>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7141849" y="2302085"/>
            <a:ext cx="823985" cy="823985"/>
          </a:xfrm>
          <a:prstGeom prst="ellipse">
            <a:avLst/>
          </a:prstGeom>
          <a:effectLst/>
        </p:spPr>
      </p:pic>
      <p:pic>
        <p:nvPicPr>
          <p:cNvPr id="50" name="Picture 49" descr="A person posing for the camera&#10;&#10;Description automatically generated">
            <a:extLst>
              <a:ext uri="{FF2B5EF4-FFF2-40B4-BE49-F238E27FC236}">
                <a16:creationId xmlns:a16="http://schemas.microsoft.com/office/drawing/2014/main" id="{99FC6371-7A5A-4D8D-8AA3-7222E1A51406}"/>
              </a:ext>
            </a:extLst>
          </p:cNvPr>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4483879" y="4956233"/>
            <a:ext cx="768096" cy="768096"/>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51" name="Picture 6">
            <a:extLst>
              <a:ext uri="{FF2B5EF4-FFF2-40B4-BE49-F238E27FC236}">
                <a16:creationId xmlns:a16="http://schemas.microsoft.com/office/drawing/2014/main" id="{640C0C17-8BC8-4272-94A2-D4DE39C9A3C1}"/>
              </a:ext>
            </a:extLst>
          </p:cNvPr>
          <p:cNvPicPr>
            <a:picLocks noChangeAspect="1" noChangeArrowheads="1"/>
          </p:cNvPicPr>
          <p:nvPr/>
        </p:nvPicPr>
        <p:blipFill rotWithShape="1">
          <a:blip r:embed="rId38" cstate="screen">
            <a:extLst>
              <a:ext uri="{28A0092B-C50C-407E-A947-70E740481C1C}">
                <a14:useLocalDpi xmlns:a14="http://schemas.microsoft.com/office/drawing/2010/main"/>
              </a:ext>
            </a:extLst>
          </a:blip>
          <a:srcRect/>
          <a:stretch/>
        </p:blipFill>
        <p:spPr bwMode="auto">
          <a:xfrm>
            <a:off x="3434536" y="1146915"/>
            <a:ext cx="834662" cy="857250"/>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52" name="Rectangle 2">
            <a:extLst>
              <a:ext uri="{FF2B5EF4-FFF2-40B4-BE49-F238E27FC236}">
                <a16:creationId xmlns:a16="http://schemas.microsoft.com/office/drawing/2014/main" id="{4FB3E230-3727-4A6F-B58B-EDEF8AE27A71}"/>
              </a:ext>
            </a:extLst>
          </p:cNvPr>
          <p:cNvSpPr>
            <a:spLocks noChangeArrowheads="1"/>
          </p:cNvSpPr>
          <p:nvPr/>
        </p:nvSpPr>
        <p:spPr bwMode="auto">
          <a:xfrm>
            <a:off x="6895927" y="421742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pic>
        <p:nvPicPr>
          <p:cNvPr id="54" name="Picture 53" descr="A group of people posing for the camera&#10;&#10;Description automatically generated">
            <a:extLst>
              <a:ext uri="{FF2B5EF4-FFF2-40B4-BE49-F238E27FC236}">
                <a16:creationId xmlns:a16="http://schemas.microsoft.com/office/drawing/2014/main" id="{0C617ADE-B26E-4E56-A840-81EC3D4773E1}"/>
              </a:ext>
            </a:extLst>
          </p:cNvPr>
          <p:cNvPicPr>
            <a:picLocks noChangeAspect="1"/>
          </p:cNvPicPr>
          <p:nvPr/>
        </p:nvPicPr>
        <p:blipFill rotWithShape="1">
          <a:blip r:embed="rId39" cstate="screen">
            <a:extLst>
              <a:ext uri="{28A0092B-C50C-407E-A947-70E740481C1C}">
                <a14:useLocalDpi xmlns:a14="http://schemas.microsoft.com/office/drawing/2010/main"/>
              </a:ext>
            </a:extLst>
          </a:blip>
          <a:srcRect/>
          <a:stretch/>
        </p:blipFill>
        <p:spPr>
          <a:xfrm>
            <a:off x="4851536" y="4221667"/>
            <a:ext cx="801689" cy="831572"/>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46" name="Picture 45" descr="A person wearing a blue shirt and smiling at the camera&#10;&#10;Description automatically generated">
            <a:extLst>
              <a:ext uri="{FF2B5EF4-FFF2-40B4-BE49-F238E27FC236}">
                <a16:creationId xmlns:a16="http://schemas.microsoft.com/office/drawing/2014/main" id="{7C69943B-6334-4557-977A-46F5F1128106}"/>
              </a:ext>
            </a:extLst>
          </p:cNvPr>
          <p:cNvPicPr>
            <a:picLocks noChangeAspect="1"/>
          </p:cNvPicPr>
          <p:nvPr/>
        </p:nvPicPr>
        <p:blipFill rotWithShape="1">
          <a:blip r:embed="rId40" cstate="hqprint">
            <a:extLst>
              <a:ext uri="{28A0092B-C50C-407E-A947-70E740481C1C}">
                <a14:useLocalDpi xmlns:a14="http://schemas.microsoft.com/office/drawing/2010/main" val="0"/>
              </a:ext>
            </a:extLst>
          </a:blip>
          <a:srcRect l="6285" r="24034"/>
          <a:stretch/>
        </p:blipFill>
        <p:spPr>
          <a:xfrm>
            <a:off x="3723031" y="5252933"/>
            <a:ext cx="835535" cy="798093"/>
          </a:xfrm>
          <a:prstGeom prst="flowChartConnector">
            <a:avLst/>
          </a:prstGeom>
        </p:spPr>
      </p:pic>
      <p:pic>
        <p:nvPicPr>
          <p:cNvPr id="45" name="Picture 10" descr="Image result for amy briesch northeastern university">
            <a:extLst>
              <a:ext uri="{FF2B5EF4-FFF2-40B4-BE49-F238E27FC236}">
                <a16:creationId xmlns:a16="http://schemas.microsoft.com/office/drawing/2014/main" id="{9A929E5A-5B5D-46DD-A9C9-02D8CD347C6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22162" y="3266863"/>
            <a:ext cx="788290" cy="785106"/>
          </a:xfrm>
          <a:prstGeom prst="ellipse">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055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3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1000" fill="hold"/>
                                        <p:tgtEl>
                                          <p:spTgt spid="29"/>
                                        </p:tgtEl>
                                        <p:attrNameLst>
                                          <p:attrName>ppt_w</p:attrName>
                                        </p:attrNameLst>
                                      </p:cBhvr>
                                      <p:tavLst>
                                        <p:tav tm="0">
                                          <p:val>
                                            <p:fltVal val="0"/>
                                          </p:val>
                                        </p:tav>
                                        <p:tav tm="100000">
                                          <p:val>
                                            <p:strVal val="#ppt_w"/>
                                          </p:val>
                                        </p:tav>
                                      </p:tavLst>
                                    </p:anim>
                                    <p:anim calcmode="lin" valueType="num">
                                      <p:cBhvr>
                                        <p:cTn id="38" dur="1000" fill="hold"/>
                                        <p:tgtEl>
                                          <p:spTgt spid="29"/>
                                        </p:tgtEl>
                                        <p:attrNameLst>
                                          <p:attrName>ppt_h</p:attrName>
                                        </p:attrNameLst>
                                      </p:cBhvr>
                                      <p:tavLst>
                                        <p:tav tm="0">
                                          <p:val>
                                            <p:fltVal val="0"/>
                                          </p:val>
                                        </p:tav>
                                        <p:tav tm="100000">
                                          <p:val>
                                            <p:strVal val="#ppt_h"/>
                                          </p:val>
                                        </p:tav>
                                      </p:tavLst>
                                    </p:anim>
                                    <p:anim calcmode="lin" valueType="num">
                                      <p:cBhvr>
                                        <p:cTn id="39" dur="1000" fill="hold"/>
                                        <p:tgtEl>
                                          <p:spTgt spid="29"/>
                                        </p:tgtEl>
                                        <p:attrNameLst>
                                          <p:attrName>style.rotation</p:attrName>
                                        </p:attrNameLst>
                                      </p:cBhvr>
                                      <p:tavLst>
                                        <p:tav tm="0">
                                          <p:val>
                                            <p:fltVal val="90"/>
                                          </p:val>
                                        </p:tav>
                                        <p:tav tm="100000">
                                          <p:val>
                                            <p:fltVal val="0"/>
                                          </p:val>
                                        </p:tav>
                                      </p:tavLst>
                                    </p:anim>
                                    <p:animEffect transition="in" filter="fade">
                                      <p:cBhvr>
                                        <p:cTn id="40" dur="1000"/>
                                        <p:tgtEl>
                                          <p:spTgt spid="29"/>
                                        </p:tgtEl>
                                      </p:cBhvr>
                                    </p:animEffect>
                                  </p:childTnLst>
                                </p:cTn>
                              </p:par>
                              <p:par>
                                <p:cTn id="41" presetID="3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1000" fill="hold"/>
                                        <p:tgtEl>
                                          <p:spTgt spid="30"/>
                                        </p:tgtEl>
                                        <p:attrNameLst>
                                          <p:attrName>ppt_w</p:attrName>
                                        </p:attrNameLst>
                                      </p:cBhvr>
                                      <p:tavLst>
                                        <p:tav tm="0">
                                          <p:val>
                                            <p:fltVal val="0"/>
                                          </p:val>
                                        </p:tav>
                                        <p:tav tm="100000">
                                          <p:val>
                                            <p:strVal val="#ppt_w"/>
                                          </p:val>
                                        </p:tav>
                                      </p:tavLst>
                                    </p:anim>
                                    <p:anim calcmode="lin" valueType="num">
                                      <p:cBhvr>
                                        <p:cTn id="44" dur="1000" fill="hold"/>
                                        <p:tgtEl>
                                          <p:spTgt spid="30"/>
                                        </p:tgtEl>
                                        <p:attrNameLst>
                                          <p:attrName>ppt_h</p:attrName>
                                        </p:attrNameLst>
                                      </p:cBhvr>
                                      <p:tavLst>
                                        <p:tav tm="0">
                                          <p:val>
                                            <p:fltVal val="0"/>
                                          </p:val>
                                        </p:tav>
                                        <p:tav tm="100000">
                                          <p:val>
                                            <p:strVal val="#ppt_h"/>
                                          </p:val>
                                        </p:tav>
                                      </p:tavLst>
                                    </p:anim>
                                    <p:anim calcmode="lin" valueType="num">
                                      <p:cBhvr>
                                        <p:cTn id="45" dur="1000" fill="hold"/>
                                        <p:tgtEl>
                                          <p:spTgt spid="30"/>
                                        </p:tgtEl>
                                        <p:attrNameLst>
                                          <p:attrName>style.rotation</p:attrName>
                                        </p:attrNameLst>
                                      </p:cBhvr>
                                      <p:tavLst>
                                        <p:tav tm="0">
                                          <p:val>
                                            <p:fltVal val="90"/>
                                          </p:val>
                                        </p:tav>
                                        <p:tav tm="100000">
                                          <p:val>
                                            <p:fltVal val="0"/>
                                          </p:val>
                                        </p:tav>
                                      </p:tavLst>
                                    </p:anim>
                                    <p:animEffect transition="in" filter="fade">
                                      <p:cBhvr>
                                        <p:cTn id="46" dur="1000"/>
                                        <p:tgtEl>
                                          <p:spTgt spid="30"/>
                                        </p:tgtEl>
                                      </p:cBhvr>
                                    </p:animEffect>
                                  </p:childTnLst>
                                </p:cTn>
                              </p:par>
                              <p:par>
                                <p:cTn id="47" presetID="3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style.rotation</p:attrName>
                                        </p:attrNameLst>
                                      </p:cBhvr>
                                      <p:tavLst>
                                        <p:tav tm="0">
                                          <p:val>
                                            <p:fltVal val="90"/>
                                          </p:val>
                                        </p:tav>
                                        <p:tav tm="100000">
                                          <p:val>
                                            <p:fltVal val="0"/>
                                          </p:val>
                                        </p:tav>
                                      </p:tavLst>
                                    </p:anim>
                                    <p:animEffect transition="in" filter="fade">
                                      <p:cBhvr>
                                        <p:cTn id="52" dur="1000"/>
                                        <p:tgtEl>
                                          <p:spTgt spid="9"/>
                                        </p:tgtEl>
                                      </p:cBhvr>
                                    </p:animEffect>
                                  </p:childTnLst>
                                </p:cTn>
                              </p:par>
                              <p:par>
                                <p:cTn id="53" presetID="31"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p:cTn id="55" dur="1000" fill="hold"/>
                                        <p:tgtEl>
                                          <p:spTgt spid="42"/>
                                        </p:tgtEl>
                                        <p:attrNameLst>
                                          <p:attrName>ppt_w</p:attrName>
                                        </p:attrNameLst>
                                      </p:cBhvr>
                                      <p:tavLst>
                                        <p:tav tm="0">
                                          <p:val>
                                            <p:fltVal val="0"/>
                                          </p:val>
                                        </p:tav>
                                        <p:tav tm="100000">
                                          <p:val>
                                            <p:strVal val="#ppt_w"/>
                                          </p:val>
                                        </p:tav>
                                      </p:tavLst>
                                    </p:anim>
                                    <p:anim calcmode="lin" valueType="num">
                                      <p:cBhvr>
                                        <p:cTn id="56" dur="1000" fill="hold"/>
                                        <p:tgtEl>
                                          <p:spTgt spid="42"/>
                                        </p:tgtEl>
                                        <p:attrNameLst>
                                          <p:attrName>ppt_h</p:attrName>
                                        </p:attrNameLst>
                                      </p:cBhvr>
                                      <p:tavLst>
                                        <p:tav tm="0">
                                          <p:val>
                                            <p:fltVal val="0"/>
                                          </p:val>
                                        </p:tav>
                                        <p:tav tm="100000">
                                          <p:val>
                                            <p:strVal val="#ppt_h"/>
                                          </p:val>
                                        </p:tav>
                                      </p:tavLst>
                                    </p:anim>
                                    <p:anim calcmode="lin" valueType="num">
                                      <p:cBhvr>
                                        <p:cTn id="57" dur="1000" fill="hold"/>
                                        <p:tgtEl>
                                          <p:spTgt spid="42"/>
                                        </p:tgtEl>
                                        <p:attrNameLst>
                                          <p:attrName>style.rotation</p:attrName>
                                        </p:attrNameLst>
                                      </p:cBhvr>
                                      <p:tavLst>
                                        <p:tav tm="0">
                                          <p:val>
                                            <p:fltVal val="90"/>
                                          </p:val>
                                        </p:tav>
                                        <p:tav tm="100000">
                                          <p:val>
                                            <p:fltVal val="0"/>
                                          </p:val>
                                        </p:tav>
                                      </p:tavLst>
                                    </p:anim>
                                    <p:animEffect transition="in" filter="fade">
                                      <p:cBhvr>
                                        <p:cTn id="58" dur="1000"/>
                                        <p:tgtEl>
                                          <p:spTgt spid="42"/>
                                        </p:tgtEl>
                                      </p:cBhvr>
                                    </p:animEffect>
                                  </p:childTnLst>
                                </p:cTn>
                              </p:par>
                              <p:par>
                                <p:cTn id="59" presetID="3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 calcmode="lin" valueType="num">
                                      <p:cBhvr>
                                        <p:cTn id="63" dur="1000" fill="hold"/>
                                        <p:tgtEl>
                                          <p:spTgt spid="11"/>
                                        </p:tgtEl>
                                        <p:attrNameLst>
                                          <p:attrName>style.rotation</p:attrName>
                                        </p:attrNameLst>
                                      </p:cBhvr>
                                      <p:tavLst>
                                        <p:tav tm="0">
                                          <p:val>
                                            <p:fltVal val="90"/>
                                          </p:val>
                                        </p:tav>
                                        <p:tav tm="100000">
                                          <p:val>
                                            <p:fltVal val="0"/>
                                          </p:val>
                                        </p:tav>
                                      </p:tavLst>
                                    </p:anim>
                                    <p:animEffect transition="in" filter="fade">
                                      <p:cBhvr>
                                        <p:cTn id="64" dur="1000"/>
                                        <p:tgtEl>
                                          <p:spTgt spid="11"/>
                                        </p:tgtEl>
                                      </p:cBhvr>
                                    </p:animEffect>
                                  </p:childTnLst>
                                </p:cTn>
                              </p:par>
                              <p:par>
                                <p:cTn id="65" presetID="3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1000" fill="hold"/>
                                        <p:tgtEl>
                                          <p:spTgt spid="32"/>
                                        </p:tgtEl>
                                        <p:attrNameLst>
                                          <p:attrName>ppt_w</p:attrName>
                                        </p:attrNameLst>
                                      </p:cBhvr>
                                      <p:tavLst>
                                        <p:tav tm="0">
                                          <p:val>
                                            <p:fltVal val="0"/>
                                          </p:val>
                                        </p:tav>
                                        <p:tav tm="100000">
                                          <p:val>
                                            <p:strVal val="#ppt_w"/>
                                          </p:val>
                                        </p:tav>
                                      </p:tavLst>
                                    </p:anim>
                                    <p:anim calcmode="lin" valueType="num">
                                      <p:cBhvr>
                                        <p:cTn id="68" dur="1000" fill="hold"/>
                                        <p:tgtEl>
                                          <p:spTgt spid="32"/>
                                        </p:tgtEl>
                                        <p:attrNameLst>
                                          <p:attrName>ppt_h</p:attrName>
                                        </p:attrNameLst>
                                      </p:cBhvr>
                                      <p:tavLst>
                                        <p:tav tm="0">
                                          <p:val>
                                            <p:fltVal val="0"/>
                                          </p:val>
                                        </p:tav>
                                        <p:tav tm="100000">
                                          <p:val>
                                            <p:strVal val="#ppt_h"/>
                                          </p:val>
                                        </p:tav>
                                      </p:tavLst>
                                    </p:anim>
                                    <p:anim calcmode="lin" valueType="num">
                                      <p:cBhvr>
                                        <p:cTn id="69" dur="1000" fill="hold"/>
                                        <p:tgtEl>
                                          <p:spTgt spid="32"/>
                                        </p:tgtEl>
                                        <p:attrNameLst>
                                          <p:attrName>style.rotation</p:attrName>
                                        </p:attrNameLst>
                                      </p:cBhvr>
                                      <p:tavLst>
                                        <p:tav tm="0">
                                          <p:val>
                                            <p:fltVal val="90"/>
                                          </p:val>
                                        </p:tav>
                                        <p:tav tm="100000">
                                          <p:val>
                                            <p:fltVal val="0"/>
                                          </p:val>
                                        </p:tav>
                                      </p:tavLst>
                                    </p:anim>
                                    <p:animEffect transition="in" filter="fade">
                                      <p:cBhvr>
                                        <p:cTn id="70" dur="1000"/>
                                        <p:tgtEl>
                                          <p:spTgt spid="32"/>
                                        </p:tgtEl>
                                      </p:cBhvr>
                                    </p:animEffect>
                                  </p:childTnLst>
                                </p:cTn>
                              </p:par>
                              <p:par>
                                <p:cTn id="71" presetID="31" presetClass="entr" presetSubtype="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p:cTn id="73" dur="1000" fill="hold"/>
                                        <p:tgtEl>
                                          <p:spTgt spid="40"/>
                                        </p:tgtEl>
                                        <p:attrNameLst>
                                          <p:attrName>ppt_w</p:attrName>
                                        </p:attrNameLst>
                                      </p:cBhvr>
                                      <p:tavLst>
                                        <p:tav tm="0">
                                          <p:val>
                                            <p:fltVal val="0"/>
                                          </p:val>
                                        </p:tav>
                                        <p:tav tm="100000">
                                          <p:val>
                                            <p:strVal val="#ppt_w"/>
                                          </p:val>
                                        </p:tav>
                                      </p:tavLst>
                                    </p:anim>
                                    <p:anim calcmode="lin" valueType="num">
                                      <p:cBhvr>
                                        <p:cTn id="74" dur="1000" fill="hold"/>
                                        <p:tgtEl>
                                          <p:spTgt spid="40"/>
                                        </p:tgtEl>
                                        <p:attrNameLst>
                                          <p:attrName>ppt_h</p:attrName>
                                        </p:attrNameLst>
                                      </p:cBhvr>
                                      <p:tavLst>
                                        <p:tav tm="0">
                                          <p:val>
                                            <p:fltVal val="0"/>
                                          </p:val>
                                        </p:tav>
                                        <p:tav tm="100000">
                                          <p:val>
                                            <p:strVal val="#ppt_h"/>
                                          </p:val>
                                        </p:tav>
                                      </p:tavLst>
                                    </p:anim>
                                    <p:anim calcmode="lin" valueType="num">
                                      <p:cBhvr>
                                        <p:cTn id="75" dur="1000" fill="hold"/>
                                        <p:tgtEl>
                                          <p:spTgt spid="40"/>
                                        </p:tgtEl>
                                        <p:attrNameLst>
                                          <p:attrName>style.rotation</p:attrName>
                                        </p:attrNameLst>
                                      </p:cBhvr>
                                      <p:tavLst>
                                        <p:tav tm="0">
                                          <p:val>
                                            <p:fltVal val="90"/>
                                          </p:val>
                                        </p:tav>
                                        <p:tav tm="100000">
                                          <p:val>
                                            <p:fltVal val="0"/>
                                          </p:val>
                                        </p:tav>
                                      </p:tavLst>
                                    </p:anim>
                                    <p:animEffect transition="in" filter="fade">
                                      <p:cBhvr>
                                        <p:cTn id="76" dur="1000"/>
                                        <p:tgtEl>
                                          <p:spTgt spid="40"/>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1000" fill="hold"/>
                                        <p:tgtEl>
                                          <p:spTgt spid="36"/>
                                        </p:tgtEl>
                                        <p:attrNameLst>
                                          <p:attrName>ppt_w</p:attrName>
                                        </p:attrNameLst>
                                      </p:cBhvr>
                                      <p:tavLst>
                                        <p:tav tm="0">
                                          <p:val>
                                            <p:fltVal val="0"/>
                                          </p:val>
                                        </p:tav>
                                        <p:tav tm="100000">
                                          <p:val>
                                            <p:strVal val="#ppt_w"/>
                                          </p:val>
                                        </p:tav>
                                      </p:tavLst>
                                    </p:anim>
                                    <p:anim calcmode="lin" valueType="num">
                                      <p:cBhvr>
                                        <p:cTn id="80" dur="1000" fill="hold"/>
                                        <p:tgtEl>
                                          <p:spTgt spid="36"/>
                                        </p:tgtEl>
                                        <p:attrNameLst>
                                          <p:attrName>ppt_h</p:attrName>
                                        </p:attrNameLst>
                                      </p:cBhvr>
                                      <p:tavLst>
                                        <p:tav tm="0">
                                          <p:val>
                                            <p:fltVal val="0"/>
                                          </p:val>
                                        </p:tav>
                                        <p:tav tm="100000">
                                          <p:val>
                                            <p:strVal val="#ppt_h"/>
                                          </p:val>
                                        </p:tav>
                                      </p:tavLst>
                                    </p:anim>
                                    <p:anim calcmode="lin" valueType="num">
                                      <p:cBhvr>
                                        <p:cTn id="81" dur="1000" fill="hold"/>
                                        <p:tgtEl>
                                          <p:spTgt spid="36"/>
                                        </p:tgtEl>
                                        <p:attrNameLst>
                                          <p:attrName>style.rotation</p:attrName>
                                        </p:attrNameLst>
                                      </p:cBhvr>
                                      <p:tavLst>
                                        <p:tav tm="0">
                                          <p:val>
                                            <p:fltVal val="90"/>
                                          </p:val>
                                        </p:tav>
                                        <p:tav tm="100000">
                                          <p:val>
                                            <p:fltVal val="0"/>
                                          </p:val>
                                        </p:tav>
                                      </p:tavLst>
                                    </p:anim>
                                    <p:animEffect transition="in" filter="fade">
                                      <p:cBhvr>
                                        <p:cTn id="82" dur="1000"/>
                                        <p:tgtEl>
                                          <p:spTgt spid="36"/>
                                        </p:tgtEl>
                                      </p:cBhvr>
                                    </p:animEffect>
                                  </p:childTnLst>
                                </p:cTn>
                              </p:par>
                              <p:par>
                                <p:cTn id="83" presetID="31"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1000" fill="hold"/>
                                        <p:tgtEl>
                                          <p:spTgt spid="12"/>
                                        </p:tgtEl>
                                        <p:attrNameLst>
                                          <p:attrName>ppt_w</p:attrName>
                                        </p:attrNameLst>
                                      </p:cBhvr>
                                      <p:tavLst>
                                        <p:tav tm="0">
                                          <p:val>
                                            <p:fltVal val="0"/>
                                          </p:val>
                                        </p:tav>
                                        <p:tav tm="100000">
                                          <p:val>
                                            <p:strVal val="#ppt_w"/>
                                          </p:val>
                                        </p:tav>
                                      </p:tavLst>
                                    </p:anim>
                                    <p:anim calcmode="lin" valueType="num">
                                      <p:cBhvr>
                                        <p:cTn id="86" dur="1000" fill="hold"/>
                                        <p:tgtEl>
                                          <p:spTgt spid="12"/>
                                        </p:tgtEl>
                                        <p:attrNameLst>
                                          <p:attrName>ppt_h</p:attrName>
                                        </p:attrNameLst>
                                      </p:cBhvr>
                                      <p:tavLst>
                                        <p:tav tm="0">
                                          <p:val>
                                            <p:fltVal val="0"/>
                                          </p:val>
                                        </p:tav>
                                        <p:tav tm="100000">
                                          <p:val>
                                            <p:strVal val="#ppt_h"/>
                                          </p:val>
                                        </p:tav>
                                      </p:tavLst>
                                    </p:anim>
                                    <p:anim calcmode="lin" valueType="num">
                                      <p:cBhvr>
                                        <p:cTn id="87" dur="1000" fill="hold"/>
                                        <p:tgtEl>
                                          <p:spTgt spid="12"/>
                                        </p:tgtEl>
                                        <p:attrNameLst>
                                          <p:attrName>style.rotation</p:attrName>
                                        </p:attrNameLst>
                                      </p:cBhvr>
                                      <p:tavLst>
                                        <p:tav tm="0">
                                          <p:val>
                                            <p:fltVal val="90"/>
                                          </p:val>
                                        </p:tav>
                                        <p:tav tm="100000">
                                          <p:val>
                                            <p:fltVal val="0"/>
                                          </p:val>
                                        </p:tav>
                                      </p:tavLst>
                                    </p:anim>
                                    <p:animEffect transition="in" filter="fade">
                                      <p:cBhvr>
                                        <p:cTn id="88" dur="1000"/>
                                        <p:tgtEl>
                                          <p:spTgt spid="12"/>
                                        </p:tgtEl>
                                      </p:cBhvr>
                                    </p:animEffect>
                                  </p:childTnLst>
                                </p:cTn>
                              </p:par>
                              <p:par>
                                <p:cTn id="89" presetID="31" presetClass="entr" presetSubtype="0" fill="hold" nodeType="with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p:cTn id="91" dur="1000" fill="hold"/>
                                        <p:tgtEl>
                                          <p:spTgt spid="13"/>
                                        </p:tgtEl>
                                        <p:attrNameLst>
                                          <p:attrName>ppt_w</p:attrName>
                                        </p:attrNameLst>
                                      </p:cBhvr>
                                      <p:tavLst>
                                        <p:tav tm="0">
                                          <p:val>
                                            <p:fltVal val="0"/>
                                          </p:val>
                                        </p:tav>
                                        <p:tav tm="100000">
                                          <p:val>
                                            <p:strVal val="#ppt_w"/>
                                          </p:val>
                                        </p:tav>
                                      </p:tavLst>
                                    </p:anim>
                                    <p:anim calcmode="lin" valueType="num">
                                      <p:cBhvr>
                                        <p:cTn id="92" dur="1000" fill="hold"/>
                                        <p:tgtEl>
                                          <p:spTgt spid="13"/>
                                        </p:tgtEl>
                                        <p:attrNameLst>
                                          <p:attrName>ppt_h</p:attrName>
                                        </p:attrNameLst>
                                      </p:cBhvr>
                                      <p:tavLst>
                                        <p:tav tm="0">
                                          <p:val>
                                            <p:fltVal val="0"/>
                                          </p:val>
                                        </p:tav>
                                        <p:tav tm="100000">
                                          <p:val>
                                            <p:strVal val="#ppt_h"/>
                                          </p:val>
                                        </p:tav>
                                      </p:tavLst>
                                    </p:anim>
                                    <p:anim calcmode="lin" valueType="num">
                                      <p:cBhvr>
                                        <p:cTn id="93" dur="1000" fill="hold"/>
                                        <p:tgtEl>
                                          <p:spTgt spid="13"/>
                                        </p:tgtEl>
                                        <p:attrNameLst>
                                          <p:attrName>style.rotation</p:attrName>
                                        </p:attrNameLst>
                                      </p:cBhvr>
                                      <p:tavLst>
                                        <p:tav tm="0">
                                          <p:val>
                                            <p:fltVal val="90"/>
                                          </p:val>
                                        </p:tav>
                                        <p:tav tm="100000">
                                          <p:val>
                                            <p:fltVal val="0"/>
                                          </p:val>
                                        </p:tav>
                                      </p:tavLst>
                                    </p:anim>
                                    <p:animEffect transition="in" filter="fade">
                                      <p:cBhvr>
                                        <p:cTn id="94" dur="1000"/>
                                        <p:tgtEl>
                                          <p:spTgt spid="13"/>
                                        </p:tgtEl>
                                      </p:cBhvr>
                                    </p:animEffect>
                                  </p:childTnLst>
                                </p:cTn>
                              </p:par>
                              <p:par>
                                <p:cTn id="95" presetID="31" presetClass="entr" presetSubtype="0" fill="hold"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p:cTn id="97" dur="1000" fill="hold"/>
                                        <p:tgtEl>
                                          <p:spTgt spid="25"/>
                                        </p:tgtEl>
                                        <p:attrNameLst>
                                          <p:attrName>ppt_w</p:attrName>
                                        </p:attrNameLst>
                                      </p:cBhvr>
                                      <p:tavLst>
                                        <p:tav tm="0">
                                          <p:val>
                                            <p:fltVal val="0"/>
                                          </p:val>
                                        </p:tav>
                                        <p:tav tm="100000">
                                          <p:val>
                                            <p:strVal val="#ppt_w"/>
                                          </p:val>
                                        </p:tav>
                                      </p:tavLst>
                                    </p:anim>
                                    <p:anim calcmode="lin" valueType="num">
                                      <p:cBhvr>
                                        <p:cTn id="98" dur="1000" fill="hold"/>
                                        <p:tgtEl>
                                          <p:spTgt spid="25"/>
                                        </p:tgtEl>
                                        <p:attrNameLst>
                                          <p:attrName>ppt_h</p:attrName>
                                        </p:attrNameLst>
                                      </p:cBhvr>
                                      <p:tavLst>
                                        <p:tav tm="0">
                                          <p:val>
                                            <p:fltVal val="0"/>
                                          </p:val>
                                        </p:tav>
                                        <p:tav tm="100000">
                                          <p:val>
                                            <p:strVal val="#ppt_h"/>
                                          </p:val>
                                        </p:tav>
                                      </p:tavLst>
                                    </p:anim>
                                    <p:anim calcmode="lin" valueType="num">
                                      <p:cBhvr>
                                        <p:cTn id="99" dur="1000" fill="hold"/>
                                        <p:tgtEl>
                                          <p:spTgt spid="25"/>
                                        </p:tgtEl>
                                        <p:attrNameLst>
                                          <p:attrName>style.rotation</p:attrName>
                                        </p:attrNameLst>
                                      </p:cBhvr>
                                      <p:tavLst>
                                        <p:tav tm="0">
                                          <p:val>
                                            <p:fltVal val="90"/>
                                          </p:val>
                                        </p:tav>
                                        <p:tav tm="100000">
                                          <p:val>
                                            <p:fltVal val="0"/>
                                          </p:val>
                                        </p:tav>
                                      </p:tavLst>
                                    </p:anim>
                                    <p:animEffect transition="in" filter="fade">
                                      <p:cBhvr>
                                        <p:cTn id="100" dur="1000"/>
                                        <p:tgtEl>
                                          <p:spTgt spid="25"/>
                                        </p:tgtEl>
                                      </p:cBhvr>
                                    </p:animEffect>
                                  </p:childTnLst>
                                </p:cTn>
                              </p:par>
                              <p:par>
                                <p:cTn id="101" presetID="31" presetClass="entr" presetSubtype="0" fill="hold" nodeType="withEffect">
                                  <p:stCondLst>
                                    <p:cond delay="0"/>
                                  </p:stCondLst>
                                  <p:childTnLst>
                                    <p:set>
                                      <p:cBhvr>
                                        <p:cTn id="102" dur="1" fill="hold">
                                          <p:stCondLst>
                                            <p:cond delay="0"/>
                                          </p:stCondLst>
                                        </p:cTn>
                                        <p:tgtEl>
                                          <p:spTgt spid="26"/>
                                        </p:tgtEl>
                                        <p:attrNameLst>
                                          <p:attrName>style.visibility</p:attrName>
                                        </p:attrNameLst>
                                      </p:cBhvr>
                                      <p:to>
                                        <p:strVal val="visible"/>
                                      </p:to>
                                    </p:set>
                                    <p:anim calcmode="lin" valueType="num">
                                      <p:cBhvr>
                                        <p:cTn id="103" dur="1000" fill="hold"/>
                                        <p:tgtEl>
                                          <p:spTgt spid="26"/>
                                        </p:tgtEl>
                                        <p:attrNameLst>
                                          <p:attrName>ppt_w</p:attrName>
                                        </p:attrNameLst>
                                      </p:cBhvr>
                                      <p:tavLst>
                                        <p:tav tm="0">
                                          <p:val>
                                            <p:fltVal val="0"/>
                                          </p:val>
                                        </p:tav>
                                        <p:tav tm="100000">
                                          <p:val>
                                            <p:strVal val="#ppt_w"/>
                                          </p:val>
                                        </p:tav>
                                      </p:tavLst>
                                    </p:anim>
                                    <p:anim calcmode="lin" valueType="num">
                                      <p:cBhvr>
                                        <p:cTn id="104" dur="1000" fill="hold"/>
                                        <p:tgtEl>
                                          <p:spTgt spid="26"/>
                                        </p:tgtEl>
                                        <p:attrNameLst>
                                          <p:attrName>ppt_h</p:attrName>
                                        </p:attrNameLst>
                                      </p:cBhvr>
                                      <p:tavLst>
                                        <p:tav tm="0">
                                          <p:val>
                                            <p:fltVal val="0"/>
                                          </p:val>
                                        </p:tav>
                                        <p:tav tm="100000">
                                          <p:val>
                                            <p:strVal val="#ppt_h"/>
                                          </p:val>
                                        </p:tav>
                                      </p:tavLst>
                                    </p:anim>
                                    <p:anim calcmode="lin" valueType="num">
                                      <p:cBhvr>
                                        <p:cTn id="105" dur="1000" fill="hold"/>
                                        <p:tgtEl>
                                          <p:spTgt spid="26"/>
                                        </p:tgtEl>
                                        <p:attrNameLst>
                                          <p:attrName>style.rotation</p:attrName>
                                        </p:attrNameLst>
                                      </p:cBhvr>
                                      <p:tavLst>
                                        <p:tav tm="0">
                                          <p:val>
                                            <p:fltVal val="90"/>
                                          </p:val>
                                        </p:tav>
                                        <p:tav tm="100000">
                                          <p:val>
                                            <p:fltVal val="0"/>
                                          </p:val>
                                        </p:tav>
                                      </p:tavLst>
                                    </p:anim>
                                    <p:animEffect transition="in" filter="fade">
                                      <p:cBhvr>
                                        <p:cTn id="106" dur="1000"/>
                                        <p:tgtEl>
                                          <p:spTgt spid="26"/>
                                        </p:tgtEl>
                                      </p:cBhvr>
                                    </p:animEffect>
                                  </p:childTnLst>
                                </p:cTn>
                              </p:par>
                              <p:par>
                                <p:cTn id="107" presetID="31" presetClass="entr" presetSubtype="0" fill="hold" nodeType="withEffect">
                                  <p:stCondLst>
                                    <p:cond delay="0"/>
                                  </p:stCondLst>
                                  <p:childTnLst>
                                    <p:set>
                                      <p:cBhvr>
                                        <p:cTn id="108" dur="1" fill="hold">
                                          <p:stCondLst>
                                            <p:cond delay="0"/>
                                          </p:stCondLst>
                                        </p:cTn>
                                        <p:tgtEl>
                                          <p:spTgt spid="27"/>
                                        </p:tgtEl>
                                        <p:attrNameLst>
                                          <p:attrName>style.visibility</p:attrName>
                                        </p:attrNameLst>
                                      </p:cBhvr>
                                      <p:to>
                                        <p:strVal val="visible"/>
                                      </p:to>
                                    </p:set>
                                    <p:anim calcmode="lin" valueType="num">
                                      <p:cBhvr>
                                        <p:cTn id="109" dur="1000" fill="hold"/>
                                        <p:tgtEl>
                                          <p:spTgt spid="27"/>
                                        </p:tgtEl>
                                        <p:attrNameLst>
                                          <p:attrName>ppt_w</p:attrName>
                                        </p:attrNameLst>
                                      </p:cBhvr>
                                      <p:tavLst>
                                        <p:tav tm="0">
                                          <p:val>
                                            <p:fltVal val="0"/>
                                          </p:val>
                                        </p:tav>
                                        <p:tav tm="100000">
                                          <p:val>
                                            <p:strVal val="#ppt_w"/>
                                          </p:val>
                                        </p:tav>
                                      </p:tavLst>
                                    </p:anim>
                                    <p:anim calcmode="lin" valueType="num">
                                      <p:cBhvr>
                                        <p:cTn id="110" dur="1000" fill="hold"/>
                                        <p:tgtEl>
                                          <p:spTgt spid="27"/>
                                        </p:tgtEl>
                                        <p:attrNameLst>
                                          <p:attrName>ppt_h</p:attrName>
                                        </p:attrNameLst>
                                      </p:cBhvr>
                                      <p:tavLst>
                                        <p:tav tm="0">
                                          <p:val>
                                            <p:fltVal val="0"/>
                                          </p:val>
                                        </p:tav>
                                        <p:tav tm="100000">
                                          <p:val>
                                            <p:strVal val="#ppt_h"/>
                                          </p:val>
                                        </p:tav>
                                      </p:tavLst>
                                    </p:anim>
                                    <p:anim calcmode="lin" valueType="num">
                                      <p:cBhvr>
                                        <p:cTn id="111" dur="1000" fill="hold"/>
                                        <p:tgtEl>
                                          <p:spTgt spid="27"/>
                                        </p:tgtEl>
                                        <p:attrNameLst>
                                          <p:attrName>style.rotation</p:attrName>
                                        </p:attrNameLst>
                                      </p:cBhvr>
                                      <p:tavLst>
                                        <p:tav tm="0">
                                          <p:val>
                                            <p:fltVal val="90"/>
                                          </p:val>
                                        </p:tav>
                                        <p:tav tm="100000">
                                          <p:val>
                                            <p:fltVal val="0"/>
                                          </p:val>
                                        </p:tav>
                                      </p:tavLst>
                                    </p:anim>
                                    <p:animEffect transition="in" filter="fade">
                                      <p:cBhvr>
                                        <p:cTn id="112" dur="1000"/>
                                        <p:tgtEl>
                                          <p:spTgt spid="27"/>
                                        </p:tgtEl>
                                      </p:cBhvr>
                                    </p:animEffect>
                                  </p:childTnLst>
                                </p:cTn>
                              </p:par>
                              <p:par>
                                <p:cTn id="113" presetID="31" presetClass="entr" presetSubtype="0" fill="hold" nodeType="with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p:cTn id="115" dur="1000" fill="hold"/>
                                        <p:tgtEl>
                                          <p:spTgt spid="28"/>
                                        </p:tgtEl>
                                        <p:attrNameLst>
                                          <p:attrName>ppt_w</p:attrName>
                                        </p:attrNameLst>
                                      </p:cBhvr>
                                      <p:tavLst>
                                        <p:tav tm="0">
                                          <p:val>
                                            <p:fltVal val="0"/>
                                          </p:val>
                                        </p:tav>
                                        <p:tav tm="100000">
                                          <p:val>
                                            <p:strVal val="#ppt_w"/>
                                          </p:val>
                                        </p:tav>
                                      </p:tavLst>
                                    </p:anim>
                                    <p:anim calcmode="lin" valueType="num">
                                      <p:cBhvr>
                                        <p:cTn id="116" dur="1000" fill="hold"/>
                                        <p:tgtEl>
                                          <p:spTgt spid="28"/>
                                        </p:tgtEl>
                                        <p:attrNameLst>
                                          <p:attrName>ppt_h</p:attrName>
                                        </p:attrNameLst>
                                      </p:cBhvr>
                                      <p:tavLst>
                                        <p:tav tm="0">
                                          <p:val>
                                            <p:fltVal val="0"/>
                                          </p:val>
                                        </p:tav>
                                        <p:tav tm="100000">
                                          <p:val>
                                            <p:strVal val="#ppt_h"/>
                                          </p:val>
                                        </p:tav>
                                      </p:tavLst>
                                    </p:anim>
                                    <p:anim calcmode="lin" valueType="num">
                                      <p:cBhvr>
                                        <p:cTn id="117" dur="1000" fill="hold"/>
                                        <p:tgtEl>
                                          <p:spTgt spid="28"/>
                                        </p:tgtEl>
                                        <p:attrNameLst>
                                          <p:attrName>style.rotation</p:attrName>
                                        </p:attrNameLst>
                                      </p:cBhvr>
                                      <p:tavLst>
                                        <p:tav tm="0">
                                          <p:val>
                                            <p:fltVal val="90"/>
                                          </p:val>
                                        </p:tav>
                                        <p:tav tm="100000">
                                          <p:val>
                                            <p:fltVal val="0"/>
                                          </p:val>
                                        </p:tav>
                                      </p:tavLst>
                                    </p:anim>
                                    <p:animEffect transition="in" filter="fade">
                                      <p:cBhvr>
                                        <p:cTn id="118" dur="1000"/>
                                        <p:tgtEl>
                                          <p:spTgt spid="28"/>
                                        </p:tgtEl>
                                      </p:cBhvr>
                                    </p:animEffect>
                                  </p:childTnLst>
                                </p:cTn>
                              </p:par>
                              <p:par>
                                <p:cTn id="119" presetID="31" presetClass="entr" presetSubtype="0" fill="hold" nodeType="withEffect">
                                  <p:stCondLst>
                                    <p:cond delay="0"/>
                                  </p:stCondLst>
                                  <p:childTnLst>
                                    <p:set>
                                      <p:cBhvr>
                                        <p:cTn id="120" dur="1" fill="hold">
                                          <p:stCondLst>
                                            <p:cond delay="0"/>
                                          </p:stCondLst>
                                        </p:cTn>
                                        <p:tgtEl>
                                          <p:spTgt spid="39"/>
                                        </p:tgtEl>
                                        <p:attrNameLst>
                                          <p:attrName>style.visibility</p:attrName>
                                        </p:attrNameLst>
                                      </p:cBhvr>
                                      <p:to>
                                        <p:strVal val="visible"/>
                                      </p:to>
                                    </p:set>
                                    <p:anim calcmode="lin" valueType="num">
                                      <p:cBhvr>
                                        <p:cTn id="121" dur="1000" fill="hold"/>
                                        <p:tgtEl>
                                          <p:spTgt spid="39"/>
                                        </p:tgtEl>
                                        <p:attrNameLst>
                                          <p:attrName>ppt_w</p:attrName>
                                        </p:attrNameLst>
                                      </p:cBhvr>
                                      <p:tavLst>
                                        <p:tav tm="0">
                                          <p:val>
                                            <p:fltVal val="0"/>
                                          </p:val>
                                        </p:tav>
                                        <p:tav tm="100000">
                                          <p:val>
                                            <p:strVal val="#ppt_w"/>
                                          </p:val>
                                        </p:tav>
                                      </p:tavLst>
                                    </p:anim>
                                    <p:anim calcmode="lin" valueType="num">
                                      <p:cBhvr>
                                        <p:cTn id="122" dur="1000" fill="hold"/>
                                        <p:tgtEl>
                                          <p:spTgt spid="39"/>
                                        </p:tgtEl>
                                        <p:attrNameLst>
                                          <p:attrName>ppt_h</p:attrName>
                                        </p:attrNameLst>
                                      </p:cBhvr>
                                      <p:tavLst>
                                        <p:tav tm="0">
                                          <p:val>
                                            <p:fltVal val="0"/>
                                          </p:val>
                                        </p:tav>
                                        <p:tav tm="100000">
                                          <p:val>
                                            <p:strVal val="#ppt_h"/>
                                          </p:val>
                                        </p:tav>
                                      </p:tavLst>
                                    </p:anim>
                                    <p:anim calcmode="lin" valueType="num">
                                      <p:cBhvr>
                                        <p:cTn id="123" dur="1000" fill="hold"/>
                                        <p:tgtEl>
                                          <p:spTgt spid="39"/>
                                        </p:tgtEl>
                                        <p:attrNameLst>
                                          <p:attrName>style.rotation</p:attrName>
                                        </p:attrNameLst>
                                      </p:cBhvr>
                                      <p:tavLst>
                                        <p:tav tm="0">
                                          <p:val>
                                            <p:fltVal val="90"/>
                                          </p:val>
                                        </p:tav>
                                        <p:tav tm="100000">
                                          <p:val>
                                            <p:fltVal val="0"/>
                                          </p:val>
                                        </p:tav>
                                      </p:tavLst>
                                    </p:anim>
                                    <p:animEffect transition="in" filter="fade">
                                      <p:cBhvr>
                                        <p:cTn id="124" dur="1000"/>
                                        <p:tgtEl>
                                          <p:spTgt spid="39"/>
                                        </p:tgtEl>
                                      </p:cBhvr>
                                    </p:animEffect>
                                  </p:childTnLst>
                                </p:cTn>
                              </p:par>
                              <p:par>
                                <p:cTn id="125" presetID="31" presetClass="entr" presetSubtype="0" fill="hold" nodeType="withEffect">
                                  <p:stCondLst>
                                    <p:cond delay="0"/>
                                  </p:stCondLst>
                                  <p:childTnLst>
                                    <p:set>
                                      <p:cBhvr>
                                        <p:cTn id="126" dur="1" fill="hold">
                                          <p:stCondLst>
                                            <p:cond delay="0"/>
                                          </p:stCondLst>
                                        </p:cTn>
                                        <p:tgtEl>
                                          <p:spTgt spid="31"/>
                                        </p:tgtEl>
                                        <p:attrNameLst>
                                          <p:attrName>style.visibility</p:attrName>
                                        </p:attrNameLst>
                                      </p:cBhvr>
                                      <p:to>
                                        <p:strVal val="visible"/>
                                      </p:to>
                                    </p:set>
                                    <p:anim calcmode="lin" valueType="num">
                                      <p:cBhvr>
                                        <p:cTn id="127" dur="1000" fill="hold"/>
                                        <p:tgtEl>
                                          <p:spTgt spid="31"/>
                                        </p:tgtEl>
                                        <p:attrNameLst>
                                          <p:attrName>ppt_w</p:attrName>
                                        </p:attrNameLst>
                                      </p:cBhvr>
                                      <p:tavLst>
                                        <p:tav tm="0">
                                          <p:val>
                                            <p:fltVal val="0"/>
                                          </p:val>
                                        </p:tav>
                                        <p:tav tm="100000">
                                          <p:val>
                                            <p:strVal val="#ppt_w"/>
                                          </p:val>
                                        </p:tav>
                                      </p:tavLst>
                                    </p:anim>
                                    <p:anim calcmode="lin" valueType="num">
                                      <p:cBhvr>
                                        <p:cTn id="128" dur="1000" fill="hold"/>
                                        <p:tgtEl>
                                          <p:spTgt spid="31"/>
                                        </p:tgtEl>
                                        <p:attrNameLst>
                                          <p:attrName>ppt_h</p:attrName>
                                        </p:attrNameLst>
                                      </p:cBhvr>
                                      <p:tavLst>
                                        <p:tav tm="0">
                                          <p:val>
                                            <p:fltVal val="0"/>
                                          </p:val>
                                        </p:tav>
                                        <p:tav tm="100000">
                                          <p:val>
                                            <p:strVal val="#ppt_h"/>
                                          </p:val>
                                        </p:tav>
                                      </p:tavLst>
                                    </p:anim>
                                    <p:anim calcmode="lin" valueType="num">
                                      <p:cBhvr>
                                        <p:cTn id="129" dur="1000" fill="hold"/>
                                        <p:tgtEl>
                                          <p:spTgt spid="31"/>
                                        </p:tgtEl>
                                        <p:attrNameLst>
                                          <p:attrName>style.rotation</p:attrName>
                                        </p:attrNameLst>
                                      </p:cBhvr>
                                      <p:tavLst>
                                        <p:tav tm="0">
                                          <p:val>
                                            <p:fltVal val="90"/>
                                          </p:val>
                                        </p:tav>
                                        <p:tav tm="100000">
                                          <p:val>
                                            <p:fltVal val="0"/>
                                          </p:val>
                                        </p:tav>
                                      </p:tavLst>
                                    </p:anim>
                                    <p:animEffect transition="in" filter="fade">
                                      <p:cBhvr>
                                        <p:cTn id="130" dur="1000"/>
                                        <p:tgtEl>
                                          <p:spTgt spid="31"/>
                                        </p:tgtEl>
                                      </p:cBhvr>
                                    </p:animEffect>
                                  </p:childTnLst>
                                </p:cTn>
                              </p:par>
                              <p:par>
                                <p:cTn id="131" presetID="31" presetClass="entr" presetSubtype="0" fill="hold" nodeType="withEffect">
                                  <p:stCondLst>
                                    <p:cond delay="0"/>
                                  </p:stCondLst>
                                  <p:childTnLst>
                                    <p:set>
                                      <p:cBhvr>
                                        <p:cTn id="132" dur="1" fill="hold">
                                          <p:stCondLst>
                                            <p:cond delay="0"/>
                                          </p:stCondLst>
                                        </p:cTn>
                                        <p:tgtEl>
                                          <p:spTgt spid="33"/>
                                        </p:tgtEl>
                                        <p:attrNameLst>
                                          <p:attrName>style.visibility</p:attrName>
                                        </p:attrNameLst>
                                      </p:cBhvr>
                                      <p:to>
                                        <p:strVal val="visible"/>
                                      </p:to>
                                    </p:set>
                                    <p:anim calcmode="lin" valueType="num">
                                      <p:cBhvr>
                                        <p:cTn id="133" dur="1000" fill="hold"/>
                                        <p:tgtEl>
                                          <p:spTgt spid="33"/>
                                        </p:tgtEl>
                                        <p:attrNameLst>
                                          <p:attrName>ppt_w</p:attrName>
                                        </p:attrNameLst>
                                      </p:cBhvr>
                                      <p:tavLst>
                                        <p:tav tm="0">
                                          <p:val>
                                            <p:fltVal val="0"/>
                                          </p:val>
                                        </p:tav>
                                        <p:tav tm="100000">
                                          <p:val>
                                            <p:strVal val="#ppt_w"/>
                                          </p:val>
                                        </p:tav>
                                      </p:tavLst>
                                    </p:anim>
                                    <p:anim calcmode="lin" valueType="num">
                                      <p:cBhvr>
                                        <p:cTn id="134" dur="1000" fill="hold"/>
                                        <p:tgtEl>
                                          <p:spTgt spid="33"/>
                                        </p:tgtEl>
                                        <p:attrNameLst>
                                          <p:attrName>ppt_h</p:attrName>
                                        </p:attrNameLst>
                                      </p:cBhvr>
                                      <p:tavLst>
                                        <p:tav tm="0">
                                          <p:val>
                                            <p:fltVal val="0"/>
                                          </p:val>
                                        </p:tav>
                                        <p:tav tm="100000">
                                          <p:val>
                                            <p:strVal val="#ppt_h"/>
                                          </p:val>
                                        </p:tav>
                                      </p:tavLst>
                                    </p:anim>
                                    <p:anim calcmode="lin" valueType="num">
                                      <p:cBhvr>
                                        <p:cTn id="135" dur="1000" fill="hold"/>
                                        <p:tgtEl>
                                          <p:spTgt spid="33"/>
                                        </p:tgtEl>
                                        <p:attrNameLst>
                                          <p:attrName>style.rotation</p:attrName>
                                        </p:attrNameLst>
                                      </p:cBhvr>
                                      <p:tavLst>
                                        <p:tav tm="0">
                                          <p:val>
                                            <p:fltVal val="90"/>
                                          </p:val>
                                        </p:tav>
                                        <p:tav tm="100000">
                                          <p:val>
                                            <p:fltVal val="0"/>
                                          </p:val>
                                        </p:tav>
                                      </p:tavLst>
                                    </p:anim>
                                    <p:animEffect transition="in" filter="fade">
                                      <p:cBhvr>
                                        <p:cTn id="136" dur="1000"/>
                                        <p:tgtEl>
                                          <p:spTgt spid="33"/>
                                        </p:tgtEl>
                                      </p:cBhvr>
                                    </p:animEffect>
                                  </p:childTnLst>
                                </p:cTn>
                              </p:par>
                              <p:par>
                                <p:cTn id="137" presetID="31" presetClass="entr" presetSubtype="0" fill="hold" nodeType="withEffect">
                                  <p:stCondLst>
                                    <p:cond delay="0"/>
                                  </p:stCondLst>
                                  <p:childTnLst>
                                    <p:set>
                                      <p:cBhvr>
                                        <p:cTn id="138" dur="1" fill="hold">
                                          <p:stCondLst>
                                            <p:cond delay="0"/>
                                          </p:stCondLst>
                                        </p:cTn>
                                        <p:tgtEl>
                                          <p:spTgt spid="34"/>
                                        </p:tgtEl>
                                        <p:attrNameLst>
                                          <p:attrName>style.visibility</p:attrName>
                                        </p:attrNameLst>
                                      </p:cBhvr>
                                      <p:to>
                                        <p:strVal val="visible"/>
                                      </p:to>
                                    </p:set>
                                    <p:anim calcmode="lin" valueType="num">
                                      <p:cBhvr>
                                        <p:cTn id="139" dur="1000" fill="hold"/>
                                        <p:tgtEl>
                                          <p:spTgt spid="34"/>
                                        </p:tgtEl>
                                        <p:attrNameLst>
                                          <p:attrName>ppt_w</p:attrName>
                                        </p:attrNameLst>
                                      </p:cBhvr>
                                      <p:tavLst>
                                        <p:tav tm="0">
                                          <p:val>
                                            <p:fltVal val="0"/>
                                          </p:val>
                                        </p:tav>
                                        <p:tav tm="100000">
                                          <p:val>
                                            <p:strVal val="#ppt_w"/>
                                          </p:val>
                                        </p:tav>
                                      </p:tavLst>
                                    </p:anim>
                                    <p:anim calcmode="lin" valueType="num">
                                      <p:cBhvr>
                                        <p:cTn id="140" dur="1000" fill="hold"/>
                                        <p:tgtEl>
                                          <p:spTgt spid="34"/>
                                        </p:tgtEl>
                                        <p:attrNameLst>
                                          <p:attrName>ppt_h</p:attrName>
                                        </p:attrNameLst>
                                      </p:cBhvr>
                                      <p:tavLst>
                                        <p:tav tm="0">
                                          <p:val>
                                            <p:fltVal val="0"/>
                                          </p:val>
                                        </p:tav>
                                        <p:tav tm="100000">
                                          <p:val>
                                            <p:strVal val="#ppt_h"/>
                                          </p:val>
                                        </p:tav>
                                      </p:tavLst>
                                    </p:anim>
                                    <p:anim calcmode="lin" valueType="num">
                                      <p:cBhvr>
                                        <p:cTn id="141" dur="1000" fill="hold"/>
                                        <p:tgtEl>
                                          <p:spTgt spid="34"/>
                                        </p:tgtEl>
                                        <p:attrNameLst>
                                          <p:attrName>style.rotation</p:attrName>
                                        </p:attrNameLst>
                                      </p:cBhvr>
                                      <p:tavLst>
                                        <p:tav tm="0">
                                          <p:val>
                                            <p:fltVal val="90"/>
                                          </p:val>
                                        </p:tav>
                                        <p:tav tm="100000">
                                          <p:val>
                                            <p:fltVal val="0"/>
                                          </p:val>
                                        </p:tav>
                                      </p:tavLst>
                                    </p:anim>
                                    <p:animEffect transition="in" filter="fade">
                                      <p:cBhvr>
                                        <p:cTn id="142" dur="1000"/>
                                        <p:tgtEl>
                                          <p:spTgt spid="34"/>
                                        </p:tgtEl>
                                      </p:cBhvr>
                                    </p:animEffect>
                                  </p:childTnLst>
                                </p:cTn>
                              </p:par>
                              <p:par>
                                <p:cTn id="143" presetID="31" presetClass="entr" presetSubtype="0" fill="hold" nodeType="withEffect">
                                  <p:stCondLst>
                                    <p:cond delay="0"/>
                                  </p:stCondLst>
                                  <p:childTnLst>
                                    <p:set>
                                      <p:cBhvr>
                                        <p:cTn id="144" dur="1" fill="hold">
                                          <p:stCondLst>
                                            <p:cond delay="0"/>
                                          </p:stCondLst>
                                        </p:cTn>
                                        <p:tgtEl>
                                          <p:spTgt spid="35"/>
                                        </p:tgtEl>
                                        <p:attrNameLst>
                                          <p:attrName>style.visibility</p:attrName>
                                        </p:attrNameLst>
                                      </p:cBhvr>
                                      <p:to>
                                        <p:strVal val="visible"/>
                                      </p:to>
                                    </p:set>
                                    <p:anim calcmode="lin" valueType="num">
                                      <p:cBhvr>
                                        <p:cTn id="145" dur="1000" fill="hold"/>
                                        <p:tgtEl>
                                          <p:spTgt spid="35"/>
                                        </p:tgtEl>
                                        <p:attrNameLst>
                                          <p:attrName>ppt_w</p:attrName>
                                        </p:attrNameLst>
                                      </p:cBhvr>
                                      <p:tavLst>
                                        <p:tav tm="0">
                                          <p:val>
                                            <p:fltVal val="0"/>
                                          </p:val>
                                        </p:tav>
                                        <p:tav tm="100000">
                                          <p:val>
                                            <p:strVal val="#ppt_w"/>
                                          </p:val>
                                        </p:tav>
                                      </p:tavLst>
                                    </p:anim>
                                    <p:anim calcmode="lin" valueType="num">
                                      <p:cBhvr>
                                        <p:cTn id="146" dur="1000" fill="hold"/>
                                        <p:tgtEl>
                                          <p:spTgt spid="35"/>
                                        </p:tgtEl>
                                        <p:attrNameLst>
                                          <p:attrName>ppt_h</p:attrName>
                                        </p:attrNameLst>
                                      </p:cBhvr>
                                      <p:tavLst>
                                        <p:tav tm="0">
                                          <p:val>
                                            <p:fltVal val="0"/>
                                          </p:val>
                                        </p:tav>
                                        <p:tav tm="100000">
                                          <p:val>
                                            <p:strVal val="#ppt_h"/>
                                          </p:val>
                                        </p:tav>
                                      </p:tavLst>
                                    </p:anim>
                                    <p:anim calcmode="lin" valueType="num">
                                      <p:cBhvr>
                                        <p:cTn id="147" dur="1000" fill="hold"/>
                                        <p:tgtEl>
                                          <p:spTgt spid="35"/>
                                        </p:tgtEl>
                                        <p:attrNameLst>
                                          <p:attrName>style.rotation</p:attrName>
                                        </p:attrNameLst>
                                      </p:cBhvr>
                                      <p:tavLst>
                                        <p:tav tm="0">
                                          <p:val>
                                            <p:fltVal val="90"/>
                                          </p:val>
                                        </p:tav>
                                        <p:tav tm="100000">
                                          <p:val>
                                            <p:fltVal val="0"/>
                                          </p:val>
                                        </p:tav>
                                      </p:tavLst>
                                    </p:anim>
                                    <p:animEffect transition="in" filter="fade">
                                      <p:cBhvr>
                                        <p:cTn id="148" dur="1000"/>
                                        <p:tgtEl>
                                          <p:spTgt spid="35"/>
                                        </p:tgtEl>
                                      </p:cBhvr>
                                    </p:animEffect>
                                  </p:childTnLst>
                                </p:cTn>
                              </p:par>
                              <p:par>
                                <p:cTn id="149" presetID="31" presetClass="entr" presetSubtype="0" fill="hold" nodeType="withEffect">
                                  <p:stCondLst>
                                    <p:cond delay="0"/>
                                  </p:stCondLst>
                                  <p:childTnLst>
                                    <p:set>
                                      <p:cBhvr>
                                        <p:cTn id="150" dur="1" fill="hold">
                                          <p:stCondLst>
                                            <p:cond delay="0"/>
                                          </p:stCondLst>
                                        </p:cTn>
                                        <p:tgtEl>
                                          <p:spTgt spid="37"/>
                                        </p:tgtEl>
                                        <p:attrNameLst>
                                          <p:attrName>style.visibility</p:attrName>
                                        </p:attrNameLst>
                                      </p:cBhvr>
                                      <p:to>
                                        <p:strVal val="visible"/>
                                      </p:to>
                                    </p:set>
                                    <p:anim calcmode="lin" valueType="num">
                                      <p:cBhvr>
                                        <p:cTn id="151" dur="1000" fill="hold"/>
                                        <p:tgtEl>
                                          <p:spTgt spid="37"/>
                                        </p:tgtEl>
                                        <p:attrNameLst>
                                          <p:attrName>ppt_w</p:attrName>
                                        </p:attrNameLst>
                                      </p:cBhvr>
                                      <p:tavLst>
                                        <p:tav tm="0">
                                          <p:val>
                                            <p:fltVal val="0"/>
                                          </p:val>
                                        </p:tav>
                                        <p:tav tm="100000">
                                          <p:val>
                                            <p:strVal val="#ppt_w"/>
                                          </p:val>
                                        </p:tav>
                                      </p:tavLst>
                                    </p:anim>
                                    <p:anim calcmode="lin" valueType="num">
                                      <p:cBhvr>
                                        <p:cTn id="152" dur="1000" fill="hold"/>
                                        <p:tgtEl>
                                          <p:spTgt spid="37"/>
                                        </p:tgtEl>
                                        <p:attrNameLst>
                                          <p:attrName>ppt_h</p:attrName>
                                        </p:attrNameLst>
                                      </p:cBhvr>
                                      <p:tavLst>
                                        <p:tav tm="0">
                                          <p:val>
                                            <p:fltVal val="0"/>
                                          </p:val>
                                        </p:tav>
                                        <p:tav tm="100000">
                                          <p:val>
                                            <p:strVal val="#ppt_h"/>
                                          </p:val>
                                        </p:tav>
                                      </p:tavLst>
                                    </p:anim>
                                    <p:anim calcmode="lin" valueType="num">
                                      <p:cBhvr>
                                        <p:cTn id="153" dur="1000" fill="hold"/>
                                        <p:tgtEl>
                                          <p:spTgt spid="37"/>
                                        </p:tgtEl>
                                        <p:attrNameLst>
                                          <p:attrName>style.rotation</p:attrName>
                                        </p:attrNameLst>
                                      </p:cBhvr>
                                      <p:tavLst>
                                        <p:tav tm="0">
                                          <p:val>
                                            <p:fltVal val="90"/>
                                          </p:val>
                                        </p:tav>
                                        <p:tav tm="100000">
                                          <p:val>
                                            <p:fltVal val="0"/>
                                          </p:val>
                                        </p:tav>
                                      </p:tavLst>
                                    </p:anim>
                                    <p:animEffect transition="in" filter="fade">
                                      <p:cBhvr>
                                        <p:cTn id="154" dur="1000"/>
                                        <p:tgtEl>
                                          <p:spTgt spid="37"/>
                                        </p:tgtEl>
                                      </p:cBhvr>
                                    </p:animEffect>
                                  </p:childTnLst>
                                </p:cTn>
                              </p:par>
                              <p:par>
                                <p:cTn id="155" presetID="31" presetClass="entr" presetSubtype="0" fill="hold" nodeType="withEffect">
                                  <p:stCondLst>
                                    <p:cond delay="0"/>
                                  </p:stCondLst>
                                  <p:childTnLst>
                                    <p:set>
                                      <p:cBhvr>
                                        <p:cTn id="156" dur="1" fill="hold">
                                          <p:stCondLst>
                                            <p:cond delay="0"/>
                                          </p:stCondLst>
                                        </p:cTn>
                                        <p:tgtEl>
                                          <p:spTgt spid="3"/>
                                        </p:tgtEl>
                                        <p:attrNameLst>
                                          <p:attrName>style.visibility</p:attrName>
                                        </p:attrNameLst>
                                      </p:cBhvr>
                                      <p:to>
                                        <p:strVal val="visible"/>
                                      </p:to>
                                    </p:set>
                                    <p:anim calcmode="lin" valueType="num">
                                      <p:cBhvr>
                                        <p:cTn id="157" dur="1000" fill="hold"/>
                                        <p:tgtEl>
                                          <p:spTgt spid="3"/>
                                        </p:tgtEl>
                                        <p:attrNameLst>
                                          <p:attrName>ppt_w</p:attrName>
                                        </p:attrNameLst>
                                      </p:cBhvr>
                                      <p:tavLst>
                                        <p:tav tm="0">
                                          <p:val>
                                            <p:fltVal val="0"/>
                                          </p:val>
                                        </p:tav>
                                        <p:tav tm="100000">
                                          <p:val>
                                            <p:strVal val="#ppt_w"/>
                                          </p:val>
                                        </p:tav>
                                      </p:tavLst>
                                    </p:anim>
                                    <p:anim calcmode="lin" valueType="num">
                                      <p:cBhvr>
                                        <p:cTn id="158" dur="1000" fill="hold"/>
                                        <p:tgtEl>
                                          <p:spTgt spid="3"/>
                                        </p:tgtEl>
                                        <p:attrNameLst>
                                          <p:attrName>ppt_h</p:attrName>
                                        </p:attrNameLst>
                                      </p:cBhvr>
                                      <p:tavLst>
                                        <p:tav tm="0">
                                          <p:val>
                                            <p:fltVal val="0"/>
                                          </p:val>
                                        </p:tav>
                                        <p:tav tm="100000">
                                          <p:val>
                                            <p:strVal val="#ppt_h"/>
                                          </p:val>
                                        </p:tav>
                                      </p:tavLst>
                                    </p:anim>
                                    <p:anim calcmode="lin" valueType="num">
                                      <p:cBhvr>
                                        <p:cTn id="159" dur="1000" fill="hold"/>
                                        <p:tgtEl>
                                          <p:spTgt spid="3"/>
                                        </p:tgtEl>
                                        <p:attrNameLst>
                                          <p:attrName>style.rotation</p:attrName>
                                        </p:attrNameLst>
                                      </p:cBhvr>
                                      <p:tavLst>
                                        <p:tav tm="0">
                                          <p:val>
                                            <p:fltVal val="90"/>
                                          </p:val>
                                        </p:tav>
                                        <p:tav tm="100000">
                                          <p:val>
                                            <p:fltVal val="0"/>
                                          </p:val>
                                        </p:tav>
                                      </p:tavLst>
                                    </p:anim>
                                    <p:animEffect transition="in" filter="fade">
                                      <p:cBhvr>
                                        <p:cTn id="160" dur="1000"/>
                                        <p:tgtEl>
                                          <p:spTgt spid="3"/>
                                        </p:tgtEl>
                                      </p:cBhvr>
                                    </p:animEffect>
                                  </p:childTnLst>
                                </p:cTn>
                              </p:par>
                              <p:par>
                                <p:cTn id="161" presetID="31" presetClass="entr" presetSubtype="0" fill="hold" nodeType="withEffect">
                                  <p:stCondLst>
                                    <p:cond delay="0"/>
                                  </p:stCondLst>
                                  <p:childTnLst>
                                    <p:set>
                                      <p:cBhvr>
                                        <p:cTn id="162" dur="1" fill="hold">
                                          <p:stCondLst>
                                            <p:cond delay="0"/>
                                          </p:stCondLst>
                                        </p:cTn>
                                        <p:tgtEl>
                                          <p:spTgt spid="43"/>
                                        </p:tgtEl>
                                        <p:attrNameLst>
                                          <p:attrName>style.visibility</p:attrName>
                                        </p:attrNameLst>
                                      </p:cBhvr>
                                      <p:to>
                                        <p:strVal val="visible"/>
                                      </p:to>
                                    </p:set>
                                    <p:anim calcmode="lin" valueType="num">
                                      <p:cBhvr>
                                        <p:cTn id="163" dur="1000" fill="hold"/>
                                        <p:tgtEl>
                                          <p:spTgt spid="43"/>
                                        </p:tgtEl>
                                        <p:attrNameLst>
                                          <p:attrName>ppt_w</p:attrName>
                                        </p:attrNameLst>
                                      </p:cBhvr>
                                      <p:tavLst>
                                        <p:tav tm="0">
                                          <p:val>
                                            <p:fltVal val="0"/>
                                          </p:val>
                                        </p:tav>
                                        <p:tav tm="100000">
                                          <p:val>
                                            <p:strVal val="#ppt_w"/>
                                          </p:val>
                                        </p:tav>
                                      </p:tavLst>
                                    </p:anim>
                                    <p:anim calcmode="lin" valueType="num">
                                      <p:cBhvr>
                                        <p:cTn id="164" dur="1000" fill="hold"/>
                                        <p:tgtEl>
                                          <p:spTgt spid="43"/>
                                        </p:tgtEl>
                                        <p:attrNameLst>
                                          <p:attrName>ppt_h</p:attrName>
                                        </p:attrNameLst>
                                      </p:cBhvr>
                                      <p:tavLst>
                                        <p:tav tm="0">
                                          <p:val>
                                            <p:fltVal val="0"/>
                                          </p:val>
                                        </p:tav>
                                        <p:tav tm="100000">
                                          <p:val>
                                            <p:strVal val="#ppt_h"/>
                                          </p:val>
                                        </p:tav>
                                      </p:tavLst>
                                    </p:anim>
                                    <p:anim calcmode="lin" valueType="num">
                                      <p:cBhvr>
                                        <p:cTn id="165" dur="1000" fill="hold"/>
                                        <p:tgtEl>
                                          <p:spTgt spid="43"/>
                                        </p:tgtEl>
                                        <p:attrNameLst>
                                          <p:attrName>style.rotation</p:attrName>
                                        </p:attrNameLst>
                                      </p:cBhvr>
                                      <p:tavLst>
                                        <p:tav tm="0">
                                          <p:val>
                                            <p:fltVal val="90"/>
                                          </p:val>
                                        </p:tav>
                                        <p:tav tm="100000">
                                          <p:val>
                                            <p:fltVal val="0"/>
                                          </p:val>
                                        </p:tav>
                                      </p:tavLst>
                                    </p:anim>
                                    <p:animEffect transition="in" filter="fade">
                                      <p:cBhvr>
                                        <p:cTn id="166" dur="1000"/>
                                        <p:tgtEl>
                                          <p:spTgt spid="43"/>
                                        </p:tgtEl>
                                      </p:cBhvr>
                                    </p:animEffect>
                                  </p:childTnLst>
                                </p:cTn>
                              </p:par>
                              <p:par>
                                <p:cTn id="167" presetID="31" presetClass="entr" presetSubtype="0" fill="hold" grpId="0" nodeType="withEffect">
                                  <p:stCondLst>
                                    <p:cond delay="0"/>
                                  </p:stCondLst>
                                  <p:childTnLst>
                                    <p:set>
                                      <p:cBhvr>
                                        <p:cTn id="168" dur="1" fill="hold">
                                          <p:stCondLst>
                                            <p:cond delay="0"/>
                                          </p:stCondLst>
                                        </p:cTn>
                                        <p:tgtEl>
                                          <p:spTgt spid="41"/>
                                        </p:tgtEl>
                                        <p:attrNameLst>
                                          <p:attrName>style.visibility</p:attrName>
                                        </p:attrNameLst>
                                      </p:cBhvr>
                                      <p:to>
                                        <p:strVal val="visible"/>
                                      </p:to>
                                    </p:set>
                                    <p:anim calcmode="lin" valueType="num">
                                      <p:cBhvr>
                                        <p:cTn id="169" dur="1000" fill="hold"/>
                                        <p:tgtEl>
                                          <p:spTgt spid="41"/>
                                        </p:tgtEl>
                                        <p:attrNameLst>
                                          <p:attrName>ppt_w</p:attrName>
                                        </p:attrNameLst>
                                      </p:cBhvr>
                                      <p:tavLst>
                                        <p:tav tm="0">
                                          <p:val>
                                            <p:fltVal val="0"/>
                                          </p:val>
                                        </p:tav>
                                        <p:tav tm="100000">
                                          <p:val>
                                            <p:strVal val="#ppt_w"/>
                                          </p:val>
                                        </p:tav>
                                      </p:tavLst>
                                    </p:anim>
                                    <p:anim calcmode="lin" valueType="num">
                                      <p:cBhvr>
                                        <p:cTn id="170" dur="1000" fill="hold"/>
                                        <p:tgtEl>
                                          <p:spTgt spid="41"/>
                                        </p:tgtEl>
                                        <p:attrNameLst>
                                          <p:attrName>ppt_h</p:attrName>
                                        </p:attrNameLst>
                                      </p:cBhvr>
                                      <p:tavLst>
                                        <p:tav tm="0">
                                          <p:val>
                                            <p:fltVal val="0"/>
                                          </p:val>
                                        </p:tav>
                                        <p:tav tm="100000">
                                          <p:val>
                                            <p:strVal val="#ppt_h"/>
                                          </p:val>
                                        </p:tav>
                                      </p:tavLst>
                                    </p:anim>
                                    <p:anim calcmode="lin" valueType="num">
                                      <p:cBhvr>
                                        <p:cTn id="171" dur="1000" fill="hold"/>
                                        <p:tgtEl>
                                          <p:spTgt spid="41"/>
                                        </p:tgtEl>
                                        <p:attrNameLst>
                                          <p:attrName>style.rotation</p:attrName>
                                        </p:attrNameLst>
                                      </p:cBhvr>
                                      <p:tavLst>
                                        <p:tav tm="0">
                                          <p:val>
                                            <p:fltVal val="90"/>
                                          </p:val>
                                        </p:tav>
                                        <p:tav tm="100000">
                                          <p:val>
                                            <p:fltVal val="0"/>
                                          </p:val>
                                        </p:tav>
                                      </p:tavLst>
                                    </p:anim>
                                    <p:animEffect transition="in" filter="fade">
                                      <p:cBhvr>
                                        <p:cTn id="172" dur="1000"/>
                                        <p:tgtEl>
                                          <p:spTgt spid="41"/>
                                        </p:tgtEl>
                                      </p:cBhvr>
                                    </p:animEffect>
                                  </p:childTnLst>
                                </p:cTn>
                              </p:par>
                              <p:par>
                                <p:cTn id="173" presetID="31" presetClass="entr" presetSubtype="0" fill="hold" nodeType="withEffect">
                                  <p:stCondLst>
                                    <p:cond delay="0"/>
                                  </p:stCondLst>
                                  <p:childTnLst>
                                    <p:set>
                                      <p:cBhvr>
                                        <p:cTn id="174" dur="1" fill="hold">
                                          <p:stCondLst>
                                            <p:cond delay="0"/>
                                          </p:stCondLst>
                                        </p:cTn>
                                        <p:tgtEl>
                                          <p:spTgt spid="44"/>
                                        </p:tgtEl>
                                        <p:attrNameLst>
                                          <p:attrName>style.visibility</p:attrName>
                                        </p:attrNameLst>
                                      </p:cBhvr>
                                      <p:to>
                                        <p:strVal val="visible"/>
                                      </p:to>
                                    </p:set>
                                    <p:anim calcmode="lin" valueType="num">
                                      <p:cBhvr>
                                        <p:cTn id="175" dur="1000" fill="hold"/>
                                        <p:tgtEl>
                                          <p:spTgt spid="44"/>
                                        </p:tgtEl>
                                        <p:attrNameLst>
                                          <p:attrName>ppt_w</p:attrName>
                                        </p:attrNameLst>
                                      </p:cBhvr>
                                      <p:tavLst>
                                        <p:tav tm="0">
                                          <p:val>
                                            <p:fltVal val="0"/>
                                          </p:val>
                                        </p:tav>
                                        <p:tav tm="100000">
                                          <p:val>
                                            <p:strVal val="#ppt_w"/>
                                          </p:val>
                                        </p:tav>
                                      </p:tavLst>
                                    </p:anim>
                                    <p:anim calcmode="lin" valueType="num">
                                      <p:cBhvr>
                                        <p:cTn id="176" dur="1000" fill="hold"/>
                                        <p:tgtEl>
                                          <p:spTgt spid="44"/>
                                        </p:tgtEl>
                                        <p:attrNameLst>
                                          <p:attrName>ppt_h</p:attrName>
                                        </p:attrNameLst>
                                      </p:cBhvr>
                                      <p:tavLst>
                                        <p:tav tm="0">
                                          <p:val>
                                            <p:fltVal val="0"/>
                                          </p:val>
                                        </p:tav>
                                        <p:tav tm="100000">
                                          <p:val>
                                            <p:strVal val="#ppt_h"/>
                                          </p:val>
                                        </p:tav>
                                      </p:tavLst>
                                    </p:anim>
                                    <p:anim calcmode="lin" valueType="num">
                                      <p:cBhvr>
                                        <p:cTn id="177" dur="1000" fill="hold"/>
                                        <p:tgtEl>
                                          <p:spTgt spid="44"/>
                                        </p:tgtEl>
                                        <p:attrNameLst>
                                          <p:attrName>style.rotation</p:attrName>
                                        </p:attrNameLst>
                                      </p:cBhvr>
                                      <p:tavLst>
                                        <p:tav tm="0">
                                          <p:val>
                                            <p:fltVal val="90"/>
                                          </p:val>
                                        </p:tav>
                                        <p:tav tm="100000">
                                          <p:val>
                                            <p:fltVal val="0"/>
                                          </p:val>
                                        </p:tav>
                                      </p:tavLst>
                                    </p:anim>
                                    <p:animEffect transition="in" filter="fade">
                                      <p:cBhvr>
                                        <p:cTn id="178" dur="1000"/>
                                        <p:tgtEl>
                                          <p:spTgt spid="44"/>
                                        </p:tgtEl>
                                      </p:cBhvr>
                                    </p:animEffect>
                                  </p:childTnLst>
                                </p:cTn>
                              </p:par>
                              <p:par>
                                <p:cTn id="179" presetID="31" presetClass="entr" presetSubtype="0" fill="hold" nodeType="withEffect">
                                  <p:stCondLst>
                                    <p:cond delay="0"/>
                                  </p:stCondLst>
                                  <p:childTnLst>
                                    <p:set>
                                      <p:cBhvr>
                                        <p:cTn id="180" dur="1" fill="hold">
                                          <p:stCondLst>
                                            <p:cond delay="0"/>
                                          </p:stCondLst>
                                        </p:cTn>
                                        <p:tgtEl>
                                          <p:spTgt spid="49"/>
                                        </p:tgtEl>
                                        <p:attrNameLst>
                                          <p:attrName>style.visibility</p:attrName>
                                        </p:attrNameLst>
                                      </p:cBhvr>
                                      <p:to>
                                        <p:strVal val="visible"/>
                                      </p:to>
                                    </p:set>
                                    <p:anim calcmode="lin" valueType="num">
                                      <p:cBhvr>
                                        <p:cTn id="181" dur="1000" fill="hold"/>
                                        <p:tgtEl>
                                          <p:spTgt spid="49"/>
                                        </p:tgtEl>
                                        <p:attrNameLst>
                                          <p:attrName>ppt_w</p:attrName>
                                        </p:attrNameLst>
                                      </p:cBhvr>
                                      <p:tavLst>
                                        <p:tav tm="0">
                                          <p:val>
                                            <p:fltVal val="0"/>
                                          </p:val>
                                        </p:tav>
                                        <p:tav tm="100000">
                                          <p:val>
                                            <p:strVal val="#ppt_w"/>
                                          </p:val>
                                        </p:tav>
                                      </p:tavLst>
                                    </p:anim>
                                    <p:anim calcmode="lin" valueType="num">
                                      <p:cBhvr>
                                        <p:cTn id="182" dur="1000" fill="hold"/>
                                        <p:tgtEl>
                                          <p:spTgt spid="49"/>
                                        </p:tgtEl>
                                        <p:attrNameLst>
                                          <p:attrName>ppt_h</p:attrName>
                                        </p:attrNameLst>
                                      </p:cBhvr>
                                      <p:tavLst>
                                        <p:tav tm="0">
                                          <p:val>
                                            <p:fltVal val="0"/>
                                          </p:val>
                                        </p:tav>
                                        <p:tav tm="100000">
                                          <p:val>
                                            <p:strVal val="#ppt_h"/>
                                          </p:val>
                                        </p:tav>
                                      </p:tavLst>
                                    </p:anim>
                                    <p:anim calcmode="lin" valueType="num">
                                      <p:cBhvr>
                                        <p:cTn id="183" dur="1000" fill="hold"/>
                                        <p:tgtEl>
                                          <p:spTgt spid="49"/>
                                        </p:tgtEl>
                                        <p:attrNameLst>
                                          <p:attrName>style.rotation</p:attrName>
                                        </p:attrNameLst>
                                      </p:cBhvr>
                                      <p:tavLst>
                                        <p:tav tm="0">
                                          <p:val>
                                            <p:fltVal val="90"/>
                                          </p:val>
                                        </p:tav>
                                        <p:tav tm="100000">
                                          <p:val>
                                            <p:fltVal val="0"/>
                                          </p:val>
                                        </p:tav>
                                      </p:tavLst>
                                    </p:anim>
                                    <p:animEffect transition="in" filter="fade">
                                      <p:cBhvr>
                                        <p:cTn id="184" dur="1000"/>
                                        <p:tgtEl>
                                          <p:spTgt spid="49"/>
                                        </p:tgtEl>
                                      </p:cBhvr>
                                    </p:animEffect>
                                  </p:childTnLst>
                                </p:cTn>
                              </p:par>
                              <p:par>
                                <p:cTn id="185" presetID="31" presetClass="entr" presetSubtype="0" fill="hold" nodeType="withEffect">
                                  <p:stCondLst>
                                    <p:cond delay="0"/>
                                  </p:stCondLst>
                                  <p:childTnLst>
                                    <p:set>
                                      <p:cBhvr>
                                        <p:cTn id="186" dur="1" fill="hold">
                                          <p:stCondLst>
                                            <p:cond delay="0"/>
                                          </p:stCondLst>
                                        </p:cTn>
                                        <p:tgtEl>
                                          <p:spTgt spid="50"/>
                                        </p:tgtEl>
                                        <p:attrNameLst>
                                          <p:attrName>style.visibility</p:attrName>
                                        </p:attrNameLst>
                                      </p:cBhvr>
                                      <p:to>
                                        <p:strVal val="visible"/>
                                      </p:to>
                                    </p:set>
                                    <p:anim calcmode="lin" valueType="num">
                                      <p:cBhvr>
                                        <p:cTn id="187" dur="1000" fill="hold"/>
                                        <p:tgtEl>
                                          <p:spTgt spid="50"/>
                                        </p:tgtEl>
                                        <p:attrNameLst>
                                          <p:attrName>ppt_w</p:attrName>
                                        </p:attrNameLst>
                                      </p:cBhvr>
                                      <p:tavLst>
                                        <p:tav tm="0">
                                          <p:val>
                                            <p:fltVal val="0"/>
                                          </p:val>
                                        </p:tav>
                                        <p:tav tm="100000">
                                          <p:val>
                                            <p:strVal val="#ppt_w"/>
                                          </p:val>
                                        </p:tav>
                                      </p:tavLst>
                                    </p:anim>
                                    <p:anim calcmode="lin" valueType="num">
                                      <p:cBhvr>
                                        <p:cTn id="188" dur="1000" fill="hold"/>
                                        <p:tgtEl>
                                          <p:spTgt spid="50"/>
                                        </p:tgtEl>
                                        <p:attrNameLst>
                                          <p:attrName>ppt_h</p:attrName>
                                        </p:attrNameLst>
                                      </p:cBhvr>
                                      <p:tavLst>
                                        <p:tav tm="0">
                                          <p:val>
                                            <p:fltVal val="0"/>
                                          </p:val>
                                        </p:tav>
                                        <p:tav tm="100000">
                                          <p:val>
                                            <p:strVal val="#ppt_h"/>
                                          </p:val>
                                        </p:tav>
                                      </p:tavLst>
                                    </p:anim>
                                    <p:anim calcmode="lin" valueType="num">
                                      <p:cBhvr>
                                        <p:cTn id="189" dur="1000" fill="hold"/>
                                        <p:tgtEl>
                                          <p:spTgt spid="50"/>
                                        </p:tgtEl>
                                        <p:attrNameLst>
                                          <p:attrName>style.rotation</p:attrName>
                                        </p:attrNameLst>
                                      </p:cBhvr>
                                      <p:tavLst>
                                        <p:tav tm="0">
                                          <p:val>
                                            <p:fltVal val="90"/>
                                          </p:val>
                                        </p:tav>
                                        <p:tav tm="100000">
                                          <p:val>
                                            <p:fltVal val="0"/>
                                          </p:val>
                                        </p:tav>
                                      </p:tavLst>
                                    </p:anim>
                                    <p:animEffect transition="in" filter="fade">
                                      <p:cBhvr>
                                        <p:cTn id="190" dur="1000"/>
                                        <p:tgtEl>
                                          <p:spTgt spid="50"/>
                                        </p:tgtEl>
                                      </p:cBhvr>
                                    </p:animEffect>
                                  </p:childTnLst>
                                </p:cTn>
                              </p:par>
                              <p:par>
                                <p:cTn id="191" presetID="31" presetClass="entr" presetSubtype="0" fill="hold" nodeType="withEffect">
                                  <p:stCondLst>
                                    <p:cond delay="0"/>
                                  </p:stCondLst>
                                  <p:childTnLst>
                                    <p:set>
                                      <p:cBhvr>
                                        <p:cTn id="192" dur="1" fill="hold">
                                          <p:stCondLst>
                                            <p:cond delay="0"/>
                                          </p:stCondLst>
                                        </p:cTn>
                                        <p:tgtEl>
                                          <p:spTgt spid="51"/>
                                        </p:tgtEl>
                                        <p:attrNameLst>
                                          <p:attrName>style.visibility</p:attrName>
                                        </p:attrNameLst>
                                      </p:cBhvr>
                                      <p:to>
                                        <p:strVal val="visible"/>
                                      </p:to>
                                    </p:set>
                                    <p:anim calcmode="lin" valueType="num">
                                      <p:cBhvr>
                                        <p:cTn id="193" dur="1000" fill="hold"/>
                                        <p:tgtEl>
                                          <p:spTgt spid="51"/>
                                        </p:tgtEl>
                                        <p:attrNameLst>
                                          <p:attrName>ppt_w</p:attrName>
                                        </p:attrNameLst>
                                      </p:cBhvr>
                                      <p:tavLst>
                                        <p:tav tm="0">
                                          <p:val>
                                            <p:fltVal val="0"/>
                                          </p:val>
                                        </p:tav>
                                        <p:tav tm="100000">
                                          <p:val>
                                            <p:strVal val="#ppt_w"/>
                                          </p:val>
                                        </p:tav>
                                      </p:tavLst>
                                    </p:anim>
                                    <p:anim calcmode="lin" valueType="num">
                                      <p:cBhvr>
                                        <p:cTn id="194" dur="1000" fill="hold"/>
                                        <p:tgtEl>
                                          <p:spTgt spid="51"/>
                                        </p:tgtEl>
                                        <p:attrNameLst>
                                          <p:attrName>ppt_h</p:attrName>
                                        </p:attrNameLst>
                                      </p:cBhvr>
                                      <p:tavLst>
                                        <p:tav tm="0">
                                          <p:val>
                                            <p:fltVal val="0"/>
                                          </p:val>
                                        </p:tav>
                                        <p:tav tm="100000">
                                          <p:val>
                                            <p:strVal val="#ppt_h"/>
                                          </p:val>
                                        </p:tav>
                                      </p:tavLst>
                                    </p:anim>
                                    <p:anim calcmode="lin" valueType="num">
                                      <p:cBhvr>
                                        <p:cTn id="195" dur="1000" fill="hold"/>
                                        <p:tgtEl>
                                          <p:spTgt spid="51"/>
                                        </p:tgtEl>
                                        <p:attrNameLst>
                                          <p:attrName>style.rotation</p:attrName>
                                        </p:attrNameLst>
                                      </p:cBhvr>
                                      <p:tavLst>
                                        <p:tav tm="0">
                                          <p:val>
                                            <p:fltVal val="90"/>
                                          </p:val>
                                        </p:tav>
                                        <p:tav tm="100000">
                                          <p:val>
                                            <p:fltVal val="0"/>
                                          </p:val>
                                        </p:tav>
                                      </p:tavLst>
                                    </p:anim>
                                    <p:animEffect transition="in" filter="fade">
                                      <p:cBhvr>
                                        <p:cTn id="196" dur="1000"/>
                                        <p:tgtEl>
                                          <p:spTgt spid="51"/>
                                        </p:tgtEl>
                                      </p:cBhvr>
                                    </p:animEffect>
                                  </p:childTnLst>
                                </p:cTn>
                              </p:par>
                              <p:par>
                                <p:cTn id="197" presetID="31" presetClass="entr" presetSubtype="0" fill="hold" nodeType="withEffect">
                                  <p:stCondLst>
                                    <p:cond delay="0"/>
                                  </p:stCondLst>
                                  <p:childTnLst>
                                    <p:set>
                                      <p:cBhvr>
                                        <p:cTn id="198" dur="1" fill="hold">
                                          <p:stCondLst>
                                            <p:cond delay="0"/>
                                          </p:stCondLst>
                                        </p:cTn>
                                        <p:tgtEl>
                                          <p:spTgt spid="54"/>
                                        </p:tgtEl>
                                        <p:attrNameLst>
                                          <p:attrName>style.visibility</p:attrName>
                                        </p:attrNameLst>
                                      </p:cBhvr>
                                      <p:to>
                                        <p:strVal val="visible"/>
                                      </p:to>
                                    </p:set>
                                    <p:anim calcmode="lin" valueType="num">
                                      <p:cBhvr>
                                        <p:cTn id="199" dur="1000" fill="hold"/>
                                        <p:tgtEl>
                                          <p:spTgt spid="54"/>
                                        </p:tgtEl>
                                        <p:attrNameLst>
                                          <p:attrName>ppt_w</p:attrName>
                                        </p:attrNameLst>
                                      </p:cBhvr>
                                      <p:tavLst>
                                        <p:tav tm="0">
                                          <p:val>
                                            <p:fltVal val="0"/>
                                          </p:val>
                                        </p:tav>
                                        <p:tav tm="100000">
                                          <p:val>
                                            <p:strVal val="#ppt_w"/>
                                          </p:val>
                                        </p:tav>
                                      </p:tavLst>
                                    </p:anim>
                                    <p:anim calcmode="lin" valueType="num">
                                      <p:cBhvr>
                                        <p:cTn id="200" dur="1000" fill="hold"/>
                                        <p:tgtEl>
                                          <p:spTgt spid="54"/>
                                        </p:tgtEl>
                                        <p:attrNameLst>
                                          <p:attrName>ppt_h</p:attrName>
                                        </p:attrNameLst>
                                      </p:cBhvr>
                                      <p:tavLst>
                                        <p:tav tm="0">
                                          <p:val>
                                            <p:fltVal val="0"/>
                                          </p:val>
                                        </p:tav>
                                        <p:tav tm="100000">
                                          <p:val>
                                            <p:strVal val="#ppt_h"/>
                                          </p:val>
                                        </p:tav>
                                      </p:tavLst>
                                    </p:anim>
                                    <p:anim calcmode="lin" valueType="num">
                                      <p:cBhvr>
                                        <p:cTn id="201" dur="1000" fill="hold"/>
                                        <p:tgtEl>
                                          <p:spTgt spid="54"/>
                                        </p:tgtEl>
                                        <p:attrNameLst>
                                          <p:attrName>style.rotation</p:attrName>
                                        </p:attrNameLst>
                                      </p:cBhvr>
                                      <p:tavLst>
                                        <p:tav tm="0">
                                          <p:val>
                                            <p:fltVal val="90"/>
                                          </p:val>
                                        </p:tav>
                                        <p:tav tm="100000">
                                          <p:val>
                                            <p:fltVal val="0"/>
                                          </p:val>
                                        </p:tav>
                                      </p:tavLst>
                                    </p:anim>
                                    <p:animEffect transition="in" filter="fade">
                                      <p:cBhvr>
                                        <p:cTn id="202" dur="1000"/>
                                        <p:tgtEl>
                                          <p:spTgt spid="54"/>
                                        </p:tgtEl>
                                      </p:cBhvr>
                                    </p:animEffect>
                                  </p:childTnLst>
                                </p:cTn>
                              </p:par>
                              <p:par>
                                <p:cTn id="203" presetID="1" presetClass="entr" presetSubtype="0" fill="hold" nodeType="withEffect">
                                  <p:stCondLst>
                                    <p:cond delay="1000"/>
                                  </p:stCondLst>
                                  <p:childTnLst>
                                    <p:set>
                                      <p:cBhvr>
                                        <p:cTn id="204" dur="1" fill="hold">
                                          <p:stCondLst>
                                            <p:cond delay="0"/>
                                          </p:stCondLst>
                                        </p:cTn>
                                        <p:tgtEl>
                                          <p:spTgt spid="46"/>
                                        </p:tgtEl>
                                        <p:attrNameLst>
                                          <p:attrName>style.visibility</p:attrName>
                                        </p:attrNameLst>
                                      </p:cBhvr>
                                      <p:to>
                                        <p:strVal val="visible"/>
                                      </p:to>
                                    </p:set>
                                  </p:childTnLst>
                                </p:cTn>
                              </p:par>
                              <p:par>
                                <p:cTn id="205" presetID="31" presetClass="entr" presetSubtype="0" fill="hold" nodeType="withEffect">
                                  <p:stCondLst>
                                    <p:cond delay="0"/>
                                  </p:stCondLst>
                                  <p:childTnLst>
                                    <p:set>
                                      <p:cBhvr>
                                        <p:cTn id="206" dur="1" fill="hold">
                                          <p:stCondLst>
                                            <p:cond delay="0"/>
                                          </p:stCondLst>
                                        </p:cTn>
                                        <p:tgtEl>
                                          <p:spTgt spid="45"/>
                                        </p:tgtEl>
                                        <p:attrNameLst>
                                          <p:attrName>style.visibility</p:attrName>
                                        </p:attrNameLst>
                                      </p:cBhvr>
                                      <p:to>
                                        <p:strVal val="visible"/>
                                      </p:to>
                                    </p:set>
                                    <p:anim calcmode="lin" valueType="num">
                                      <p:cBhvr>
                                        <p:cTn id="207" dur="1000" fill="hold"/>
                                        <p:tgtEl>
                                          <p:spTgt spid="45"/>
                                        </p:tgtEl>
                                        <p:attrNameLst>
                                          <p:attrName>ppt_w</p:attrName>
                                        </p:attrNameLst>
                                      </p:cBhvr>
                                      <p:tavLst>
                                        <p:tav tm="0">
                                          <p:val>
                                            <p:fltVal val="0"/>
                                          </p:val>
                                        </p:tav>
                                        <p:tav tm="100000">
                                          <p:val>
                                            <p:strVal val="#ppt_w"/>
                                          </p:val>
                                        </p:tav>
                                      </p:tavLst>
                                    </p:anim>
                                    <p:anim calcmode="lin" valueType="num">
                                      <p:cBhvr>
                                        <p:cTn id="208" dur="1000" fill="hold"/>
                                        <p:tgtEl>
                                          <p:spTgt spid="45"/>
                                        </p:tgtEl>
                                        <p:attrNameLst>
                                          <p:attrName>ppt_h</p:attrName>
                                        </p:attrNameLst>
                                      </p:cBhvr>
                                      <p:tavLst>
                                        <p:tav tm="0">
                                          <p:val>
                                            <p:fltVal val="0"/>
                                          </p:val>
                                        </p:tav>
                                        <p:tav tm="100000">
                                          <p:val>
                                            <p:strVal val="#ppt_h"/>
                                          </p:val>
                                        </p:tav>
                                      </p:tavLst>
                                    </p:anim>
                                    <p:anim calcmode="lin" valueType="num">
                                      <p:cBhvr>
                                        <p:cTn id="209" dur="1000" fill="hold"/>
                                        <p:tgtEl>
                                          <p:spTgt spid="45"/>
                                        </p:tgtEl>
                                        <p:attrNameLst>
                                          <p:attrName>style.rotation</p:attrName>
                                        </p:attrNameLst>
                                      </p:cBhvr>
                                      <p:tavLst>
                                        <p:tav tm="0">
                                          <p:val>
                                            <p:fltVal val="90"/>
                                          </p:val>
                                        </p:tav>
                                        <p:tav tm="100000">
                                          <p:val>
                                            <p:fltVal val="0"/>
                                          </p:val>
                                        </p:tav>
                                      </p:tavLst>
                                    </p:anim>
                                    <p:animEffect transition="in" filter="fade">
                                      <p:cBhvr>
                                        <p:cTn id="210"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 y="1295400"/>
            <a:ext cx="4239578" cy="3990975"/>
          </a:xfrm>
          <a:prstGeom prst="rect">
            <a:avLst/>
          </a:prstGeom>
        </p:spPr>
      </p:pic>
      <p:sp>
        <p:nvSpPr>
          <p:cNvPr id="277506" name="Title 1"/>
          <p:cNvSpPr>
            <a:spLocks noGrp="1"/>
          </p:cNvSpPr>
          <p:nvPr>
            <p:ph type="title"/>
          </p:nvPr>
        </p:nvSpPr>
        <p:spPr>
          <a:xfrm>
            <a:off x="17463" y="1"/>
            <a:ext cx="7886700" cy="827088"/>
          </a:xfrm>
        </p:spPr>
        <p:txBody>
          <a:bodyPr/>
          <a:lstStyle/>
          <a:p>
            <a:pPr eaLnBrk="1" hangingPunct="1"/>
            <a:r>
              <a:rPr lang="en-US" altLang="en-US" dirty="0"/>
              <a:t>Ci3t.org/screening</a:t>
            </a:r>
          </a:p>
        </p:txBody>
      </p:sp>
      <p:grpSp>
        <p:nvGrpSpPr>
          <p:cNvPr id="14" name="Group 13"/>
          <p:cNvGrpSpPr>
            <a:grpSpLocks/>
          </p:cNvGrpSpPr>
          <p:nvPr/>
        </p:nvGrpSpPr>
        <p:grpSpPr bwMode="auto">
          <a:xfrm>
            <a:off x="2971800" y="152400"/>
            <a:ext cx="5684837" cy="5562600"/>
            <a:chOff x="3475901" y="252022"/>
            <a:chExt cx="5684273" cy="5562182"/>
          </a:xfrm>
        </p:grpSpPr>
        <p:pic>
          <p:nvPicPr>
            <p:cNvPr id="7" name="Picture 6"/>
            <p:cNvPicPr>
              <a:picLocks noChangeAspect="1"/>
            </p:cNvPicPr>
            <p:nvPr/>
          </p:nvPicPr>
          <p:blipFill rotWithShape="1">
            <a:blip r:embed="rId4"/>
            <a:srcRect l="1123" r="26376"/>
            <a:stretch/>
          </p:blipFill>
          <p:spPr>
            <a:xfrm>
              <a:off x="4510848" y="252022"/>
              <a:ext cx="4649326" cy="5562182"/>
            </a:xfrm>
            <a:prstGeom prst="rect">
              <a:avLst/>
            </a:prstGeom>
            <a:ln>
              <a:noFill/>
            </a:ln>
            <a:effectLst>
              <a:outerShdw blurRad="292100" dist="139700" dir="2700000" algn="tl" rotWithShape="0">
                <a:srgbClr val="333333">
                  <a:alpha val="65000"/>
                </a:srgbClr>
              </a:outerShdw>
            </a:effectLst>
          </p:spPr>
        </p:pic>
        <p:grpSp>
          <p:nvGrpSpPr>
            <p:cNvPr id="277515" name="Group 12"/>
            <p:cNvGrpSpPr>
              <a:grpSpLocks/>
            </p:cNvGrpSpPr>
            <p:nvPr/>
          </p:nvGrpSpPr>
          <p:grpSpPr bwMode="auto">
            <a:xfrm>
              <a:off x="3475901" y="2138482"/>
              <a:ext cx="2711931" cy="891202"/>
              <a:chOff x="3475901" y="2138482"/>
              <a:chExt cx="2711931" cy="891202"/>
            </a:xfrm>
          </p:grpSpPr>
          <p:sp>
            <p:nvSpPr>
              <p:cNvPr id="10" name="Oval 9"/>
              <p:cNvSpPr/>
              <p:nvPr/>
            </p:nvSpPr>
            <p:spPr>
              <a:xfrm>
                <a:off x="3475901" y="2831515"/>
                <a:ext cx="1211142" cy="19842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cxnSp>
            <p:nvCxnSpPr>
              <p:cNvPr id="12" name="Straight Arrow Connector 11"/>
              <p:cNvCxnSpPr/>
              <p:nvPr/>
            </p:nvCxnSpPr>
            <p:spPr>
              <a:xfrm flipV="1">
                <a:off x="4687043" y="2137830"/>
                <a:ext cx="1500039" cy="74289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0" name="Group 19"/>
          <p:cNvGrpSpPr>
            <a:grpSpLocks/>
          </p:cNvGrpSpPr>
          <p:nvPr/>
        </p:nvGrpSpPr>
        <p:grpSpPr bwMode="auto">
          <a:xfrm>
            <a:off x="2743201" y="1041400"/>
            <a:ext cx="6489701" cy="5576887"/>
            <a:chOff x="2713601" y="1325563"/>
            <a:chExt cx="6489704" cy="5577188"/>
          </a:xfrm>
        </p:grpSpPr>
        <p:pic>
          <p:nvPicPr>
            <p:cNvPr id="9" name="Picture 8"/>
            <p:cNvPicPr>
              <a:picLocks noChangeAspect="1"/>
            </p:cNvPicPr>
            <p:nvPr/>
          </p:nvPicPr>
          <p:blipFill>
            <a:blip r:embed="rId5"/>
            <a:stretch>
              <a:fillRect/>
            </a:stretch>
          </p:blipFill>
          <p:spPr>
            <a:xfrm>
              <a:off x="4569390" y="1325563"/>
              <a:ext cx="4633915" cy="5577188"/>
            </a:xfrm>
            <a:prstGeom prst="rect">
              <a:avLst/>
            </a:prstGeom>
            <a:ln>
              <a:noFill/>
            </a:ln>
            <a:effectLst>
              <a:outerShdw blurRad="292100" dist="139700" dir="2700000" algn="tl" rotWithShape="0">
                <a:srgbClr val="333333">
                  <a:alpha val="65000"/>
                </a:srgbClr>
              </a:outerShdw>
            </a:effectLst>
          </p:spPr>
        </p:pic>
        <p:sp>
          <p:nvSpPr>
            <p:cNvPr id="17" name="Oval 16"/>
            <p:cNvSpPr/>
            <p:nvPr/>
          </p:nvSpPr>
          <p:spPr>
            <a:xfrm>
              <a:off x="2713601" y="3484680"/>
              <a:ext cx="1211263" cy="17939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cxnSp>
          <p:nvCxnSpPr>
            <p:cNvPr id="18" name="Straight Arrow Connector 17"/>
            <p:cNvCxnSpPr>
              <a:stCxn id="17" idx="6"/>
            </p:cNvCxnSpPr>
            <p:nvPr/>
          </p:nvCxnSpPr>
          <p:spPr>
            <a:xfrm flipV="1">
              <a:off x="3924864" y="2625796"/>
              <a:ext cx="2232027" cy="948582"/>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Down Arrow 20"/>
          <p:cNvSpPr/>
          <p:nvPr/>
        </p:nvSpPr>
        <p:spPr>
          <a:xfrm rot="3376062">
            <a:off x="1250703" y="828028"/>
            <a:ext cx="965200" cy="1508125"/>
          </a:xfrm>
          <a:prstGeom prst="downArrow">
            <a:avLst>
              <a:gd name="adj1" fmla="val 66600"/>
              <a:gd name="adj2" fmla="val 50000"/>
            </a:avLst>
          </a:prstGeom>
          <a:solidFill>
            <a:srgbClr val="FFFF00"/>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anchor="b"/>
          <a:lstStyle/>
          <a:p>
            <a:pPr algn="ctr" defTabSz="457200" eaLnBrk="1" fontAlgn="auto" hangingPunct="1">
              <a:spcBef>
                <a:spcPts val="0"/>
              </a:spcBef>
              <a:spcAft>
                <a:spcPts val="0"/>
              </a:spcAft>
              <a:defRPr/>
            </a:pPr>
            <a:endParaRPr lang="en-US" dirty="0">
              <a:solidFill>
                <a:prstClr val="black"/>
              </a:solidFill>
            </a:endParaRPr>
          </a:p>
          <a:p>
            <a:pPr algn="ctr" defTabSz="457200" eaLnBrk="1" fontAlgn="auto" hangingPunct="1">
              <a:spcBef>
                <a:spcPts val="0"/>
              </a:spcBef>
              <a:spcAft>
                <a:spcPts val="0"/>
              </a:spcAft>
              <a:defRPr/>
            </a:pPr>
            <a:endParaRPr lang="en-US" dirty="0">
              <a:solidFill>
                <a:prstClr val="black"/>
              </a:solidFill>
            </a:endParaRPr>
          </a:p>
          <a:p>
            <a:pPr algn="ctr" defTabSz="457200" eaLnBrk="1" fontAlgn="auto" hangingPunct="1">
              <a:spcBef>
                <a:spcPts val="0"/>
              </a:spcBef>
              <a:spcAft>
                <a:spcPts val="0"/>
              </a:spcAft>
              <a:defRPr/>
            </a:pPr>
            <a:endParaRPr lang="en-US" dirty="0">
              <a:solidFill>
                <a:prstClr val="black"/>
              </a:solidFill>
            </a:endParaRPr>
          </a:p>
          <a:p>
            <a:pPr algn="ctr" defTabSz="457200" eaLnBrk="1" fontAlgn="auto" hangingPunct="1">
              <a:spcBef>
                <a:spcPts val="0"/>
              </a:spcBef>
              <a:spcAft>
                <a:spcPts val="0"/>
              </a:spcAft>
              <a:defRPr/>
            </a:pPr>
            <a:r>
              <a:rPr lang="en-US" dirty="0">
                <a:solidFill>
                  <a:prstClr val="black"/>
                </a:solidFill>
              </a:rPr>
              <a:t>Systematic Screening</a:t>
            </a:r>
          </a:p>
        </p:txBody>
      </p:sp>
    </p:spTree>
    <p:extLst>
      <p:ext uri="{BB962C8B-B14F-4D97-AF65-F5344CB8AC3E}">
        <p14:creationId xmlns:p14="http://schemas.microsoft.com/office/powerpoint/2010/main" val="38515065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71014" y="1209675"/>
            <a:ext cx="6544261" cy="3562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 name="Picture 47" descr="10yellow"/>
          <p:cNvPicPr>
            <a:picLocks noChangeAspect="1" noChangeArrowheads="1"/>
          </p:cNvPicPr>
          <p:nvPr/>
        </p:nvPicPr>
        <p:blipFill>
          <a:blip r:embed="rId3" cstate="print"/>
          <a:srcRect/>
          <a:stretch>
            <a:fillRect/>
          </a:stretch>
        </p:blipFill>
        <p:spPr bwMode="auto">
          <a:xfrm>
            <a:off x="2033588" y="4772024"/>
            <a:ext cx="5076825" cy="1847850"/>
          </a:xfrm>
          <a:prstGeom prst="rect">
            <a:avLst/>
          </a:prstGeom>
          <a:noFill/>
          <a:ln w="9525">
            <a:noFill/>
            <a:miter lim="800000"/>
            <a:headEnd/>
            <a:tailEnd/>
          </a:ln>
        </p:spPr>
      </p:pic>
      <p:pic>
        <p:nvPicPr>
          <p:cNvPr id="11" name="Picture 46" descr="9yellow"/>
          <p:cNvPicPr>
            <a:picLocks noChangeAspect="1" noChangeArrowheads="1"/>
          </p:cNvPicPr>
          <p:nvPr/>
        </p:nvPicPr>
        <p:blipFill>
          <a:blip r:embed="rId4" cstate="print"/>
          <a:srcRect/>
          <a:stretch>
            <a:fillRect/>
          </a:stretch>
        </p:blipFill>
        <p:spPr bwMode="auto">
          <a:xfrm>
            <a:off x="2033588" y="4772024"/>
            <a:ext cx="5076825" cy="1847850"/>
          </a:xfrm>
          <a:prstGeom prst="rect">
            <a:avLst/>
          </a:prstGeom>
          <a:noFill/>
          <a:ln w="9525">
            <a:noFill/>
            <a:miter lim="800000"/>
            <a:headEnd/>
            <a:tailEnd/>
          </a:ln>
        </p:spPr>
      </p:pic>
      <p:pic>
        <p:nvPicPr>
          <p:cNvPr id="12" name="Picture 45" descr="8yellow"/>
          <p:cNvPicPr>
            <a:picLocks noChangeAspect="1" noChangeArrowheads="1"/>
          </p:cNvPicPr>
          <p:nvPr/>
        </p:nvPicPr>
        <p:blipFill>
          <a:blip r:embed="rId5" cstate="print"/>
          <a:srcRect/>
          <a:stretch>
            <a:fillRect/>
          </a:stretch>
        </p:blipFill>
        <p:spPr bwMode="auto">
          <a:xfrm>
            <a:off x="2033588" y="4772024"/>
            <a:ext cx="5076825" cy="1847850"/>
          </a:xfrm>
          <a:prstGeom prst="rect">
            <a:avLst/>
          </a:prstGeom>
          <a:noFill/>
          <a:ln w="9525">
            <a:noFill/>
            <a:miter lim="800000"/>
            <a:headEnd/>
            <a:tailEnd/>
          </a:ln>
        </p:spPr>
      </p:pic>
      <p:pic>
        <p:nvPicPr>
          <p:cNvPr id="13" name="Picture 44" descr="7yellow"/>
          <p:cNvPicPr>
            <a:picLocks noChangeAspect="1" noChangeArrowheads="1"/>
          </p:cNvPicPr>
          <p:nvPr/>
        </p:nvPicPr>
        <p:blipFill>
          <a:blip r:embed="rId6" cstate="print"/>
          <a:srcRect/>
          <a:stretch>
            <a:fillRect/>
          </a:stretch>
        </p:blipFill>
        <p:spPr bwMode="auto">
          <a:xfrm>
            <a:off x="2033588" y="4772024"/>
            <a:ext cx="5076825" cy="1847850"/>
          </a:xfrm>
          <a:prstGeom prst="rect">
            <a:avLst/>
          </a:prstGeom>
          <a:noFill/>
          <a:ln w="9525">
            <a:noFill/>
            <a:miter lim="800000"/>
            <a:headEnd/>
            <a:tailEnd/>
          </a:ln>
        </p:spPr>
      </p:pic>
      <p:pic>
        <p:nvPicPr>
          <p:cNvPr id="14" name="Picture 43" descr="6yellow"/>
          <p:cNvPicPr>
            <a:picLocks noChangeAspect="1" noChangeArrowheads="1"/>
          </p:cNvPicPr>
          <p:nvPr/>
        </p:nvPicPr>
        <p:blipFill>
          <a:blip r:embed="rId7" cstate="print"/>
          <a:srcRect/>
          <a:stretch>
            <a:fillRect/>
          </a:stretch>
        </p:blipFill>
        <p:spPr bwMode="auto">
          <a:xfrm>
            <a:off x="2033588" y="4772024"/>
            <a:ext cx="5076825" cy="1847850"/>
          </a:xfrm>
          <a:prstGeom prst="rect">
            <a:avLst/>
          </a:prstGeom>
          <a:noFill/>
          <a:ln w="9525">
            <a:noFill/>
            <a:miter lim="800000"/>
            <a:headEnd/>
            <a:tailEnd/>
          </a:ln>
        </p:spPr>
      </p:pic>
      <p:pic>
        <p:nvPicPr>
          <p:cNvPr id="23" name="Picture 41" descr="5yellow"/>
          <p:cNvPicPr>
            <a:picLocks noChangeAspect="1" noChangeArrowheads="1"/>
          </p:cNvPicPr>
          <p:nvPr/>
        </p:nvPicPr>
        <p:blipFill>
          <a:blip r:embed="rId8" cstate="print"/>
          <a:srcRect/>
          <a:stretch>
            <a:fillRect/>
          </a:stretch>
        </p:blipFill>
        <p:spPr bwMode="auto">
          <a:xfrm>
            <a:off x="2033588" y="4772024"/>
            <a:ext cx="5076825" cy="1847850"/>
          </a:xfrm>
          <a:prstGeom prst="rect">
            <a:avLst/>
          </a:prstGeom>
          <a:noFill/>
          <a:ln w="9525">
            <a:noFill/>
            <a:miter lim="800000"/>
            <a:headEnd/>
            <a:tailEnd/>
          </a:ln>
        </p:spPr>
      </p:pic>
      <p:pic>
        <p:nvPicPr>
          <p:cNvPr id="24" name="Picture 40" descr="4yellow"/>
          <p:cNvPicPr>
            <a:picLocks noChangeAspect="1" noChangeArrowheads="1"/>
          </p:cNvPicPr>
          <p:nvPr/>
        </p:nvPicPr>
        <p:blipFill>
          <a:blip r:embed="rId9" cstate="print"/>
          <a:srcRect/>
          <a:stretch>
            <a:fillRect/>
          </a:stretch>
        </p:blipFill>
        <p:spPr bwMode="auto">
          <a:xfrm>
            <a:off x="2033588" y="4772024"/>
            <a:ext cx="5076825" cy="1847850"/>
          </a:xfrm>
          <a:prstGeom prst="rect">
            <a:avLst/>
          </a:prstGeom>
          <a:noFill/>
          <a:ln w="9525">
            <a:noFill/>
            <a:miter lim="800000"/>
            <a:headEnd/>
            <a:tailEnd/>
          </a:ln>
        </p:spPr>
      </p:pic>
      <p:pic>
        <p:nvPicPr>
          <p:cNvPr id="25" name="Picture 39" descr="3yellow"/>
          <p:cNvPicPr>
            <a:picLocks noChangeAspect="1" noChangeArrowheads="1"/>
          </p:cNvPicPr>
          <p:nvPr/>
        </p:nvPicPr>
        <p:blipFill>
          <a:blip r:embed="rId10" cstate="print"/>
          <a:srcRect/>
          <a:stretch>
            <a:fillRect/>
          </a:stretch>
        </p:blipFill>
        <p:spPr bwMode="auto">
          <a:xfrm>
            <a:off x="2033588" y="4772024"/>
            <a:ext cx="5076825" cy="1847850"/>
          </a:xfrm>
          <a:prstGeom prst="rect">
            <a:avLst/>
          </a:prstGeom>
          <a:noFill/>
          <a:ln w="9525">
            <a:noFill/>
            <a:miter lim="800000"/>
            <a:headEnd/>
            <a:tailEnd/>
          </a:ln>
        </p:spPr>
      </p:pic>
      <p:pic>
        <p:nvPicPr>
          <p:cNvPr id="26" name="Picture 38" descr="2yellow"/>
          <p:cNvPicPr>
            <a:picLocks noChangeAspect="1" noChangeArrowheads="1"/>
          </p:cNvPicPr>
          <p:nvPr/>
        </p:nvPicPr>
        <p:blipFill>
          <a:blip r:embed="rId11" cstate="print"/>
          <a:srcRect/>
          <a:stretch>
            <a:fillRect/>
          </a:stretch>
        </p:blipFill>
        <p:spPr bwMode="auto">
          <a:xfrm>
            <a:off x="2033588" y="4772024"/>
            <a:ext cx="5076825" cy="1847850"/>
          </a:xfrm>
          <a:prstGeom prst="rect">
            <a:avLst/>
          </a:prstGeom>
          <a:noFill/>
          <a:ln w="9525">
            <a:noFill/>
            <a:miter lim="800000"/>
            <a:headEnd/>
            <a:tailEnd/>
          </a:ln>
        </p:spPr>
      </p:pic>
      <p:pic>
        <p:nvPicPr>
          <p:cNvPr id="27" name="Picture 33" descr="1yellow"/>
          <p:cNvPicPr>
            <a:picLocks noChangeAspect="1" noChangeArrowheads="1"/>
          </p:cNvPicPr>
          <p:nvPr/>
        </p:nvPicPr>
        <p:blipFill>
          <a:blip r:embed="rId12" cstate="print"/>
          <a:srcRect/>
          <a:stretch>
            <a:fillRect/>
          </a:stretch>
        </p:blipFill>
        <p:spPr bwMode="auto">
          <a:xfrm>
            <a:off x="2033588" y="4772024"/>
            <a:ext cx="5076825" cy="1847850"/>
          </a:xfrm>
          <a:prstGeom prst="rect">
            <a:avLst/>
          </a:prstGeom>
          <a:noFill/>
          <a:ln w="9525">
            <a:noFill/>
            <a:miter lim="800000"/>
            <a:headEnd/>
            <a:tailEnd/>
          </a:ln>
        </p:spPr>
      </p:pic>
      <p:pic>
        <p:nvPicPr>
          <p:cNvPr id="28" name="Picture 36" descr="30seconds_yellow"/>
          <p:cNvPicPr>
            <a:picLocks noChangeAspect="1" noChangeArrowheads="1"/>
          </p:cNvPicPr>
          <p:nvPr/>
        </p:nvPicPr>
        <p:blipFill>
          <a:blip r:embed="rId13" cstate="print"/>
          <a:srcRect/>
          <a:stretch>
            <a:fillRect/>
          </a:stretch>
        </p:blipFill>
        <p:spPr bwMode="auto">
          <a:xfrm>
            <a:off x="2033588" y="4772024"/>
            <a:ext cx="5076825" cy="1847850"/>
          </a:xfrm>
          <a:prstGeom prst="rect">
            <a:avLst/>
          </a:prstGeom>
          <a:noFill/>
          <a:ln w="9525">
            <a:noFill/>
            <a:miter lim="800000"/>
            <a:headEnd/>
            <a:tailEnd/>
          </a:ln>
        </p:spPr>
      </p:pic>
      <p:pic>
        <p:nvPicPr>
          <p:cNvPr id="29" name="Picture 32" descr="00seconds_yellow"/>
          <p:cNvPicPr>
            <a:picLocks noChangeAspect="1" noChangeArrowheads="1"/>
          </p:cNvPicPr>
          <p:nvPr/>
        </p:nvPicPr>
        <p:blipFill>
          <a:blip r:embed="rId14" cstate="print"/>
          <a:srcRect/>
          <a:stretch>
            <a:fillRect/>
          </a:stretch>
        </p:blipFill>
        <p:spPr bwMode="auto">
          <a:xfrm>
            <a:off x="2033588" y="4772024"/>
            <a:ext cx="5076825" cy="1847850"/>
          </a:xfrm>
          <a:prstGeom prst="rect">
            <a:avLst/>
          </a:prstGeom>
          <a:noFill/>
          <a:ln w="9525">
            <a:noFill/>
            <a:miter lim="800000"/>
            <a:headEnd/>
            <a:tailEnd/>
          </a:ln>
        </p:spPr>
      </p:pic>
      <p:pic>
        <p:nvPicPr>
          <p:cNvPr id="15" name="Content Placeholder 5"/>
          <p:cNvPicPr>
            <a:picLocks noChangeAspect="1"/>
          </p:cNvPicPr>
          <p:nvPr/>
        </p:nvPicPr>
        <p:blipFill>
          <a:blip r:embed="rId15"/>
          <a:stretch>
            <a:fillRect/>
          </a:stretch>
        </p:blipFill>
        <p:spPr>
          <a:xfrm>
            <a:off x="2033588" y="1230364"/>
            <a:ext cx="5076825" cy="3049815"/>
          </a:xfrm>
          <a:prstGeom prst="rect">
            <a:avLst/>
          </a:prstGeom>
        </p:spPr>
      </p:pic>
    </p:spTree>
    <p:extLst>
      <p:ext uri="{BB962C8B-B14F-4D97-AF65-F5344CB8AC3E}">
        <p14:creationId xmlns:p14="http://schemas.microsoft.com/office/powerpoint/2010/main" val="2949236773"/>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bwMode="auto">
          <a:xfrm>
            <a:off x="623888" y="1709739"/>
            <a:ext cx="7886700" cy="957261"/>
          </a:xfrm>
        </p:spPr>
        <p:txBody>
          <a:bodyPr wrap="square" numCol="1" anchorCtr="0" compatLnSpc="1">
            <a:prstTxWarp prst="textNoShape">
              <a:avLst/>
            </a:prstTxWarp>
          </a:bodyPr>
          <a:lstStyle/>
          <a:p>
            <a:pPr eaLnBrk="1" hangingPunct="1"/>
            <a:r>
              <a:rPr lang="en-US" altLang="en-US" dirty="0"/>
              <a:t>Agenda</a:t>
            </a:r>
          </a:p>
        </p:txBody>
      </p:sp>
      <p:sp>
        <p:nvSpPr>
          <p:cNvPr id="247811" name="Content Placeholder 2"/>
          <p:cNvSpPr>
            <a:spLocks noGrp="1"/>
          </p:cNvSpPr>
          <p:nvPr>
            <p:ph type="body" idx="1"/>
          </p:nvPr>
        </p:nvSpPr>
        <p:spPr>
          <a:xfrm>
            <a:off x="616961" y="2895600"/>
            <a:ext cx="7886700" cy="1500187"/>
          </a:xfrm>
        </p:spPr>
        <p:txBody>
          <a:bodyPr/>
          <a:lstStyle/>
          <a:p>
            <a:r>
              <a:rPr lang="en-US" dirty="0"/>
              <a:t>Introducing Ci3T … working collaboratively and efficiently</a:t>
            </a:r>
          </a:p>
          <a:p>
            <a:r>
              <a:rPr lang="en-US" sz="2400" dirty="0"/>
              <a:t>Systematic Screening Tools &amp; Screening Logistics</a:t>
            </a:r>
          </a:p>
          <a:p>
            <a:r>
              <a:rPr lang="en-US" sz="2400" b="1" dirty="0">
                <a:solidFill>
                  <a:srgbClr val="FF0000"/>
                </a:solidFill>
              </a:rPr>
              <a:t>Using Screening Data to Inform Instruction</a:t>
            </a:r>
          </a:p>
          <a:p>
            <a:pPr lvl="1"/>
            <a:r>
              <a:rPr lang="en-US" sz="2000" dirty="0"/>
              <a:t>Tier 1 practices</a:t>
            </a:r>
          </a:p>
          <a:p>
            <a:pPr lvl="1"/>
            <a:r>
              <a:rPr lang="en-US" sz="2000" dirty="0"/>
              <a:t>Teacher-delivered strategies</a:t>
            </a:r>
          </a:p>
          <a:p>
            <a:pPr lvl="1"/>
            <a:r>
              <a:rPr lang="en-US" sz="2000" dirty="0"/>
              <a:t>Tier 2 and 3 supports</a:t>
            </a:r>
          </a:p>
          <a:p>
            <a:r>
              <a:rPr lang="en-US" sz="2400" dirty="0"/>
              <a:t>Action Plans: Moving Forward</a:t>
            </a:r>
          </a:p>
          <a:p>
            <a:pPr marL="0" indent="0" eaLnBrk="1" hangingPunct="1">
              <a:buNone/>
            </a:pPr>
            <a:endParaRPr lang="en-US" altLang="en-US" sz="2400" dirty="0"/>
          </a:p>
        </p:txBody>
      </p:sp>
    </p:spTree>
    <p:extLst>
      <p:ext uri="{BB962C8B-B14F-4D97-AF65-F5344CB8AC3E}">
        <p14:creationId xmlns:p14="http://schemas.microsoft.com/office/powerpoint/2010/main" val="1556411310"/>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1371600" y="2057401"/>
            <a:ext cx="6327775" cy="1544638"/>
          </a:xfrm>
        </p:spPr>
        <p:txBody>
          <a:bodyPr>
            <a:normAutofit fontScale="90000"/>
          </a:bodyPr>
          <a:lstStyle/>
          <a:p>
            <a:r>
              <a:rPr lang="en-US" dirty="0"/>
              <a:t>Examining your screening data …</a:t>
            </a:r>
          </a:p>
        </p:txBody>
      </p:sp>
      <p:sp>
        <p:nvSpPr>
          <p:cNvPr id="91139" name="Text Placeholder 3"/>
          <p:cNvSpPr>
            <a:spLocks noGrp="1"/>
          </p:cNvSpPr>
          <p:nvPr>
            <p:ph type="body" idx="1"/>
          </p:nvPr>
        </p:nvSpPr>
        <p:spPr>
          <a:xfrm>
            <a:off x="990600" y="3725863"/>
            <a:ext cx="7239000" cy="1455737"/>
          </a:xfrm>
        </p:spPr>
        <p:txBody>
          <a:bodyPr>
            <a:normAutofit/>
          </a:bodyPr>
          <a:lstStyle/>
          <a:p>
            <a:r>
              <a:rPr lang="en-US" sz="2600" dirty="0">
                <a:solidFill>
                  <a:schemeClr val="tx1"/>
                </a:solidFill>
              </a:rPr>
              <a:t>… </a:t>
            </a:r>
            <a:r>
              <a:rPr lang="en-US" sz="2600" b="1" dirty="0">
                <a:solidFill>
                  <a:schemeClr val="tx1"/>
                </a:solidFill>
              </a:rPr>
              <a:t>implications for Tier 1 practices</a:t>
            </a:r>
          </a:p>
          <a:p>
            <a:r>
              <a:rPr lang="en-US" sz="2600" dirty="0">
                <a:solidFill>
                  <a:schemeClr val="tx1"/>
                </a:solidFill>
              </a:rPr>
              <a:t>… implications for teacher-delivered strategies</a:t>
            </a:r>
          </a:p>
          <a:p>
            <a:r>
              <a:rPr lang="en-US" sz="2600" dirty="0">
                <a:solidFill>
                  <a:schemeClr val="tx1"/>
                </a:solidFill>
              </a:rPr>
              <a:t>… implications for Tier 2 and Tier 3 supports</a:t>
            </a:r>
          </a:p>
        </p:txBody>
      </p:sp>
      <p:sp>
        <p:nvSpPr>
          <p:cNvPr id="10" name="TextBox 9"/>
          <p:cNvSpPr txBox="1">
            <a:spLocks noChangeArrowheads="1"/>
          </p:cNvSpPr>
          <p:nvPr/>
        </p:nvSpPr>
        <p:spPr bwMode="auto">
          <a:xfrm>
            <a:off x="762000" y="5943600"/>
            <a:ext cx="4757738" cy="3698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fontAlgn="auto" hangingPunct="1">
              <a:spcBef>
                <a:spcPts val="0"/>
              </a:spcBef>
              <a:spcAft>
                <a:spcPts val="0"/>
              </a:spcAft>
            </a:pPr>
            <a:r>
              <a:rPr lang="en-US" dirty="0">
                <a:solidFill>
                  <a:prstClr val="white"/>
                </a:solidFill>
                <a:ea typeface="+mn-ea"/>
              </a:rPr>
              <a:t>See Lane, Menzies,  Bruhn, and </a:t>
            </a:r>
            <a:r>
              <a:rPr lang="en-US" dirty="0" err="1">
                <a:solidFill>
                  <a:prstClr val="white"/>
                </a:solidFill>
                <a:ea typeface="+mn-ea"/>
              </a:rPr>
              <a:t>Crnobori</a:t>
            </a:r>
            <a:r>
              <a:rPr lang="en-US" dirty="0">
                <a:solidFill>
                  <a:prstClr val="white"/>
                </a:solidFill>
                <a:ea typeface="+mn-ea"/>
              </a:rPr>
              <a:t>  (2011) </a:t>
            </a:r>
          </a:p>
        </p:txBody>
      </p:sp>
    </p:spTree>
    <p:extLst>
      <p:ext uri="{BB962C8B-B14F-4D97-AF65-F5344CB8AC3E}">
        <p14:creationId xmlns:p14="http://schemas.microsoft.com/office/powerpoint/2010/main" val="40348362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792162"/>
          </a:xfrm>
          <a:solidFill>
            <a:schemeClr val="tx2">
              <a:lumMod val="40000"/>
              <a:lumOff val="60000"/>
            </a:schemeClr>
          </a:solidFill>
        </p:spPr>
        <p:txBody>
          <a:bodyPr>
            <a:noAutofit/>
          </a:bodyPr>
          <a:lstStyle/>
          <a:p>
            <a:r>
              <a:rPr lang="en-US" sz="2400" dirty="0">
                <a:cs typeface="Times New Roman" pitchFamily="18" charset="0"/>
              </a:rPr>
              <a:t>Social Skills Improvement System – Performance Screening Guide</a:t>
            </a:r>
            <a:br>
              <a:rPr lang="en-US" sz="2400" dirty="0">
                <a:cs typeface="Times New Roman" pitchFamily="18" charset="0"/>
              </a:rPr>
            </a:br>
            <a:r>
              <a:rPr lang="en-US" sz="2400" dirty="0">
                <a:cs typeface="Times New Roman" pitchFamily="18" charset="0"/>
              </a:rPr>
              <a:t>Spring 2012 – Total School</a:t>
            </a:r>
          </a:p>
        </p:txBody>
      </p:sp>
      <p:graphicFrame>
        <p:nvGraphicFramePr>
          <p:cNvPr id="4" name="Content Placeholder 3"/>
          <p:cNvGraphicFramePr>
            <a:graphicFrameLocks noGrp="1"/>
          </p:cNvGraphicFramePr>
          <p:nvPr>
            <p:ph idx="1"/>
          </p:nvPr>
        </p:nvGraphicFramePr>
        <p:xfrm>
          <a:off x="342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2667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prstClr val="white"/>
                </a:solidFill>
              </a:rPr>
              <a:t>N = 54</a:t>
            </a:r>
          </a:p>
        </p:txBody>
      </p:sp>
      <p:sp>
        <p:nvSpPr>
          <p:cNvPr id="6" name="Rectangle 5"/>
          <p:cNvSpPr/>
          <p:nvPr/>
        </p:nvSpPr>
        <p:spPr>
          <a:xfrm>
            <a:off x="2700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prstClr val="black"/>
                </a:solidFill>
              </a:rPr>
              <a:t>N = 223</a:t>
            </a:r>
          </a:p>
        </p:txBody>
      </p:sp>
      <p:sp>
        <p:nvSpPr>
          <p:cNvPr id="7" name="Rectangle 6"/>
          <p:cNvSpPr/>
          <p:nvPr/>
        </p:nvSpPr>
        <p:spPr>
          <a:xfrm>
            <a:off x="2715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prstClr val="white"/>
                </a:solidFill>
              </a:rPr>
              <a:t>N = 212</a:t>
            </a:r>
          </a:p>
        </p:txBody>
      </p:sp>
      <p:sp>
        <p:nvSpPr>
          <p:cNvPr id="8" name="Rectangle 7"/>
          <p:cNvSpPr/>
          <p:nvPr/>
        </p:nvSpPr>
        <p:spPr>
          <a:xfrm>
            <a:off x="1597675" y="59163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dirty="0">
                <a:solidFill>
                  <a:prstClr val="black"/>
                </a:solidFill>
              </a:rPr>
              <a:t> n = 489               n = 490            n = 490              n = 489</a:t>
            </a:r>
          </a:p>
        </p:txBody>
      </p:sp>
      <p:sp>
        <p:nvSpPr>
          <p:cNvPr id="9" name="Rectangle 8"/>
          <p:cNvSpPr/>
          <p:nvPr/>
        </p:nvSpPr>
        <p:spPr>
          <a:xfrm>
            <a:off x="4305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prstClr val="white"/>
                </a:solidFill>
              </a:rPr>
              <a:t>N = 22</a:t>
            </a:r>
          </a:p>
        </p:txBody>
      </p:sp>
      <p:sp>
        <p:nvSpPr>
          <p:cNvPr id="10" name="Rectangle 9"/>
          <p:cNvSpPr/>
          <p:nvPr/>
        </p:nvSpPr>
        <p:spPr>
          <a:xfrm>
            <a:off x="4338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prstClr val="black"/>
                </a:solidFill>
              </a:rPr>
              <a:t>N = 233</a:t>
            </a:r>
          </a:p>
        </p:txBody>
      </p:sp>
      <p:sp>
        <p:nvSpPr>
          <p:cNvPr id="11" name="Rectangle 10"/>
          <p:cNvSpPr/>
          <p:nvPr/>
        </p:nvSpPr>
        <p:spPr>
          <a:xfrm>
            <a:off x="4353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prstClr val="white"/>
                </a:solidFill>
              </a:rPr>
              <a:t>N = 235</a:t>
            </a:r>
          </a:p>
        </p:txBody>
      </p:sp>
      <p:sp>
        <p:nvSpPr>
          <p:cNvPr id="12" name="Rectangle 11"/>
          <p:cNvSpPr/>
          <p:nvPr/>
        </p:nvSpPr>
        <p:spPr>
          <a:xfrm>
            <a:off x="5867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prstClr val="white"/>
                </a:solidFill>
              </a:rPr>
              <a:t>N = 35</a:t>
            </a:r>
          </a:p>
        </p:txBody>
      </p:sp>
      <p:sp>
        <p:nvSpPr>
          <p:cNvPr id="13" name="Rectangle 12"/>
          <p:cNvSpPr/>
          <p:nvPr/>
        </p:nvSpPr>
        <p:spPr>
          <a:xfrm>
            <a:off x="5900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prstClr val="black"/>
                </a:solidFill>
              </a:rPr>
              <a:t>N = 180</a:t>
            </a:r>
          </a:p>
        </p:txBody>
      </p:sp>
      <p:sp>
        <p:nvSpPr>
          <p:cNvPr id="14" name="Rectangle 13"/>
          <p:cNvSpPr/>
          <p:nvPr/>
        </p:nvSpPr>
        <p:spPr>
          <a:xfrm>
            <a:off x="5915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prstClr val="white"/>
                </a:solidFill>
              </a:rPr>
              <a:t>N = 275</a:t>
            </a:r>
          </a:p>
        </p:txBody>
      </p:sp>
      <p:sp>
        <p:nvSpPr>
          <p:cNvPr id="15" name="Rectangle 14"/>
          <p:cNvSpPr/>
          <p:nvPr/>
        </p:nvSpPr>
        <p:spPr>
          <a:xfrm>
            <a:off x="7543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prstClr val="white"/>
                </a:solidFill>
              </a:rPr>
              <a:t>N = 31</a:t>
            </a:r>
          </a:p>
        </p:txBody>
      </p:sp>
      <p:sp>
        <p:nvSpPr>
          <p:cNvPr id="16" name="Rectangle 15"/>
          <p:cNvSpPr/>
          <p:nvPr/>
        </p:nvSpPr>
        <p:spPr>
          <a:xfrm>
            <a:off x="7576850" y="2811505"/>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prstClr val="black"/>
                </a:solidFill>
              </a:rPr>
              <a:t>N = 187</a:t>
            </a:r>
          </a:p>
        </p:txBody>
      </p:sp>
      <p:sp>
        <p:nvSpPr>
          <p:cNvPr id="17" name="Rectangle 16"/>
          <p:cNvSpPr/>
          <p:nvPr/>
        </p:nvSpPr>
        <p:spPr>
          <a:xfrm>
            <a:off x="7543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prstClr val="white"/>
                </a:solidFill>
              </a:rPr>
              <a:t>N = 271</a:t>
            </a:r>
          </a:p>
        </p:txBody>
      </p:sp>
      <p:sp>
        <p:nvSpPr>
          <p:cNvPr id="18" name="TextBox 17"/>
          <p:cNvSpPr txBox="1"/>
          <p:nvPr/>
        </p:nvSpPr>
        <p:spPr>
          <a:xfrm>
            <a:off x="0" y="6391569"/>
            <a:ext cx="9143999" cy="461665"/>
          </a:xfrm>
          <a:prstGeom prst="rect">
            <a:avLst/>
          </a:prstGeom>
          <a:noFill/>
        </p:spPr>
        <p:txBody>
          <a:bodyPr wrap="square" rtlCol="0">
            <a:spAutoFit/>
          </a:bodyPr>
          <a:lstStyle/>
          <a:p>
            <a:pPr algn="ctr" eaLnBrk="1" fontAlgn="auto" hangingPunct="1">
              <a:spcBef>
                <a:spcPts val="0"/>
              </a:spcBef>
              <a:spcAft>
                <a:spcPts val="0"/>
              </a:spcAft>
            </a:pPr>
            <a:r>
              <a:rPr lang="en-US" sz="1200" dirty="0">
                <a:solidFill>
                  <a:prstClr val="black"/>
                </a:solidFill>
                <a:latin typeface="Calibri" panose="020F0502020204030204"/>
                <a:ea typeface="+mn-ea"/>
              </a:rPr>
              <a:t>Lane, K. L., Oakes, W. P., &amp; Magill, L. (2013). Primary prevention efforts: How do we implemented and monitor the Tier 1 component of our Comprehensive, Integrated, Three-Tiered (CI3T) Model? </a:t>
            </a:r>
          </a:p>
        </p:txBody>
      </p:sp>
    </p:spTree>
    <p:extLst>
      <p:ext uri="{BB962C8B-B14F-4D97-AF65-F5344CB8AC3E}">
        <p14:creationId xmlns:p14="http://schemas.microsoft.com/office/powerpoint/2010/main" val="2884296821"/>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304800" y="228600"/>
            <a:ext cx="8486775" cy="810799"/>
          </a:xfrm>
        </p:spPr>
        <p:txBody>
          <a:bodyPr>
            <a:normAutofit fontScale="90000"/>
          </a:bodyPr>
          <a:lstStyle/>
          <a:p>
            <a:pPr eaLnBrk="1" hangingPunct="1"/>
            <a:r>
              <a:rPr lang="en-US" sz="2800" dirty="0"/>
              <a:t>Student Risk Screening Scale</a:t>
            </a:r>
            <a:br>
              <a:rPr lang="en-US" sz="2800" dirty="0"/>
            </a:br>
            <a:r>
              <a:rPr lang="en-US" sz="2800" dirty="0"/>
              <a:t>Middle School Fall 2004  -   Fall 2011</a:t>
            </a:r>
          </a:p>
        </p:txBody>
      </p:sp>
      <p:graphicFrame>
        <p:nvGraphicFramePr>
          <p:cNvPr id="81923" name="Object 7"/>
          <p:cNvGraphicFramePr>
            <a:graphicFrameLocks noGrp="1" noChangeAspect="1"/>
          </p:cNvGraphicFramePr>
          <p:nvPr>
            <p:ph idx="1"/>
          </p:nvPr>
        </p:nvGraphicFramePr>
        <p:xfrm>
          <a:off x="330200" y="1474788"/>
          <a:ext cx="8461375" cy="4597400"/>
        </p:xfrm>
        <a:graphic>
          <a:graphicData uri="http://schemas.openxmlformats.org/presentationml/2006/ole">
            <mc:AlternateContent xmlns:mc="http://schemas.openxmlformats.org/markup-compatibility/2006">
              <mc:Choice xmlns:v="urn:schemas-microsoft-com:vml" Requires="v">
                <p:oleObj spid="_x0000_s8224" r:id="rId3" imgW="8461981" imgH="4596782" progId="Excel.Chart.8">
                  <p:embed/>
                </p:oleObj>
              </mc:Choice>
              <mc:Fallback>
                <p:oleObj r:id="rId3" imgW="8461981" imgH="4596782" progId="Excel.Char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1474788"/>
                        <a:ext cx="8461375" cy="4597400"/>
                      </a:xfrm>
                      <a:prstGeom prst="rect">
                        <a:avLst/>
                      </a:prstGeom>
                      <a:noFill/>
                      <a:ln>
                        <a:noFill/>
                      </a:ln>
                    </p:spPr>
                  </p:pic>
                </p:oleObj>
              </mc:Fallback>
            </mc:AlternateContent>
          </a:graphicData>
        </a:graphic>
      </p:graphicFrame>
      <p:sp>
        <p:nvSpPr>
          <p:cNvPr id="81924" name="Text Box 4"/>
          <p:cNvSpPr txBox="1">
            <a:spLocks noChangeArrowheads="1"/>
          </p:cNvSpPr>
          <p:nvPr/>
        </p:nvSpPr>
        <p:spPr bwMode="auto">
          <a:xfrm>
            <a:off x="2667000" y="615315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a:solidFill>
                  <a:prstClr val="black"/>
                </a:solidFill>
                <a:latin typeface="Arial" charset="0"/>
                <a:ea typeface="+mn-ea"/>
              </a:rPr>
              <a:t>Fall Screeners</a:t>
            </a:r>
          </a:p>
        </p:txBody>
      </p:sp>
      <p:sp>
        <p:nvSpPr>
          <p:cNvPr id="81925" name="Rectangle 8"/>
          <p:cNvSpPr>
            <a:spLocks noChangeArrowheads="1"/>
          </p:cNvSpPr>
          <p:nvPr/>
        </p:nvSpPr>
        <p:spPr bwMode="auto">
          <a:xfrm>
            <a:off x="7467600" y="1676400"/>
            <a:ext cx="914400" cy="381000"/>
          </a:xfrm>
          <a:prstGeom prst="rect">
            <a:avLst/>
          </a:prstGeom>
          <a:solidFill>
            <a:srgbClr val="FF0000"/>
          </a:solidFill>
          <a:ln w="9525">
            <a:solidFill>
              <a:schemeClr val="tx1"/>
            </a:solidFill>
            <a:miter lim="800000"/>
            <a:headEnd/>
            <a:tailEnd/>
          </a:ln>
        </p:spPr>
        <p:txBody>
          <a:bodyPr wrap="none" anchor="ctr"/>
          <a:lstStyle/>
          <a:p>
            <a:pPr algn="ctr" eaLnBrk="1" hangingPunct="1"/>
            <a:r>
              <a:rPr lang="en-US">
                <a:solidFill>
                  <a:prstClr val="white"/>
                </a:solidFill>
                <a:latin typeface="Arial" charset="0"/>
                <a:ea typeface="+mn-ea"/>
                <a:cs typeface="Arial" charset="0"/>
              </a:rPr>
              <a:t>n = 12</a:t>
            </a:r>
          </a:p>
        </p:txBody>
      </p:sp>
      <p:sp>
        <p:nvSpPr>
          <p:cNvPr id="81926" name="Rectangle 9"/>
          <p:cNvSpPr>
            <a:spLocks noChangeArrowheads="1"/>
          </p:cNvSpPr>
          <p:nvPr/>
        </p:nvSpPr>
        <p:spPr bwMode="auto">
          <a:xfrm>
            <a:off x="7467600" y="2209800"/>
            <a:ext cx="914400" cy="381000"/>
          </a:xfrm>
          <a:prstGeom prst="rect">
            <a:avLst/>
          </a:prstGeom>
          <a:solidFill>
            <a:srgbClr val="FFFF00"/>
          </a:solidFill>
          <a:ln w="9525">
            <a:solidFill>
              <a:schemeClr val="tx1"/>
            </a:solidFill>
            <a:miter lim="800000"/>
            <a:headEnd/>
            <a:tailEnd/>
          </a:ln>
        </p:spPr>
        <p:txBody>
          <a:bodyPr wrap="none" anchor="ctr"/>
          <a:lstStyle/>
          <a:p>
            <a:pPr algn="ctr" eaLnBrk="1" hangingPunct="1"/>
            <a:r>
              <a:rPr lang="en-US">
                <a:solidFill>
                  <a:prstClr val="black"/>
                </a:solidFill>
                <a:latin typeface="Arial" charset="0"/>
                <a:ea typeface="+mn-ea"/>
                <a:cs typeface="Arial" charset="0"/>
              </a:rPr>
              <a:t>n = </a:t>
            </a:r>
            <a:r>
              <a:rPr lang="en-US">
                <a:solidFill>
                  <a:prstClr val="black"/>
                </a:solidFill>
                <a:latin typeface="Calibri" panose="020F0502020204030204"/>
                <a:ea typeface="+mn-ea"/>
                <a:cs typeface="Arial" charset="0"/>
              </a:rPr>
              <a:t>20</a:t>
            </a:r>
            <a:endParaRPr lang="en-US">
              <a:solidFill>
                <a:prstClr val="black"/>
              </a:solidFill>
              <a:latin typeface="Arial" charset="0"/>
              <a:ea typeface="+mn-ea"/>
              <a:cs typeface="Arial" charset="0"/>
            </a:endParaRPr>
          </a:p>
        </p:txBody>
      </p:sp>
      <p:sp>
        <p:nvSpPr>
          <p:cNvPr id="81927" name="Rectangle 10"/>
          <p:cNvSpPr>
            <a:spLocks noChangeArrowheads="1"/>
          </p:cNvSpPr>
          <p:nvPr/>
        </p:nvSpPr>
        <p:spPr bwMode="auto">
          <a:xfrm>
            <a:off x="7467600" y="2743200"/>
            <a:ext cx="914400" cy="381000"/>
          </a:xfrm>
          <a:prstGeom prst="rect">
            <a:avLst/>
          </a:prstGeom>
          <a:solidFill>
            <a:srgbClr val="00FF00"/>
          </a:solidFill>
          <a:ln w="9525">
            <a:solidFill>
              <a:schemeClr val="tx1"/>
            </a:solidFill>
            <a:miter lim="800000"/>
            <a:headEnd/>
            <a:tailEnd/>
          </a:ln>
        </p:spPr>
        <p:txBody>
          <a:bodyPr wrap="none" anchor="ctr"/>
          <a:lstStyle/>
          <a:p>
            <a:pPr algn="ctr" eaLnBrk="1" hangingPunct="1"/>
            <a:r>
              <a:rPr lang="en-US">
                <a:solidFill>
                  <a:prstClr val="black"/>
                </a:solidFill>
                <a:latin typeface="Arial" charset="0"/>
                <a:ea typeface="+mn-ea"/>
                <a:cs typeface="Arial" charset="0"/>
              </a:rPr>
              <a:t>n = </a:t>
            </a:r>
            <a:r>
              <a:rPr lang="en-US">
                <a:solidFill>
                  <a:prstClr val="black"/>
                </a:solidFill>
                <a:latin typeface="Calibri" panose="020F0502020204030204"/>
                <a:ea typeface="+mn-ea"/>
                <a:cs typeface="Arial" charset="0"/>
              </a:rPr>
              <a:t>507</a:t>
            </a:r>
            <a:endParaRPr lang="en-US">
              <a:solidFill>
                <a:prstClr val="black"/>
              </a:solidFill>
              <a:latin typeface="Arial" charset="0"/>
              <a:ea typeface="+mn-ea"/>
              <a:cs typeface="Arial" charset="0"/>
            </a:endParaRPr>
          </a:p>
        </p:txBody>
      </p:sp>
      <p:sp>
        <p:nvSpPr>
          <p:cNvPr id="81928" name="Text Box 4"/>
          <p:cNvSpPr txBox="1">
            <a:spLocks noChangeArrowheads="1"/>
          </p:cNvSpPr>
          <p:nvPr/>
        </p:nvSpPr>
        <p:spPr bwMode="auto">
          <a:xfrm rot="-5400000">
            <a:off x="-1188243" y="3702843"/>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a:solidFill>
                  <a:prstClr val="black"/>
                </a:solidFill>
                <a:latin typeface="Arial" charset="0"/>
                <a:ea typeface="+mn-ea"/>
              </a:rPr>
              <a:t>Percentage of Students</a:t>
            </a:r>
          </a:p>
        </p:txBody>
      </p:sp>
      <p:sp>
        <p:nvSpPr>
          <p:cNvPr id="81929" name="TextBox 15"/>
          <p:cNvSpPr txBox="1">
            <a:spLocks noChangeArrowheads="1"/>
          </p:cNvSpPr>
          <p:nvPr/>
        </p:nvSpPr>
        <p:spPr bwMode="auto">
          <a:xfrm>
            <a:off x="1219200" y="5257800"/>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solidFill>
                  <a:prstClr val="black"/>
                </a:solidFill>
                <a:latin typeface="Century Gothic" pitchFamily="34" charset="0"/>
                <a:ea typeface="+mn-ea"/>
              </a:rPr>
              <a:t>N=534</a:t>
            </a:r>
          </a:p>
        </p:txBody>
      </p:sp>
      <p:sp>
        <p:nvSpPr>
          <p:cNvPr id="81930" name="TextBox 16"/>
          <p:cNvSpPr txBox="1">
            <a:spLocks noChangeArrowheads="1"/>
          </p:cNvSpPr>
          <p:nvPr/>
        </p:nvSpPr>
        <p:spPr bwMode="auto">
          <a:xfrm>
            <a:off x="2057400" y="5257800"/>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solidFill>
                  <a:prstClr val="black"/>
                </a:solidFill>
                <a:latin typeface="Century Gothic" pitchFamily="34" charset="0"/>
                <a:ea typeface="+mn-ea"/>
              </a:rPr>
              <a:t>N=502</a:t>
            </a:r>
          </a:p>
        </p:txBody>
      </p:sp>
      <p:sp>
        <p:nvSpPr>
          <p:cNvPr id="81931" name="TextBox 17"/>
          <p:cNvSpPr txBox="1">
            <a:spLocks noChangeArrowheads="1"/>
          </p:cNvSpPr>
          <p:nvPr/>
        </p:nvSpPr>
        <p:spPr bwMode="auto">
          <a:xfrm>
            <a:off x="2895600" y="5257800"/>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solidFill>
                  <a:prstClr val="black"/>
                </a:solidFill>
                <a:latin typeface="Century Gothic" pitchFamily="34" charset="0"/>
                <a:ea typeface="+mn-ea"/>
              </a:rPr>
              <a:t>N=454</a:t>
            </a:r>
          </a:p>
        </p:txBody>
      </p:sp>
      <p:sp>
        <p:nvSpPr>
          <p:cNvPr id="81932" name="TextBox 18"/>
          <p:cNvSpPr txBox="1">
            <a:spLocks noChangeArrowheads="1"/>
          </p:cNvSpPr>
          <p:nvPr/>
        </p:nvSpPr>
        <p:spPr bwMode="auto">
          <a:xfrm>
            <a:off x="5181600" y="5257800"/>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solidFill>
                  <a:prstClr val="black"/>
                </a:solidFill>
                <a:latin typeface="Century Gothic" pitchFamily="34" charset="0"/>
                <a:ea typeface="+mn-ea"/>
              </a:rPr>
              <a:t>N=476</a:t>
            </a:r>
          </a:p>
        </p:txBody>
      </p:sp>
      <p:sp>
        <p:nvSpPr>
          <p:cNvPr id="81933" name="TextBox 19"/>
          <p:cNvSpPr txBox="1">
            <a:spLocks noChangeArrowheads="1"/>
          </p:cNvSpPr>
          <p:nvPr/>
        </p:nvSpPr>
        <p:spPr bwMode="auto">
          <a:xfrm>
            <a:off x="4419600" y="5257800"/>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solidFill>
                  <a:prstClr val="black"/>
                </a:solidFill>
                <a:latin typeface="Century Gothic" pitchFamily="34" charset="0"/>
                <a:ea typeface="+mn-ea"/>
              </a:rPr>
              <a:t>N=477</a:t>
            </a:r>
          </a:p>
        </p:txBody>
      </p:sp>
      <p:sp>
        <p:nvSpPr>
          <p:cNvPr id="81934" name="TextBox 20"/>
          <p:cNvSpPr txBox="1">
            <a:spLocks noChangeArrowheads="1"/>
          </p:cNvSpPr>
          <p:nvPr/>
        </p:nvSpPr>
        <p:spPr bwMode="auto">
          <a:xfrm>
            <a:off x="3657600" y="5257800"/>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solidFill>
                  <a:prstClr val="black"/>
                </a:solidFill>
                <a:latin typeface="Century Gothic" pitchFamily="34" charset="0"/>
                <a:ea typeface="+mn-ea"/>
              </a:rPr>
              <a:t>N=470</a:t>
            </a:r>
          </a:p>
        </p:txBody>
      </p:sp>
      <p:sp>
        <p:nvSpPr>
          <p:cNvPr id="81935" name="TextBox 18"/>
          <p:cNvSpPr txBox="1">
            <a:spLocks noChangeArrowheads="1"/>
          </p:cNvSpPr>
          <p:nvPr/>
        </p:nvSpPr>
        <p:spPr bwMode="auto">
          <a:xfrm>
            <a:off x="5943600" y="5257800"/>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solidFill>
                  <a:prstClr val="black"/>
                </a:solidFill>
                <a:latin typeface="Century Gothic" pitchFamily="34" charset="0"/>
                <a:ea typeface="+mn-ea"/>
              </a:rPr>
              <a:t>N=524</a:t>
            </a:r>
          </a:p>
        </p:txBody>
      </p:sp>
      <p:sp>
        <p:nvSpPr>
          <p:cNvPr id="81936" name="TextBox 18"/>
          <p:cNvSpPr txBox="1">
            <a:spLocks noChangeArrowheads="1"/>
          </p:cNvSpPr>
          <p:nvPr/>
        </p:nvSpPr>
        <p:spPr bwMode="auto">
          <a:xfrm>
            <a:off x="6705600" y="5257800"/>
            <a:ext cx="9144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solidFill>
                  <a:prstClr val="black"/>
                </a:solidFill>
                <a:latin typeface="Century Gothic" pitchFamily="34" charset="0"/>
                <a:ea typeface="+mn-ea"/>
              </a:rPr>
              <a:t>N= 539</a:t>
            </a:r>
          </a:p>
        </p:txBody>
      </p:sp>
      <p:sp>
        <p:nvSpPr>
          <p:cNvPr id="2" name="Footer Placeholder 1"/>
          <p:cNvSpPr>
            <a:spLocks noGrp="1"/>
          </p:cNvSpPr>
          <p:nvPr>
            <p:ph type="ftr" sz="quarter" idx="11"/>
          </p:nvPr>
        </p:nvSpPr>
        <p:spPr>
          <a:xfrm>
            <a:off x="5529943" y="6337300"/>
            <a:ext cx="3502152" cy="365125"/>
          </a:xfrm>
        </p:spPr>
        <p:txBody>
          <a:bodyPr/>
          <a:lstStyle/>
          <a:p>
            <a:pPr>
              <a:defRPr/>
            </a:pPr>
            <a:r>
              <a:rPr lang="en-US">
                <a:solidFill>
                  <a:srgbClr val="94C600"/>
                </a:solidFill>
              </a:rPr>
              <a:t>Lane &amp; Oakes </a:t>
            </a:r>
          </a:p>
        </p:txBody>
      </p:sp>
    </p:spTree>
    <p:extLst>
      <p:ext uri="{BB962C8B-B14F-4D97-AF65-F5344CB8AC3E}">
        <p14:creationId xmlns:p14="http://schemas.microsoft.com/office/powerpoint/2010/main" val="3067202529"/>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1867" y="279401"/>
            <a:ext cx="8051800" cy="105515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3600" dirty="0">
                <a:solidFill>
                  <a:prstClr val="black"/>
                </a:solidFill>
                <a:latin typeface="Calibri Light" panose="020F0302020204030204"/>
                <a:cs typeface="Times New Roman" panose="02020603050405020304" pitchFamily="18" charset="0"/>
              </a:rPr>
              <a:t>Data-Informed Decision Making</a:t>
            </a:r>
          </a:p>
        </p:txBody>
      </p:sp>
      <p:pic>
        <p:nvPicPr>
          <p:cNvPr id="6" name="Picture 5"/>
          <p:cNvPicPr>
            <a:picLocks noChangeAspect="1"/>
          </p:cNvPicPr>
          <p:nvPr/>
        </p:nvPicPr>
        <p:blipFill>
          <a:blip r:embed="rId3"/>
          <a:stretch>
            <a:fillRect/>
          </a:stretch>
        </p:blipFill>
        <p:spPr>
          <a:xfrm>
            <a:off x="393291" y="1446702"/>
            <a:ext cx="8371860" cy="4607050"/>
          </a:xfrm>
          <a:prstGeom prst="rect">
            <a:avLst/>
          </a:prstGeom>
        </p:spPr>
      </p:pic>
      <p:sp>
        <p:nvSpPr>
          <p:cNvPr id="4" name="Rectangle 3"/>
          <p:cNvSpPr/>
          <p:nvPr/>
        </p:nvSpPr>
        <p:spPr>
          <a:xfrm rot="20923986">
            <a:off x="1837414" y="2691070"/>
            <a:ext cx="495886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800" dirty="0">
                <a:solidFill>
                  <a:prstClr val="white"/>
                </a:solidFill>
              </a:rPr>
              <a:t>A work in progress</a:t>
            </a:r>
          </a:p>
        </p:txBody>
      </p:sp>
    </p:spTree>
    <p:extLst>
      <p:ext uri="{BB962C8B-B14F-4D97-AF65-F5344CB8AC3E}">
        <p14:creationId xmlns:p14="http://schemas.microsoft.com/office/powerpoint/2010/main" val="19725121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 … </a:t>
            </a:r>
            <a:br>
              <a:rPr lang="en-US" dirty="0"/>
            </a:br>
            <a:r>
              <a:rPr lang="en-US" dirty="0"/>
              <a:t>Data-Informed Decision Making</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339091"/>
            <a:ext cx="9144000" cy="3000295"/>
          </a:xfrm>
          <a:prstGeom prst="rect">
            <a:avLst/>
          </a:prstGeom>
          <a:ln>
            <a:noFill/>
          </a:ln>
          <a:effectLst>
            <a:outerShdw blurRad="292100" dist="139700" dir="2700000" algn="tl" rotWithShape="0">
              <a:srgbClr val="333333">
                <a:alpha val="65000"/>
              </a:srgbClr>
            </a:outerShdw>
          </a:effectLst>
        </p:spPr>
      </p:pic>
      <p:pic>
        <p:nvPicPr>
          <p:cNvPr id="4" name="Table Placeholder 3"/>
          <p:cNvPicPr>
            <a:picLocks noGrp="1" noChangeAspect="1"/>
          </p:cNvPicPr>
          <p:nvPr>
            <p:ph type="tbl" idx="1"/>
          </p:nvPr>
        </p:nvPicPr>
        <p:blipFill>
          <a:blip r:embed="rId3" cstate="screen">
            <a:extLst>
              <a:ext uri="{28A0092B-C50C-407E-A947-70E740481C1C}">
                <a14:useLocalDpi xmlns:a14="http://schemas.microsoft.com/office/drawing/2010/main"/>
              </a:ext>
            </a:extLst>
          </a:blip>
          <a:stretch>
            <a:fillRect/>
          </a:stretch>
        </p:blipFill>
        <p:spPr>
          <a:xfrm>
            <a:off x="597371" y="1981200"/>
            <a:ext cx="7949257" cy="3886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896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71014" y="1209675"/>
            <a:ext cx="6544261" cy="3562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 name="Picture 47" descr="10yellow"/>
          <p:cNvPicPr>
            <a:picLocks noChangeAspect="1" noChangeArrowheads="1"/>
          </p:cNvPicPr>
          <p:nvPr/>
        </p:nvPicPr>
        <p:blipFill>
          <a:blip r:embed="rId3" cstate="print"/>
          <a:srcRect/>
          <a:stretch>
            <a:fillRect/>
          </a:stretch>
        </p:blipFill>
        <p:spPr bwMode="auto">
          <a:xfrm>
            <a:off x="2033588" y="4772024"/>
            <a:ext cx="5076825" cy="1847850"/>
          </a:xfrm>
          <a:prstGeom prst="rect">
            <a:avLst/>
          </a:prstGeom>
          <a:noFill/>
          <a:ln w="9525">
            <a:noFill/>
            <a:miter lim="800000"/>
            <a:headEnd/>
            <a:tailEnd/>
          </a:ln>
        </p:spPr>
      </p:pic>
      <p:pic>
        <p:nvPicPr>
          <p:cNvPr id="11" name="Picture 46" descr="9yellow"/>
          <p:cNvPicPr>
            <a:picLocks noChangeAspect="1" noChangeArrowheads="1"/>
          </p:cNvPicPr>
          <p:nvPr/>
        </p:nvPicPr>
        <p:blipFill>
          <a:blip r:embed="rId4" cstate="print"/>
          <a:srcRect/>
          <a:stretch>
            <a:fillRect/>
          </a:stretch>
        </p:blipFill>
        <p:spPr bwMode="auto">
          <a:xfrm>
            <a:off x="2033588" y="4772024"/>
            <a:ext cx="5076825" cy="1847850"/>
          </a:xfrm>
          <a:prstGeom prst="rect">
            <a:avLst/>
          </a:prstGeom>
          <a:noFill/>
          <a:ln w="9525">
            <a:noFill/>
            <a:miter lim="800000"/>
            <a:headEnd/>
            <a:tailEnd/>
          </a:ln>
        </p:spPr>
      </p:pic>
      <p:pic>
        <p:nvPicPr>
          <p:cNvPr id="12" name="Picture 45" descr="8yellow"/>
          <p:cNvPicPr>
            <a:picLocks noChangeAspect="1" noChangeArrowheads="1"/>
          </p:cNvPicPr>
          <p:nvPr/>
        </p:nvPicPr>
        <p:blipFill>
          <a:blip r:embed="rId5" cstate="print"/>
          <a:srcRect/>
          <a:stretch>
            <a:fillRect/>
          </a:stretch>
        </p:blipFill>
        <p:spPr bwMode="auto">
          <a:xfrm>
            <a:off x="2033588" y="4772024"/>
            <a:ext cx="5076825" cy="1847850"/>
          </a:xfrm>
          <a:prstGeom prst="rect">
            <a:avLst/>
          </a:prstGeom>
          <a:noFill/>
          <a:ln w="9525">
            <a:noFill/>
            <a:miter lim="800000"/>
            <a:headEnd/>
            <a:tailEnd/>
          </a:ln>
        </p:spPr>
      </p:pic>
      <p:pic>
        <p:nvPicPr>
          <p:cNvPr id="13" name="Picture 44" descr="7yellow"/>
          <p:cNvPicPr>
            <a:picLocks noChangeAspect="1" noChangeArrowheads="1"/>
          </p:cNvPicPr>
          <p:nvPr/>
        </p:nvPicPr>
        <p:blipFill>
          <a:blip r:embed="rId6" cstate="print"/>
          <a:srcRect/>
          <a:stretch>
            <a:fillRect/>
          </a:stretch>
        </p:blipFill>
        <p:spPr bwMode="auto">
          <a:xfrm>
            <a:off x="2033588" y="4772024"/>
            <a:ext cx="5076825" cy="1847850"/>
          </a:xfrm>
          <a:prstGeom prst="rect">
            <a:avLst/>
          </a:prstGeom>
          <a:noFill/>
          <a:ln w="9525">
            <a:noFill/>
            <a:miter lim="800000"/>
            <a:headEnd/>
            <a:tailEnd/>
          </a:ln>
        </p:spPr>
      </p:pic>
      <p:pic>
        <p:nvPicPr>
          <p:cNvPr id="14" name="Picture 43" descr="6yellow"/>
          <p:cNvPicPr>
            <a:picLocks noChangeAspect="1" noChangeArrowheads="1"/>
          </p:cNvPicPr>
          <p:nvPr/>
        </p:nvPicPr>
        <p:blipFill>
          <a:blip r:embed="rId7" cstate="print"/>
          <a:srcRect/>
          <a:stretch>
            <a:fillRect/>
          </a:stretch>
        </p:blipFill>
        <p:spPr bwMode="auto">
          <a:xfrm>
            <a:off x="2033588" y="4772024"/>
            <a:ext cx="5076825" cy="1847850"/>
          </a:xfrm>
          <a:prstGeom prst="rect">
            <a:avLst/>
          </a:prstGeom>
          <a:noFill/>
          <a:ln w="9525">
            <a:noFill/>
            <a:miter lim="800000"/>
            <a:headEnd/>
            <a:tailEnd/>
          </a:ln>
        </p:spPr>
      </p:pic>
      <p:pic>
        <p:nvPicPr>
          <p:cNvPr id="23" name="Picture 41" descr="5yellow"/>
          <p:cNvPicPr>
            <a:picLocks noChangeAspect="1" noChangeArrowheads="1"/>
          </p:cNvPicPr>
          <p:nvPr/>
        </p:nvPicPr>
        <p:blipFill>
          <a:blip r:embed="rId8" cstate="print"/>
          <a:srcRect/>
          <a:stretch>
            <a:fillRect/>
          </a:stretch>
        </p:blipFill>
        <p:spPr bwMode="auto">
          <a:xfrm>
            <a:off x="2033588" y="4772024"/>
            <a:ext cx="5076825" cy="1847850"/>
          </a:xfrm>
          <a:prstGeom prst="rect">
            <a:avLst/>
          </a:prstGeom>
          <a:noFill/>
          <a:ln w="9525">
            <a:noFill/>
            <a:miter lim="800000"/>
            <a:headEnd/>
            <a:tailEnd/>
          </a:ln>
        </p:spPr>
      </p:pic>
      <p:pic>
        <p:nvPicPr>
          <p:cNvPr id="24" name="Picture 40" descr="4yellow"/>
          <p:cNvPicPr>
            <a:picLocks noChangeAspect="1" noChangeArrowheads="1"/>
          </p:cNvPicPr>
          <p:nvPr/>
        </p:nvPicPr>
        <p:blipFill>
          <a:blip r:embed="rId9" cstate="print"/>
          <a:srcRect/>
          <a:stretch>
            <a:fillRect/>
          </a:stretch>
        </p:blipFill>
        <p:spPr bwMode="auto">
          <a:xfrm>
            <a:off x="2033588" y="4772024"/>
            <a:ext cx="5076825" cy="1847850"/>
          </a:xfrm>
          <a:prstGeom prst="rect">
            <a:avLst/>
          </a:prstGeom>
          <a:noFill/>
          <a:ln w="9525">
            <a:noFill/>
            <a:miter lim="800000"/>
            <a:headEnd/>
            <a:tailEnd/>
          </a:ln>
        </p:spPr>
      </p:pic>
      <p:pic>
        <p:nvPicPr>
          <p:cNvPr id="25" name="Picture 39" descr="3yellow"/>
          <p:cNvPicPr>
            <a:picLocks noChangeAspect="1" noChangeArrowheads="1"/>
          </p:cNvPicPr>
          <p:nvPr/>
        </p:nvPicPr>
        <p:blipFill>
          <a:blip r:embed="rId10" cstate="print"/>
          <a:srcRect/>
          <a:stretch>
            <a:fillRect/>
          </a:stretch>
        </p:blipFill>
        <p:spPr bwMode="auto">
          <a:xfrm>
            <a:off x="2033588" y="4772024"/>
            <a:ext cx="5076825" cy="1847850"/>
          </a:xfrm>
          <a:prstGeom prst="rect">
            <a:avLst/>
          </a:prstGeom>
          <a:noFill/>
          <a:ln w="9525">
            <a:noFill/>
            <a:miter lim="800000"/>
            <a:headEnd/>
            <a:tailEnd/>
          </a:ln>
        </p:spPr>
      </p:pic>
      <p:pic>
        <p:nvPicPr>
          <p:cNvPr id="26" name="Picture 38" descr="2yellow"/>
          <p:cNvPicPr>
            <a:picLocks noChangeAspect="1" noChangeArrowheads="1"/>
          </p:cNvPicPr>
          <p:nvPr/>
        </p:nvPicPr>
        <p:blipFill>
          <a:blip r:embed="rId11" cstate="print"/>
          <a:srcRect/>
          <a:stretch>
            <a:fillRect/>
          </a:stretch>
        </p:blipFill>
        <p:spPr bwMode="auto">
          <a:xfrm>
            <a:off x="2033588" y="4772024"/>
            <a:ext cx="5076825" cy="1847850"/>
          </a:xfrm>
          <a:prstGeom prst="rect">
            <a:avLst/>
          </a:prstGeom>
          <a:noFill/>
          <a:ln w="9525">
            <a:noFill/>
            <a:miter lim="800000"/>
            <a:headEnd/>
            <a:tailEnd/>
          </a:ln>
        </p:spPr>
      </p:pic>
      <p:pic>
        <p:nvPicPr>
          <p:cNvPr id="27" name="Picture 33" descr="1yellow"/>
          <p:cNvPicPr>
            <a:picLocks noChangeAspect="1" noChangeArrowheads="1"/>
          </p:cNvPicPr>
          <p:nvPr/>
        </p:nvPicPr>
        <p:blipFill>
          <a:blip r:embed="rId12" cstate="print"/>
          <a:srcRect/>
          <a:stretch>
            <a:fillRect/>
          </a:stretch>
        </p:blipFill>
        <p:spPr bwMode="auto">
          <a:xfrm>
            <a:off x="2033588" y="4772024"/>
            <a:ext cx="5076825" cy="1847850"/>
          </a:xfrm>
          <a:prstGeom prst="rect">
            <a:avLst/>
          </a:prstGeom>
          <a:noFill/>
          <a:ln w="9525">
            <a:noFill/>
            <a:miter lim="800000"/>
            <a:headEnd/>
            <a:tailEnd/>
          </a:ln>
        </p:spPr>
      </p:pic>
      <p:pic>
        <p:nvPicPr>
          <p:cNvPr id="28" name="Picture 36" descr="30seconds_yellow"/>
          <p:cNvPicPr>
            <a:picLocks noChangeAspect="1" noChangeArrowheads="1"/>
          </p:cNvPicPr>
          <p:nvPr/>
        </p:nvPicPr>
        <p:blipFill>
          <a:blip r:embed="rId13" cstate="print"/>
          <a:srcRect/>
          <a:stretch>
            <a:fillRect/>
          </a:stretch>
        </p:blipFill>
        <p:spPr bwMode="auto">
          <a:xfrm>
            <a:off x="2033588" y="4772024"/>
            <a:ext cx="5076825" cy="1847850"/>
          </a:xfrm>
          <a:prstGeom prst="rect">
            <a:avLst/>
          </a:prstGeom>
          <a:noFill/>
          <a:ln w="9525">
            <a:noFill/>
            <a:miter lim="800000"/>
            <a:headEnd/>
            <a:tailEnd/>
          </a:ln>
        </p:spPr>
      </p:pic>
      <p:pic>
        <p:nvPicPr>
          <p:cNvPr id="29" name="Picture 32" descr="00seconds_yellow"/>
          <p:cNvPicPr>
            <a:picLocks noChangeAspect="1" noChangeArrowheads="1"/>
          </p:cNvPicPr>
          <p:nvPr/>
        </p:nvPicPr>
        <p:blipFill>
          <a:blip r:embed="rId14" cstate="print"/>
          <a:srcRect/>
          <a:stretch>
            <a:fillRect/>
          </a:stretch>
        </p:blipFill>
        <p:spPr bwMode="auto">
          <a:xfrm>
            <a:off x="2033588" y="4772024"/>
            <a:ext cx="5076825" cy="1847850"/>
          </a:xfrm>
          <a:prstGeom prst="rect">
            <a:avLst/>
          </a:prstGeom>
          <a:noFill/>
          <a:ln w="9525">
            <a:noFill/>
            <a:miter lim="800000"/>
            <a:headEnd/>
            <a:tailEnd/>
          </a:ln>
        </p:spPr>
      </p:pic>
      <p:pic>
        <p:nvPicPr>
          <p:cNvPr id="15" name="Content Placeholder 5"/>
          <p:cNvPicPr>
            <a:picLocks noChangeAspect="1"/>
          </p:cNvPicPr>
          <p:nvPr/>
        </p:nvPicPr>
        <p:blipFill>
          <a:blip r:embed="rId15"/>
          <a:stretch>
            <a:fillRect/>
          </a:stretch>
        </p:blipFill>
        <p:spPr>
          <a:xfrm>
            <a:off x="2033588" y="1230364"/>
            <a:ext cx="5076825" cy="3049815"/>
          </a:xfrm>
          <a:prstGeom prst="rect">
            <a:avLst/>
          </a:prstGeom>
        </p:spPr>
      </p:pic>
    </p:spTree>
    <p:extLst>
      <p:ext uri="{BB962C8B-B14F-4D97-AF65-F5344CB8AC3E}">
        <p14:creationId xmlns:p14="http://schemas.microsoft.com/office/powerpoint/2010/main" val="2664661535"/>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1219200" y="2057401"/>
            <a:ext cx="6480175" cy="1544638"/>
          </a:xfrm>
        </p:spPr>
        <p:txBody>
          <a:bodyPr>
            <a:normAutofit fontScale="90000"/>
          </a:bodyPr>
          <a:lstStyle/>
          <a:p>
            <a:r>
              <a:rPr lang="en-US" dirty="0"/>
              <a:t>Examining your screening data …</a:t>
            </a:r>
          </a:p>
        </p:txBody>
      </p:sp>
      <p:sp>
        <p:nvSpPr>
          <p:cNvPr id="91139" name="Text Placeholder 3"/>
          <p:cNvSpPr>
            <a:spLocks noGrp="1"/>
          </p:cNvSpPr>
          <p:nvPr>
            <p:ph type="body" idx="1"/>
          </p:nvPr>
        </p:nvSpPr>
        <p:spPr>
          <a:xfrm>
            <a:off x="990600" y="3725863"/>
            <a:ext cx="7239000" cy="1455737"/>
          </a:xfrm>
        </p:spPr>
        <p:txBody>
          <a:bodyPr>
            <a:normAutofit/>
          </a:bodyPr>
          <a:lstStyle/>
          <a:p>
            <a:r>
              <a:rPr lang="en-US" sz="2600" dirty="0"/>
              <a:t>… implications for Tier 1 practices</a:t>
            </a:r>
          </a:p>
          <a:p>
            <a:r>
              <a:rPr lang="en-US" sz="2600" b="1" dirty="0"/>
              <a:t>… implications for teacher-delivered strategies</a:t>
            </a:r>
          </a:p>
          <a:p>
            <a:r>
              <a:rPr lang="en-US" sz="2600" dirty="0"/>
              <a:t>… implications for Tier 2 and Tier 3 supports</a:t>
            </a:r>
          </a:p>
        </p:txBody>
      </p:sp>
      <p:sp>
        <p:nvSpPr>
          <p:cNvPr id="10" name="TextBox 9"/>
          <p:cNvSpPr txBox="1">
            <a:spLocks noChangeArrowheads="1"/>
          </p:cNvSpPr>
          <p:nvPr/>
        </p:nvSpPr>
        <p:spPr bwMode="auto">
          <a:xfrm>
            <a:off x="533400" y="6019800"/>
            <a:ext cx="4757738" cy="369888"/>
          </a:xfrm>
          <a:prstGeom prst="rect">
            <a:avLst/>
          </a:prstGeom>
          <a:ln/>
        </p:spPr>
        <p:style>
          <a:lnRef idx="1">
            <a:schemeClr val="accent2"/>
          </a:lnRef>
          <a:fillRef idx="2">
            <a:schemeClr val="accent2"/>
          </a:fillRef>
          <a:effectRef idx="1">
            <a:schemeClr val="accent2"/>
          </a:effectRef>
          <a:fontRef idx="minor">
            <a:schemeClr val="dk1"/>
          </a:fontRef>
        </p:style>
        <p:txBody>
          <a:bodyPr wrap="non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fontAlgn="auto" hangingPunct="1">
              <a:spcBef>
                <a:spcPts val="0"/>
              </a:spcBef>
              <a:spcAft>
                <a:spcPts val="0"/>
              </a:spcAft>
            </a:pPr>
            <a:r>
              <a:rPr lang="en-US" dirty="0">
                <a:solidFill>
                  <a:prstClr val="white"/>
                </a:solidFill>
              </a:rPr>
              <a:t>See Lane, Menzies,  Bruhn, and </a:t>
            </a:r>
            <a:r>
              <a:rPr lang="en-US" dirty="0" err="1">
                <a:solidFill>
                  <a:prstClr val="white"/>
                </a:solidFill>
              </a:rPr>
              <a:t>Crnobori</a:t>
            </a:r>
            <a:r>
              <a:rPr lang="en-US" dirty="0">
                <a:solidFill>
                  <a:prstClr val="white"/>
                </a:solidFill>
              </a:rPr>
              <a:t>  (2011) </a:t>
            </a:r>
          </a:p>
        </p:txBody>
      </p:sp>
    </p:spTree>
    <p:extLst>
      <p:ext uri="{BB962C8B-B14F-4D97-AF65-F5344CB8AC3E}">
        <p14:creationId xmlns:p14="http://schemas.microsoft.com/office/powerpoint/2010/main" val="2612631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a:spLocks noChangeArrowheads="1"/>
          </p:cNvSpPr>
          <p:nvPr/>
        </p:nvSpPr>
        <p:spPr bwMode="auto">
          <a:xfrm rot="1546713">
            <a:off x="58738" y="2859088"/>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S PGothic" charset="-128"/>
                <a:cs typeface="+mn-cs"/>
              </a:rPr>
              <a:t>District &amp; State Standard</a:t>
            </a:r>
            <a:r>
              <a:rPr kumimoji="0" lang="en-US" sz="2000" b="0" i="0" u="none" strike="noStrike" kern="1200" cap="none" spc="0" normalizeH="0" baseline="0" noProof="0" dirty="0">
                <a:ln>
                  <a:noFill/>
                </a:ln>
                <a:solidFill>
                  <a:prstClr val="white"/>
                </a:solidFill>
                <a:effectLst/>
                <a:uLnTx/>
                <a:uFillTx/>
                <a:latin typeface="Calibri" panose="020F0502020204030204"/>
                <a:ea typeface="MS PGothic" charset="-128"/>
                <a:cs typeface="+mn-cs"/>
              </a:rPr>
              <a: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S PGothic" charset="-128"/>
                <a:cs typeface="+mn-cs"/>
              </a:rPr>
              <a:t>High Quality Instruction</a:t>
            </a:r>
          </a:p>
        </p:txBody>
      </p:sp>
      <p:sp>
        <p:nvSpPr>
          <p:cNvPr id="3" name="Right Arrow 2"/>
          <p:cNvSpPr>
            <a:spLocks noChangeArrowheads="1"/>
          </p:cNvSpPr>
          <p:nvPr/>
        </p:nvSpPr>
        <p:spPr bwMode="auto">
          <a:xfrm rot="1546713">
            <a:off x="1144588" y="1874838"/>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S PGothic" charset="-128"/>
                <a:cs typeface="+mn-cs"/>
              </a:rPr>
              <a:t>Reading Street  </a:t>
            </a:r>
          </a:p>
        </p:txBody>
      </p:sp>
    </p:spTree>
    <p:extLst>
      <p:ext uri="{BB962C8B-B14F-4D97-AF65-F5344CB8AC3E}">
        <p14:creationId xmlns:p14="http://schemas.microsoft.com/office/powerpoint/2010/main" val="37019136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Cover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52400"/>
            <a:ext cx="1901825" cy="2486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1424998884482"/>
          <p:cNvPicPr>
            <a:picLocks noChangeAspect="1" noChangeArrowheads="1"/>
          </p:cNvPicPr>
          <p:nvPr/>
        </p:nvPicPr>
        <p:blipFill>
          <a:blip r:embed="rId4">
            <a:extLst>
              <a:ext uri="{28A0092B-C50C-407E-A947-70E740481C1C}">
                <a14:useLocalDpi xmlns:a14="http://schemas.microsoft.com/office/drawing/2010/main" val="0"/>
              </a:ext>
            </a:extLst>
          </a:blip>
          <a:srcRect l="7143" t="5705" r="6604" b="4041"/>
          <a:stretch>
            <a:fillRect/>
          </a:stretch>
        </p:blipFill>
        <p:spPr bwMode="auto">
          <a:xfrm>
            <a:off x="7348538" y="2066925"/>
            <a:ext cx="1730375"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4" name="AutoShape 33"/>
          <p:cNvSpPr>
            <a:spLocks noChangeArrowheads="1"/>
          </p:cNvSpPr>
          <p:nvPr/>
        </p:nvSpPr>
        <p:spPr bwMode="auto">
          <a:xfrm rot="1802482">
            <a:off x="2514600" y="1066800"/>
            <a:ext cx="1828800" cy="609600"/>
          </a:xfrm>
          <a:prstGeom prst="curvedDownArrow">
            <a:avLst>
              <a:gd name="adj1" fmla="val 60000"/>
              <a:gd name="adj2" fmla="val 120000"/>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auto" hangingPunct="1">
              <a:lnSpc>
                <a:spcPct val="100000"/>
              </a:lnSpc>
              <a:spcBef>
                <a:spcPct val="0"/>
              </a:spcBef>
              <a:spcAft>
                <a:spcPts val="0"/>
              </a:spcAft>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3955" name="AutoShape 35"/>
          <p:cNvSpPr>
            <a:spLocks noChangeArrowheads="1"/>
          </p:cNvSpPr>
          <p:nvPr/>
        </p:nvSpPr>
        <p:spPr bwMode="auto">
          <a:xfrm rot="3883708">
            <a:off x="2081213" y="3481387"/>
            <a:ext cx="1905000" cy="733425"/>
          </a:xfrm>
          <a:prstGeom prst="curvedUpArrow">
            <a:avLst>
              <a:gd name="adj1" fmla="val 51948"/>
              <a:gd name="adj2" fmla="val 103896"/>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auto" hangingPunct="1">
              <a:lnSpc>
                <a:spcPct val="100000"/>
              </a:lnSpc>
              <a:spcBef>
                <a:spcPct val="0"/>
              </a:spcBef>
              <a:spcAft>
                <a:spcPts val="0"/>
              </a:spcAft>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3956" name="AutoShape 36"/>
          <p:cNvSpPr>
            <a:spLocks noChangeArrowheads="1"/>
          </p:cNvSpPr>
          <p:nvPr/>
        </p:nvSpPr>
        <p:spPr bwMode="auto">
          <a:xfrm>
            <a:off x="228600" y="609600"/>
            <a:ext cx="25146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pPr>
            <a:r>
              <a:rPr lang="en-US" altLang="en-US" sz="1400">
                <a:solidFill>
                  <a:srgbClr val="000000"/>
                </a:solidFill>
                <a:latin typeface="Arial" panose="020B0604020202020204" pitchFamily="34" charset="0"/>
                <a:ea typeface="+mn-ea"/>
                <a:cs typeface="Arial" panose="020B0604020202020204" pitchFamily="34" charset="0"/>
              </a:rPr>
              <a:t>Comprehensive, Integrative,</a:t>
            </a:r>
          </a:p>
          <a:p>
            <a:pPr algn="ctr" eaLnBrk="1" fontAlgn="auto" hangingPunct="1">
              <a:lnSpc>
                <a:spcPct val="100000"/>
              </a:lnSpc>
              <a:spcBef>
                <a:spcPct val="0"/>
              </a:spcBef>
              <a:spcAft>
                <a:spcPts val="0"/>
              </a:spcAft>
              <a:buFontTx/>
              <a:buNone/>
            </a:pPr>
            <a:r>
              <a:rPr lang="en-US" altLang="en-US" sz="1400">
                <a:solidFill>
                  <a:srgbClr val="000000"/>
                </a:solidFill>
                <a:latin typeface="Arial" panose="020B0604020202020204" pitchFamily="34" charset="0"/>
                <a:ea typeface="+mn-ea"/>
                <a:cs typeface="Arial" panose="020B0604020202020204" pitchFamily="34" charset="0"/>
              </a:rPr>
              <a:t>Three-tiered (CI</a:t>
            </a:r>
            <a:r>
              <a:rPr lang="en-US" altLang="en-US" sz="2000" baseline="-10000">
                <a:solidFill>
                  <a:srgbClr val="000000"/>
                </a:solidFill>
                <a:latin typeface="Arial" panose="020B0604020202020204" pitchFamily="34" charset="0"/>
                <a:ea typeface="+mn-ea"/>
                <a:cs typeface="Arial" panose="020B0604020202020204" pitchFamily="34" charset="0"/>
              </a:rPr>
              <a:t>3</a:t>
            </a:r>
            <a:r>
              <a:rPr lang="en-US" altLang="en-US" sz="1400">
                <a:solidFill>
                  <a:srgbClr val="000000"/>
                </a:solidFill>
                <a:latin typeface="Arial" panose="020B0604020202020204" pitchFamily="34" charset="0"/>
                <a:ea typeface="+mn-ea"/>
                <a:cs typeface="Arial" panose="020B0604020202020204" pitchFamily="34" charset="0"/>
              </a:rPr>
              <a:t>T)</a:t>
            </a:r>
          </a:p>
          <a:p>
            <a:pPr algn="ctr" eaLnBrk="1" fontAlgn="auto" hangingPunct="1">
              <a:lnSpc>
                <a:spcPct val="100000"/>
              </a:lnSpc>
              <a:spcBef>
                <a:spcPct val="0"/>
              </a:spcBef>
              <a:spcAft>
                <a:spcPts val="0"/>
              </a:spcAft>
              <a:buFontTx/>
              <a:buNone/>
            </a:pPr>
            <a:r>
              <a:rPr lang="en-US" altLang="en-US" sz="1400">
                <a:solidFill>
                  <a:srgbClr val="000000"/>
                </a:solidFill>
                <a:latin typeface="Arial" panose="020B0604020202020204" pitchFamily="34" charset="0"/>
                <a:ea typeface="+mn-ea"/>
                <a:cs typeface="Arial" panose="020B0604020202020204" pitchFamily="34" charset="0"/>
              </a:rPr>
              <a:t> Models of Support</a:t>
            </a:r>
          </a:p>
        </p:txBody>
      </p:sp>
      <p:sp>
        <p:nvSpPr>
          <p:cNvPr id="253957" name="AutoShape 39"/>
          <p:cNvSpPr>
            <a:spLocks noChangeArrowheads="1"/>
          </p:cNvSpPr>
          <p:nvPr/>
        </p:nvSpPr>
        <p:spPr bwMode="auto">
          <a:xfrm>
            <a:off x="6019800" y="5029200"/>
            <a:ext cx="25146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pPr>
            <a:r>
              <a:rPr lang="en-US" altLang="en-US" sz="1400">
                <a:solidFill>
                  <a:srgbClr val="000000"/>
                </a:solidFill>
                <a:latin typeface="Arial" panose="020B0604020202020204" pitchFamily="34" charset="0"/>
                <a:ea typeface="+mn-ea"/>
                <a:cs typeface="Arial" panose="020B0604020202020204" pitchFamily="34" charset="0"/>
              </a:rPr>
              <a:t>Assess, Design, Implement, </a:t>
            </a:r>
          </a:p>
          <a:p>
            <a:pPr algn="ctr" eaLnBrk="1" fontAlgn="auto" hangingPunct="1">
              <a:lnSpc>
                <a:spcPct val="100000"/>
              </a:lnSpc>
              <a:spcBef>
                <a:spcPct val="0"/>
              </a:spcBef>
              <a:spcAft>
                <a:spcPts val="0"/>
              </a:spcAft>
              <a:buFontTx/>
              <a:buNone/>
            </a:pPr>
            <a:r>
              <a:rPr lang="en-US" altLang="en-US" sz="1400">
                <a:solidFill>
                  <a:srgbClr val="000000"/>
                </a:solidFill>
                <a:latin typeface="Arial" panose="020B0604020202020204" pitchFamily="34" charset="0"/>
                <a:ea typeface="+mn-ea"/>
                <a:cs typeface="Arial" panose="020B0604020202020204" pitchFamily="34" charset="0"/>
              </a:rPr>
              <a:t>and</a:t>
            </a:r>
          </a:p>
          <a:p>
            <a:pPr algn="ctr" eaLnBrk="1" fontAlgn="auto" hangingPunct="1">
              <a:lnSpc>
                <a:spcPct val="100000"/>
              </a:lnSpc>
              <a:spcBef>
                <a:spcPct val="0"/>
              </a:spcBef>
              <a:spcAft>
                <a:spcPts val="0"/>
              </a:spcAft>
              <a:buFontTx/>
              <a:buNone/>
            </a:pPr>
            <a:r>
              <a:rPr lang="en-US" altLang="en-US" sz="1400">
                <a:solidFill>
                  <a:srgbClr val="000000"/>
                </a:solidFill>
                <a:latin typeface="Arial" panose="020B0604020202020204" pitchFamily="34" charset="0"/>
                <a:ea typeface="+mn-ea"/>
                <a:cs typeface="Arial" panose="020B0604020202020204" pitchFamily="34" charset="0"/>
              </a:rPr>
              <a:t>Evaluate </a:t>
            </a:r>
          </a:p>
        </p:txBody>
      </p:sp>
      <p:sp>
        <p:nvSpPr>
          <p:cNvPr id="253958" name="AutoShape 40"/>
          <p:cNvSpPr>
            <a:spLocks noChangeArrowheads="1"/>
          </p:cNvSpPr>
          <p:nvPr/>
        </p:nvSpPr>
        <p:spPr bwMode="auto">
          <a:xfrm rot="1802482">
            <a:off x="6096000" y="4114800"/>
            <a:ext cx="1828800" cy="609600"/>
          </a:xfrm>
          <a:prstGeom prst="curvedDownArrow">
            <a:avLst>
              <a:gd name="adj1" fmla="val 60000"/>
              <a:gd name="adj2" fmla="val 120000"/>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auto" hangingPunct="1">
              <a:lnSpc>
                <a:spcPct val="100000"/>
              </a:lnSpc>
              <a:spcBef>
                <a:spcPct val="0"/>
              </a:spcBef>
              <a:spcAft>
                <a:spcPts val="0"/>
              </a:spcAft>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3959" name="AutoShape 37"/>
          <p:cNvSpPr>
            <a:spLocks noChangeArrowheads="1"/>
          </p:cNvSpPr>
          <p:nvPr/>
        </p:nvSpPr>
        <p:spPr bwMode="auto">
          <a:xfrm>
            <a:off x="2057400" y="1981200"/>
            <a:ext cx="26670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pPr>
            <a:r>
              <a:rPr lang="en-US" altLang="en-US" sz="1400" b="1" dirty="0">
                <a:solidFill>
                  <a:srgbClr val="FF0000"/>
                </a:solidFill>
                <a:latin typeface="Arial" panose="020B0604020202020204" pitchFamily="34" charset="0"/>
                <a:ea typeface="+mn-ea"/>
                <a:cs typeface="Arial" panose="020B0604020202020204" pitchFamily="34" charset="0"/>
              </a:rPr>
              <a:t>Basic Classroom Management</a:t>
            </a:r>
          </a:p>
          <a:p>
            <a:pPr algn="ctr" eaLnBrk="1" fontAlgn="auto" hangingPunct="1">
              <a:lnSpc>
                <a:spcPct val="100000"/>
              </a:lnSpc>
              <a:spcBef>
                <a:spcPct val="0"/>
              </a:spcBef>
              <a:spcAft>
                <a:spcPts val="0"/>
              </a:spcAft>
              <a:buFontTx/>
              <a:buNone/>
            </a:pPr>
            <a:r>
              <a:rPr lang="en-US" altLang="en-US" sz="1400" b="1" dirty="0">
                <a:solidFill>
                  <a:srgbClr val="FF0000"/>
                </a:solidFill>
                <a:latin typeface="Arial" panose="020B0604020202020204" pitchFamily="34" charset="0"/>
                <a:ea typeface="+mn-ea"/>
                <a:cs typeface="Arial" panose="020B0604020202020204" pitchFamily="34" charset="0"/>
              </a:rPr>
              <a:t>Effective Instruction</a:t>
            </a:r>
          </a:p>
          <a:p>
            <a:pPr algn="ctr" eaLnBrk="1" fontAlgn="auto" hangingPunct="1">
              <a:lnSpc>
                <a:spcPct val="100000"/>
              </a:lnSpc>
              <a:spcBef>
                <a:spcPct val="0"/>
              </a:spcBef>
              <a:spcAft>
                <a:spcPts val="0"/>
              </a:spcAft>
              <a:buFontTx/>
              <a:buNone/>
            </a:pPr>
            <a:r>
              <a:rPr lang="en-US" altLang="en-US" sz="1400" b="1" dirty="0">
                <a:solidFill>
                  <a:srgbClr val="FF0000"/>
                </a:solidFill>
                <a:latin typeface="Arial" panose="020B0604020202020204" pitchFamily="34" charset="0"/>
                <a:ea typeface="+mn-ea"/>
                <a:cs typeface="Arial" panose="020B0604020202020204" pitchFamily="34" charset="0"/>
              </a:rPr>
              <a:t>Low Intensity Strategies</a:t>
            </a:r>
          </a:p>
        </p:txBody>
      </p:sp>
      <p:sp>
        <p:nvSpPr>
          <p:cNvPr id="253960" name="AutoShape 38"/>
          <p:cNvSpPr>
            <a:spLocks noChangeArrowheads="1"/>
          </p:cNvSpPr>
          <p:nvPr/>
        </p:nvSpPr>
        <p:spPr bwMode="auto">
          <a:xfrm>
            <a:off x="3733800" y="3581400"/>
            <a:ext cx="2514600" cy="12192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pPr>
            <a:r>
              <a:rPr lang="en-US" altLang="en-US" sz="1400" dirty="0">
                <a:solidFill>
                  <a:prstClr val="black"/>
                </a:solidFill>
                <a:latin typeface="Arial" panose="020B0604020202020204" pitchFamily="34" charset="0"/>
                <a:ea typeface="+mn-ea"/>
                <a:cs typeface="Arial" panose="020B0604020202020204" pitchFamily="34" charset="0"/>
              </a:rPr>
              <a:t>Behavior Contracts </a:t>
            </a:r>
          </a:p>
          <a:p>
            <a:pPr algn="ctr" eaLnBrk="1" fontAlgn="auto" hangingPunct="1">
              <a:lnSpc>
                <a:spcPct val="100000"/>
              </a:lnSpc>
              <a:spcBef>
                <a:spcPct val="0"/>
              </a:spcBef>
              <a:spcAft>
                <a:spcPts val="0"/>
              </a:spcAft>
              <a:buFontTx/>
              <a:buNone/>
            </a:pPr>
            <a:r>
              <a:rPr lang="en-US" altLang="en-US" sz="1400" dirty="0">
                <a:solidFill>
                  <a:prstClr val="black"/>
                </a:solidFill>
                <a:latin typeface="Arial" panose="020B0604020202020204" pitchFamily="34" charset="0"/>
                <a:ea typeface="+mn-ea"/>
                <a:cs typeface="Arial" panose="020B0604020202020204" pitchFamily="34" charset="0"/>
              </a:rPr>
              <a:t>Self-Monitoring</a:t>
            </a:r>
          </a:p>
          <a:p>
            <a:pPr algn="ctr" eaLnBrk="1" fontAlgn="auto" hangingPunct="1">
              <a:lnSpc>
                <a:spcPct val="100000"/>
              </a:lnSpc>
              <a:spcBef>
                <a:spcPct val="0"/>
              </a:spcBef>
              <a:spcAft>
                <a:spcPts val="0"/>
              </a:spcAft>
              <a:buFontTx/>
              <a:buNone/>
            </a:pPr>
            <a:r>
              <a:rPr lang="en-US" altLang="en-US" sz="1400" dirty="0">
                <a:solidFill>
                  <a:srgbClr val="000000"/>
                </a:solidFill>
                <a:latin typeface="Arial" panose="020B0604020202020204" pitchFamily="34" charset="0"/>
                <a:ea typeface="+mn-ea"/>
                <a:cs typeface="Arial" panose="020B0604020202020204" pitchFamily="34" charset="0"/>
              </a:rPr>
              <a:t>- -</a:t>
            </a:r>
          </a:p>
          <a:p>
            <a:pPr algn="ctr" eaLnBrk="1" fontAlgn="auto" hangingPunct="1">
              <a:lnSpc>
                <a:spcPct val="100000"/>
              </a:lnSpc>
              <a:spcBef>
                <a:spcPct val="0"/>
              </a:spcBef>
              <a:spcAft>
                <a:spcPts val="0"/>
              </a:spcAft>
              <a:buFontTx/>
              <a:buNone/>
            </a:pPr>
            <a:r>
              <a:rPr lang="en-US" altLang="en-US" sz="1400" dirty="0">
                <a:solidFill>
                  <a:srgbClr val="000000"/>
                </a:solidFill>
                <a:latin typeface="Arial" panose="020B0604020202020204" pitchFamily="34" charset="0"/>
                <a:ea typeface="+mn-ea"/>
                <a:cs typeface="Arial" panose="020B0604020202020204" pitchFamily="34" charset="0"/>
              </a:rPr>
              <a:t>Functional Assessment-Based</a:t>
            </a:r>
          </a:p>
          <a:p>
            <a:pPr algn="ctr" eaLnBrk="1" fontAlgn="auto" hangingPunct="1">
              <a:lnSpc>
                <a:spcPct val="100000"/>
              </a:lnSpc>
              <a:spcBef>
                <a:spcPct val="0"/>
              </a:spcBef>
              <a:spcAft>
                <a:spcPts val="0"/>
              </a:spcAft>
              <a:buFontTx/>
              <a:buNone/>
            </a:pPr>
            <a:r>
              <a:rPr lang="en-US" altLang="en-US" sz="1400" dirty="0">
                <a:solidFill>
                  <a:srgbClr val="000000"/>
                </a:solidFill>
                <a:latin typeface="Arial" panose="020B0604020202020204" pitchFamily="34" charset="0"/>
                <a:ea typeface="+mn-ea"/>
                <a:cs typeface="Arial" panose="020B0604020202020204" pitchFamily="34" charset="0"/>
              </a:rPr>
              <a:t> Interventions</a:t>
            </a:r>
          </a:p>
        </p:txBody>
      </p:sp>
      <p:sp>
        <p:nvSpPr>
          <p:cNvPr id="253961" name="AutoShape 41"/>
          <p:cNvSpPr>
            <a:spLocks noChangeArrowheads="1"/>
          </p:cNvSpPr>
          <p:nvPr/>
        </p:nvSpPr>
        <p:spPr bwMode="auto">
          <a:xfrm>
            <a:off x="1752600" y="222069"/>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pPr>
            <a:r>
              <a:rPr lang="en-US" altLang="en-US" sz="1600" b="1" dirty="0" err="1">
                <a:solidFill>
                  <a:srgbClr val="FFFFFF"/>
                </a:solidFill>
                <a:latin typeface="Arial" panose="020B0604020202020204" pitchFamily="34" charset="0"/>
                <a:cs typeface="Arial" panose="020B0604020202020204" pitchFamily="34" charset="0"/>
              </a:rPr>
              <a:t>Schoolwide</a:t>
            </a:r>
            <a:r>
              <a:rPr lang="en-US" altLang="en-US" sz="1600" b="1" dirty="0">
                <a:solidFill>
                  <a:srgbClr val="FFFFFF"/>
                </a:solidFill>
                <a:latin typeface="Arial" panose="020B0604020202020204" pitchFamily="34" charset="0"/>
                <a:cs typeface="Arial" panose="020B0604020202020204" pitchFamily="34" charset="0"/>
              </a:rPr>
              <a:t> Positive</a:t>
            </a:r>
          </a:p>
          <a:p>
            <a:pPr algn="ctr" eaLnBrk="1" fontAlgn="auto" hangingPunct="1">
              <a:lnSpc>
                <a:spcPct val="100000"/>
              </a:lnSpc>
              <a:spcBef>
                <a:spcPct val="0"/>
              </a:spcBef>
              <a:spcAft>
                <a:spcPts val="0"/>
              </a:spcAft>
              <a:buFontTx/>
              <a:buNone/>
            </a:pPr>
            <a:r>
              <a:rPr lang="en-US" altLang="en-US" sz="1600" b="1" dirty="0">
                <a:solidFill>
                  <a:srgbClr val="FFFFFF"/>
                </a:solidFill>
                <a:latin typeface="Arial" panose="020B0604020202020204" pitchFamily="34" charset="0"/>
                <a:cs typeface="Arial" panose="020B0604020202020204" pitchFamily="34" charset="0"/>
              </a:rPr>
              <a:t>Behavior Support</a:t>
            </a:r>
          </a:p>
        </p:txBody>
      </p:sp>
      <p:sp>
        <p:nvSpPr>
          <p:cNvPr id="253962" name="AutoShape 42"/>
          <p:cNvSpPr>
            <a:spLocks noChangeArrowheads="1"/>
          </p:cNvSpPr>
          <p:nvPr/>
        </p:nvSpPr>
        <p:spPr bwMode="auto">
          <a:xfrm>
            <a:off x="4267200" y="1746069"/>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pPr>
            <a:r>
              <a:rPr lang="en-US" altLang="en-US" sz="1600" b="1">
                <a:solidFill>
                  <a:srgbClr val="FFFFFF"/>
                </a:solidFill>
                <a:latin typeface="Arial" panose="020B0604020202020204" pitchFamily="34" charset="0"/>
                <a:cs typeface="Arial" panose="020B0604020202020204" pitchFamily="34" charset="0"/>
              </a:rPr>
              <a:t>Low Intensity Strategies</a:t>
            </a:r>
          </a:p>
        </p:txBody>
      </p:sp>
      <p:sp>
        <p:nvSpPr>
          <p:cNvPr id="253963" name="AutoShape 43"/>
          <p:cNvSpPr>
            <a:spLocks noChangeArrowheads="1"/>
          </p:cNvSpPr>
          <p:nvPr/>
        </p:nvSpPr>
        <p:spPr bwMode="auto">
          <a:xfrm>
            <a:off x="1828800" y="4641669"/>
            <a:ext cx="2533202"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pPr>
            <a:r>
              <a:rPr lang="en-US" altLang="en-US" sz="1600" b="1" dirty="0">
                <a:solidFill>
                  <a:srgbClr val="FFFFFF"/>
                </a:solidFill>
                <a:latin typeface="Arial" panose="020B0604020202020204" pitchFamily="34" charset="0"/>
                <a:cs typeface="Arial" panose="020B0604020202020204" pitchFamily="34" charset="0"/>
              </a:rPr>
              <a:t>Higher Intensity </a:t>
            </a:r>
          </a:p>
          <a:p>
            <a:pPr algn="ctr" eaLnBrk="1" fontAlgn="auto" hangingPunct="1">
              <a:lnSpc>
                <a:spcPct val="100000"/>
              </a:lnSpc>
              <a:spcBef>
                <a:spcPct val="0"/>
              </a:spcBef>
              <a:spcAft>
                <a:spcPts val="0"/>
              </a:spcAft>
              <a:buFontTx/>
              <a:buNone/>
            </a:pPr>
            <a:r>
              <a:rPr lang="en-US" altLang="en-US" sz="1600" b="1" dirty="0">
                <a:solidFill>
                  <a:srgbClr val="FFFFFF"/>
                </a:solidFill>
                <a:latin typeface="Arial" panose="020B0604020202020204" pitchFamily="34" charset="0"/>
                <a:cs typeface="Arial" panose="020B0604020202020204" pitchFamily="34" charset="0"/>
              </a:rPr>
              <a:t>Strategies</a:t>
            </a:r>
          </a:p>
        </p:txBody>
      </p:sp>
      <p:sp>
        <p:nvSpPr>
          <p:cNvPr id="253966" name="AutoShape 44"/>
          <p:cNvSpPr>
            <a:spLocks noChangeArrowheads="1"/>
          </p:cNvSpPr>
          <p:nvPr/>
        </p:nvSpPr>
        <p:spPr bwMode="auto">
          <a:xfrm>
            <a:off x="4800600" y="6013269"/>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Tx/>
              <a:buNone/>
            </a:pPr>
            <a:r>
              <a:rPr lang="en-US" altLang="en-US" sz="1600" b="1">
                <a:solidFill>
                  <a:srgbClr val="FFFFFF"/>
                </a:solidFill>
                <a:latin typeface="Arial" panose="020B0604020202020204" pitchFamily="34" charset="0"/>
                <a:cs typeface="Arial" panose="020B0604020202020204" pitchFamily="34" charset="0"/>
              </a:rPr>
              <a:t>Assessment</a:t>
            </a:r>
          </a:p>
        </p:txBody>
      </p:sp>
    </p:spTree>
    <p:extLst>
      <p:ext uri="{BB962C8B-B14F-4D97-AF65-F5344CB8AC3E}">
        <p14:creationId xmlns:p14="http://schemas.microsoft.com/office/powerpoint/2010/main" val="3207081555"/>
      </p:ext>
    </p:ext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76401"/>
            <a:ext cx="7239000" cy="3903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4114800" y="1600200"/>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eaLnBrk="1" fontAlgn="auto" hangingPunct="1">
              <a:spcBef>
                <a:spcPts val="0"/>
              </a:spcBef>
              <a:spcAft>
                <a:spcPts val="0"/>
              </a:spcAft>
            </a:pPr>
            <a:endParaRPr lang="en-US" sz="1350">
              <a:solidFill>
                <a:prstClr val="white"/>
              </a:solidFill>
            </a:endParaRPr>
          </a:p>
        </p:txBody>
      </p:sp>
      <p:sp>
        <p:nvSpPr>
          <p:cNvPr id="6" name="Down Arrow 5"/>
          <p:cNvSpPr/>
          <p:nvPr/>
        </p:nvSpPr>
        <p:spPr>
          <a:xfrm>
            <a:off x="5029200" y="1600200"/>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eaLnBrk="1" fontAlgn="auto" hangingPunct="1">
              <a:spcBef>
                <a:spcPts val="0"/>
              </a:spcBef>
              <a:spcAft>
                <a:spcPts val="0"/>
              </a:spcAft>
            </a:pPr>
            <a:endParaRPr lang="en-US" sz="1350">
              <a:solidFill>
                <a:prstClr val="white"/>
              </a:solidFill>
            </a:endParaRPr>
          </a:p>
        </p:txBody>
      </p:sp>
      <p:sp>
        <p:nvSpPr>
          <p:cNvPr id="7" name="Down Arrow 6"/>
          <p:cNvSpPr/>
          <p:nvPr/>
        </p:nvSpPr>
        <p:spPr>
          <a:xfrm>
            <a:off x="5715000" y="1600200"/>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eaLnBrk="1" fontAlgn="auto" hangingPunct="1">
              <a:spcBef>
                <a:spcPts val="0"/>
              </a:spcBef>
              <a:spcAft>
                <a:spcPts val="0"/>
              </a:spcAft>
            </a:pPr>
            <a:endParaRPr lang="en-US" sz="1350">
              <a:solidFill>
                <a:prstClr val="white"/>
              </a:solidFill>
            </a:endParaRPr>
          </a:p>
        </p:txBody>
      </p:sp>
      <p:sp>
        <p:nvSpPr>
          <p:cNvPr id="13" name="Down Arrow 12"/>
          <p:cNvSpPr/>
          <p:nvPr/>
        </p:nvSpPr>
        <p:spPr>
          <a:xfrm>
            <a:off x="6477000" y="1600200"/>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eaLnBrk="1" fontAlgn="auto" hangingPunct="1">
              <a:spcBef>
                <a:spcPts val="0"/>
              </a:spcBef>
              <a:spcAft>
                <a:spcPts val="0"/>
              </a:spcAft>
            </a:pPr>
            <a:endParaRPr lang="en-US" sz="1350" dirty="0">
              <a:solidFill>
                <a:prstClr val="white"/>
              </a:solidFill>
            </a:endParaRPr>
          </a:p>
        </p:txBody>
      </p:sp>
      <p:sp>
        <p:nvSpPr>
          <p:cNvPr id="14" name="Down Arrow 13"/>
          <p:cNvSpPr/>
          <p:nvPr/>
        </p:nvSpPr>
        <p:spPr>
          <a:xfrm>
            <a:off x="3200400" y="1600200"/>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eaLnBrk="1" fontAlgn="auto" hangingPunct="1">
              <a:spcBef>
                <a:spcPts val="0"/>
              </a:spcBef>
              <a:spcAft>
                <a:spcPts val="0"/>
              </a:spcAft>
            </a:pPr>
            <a:endParaRPr lang="en-US" sz="1350">
              <a:solidFill>
                <a:prstClr val="white"/>
              </a:solidFill>
            </a:endParaRPr>
          </a:p>
        </p:txBody>
      </p:sp>
      <p:sp>
        <p:nvSpPr>
          <p:cNvPr id="11" name="Down Arrow 10"/>
          <p:cNvSpPr/>
          <p:nvPr/>
        </p:nvSpPr>
        <p:spPr>
          <a:xfrm>
            <a:off x="7162800" y="1600200"/>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eaLnBrk="1" fontAlgn="auto" hangingPunct="1">
              <a:spcBef>
                <a:spcPts val="0"/>
              </a:spcBef>
              <a:spcAft>
                <a:spcPts val="0"/>
              </a:spcAft>
            </a:pPr>
            <a:endParaRPr lang="en-US" sz="1350">
              <a:solidFill>
                <a:prstClr val="white"/>
              </a:solidFill>
            </a:endParaRPr>
          </a:p>
        </p:txBody>
      </p:sp>
      <p:sp>
        <p:nvSpPr>
          <p:cNvPr id="15" name="Rectangle 14"/>
          <p:cNvSpPr/>
          <p:nvPr/>
        </p:nvSpPr>
        <p:spPr>
          <a:xfrm>
            <a:off x="228600" y="6248400"/>
            <a:ext cx="8153400" cy="430887"/>
          </a:xfrm>
          <a:prstGeom prst="rect">
            <a:avLst/>
          </a:prstGeom>
          <a:noFill/>
        </p:spPr>
        <p:txBody>
          <a:bodyPr wrap="square">
            <a:spAutoFit/>
          </a:bodyPr>
          <a:lstStyle/>
          <a:p>
            <a:pPr eaLnBrk="1" fontAlgn="auto">
              <a:spcBef>
                <a:spcPts val="0"/>
              </a:spcBef>
              <a:spcAft>
                <a:spcPts val="0"/>
              </a:spcAft>
            </a:pPr>
            <a:r>
              <a:rPr lang="en-US" sz="1100" dirty="0">
                <a:solidFill>
                  <a:prstClr val="black"/>
                </a:solidFill>
                <a:latin typeface="Calibri" panose="020F0502020204030204" pitchFamily="34" charset="0"/>
                <a:ea typeface="+mn-ea"/>
              </a:rPr>
              <a:t>Lane, K. L., Menzies, H. M., Ennis, R. P., &amp; Oakes, W. P. (2015)</a:t>
            </a:r>
            <a:r>
              <a:rPr lang="en-US" sz="1100" i="1" dirty="0">
                <a:solidFill>
                  <a:prstClr val="black"/>
                </a:solidFill>
                <a:latin typeface="Calibri" panose="020F0502020204030204" pitchFamily="34" charset="0"/>
                <a:ea typeface="+mn-ea"/>
              </a:rPr>
              <a:t>. Supporting Behavior for School Success: A Step-by-Step Guide to Key Strategies. </a:t>
            </a:r>
            <a:r>
              <a:rPr lang="en-US" sz="1100" dirty="0">
                <a:solidFill>
                  <a:prstClr val="black"/>
                </a:solidFill>
                <a:latin typeface="Calibri" panose="020F0502020204030204" pitchFamily="34" charset="0"/>
                <a:ea typeface="+mn-ea"/>
              </a:rPr>
              <a:t>New York, NY: Guilford Press. </a:t>
            </a:r>
            <a:r>
              <a:rPr lang="en-US" sz="1100" i="1" dirty="0">
                <a:solidFill>
                  <a:prstClr val="black"/>
                </a:solidFill>
                <a:latin typeface="Calibri" panose="020F0502020204030204" pitchFamily="34" charset="0"/>
                <a:ea typeface="+mn-ea"/>
              </a:rPr>
              <a:t>  </a:t>
            </a:r>
            <a:endParaRPr lang="en-US" sz="1100" dirty="0">
              <a:solidFill>
                <a:prstClr val="black"/>
              </a:solidFill>
              <a:latin typeface="Calibri" panose="020F0502020204030204" pitchFamily="34" charset="0"/>
              <a:ea typeface="+mn-ea"/>
            </a:endParaRPr>
          </a:p>
        </p:txBody>
      </p:sp>
      <p:sp>
        <p:nvSpPr>
          <p:cNvPr id="12" name="Rectangle 11"/>
          <p:cNvSpPr/>
          <p:nvPr/>
        </p:nvSpPr>
        <p:spPr>
          <a:xfrm>
            <a:off x="457200" y="304800"/>
            <a:ext cx="8686800" cy="9906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3200" dirty="0">
                <a:solidFill>
                  <a:prstClr val="black"/>
                </a:solidFill>
                <a:latin typeface="Calibri Light" panose="020F0302020204030204"/>
                <a:cs typeface="Times New Roman" panose="02020603050405020304" pitchFamily="18" charset="0"/>
              </a:rPr>
              <a:t>Examining Academic and Behavioral Data:   </a:t>
            </a:r>
          </a:p>
          <a:p>
            <a:pPr algn="ctr" eaLnBrk="1" fontAlgn="auto" hangingPunct="1">
              <a:spcBef>
                <a:spcPts val="0"/>
              </a:spcBef>
              <a:spcAft>
                <a:spcPts val="0"/>
              </a:spcAft>
            </a:pPr>
            <a:r>
              <a:rPr lang="en-US" sz="3200" dirty="0">
                <a:solidFill>
                  <a:prstClr val="black"/>
                </a:solidFill>
                <a:latin typeface="Calibri Light" panose="020F0302020204030204"/>
                <a:cs typeface="Times New Roman" panose="02020603050405020304" pitchFamily="18" charset="0"/>
              </a:rPr>
              <a:t>Elementary School Level</a:t>
            </a:r>
          </a:p>
        </p:txBody>
      </p:sp>
    </p:spTree>
    <p:extLst>
      <p:ext uri="{BB962C8B-B14F-4D97-AF65-F5344CB8AC3E}">
        <p14:creationId xmlns:p14="http://schemas.microsoft.com/office/powerpoint/2010/main" val="1453782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17"/>
          <p:cNvPicPr>
            <a:picLocks noChangeAspect="1"/>
          </p:cNvPicPr>
          <p:nvPr/>
        </p:nvPicPr>
        <p:blipFill>
          <a:blip r:embed="rId3"/>
          <a:srcRect/>
          <a:stretch>
            <a:fillRect/>
          </a:stretch>
        </p:blipFill>
        <p:spPr bwMode="auto">
          <a:xfrm>
            <a:off x="4648200" y="1176338"/>
            <a:ext cx="4114800" cy="3055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3" name="Content Placeholder 8"/>
          <p:cNvPicPr>
            <a:picLocks noChangeAspect="1"/>
          </p:cNvPicPr>
          <p:nvPr/>
        </p:nvPicPr>
        <p:blipFill>
          <a:blip r:embed="rId4"/>
          <a:srcRect/>
          <a:stretch>
            <a:fillRect/>
          </a:stretch>
        </p:blipFill>
        <p:spPr bwMode="auto">
          <a:xfrm>
            <a:off x="6022975" y="2668588"/>
            <a:ext cx="1365250" cy="1911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16"/>
          <p:cNvPicPr>
            <a:picLocks noChangeAspect="1"/>
          </p:cNvPicPr>
          <p:nvPr/>
        </p:nvPicPr>
        <p:blipFill>
          <a:blip r:embed="rId5"/>
          <a:srcRect/>
          <a:stretch>
            <a:fillRect/>
          </a:stretch>
        </p:blipFill>
        <p:spPr bwMode="auto">
          <a:xfrm>
            <a:off x="4763" y="884238"/>
            <a:ext cx="3095625" cy="4135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5" name="Picture 4" descr="Cover Graphic"/>
          <p:cNvPicPr>
            <a:picLocks noChangeAspect="1" noChangeArrowheads="1"/>
          </p:cNvPicPr>
          <p:nvPr/>
        </p:nvPicPr>
        <p:blipFill>
          <a:blip r:embed="rId6"/>
          <a:srcRect/>
          <a:stretch>
            <a:fillRect/>
          </a:stretch>
        </p:blipFill>
        <p:spPr bwMode="auto">
          <a:xfrm>
            <a:off x="7086600" y="2387600"/>
            <a:ext cx="1903413" cy="2486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p:cNvGraphicFramePr>
            <a:graphicFrameLocks noGrp="1"/>
          </p:cNvGraphicFramePr>
          <p:nvPr>
            <p:ph idx="1"/>
          </p:nvPr>
        </p:nvGraphicFramePr>
        <p:xfrm>
          <a:off x="949606" y="2210056"/>
          <a:ext cx="4343400" cy="46099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44743" name="Group 7"/>
          <p:cNvGrpSpPr>
            <a:grpSpLocks/>
          </p:cNvGrpSpPr>
          <p:nvPr/>
        </p:nvGrpSpPr>
        <p:grpSpPr bwMode="auto">
          <a:xfrm>
            <a:off x="6291263" y="4527550"/>
            <a:ext cx="2354262" cy="720725"/>
            <a:chOff x="2413046" y="3396728"/>
            <a:chExt cx="3083146" cy="488774"/>
          </a:xfrm>
        </p:grpSpPr>
        <p:sp>
          <p:nvSpPr>
            <p:cNvPr id="9" name="Rounded Rectangle 8"/>
            <p:cNvSpPr/>
            <p:nvPr/>
          </p:nvSpPr>
          <p:spPr>
            <a:xfrm>
              <a:off x="2533628" y="3397805"/>
              <a:ext cx="2962564" cy="487697"/>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Rounded Rectangle 4"/>
            <p:cNvSpPr/>
            <p:nvPr/>
          </p:nvSpPr>
          <p:spPr>
            <a:xfrm>
              <a:off x="2413046" y="3396728"/>
              <a:ext cx="2902274" cy="461859"/>
            </a:xfrm>
            <a:prstGeom prst="rect">
              <a:avLst/>
            </a:prstGeom>
          </p:spPr>
          <p:style>
            <a:lnRef idx="0">
              <a:scrgbClr r="0" g="0" b="0"/>
            </a:lnRef>
            <a:fillRef idx="0">
              <a:scrgbClr r="0" g="0" b="0"/>
            </a:fillRef>
            <a:effectRef idx="0">
              <a:scrgbClr r="0" g="0" b="0"/>
            </a:effectRef>
            <a:fontRef idx="minor">
              <a:schemeClr val="lt1"/>
            </a:fontRef>
          </p:style>
          <p:txBody>
            <a:bodyPr lIns="54293" tIns="27146" rIns="54293" bIns="27146" spcCol="1270" anchor="ctr"/>
            <a:lstStyle/>
            <a:p>
              <a:pPr algn="ctr" defTabSz="633413" eaLnBrk="1" fontAlgn="auto" hangingPunct="1">
                <a:lnSpc>
                  <a:spcPct val="90000"/>
                </a:lnSpc>
                <a:spcBef>
                  <a:spcPts val="0"/>
                </a:spcBef>
                <a:spcAft>
                  <a:spcPct val="35000"/>
                </a:spcAft>
                <a:defRPr/>
              </a:pPr>
              <a:r>
                <a:rPr lang="en-US" dirty="0">
                  <a:solidFill>
                    <a:prstClr val="white"/>
                  </a:solidFill>
                  <a:latin typeface="Arial" panose="020B0604020202020204" pitchFamily="34" charset="0"/>
                  <a:cs typeface="Arial" panose="020B0604020202020204" pitchFamily="34" charset="0"/>
                </a:rPr>
                <a:t>Self-monitoring</a:t>
              </a:r>
            </a:p>
          </p:txBody>
        </p:sp>
      </p:grpSp>
      <p:grpSp>
        <p:nvGrpSpPr>
          <p:cNvPr id="244744" name="Group 11"/>
          <p:cNvGrpSpPr>
            <a:grpSpLocks/>
          </p:cNvGrpSpPr>
          <p:nvPr/>
        </p:nvGrpSpPr>
        <p:grpSpPr bwMode="auto">
          <a:xfrm>
            <a:off x="6403975" y="5289550"/>
            <a:ext cx="2208213" cy="774700"/>
            <a:chOff x="2633471" y="3254803"/>
            <a:chExt cx="2962656" cy="619888"/>
          </a:xfrm>
        </p:grpSpPr>
        <p:sp>
          <p:nvSpPr>
            <p:cNvPr id="13" name="Rounded Rectangle 12"/>
            <p:cNvSpPr/>
            <p:nvPr/>
          </p:nvSpPr>
          <p:spPr>
            <a:xfrm>
              <a:off x="2633471" y="3254803"/>
              <a:ext cx="2962656" cy="619888"/>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Rounded Rectangle 4"/>
            <p:cNvSpPr/>
            <p:nvPr/>
          </p:nvSpPr>
          <p:spPr>
            <a:xfrm>
              <a:off x="2663289" y="3285289"/>
              <a:ext cx="2903020" cy="558915"/>
            </a:xfrm>
            <a:prstGeom prst="rect">
              <a:avLst/>
            </a:prstGeom>
          </p:spPr>
          <p:style>
            <a:lnRef idx="0">
              <a:scrgbClr r="0" g="0" b="0"/>
            </a:lnRef>
            <a:fillRef idx="0">
              <a:scrgbClr r="0" g="0" b="0"/>
            </a:fillRef>
            <a:effectRef idx="0">
              <a:scrgbClr r="0" g="0" b="0"/>
            </a:effectRef>
            <a:fontRef idx="minor">
              <a:schemeClr val="lt1"/>
            </a:fontRef>
          </p:style>
          <p:txBody>
            <a:bodyPr lIns="54293" tIns="27146" rIns="54293" bIns="27146" spcCol="1270" anchor="ctr"/>
            <a:lstStyle/>
            <a:p>
              <a:pPr algn="ctr" defTabSz="633413" eaLnBrk="1" fontAlgn="auto" hangingPunct="1">
                <a:lnSpc>
                  <a:spcPct val="90000"/>
                </a:lnSpc>
                <a:spcBef>
                  <a:spcPts val="0"/>
                </a:spcBef>
                <a:spcAft>
                  <a:spcPct val="35000"/>
                </a:spcAft>
                <a:defRPr/>
              </a:pPr>
              <a:r>
                <a:rPr lang="en-US" dirty="0">
                  <a:solidFill>
                    <a:prstClr val="white"/>
                  </a:solidFill>
                  <a:latin typeface="Arial" panose="020B0604020202020204" pitchFamily="34" charset="0"/>
                  <a:cs typeface="Arial" panose="020B0604020202020204" pitchFamily="34" charset="0"/>
                </a:rPr>
                <a:t>Behavior Contracts</a:t>
              </a:r>
            </a:p>
          </p:txBody>
        </p:sp>
      </p:grpSp>
      <p:sp>
        <p:nvSpPr>
          <p:cNvPr id="11" name="Title 1"/>
          <p:cNvSpPr txBox="1">
            <a:spLocks/>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dirty="0">
                <a:solidFill>
                  <a:prstClr val="black"/>
                </a:solidFill>
              </a:rPr>
              <a:t>Low-Intensity Strategies</a:t>
            </a:r>
          </a:p>
        </p:txBody>
      </p:sp>
      <p:pic>
        <p:nvPicPr>
          <p:cNvPr id="240650" name="Picture 2" descr="1424998884482"/>
          <p:cNvPicPr>
            <a:picLocks noChangeAspect="1" noChangeArrowheads="1"/>
          </p:cNvPicPr>
          <p:nvPr/>
        </p:nvPicPr>
        <p:blipFill>
          <a:blip r:embed="rId12"/>
          <a:srcRect l="7143" t="5705" r="6604" b="4041"/>
          <a:stretch>
            <a:fillRect/>
          </a:stretch>
        </p:blipFill>
        <p:spPr bwMode="auto">
          <a:xfrm>
            <a:off x="73025" y="4324350"/>
            <a:ext cx="1731963"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7136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a:solidFill>
                  <a:prstClr val="black">
                    <a:tint val="75000"/>
                  </a:prstClr>
                </a:solidFill>
              </a:rPr>
              <a:t>2015 2016 IES Ci3T ES Implementation </a:t>
            </a:r>
            <a:fld id="{CA7623EA-52A2-482C-BBF7-A5570470EACC}" type="slidenum">
              <a:rPr lang="en-US" smtClean="0">
                <a:solidFill>
                  <a:prstClr val="black">
                    <a:tint val="75000"/>
                  </a:prstClr>
                </a:solidFill>
              </a:rPr>
              <a:pPr/>
              <a:t>83</a:t>
            </a:fld>
            <a:endParaRPr lang="en-US" dirty="0">
              <a:solidFill>
                <a:prstClr val="black">
                  <a:tint val="75000"/>
                </a:prstClr>
              </a:solidFill>
            </a:endParaRPr>
          </a:p>
        </p:txBody>
      </p:sp>
      <p:pic>
        <p:nvPicPr>
          <p:cNvPr id="3" name="Picture 2"/>
          <p:cNvPicPr>
            <a:picLocks noChangeAspect="1"/>
          </p:cNvPicPr>
          <p:nvPr/>
        </p:nvPicPr>
        <p:blipFill>
          <a:blip r:embed="rId2"/>
          <a:stretch>
            <a:fillRect/>
          </a:stretch>
        </p:blipFill>
        <p:spPr>
          <a:xfrm>
            <a:off x="-107823" y="0"/>
            <a:ext cx="5324475" cy="7458075"/>
          </a:xfrm>
          <a:prstGeom prst="rect">
            <a:avLst/>
          </a:prstGeom>
        </p:spPr>
      </p:pic>
      <p:pic>
        <p:nvPicPr>
          <p:cNvPr id="4" name="Picture 3"/>
          <p:cNvPicPr>
            <a:picLocks noChangeAspect="1"/>
          </p:cNvPicPr>
          <p:nvPr/>
        </p:nvPicPr>
        <p:blipFill>
          <a:blip r:embed="rId3"/>
          <a:stretch>
            <a:fillRect/>
          </a:stretch>
        </p:blipFill>
        <p:spPr>
          <a:xfrm>
            <a:off x="0" y="51097"/>
            <a:ext cx="8997087" cy="6806903"/>
          </a:xfrm>
          <a:prstGeom prst="rect">
            <a:avLst/>
          </a:prstGeom>
        </p:spPr>
      </p:pic>
    </p:spTree>
    <p:extLst>
      <p:ext uri="{BB962C8B-B14F-4D97-AF65-F5344CB8AC3E}">
        <p14:creationId xmlns:p14="http://schemas.microsoft.com/office/powerpoint/2010/main" val="11633151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nvPr>
        </p:nvGraphicFramePr>
        <p:xfrm>
          <a:off x="457200" y="104510"/>
          <a:ext cx="8388350" cy="6680200"/>
        </p:xfrm>
        <a:graphic>
          <a:graphicData uri="http://schemas.openxmlformats.org/drawingml/2006/table">
            <a:tbl>
              <a:tblPr firstRow="1" bandRow="1">
                <a:tableStyleId>{5C22544A-7EE6-4342-B048-85BDC9FD1C3A}</a:tableStyleId>
              </a:tblPr>
              <a:tblGrid>
                <a:gridCol w="4194175">
                  <a:extLst>
                    <a:ext uri="{9D8B030D-6E8A-4147-A177-3AD203B41FA5}">
                      <a16:colId xmlns:a16="http://schemas.microsoft.com/office/drawing/2014/main" val="3475468031"/>
                    </a:ext>
                  </a:extLst>
                </a:gridCol>
                <a:gridCol w="4194175">
                  <a:extLst>
                    <a:ext uri="{9D8B030D-6E8A-4147-A177-3AD203B41FA5}">
                      <a16:colId xmlns:a16="http://schemas.microsoft.com/office/drawing/2014/main" val="3555776466"/>
                    </a:ext>
                  </a:extLst>
                </a:gridCol>
              </a:tblGrid>
              <a:tr h="370840">
                <a:tc>
                  <a:txBody>
                    <a:bodyPr/>
                    <a:lstStyle/>
                    <a:p>
                      <a:r>
                        <a:rPr lang="en-US" dirty="0"/>
                        <a:t>Low-Intensity Strategy</a:t>
                      </a:r>
                    </a:p>
                  </a:txBody>
                  <a:tcPr/>
                </a:tc>
                <a:tc>
                  <a:txBody>
                    <a:bodyPr/>
                    <a:lstStyle/>
                    <a:p>
                      <a:r>
                        <a:rPr lang="en-US" dirty="0"/>
                        <a:t>Lincoln Elementary On-Site</a:t>
                      </a:r>
                      <a:r>
                        <a:rPr lang="en-US" baseline="0" dirty="0"/>
                        <a:t> Expert</a:t>
                      </a:r>
                      <a:endParaRPr lang="en-US" dirty="0"/>
                    </a:p>
                  </a:txBody>
                  <a:tcPr/>
                </a:tc>
                <a:extLst>
                  <a:ext uri="{0D108BD9-81ED-4DB2-BD59-A6C34878D82A}">
                    <a16:rowId xmlns:a16="http://schemas.microsoft.com/office/drawing/2014/main" val="545248379"/>
                  </a:ext>
                </a:extLst>
              </a:tr>
              <a:tr h="370840">
                <a:tc>
                  <a:txBody>
                    <a:bodyPr/>
                    <a:lstStyle/>
                    <a:p>
                      <a:pPr marL="0" indent="0">
                        <a:buFont typeface="Courier New" panose="02070309020205020404" pitchFamily="49" charset="0"/>
                        <a:buNone/>
                      </a:pPr>
                      <a:r>
                        <a:rPr lang="en-US" b="1" dirty="0">
                          <a:solidFill>
                            <a:schemeClr val="accent5">
                              <a:lumMod val="50000"/>
                            </a:schemeClr>
                          </a:solidFill>
                        </a:rPr>
                        <a:t>Behavior-Specific</a:t>
                      </a:r>
                      <a:r>
                        <a:rPr lang="en-US" b="1" baseline="0" dirty="0">
                          <a:solidFill>
                            <a:schemeClr val="accent5">
                              <a:lumMod val="50000"/>
                            </a:schemeClr>
                          </a:solidFill>
                        </a:rPr>
                        <a:t> Praise</a:t>
                      </a:r>
                      <a:r>
                        <a:rPr lang="en-US" baseline="0" dirty="0"/>
                        <a:t>: Identifying the specific expectation the student met.</a:t>
                      </a:r>
                    </a:p>
                    <a:p>
                      <a:pPr marL="285750" indent="-285750">
                        <a:buFont typeface="Courier New" panose="02070309020205020404" pitchFamily="49" charset="0"/>
                        <a:buChar char="o"/>
                      </a:pPr>
                      <a:r>
                        <a:rPr lang="en-US" baseline="0" dirty="0"/>
                        <a:t>“</a:t>
                      </a:r>
                      <a:r>
                        <a:rPr lang="en-US" baseline="0" dirty="0" err="1"/>
                        <a:t>Niama</a:t>
                      </a:r>
                      <a:r>
                        <a:rPr lang="en-US" baseline="0" dirty="0"/>
                        <a:t>, great job using your graphic organizer to draft your essay.”</a:t>
                      </a:r>
                    </a:p>
                    <a:p>
                      <a:pPr marL="285750" indent="-285750">
                        <a:buFont typeface="Courier New" panose="02070309020205020404" pitchFamily="49" charset="0"/>
                        <a:buChar char="o"/>
                      </a:pPr>
                      <a:r>
                        <a:rPr lang="en-US" baseline="0" dirty="0"/>
                        <a:t>“Justice, thank you for pushing in your chair to keep the walkway safe.”</a:t>
                      </a:r>
                      <a:endParaRPr lang="en-US" dirty="0"/>
                    </a:p>
                  </a:txBody>
                  <a:tcPr/>
                </a:tc>
                <a:tc>
                  <a:txBody>
                    <a:bodyPr/>
                    <a:lstStyle/>
                    <a:p>
                      <a:pPr marL="285750" indent="-285750">
                        <a:buFont typeface="Arial" panose="020B0604020202020204" pitchFamily="34" charset="0"/>
                        <a:buChar char="•"/>
                      </a:pPr>
                      <a:r>
                        <a:rPr lang="en-US" dirty="0"/>
                        <a:t>Eric Common, Behavior Specialist</a:t>
                      </a:r>
                    </a:p>
                    <a:p>
                      <a:pPr marL="285750" indent="-285750">
                        <a:buFont typeface="Arial" panose="020B0604020202020204" pitchFamily="34" charset="0"/>
                        <a:buChar char="•"/>
                      </a:pPr>
                      <a:r>
                        <a:rPr lang="en-US" dirty="0"/>
                        <a:t>Mark Buckman, Special Education</a:t>
                      </a:r>
                    </a:p>
                    <a:p>
                      <a:pPr marL="285750" indent="-285750">
                        <a:buFont typeface="Arial" panose="020B0604020202020204" pitchFamily="34" charset="0"/>
                        <a:buChar char="•"/>
                      </a:pPr>
                      <a:r>
                        <a:rPr lang="en-US" baseline="0" dirty="0"/>
                        <a:t>Grant Allen, Parent Volunteer</a:t>
                      </a:r>
                      <a:endParaRPr lang="en-US" dirty="0"/>
                    </a:p>
                  </a:txBody>
                  <a:tcPr/>
                </a:tc>
                <a:extLst>
                  <a:ext uri="{0D108BD9-81ED-4DB2-BD59-A6C34878D82A}">
                    <a16:rowId xmlns:a16="http://schemas.microsoft.com/office/drawing/2014/main" val="3297779822"/>
                  </a:ext>
                </a:extLst>
              </a:tr>
              <a:tr h="370840">
                <a:tc>
                  <a:txBody>
                    <a:bodyPr/>
                    <a:lstStyle/>
                    <a:p>
                      <a:pPr marL="0" indent="0">
                        <a:buFont typeface="Courier New" panose="02070309020205020404" pitchFamily="49" charset="0"/>
                        <a:buNone/>
                      </a:pPr>
                      <a:r>
                        <a:rPr lang="en-US" b="1" dirty="0">
                          <a:solidFill>
                            <a:schemeClr val="accent5">
                              <a:lumMod val="50000"/>
                            </a:schemeClr>
                          </a:solidFill>
                        </a:rPr>
                        <a:t>Opportunities to Respond</a:t>
                      </a:r>
                      <a:r>
                        <a:rPr lang="en-US" baseline="0" dirty="0"/>
                        <a:t>: Providing 4-6 opportunities per minute for students to respond individually, choral, verbal, written, gesture, or symbol.</a:t>
                      </a:r>
                    </a:p>
                    <a:p>
                      <a:pPr marL="285750" indent="-285750">
                        <a:buFont typeface="Courier New" panose="02070309020205020404" pitchFamily="49" charset="0"/>
                        <a:buChar char="o"/>
                      </a:pPr>
                      <a:r>
                        <a:rPr lang="en-US" baseline="0" dirty="0"/>
                        <a:t>“Show me thumbs or thumbs down if...”</a:t>
                      </a:r>
                    </a:p>
                    <a:p>
                      <a:pPr marL="285750" indent="-285750">
                        <a:buFont typeface="Courier New" panose="02070309020205020404" pitchFamily="49" charset="0"/>
                        <a:buChar char="o"/>
                      </a:pPr>
                      <a:r>
                        <a:rPr lang="en-US" baseline="0" dirty="0"/>
                        <a:t>“Show me on your white board what…”</a:t>
                      </a:r>
                    </a:p>
                    <a:p>
                      <a:pPr marL="285750" indent="-285750">
                        <a:buFont typeface="Courier New" panose="02070309020205020404" pitchFamily="49" charset="0"/>
                        <a:buChar char="o"/>
                      </a:pPr>
                      <a:r>
                        <a:rPr lang="en-US" baseline="0" dirty="0"/>
                        <a:t>“Turn to your elbow partner and say…”</a:t>
                      </a:r>
                    </a:p>
                    <a:p>
                      <a:pPr marL="285750" indent="-285750">
                        <a:buFont typeface="Courier New" panose="02070309020205020404" pitchFamily="49" charset="0"/>
                        <a:buChar char="o"/>
                      </a:pPr>
                      <a:r>
                        <a:rPr lang="en-US" baseline="0" dirty="0"/>
                        <a:t>“All together now, what is…”</a:t>
                      </a:r>
                      <a:endParaRPr lang="en-US" dirty="0"/>
                    </a:p>
                  </a:txBody>
                  <a:tcPr/>
                </a:tc>
                <a:tc>
                  <a:txBody>
                    <a:bodyPr/>
                    <a:lstStyle/>
                    <a:p>
                      <a:pPr marL="285750" indent="-285750">
                        <a:buFont typeface="Arial" panose="020B0604020202020204" pitchFamily="34" charset="0"/>
                        <a:buChar char="•"/>
                      </a:pPr>
                      <a:r>
                        <a:rPr lang="en-US" dirty="0"/>
                        <a:t>David Royer, Administration</a:t>
                      </a:r>
                    </a:p>
                    <a:p>
                      <a:pPr marL="285750" indent="-285750">
                        <a:buFont typeface="Arial" panose="020B0604020202020204" pitchFamily="34" charset="0"/>
                        <a:buChar char="•"/>
                      </a:pPr>
                      <a:r>
                        <a:rPr lang="en-US" dirty="0"/>
                        <a:t>Emily Cantwell,</a:t>
                      </a:r>
                      <a:r>
                        <a:rPr lang="en-US" baseline="0" dirty="0"/>
                        <a:t> 5</a:t>
                      </a:r>
                      <a:r>
                        <a:rPr lang="en-US" baseline="30000" dirty="0"/>
                        <a:t>th</a:t>
                      </a:r>
                      <a:r>
                        <a:rPr lang="en-US" baseline="0"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Scarlett Lane, 3</a:t>
                      </a:r>
                      <a:r>
                        <a:rPr lang="en-US" baseline="30000" dirty="0"/>
                        <a:t>rd</a:t>
                      </a:r>
                      <a:r>
                        <a:rPr lang="en-US" baseline="0" dirty="0"/>
                        <a:t> Grade</a:t>
                      </a:r>
                    </a:p>
                    <a:p>
                      <a:pPr marL="285750" indent="-285750">
                        <a:buFont typeface="Arial" panose="020B0604020202020204" pitchFamily="34" charset="0"/>
                        <a:buChar char="•"/>
                      </a:pPr>
                      <a:r>
                        <a:rPr lang="en-US" baseline="0" dirty="0"/>
                        <a:t>Mallory Messenger, Counselor</a:t>
                      </a:r>
                    </a:p>
                  </a:txBody>
                  <a:tcPr/>
                </a:tc>
                <a:extLst>
                  <a:ext uri="{0D108BD9-81ED-4DB2-BD59-A6C34878D82A}">
                    <a16:rowId xmlns:a16="http://schemas.microsoft.com/office/drawing/2014/main" val="2955642090"/>
                  </a:ext>
                </a:extLst>
              </a:tr>
              <a:tr h="370840">
                <a:tc>
                  <a:txBody>
                    <a:bodyPr/>
                    <a:lstStyle/>
                    <a:p>
                      <a:pPr marL="0" indent="0">
                        <a:buFont typeface="Courier New" panose="02070309020205020404" pitchFamily="49" charset="0"/>
                        <a:buNone/>
                      </a:pPr>
                      <a:r>
                        <a:rPr lang="en-US" b="1" dirty="0">
                          <a:solidFill>
                            <a:schemeClr val="accent5">
                              <a:lumMod val="50000"/>
                            </a:schemeClr>
                          </a:solidFill>
                        </a:rPr>
                        <a:t>Instructional Choice</a:t>
                      </a:r>
                      <a:r>
                        <a:rPr lang="en-US" baseline="0" dirty="0"/>
                        <a:t>: Providing within-task or between task choices to increase academic engaged time and motivation.</a:t>
                      </a:r>
                    </a:p>
                    <a:p>
                      <a:pPr marL="285750" indent="-285750">
                        <a:buFont typeface="Courier New" panose="02070309020205020404" pitchFamily="49" charset="0"/>
                        <a:buChar char="o"/>
                      </a:pPr>
                      <a:r>
                        <a:rPr lang="en-US" baseline="0" dirty="0"/>
                        <a:t>“Ronaldo, of these 3 tasks today, which would you like to work on first?”</a:t>
                      </a:r>
                    </a:p>
                    <a:p>
                      <a:pPr marL="285750" indent="-285750">
                        <a:buFont typeface="Courier New" panose="02070309020205020404" pitchFamily="49" charset="0"/>
                        <a:buChar char="o"/>
                      </a:pPr>
                      <a:r>
                        <a:rPr lang="en-US" baseline="0" dirty="0"/>
                        <a:t>“Suzy, do you want to work with colored pencils, crayons, or sparkly markers?”</a:t>
                      </a:r>
                      <a:endParaRPr lang="en-US" dirty="0"/>
                    </a:p>
                  </a:txBody>
                  <a:tcPr/>
                </a:tc>
                <a:tc>
                  <a:txBody>
                    <a:bodyPr/>
                    <a:lstStyle/>
                    <a:p>
                      <a:pPr marL="285750" indent="-285750">
                        <a:buFont typeface="Arial" panose="020B0604020202020204" pitchFamily="34" charset="0"/>
                        <a:buChar char="•"/>
                      </a:pPr>
                      <a:r>
                        <a:rPr lang="en-US" dirty="0"/>
                        <a:t>Abbie Jenkins, 2</a:t>
                      </a:r>
                      <a:r>
                        <a:rPr lang="en-US" baseline="30000" dirty="0"/>
                        <a:t>nd</a:t>
                      </a:r>
                      <a:r>
                        <a:rPr lang="en-US"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Scarlett Lane, 3</a:t>
                      </a:r>
                      <a:r>
                        <a:rPr lang="en-US" baseline="30000" dirty="0"/>
                        <a:t>rd</a:t>
                      </a:r>
                      <a:r>
                        <a:rPr lang="en-US" baseline="0"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Bryan Simmons,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Liane Johl, Kindergarten</a:t>
                      </a:r>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436855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62651" y="0"/>
            <a:ext cx="7181349" cy="6858000"/>
          </a:xfrm>
          <a:prstGeom prst="rect">
            <a:avLst/>
          </a:prstGeom>
        </p:spPr>
      </p:pic>
      <p:sp>
        <p:nvSpPr>
          <p:cNvPr id="7" name="Title 1"/>
          <p:cNvSpPr txBox="1">
            <a:spLocks/>
          </p:cNvSpPr>
          <p:nvPr/>
        </p:nvSpPr>
        <p:spPr>
          <a:xfrm rot="16200000">
            <a:off x="-2447458" y="2776228"/>
            <a:ext cx="6858001" cy="1305539"/>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solidFill>
                  <a:prstClr val="black"/>
                </a:solidFill>
              </a:rPr>
              <a:t>ci3t.org</a:t>
            </a:r>
          </a:p>
        </p:txBody>
      </p:sp>
    </p:spTree>
    <p:extLst>
      <p:ext uri="{BB962C8B-B14F-4D97-AF65-F5344CB8AC3E}">
        <p14:creationId xmlns:p14="http://schemas.microsoft.com/office/powerpoint/2010/main" val="161956952"/>
      </p:ext>
    </p:ext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52400" y="685800"/>
            <a:ext cx="6717723" cy="6051078"/>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22118" y="189407"/>
            <a:ext cx="8390242" cy="523220"/>
          </a:xfrm>
          <a:prstGeom prst="rect">
            <a:avLst/>
          </a:prstGeom>
        </p:spPr>
        <p:txBody>
          <a:bodyPr wrap="square">
            <a:spAutoFit/>
          </a:bodyPr>
          <a:lstStyle/>
          <a:p>
            <a:pPr algn="ctr"/>
            <a:r>
              <a:rPr lang="en-US" sz="2800" dirty="0"/>
              <a:t>Professional Learning! www.ci3t.org/pl</a:t>
            </a:r>
          </a:p>
        </p:txBody>
      </p:sp>
    </p:spTree>
    <p:extLst>
      <p:ext uri="{BB962C8B-B14F-4D97-AF65-F5344CB8AC3E}">
        <p14:creationId xmlns:p14="http://schemas.microsoft.com/office/powerpoint/2010/main" val="2919173947"/>
      </p:ext>
    </p:extLst>
  </p:cSld>
  <p:clrMapOvr>
    <a:masterClrMapping/>
  </p:clrMapOvr>
  <p:transition spd="med">
    <p:pull/>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3213"/>
            <a:ext cx="7057768" cy="6844787"/>
          </a:xfrm>
          <a:prstGeom prst="rect">
            <a:avLst/>
          </a:prstGeom>
        </p:spPr>
      </p:pic>
      <p:sp>
        <p:nvSpPr>
          <p:cNvPr id="5" name="Rounded Rectangle 4"/>
          <p:cNvSpPr/>
          <p:nvPr/>
        </p:nvSpPr>
        <p:spPr>
          <a:xfrm>
            <a:off x="4808307" y="132791"/>
            <a:ext cx="4263775" cy="111757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defRPr/>
            </a:pPr>
            <a:r>
              <a:rPr lang="en-US" sz="3000">
                <a:solidFill>
                  <a:prstClr val="white"/>
                </a:solidFill>
              </a:rPr>
              <a:t>ci3t.org</a:t>
            </a:r>
          </a:p>
          <a:p>
            <a:pPr algn="ctr">
              <a:defRPr/>
            </a:pPr>
            <a:r>
              <a:rPr lang="en-US" sz="3000">
                <a:solidFill>
                  <a:prstClr val="white"/>
                </a:solidFill>
              </a:rPr>
              <a:t>Professional Learning tab</a:t>
            </a:r>
          </a:p>
        </p:txBody>
      </p:sp>
      <p:pic>
        <p:nvPicPr>
          <p:cNvPr id="8" name="Picture 7"/>
          <p:cNvPicPr>
            <a:picLocks noChangeAspect="1"/>
          </p:cNvPicPr>
          <p:nvPr/>
        </p:nvPicPr>
        <p:blipFill rotWithShape="1">
          <a:blip r:embed="rId3"/>
          <a:srcRect r="23304"/>
          <a:stretch/>
        </p:blipFill>
        <p:spPr>
          <a:xfrm>
            <a:off x="3943350" y="1828799"/>
            <a:ext cx="4832434" cy="59181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5109711" y="3524036"/>
            <a:ext cx="3896113" cy="521964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1823160" y="4463504"/>
            <a:ext cx="3931773" cy="4788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06815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71014" y="1209675"/>
            <a:ext cx="6544261" cy="3562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 name="Picture 47" descr="10yellow"/>
          <p:cNvPicPr>
            <a:picLocks noChangeAspect="1" noChangeArrowheads="1"/>
          </p:cNvPicPr>
          <p:nvPr/>
        </p:nvPicPr>
        <p:blipFill>
          <a:blip r:embed="rId3" cstate="print"/>
          <a:srcRect/>
          <a:stretch>
            <a:fillRect/>
          </a:stretch>
        </p:blipFill>
        <p:spPr bwMode="auto">
          <a:xfrm>
            <a:off x="2033588" y="4772024"/>
            <a:ext cx="5076825" cy="1847850"/>
          </a:xfrm>
          <a:prstGeom prst="rect">
            <a:avLst/>
          </a:prstGeom>
          <a:noFill/>
          <a:ln w="9525">
            <a:noFill/>
            <a:miter lim="800000"/>
            <a:headEnd/>
            <a:tailEnd/>
          </a:ln>
        </p:spPr>
      </p:pic>
      <p:pic>
        <p:nvPicPr>
          <p:cNvPr id="11" name="Picture 46" descr="9yellow"/>
          <p:cNvPicPr>
            <a:picLocks noChangeAspect="1" noChangeArrowheads="1"/>
          </p:cNvPicPr>
          <p:nvPr/>
        </p:nvPicPr>
        <p:blipFill>
          <a:blip r:embed="rId4" cstate="print"/>
          <a:srcRect/>
          <a:stretch>
            <a:fillRect/>
          </a:stretch>
        </p:blipFill>
        <p:spPr bwMode="auto">
          <a:xfrm>
            <a:off x="2033588" y="4772024"/>
            <a:ext cx="5076825" cy="1847850"/>
          </a:xfrm>
          <a:prstGeom prst="rect">
            <a:avLst/>
          </a:prstGeom>
          <a:noFill/>
          <a:ln w="9525">
            <a:noFill/>
            <a:miter lim="800000"/>
            <a:headEnd/>
            <a:tailEnd/>
          </a:ln>
        </p:spPr>
      </p:pic>
      <p:pic>
        <p:nvPicPr>
          <p:cNvPr id="12" name="Picture 45" descr="8yellow"/>
          <p:cNvPicPr>
            <a:picLocks noChangeAspect="1" noChangeArrowheads="1"/>
          </p:cNvPicPr>
          <p:nvPr/>
        </p:nvPicPr>
        <p:blipFill>
          <a:blip r:embed="rId5" cstate="print"/>
          <a:srcRect/>
          <a:stretch>
            <a:fillRect/>
          </a:stretch>
        </p:blipFill>
        <p:spPr bwMode="auto">
          <a:xfrm>
            <a:off x="2033588" y="4772024"/>
            <a:ext cx="5076825" cy="1847850"/>
          </a:xfrm>
          <a:prstGeom prst="rect">
            <a:avLst/>
          </a:prstGeom>
          <a:noFill/>
          <a:ln w="9525">
            <a:noFill/>
            <a:miter lim="800000"/>
            <a:headEnd/>
            <a:tailEnd/>
          </a:ln>
        </p:spPr>
      </p:pic>
      <p:pic>
        <p:nvPicPr>
          <p:cNvPr id="13" name="Picture 44" descr="7yellow"/>
          <p:cNvPicPr>
            <a:picLocks noChangeAspect="1" noChangeArrowheads="1"/>
          </p:cNvPicPr>
          <p:nvPr/>
        </p:nvPicPr>
        <p:blipFill>
          <a:blip r:embed="rId6" cstate="print"/>
          <a:srcRect/>
          <a:stretch>
            <a:fillRect/>
          </a:stretch>
        </p:blipFill>
        <p:spPr bwMode="auto">
          <a:xfrm>
            <a:off x="2033588" y="4772024"/>
            <a:ext cx="5076825" cy="1847850"/>
          </a:xfrm>
          <a:prstGeom prst="rect">
            <a:avLst/>
          </a:prstGeom>
          <a:noFill/>
          <a:ln w="9525">
            <a:noFill/>
            <a:miter lim="800000"/>
            <a:headEnd/>
            <a:tailEnd/>
          </a:ln>
        </p:spPr>
      </p:pic>
      <p:pic>
        <p:nvPicPr>
          <p:cNvPr id="14" name="Picture 43" descr="6yellow"/>
          <p:cNvPicPr>
            <a:picLocks noChangeAspect="1" noChangeArrowheads="1"/>
          </p:cNvPicPr>
          <p:nvPr/>
        </p:nvPicPr>
        <p:blipFill>
          <a:blip r:embed="rId7" cstate="print"/>
          <a:srcRect/>
          <a:stretch>
            <a:fillRect/>
          </a:stretch>
        </p:blipFill>
        <p:spPr bwMode="auto">
          <a:xfrm>
            <a:off x="2033588" y="4772024"/>
            <a:ext cx="5076825" cy="1847850"/>
          </a:xfrm>
          <a:prstGeom prst="rect">
            <a:avLst/>
          </a:prstGeom>
          <a:noFill/>
          <a:ln w="9525">
            <a:noFill/>
            <a:miter lim="800000"/>
            <a:headEnd/>
            <a:tailEnd/>
          </a:ln>
        </p:spPr>
      </p:pic>
      <p:pic>
        <p:nvPicPr>
          <p:cNvPr id="23" name="Picture 41" descr="5yellow"/>
          <p:cNvPicPr>
            <a:picLocks noChangeAspect="1" noChangeArrowheads="1"/>
          </p:cNvPicPr>
          <p:nvPr/>
        </p:nvPicPr>
        <p:blipFill>
          <a:blip r:embed="rId8" cstate="print"/>
          <a:srcRect/>
          <a:stretch>
            <a:fillRect/>
          </a:stretch>
        </p:blipFill>
        <p:spPr bwMode="auto">
          <a:xfrm>
            <a:off x="2033588" y="4772024"/>
            <a:ext cx="5076825" cy="1847850"/>
          </a:xfrm>
          <a:prstGeom prst="rect">
            <a:avLst/>
          </a:prstGeom>
          <a:noFill/>
          <a:ln w="9525">
            <a:noFill/>
            <a:miter lim="800000"/>
            <a:headEnd/>
            <a:tailEnd/>
          </a:ln>
        </p:spPr>
      </p:pic>
      <p:pic>
        <p:nvPicPr>
          <p:cNvPr id="24" name="Picture 40" descr="4yellow"/>
          <p:cNvPicPr>
            <a:picLocks noChangeAspect="1" noChangeArrowheads="1"/>
          </p:cNvPicPr>
          <p:nvPr/>
        </p:nvPicPr>
        <p:blipFill>
          <a:blip r:embed="rId9" cstate="print"/>
          <a:srcRect/>
          <a:stretch>
            <a:fillRect/>
          </a:stretch>
        </p:blipFill>
        <p:spPr bwMode="auto">
          <a:xfrm>
            <a:off x="2033588" y="4772024"/>
            <a:ext cx="5076825" cy="1847850"/>
          </a:xfrm>
          <a:prstGeom prst="rect">
            <a:avLst/>
          </a:prstGeom>
          <a:noFill/>
          <a:ln w="9525">
            <a:noFill/>
            <a:miter lim="800000"/>
            <a:headEnd/>
            <a:tailEnd/>
          </a:ln>
        </p:spPr>
      </p:pic>
      <p:pic>
        <p:nvPicPr>
          <p:cNvPr id="25" name="Picture 39" descr="3yellow"/>
          <p:cNvPicPr>
            <a:picLocks noChangeAspect="1" noChangeArrowheads="1"/>
          </p:cNvPicPr>
          <p:nvPr/>
        </p:nvPicPr>
        <p:blipFill>
          <a:blip r:embed="rId10" cstate="print"/>
          <a:srcRect/>
          <a:stretch>
            <a:fillRect/>
          </a:stretch>
        </p:blipFill>
        <p:spPr bwMode="auto">
          <a:xfrm>
            <a:off x="2033588" y="4772024"/>
            <a:ext cx="5076825" cy="1847850"/>
          </a:xfrm>
          <a:prstGeom prst="rect">
            <a:avLst/>
          </a:prstGeom>
          <a:noFill/>
          <a:ln w="9525">
            <a:noFill/>
            <a:miter lim="800000"/>
            <a:headEnd/>
            <a:tailEnd/>
          </a:ln>
        </p:spPr>
      </p:pic>
      <p:pic>
        <p:nvPicPr>
          <p:cNvPr id="26" name="Picture 38" descr="2yellow"/>
          <p:cNvPicPr>
            <a:picLocks noChangeAspect="1" noChangeArrowheads="1"/>
          </p:cNvPicPr>
          <p:nvPr/>
        </p:nvPicPr>
        <p:blipFill>
          <a:blip r:embed="rId11" cstate="print"/>
          <a:srcRect/>
          <a:stretch>
            <a:fillRect/>
          </a:stretch>
        </p:blipFill>
        <p:spPr bwMode="auto">
          <a:xfrm>
            <a:off x="2033588" y="4772024"/>
            <a:ext cx="5076825" cy="1847850"/>
          </a:xfrm>
          <a:prstGeom prst="rect">
            <a:avLst/>
          </a:prstGeom>
          <a:noFill/>
          <a:ln w="9525">
            <a:noFill/>
            <a:miter lim="800000"/>
            <a:headEnd/>
            <a:tailEnd/>
          </a:ln>
        </p:spPr>
      </p:pic>
      <p:pic>
        <p:nvPicPr>
          <p:cNvPr id="27" name="Picture 33" descr="1yellow"/>
          <p:cNvPicPr>
            <a:picLocks noChangeAspect="1" noChangeArrowheads="1"/>
          </p:cNvPicPr>
          <p:nvPr/>
        </p:nvPicPr>
        <p:blipFill>
          <a:blip r:embed="rId12" cstate="print"/>
          <a:srcRect/>
          <a:stretch>
            <a:fillRect/>
          </a:stretch>
        </p:blipFill>
        <p:spPr bwMode="auto">
          <a:xfrm>
            <a:off x="2033588" y="4772024"/>
            <a:ext cx="5076825" cy="1847850"/>
          </a:xfrm>
          <a:prstGeom prst="rect">
            <a:avLst/>
          </a:prstGeom>
          <a:noFill/>
          <a:ln w="9525">
            <a:noFill/>
            <a:miter lim="800000"/>
            <a:headEnd/>
            <a:tailEnd/>
          </a:ln>
        </p:spPr>
      </p:pic>
      <p:pic>
        <p:nvPicPr>
          <p:cNvPr id="28" name="Picture 36" descr="30seconds_yellow"/>
          <p:cNvPicPr>
            <a:picLocks noChangeAspect="1" noChangeArrowheads="1"/>
          </p:cNvPicPr>
          <p:nvPr/>
        </p:nvPicPr>
        <p:blipFill>
          <a:blip r:embed="rId13" cstate="print"/>
          <a:srcRect/>
          <a:stretch>
            <a:fillRect/>
          </a:stretch>
        </p:blipFill>
        <p:spPr bwMode="auto">
          <a:xfrm>
            <a:off x="2033588" y="4772024"/>
            <a:ext cx="5076825" cy="1847850"/>
          </a:xfrm>
          <a:prstGeom prst="rect">
            <a:avLst/>
          </a:prstGeom>
          <a:noFill/>
          <a:ln w="9525">
            <a:noFill/>
            <a:miter lim="800000"/>
            <a:headEnd/>
            <a:tailEnd/>
          </a:ln>
        </p:spPr>
      </p:pic>
      <p:pic>
        <p:nvPicPr>
          <p:cNvPr id="29" name="Picture 32" descr="00seconds_yellow"/>
          <p:cNvPicPr>
            <a:picLocks noChangeAspect="1" noChangeArrowheads="1"/>
          </p:cNvPicPr>
          <p:nvPr/>
        </p:nvPicPr>
        <p:blipFill>
          <a:blip r:embed="rId14" cstate="print"/>
          <a:srcRect/>
          <a:stretch>
            <a:fillRect/>
          </a:stretch>
        </p:blipFill>
        <p:spPr bwMode="auto">
          <a:xfrm>
            <a:off x="2033588" y="4772024"/>
            <a:ext cx="5076825" cy="1847850"/>
          </a:xfrm>
          <a:prstGeom prst="rect">
            <a:avLst/>
          </a:prstGeom>
          <a:noFill/>
          <a:ln w="9525">
            <a:noFill/>
            <a:miter lim="800000"/>
            <a:headEnd/>
            <a:tailEnd/>
          </a:ln>
        </p:spPr>
      </p:pic>
      <p:pic>
        <p:nvPicPr>
          <p:cNvPr id="15" name="Content Placeholder 5"/>
          <p:cNvPicPr>
            <a:picLocks noChangeAspect="1"/>
          </p:cNvPicPr>
          <p:nvPr/>
        </p:nvPicPr>
        <p:blipFill>
          <a:blip r:embed="rId15"/>
          <a:stretch>
            <a:fillRect/>
          </a:stretch>
        </p:blipFill>
        <p:spPr>
          <a:xfrm>
            <a:off x="2033588" y="1230364"/>
            <a:ext cx="5076825" cy="3049815"/>
          </a:xfrm>
          <a:prstGeom prst="rect">
            <a:avLst/>
          </a:prstGeom>
        </p:spPr>
      </p:pic>
    </p:spTree>
    <p:extLst>
      <p:ext uri="{BB962C8B-B14F-4D97-AF65-F5344CB8AC3E}">
        <p14:creationId xmlns:p14="http://schemas.microsoft.com/office/powerpoint/2010/main" val="964274245"/>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1371600" y="2057401"/>
            <a:ext cx="6327775" cy="1544638"/>
          </a:xfrm>
        </p:spPr>
        <p:txBody>
          <a:bodyPr>
            <a:normAutofit fontScale="90000"/>
          </a:bodyPr>
          <a:lstStyle/>
          <a:p>
            <a:r>
              <a:rPr lang="en-US" dirty="0"/>
              <a:t>Examining your screening data …</a:t>
            </a:r>
          </a:p>
        </p:txBody>
      </p:sp>
      <p:sp>
        <p:nvSpPr>
          <p:cNvPr id="91139" name="Text Placeholder 3"/>
          <p:cNvSpPr>
            <a:spLocks noGrp="1"/>
          </p:cNvSpPr>
          <p:nvPr>
            <p:ph type="body" idx="1"/>
          </p:nvPr>
        </p:nvSpPr>
        <p:spPr>
          <a:xfrm>
            <a:off x="990600" y="3725863"/>
            <a:ext cx="7239000" cy="1455737"/>
          </a:xfrm>
        </p:spPr>
        <p:txBody>
          <a:bodyPr>
            <a:normAutofit/>
          </a:bodyPr>
          <a:lstStyle/>
          <a:p>
            <a:r>
              <a:rPr lang="en-US" sz="2600" dirty="0"/>
              <a:t>… implications for Tier 1 practices</a:t>
            </a:r>
          </a:p>
          <a:p>
            <a:r>
              <a:rPr lang="en-US" sz="2600" dirty="0"/>
              <a:t>… implications for teacher-delivered strategies</a:t>
            </a:r>
          </a:p>
          <a:p>
            <a:r>
              <a:rPr lang="en-US" sz="2600" b="1" dirty="0"/>
              <a:t>… implications for Tier 2 and Tier 3 supports</a:t>
            </a:r>
          </a:p>
          <a:p>
            <a:endParaRPr lang="en-US" dirty="0"/>
          </a:p>
        </p:txBody>
      </p:sp>
      <p:sp>
        <p:nvSpPr>
          <p:cNvPr id="10" name="TextBox 9"/>
          <p:cNvSpPr txBox="1">
            <a:spLocks noChangeArrowheads="1"/>
          </p:cNvSpPr>
          <p:nvPr/>
        </p:nvSpPr>
        <p:spPr bwMode="auto">
          <a:xfrm>
            <a:off x="533400" y="6019800"/>
            <a:ext cx="4757738" cy="369888"/>
          </a:xfrm>
          <a:prstGeom prst="rect">
            <a:avLst/>
          </a:prstGeom>
          <a:ln/>
        </p:spPr>
        <p:style>
          <a:lnRef idx="1">
            <a:schemeClr val="accent2"/>
          </a:lnRef>
          <a:fillRef idx="2">
            <a:schemeClr val="accent2"/>
          </a:fillRef>
          <a:effectRef idx="1">
            <a:schemeClr val="accent2"/>
          </a:effectRef>
          <a:fontRef idx="minor">
            <a:schemeClr val="dk1"/>
          </a:fontRef>
        </p:style>
        <p:txBody>
          <a:bodyPr wrap="non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fontAlgn="auto" hangingPunct="1">
              <a:spcBef>
                <a:spcPts val="0"/>
              </a:spcBef>
              <a:spcAft>
                <a:spcPts val="0"/>
              </a:spcAft>
            </a:pPr>
            <a:r>
              <a:rPr lang="en-US">
                <a:solidFill>
                  <a:prstClr val="white"/>
                </a:solidFill>
              </a:rPr>
              <a:t>See Lane, Menzies,  Bruhn, and Crnobori  (2011) </a:t>
            </a:r>
          </a:p>
        </p:txBody>
      </p:sp>
    </p:spTree>
    <p:extLst>
      <p:ext uri="{BB962C8B-B14F-4D97-AF65-F5344CB8AC3E}">
        <p14:creationId xmlns:p14="http://schemas.microsoft.com/office/powerpoint/2010/main" val="24761027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a:spLocks noChangeArrowheads="1"/>
          </p:cNvSpPr>
          <p:nvPr/>
        </p:nvSpPr>
        <p:spPr bwMode="auto">
          <a:xfrm rot="1546713">
            <a:off x="0" y="2887663"/>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S PGothic" charset="-128"/>
                <a:cs typeface="+mn-cs"/>
              </a:rPr>
              <a:t>P</a:t>
            </a:r>
            <a:r>
              <a:rPr kumimoji="0" lang="en-US" sz="2000" b="1" i="0" u="none" strike="noStrike" kern="1200" cap="none" spc="0" normalizeH="0" baseline="0" noProof="0" dirty="0">
                <a:ln>
                  <a:noFill/>
                </a:ln>
                <a:solidFill>
                  <a:prstClr val="white"/>
                </a:solidFill>
                <a:effectLst/>
                <a:uLnTx/>
                <a:uFillTx/>
                <a:latin typeface="Calibri" panose="020F0502020204030204"/>
                <a:ea typeface="MS PGothic" charset="-128"/>
                <a:cs typeface="+mn-cs"/>
              </a:rPr>
              <a:t>ositive Behavior Interventions and Supports  (PBIS)</a:t>
            </a:r>
          </a:p>
        </p:txBody>
      </p:sp>
    </p:spTree>
    <p:extLst>
      <p:ext uri="{BB962C8B-B14F-4D97-AF65-F5344CB8AC3E}">
        <p14:creationId xmlns:p14="http://schemas.microsoft.com/office/powerpoint/2010/main" val="22307983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616476" y="1900902"/>
            <a:ext cx="3839633" cy="172536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pic>
        <p:nvPicPr>
          <p:cNvPr id="10"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664542"/>
            <a:ext cx="3269294" cy="4193458"/>
          </a:xfrm>
          <a:prstGeom prst="rect">
            <a:avLst/>
          </a:prstGeom>
          <a:ln>
            <a:noFill/>
          </a:ln>
          <a:effectLst>
            <a:outerShdw blurRad="292100" dist="139700" dir="2700000" algn="tl" rotWithShape="0">
              <a:srgbClr val="333333">
                <a:alpha val="65000"/>
              </a:srgbClr>
            </a:outerShdw>
          </a:effectLst>
        </p:spPr>
      </p:pic>
      <p:sp>
        <p:nvSpPr>
          <p:cNvPr id="6" name="Title 3"/>
          <p:cNvSpPr txBox="1">
            <a:spLocks/>
          </p:cNvSpPr>
          <p:nvPr/>
        </p:nvSpPr>
        <p:spPr>
          <a:xfrm>
            <a:off x="762000" y="3758664"/>
            <a:ext cx="8382000" cy="919132"/>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auto">
              <a:spcAft>
                <a:spcPts val="0"/>
              </a:spcAft>
            </a:pPr>
            <a:r>
              <a:rPr lang="en-US" sz="3200" dirty="0">
                <a:solidFill>
                  <a:prstClr val="black"/>
                </a:solidFill>
              </a:rPr>
              <a:t>Secondary (Tier 2) Intervention Grids</a:t>
            </a:r>
          </a:p>
        </p:txBody>
      </p:sp>
    </p:spTree>
    <p:extLst>
      <p:ext uri="{BB962C8B-B14F-4D97-AF65-F5344CB8AC3E}">
        <p14:creationId xmlns:p14="http://schemas.microsoft.com/office/powerpoint/2010/main" val="336614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noAutofit/>
          </a:bodyPr>
          <a:lstStyle/>
          <a:p>
            <a:r>
              <a:rPr lang="en-US" sz="3000" dirty="0">
                <a:latin typeface="Bradley Hand ITC" pitchFamily="66" charset="0"/>
              </a:rPr>
              <a:t>BASC</a:t>
            </a:r>
            <a:r>
              <a:rPr lang="en-US" sz="3000" baseline="30000" dirty="0"/>
              <a:t>2</a:t>
            </a:r>
            <a:r>
              <a:rPr lang="en-US" sz="3000" dirty="0"/>
              <a:t> – Behavior and Emotional Screening Scale</a:t>
            </a:r>
            <a:br>
              <a:rPr lang="en-US" sz="3000" dirty="0"/>
            </a:br>
            <a:r>
              <a:rPr lang="en-US" sz="3000" dirty="0"/>
              <a:t>Spring 2012</a:t>
            </a:r>
          </a:p>
        </p:txBody>
      </p:sp>
      <p:graphicFrame>
        <p:nvGraphicFramePr>
          <p:cNvPr id="4" name="Content Placeholder 3"/>
          <p:cNvGraphicFramePr>
            <a:graphicFrameLocks noGrp="1"/>
          </p:cNvGraphicFramePr>
          <p:nvPr>
            <p:ph idx="1"/>
          </p:nvPr>
        </p:nvGraphicFramePr>
        <p:xfrm>
          <a:off x="0" y="1600200"/>
          <a:ext cx="9144000"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1371600" y="1767840"/>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24</a:t>
            </a:r>
          </a:p>
        </p:txBody>
      </p:sp>
      <p:sp>
        <p:nvSpPr>
          <p:cNvPr id="6" name="Rectangle 5"/>
          <p:cNvSpPr/>
          <p:nvPr/>
        </p:nvSpPr>
        <p:spPr>
          <a:xfrm>
            <a:off x="1371600" y="2225040"/>
            <a:ext cx="76200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rPr>
              <a:t>N = 67</a:t>
            </a:r>
          </a:p>
        </p:txBody>
      </p:sp>
      <p:sp>
        <p:nvSpPr>
          <p:cNvPr id="7" name="Rectangle 6"/>
          <p:cNvSpPr/>
          <p:nvPr/>
        </p:nvSpPr>
        <p:spPr>
          <a:xfrm>
            <a:off x="1219200" y="2682240"/>
            <a:ext cx="907473"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533</a:t>
            </a:r>
          </a:p>
        </p:txBody>
      </p:sp>
      <p:sp>
        <p:nvSpPr>
          <p:cNvPr id="8" name="Rectangle 7"/>
          <p:cNvSpPr/>
          <p:nvPr/>
        </p:nvSpPr>
        <p:spPr>
          <a:xfrm>
            <a:off x="1371600" y="6400800"/>
            <a:ext cx="7047807"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black"/>
                </a:solidFill>
              </a:rPr>
              <a:t>N = 624                  n = 219                n = 202               n = 203</a:t>
            </a:r>
          </a:p>
        </p:txBody>
      </p:sp>
    </p:spTree>
    <p:extLst>
      <p:ext uri="{BB962C8B-B14F-4D97-AF65-F5344CB8AC3E}">
        <p14:creationId xmlns:p14="http://schemas.microsoft.com/office/powerpoint/2010/main" val="3892794309"/>
      </p:ext>
    </p:extLst>
  </p:cSld>
  <p:clrMapOvr>
    <a:masterClrMapping/>
  </p:clrMapOvr>
  <p:transition spd="slow">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33"/>
          <p:cNvSpPr>
            <a:spLocks noChangeArrowheads="1"/>
          </p:cNvSpPr>
          <p:nvPr/>
        </p:nvSpPr>
        <p:spPr bwMode="auto">
          <a:xfrm rot="1802482">
            <a:off x="2514600" y="1066800"/>
            <a:ext cx="1828800" cy="609600"/>
          </a:xfrm>
          <a:prstGeom prst="curvedDownArrow">
            <a:avLst>
              <a:gd name="adj1" fmla="val 60000"/>
              <a:gd name="adj2" fmla="val 120000"/>
              <a:gd name="adj3" fmla="val 33333"/>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charset="0"/>
              <a:ea typeface="ＭＳ Ｐゴシック" pitchFamily="34" charset="-128"/>
            </a:endParaRPr>
          </a:p>
        </p:txBody>
      </p:sp>
      <p:sp>
        <p:nvSpPr>
          <p:cNvPr id="23555" name="AutoShape 35"/>
          <p:cNvSpPr>
            <a:spLocks noChangeArrowheads="1"/>
          </p:cNvSpPr>
          <p:nvPr/>
        </p:nvSpPr>
        <p:spPr bwMode="auto">
          <a:xfrm rot="3883708">
            <a:off x="2081213" y="3481387"/>
            <a:ext cx="1905000" cy="733425"/>
          </a:xfrm>
          <a:prstGeom prst="curvedUpArrow">
            <a:avLst>
              <a:gd name="adj1" fmla="val 51948"/>
              <a:gd name="adj2" fmla="val 103896"/>
              <a:gd name="adj3" fmla="val 33333"/>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charset="0"/>
              <a:ea typeface="ＭＳ Ｐゴシック" pitchFamily="34" charset="-128"/>
            </a:endParaRPr>
          </a:p>
        </p:txBody>
      </p:sp>
      <p:sp>
        <p:nvSpPr>
          <p:cNvPr id="23556" name="AutoShape 36"/>
          <p:cNvSpPr>
            <a:spLocks noChangeArrowheads="1"/>
          </p:cNvSpPr>
          <p:nvPr/>
        </p:nvSpPr>
        <p:spPr bwMode="auto">
          <a:xfrm>
            <a:off x="228600" y="609600"/>
            <a:ext cx="2514600" cy="1295400"/>
          </a:xfrm>
          <a:prstGeom prst="roundRect">
            <a:avLst>
              <a:gd name="adj" fmla="val 16667"/>
            </a:avLst>
          </a:prstGeom>
          <a:solidFill>
            <a:schemeClr val="bg1"/>
          </a:solidFill>
          <a:ln w="9525">
            <a:solidFill>
              <a:schemeClr val="tx1"/>
            </a:solidFill>
            <a:round/>
            <a:headEnd/>
            <a:tailEnd/>
          </a:ln>
        </p:spPr>
        <p:txBody>
          <a:bodyPr wrap="none" anchor="ctr"/>
          <a:lstStyle/>
          <a:p>
            <a:pPr algn="ctr" eaLnBrk="0" fontAlgn="base" hangingPunct="0">
              <a:spcBef>
                <a:spcPct val="0"/>
              </a:spcBef>
              <a:spcAft>
                <a:spcPct val="0"/>
              </a:spcAft>
            </a:pPr>
            <a:r>
              <a:rPr lang="en-US" sz="1400" dirty="0">
                <a:solidFill>
                  <a:srgbClr val="000000"/>
                </a:solidFill>
                <a:latin typeface="Arial" charset="0"/>
                <a:ea typeface="ＭＳ Ｐゴシック" pitchFamily="34" charset="-128"/>
              </a:rPr>
              <a:t>Comprehensive, Integrative,</a:t>
            </a:r>
          </a:p>
          <a:p>
            <a:pPr algn="ctr" eaLnBrk="0" fontAlgn="base" hangingPunct="0">
              <a:spcBef>
                <a:spcPct val="0"/>
              </a:spcBef>
              <a:spcAft>
                <a:spcPct val="0"/>
              </a:spcAft>
            </a:pPr>
            <a:r>
              <a:rPr lang="en-US" sz="1400" dirty="0">
                <a:solidFill>
                  <a:srgbClr val="000000"/>
                </a:solidFill>
                <a:latin typeface="Arial" charset="0"/>
                <a:ea typeface="ＭＳ Ｐゴシック" pitchFamily="34" charset="-128"/>
              </a:rPr>
              <a:t>Three-tiered (CI3T)</a:t>
            </a:r>
          </a:p>
          <a:p>
            <a:pPr algn="ctr" eaLnBrk="0" fontAlgn="base" hangingPunct="0">
              <a:spcBef>
                <a:spcPct val="0"/>
              </a:spcBef>
              <a:spcAft>
                <a:spcPct val="0"/>
              </a:spcAft>
            </a:pPr>
            <a:r>
              <a:rPr lang="en-US" sz="1400" dirty="0">
                <a:solidFill>
                  <a:srgbClr val="000000"/>
                </a:solidFill>
                <a:latin typeface="Arial" charset="0"/>
                <a:ea typeface="ＭＳ Ｐゴシック" pitchFamily="34" charset="-128"/>
              </a:rPr>
              <a:t> Models of Support</a:t>
            </a:r>
          </a:p>
        </p:txBody>
      </p:sp>
      <p:sp>
        <p:nvSpPr>
          <p:cNvPr id="23557" name="AutoShape 39"/>
          <p:cNvSpPr>
            <a:spLocks noChangeArrowheads="1"/>
          </p:cNvSpPr>
          <p:nvPr/>
        </p:nvSpPr>
        <p:spPr bwMode="auto">
          <a:xfrm>
            <a:off x="6019800" y="5029200"/>
            <a:ext cx="2514600" cy="1295400"/>
          </a:xfrm>
          <a:prstGeom prst="roundRect">
            <a:avLst>
              <a:gd name="adj" fmla="val 16667"/>
            </a:avLst>
          </a:prstGeom>
          <a:solidFill>
            <a:schemeClr val="bg1"/>
          </a:solidFill>
          <a:ln w="9525">
            <a:solidFill>
              <a:schemeClr val="tx1"/>
            </a:solidFill>
            <a:round/>
            <a:headEnd/>
            <a:tailEnd/>
          </a:ln>
        </p:spPr>
        <p:txBody>
          <a:bodyPr wrap="none" anchor="ctr"/>
          <a:lstStyle/>
          <a:p>
            <a:pPr algn="ctr" eaLnBrk="0" fontAlgn="base" hangingPunct="0">
              <a:spcBef>
                <a:spcPct val="0"/>
              </a:spcBef>
              <a:spcAft>
                <a:spcPct val="0"/>
              </a:spcAft>
            </a:pPr>
            <a:r>
              <a:rPr lang="en-US" sz="1400" dirty="0">
                <a:solidFill>
                  <a:srgbClr val="000000"/>
                </a:solidFill>
                <a:latin typeface="Arial" charset="0"/>
                <a:ea typeface="ＭＳ Ｐゴシック" pitchFamily="34" charset="-128"/>
              </a:rPr>
              <a:t>Assess, Design, Implement, </a:t>
            </a:r>
          </a:p>
          <a:p>
            <a:pPr algn="ctr" eaLnBrk="0" fontAlgn="base" hangingPunct="0">
              <a:spcBef>
                <a:spcPct val="0"/>
              </a:spcBef>
              <a:spcAft>
                <a:spcPct val="0"/>
              </a:spcAft>
            </a:pPr>
            <a:r>
              <a:rPr lang="en-US" sz="1400" dirty="0">
                <a:solidFill>
                  <a:srgbClr val="000000"/>
                </a:solidFill>
                <a:latin typeface="Arial" charset="0"/>
                <a:ea typeface="ＭＳ Ｐゴシック" pitchFamily="34" charset="-128"/>
              </a:rPr>
              <a:t>and</a:t>
            </a:r>
          </a:p>
          <a:p>
            <a:pPr algn="ctr" eaLnBrk="0" fontAlgn="base" hangingPunct="0">
              <a:spcBef>
                <a:spcPct val="0"/>
              </a:spcBef>
              <a:spcAft>
                <a:spcPct val="0"/>
              </a:spcAft>
            </a:pPr>
            <a:r>
              <a:rPr lang="en-US" sz="1400" dirty="0">
                <a:solidFill>
                  <a:srgbClr val="000000"/>
                </a:solidFill>
                <a:latin typeface="Arial" charset="0"/>
                <a:ea typeface="ＭＳ Ｐゴシック" pitchFamily="34" charset="-128"/>
              </a:rPr>
              <a:t>Evaluate </a:t>
            </a:r>
          </a:p>
        </p:txBody>
      </p:sp>
      <p:sp>
        <p:nvSpPr>
          <p:cNvPr id="23558" name="AutoShape 40"/>
          <p:cNvSpPr>
            <a:spLocks noChangeArrowheads="1"/>
          </p:cNvSpPr>
          <p:nvPr/>
        </p:nvSpPr>
        <p:spPr bwMode="auto">
          <a:xfrm rot="1802482">
            <a:off x="6096000" y="4114800"/>
            <a:ext cx="1828800" cy="609600"/>
          </a:xfrm>
          <a:prstGeom prst="curvedDownArrow">
            <a:avLst>
              <a:gd name="adj1" fmla="val 60000"/>
              <a:gd name="adj2" fmla="val 120000"/>
              <a:gd name="adj3" fmla="val 33333"/>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charset="0"/>
              <a:ea typeface="ＭＳ Ｐゴシック" pitchFamily="34" charset="-128"/>
            </a:endParaRPr>
          </a:p>
        </p:txBody>
      </p:sp>
      <p:sp>
        <p:nvSpPr>
          <p:cNvPr id="23559" name="AutoShape 37"/>
          <p:cNvSpPr>
            <a:spLocks noChangeArrowheads="1"/>
          </p:cNvSpPr>
          <p:nvPr/>
        </p:nvSpPr>
        <p:spPr bwMode="auto">
          <a:xfrm>
            <a:off x="2209800" y="1981200"/>
            <a:ext cx="2514600" cy="1295400"/>
          </a:xfrm>
          <a:prstGeom prst="roundRect">
            <a:avLst>
              <a:gd name="adj" fmla="val 16667"/>
            </a:avLst>
          </a:prstGeom>
          <a:solidFill>
            <a:schemeClr val="bg1"/>
          </a:solidFill>
          <a:ln w="9525">
            <a:solidFill>
              <a:schemeClr val="tx1"/>
            </a:solidFill>
            <a:round/>
            <a:headEnd/>
            <a:tailEnd/>
          </a:ln>
        </p:spPr>
        <p:txBody>
          <a:bodyPr wrap="none" anchor="ctr"/>
          <a:lstStyle/>
          <a:p>
            <a:pPr algn="ctr" eaLnBrk="0" fontAlgn="base" hangingPunct="0">
              <a:spcBef>
                <a:spcPct val="0"/>
              </a:spcBef>
              <a:spcAft>
                <a:spcPct val="0"/>
              </a:spcAft>
            </a:pPr>
            <a:r>
              <a:rPr lang="en-US" sz="1400" dirty="0">
                <a:solidFill>
                  <a:prstClr val="black"/>
                </a:solidFill>
                <a:latin typeface="Arial" charset="0"/>
                <a:ea typeface="ＭＳ Ｐゴシック" pitchFamily="34" charset="-128"/>
              </a:rPr>
              <a:t>Basic Classroom Management</a:t>
            </a:r>
          </a:p>
          <a:p>
            <a:pPr algn="ctr" eaLnBrk="0" fontAlgn="base" hangingPunct="0">
              <a:spcBef>
                <a:spcPct val="0"/>
              </a:spcBef>
              <a:spcAft>
                <a:spcPct val="0"/>
              </a:spcAft>
            </a:pPr>
            <a:r>
              <a:rPr lang="en-US" sz="1400" dirty="0">
                <a:solidFill>
                  <a:prstClr val="black"/>
                </a:solidFill>
                <a:latin typeface="Arial" charset="0"/>
                <a:ea typeface="ＭＳ Ｐゴシック" pitchFamily="34" charset="-128"/>
              </a:rPr>
              <a:t>Effective Instruction</a:t>
            </a:r>
          </a:p>
          <a:p>
            <a:pPr algn="ctr" eaLnBrk="0" fontAlgn="base" hangingPunct="0">
              <a:spcBef>
                <a:spcPct val="0"/>
              </a:spcBef>
              <a:spcAft>
                <a:spcPct val="0"/>
              </a:spcAft>
            </a:pPr>
            <a:r>
              <a:rPr lang="en-US" sz="1400" dirty="0">
                <a:solidFill>
                  <a:prstClr val="black"/>
                </a:solidFill>
                <a:latin typeface="Arial" charset="0"/>
                <a:ea typeface="ＭＳ Ｐゴシック" pitchFamily="34" charset="-128"/>
              </a:rPr>
              <a:t>Low Intensity Strategies</a:t>
            </a:r>
          </a:p>
        </p:txBody>
      </p:sp>
      <p:sp>
        <p:nvSpPr>
          <p:cNvPr id="23560" name="AutoShape 38"/>
          <p:cNvSpPr>
            <a:spLocks noChangeArrowheads="1"/>
          </p:cNvSpPr>
          <p:nvPr/>
        </p:nvSpPr>
        <p:spPr bwMode="auto">
          <a:xfrm>
            <a:off x="3733800" y="3581400"/>
            <a:ext cx="2514600" cy="1219200"/>
          </a:xfrm>
          <a:prstGeom prst="roundRect">
            <a:avLst>
              <a:gd name="adj" fmla="val 16667"/>
            </a:avLst>
          </a:prstGeom>
          <a:solidFill>
            <a:schemeClr val="bg1"/>
          </a:solidFill>
          <a:ln w="9525">
            <a:solidFill>
              <a:schemeClr val="tx1"/>
            </a:solidFill>
            <a:round/>
            <a:headEnd/>
            <a:tailEnd/>
          </a:ln>
        </p:spPr>
        <p:txBody>
          <a:bodyPr wrap="none" anchor="ctr"/>
          <a:lstStyle/>
          <a:p>
            <a:pPr algn="ctr" eaLnBrk="0" fontAlgn="base" hangingPunct="0">
              <a:spcBef>
                <a:spcPct val="0"/>
              </a:spcBef>
              <a:spcAft>
                <a:spcPct val="0"/>
              </a:spcAft>
            </a:pPr>
            <a:r>
              <a:rPr lang="en-US" sz="1400" b="1" dirty="0">
                <a:solidFill>
                  <a:srgbClr val="FF0000"/>
                </a:solidFill>
                <a:latin typeface="Arial" charset="0"/>
                <a:ea typeface="ＭＳ Ｐゴシック" pitchFamily="34" charset="-128"/>
              </a:rPr>
              <a:t>Behavior Contracts </a:t>
            </a:r>
          </a:p>
          <a:p>
            <a:pPr algn="ctr" eaLnBrk="0" fontAlgn="base" hangingPunct="0">
              <a:spcBef>
                <a:spcPct val="0"/>
              </a:spcBef>
              <a:spcAft>
                <a:spcPct val="0"/>
              </a:spcAft>
            </a:pPr>
            <a:r>
              <a:rPr lang="en-US" sz="1400" b="1" dirty="0">
                <a:solidFill>
                  <a:srgbClr val="FF0000"/>
                </a:solidFill>
                <a:latin typeface="Arial" charset="0"/>
                <a:ea typeface="ＭＳ Ｐゴシック" pitchFamily="34" charset="-128"/>
              </a:rPr>
              <a:t>Self-Monitoring</a:t>
            </a:r>
          </a:p>
          <a:p>
            <a:pPr algn="ctr" eaLnBrk="0" fontAlgn="base" hangingPunct="0">
              <a:spcBef>
                <a:spcPct val="0"/>
              </a:spcBef>
              <a:spcAft>
                <a:spcPct val="0"/>
              </a:spcAft>
            </a:pPr>
            <a:r>
              <a:rPr lang="en-US" sz="1400" dirty="0">
                <a:solidFill>
                  <a:srgbClr val="000000"/>
                </a:solidFill>
                <a:latin typeface="Arial" charset="0"/>
                <a:ea typeface="ＭＳ Ｐゴシック" pitchFamily="34" charset="-128"/>
              </a:rPr>
              <a:t>- -</a:t>
            </a:r>
          </a:p>
          <a:p>
            <a:pPr algn="ctr" eaLnBrk="0" fontAlgn="base" hangingPunct="0">
              <a:spcBef>
                <a:spcPct val="0"/>
              </a:spcBef>
              <a:spcAft>
                <a:spcPct val="0"/>
              </a:spcAft>
            </a:pPr>
            <a:r>
              <a:rPr lang="en-US" sz="1400" dirty="0">
                <a:solidFill>
                  <a:srgbClr val="000000"/>
                </a:solidFill>
                <a:latin typeface="Arial" charset="0"/>
                <a:ea typeface="ＭＳ Ｐゴシック" pitchFamily="34" charset="-128"/>
              </a:rPr>
              <a:t>Functional Assessment-Based</a:t>
            </a:r>
          </a:p>
          <a:p>
            <a:pPr algn="ctr" eaLnBrk="0" fontAlgn="base" hangingPunct="0">
              <a:spcBef>
                <a:spcPct val="0"/>
              </a:spcBef>
              <a:spcAft>
                <a:spcPct val="0"/>
              </a:spcAft>
            </a:pPr>
            <a:r>
              <a:rPr lang="en-US" sz="1400" dirty="0">
                <a:solidFill>
                  <a:srgbClr val="000000"/>
                </a:solidFill>
                <a:latin typeface="Arial" charset="0"/>
                <a:ea typeface="ＭＳ Ｐゴシック" pitchFamily="34" charset="-128"/>
              </a:rPr>
              <a:t> Interventions</a:t>
            </a:r>
          </a:p>
        </p:txBody>
      </p:sp>
      <p:sp>
        <p:nvSpPr>
          <p:cNvPr id="23561" name="AutoShape 41"/>
          <p:cNvSpPr>
            <a:spLocks noChangeArrowheads="1"/>
          </p:cNvSpPr>
          <p:nvPr/>
        </p:nvSpPr>
        <p:spPr bwMode="auto">
          <a:xfrm>
            <a:off x="1752600" y="228600"/>
            <a:ext cx="2286000" cy="533400"/>
          </a:xfrm>
          <a:prstGeom prst="roundRect">
            <a:avLst>
              <a:gd name="adj" fmla="val 16667"/>
            </a:avLst>
          </a:prstGeom>
          <a:solidFill>
            <a:srgbClr val="002060"/>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b="1">
                <a:solidFill>
                  <a:srgbClr val="FFFFFF"/>
                </a:solidFill>
                <a:latin typeface="Arial" charset="0"/>
                <a:ea typeface="ＭＳ Ｐゴシック" pitchFamily="34" charset="-128"/>
              </a:rPr>
              <a:t>Schoolwide Positive Behavior </a:t>
            </a:r>
          </a:p>
          <a:p>
            <a:pPr algn="ctr" eaLnBrk="0" fontAlgn="base" hangingPunct="0">
              <a:spcBef>
                <a:spcPct val="0"/>
              </a:spcBef>
              <a:spcAft>
                <a:spcPct val="0"/>
              </a:spcAft>
            </a:pPr>
            <a:r>
              <a:rPr lang="en-US" sz="1200" b="1">
                <a:solidFill>
                  <a:srgbClr val="FFFFFF"/>
                </a:solidFill>
                <a:latin typeface="Arial" charset="0"/>
                <a:ea typeface="ＭＳ Ｐゴシック" pitchFamily="34" charset="-128"/>
              </a:rPr>
              <a:t>Support</a:t>
            </a:r>
          </a:p>
        </p:txBody>
      </p:sp>
      <p:sp>
        <p:nvSpPr>
          <p:cNvPr id="23562" name="AutoShape 42"/>
          <p:cNvSpPr>
            <a:spLocks noChangeArrowheads="1"/>
          </p:cNvSpPr>
          <p:nvPr/>
        </p:nvSpPr>
        <p:spPr bwMode="auto">
          <a:xfrm>
            <a:off x="4267200" y="1752600"/>
            <a:ext cx="2286000" cy="533400"/>
          </a:xfrm>
          <a:prstGeom prst="roundRect">
            <a:avLst>
              <a:gd name="adj" fmla="val 16667"/>
            </a:avLst>
          </a:prstGeom>
          <a:solidFill>
            <a:srgbClr val="002060"/>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b="1">
                <a:solidFill>
                  <a:srgbClr val="FFFFFF"/>
                </a:solidFill>
                <a:latin typeface="Arial" charset="0"/>
                <a:ea typeface="ＭＳ Ｐゴシック" pitchFamily="34" charset="-128"/>
              </a:rPr>
              <a:t>Low Intensity Strategies</a:t>
            </a:r>
          </a:p>
        </p:txBody>
      </p:sp>
      <p:sp>
        <p:nvSpPr>
          <p:cNvPr id="23563" name="AutoShape 43"/>
          <p:cNvSpPr>
            <a:spLocks noChangeArrowheads="1"/>
          </p:cNvSpPr>
          <p:nvPr/>
        </p:nvSpPr>
        <p:spPr bwMode="auto">
          <a:xfrm>
            <a:off x="1828800" y="4648200"/>
            <a:ext cx="2209800" cy="533400"/>
          </a:xfrm>
          <a:prstGeom prst="roundRect">
            <a:avLst>
              <a:gd name="adj" fmla="val 16667"/>
            </a:avLst>
          </a:prstGeom>
          <a:solidFill>
            <a:srgbClr val="002060"/>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b="1">
                <a:solidFill>
                  <a:srgbClr val="FFFFFF"/>
                </a:solidFill>
                <a:latin typeface="Arial" charset="0"/>
                <a:ea typeface="ＭＳ Ｐゴシック" pitchFamily="34" charset="-128"/>
              </a:rPr>
              <a:t>Higher Intensity Strategies</a:t>
            </a:r>
          </a:p>
        </p:txBody>
      </p:sp>
      <p:sp>
        <p:nvSpPr>
          <p:cNvPr id="23564" name="AutoShape 44"/>
          <p:cNvSpPr>
            <a:spLocks noChangeArrowheads="1"/>
          </p:cNvSpPr>
          <p:nvPr/>
        </p:nvSpPr>
        <p:spPr bwMode="auto">
          <a:xfrm>
            <a:off x="4800600" y="6019800"/>
            <a:ext cx="2286000" cy="533400"/>
          </a:xfrm>
          <a:prstGeom prst="roundRect">
            <a:avLst>
              <a:gd name="adj" fmla="val 16667"/>
            </a:avLst>
          </a:prstGeom>
          <a:solidFill>
            <a:srgbClr val="002060"/>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b="1">
                <a:solidFill>
                  <a:srgbClr val="FFFFFF"/>
                </a:solidFill>
                <a:latin typeface="Arial" charset="0"/>
                <a:ea typeface="ＭＳ Ｐゴシック" pitchFamily="34" charset="-128"/>
              </a:rPr>
              <a:t>Assessment</a:t>
            </a:r>
          </a:p>
        </p:txBody>
      </p:sp>
    </p:spTree>
    <p:extLst>
      <p:ext uri="{BB962C8B-B14F-4D97-AF65-F5344CB8AC3E}">
        <p14:creationId xmlns:p14="http://schemas.microsoft.com/office/powerpoint/2010/main" val="3581667015"/>
      </p:ext>
    </p:extLst>
  </p:cSld>
  <p:clrMapOvr>
    <a:masterClrMapping/>
  </p:clrMapOvr>
  <p:transition spd="slow">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idx="4294967295"/>
          </p:nvPr>
        </p:nvSpPr>
        <p:spPr>
          <a:xfrm>
            <a:off x="0" y="1371600"/>
            <a:ext cx="9144000" cy="685800"/>
          </a:xfrm>
        </p:spPr>
        <p:txBody>
          <a:bodyPr anchor="b"/>
          <a:lstStyle/>
          <a:p>
            <a:pPr eaLnBrk="1" fontAlgn="auto" hangingPunct="1">
              <a:spcAft>
                <a:spcPts val="0"/>
              </a:spcAft>
              <a:defRPr/>
            </a:pPr>
            <a:r>
              <a:rPr lang="en-US" sz="3000" dirty="0">
                <a:solidFill>
                  <a:schemeClr val="accent1"/>
                </a:solidFill>
                <a:ea typeface="+mn-ea"/>
                <a:cs typeface="Arial" charset="0"/>
              </a:rPr>
              <a:t>Sample Secondary Intervention Grid</a:t>
            </a:r>
          </a:p>
        </p:txBody>
      </p:sp>
      <p:graphicFrame>
        <p:nvGraphicFramePr>
          <p:cNvPr id="98341" name="Group 37"/>
          <p:cNvGraphicFramePr>
            <a:graphicFrameLocks noGrp="1"/>
          </p:cNvGraphicFramePr>
          <p:nvPr>
            <p:ph idx="4294967295"/>
          </p:nvPr>
        </p:nvGraphicFramePr>
        <p:xfrm>
          <a:off x="0" y="533400"/>
          <a:ext cx="9144000" cy="6342063"/>
        </p:xfrm>
        <a:graphic>
          <a:graphicData uri="http://schemas.openxmlformats.org/drawingml/2006/table">
            <a:tbl>
              <a:tblPr/>
              <a:tblGrid>
                <a:gridCol w="1271588">
                  <a:extLst>
                    <a:ext uri="{9D8B030D-6E8A-4147-A177-3AD203B41FA5}">
                      <a16:colId xmlns:a16="http://schemas.microsoft.com/office/drawing/2014/main" val="20000"/>
                    </a:ext>
                  </a:extLst>
                </a:gridCol>
                <a:gridCol w="2386012">
                  <a:extLst>
                    <a:ext uri="{9D8B030D-6E8A-4147-A177-3AD203B41FA5}">
                      <a16:colId xmlns:a16="http://schemas.microsoft.com/office/drawing/2014/main" val="20001"/>
                    </a:ext>
                  </a:extLst>
                </a:gridCol>
                <a:gridCol w="1931988">
                  <a:extLst>
                    <a:ext uri="{9D8B030D-6E8A-4147-A177-3AD203B41FA5}">
                      <a16:colId xmlns:a16="http://schemas.microsoft.com/office/drawing/2014/main" val="20002"/>
                    </a:ext>
                  </a:extLst>
                </a:gridCol>
                <a:gridCol w="1525587">
                  <a:extLst>
                    <a:ext uri="{9D8B030D-6E8A-4147-A177-3AD203B41FA5}">
                      <a16:colId xmlns:a16="http://schemas.microsoft.com/office/drawing/2014/main" val="20003"/>
                    </a:ext>
                  </a:extLst>
                </a:gridCol>
                <a:gridCol w="2028825">
                  <a:extLst>
                    <a:ext uri="{9D8B030D-6E8A-4147-A177-3AD203B41FA5}">
                      <a16:colId xmlns:a16="http://schemas.microsoft.com/office/drawing/2014/main" val="20004"/>
                    </a:ext>
                  </a:extLst>
                </a:gridCol>
              </a:tblGrid>
              <a:tr h="1006475">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a:ln>
                          <a:noFill/>
                        </a:ln>
                        <a:solidFill>
                          <a:schemeClr val="bg1"/>
                        </a:solidFill>
                        <a:effectLst/>
                        <a:latin typeface="Tw Cen MT" charset="0"/>
                        <a:ea typeface="MS PGothic" charset="-12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a:ln>
                          <a:noFill/>
                        </a:ln>
                        <a:solidFill>
                          <a:schemeClr val="bg1"/>
                        </a:solidFill>
                        <a:effectLst/>
                        <a:latin typeface="Tw Cen MT" charset="0"/>
                        <a:ea typeface="MS PGothic"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latin typeface="Tw Cen MT" charset="0"/>
                          <a:ea typeface="MS PGothic" charset="-128"/>
                        </a:rPr>
                        <a:t>Support</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a:ln>
                          <a:noFill/>
                        </a:ln>
                        <a:solidFill>
                          <a:schemeClr val="bg1"/>
                        </a:solidFill>
                        <a:effectLst/>
                        <a:latin typeface="Tw Cen MT" charset="0"/>
                        <a:ea typeface="MS PGothic" charset="-12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a:ln>
                          <a:noFill/>
                        </a:ln>
                        <a:solidFill>
                          <a:schemeClr val="bg1"/>
                        </a:solidFill>
                        <a:effectLst/>
                        <a:latin typeface="Tw Cen MT" charset="0"/>
                        <a:ea typeface="MS PGothic"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latin typeface="Tw Cen MT" charset="0"/>
                          <a:ea typeface="MS PGothic" charset="-128"/>
                        </a:rPr>
                        <a:t>Description</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latin typeface="Tw Cen MT" charset="0"/>
                          <a:ea typeface="MS PGothic" charset="-128"/>
                        </a:rPr>
                        <a:t>Schoolwide Data:  Entry Criteria</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latin typeface="Tw Cen MT" charset="0"/>
                          <a:ea typeface="MS PGothic" charset="-128"/>
                        </a:rPr>
                        <a:t>Data to Monitor Progress</a:t>
                      </a:r>
                      <a:endParaRPr kumimoji="0" lang="en-US" altLang="en-US" sz="1800" b="1" i="0" u="none" strike="noStrike" cap="none" normalizeH="0" baseline="0">
                        <a:ln>
                          <a:noFill/>
                        </a:ln>
                        <a:solidFill>
                          <a:schemeClr val="bg1"/>
                        </a:solidFill>
                        <a:effectLst/>
                        <a:latin typeface="Tw Cen MT" charset="0"/>
                        <a:ea typeface="MS PGothic" charset="-128"/>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latin typeface="Tw Cen MT" charset="0"/>
                          <a:ea typeface="MS PGothic" charset="-128"/>
                        </a:rPr>
                        <a:t>Exit Criteria</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0"/>
                  </a:ext>
                </a:extLst>
              </a:tr>
              <a:tr h="2652713">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MS PGothic" charset="-128"/>
                        </a:rPr>
                        <a:t>Behavior Contract</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Calibri" charset="0"/>
                          <a:ea typeface="MS PGothic" charset="-128"/>
                        </a:rPr>
                        <a:t>A written agreement between two parties u</a:t>
                      </a:r>
                      <a:r>
                        <a:rPr kumimoji="0" lang="en-US" altLang="en-US" sz="1600" b="0" i="0" u="none" strike="noStrike" cap="none" normalizeH="0" baseline="0">
                          <a:ln>
                            <a:noFill/>
                          </a:ln>
                          <a:solidFill>
                            <a:srgbClr val="000000"/>
                          </a:solidFill>
                          <a:effectLst/>
                          <a:latin typeface="Calibri" charset="0"/>
                          <a:ea typeface="MS PGothic" charset="-128"/>
                        </a:rPr>
                        <a:t>sed to specify the contingent relationship between the completion of a behavior and access to or delivery of a specific reward.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Contract may involve administrator, teacher, parent, and student. </a:t>
                      </a:r>
                      <a:endParaRPr kumimoji="0" lang="en-US" altLang="en-US" sz="1600" b="0" i="0" u="none" strike="noStrike" cap="none" normalizeH="0" baseline="0">
                        <a:ln>
                          <a:noFill/>
                        </a:ln>
                        <a:solidFill>
                          <a:schemeClr val="tx1"/>
                        </a:solidFill>
                        <a:effectLst/>
                        <a:latin typeface="Calibri" charset="0"/>
                        <a:ea typeface="MS PGothic" charset="-128"/>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alibri" charset="0"/>
                          <a:ea typeface="MS PGothic" charset="-128"/>
                        </a:rPr>
                        <a:t>Behavior: </a:t>
                      </a:r>
                      <a:r>
                        <a:rPr kumimoji="0" lang="en-US" altLang="en-US" sz="1800" b="0" i="0" u="none" strike="noStrike" cap="none" normalizeH="0" baseline="0">
                          <a:ln>
                            <a:noFill/>
                          </a:ln>
                          <a:solidFill>
                            <a:schemeClr val="tx1"/>
                          </a:solidFill>
                          <a:effectLst/>
                          <a:latin typeface="Calibri" charset="0"/>
                          <a:ea typeface="MS PGothic" charset="-128"/>
                        </a:rPr>
                        <a:t>SRSS - mod to high risk</a:t>
                      </a:r>
                      <a:br>
                        <a:rPr kumimoji="0" lang="en-US" altLang="en-US" sz="1800" b="0" i="0" u="none" strike="noStrike" cap="none" normalizeH="0" baseline="0">
                          <a:ln>
                            <a:noFill/>
                          </a:ln>
                          <a:solidFill>
                            <a:schemeClr val="tx1"/>
                          </a:solidFill>
                          <a:effectLst/>
                          <a:latin typeface="Calibri" charset="0"/>
                          <a:ea typeface="MS PGothic" charset="-128"/>
                        </a:rPr>
                      </a:br>
                      <a:r>
                        <a:rPr kumimoji="0" lang="en-US" altLang="en-US" sz="1800" b="1" i="0" u="none" strike="noStrike" cap="none" normalizeH="0" baseline="0">
                          <a:ln>
                            <a:noFill/>
                          </a:ln>
                          <a:solidFill>
                            <a:schemeClr val="tx1"/>
                          </a:solidFill>
                          <a:effectLst/>
                          <a:latin typeface="Calibri" charset="0"/>
                          <a:ea typeface="MS PGothic" charset="-128"/>
                        </a:rPr>
                        <a:t>Academic: </a:t>
                      </a:r>
                      <a:r>
                        <a:rPr kumimoji="0" lang="en-US" altLang="en-US" sz="1800" b="0" i="0" u="none" strike="noStrike" cap="none" normalizeH="0" baseline="0">
                          <a:ln>
                            <a:noFill/>
                          </a:ln>
                          <a:solidFill>
                            <a:schemeClr val="tx1"/>
                          </a:solidFill>
                          <a:effectLst/>
                          <a:latin typeface="Calibri" charset="0"/>
                          <a:ea typeface="MS PGothic" charset="-128"/>
                        </a:rPr>
                        <a:t>2 or more missing assignments with in a grading period</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MS PGothic" charset="-128"/>
                        </a:rPr>
                        <a:t>Work completion, or other behavior addressed in contract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MS PGothic" charset="-128"/>
                        </a:rPr>
                        <a:t>Treatment Integrity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MS PGothic" charset="-128"/>
                        </a:rPr>
                        <a:t>Social Validity</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MS PGothic" charset="-128"/>
                        </a:rPr>
                        <a:t>Successful  Completion of behavior contract</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682875">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tx1"/>
                          </a:solidFill>
                          <a:effectLst/>
                          <a:latin typeface="Calibri" charset="0"/>
                          <a:ea typeface="MS PGothic" charset="-128"/>
                        </a:rPr>
                        <a:t>Self-monitoring</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tx1"/>
                          </a:solidFill>
                          <a:effectLst/>
                          <a:latin typeface="Calibri" charset="0"/>
                          <a:ea typeface="MS PGothic" charset="-128"/>
                        </a:rPr>
                        <a:t>Students  will monitor and record their academic production (completion/ accuracy) and on-task behavior each day. </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chemeClr val="tx1"/>
                          </a:solidFill>
                          <a:effectLst/>
                          <a:latin typeface="Calibri" charset="0"/>
                          <a:ea typeface="MS PGothic" charset="-128"/>
                        </a:rPr>
                        <a:t>Behavior: </a:t>
                      </a:r>
                      <a:r>
                        <a:rPr kumimoji="0" lang="en-US" altLang="en-US" sz="1700" b="0" i="0" u="none" strike="noStrike" cap="none" normalizeH="0" baseline="0">
                          <a:ln>
                            <a:noFill/>
                          </a:ln>
                          <a:solidFill>
                            <a:schemeClr val="tx1"/>
                          </a:solidFill>
                          <a:effectLst/>
                          <a:latin typeface="Calibri" charset="0"/>
                          <a:ea typeface="MS PGothic" charset="-128"/>
                        </a:rPr>
                        <a:t>Students who score in the abnormal range for H and CP on the SDQ;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chemeClr val="tx1"/>
                          </a:solidFill>
                          <a:effectLst/>
                          <a:latin typeface="Calibri" charset="0"/>
                          <a:ea typeface="MS PGothic" charset="-128"/>
                        </a:rPr>
                        <a:t>Academic: </a:t>
                      </a:r>
                      <a:r>
                        <a:rPr kumimoji="0" lang="en-US" altLang="en-US" sz="1700" b="0" i="0" u="none" strike="noStrike" cap="none" normalizeH="0" baseline="0">
                          <a:ln>
                            <a:noFill/>
                          </a:ln>
                          <a:solidFill>
                            <a:schemeClr val="tx1"/>
                          </a:solidFill>
                          <a:effectLst/>
                          <a:latin typeface="Calibri" charset="0"/>
                          <a:ea typeface="MS PGothic" charset="-128"/>
                        </a:rPr>
                        <a:t>course failure or at risk on CBM</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tx1"/>
                          </a:solidFill>
                          <a:effectLst/>
                          <a:latin typeface="Calibri" charset="0"/>
                          <a:ea typeface="MS PGothic" charset="-128"/>
                        </a:rPr>
                        <a:t>Work completion and accuracy in the academic area of concern; passing grades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tx1"/>
                          </a:solidFill>
                          <a:effectLst/>
                          <a:latin typeface="Calibri" charset="0"/>
                          <a:ea typeface="MS PGothic" charset="-128"/>
                        </a:rPr>
                        <a:t>Treatment Integrity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tx1"/>
                          </a:solidFill>
                          <a:effectLst/>
                          <a:latin typeface="Calibri" charset="0"/>
                          <a:ea typeface="MS PGothic" charset="-128"/>
                        </a:rPr>
                        <a:t>Social Validity</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tx1"/>
                          </a:solidFill>
                          <a:effectLst/>
                          <a:latin typeface="Calibri" charset="0"/>
                          <a:ea typeface="MS PGothic" charset="-128"/>
                        </a:rPr>
                        <a:t>Passing grade on the report card in the academic area of concern</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bl>
          </a:graphicData>
        </a:graphic>
      </p:graphicFrame>
      <p:sp>
        <p:nvSpPr>
          <p:cNvPr id="324637" name="Rectangle 2"/>
          <p:cNvSpPr txBox="1">
            <a:spLocks noChangeArrowheads="1"/>
          </p:cNvSpPr>
          <p:nvPr/>
        </p:nvSpPr>
        <p:spPr bwMode="auto">
          <a:xfrm>
            <a:off x="0" y="22225"/>
            <a:ext cx="876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3200">
                <a:cs typeface="Arial" charset="0"/>
              </a:rPr>
              <a:t>Sample Secondary Intervention Grid</a:t>
            </a:r>
          </a:p>
        </p:txBody>
      </p:sp>
      <p:sp>
        <p:nvSpPr>
          <p:cNvPr id="5" name="Curved Up Arrow 4"/>
          <p:cNvSpPr/>
          <p:nvPr/>
        </p:nvSpPr>
        <p:spPr>
          <a:xfrm flipV="1">
            <a:off x="65088" y="-33338"/>
            <a:ext cx="1905000" cy="1219201"/>
          </a:xfrm>
          <a:prstGeom prst="curvedUp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a:solidFill>
                <a:prstClr val="black"/>
              </a:solidFill>
            </a:endParaRPr>
          </a:p>
        </p:txBody>
      </p:sp>
      <p:sp>
        <p:nvSpPr>
          <p:cNvPr id="6" name="Curved Up Arrow 5"/>
          <p:cNvSpPr/>
          <p:nvPr/>
        </p:nvSpPr>
        <p:spPr>
          <a:xfrm flipV="1">
            <a:off x="2362200" y="0"/>
            <a:ext cx="1905000" cy="1219200"/>
          </a:xfrm>
          <a:prstGeom prst="curvedUp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a:solidFill>
                <a:prstClr val="black"/>
              </a:solidFill>
            </a:endParaRPr>
          </a:p>
        </p:txBody>
      </p:sp>
      <p:sp>
        <p:nvSpPr>
          <p:cNvPr id="7" name="Curved Up Arrow 6"/>
          <p:cNvSpPr/>
          <p:nvPr/>
        </p:nvSpPr>
        <p:spPr>
          <a:xfrm flipV="1">
            <a:off x="4419600" y="0"/>
            <a:ext cx="1905000" cy="1219200"/>
          </a:xfrm>
          <a:prstGeom prst="curvedUp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a:solidFill>
                <a:prstClr val="black"/>
              </a:solidFill>
            </a:endParaRPr>
          </a:p>
        </p:txBody>
      </p:sp>
      <p:sp>
        <p:nvSpPr>
          <p:cNvPr id="8" name="Curved Up Arrow 7"/>
          <p:cNvSpPr/>
          <p:nvPr/>
        </p:nvSpPr>
        <p:spPr>
          <a:xfrm flipV="1">
            <a:off x="6629400" y="4763"/>
            <a:ext cx="1905000" cy="1219200"/>
          </a:xfrm>
          <a:prstGeom prst="curvedUp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a:solidFill>
                <a:prstClr val="black"/>
              </a:solidFill>
            </a:endParaRPr>
          </a:p>
        </p:txBody>
      </p:sp>
      <p:sp>
        <p:nvSpPr>
          <p:cNvPr id="9" name="Rectangle 8"/>
          <p:cNvSpPr/>
          <p:nvPr/>
        </p:nvSpPr>
        <p:spPr>
          <a:xfrm>
            <a:off x="1371600" y="6477000"/>
            <a:ext cx="67818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prstClr val="black"/>
                </a:solidFill>
              </a:rPr>
              <a:t>Lane, Kalberg, &amp; Menzies (2009). pp. 131 - 137, Boxes 6.1 - 6.4</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6797" y="575756"/>
            <a:ext cx="8356910" cy="59323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1076558"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Curved Up Arrow 10"/>
          <p:cNvSpPr/>
          <p:nvPr/>
        </p:nvSpPr>
        <p:spPr>
          <a:xfrm flipV="1">
            <a:off x="2686405"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Curved Up Arrow 11"/>
          <p:cNvSpPr/>
          <p:nvPr/>
        </p:nvSpPr>
        <p:spPr>
          <a:xfrm flipV="1">
            <a:off x="4296252" y="526810"/>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3" name="Curved Up Arrow 12"/>
          <p:cNvSpPr/>
          <p:nvPr/>
        </p:nvSpPr>
        <p:spPr>
          <a:xfrm flipV="1">
            <a:off x="6078049"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Tree>
    <p:extLst>
      <p:ext uri="{BB962C8B-B14F-4D97-AF65-F5344CB8AC3E}">
        <p14:creationId xmlns:p14="http://schemas.microsoft.com/office/powerpoint/2010/main" val="40747993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562600" y="0"/>
            <a:ext cx="3581400" cy="758952"/>
          </a:xfrm>
        </p:spPr>
        <p:txBody>
          <a:bodyPr>
            <a:normAutofit/>
          </a:bodyPr>
          <a:lstStyle/>
          <a:p>
            <a:pPr algn="ctr" eaLnBrk="1" hangingPunct="1"/>
            <a:r>
              <a:rPr lang="en-US" sz="3200" dirty="0">
                <a:solidFill>
                  <a:schemeClr val="bg1"/>
                </a:solidFill>
                <a:ea typeface="ＭＳ Ｐゴシック" pitchFamily="34" charset="-128"/>
              </a:rPr>
              <a:t>An illustration</a:t>
            </a:r>
            <a:endParaRPr lang="en-US" sz="2800" dirty="0">
              <a:solidFill>
                <a:schemeClr val="bg1"/>
              </a:solidFill>
              <a:ea typeface="ＭＳ Ｐゴシック" pitchFamily="34" charset="-128"/>
            </a:endParaRPr>
          </a:p>
        </p:txBody>
      </p:sp>
      <p:graphicFrame>
        <p:nvGraphicFramePr>
          <p:cNvPr id="51224" name="Group 24"/>
          <p:cNvGraphicFramePr>
            <a:graphicFrameLocks noGrp="1"/>
          </p:cNvGraphicFramePr>
          <p:nvPr/>
        </p:nvGraphicFramePr>
        <p:xfrm>
          <a:off x="0" y="914400"/>
          <a:ext cx="9144000" cy="5943600"/>
        </p:xfrm>
        <a:graphic>
          <a:graphicData uri="http://schemas.openxmlformats.org/drawingml/2006/table">
            <a:tbl>
              <a:tblPr/>
              <a:tblGrid>
                <a:gridCol w="1371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838200">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Support</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Description</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err="1">
                          <a:ln>
                            <a:noFill/>
                          </a:ln>
                          <a:solidFill>
                            <a:schemeClr val="bg1"/>
                          </a:solidFill>
                          <a:effectLst/>
                          <a:latin typeface="Times New Roman" pitchFamily="18" charset="0"/>
                          <a:ea typeface="ＭＳ Ｐゴシック" pitchFamily="34" charset="-128"/>
                          <a:cs typeface="Times New Roman" pitchFamily="18" charset="0"/>
                        </a:rPr>
                        <a:t>Schoolwide</a:t>
                      </a: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 Data:  Entry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Data to Monitor Progress:</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Exit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3563938">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Small group reading instruction with self-monitoring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Small group reading instruction (30 min, 3 days per week). Students monitored their participation in the reading instructional tasks. Students used checklists of reading lesson components each day to complete and compare to teachers’ rating.</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K – 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Students who:</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sng" strike="noStrike" cap="none" normalizeH="0" baseline="0" dirty="0">
                          <a:ln>
                            <a:noFill/>
                          </a:ln>
                          <a:solidFill>
                            <a:schemeClr val="tx1"/>
                          </a:solidFill>
                          <a:effectLst/>
                          <a:latin typeface="Times New Roman" pitchFamily="18" charset="0"/>
                          <a:ea typeface="ＭＳ Ｐゴシック" pitchFamily="34" charset="-128"/>
                        </a:rPr>
                        <a:t>Behavior: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Fall SRSS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at moderate (4 -8) or high (9 – 21) risk </a:t>
                      </a:r>
                      <a:r>
                        <a:rPr kumimoji="0" lang="en-US" sz="1800" b="1" i="0" u="sng" strike="noStrike" cap="none" normalizeH="0" baseline="0" dirty="0">
                          <a:ln>
                            <a:noFill/>
                          </a:ln>
                          <a:solidFill>
                            <a:schemeClr val="tx1"/>
                          </a:solidFill>
                          <a:effectLst/>
                          <a:latin typeface="Times New Roman" pitchFamily="18" charset="0"/>
                          <a:ea typeface="ＭＳ Ｐゴシック" pitchFamily="34" charset="-128"/>
                        </a:rPr>
                        <a:t>Academic</a:t>
                      </a:r>
                      <a:r>
                        <a:rPr kumimoji="0" lang="en-US" sz="1800" b="1" i="0" u="none" strike="noStrike" cap="none" normalizeH="0" baseline="0" dirty="0">
                          <a:ln>
                            <a:noFill/>
                          </a:ln>
                          <a:solidFill>
                            <a:schemeClr val="tx1"/>
                          </a:solidFill>
                          <a:effectLst/>
                          <a:latin typeface="Times New Roman" pitchFamily="18" charset="0"/>
                          <a:ea typeface="ＭＳ Ｐゴシック" pitchFamily="34" charset="-128"/>
                        </a:rPr>
                        <a: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Fall </a:t>
                      </a:r>
                      <a:r>
                        <a:rPr kumimoji="0" lang="en-US" sz="1800" b="0" i="0" u="none" strike="noStrike" cap="none" normalizeH="0" baseline="0" dirty="0" err="1">
                          <a:ln>
                            <a:noFill/>
                          </a:ln>
                          <a:solidFill>
                            <a:schemeClr val="tx1"/>
                          </a:solidFill>
                          <a:effectLst/>
                          <a:latin typeface="Times New Roman" pitchFamily="18" charset="0"/>
                          <a:ea typeface="ＭＳ Ｐゴシック" pitchFamily="34" charset="-128"/>
                          <a:cs typeface="Calibri" pitchFamily="34" charset="0"/>
                        </a:rPr>
                        <a:t>AIMSweb</a:t>
                      </a: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LNF at the strategic or intensive level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AIMSweb reading PSF and NWF progress monitoring probes (weekly).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Daily self-monitoring checklists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Treatment Integrity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Social Validity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Meet AIMSweb reading benchmark at next screening time point.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Low Risk on SRSS at next screening time point.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92570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29" t="29000" r="18285" b="10600"/>
          <a:stretch/>
        </p:blipFill>
        <p:spPr bwMode="auto">
          <a:xfrm>
            <a:off x="93073" y="209550"/>
            <a:ext cx="898942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033714" y="5664053"/>
            <a:ext cx="4267200" cy="5843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dirty="0">
                <a:solidFill>
                  <a:prstClr val="black"/>
                </a:solidFill>
              </a:rPr>
              <a:t>Small group Reading Instruction with Self-Monitoring</a:t>
            </a:r>
          </a:p>
        </p:txBody>
      </p:sp>
      <p:cxnSp>
        <p:nvCxnSpPr>
          <p:cNvPr id="7" name="Straight Arrow Connector 6"/>
          <p:cNvCxnSpPr>
            <a:stCxn id="11" idx="1"/>
          </p:cNvCxnSpPr>
          <p:nvPr/>
        </p:nvCxnSpPr>
        <p:spPr>
          <a:xfrm flipH="1">
            <a:off x="6324564" y="5342802"/>
            <a:ext cx="1035267" cy="78042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2" idx="1"/>
          </p:cNvCxnSpPr>
          <p:nvPr/>
        </p:nvCxnSpPr>
        <p:spPr>
          <a:xfrm flipH="1">
            <a:off x="5919915" y="3831136"/>
            <a:ext cx="1395285" cy="1853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0" idx="1"/>
          </p:cNvCxnSpPr>
          <p:nvPr/>
        </p:nvCxnSpPr>
        <p:spPr>
          <a:xfrm flipH="1">
            <a:off x="6224715" y="4908497"/>
            <a:ext cx="1116974" cy="85700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341689" y="4787794"/>
            <a:ext cx="1639651" cy="241406"/>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1" name="Rectangle 10"/>
          <p:cNvSpPr/>
          <p:nvPr/>
        </p:nvSpPr>
        <p:spPr>
          <a:xfrm>
            <a:off x="7359831" y="5225902"/>
            <a:ext cx="1639651" cy="233799"/>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2" name="Rectangle 11"/>
          <p:cNvSpPr/>
          <p:nvPr/>
        </p:nvSpPr>
        <p:spPr>
          <a:xfrm>
            <a:off x="7315200" y="3710996"/>
            <a:ext cx="1676400" cy="24028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 name="Rectangle 1"/>
          <p:cNvSpPr/>
          <p:nvPr/>
        </p:nvSpPr>
        <p:spPr>
          <a:xfrm>
            <a:off x="157290" y="6316385"/>
            <a:ext cx="8870768" cy="523220"/>
          </a:xfrm>
          <a:prstGeom prst="rect">
            <a:avLst/>
          </a:prstGeom>
          <a:solidFill>
            <a:schemeClr val="bg2"/>
          </a:solidFill>
        </p:spPr>
        <p:txBody>
          <a:bodyPr wrap="square">
            <a:spAutoFit/>
          </a:bodyPr>
          <a:lstStyle/>
          <a:p>
            <a:pPr eaLnBrk="1" fontAlgn="auto" hangingPunct="1">
              <a:spcBef>
                <a:spcPts val="0"/>
              </a:spcBef>
              <a:spcAft>
                <a:spcPts val="0"/>
              </a:spcAft>
              <a:defRPr/>
            </a:pPr>
            <a:r>
              <a:rPr lang="en-US" sz="1400" dirty="0">
                <a:solidFill>
                  <a:prstClr val="black"/>
                </a:solidFill>
                <a:latin typeface="Calibri" panose="020F0502020204030204"/>
                <a:ea typeface="+mn-ea"/>
              </a:rPr>
              <a:t>Lane, K.L., &amp; Oakes, W. P. (2012). Identifying Students for Secondary and Tertiary Prevention Efforts: How do we determine which students have Tier 2 and Tier 3 needs? </a:t>
            </a:r>
            <a:r>
              <a:rPr lang="en-US" sz="1400" i="1" dirty="0">
                <a:solidFill>
                  <a:prstClr val="black"/>
                </a:solidFill>
                <a:latin typeface="Calibri" panose="020F0502020204030204"/>
                <a:ea typeface="+mn-ea"/>
              </a:rPr>
              <a:t>In preparation.</a:t>
            </a:r>
            <a:endParaRPr lang="en-US" sz="1400" dirty="0">
              <a:solidFill>
                <a:prstClr val="black"/>
              </a:solidFill>
              <a:latin typeface="Calibri" panose="020F0502020204030204"/>
              <a:ea typeface="+mn-ea"/>
            </a:endParaRPr>
          </a:p>
        </p:txBody>
      </p:sp>
    </p:spTree>
    <p:extLst>
      <p:ext uri="{BB962C8B-B14F-4D97-AF65-F5344CB8AC3E}">
        <p14:creationId xmlns:p14="http://schemas.microsoft.com/office/powerpoint/2010/main" val="181225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447800" y="840156"/>
            <a:ext cx="6248400" cy="54864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pic>
        <p:nvPicPr>
          <p:cNvPr id="2" name="Picture 5"/>
          <p:cNvPicPr>
            <a:picLocks noChangeAspect="1" noChangeArrowheads="1"/>
          </p:cNvPicPr>
          <p:nvPr/>
        </p:nvPicPr>
        <p:blipFill>
          <a:blip r:embed="rId3" cstate="print"/>
          <a:srcRect l="28084" t="18831" r="26461" b="8441"/>
          <a:stretch>
            <a:fillRect/>
          </a:stretch>
        </p:blipFill>
        <p:spPr bwMode="auto">
          <a:xfrm>
            <a:off x="2133600" y="1030656"/>
            <a:ext cx="4927600" cy="5105400"/>
          </a:xfrm>
          <a:prstGeom prst="rect">
            <a:avLst/>
          </a:prstGeom>
          <a:noFill/>
          <a:ln w="9525">
            <a:noFill/>
            <a:miter lim="800000"/>
            <a:headEnd/>
            <a:tailEnd/>
          </a:ln>
        </p:spPr>
      </p:pic>
      <p:sp>
        <p:nvSpPr>
          <p:cNvPr id="7" name="Rectangle 6"/>
          <p:cNvSpPr/>
          <p:nvPr/>
        </p:nvSpPr>
        <p:spPr>
          <a:xfrm>
            <a:off x="190500" y="153926"/>
            <a:ext cx="8763000" cy="584775"/>
          </a:xfrm>
          <a:prstGeom prst="rect">
            <a:avLst/>
          </a:prstGeom>
          <a:noFill/>
          <a:ln>
            <a:noFill/>
          </a:ln>
        </p:spPr>
        <p:txBody>
          <a:bodyPr wrap="square" lIns="91440" tIns="45720" rIns="91440" bIns="45720">
            <a:spAutoFit/>
          </a:bodyPr>
          <a:lstStyle/>
          <a:p>
            <a:pPr algn="ctr" eaLnBrk="1" hangingPunct="1"/>
            <a:r>
              <a:rPr lang="en-US" sz="3200" b="1" dirty="0">
                <a:ln w="10541" cmpd="sng">
                  <a:noFill/>
                  <a:prstDash val="solid"/>
                </a:ln>
                <a:solidFill>
                  <a:sysClr val="windowText" lastClr="000000"/>
                </a:solidFill>
                <a:latin typeface="Calibri" panose="020F0502020204030204"/>
                <a:ea typeface="+mn-ea"/>
              </a:rPr>
              <a:t>First Grade Students’ Self Monitoring Form</a:t>
            </a:r>
          </a:p>
        </p:txBody>
      </p:sp>
      <p:sp>
        <p:nvSpPr>
          <p:cNvPr id="5" name="Rectangle 4"/>
          <p:cNvSpPr/>
          <p:nvPr/>
        </p:nvSpPr>
        <p:spPr>
          <a:xfrm>
            <a:off x="520700" y="6326556"/>
            <a:ext cx="8153400" cy="461665"/>
          </a:xfrm>
          <a:prstGeom prst="rect">
            <a:avLst/>
          </a:prstGeom>
          <a:noFill/>
        </p:spPr>
        <p:txBody>
          <a:bodyPr wrap="square">
            <a:spAutoFit/>
          </a:bodyPr>
          <a:lstStyle/>
          <a:p>
            <a:pPr eaLnBrk="1" fontAlgn="auto" hangingPunct="1">
              <a:spcBef>
                <a:spcPts val="0"/>
              </a:spcBef>
              <a:spcAft>
                <a:spcPts val="0"/>
              </a:spcAft>
            </a:pPr>
            <a:r>
              <a:rPr lang="en-US" sz="1200" dirty="0" err="1">
                <a:solidFill>
                  <a:prstClr val="black"/>
                </a:solidFill>
                <a:latin typeface="Calibri" panose="020F0502020204030204"/>
                <a:ea typeface="+mn-ea"/>
              </a:rPr>
              <a:t>Altmann</a:t>
            </a:r>
            <a:r>
              <a:rPr lang="en-US" sz="1200" dirty="0">
                <a:solidFill>
                  <a:prstClr val="black"/>
                </a:solidFill>
                <a:latin typeface="Calibri" panose="020F0502020204030204"/>
                <a:ea typeface="+mn-ea"/>
              </a:rPr>
              <a:t>, S. A. (2010</a:t>
            </a:r>
            <a:r>
              <a:rPr lang="en-US" sz="1200" i="1" dirty="0">
                <a:solidFill>
                  <a:prstClr val="black"/>
                </a:solidFill>
                <a:latin typeface="Calibri" panose="020F0502020204030204"/>
                <a:ea typeface="+mn-ea"/>
              </a:rPr>
              <a:t>). Project support and include: the additive benefits of self-monitoring on students’ reading acquisition</a:t>
            </a:r>
            <a:r>
              <a:rPr lang="en-US" sz="1200" dirty="0">
                <a:solidFill>
                  <a:prstClr val="black"/>
                </a:solidFill>
                <a:latin typeface="Calibri" panose="020F0502020204030204"/>
                <a:ea typeface="+mn-ea"/>
              </a:rPr>
              <a:t>. Unpublished master’s thesis, Vanderbilt University.</a:t>
            </a:r>
          </a:p>
        </p:txBody>
      </p:sp>
    </p:spTree>
    <p:extLst>
      <p:ext uri="{BB962C8B-B14F-4D97-AF65-F5344CB8AC3E}">
        <p14:creationId xmlns:p14="http://schemas.microsoft.com/office/powerpoint/2010/main" val="2043096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29200" y="76200"/>
            <a:ext cx="3886200" cy="1447800"/>
          </a:xfrm>
        </p:spPr>
        <p:txBody>
          <a:bodyPr>
            <a:noAutofit/>
          </a:bodyPr>
          <a:lstStyle/>
          <a:p>
            <a:br>
              <a:rPr lang="en-US" sz="2800" b="1" dirty="0"/>
            </a:br>
            <a:br>
              <a:rPr lang="en-US" sz="2800" b="1" dirty="0"/>
            </a:br>
            <a:r>
              <a:rPr lang="en-US" sz="2800" b="1" dirty="0"/>
              <a:t>Treatment Integrity</a:t>
            </a:r>
            <a:br>
              <a:rPr lang="en-US" sz="2800" dirty="0"/>
            </a:br>
            <a:r>
              <a:rPr lang="en-US" sz="2800" dirty="0"/>
              <a:t>Social Validity</a:t>
            </a:r>
            <a:br>
              <a:rPr lang="en-US" sz="2800" dirty="0"/>
            </a:br>
            <a:r>
              <a:rPr lang="en-US" sz="2800" dirty="0"/>
              <a:t>Monitor student progress</a:t>
            </a:r>
          </a:p>
        </p:txBody>
      </p:sp>
      <p:pic>
        <p:nvPicPr>
          <p:cNvPr id="319490" name="Picture 2"/>
          <p:cNvPicPr>
            <a:picLocks noChangeAspect="1" noChangeArrowheads="1"/>
          </p:cNvPicPr>
          <p:nvPr/>
        </p:nvPicPr>
        <p:blipFill>
          <a:blip r:embed="rId3" cstate="print"/>
          <a:srcRect l="26250" t="23333" r="26875" b="11723"/>
          <a:stretch>
            <a:fillRect/>
          </a:stretch>
        </p:blipFill>
        <p:spPr bwMode="auto">
          <a:xfrm>
            <a:off x="308974" y="914400"/>
            <a:ext cx="4540685" cy="4419600"/>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381000" y="6320135"/>
            <a:ext cx="8153400" cy="461665"/>
          </a:xfrm>
          <a:prstGeom prst="rect">
            <a:avLst/>
          </a:prstGeom>
          <a:solidFill>
            <a:schemeClr val="bg2"/>
          </a:solidFill>
        </p:spPr>
        <p:txBody>
          <a:bodyPr wrap="square">
            <a:spAutoFit/>
          </a:bodyPr>
          <a:lstStyle/>
          <a:p>
            <a:pPr eaLnBrk="1" fontAlgn="auto" hangingPunct="1">
              <a:spcBef>
                <a:spcPts val="0"/>
              </a:spcBef>
              <a:spcAft>
                <a:spcPts val="0"/>
              </a:spcAft>
            </a:pPr>
            <a:r>
              <a:rPr lang="en-US" sz="1200" dirty="0" err="1">
                <a:solidFill>
                  <a:prstClr val="black"/>
                </a:solidFill>
                <a:latin typeface="Calibri" panose="020F0502020204030204"/>
                <a:ea typeface="+mn-ea"/>
              </a:rPr>
              <a:t>Altmann</a:t>
            </a:r>
            <a:r>
              <a:rPr lang="en-US" sz="1200" dirty="0">
                <a:solidFill>
                  <a:prstClr val="black"/>
                </a:solidFill>
                <a:latin typeface="Calibri" panose="020F0502020204030204"/>
                <a:ea typeface="+mn-ea"/>
              </a:rPr>
              <a:t>, S. A. (2010</a:t>
            </a:r>
            <a:r>
              <a:rPr lang="en-US" sz="1200" i="1" dirty="0">
                <a:solidFill>
                  <a:prstClr val="black"/>
                </a:solidFill>
                <a:latin typeface="Calibri" panose="020F0502020204030204"/>
                <a:ea typeface="+mn-ea"/>
              </a:rPr>
              <a:t>). Project support and include: the additive benefits of self-monitoring on students’ reading acquisition</a:t>
            </a:r>
            <a:r>
              <a:rPr lang="en-US" sz="1200" dirty="0">
                <a:solidFill>
                  <a:prstClr val="black"/>
                </a:solidFill>
                <a:latin typeface="Calibri" panose="020F0502020204030204"/>
                <a:ea typeface="+mn-ea"/>
              </a:rPr>
              <a:t>. Unpublished master’s thesis, Vanderbilt University.</a:t>
            </a:r>
          </a:p>
        </p:txBody>
      </p:sp>
    </p:spTree>
    <p:extLst>
      <p:ext uri="{BB962C8B-B14F-4D97-AF65-F5344CB8AC3E}">
        <p14:creationId xmlns:p14="http://schemas.microsoft.com/office/powerpoint/2010/main" val="940375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 y="676419"/>
          <a:ext cx="9144000" cy="6181952"/>
        </p:xfrm>
        <a:graphic>
          <a:graphicData uri="http://schemas.openxmlformats.org/drawingml/2006/table">
            <a:tbl>
              <a:tblPr firstRow="1" firstCol="1" lastRow="1" lastCol="1" bandRow="1" bandCol="1">
                <a:tableStyleId>{5940675A-B579-460E-94D1-54222C63F5DA}</a:tableStyleId>
              </a:tblPr>
              <a:tblGrid>
                <a:gridCol w="1087394">
                  <a:extLst>
                    <a:ext uri="{9D8B030D-6E8A-4147-A177-3AD203B41FA5}">
                      <a16:colId xmlns:a16="http://schemas.microsoft.com/office/drawing/2014/main" val="649138721"/>
                    </a:ext>
                  </a:extLst>
                </a:gridCol>
                <a:gridCol w="2273643">
                  <a:extLst>
                    <a:ext uri="{9D8B030D-6E8A-4147-A177-3AD203B41FA5}">
                      <a16:colId xmlns:a16="http://schemas.microsoft.com/office/drawing/2014/main" val="2374100913"/>
                    </a:ext>
                  </a:extLst>
                </a:gridCol>
                <a:gridCol w="2248930">
                  <a:extLst>
                    <a:ext uri="{9D8B030D-6E8A-4147-A177-3AD203B41FA5}">
                      <a16:colId xmlns:a16="http://schemas.microsoft.com/office/drawing/2014/main" val="481793470"/>
                    </a:ext>
                  </a:extLst>
                </a:gridCol>
                <a:gridCol w="1878227">
                  <a:extLst>
                    <a:ext uri="{9D8B030D-6E8A-4147-A177-3AD203B41FA5}">
                      <a16:colId xmlns:a16="http://schemas.microsoft.com/office/drawing/2014/main" val="398488447"/>
                    </a:ext>
                  </a:extLst>
                </a:gridCol>
                <a:gridCol w="1655806">
                  <a:extLst>
                    <a:ext uri="{9D8B030D-6E8A-4147-A177-3AD203B41FA5}">
                      <a16:colId xmlns:a16="http://schemas.microsoft.com/office/drawing/2014/main" val="2134736357"/>
                    </a:ext>
                  </a:extLst>
                </a:gridCol>
              </a:tblGrid>
              <a:tr h="426349">
                <a:tc>
                  <a:txBody>
                    <a:bodyPr/>
                    <a:lstStyle/>
                    <a:p>
                      <a:pPr marL="0" marR="0" algn="ctr">
                        <a:spcBef>
                          <a:spcPts val="0"/>
                        </a:spcBef>
                        <a:spcAft>
                          <a:spcPts val="0"/>
                        </a:spcAft>
                      </a:pPr>
                      <a:r>
                        <a:rPr lang="en-US" sz="1400" dirty="0">
                          <a:effectLst/>
                        </a:rPr>
                        <a:t>Support</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a:effectLst/>
                        </a:rPr>
                        <a:t>Description</a:t>
                      </a:r>
                      <a:endParaRPr lang="en-US" sz="1400" b="1">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School-wide Data:</a:t>
                      </a:r>
                    </a:p>
                    <a:p>
                      <a:pPr marL="0" marR="0" algn="ctr">
                        <a:spcBef>
                          <a:spcPts val="0"/>
                        </a:spcBef>
                        <a:spcAft>
                          <a:spcPts val="0"/>
                        </a:spcAft>
                      </a:pPr>
                      <a:r>
                        <a:rPr lang="en-US" sz="1400" dirty="0">
                          <a:effectLst/>
                        </a:rPr>
                        <a:t>Entry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a:effectLst/>
                        </a:rPr>
                        <a:t>Data to Monitor Progress</a:t>
                      </a:r>
                      <a:endParaRPr lang="en-US" sz="1400" b="1">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Exit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extLst>
                  <a:ext uri="{0D108BD9-81ED-4DB2-BD59-A6C34878D82A}">
                    <a16:rowId xmlns:a16="http://schemas.microsoft.com/office/drawing/2014/main" val="1750042135"/>
                  </a:ext>
                </a:extLst>
              </a:tr>
              <a:tr h="5755232">
                <a:tc>
                  <a:txBody>
                    <a:bodyPr/>
                    <a:lstStyle/>
                    <a:p>
                      <a:pPr marL="0" marR="0">
                        <a:spcBef>
                          <a:spcPts val="0"/>
                        </a:spcBef>
                        <a:spcAft>
                          <a:spcPts val="0"/>
                        </a:spcAft>
                      </a:pPr>
                      <a:r>
                        <a:rPr lang="en-US" sz="1500" b="1" dirty="0">
                          <a:effectLst/>
                        </a:rPr>
                        <a:t>Positive Action (PA) – counselor-led small group</a:t>
                      </a:r>
                      <a:endParaRPr lang="en-US" sz="1500" b="1" dirty="0">
                        <a:effectLst/>
                        <a:latin typeface="Times New Roman" panose="02020603050405020304" pitchFamily="18" charset="0"/>
                        <a:ea typeface="Times New Roman" panose="02020603050405020304" pitchFamily="18" charset="0"/>
                      </a:endParaRPr>
                    </a:p>
                  </a:txBody>
                  <a:tcPr marL="54392" marR="54392" marT="0" marB="0"/>
                </a:tc>
                <a:tc>
                  <a:txBody>
                    <a:bodyPr/>
                    <a:lstStyle/>
                    <a:p>
                      <a:pPr marL="0" marR="0">
                        <a:spcBef>
                          <a:spcPts val="0"/>
                        </a:spcBef>
                        <a:spcAft>
                          <a:spcPts val="0"/>
                        </a:spcAft>
                      </a:pPr>
                      <a:r>
                        <a:rPr lang="en-US" sz="1500" dirty="0">
                          <a:effectLst/>
                        </a:rPr>
                        <a:t>Counselors and/or social workers will lead small group Positive Action sessions for approximately 30-40 min 2-3 days per week.  Students will acquire new skills, learn how to engage more fully in instructional experiences, and learn how to meet more school-wide expectations.  Small groups will run for up to 24 sessions (8 to 12 weeks depending on the number of sessions conducted per week) using a subset of Positive Action lessons appropriate for student skillsets as identified using Skills For Greatness (teacher, counselor, parent versions) and </a:t>
                      </a:r>
                      <a:r>
                        <a:rPr lang="en-US" sz="1500" dirty="0" err="1">
                          <a:effectLst/>
                        </a:rPr>
                        <a:t>SSiS</a:t>
                      </a:r>
                      <a:r>
                        <a:rPr lang="en-US" sz="1500" dirty="0">
                          <a:effectLst/>
                        </a:rPr>
                        <a:t>-Rating Scale (teacher and parent version).</a:t>
                      </a:r>
                      <a:endParaRPr lang="en-US" sz="1500" dirty="0">
                        <a:effectLst/>
                        <a:latin typeface="Times New Roman" panose="02020603050405020304" pitchFamily="18" charset="0"/>
                        <a:ea typeface="Times New Roman" panose="02020603050405020304" pitchFamily="18" charset="0"/>
                      </a:endParaRPr>
                    </a:p>
                  </a:txBody>
                  <a:tcPr marL="54392" marR="54392" marT="0" marB="0"/>
                </a:tc>
                <a:tc>
                  <a:txBody>
                    <a:bodyPr/>
                    <a:lstStyle/>
                    <a:p>
                      <a:pPr marL="0" marR="0">
                        <a:spcBef>
                          <a:spcPts val="0"/>
                        </a:spcBef>
                        <a:spcAft>
                          <a:spcPts val="0"/>
                        </a:spcAft>
                      </a:pPr>
                      <a:r>
                        <a:rPr lang="en-US" sz="1500" dirty="0">
                          <a:effectLst/>
                        </a:rPr>
                        <a:t>Behavior</a:t>
                      </a:r>
                    </a:p>
                    <a:p>
                      <a:pPr marL="342900" marR="0" lvl="0" indent="-342900">
                        <a:spcBef>
                          <a:spcPts val="0"/>
                        </a:spcBef>
                        <a:spcAft>
                          <a:spcPts val="0"/>
                        </a:spcAft>
                        <a:buFont typeface="Wingdings" panose="05000000000000000000" pitchFamily="2" charset="2"/>
                        <a:buChar char=""/>
                      </a:pPr>
                      <a:r>
                        <a:rPr lang="en-US" sz="1500" kern="1400" dirty="0">
                          <a:effectLst/>
                        </a:rPr>
                        <a:t>SRSS-E7 score: Moderate (4-8) and/or</a:t>
                      </a:r>
                    </a:p>
                    <a:p>
                      <a:pPr marL="342900" marR="0" lvl="0" indent="-342900">
                        <a:spcBef>
                          <a:spcPts val="0"/>
                        </a:spcBef>
                        <a:spcAft>
                          <a:spcPts val="0"/>
                        </a:spcAft>
                        <a:buFont typeface="Wingdings" panose="05000000000000000000" pitchFamily="2" charset="2"/>
                        <a:buChar char=""/>
                      </a:pPr>
                      <a:r>
                        <a:rPr lang="en-US" sz="1500" kern="1400" dirty="0">
                          <a:effectLst/>
                        </a:rPr>
                        <a:t>SRSS-I5 score: Moderate (2-3)</a:t>
                      </a:r>
                    </a:p>
                    <a:p>
                      <a:pPr marL="0" marR="0" algn="ctr">
                        <a:spcBef>
                          <a:spcPts val="0"/>
                        </a:spcBef>
                        <a:spcAft>
                          <a:spcPts val="0"/>
                        </a:spcAft>
                      </a:pPr>
                      <a:r>
                        <a:rPr lang="en-US" sz="1500" kern="1400" dirty="0">
                          <a:effectLst/>
                        </a:rPr>
                        <a:t>AND</a:t>
                      </a:r>
                    </a:p>
                    <a:p>
                      <a:pPr marL="342900" marR="0" lvl="0" indent="-342900">
                        <a:spcBef>
                          <a:spcPts val="0"/>
                        </a:spcBef>
                        <a:spcAft>
                          <a:spcPts val="0"/>
                        </a:spcAft>
                        <a:buFont typeface="Wingdings" panose="05000000000000000000" pitchFamily="2" charset="2"/>
                        <a:buChar char=""/>
                      </a:pPr>
                      <a:r>
                        <a:rPr lang="en-US" sz="1500" kern="1400" dirty="0">
                          <a:effectLst/>
                        </a:rPr>
                        <a:t>2 or fewer absences in first 3 months of school</a:t>
                      </a:r>
                    </a:p>
                    <a:p>
                      <a:pPr marL="0" marR="0" algn="ctr">
                        <a:spcBef>
                          <a:spcPts val="0"/>
                        </a:spcBef>
                        <a:spcAft>
                          <a:spcPts val="0"/>
                        </a:spcAft>
                      </a:pPr>
                      <a:r>
                        <a:rPr lang="en-US" sz="1500" kern="1400" dirty="0">
                          <a:effectLst/>
                        </a:rPr>
                        <a:t>AND</a:t>
                      </a:r>
                    </a:p>
                    <a:p>
                      <a:pPr marL="342900" marR="0" lvl="0" indent="-342900">
                        <a:spcBef>
                          <a:spcPts val="0"/>
                        </a:spcBef>
                        <a:spcAft>
                          <a:spcPts val="0"/>
                        </a:spcAft>
                        <a:buFont typeface="Wingdings" panose="05000000000000000000" pitchFamily="2" charset="2"/>
                        <a:buChar char=""/>
                      </a:pPr>
                      <a:r>
                        <a:rPr lang="en-US" sz="1500" kern="1400" dirty="0">
                          <a:effectLst/>
                        </a:rPr>
                        <a:t>Evidence of teacher implementation of Ci3T primary (Tier 1) plan [treatment integrity: direct observation]</a:t>
                      </a:r>
                    </a:p>
                    <a:p>
                      <a:pPr marL="0" marR="0" algn="ctr">
                        <a:spcBef>
                          <a:spcPts val="0"/>
                        </a:spcBef>
                        <a:spcAft>
                          <a:spcPts val="0"/>
                        </a:spcAft>
                      </a:pPr>
                      <a:r>
                        <a:rPr lang="en-US" sz="1500" kern="1400" dirty="0">
                          <a:effectLst/>
                        </a:rPr>
                        <a:t>AND</a:t>
                      </a:r>
                    </a:p>
                    <a:p>
                      <a:pPr marL="342900" marR="0" lvl="0" indent="-342900">
                        <a:spcBef>
                          <a:spcPts val="0"/>
                        </a:spcBef>
                        <a:spcAft>
                          <a:spcPts val="0"/>
                        </a:spcAft>
                        <a:buFont typeface="Wingdings" panose="05000000000000000000" pitchFamily="2" charset="2"/>
                        <a:buChar char=""/>
                      </a:pPr>
                      <a:r>
                        <a:rPr lang="en-US" sz="1500" kern="1400" dirty="0">
                          <a:effectLst/>
                        </a:rPr>
                        <a:t>Parent permission</a:t>
                      </a:r>
                    </a:p>
                    <a:p>
                      <a:pPr marL="0" marR="0" algn="ctr">
                        <a:spcBef>
                          <a:spcPts val="300"/>
                        </a:spcBef>
                        <a:spcAft>
                          <a:spcPts val="300"/>
                        </a:spcAft>
                      </a:pPr>
                      <a:r>
                        <a:rPr lang="en-US" sz="1500" dirty="0">
                          <a:effectLst/>
                        </a:rPr>
                        <a:t>AND</a:t>
                      </a:r>
                    </a:p>
                    <a:p>
                      <a:pPr marL="0" marR="0">
                        <a:spcBef>
                          <a:spcPts val="0"/>
                        </a:spcBef>
                        <a:spcAft>
                          <a:spcPts val="0"/>
                        </a:spcAft>
                      </a:pPr>
                      <a:r>
                        <a:rPr lang="en-US" sz="1500" dirty="0">
                          <a:effectLst/>
                        </a:rPr>
                        <a:t>Academic</a:t>
                      </a:r>
                    </a:p>
                    <a:p>
                      <a:pPr marL="342900" marR="0" lvl="0" indent="-342900">
                        <a:spcBef>
                          <a:spcPts val="0"/>
                        </a:spcBef>
                        <a:spcAft>
                          <a:spcPts val="0"/>
                        </a:spcAft>
                        <a:buFont typeface="Wingdings" panose="05000000000000000000" pitchFamily="2" charset="2"/>
                        <a:buChar char=""/>
                      </a:pPr>
                      <a:r>
                        <a:rPr lang="en-US" sz="1500" kern="1400" dirty="0">
                          <a:effectLst/>
                        </a:rPr>
                        <a:t>Student is in grade 2 or 3 </a:t>
                      </a:r>
                      <a:endParaRPr lang="en-US" sz="15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4392" marR="54392" marT="0" marB="0"/>
                </a:tc>
                <a:tc>
                  <a:txBody>
                    <a:bodyPr/>
                    <a:lstStyle/>
                    <a:p>
                      <a:pPr marL="0" marR="0">
                        <a:spcBef>
                          <a:spcPts val="0"/>
                        </a:spcBef>
                        <a:spcAft>
                          <a:spcPts val="0"/>
                        </a:spcAft>
                      </a:pPr>
                      <a:r>
                        <a:rPr lang="en-US" sz="1500">
                          <a:effectLst/>
                        </a:rPr>
                        <a:t>Student measures</a:t>
                      </a:r>
                    </a:p>
                    <a:p>
                      <a:pPr marL="342900" marR="0" lvl="0" indent="-342900">
                        <a:spcBef>
                          <a:spcPts val="0"/>
                        </a:spcBef>
                        <a:spcAft>
                          <a:spcPts val="0"/>
                        </a:spcAft>
                        <a:buFont typeface="Symbol" panose="05050102010706020507" pitchFamily="18" charset="2"/>
                        <a:buChar char=""/>
                      </a:pPr>
                      <a:r>
                        <a:rPr lang="en-US" sz="1500">
                          <a:effectLst/>
                        </a:rPr>
                        <a:t>SSiS-Rating Scale (Pre/Post)</a:t>
                      </a:r>
                    </a:p>
                    <a:p>
                      <a:pPr marL="342900" marR="0" lvl="0" indent="-342900">
                        <a:spcBef>
                          <a:spcPts val="0"/>
                        </a:spcBef>
                        <a:spcAft>
                          <a:spcPts val="0"/>
                        </a:spcAft>
                        <a:buFont typeface="Symbol" panose="05050102010706020507" pitchFamily="18" charset="2"/>
                        <a:buChar char=""/>
                      </a:pPr>
                      <a:r>
                        <a:rPr lang="en-US" sz="1500">
                          <a:effectLst/>
                        </a:rPr>
                        <a:t>Skills for Greatness (Pre/Post)</a:t>
                      </a:r>
                    </a:p>
                    <a:p>
                      <a:pPr marL="342900" marR="0" lvl="0" indent="-342900">
                        <a:spcBef>
                          <a:spcPts val="0"/>
                        </a:spcBef>
                        <a:spcAft>
                          <a:spcPts val="0"/>
                        </a:spcAft>
                        <a:buFont typeface="Symbol" panose="05050102010706020507" pitchFamily="18" charset="2"/>
                        <a:buChar char=""/>
                      </a:pPr>
                      <a:r>
                        <a:rPr lang="en-US" sz="1500">
                          <a:effectLst/>
                        </a:rPr>
                        <a:t>Daily behavior report (DBR; daily)</a:t>
                      </a:r>
                    </a:p>
                    <a:p>
                      <a:pPr marL="342900" marR="0" lvl="0" indent="-342900">
                        <a:spcBef>
                          <a:spcPts val="0"/>
                        </a:spcBef>
                        <a:spcAft>
                          <a:spcPts val="0"/>
                        </a:spcAft>
                        <a:buFont typeface="Symbol" panose="05050102010706020507" pitchFamily="18" charset="2"/>
                        <a:buChar char=""/>
                      </a:pPr>
                      <a:r>
                        <a:rPr lang="en-US" sz="1500">
                          <a:effectLst/>
                        </a:rPr>
                        <a:t>Attendance and tardies</a:t>
                      </a:r>
                    </a:p>
                    <a:p>
                      <a:pPr marL="0" marR="0">
                        <a:spcBef>
                          <a:spcPts val="0"/>
                        </a:spcBef>
                        <a:spcAft>
                          <a:spcPts val="0"/>
                        </a:spcAft>
                      </a:pPr>
                      <a:r>
                        <a:rPr lang="en-US" sz="1500">
                          <a:effectLst/>
                        </a:rPr>
                        <a:t> </a:t>
                      </a:r>
                    </a:p>
                    <a:p>
                      <a:pPr marL="0" marR="0">
                        <a:spcBef>
                          <a:spcPts val="0"/>
                        </a:spcBef>
                        <a:spcAft>
                          <a:spcPts val="0"/>
                        </a:spcAft>
                      </a:pPr>
                      <a:r>
                        <a:rPr lang="en-US" sz="1500">
                          <a:effectLst/>
                        </a:rPr>
                        <a:t>Social validity</a:t>
                      </a:r>
                    </a:p>
                    <a:p>
                      <a:pPr marL="342900" marR="0" lvl="0" indent="-342900">
                        <a:spcBef>
                          <a:spcPts val="0"/>
                        </a:spcBef>
                        <a:spcAft>
                          <a:spcPts val="0"/>
                        </a:spcAft>
                        <a:buFont typeface="Symbol" panose="05050102010706020507" pitchFamily="18" charset="2"/>
                        <a:buChar char=""/>
                      </a:pPr>
                      <a:r>
                        <a:rPr lang="en-US" sz="1500">
                          <a:effectLst/>
                        </a:rPr>
                        <a:t>Teacher: IRP-15</a:t>
                      </a:r>
                    </a:p>
                    <a:p>
                      <a:pPr marL="342900" marR="0" lvl="0" indent="-342900">
                        <a:spcBef>
                          <a:spcPts val="0"/>
                        </a:spcBef>
                        <a:spcAft>
                          <a:spcPts val="0"/>
                        </a:spcAft>
                        <a:buFont typeface="Symbol" panose="05050102010706020507" pitchFamily="18" charset="2"/>
                        <a:buChar char=""/>
                      </a:pPr>
                      <a:r>
                        <a:rPr lang="en-US" sz="1500">
                          <a:effectLst/>
                        </a:rPr>
                        <a:t>Student: CIRP</a:t>
                      </a:r>
                    </a:p>
                    <a:p>
                      <a:pPr marL="0" marR="0">
                        <a:spcBef>
                          <a:spcPts val="0"/>
                        </a:spcBef>
                        <a:spcAft>
                          <a:spcPts val="0"/>
                        </a:spcAft>
                      </a:pPr>
                      <a:r>
                        <a:rPr lang="en-US" sz="1500">
                          <a:effectLst/>
                        </a:rPr>
                        <a:t> </a:t>
                      </a:r>
                    </a:p>
                    <a:p>
                      <a:pPr marL="0" marR="0">
                        <a:spcBef>
                          <a:spcPts val="0"/>
                        </a:spcBef>
                        <a:spcAft>
                          <a:spcPts val="0"/>
                        </a:spcAft>
                      </a:pPr>
                      <a:r>
                        <a:rPr lang="en-US" sz="1500">
                          <a:effectLst/>
                        </a:rPr>
                        <a:t>Treatment integrity</a:t>
                      </a:r>
                    </a:p>
                    <a:p>
                      <a:pPr marL="342900" marR="0" lvl="0" indent="-342900">
                        <a:spcBef>
                          <a:spcPts val="0"/>
                        </a:spcBef>
                        <a:spcAft>
                          <a:spcPts val="0"/>
                        </a:spcAft>
                        <a:buFont typeface="Symbol" panose="05050102010706020507" pitchFamily="18" charset="2"/>
                        <a:buChar char=""/>
                      </a:pPr>
                      <a:r>
                        <a:rPr lang="en-US" sz="1500">
                          <a:effectLst/>
                        </a:rPr>
                        <a:t>Tier 2 treatment integrity measures</a:t>
                      </a:r>
                    </a:p>
                    <a:p>
                      <a:pPr marL="342900" marR="0" lvl="0" indent="-342900">
                        <a:spcBef>
                          <a:spcPts val="0"/>
                        </a:spcBef>
                        <a:spcAft>
                          <a:spcPts val="0"/>
                        </a:spcAft>
                        <a:buFont typeface="Symbol" panose="05050102010706020507" pitchFamily="18" charset="2"/>
                        <a:buChar char=""/>
                      </a:pPr>
                      <a:r>
                        <a:rPr lang="en-US" sz="1500">
                          <a:effectLst/>
                        </a:rPr>
                        <a:t>Ci3T TI: Direct observation (30 min if needed)</a:t>
                      </a:r>
                      <a:endParaRPr lang="en-US" sz="1500">
                        <a:effectLst/>
                        <a:latin typeface="Times New Roman" panose="02020603050405020304" pitchFamily="18" charset="0"/>
                        <a:ea typeface="Times New Roman" panose="02020603050405020304" pitchFamily="18" charset="0"/>
                      </a:endParaRPr>
                    </a:p>
                  </a:txBody>
                  <a:tcPr marL="54392" marR="54392" marT="0" marB="0"/>
                </a:tc>
                <a:tc>
                  <a:txBody>
                    <a:bodyPr/>
                    <a:lstStyle/>
                    <a:p>
                      <a:pPr marL="342900" marR="0" lvl="0" indent="-342900">
                        <a:spcBef>
                          <a:spcPts val="0"/>
                        </a:spcBef>
                        <a:spcAft>
                          <a:spcPts val="0"/>
                        </a:spcAft>
                        <a:buFont typeface="Wingdings" panose="05000000000000000000" pitchFamily="2" charset="2"/>
                        <a:buChar char=""/>
                      </a:pPr>
                      <a:r>
                        <a:rPr lang="en-US" sz="1500" kern="1400" dirty="0">
                          <a:effectLst/>
                        </a:rPr>
                        <a:t>Review student progress at end of 24 sessions</a:t>
                      </a:r>
                    </a:p>
                    <a:p>
                      <a:pPr marL="342900" marR="0" lvl="0" indent="-342900">
                        <a:spcBef>
                          <a:spcPts val="0"/>
                        </a:spcBef>
                        <a:spcAft>
                          <a:spcPts val="0"/>
                        </a:spcAft>
                        <a:buFont typeface="Wingdings" panose="05000000000000000000" pitchFamily="2" charset="2"/>
                        <a:buChar char=""/>
                      </a:pPr>
                      <a:r>
                        <a:rPr lang="en-US" sz="1500" kern="1400" dirty="0">
                          <a:effectLst/>
                        </a:rPr>
                        <a:t>Team agrees goals have been met or no further Positive Action small group sessions are warranted</a:t>
                      </a:r>
                    </a:p>
                    <a:p>
                      <a:pPr marL="342900" marR="0" lvl="0" indent="-342900">
                        <a:spcBef>
                          <a:spcPts val="0"/>
                        </a:spcBef>
                        <a:spcAft>
                          <a:spcPts val="0"/>
                        </a:spcAft>
                        <a:buFont typeface="Wingdings" panose="05000000000000000000" pitchFamily="2" charset="2"/>
                        <a:buChar char=""/>
                      </a:pPr>
                      <a:r>
                        <a:rPr lang="en-US" sz="1500" kern="1400" dirty="0">
                          <a:effectLst/>
                        </a:rPr>
                        <a:t>SRSS-E7 and I5 scores are in the low risk category</a:t>
                      </a:r>
                    </a:p>
                    <a:p>
                      <a:pPr marL="217170" marR="0">
                        <a:spcBef>
                          <a:spcPts val="0"/>
                        </a:spcBef>
                        <a:spcAft>
                          <a:spcPts val="0"/>
                        </a:spcAft>
                      </a:pPr>
                      <a:r>
                        <a:rPr lang="en-US" sz="1500" kern="1400" dirty="0">
                          <a:effectLst/>
                        </a:rPr>
                        <a:t> </a:t>
                      </a:r>
                      <a:endParaRPr lang="en-US" sz="15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1" y="0"/>
            <a:ext cx="9143999" cy="667265"/>
          </a:xfrm>
          <a:solidFill>
            <a:schemeClr val="accent5"/>
          </a:solidFill>
          <a:ln>
            <a:solidFill>
              <a:schemeClr val="accent5">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3600" b="1" dirty="0"/>
              <a:t>Sample Elementary Intervention Grid: PA</a:t>
            </a:r>
          </a:p>
        </p:txBody>
      </p:sp>
    </p:spTree>
    <p:extLst>
      <p:ext uri="{BB962C8B-B14F-4D97-AF65-F5344CB8AC3E}">
        <p14:creationId xmlns:p14="http://schemas.microsoft.com/office/powerpoint/2010/main" val="19732337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1|5.2|8.7|32.6|44.6|18.6"/>
</p:tagLst>
</file>

<file path=ppt/theme/_rels/themeOverride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image" Target="../media/image120.jpeg"/></Relationships>
</file>

<file path=ppt/theme/_rels/themeOverride2.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image" Target="../media/image174.jpeg"/></Relationships>
</file>

<file path=ppt/theme/theme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1.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Override>
</file>

<file path=ppt/theme/themeOverride2.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
  <TotalTime>5025</TotalTime>
  <Words>10925</Words>
  <Application>Microsoft Office PowerPoint</Application>
  <PresentationFormat>On-screen Show (4:3)</PresentationFormat>
  <Paragraphs>2036</Paragraphs>
  <Slides>119</Slides>
  <Notes>69</Notes>
  <HiddenSlides>0</HiddenSlides>
  <MMClips>0</MMClips>
  <ScaleCrop>false</ScaleCrop>
  <HeadingPairs>
    <vt:vector size="8" baseType="variant">
      <vt:variant>
        <vt:lpstr>Fonts Used</vt:lpstr>
      </vt:variant>
      <vt:variant>
        <vt:i4>15</vt:i4>
      </vt:variant>
      <vt:variant>
        <vt:lpstr>Theme</vt:lpstr>
      </vt:variant>
      <vt:variant>
        <vt:i4>18</vt:i4>
      </vt:variant>
      <vt:variant>
        <vt:lpstr>Embedded OLE Servers</vt:lpstr>
      </vt:variant>
      <vt:variant>
        <vt:i4>3</vt:i4>
      </vt:variant>
      <vt:variant>
        <vt:lpstr>Slide Titles</vt:lpstr>
      </vt:variant>
      <vt:variant>
        <vt:i4>119</vt:i4>
      </vt:variant>
    </vt:vector>
  </HeadingPairs>
  <TitlesOfParts>
    <vt:vector size="155" baseType="lpstr">
      <vt:lpstr>Arial</vt:lpstr>
      <vt:lpstr>Bradley Hand ITC</vt:lpstr>
      <vt:lpstr>Brush Script MT</vt:lpstr>
      <vt:lpstr>Calibri</vt:lpstr>
      <vt:lpstr>Calibri Light</vt:lpstr>
      <vt:lpstr>Century Gothic</vt:lpstr>
      <vt:lpstr>Century Schoolbook</vt:lpstr>
      <vt:lpstr>Courier New</vt:lpstr>
      <vt:lpstr>Franklin Gothic Book</vt:lpstr>
      <vt:lpstr>Georgia</vt:lpstr>
      <vt:lpstr>Symbol</vt:lpstr>
      <vt:lpstr>Times New Roman</vt:lpstr>
      <vt:lpstr>Tw Cen MT</vt:lpstr>
      <vt:lpstr>Verdana</vt:lpstr>
      <vt:lpstr>Wingdings</vt:lpstr>
      <vt:lpstr>4_Office Theme</vt:lpstr>
      <vt:lpstr>6_Office Theme</vt:lpstr>
      <vt:lpstr>17_Office Theme</vt:lpstr>
      <vt:lpstr>10_Office Theme</vt:lpstr>
      <vt:lpstr>15_Office Theme</vt:lpstr>
      <vt:lpstr>12_Office Theme</vt:lpstr>
      <vt:lpstr>18_Office Theme</vt:lpstr>
      <vt:lpstr>1_Office Theme</vt:lpstr>
      <vt:lpstr>19_Office Theme</vt:lpstr>
      <vt:lpstr>2_Office Theme</vt:lpstr>
      <vt:lpstr>5_Office Theme</vt:lpstr>
      <vt:lpstr>7_Office Theme</vt:lpstr>
      <vt:lpstr>9_Office Theme</vt:lpstr>
      <vt:lpstr>20_Office Theme</vt:lpstr>
      <vt:lpstr>14_Office Theme</vt:lpstr>
      <vt:lpstr>16_Office Theme</vt:lpstr>
      <vt:lpstr>21_Office Theme</vt:lpstr>
      <vt:lpstr>22_Office Theme</vt:lpstr>
      <vt:lpstr>Acrobat Document</vt:lpstr>
      <vt:lpstr>Worksheet</vt:lpstr>
      <vt:lpstr>Microsoft Excel Chart</vt:lpstr>
      <vt:lpstr>Tiered Systems …  A Comprehensive, Integrated Approach: Introducing Ci3T Models</vt:lpstr>
      <vt:lpstr>Agenda</vt:lpstr>
      <vt:lpstr>Thank you…  For Your Commitment</vt:lpstr>
      <vt:lpstr>Michael Yudin urged educators and educational system leaders to “pay as much attention to students’ social and behavioral needs as we do academics” …</vt:lpstr>
      <vt:lpstr>Agenda</vt:lpstr>
      <vt:lpstr>PowerPoint Presentation</vt:lpstr>
      <vt:lpstr>PowerPoint Presentation</vt:lpstr>
      <vt:lpstr>PowerPoint Presentation</vt:lpstr>
      <vt:lpstr>PowerPoint Presentation</vt:lpstr>
      <vt:lpstr>Behavioral Component:  Positive Behavioral Interventions and Supports (PBIS)</vt:lpstr>
      <vt:lpstr>PowerPoint Presentation</vt:lpstr>
      <vt:lpstr>PowerPoint Presentation</vt:lpstr>
      <vt:lpstr>The Five Social and Emotional Learning Core Competencies</vt:lpstr>
      <vt:lpstr>Outcomes Associated with Social Skills Training</vt:lpstr>
      <vt:lpstr>Social Component:  Examples of Schoolwide Programs </vt:lpstr>
      <vt:lpstr>Top 10 School-related Social Skills</vt:lpstr>
      <vt:lpstr>PowerPoint Presentation</vt:lpstr>
      <vt:lpstr>PowerPoint Presentation</vt:lpstr>
      <vt:lpstr>Lawrence Public Schools … Ci3T Training &amp; Implementation</vt:lpstr>
      <vt:lpstr>PowerPoint Presentation</vt:lpstr>
      <vt:lpstr>PowerPoint Presentation</vt:lpstr>
      <vt:lpstr>Ci3T Primary Plan: Roles and Responsibilities</vt:lpstr>
      <vt:lpstr>PowerPoint Presentation</vt:lpstr>
      <vt:lpstr>Communication:  Soliciting Feedback, Sharing Progress, Providing Professional Learning</vt:lpstr>
      <vt:lpstr>PowerPoint Presentation</vt:lpstr>
      <vt:lpstr>PowerPoint Presentation</vt:lpstr>
      <vt:lpstr>Implementation Science  Adapted from Fixsen &amp; Blasé, 2005</vt:lpstr>
      <vt:lpstr>Transparency, Access,  &amp; Collaboration</vt:lpstr>
      <vt:lpstr>PowerPoint Presentation</vt:lpstr>
      <vt:lpstr>Agenda</vt:lpstr>
      <vt:lpstr>What screening tools are available? </vt:lpstr>
      <vt:lpstr>PowerPoint Presentation</vt:lpstr>
      <vt:lpstr>Systematic Screener for Behavior Disorders</vt:lpstr>
      <vt:lpstr>PowerPoint Presentation</vt:lpstr>
      <vt:lpstr>PowerPoint Presentation</vt:lpstr>
      <vt:lpstr>PowerPoint Presentation</vt:lpstr>
      <vt:lpstr>PowerPoint Presentation</vt:lpstr>
      <vt:lpstr>PowerPoint Presentation</vt:lpstr>
      <vt:lpstr>Student Risk Screening Scale </vt:lpstr>
      <vt:lpstr>Student Risk Screening Scale (Drummond, 1994)</vt:lpstr>
      <vt:lpstr>Student Risk Screening Scale (Drummond, 1994)</vt:lpstr>
      <vt:lpstr>Student Risk Screening Scale Fall 2004 – 2012 Middle School</vt:lpstr>
      <vt:lpstr>PowerPoint Presentation</vt:lpstr>
      <vt:lpstr>PowerPoint Presentation</vt:lpstr>
      <vt:lpstr>Sample Data: SRSS by Grade</vt:lpstr>
      <vt:lpstr>PowerPoint Presentation</vt:lpstr>
      <vt:lpstr>Student Risk Screening Scale for Internalizing and Externalizing </vt:lpstr>
      <vt:lpstr>Student Risk Screening Scale-IE</vt:lpstr>
      <vt:lpstr>SRSS-IE: Cut Scores</vt:lpstr>
      <vt:lpstr>PowerPoint Presentation</vt:lpstr>
      <vt:lpstr>PowerPoint Presentation</vt:lpstr>
      <vt:lpstr>SRSS-Externalizing  Results: Grade level</vt:lpstr>
      <vt:lpstr>Procedures</vt:lpstr>
      <vt:lpstr>PowerPoint Presentation</vt:lpstr>
      <vt:lpstr>PowerPoint Presentation</vt:lpstr>
      <vt:lpstr>SRSS-IE Middle and High School Scoring</vt:lpstr>
      <vt:lpstr>SRSS-IE: Cut Scores</vt:lpstr>
      <vt:lpstr>PowerPoint Presentation</vt:lpstr>
      <vt:lpstr>SRSS-E7  Comparison by Grade Level</vt:lpstr>
      <vt:lpstr>PowerPoint Presentation</vt:lpstr>
      <vt:lpstr>SRSS-I6  Comparison by Grade Level</vt:lpstr>
      <vt:lpstr>PowerPoint Presentation</vt:lpstr>
      <vt:lpstr>Screening …  Considering the Logistics &amp; Ci3T in Action</vt:lpstr>
      <vt:lpstr>Starting the year with Ci3T… Screening Practices</vt:lpstr>
      <vt:lpstr>PowerPoint Presentation</vt:lpstr>
      <vt:lpstr>PowerPoint Presentation</vt:lpstr>
      <vt:lpstr>Screening Data: High School Yrs1-3</vt:lpstr>
      <vt:lpstr>Data sharing…</vt:lpstr>
      <vt:lpstr>PowerPoint Presentation</vt:lpstr>
      <vt:lpstr>Ci3t.org/screening</vt:lpstr>
      <vt:lpstr>PowerPoint Presentation</vt:lpstr>
      <vt:lpstr>Agenda</vt:lpstr>
      <vt:lpstr>Examining your screening data …</vt:lpstr>
      <vt:lpstr>Social Skills Improvement System – Performance Screening Guide Spring 2012 – Total School</vt:lpstr>
      <vt:lpstr>Student Risk Screening Scale Middle School Fall 2004  -   Fall 2011</vt:lpstr>
      <vt:lpstr>PowerPoint Presentation</vt:lpstr>
      <vt:lpstr>Implementation …  Data-Informed Decision Making</vt:lpstr>
      <vt:lpstr>PowerPoint Presentation</vt:lpstr>
      <vt:lpstr>Examining your screening data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Examining your screening data …</vt:lpstr>
      <vt:lpstr>PowerPoint Presentation</vt:lpstr>
      <vt:lpstr>BASC2 – Behavior and Emotional Screening Scale Spring 2012</vt:lpstr>
      <vt:lpstr>PowerPoint Presentation</vt:lpstr>
      <vt:lpstr>Sample Secondary Intervention Grid</vt:lpstr>
      <vt:lpstr>PowerPoint Presentation</vt:lpstr>
      <vt:lpstr>An illustration</vt:lpstr>
      <vt:lpstr>PowerPoint Presentation</vt:lpstr>
      <vt:lpstr>PowerPoint Presentation</vt:lpstr>
      <vt:lpstr>  Treatment Integrity Social Validity Monitor student progress</vt:lpstr>
      <vt:lpstr>Sample Elementary Intervention Grid: PA</vt:lpstr>
      <vt:lpstr>Sample Elementary Intervention Grid: SSiS</vt:lpstr>
      <vt:lpstr>Active Supervision</vt:lpstr>
      <vt:lpstr>PowerPoint Presentation</vt:lpstr>
      <vt:lpstr>PowerPoint Presentation</vt:lpstr>
      <vt:lpstr>PowerPoint Presentation</vt:lpstr>
      <vt:lpstr>PowerPoint Presentation</vt:lpstr>
      <vt:lpstr>PowerPoint Presentation</vt:lpstr>
      <vt:lpstr>SAMPLE TERTIARY (Tier 3) INTERVENTION GRID</vt:lpstr>
      <vt:lpstr>Changes in Harry’s Behavior</vt:lpstr>
      <vt:lpstr>PowerPoint Presentation</vt:lpstr>
      <vt:lpstr>PowerPoint Presentation</vt:lpstr>
      <vt:lpstr>Agenda</vt:lpstr>
      <vt:lpstr>Recommendations to Consider</vt:lpstr>
      <vt:lpstr>District Decision Makers</vt:lpstr>
      <vt:lpstr>Ci3T Professional Learning Series</vt:lpstr>
      <vt:lpstr>PowerPoint Presentation</vt:lpstr>
      <vt:lpstr>PowerPoint Presentation</vt:lpstr>
      <vt:lpstr>PowerPoint Presentation</vt:lpstr>
      <vt:lpstr>PowerPoint Presentation</vt:lpstr>
      <vt:lpstr>PowerPoint Presentation</vt:lpstr>
    </vt:vector>
  </TitlesOfParts>
  <Company>Vanderbilt Kennedy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Lane, Kathleen</dc:creator>
  <cp:lastModifiedBy>Buckman, Mark</cp:lastModifiedBy>
  <cp:revision>259</cp:revision>
  <cp:lastPrinted>2014-08-21T17:45:00Z</cp:lastPrinted>
  <dcterms:created xsi:type="dcterms:W3CDTF">2009-07-30T15:52:25Z</dcterms:created>
  <dcterms:modified xsi:type="dcterms:W3CDTF">2020-03-06T21:54:13Z</dcterms:modified>
</cp:coreProperties>
</file>