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0" r:id="rId2"/>
    <p:sldMasterId id="2147483715" r:id="rId3"/>
  </p:sldMasterIdLst>
  <p:notesMasterIdLst>
    <p:notesMasterId r:id="rId57"/>
  </p:notesMasterIdLst>
  <p:handoutMasterIdLst>
    <p:handoutMasterId r:id="rId58"/>
  </p:handoutMasterIdLst>
  <p:sldIdLst>
    <p:sldId id="356" r:id="rId4"/>
    <p:sldId id="685" r:id="rId5"/>
    <p:sldId id="844" r:id="rId6"/>
    <p:sldId id="773" r:id="rId7"/>
    <p:sldId id="700" r:id="rId8"/>
    <p:sldId id="698" r:id="rId9"/>
    <p:sldId id="1078" r:id="rId10"/>
    <p:sldId id="687" r:id="rId11"/>
    <p:sldId id="705" r:id="rId12"/>
    <p:sldId id="1063" r:id="rId13"/>
    <p:sldId id="1083" r:id="rId14"/>
    <p:sldId id="1082" r:id="rId15"/>
    <p:sldId id="859" r:id="rId16"/>
    <p:sldId id="1084" r:id="rId17"/>
    <p:sldId id="1085" r:id="rId18"/>
    <p:sldId id="947" r:id="rId19"/>
    <p:sldId id="892" r:id="rId20"/>
    <p:sldId id="1103" r:id="rId21"/>
    <p:sldId id="1087" r:id="rId22"/>
    <p:sldId id="1112" r:id="rId23"/>
    <p:sldId id="936" r:id="rId24"/>
    <p:sldId id="331" r:id="rId25"/>
    <p:sldId id="770" r:id="rId26"/>
    <p:sldId id="1088" r:id="rId27"/>
    <p:sldId id="1076" r:id="rId28"/>
    <p:sldId id="931" r:id="rId29"/>
    <p:sldId id="932" r:id="rId30"/>
    <p:sldId id="643" r:id="rId31"/>
    <p:sldId id="740" r:id="rId32"/>
    <p:sldId id="1079" r:id="rId33"/>
    <p:sldId id="1093" r:id="rId34"/>
    <p:sldId id="1099" r:id="rId35"/>
    <p:sldId id="1095" r:id="rId36"/>
    <p:sldId id="1096" r:id="rId37"/>
    <p:sldId id="1097" r:id="rId38"/>
    <p:sldId id="1098" r:id="rId39"/>
    <p:sldId id="745" r:id="rId40"/>
    <p:sldId id="1110" r:id="rId41"/>
    <p:sldId id="747" r:id="rId42"/>
    <p:sldId id="1113" r:id="rId43"/>
    <p:sldId id="1100" r:id="rId44"/>
    <p:sldId id="1101" r:id="rId45"/>
    <p:sldId id="1107" r:id="rId46"/>
    <p:sldId id="711" r:id="rId47"/>
    <p:sldId id="845" r:id="rId48"/>
    <p:sldId id="1111" r:id="rId49"/>
    <p:sldId id="611" r:id="rId50"/>
    <p:sldId id="1108" r:id="rId51"/>
    <p:sldId id="724" r:id="rId52"/>
    <p:sldId id="1081" r:id="rId53"/>
    <p:sldId id="524" r:id="rId54"/>
    <p:sldId id="686" r:id="rId55"/>
    <p:sldId id="688" r:id="rId5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3"/>
    <a:srgbClr val="7523CF"/>
    <a:srgbClr val="D3C2F4"/>
    <a:srgbClr val="B89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17" autoAdjust="0"/>
    <p:restoredTop sz="83593" autoAdjust="0"/>
  </p:normalViewPr>
  <p:slideViewPr>
    <p:cSldViewPr snapToGrid="0">
      <p:cViewPr varScale="1">
        <p:scale>
          <a:sx n="95" d="100"/>
          <a:sy n="95" d="100"/>
        </p:scale>
        <p:origin x="2310"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solidFill>
                  <a:srgbClr val="7030A0"/>
                </a:solidFill>
              </a:rPr>
              <a:t>2015-2016 District-wide</a:t>
            </a:r>
          </a:p>
          <a:p>
            <a:pPr>
              <a:defRPr/>
            </a:pPr>
            <a:r>
              <a:rPr lang="en-US" dirty="0"/>
              <a:t>Fifth Grade – Oral Reading Fluency (</a:t>
            </a:r>
            <a:r>
              <a:rPr lang="en-US" dirty="0" err="1"/>
              <a:t>AIMSweb</a:t>
            </a:r>
            <a:r>
              <a:rPr lang="en-US" dirty="0"/>
              <a:t>)</a:t>
            </a:r>
          </a:p>
        </c:rich>
      </c:tx>
      <c:overlay val="0"/>
    </c:title>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'5'!$B$1</c:f>
              <c:strCache>
                <c:ptCount val="1"/>
                <c:pt idx="0">
                  <c:v>Benchmark</c:v>
                </c:pt>
              </c:strCache>
            </c:strRef>
          </c:tx>
          <c:spPr>
            <a:solidFill>
              <a:srgbClr val="00B050"/>
            </a:solidFill>
          </c:spPr>
          <c:invertIfNegative val="0"/>
          <c:dLbls>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'5'!$A$2:$A$4</c:f>
              <c:strCache>
                <c:ptCount val="3"/>
                <c:pt idx="0">
                  <c:v>Fall</c:v>
                </c:pt>
                <c:pt idx="1">
                  <c:v>Winter</c:v>
                </c:pt>
                <c:pt idx="2">
                  <c:v>Spring</c:v>
                </c:pt>
              </c:strCache>
            </c:strRef>
          </c:cat>
          <c:val>
            <c:numRef>
              <c:f>'5'!$B$2:$B$4</c:f>
              <c:numCache>
                <c:formatCode>0.00</c:formatCode>
                <c:ptCount val="3"/>
                <c:pt idx="0">
                  <c:v>58.782849239280779</c:v>
                </c:pt>
                <c:pt idx="1">
                  <c:v>63.208852005532499</c:v>
                </c:pt>
                <c:pt idx="2">
                  <c:v>64.216366158113729</c:v>
                </c:pt>
              </c:numCache>
            </c:numRef>
          </c:val>
          <c:extLst>
            <c:ext xmlns:c16="http://schemas.microsoft.com/office/drawing/2014/chart" uri="{C3380CC4-5D6E-409C-BE32-E72D297353CC}">
              <c16:uniqueId val="{00000000-B16E-4CC4-A0A5-59AC743E3BFB}"/>
            </c:ext>
          </c:extLst>
        </c:ser>
        <c:ser>
          <c:idx val="1"/>
          <c:order val="1"/>
          <c:tx>
            <c:strRef>
              <c:f>'5'!$C$1</c:f>
              <c:strCache>
                <c:ptCount val="1"/>
                <c:pt idx="0">
                  <c:v>Strategic</c:v>
                </c:pt>
              </c:strCache>
            </c:strRef>
          </c:tx>
          <c:spPr>
            <a:solidFill>
              <a:schemeClr val="accent4"/>
            </a:solidFill>
          </c:spPr>
          <c:invertIfNegative val="0"/>
          <c:dLbls>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'5'!$A$2:$A$4</c:f>
              <c:strCache>
                <c:ptCount val="3"/>
                <c:pt idx="0">
                  <c:v>Fall</c:v>
                </c:pt>
                <c:pt idx="1">
                  <c:v>Winter</c:v>
                </c:pt>
                <c:pt idx="2">
                  <c:v>Spring</c:v>
                </c:pt>
              </c:strCache>
            </c:strRef>
          </c:cat>
          <c:val>
            <c:numRef>
              <c:f>'5'!$C$2:$C$4</c:f>
              <c:numCache>
                <c:formatCode>0.00</c:formatCode>
                <c:ptCount val="3"/>
                <c:pt idx="0">
                  <c:v>26.279391424619643</c:v>
                </c:pt>
                <c:pt idx="1">
                  <c:v>18.533886583679116</c:v>
                </c:pt>
                <c:pt idx="2">
                  <c:v>21.220527045769764</c:v>
                </c:pt>
              </c:numCache>
            </c:numRef>
          </c:val>
          <c:extLst>
            <c:ext xmlns:c16="http://schemas.microsoft.com/office/drawing/2014/chart" uri="{C3380CC4-5D6E-409C-BE32-E72D297353CC}">
              <c16:uniqueId val="{00000001-B16E-4CC4-A0A5-59AC743E3BFB}"/>
            </c:ext>
          </c:extLst>
        </c:ser>
        <c:ser>
          <c:idx val="2"/>
          <c:order val="2"/>
          <c:tx>
            <c:strRef>
              <c:f>'5'!$D$1</c:f>
              <c:strCache>
                <c:ptCount val="1"/>
                <c:pt idx="0">
                  <c:v>Intensive</c:v>
                </c:pt>
              </c:strCache>
            </c:strRef>
          </c:tx>
          <c:spPr>
            <a:solidFill>
              <a:srgbClr val="FF0000"/>
            </a:solidFill>
          </c:spPr>
          <c:invertIfNegative val="0"/>
          <c:dLbls>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'5'!$A$2:$A$4</c:f>
              <c:strCache>
                <c:ptCount val="3"/>
                <c:pt idx="0">
                  <c:v>Fall</c:v>
                </c:pt>
                <c:pt idx="1">
                  <c:v>Winter</c:v>
                </c:pt>
                <c:pt idx="2">
                  <c:v>Spring</c:v>
                </c:pt>
              </c:strCache>
            </c:strRef>
          </c:cat>
          <c:val>
            <c:numRef>
              <c:f>'5'!$D$2:$D$4</c:f>
              <c:numCache>
                <c:formatCode>0.00</c:formatCode>
                <c:ptCount val="3"/>
                <c:pt idx="0">
                  <c:v>14.937759336099585</c:v>
                </c:pt>
                <c:pt idx="1">
                  <c:v>18.257261410788381</c:v>
                </c:pt>
                <c:pt idx="2">
                  <c:v>14.563106796116504</c:v>
                </c:pt>
              </c:numCache>
            </c:numRef>
          </c:val>
          <c:extLst>
            <c:ext xmlns:c16="http://schemas.microsoft.com/office/drawing/2014/chart" uri="{C3380CC4-5D6E-409C-BE32-E72D297353CC}">
              <c16:uniqueId val="{00000002-B16E-4CC4-A0A5-59AC743E3BFB}"/>
            </c:ext>
          </c:extLst>
        </c:ser>
        <c:dLbls>
          <c:showLegendKey val="0"/>
          <c:showVal val="1"/>
          <c:showCatName val="0"/>
          <c:showSerName val="0"/>
          <c:showPercent val="0"/>
          <c:showBubbleSize val="0"/>
        </c:dLbls>
        <c:gapWidth val="150"/>
        <c:shape val="pyramid"/>
        <c:axId val="632673072"/>
        <c:axId val="632673464"/>
        <c:axId val="0"/>
      </c:bar3DChart>
      <c:catAx>
        <c:axId val="632673072"/>
        <c:scaling>
          <c:orientation val="minMax"/>
        </c:scaling>
        <c:delete val="0"/>
        <c:axPos val="b"/>
        <c:title>
          <c:tx>
            <c:rich>
              <a:bodyPr/>
              <a:lstStyle/>
              <a:p>
                <a:pPr>
                  <a:defRPr/>
                </a:pPr>
                <a:r>
                  <a:rPr lang="en-US"/>
                  <a:t>Screening Time Point</a:t>
                </a:r>
              </a:p>
            </c:rich>
          </c:tx>
          <c:overlay val="0"/>
        </c:title>
        <c:numFmt formatCode="General" sourceLinked="0"/>
        <c:majorTickMark val="out"/>
        <c:minorTickMark val="none"/>
        <c:tickLblPos val="nextTo"/>
        <c:crossAx val="632673464"/>
        <c:crosses val="autoZero"/>
        <c:auto val="1"/>
        <c:lblAlgn val="ctr"/>
        <c:lblOffset val="100"/>
        <c:noMultiLvlLbl val="0"/>
      </c:catAx>
      <c:valAx>
        <c:axId val="632673464"/>
        <c:scaling>
          <c:orientation val="minMax"/>
        </c:scaling>
        <c:delete val="0"/>
        <c:axPos val="l"/>
        <c:majorGridlines/>
        <c:numFmt formatCode="0" sourceLinked="0"/>
        <c:majorTickMark val="out"/>
        <c:minorTickMark val="none"/>
        <c:tickLblPos val="nextTo"/>
        <c:crossAx val="632673072"/>
        <c:crosses val="autoZero"/>
        <c:crossBetween val="between"/>
      </c:valAx>
    </c:plotArea>
    <c:legend>
      <c:legendPos val="r"/>
      <c:overlay val="0"/>
    </c:legend>
    <c:plotVisOnly val="1"/>
    <c:dispBlanksAs val="gap"/>
    <c:showDLblsOverMax val="0"/>
  </c:chart>
  <c:spPr>
    <a:solidFill>
      <a:schemeClr val="bg1"/>
    </a:solidFill>
  </c:spPr>
  <c:txPr>
    <a:bodyPr/>
    <a:lstStyle/>
    <a:p>
      <a:pPr>
        <a:defRPr sz="16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solidFill>
                  <a:schemeClr val="accent1"/>
                </a:solidFill>
              </a:rPr>
              <a:t>2014-2015 District-wide</a:t>
            </a:r>
          </a:p>
          <a:p>
            <a:pPr>
              <a:defRPr/>
            </a:pPr>
            <a:r>
              <a:rPr lang="en-US" dirty="0"/>
              <a:t>Fifth Grade – Oral Reading Fluency (</a:t>
            </a:r>
            <a:r>
              <a:rPr lang="en-US" dirty="0" err="1"/>
              <a:t>AIMSweb</a:t>
            </a:r>
            <a:r>
              <a:rPr lang="en-US" dirty="0"/>
              <a:t>)</a:t>
            </a:r>
          </a:p>
        </c:rich>
      </c:tx>
      <c:overlay val="0"/>
    </c:title>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'5'!$B$1</c:f>
              <c:strCache>
                <c:ptCount val="1"/>
                <c:pt idx="0">
                  <c:v>Tier 1</c:v>
                </c:pt>
              </c:strCache>
            </c:strRef>
          </c:tx>
          <c:spPr>
            <a:solidFill>
              <a:srgbClr val="00B050"/>
            </a:solidFill>
          </c:spPr>
          <c:invertIfNegative val="0"/>
          <c:dLbls>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'5'!$A$2:$A$4</c:f>
              <c:strCache>
                <c:ptCount val="3"/>
                <c:pt idx="0">
                  <c:v>Fall</c:v>
                </c:pt>
                <c:pt idx="1">
                  <c:v>Winter</c:v>
                </c:pt>
                <c:pt idx="2">
                  <c:v>Spring</c:v>
                </c:pt>
              </c:strCache>
            </c:strRef>
          </c:cat>
          <c:val>
            <c:numRef>
              <c:f>'5'!$B$2:$B$4</c:f>
              <c:numCache>
                <c:formatCode>0.00</c:formatCode>
                <c:ptCount val="3"/>
                <c:pt idx="0">
                  <c:v>59.857142857142854</c:v>
                </c:pt>
                <c:pt idx="1">
                  <c:v>61.009817671809252</c:v>
                </c:pt>
                <c:pt idx="2">
                  <c:v>64.192708333333343</c:v>
                </c:pt>
              </c:numCache>
            </c:numRef>
          </c:val>
          <c:extLst>
            <c:ext xmlns:c16="http://schemas.microsoft.com/office/drawing/2014/chart" uri="{C3380CC4-5D6E-409C-BE32-E72D297353CC}">
              <c16:uniqueId val="{00000000-2090-40A3-80E6-95C0CD888A40}"/>
            </c:ext>
          </c:extLst>
        </c:ser>
        <c:ser>
          <c:idx val="1"/>
          <c:order val="1"/>
          <c:tx>
            <c:strRef>
              <c:f>'5'!$C$1</c:f>
              <c:strCache>
                <c:ptCount val="1"/>
                <c:pt idx="0">
                  <c:v>Tier 2</c:v>
                </c:pt>
              </c:strCache>
            </c:strRef>
          </c:tx>
          <c:spPr>
            <a:solidFill>
              <a:schemeClr val="accent4"/>
            </a:solidFill>
          </c:spPr>
          <c:invertIfNegative val="0"/>
          <c:dLbls>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'5'!$A$2:$A$4</c:f>
              <c:strCache>
                <c:ptCount val="3"/>
                <c:pt idx="0">
                  <c:v>Fall</c:v>
                </c:pt>
                <c:pt idx="1">
                  <c:v>Winter</c:v>
                </c:pt>
                <c:pt idx="2">
                  <c:v>Spring</c:v>
                </c:pt>
              </c:strCache>
            </c:strRef>
          </c:cat>
          <c:val>
            <c:numRef>
              <c:f>'5'!$C$2:$C$4</c:f>
              <c:numCache>
                <c:formatCode>0.00</c:formatCode>
                <c:ptCount val="3"/>
                <c:pt idx="0">
                  <c:v>26.857142857142858</c:v>
                </c:pt>
                <c:pt idx="1">
                  <c:v>23.14165497896213</c:v>
                </c:pt>
                <c:pt idx="2">
                  <c:v>22.65625</c:v>
                </c:pt>
              </c:numCache>
            </c:numRef>
          </c:val>
          <c:extLst>
            <c:ext xmlns:c16="http://schemas.microsoft.com/office/drawing/2014/chart" uri="{C3380CC4-5D6E-409C-BE32-E72D297353CC}">
              <c16:uniqueId val="{00000001-2090-40A3-80E6-95C0CD888A40}"/>
            </c:ext>
          </c:extLst>
        </c:ser>
        <c:ser>
          <c:idx val="2"/>
          <c:order val="2"/>
          <c:tx>
            <c:strRef>
              <c:f>'5'!$D$1</c:f>
              <c:strCache>
                <c:ptCount val="1"/>
                <c:pt idx="0">
                  <c:v>Tier 3</c:v>
                </c:pt>
              </c:strCache>
            </c:strRef>
          </c:tx>
          <c:spPr>
            <a:solidFill>
              <a:srgbClr val="FF0000"/>
            </a:solidFill>
          </c:spPr>
          <c:invertIfNegative val="0"/>
          <c:dLbls>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'5'!$A$2:$A$4</c:f>
              <c:strCache>
                <c:ptCount val="3"/>
                <c:pt idx="0">
                  <c:v>Fall</c:v>
                </c:pt>
                <c:pt idx="1">
                  <c:v>Winter</c:v>
                </c:pt>
                <c:pt idx="2">
                  <c:v>Spring</c:v>
                </c:pt>
              </c:strCache>
            </c:strRef>
          </c:cat>
          <c:val>
            <c:numRef>
              <c:f>'5'!$D$2:$D$4</c:f>
              <c:numCache>
                <c:formatCode>0.00</c:formatCode>
                <c:ptCount val="3"/>
                <c:pt idx="0">
                  <c:v>13.285714285714286</c:v>
                </c:pt>
                <c:pt idx="1">
                  <c:v>15.848527349228611</c:v>
                </c:pt>
                <c:pt idx="2">
                  <c:v>13.151041666666666</c:v>
                </c:pt>
              </c:numCache>
            </c:numRef>
          </c:val>
          <c:extLst>
            <c:ext xmlns:c16="http://schemas.microsoft.com/office/drawing/2014/chart" uri="{C3380CC4-5D6E-409C-BE32-E72D297353CC}">
              <c16:uniqueId val="{00000002-2090-40A3-80E6-95C0CD888A40}"/>
            </c:ext>
          </c:extLst>
        </c:ser>
        <c:dLbls>
          <c:showLegendKey val="0"/>
          <c:showVal val="1"/>
          <c:showCatName val="0"/>
          <c:showSerName val="0"/>
          <c:showPercent val="0"/>
          <c:showBubbleSize val="0"/>
        </c:dLbls>
        <c:gapWidth val="150"/>
        <c:shape val="pyramid"/>
        <c:axId val="474906136"/>
        <c:axId val="474906528"/>
        <c:axId val="0"/>
      </c:bar3DChart>
      <c:catAx>
        <c:axId val="474906136"/>
        <c:scaling>
          <c:orientation val="minMax"/>
        </c:scaling>
        <c:delete val="0"/>
        <c:axPos val="b"/>
        <c:title>
          <c:tx>
            <c:rich>
              <a:bodyPr/>
              <a:lstStyle/>
              <a:p>
                <a:pPr>
                  <a:defRPr/>
                </a:pPr>
                <a:r>
                  <a:rPr lang="en-US"/>
                  <a:t>Screening Time Point</a:t>
                </a:r>
              </a:p>
            </c:rich>
          </c:tx>
          <c:overlay val="0"/>
        </c:title>
        <c:numFmt formatCode="General" sourceLinked="0"/>
        <c:majorTickMark val="out"/>
        <c:minorTickMark val="none"/>
        <c:tickLblPos val="nextTo"/>
        <c:crossAx val="474906528"/>
        <c:crosses val="autoZero"/>
        <c:auto val="1"/>
        <c:lblAlgn val="ctr"/>
        <c:lblOffset val="100"/>
        <c:noMultiLvlLbl val="0"/>
      </c:catAx>
      <c:valAx>
        <c:axId val="474906528"/>
        <c:scaling>
          <c:orientation val="minMax"/>
        </c:scaling>
        <c:delete val="0"/>
        <c:axPos val="l"/>
        <c:majorGridlines/>
        <c:title>
          <c:tx>
            <c:rich>
              <a:bodyPr/>
              <a:lstStyle/>
              <a:p>
                <a:pPr>
                  <a:defRPr/>
                </a:pPr>
                <a:r>
                  <a:rPr lang="en-US"/>
                  <a:t>Percentage of Students</a:t>
                </a:r>
              </a:p>
            </c:rich>
          </c:tx>
          <c:overlay val="0"/>
        </c:title>
        <c:numFmt formatCode="0" sourceLinked="0"/>
        <c:majorTickMark val="out"/>
        <c:minorTickMark val="none"/>
        <c:tickLblPos val="nextTo"/>
        <c:crossAx val="474906136"/>
        <c:crosses val="autoZero"/>
        <c:crossBetween val="between"/>
      </c:valAx>
    </c:plotArea>
    <c:plotVisOnly val="1"/>
    <c:dispBlanksAs val="gap"/>
    <c:showDLblsOverMax val="0"/>
  </c:chart>
  <c:spPr>
    <a:solidFill>
      <a:schemeClr val="bg1"/>
    </a:solidFill>
  </c:spPr>
  <c:txPr>
    <a:bodyPr/>
    <a:lstStyle/>
    <a:p>
      <a:pPr>
        <a:defRPr sz="16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4.5871559633027525E-3"/>
                  <c:y val="-5.05050505050505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575-4E80-A749-9453710E275E}"/>
                </c:ext>
              </c:extLst>
            </c:dLbl>
            <c:dLbl>
              <c:idx val="2"/>
              <c:layout>
                <c:manualLayout>
                  <c:x val="-5.6064591888528414E-17"/>
                  <c:y val="-1.76767676767676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75-4E80-A749-9453710E275E}"/>
                </c:ext>
              </c:extLst>
            </c:dLbl>
            <c:dLbl>
              <c:idx val="4"/>
              <c:layout>
                <c:manualLayout>
                  <c:x val="-4.5871559633028644E-3"/>
                  <c:y val="-1.51515151515151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575-4E80-A749-9453710E275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Sheet1!$B$2:$B$6</c:f>
              <c:numCache>
                <c:formatCode>0.00%</c:formatCode>
                <c:ptCount val="5"/>
                <c:pt idx="0">
                  <c:v>0.69252077562326875</c:v>
                </c:pt>
                <c:pt idx="1">
                  <c:v>0.85470000000000002</c:v>
                </c:pt>
                <c:pt idx="2">
                  <c:v>0.77159999999999995</c:v>
                </c:pt>
                <c:pt idx="3">
                  <c:v>0.84160000000000001</c:v>
                </c:pt>
                <c:pt idx="4">
                  <c:v>0.8044</c:v>
                </c:pt>
              </c:numCache>
            </c:numRef>
          </c:val>
          <c:extLst>
            <c:ext xmlns:c16="http://schemas.microsoft.com/office/drawing/2014/chart" uri="{C3380CC4-5D6E-409C-BE32-E72D297353CC}">
              <c16:uniqueId val="{00000000-58B7-45BB-9D0B-3F699612E8E2}"/>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Sheet1!$C$2:$C$6</c:f>
              <c:numCache>
                <c:formatCode>0.00%</c:formatCode>
                <c:ptCount val="5"/>
                <c:pt idx="0">
                  <c:v>0.23822714681440443</c:v>
                </c:pt>
                <c:pt idx="1">
                  <c:v>9.9699999999999997E-2</c:v>
                </c:pt>
                <c:pt idx="2">
                  <c:v>0.1759</c:v>
                </c:pt>
                <c:pt idx="3">
                  <c:v>0.1188</c:v>
                </c:pt>
                <c:pt idx="4">
                  <c:v>0.15770000000000001</c:v>
                </c:pt>
              </c:numCache>
            </c:numRef>
          </c:val>
          <c:extLst>
            <c:ext xmlns:c16="http://schemas.microsoft.com/office/drawing/2014/chart" uri="{C3380CC4-5D6E-409C-BE32-E72D297353CC}">
              <c16:uniqueId val="{00000001-58B7-45BB-9D0B-3F699612E8E2}"/>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Sheet1!$D$2:$D$6</c:f>
              <c:numCache>
                <c:formatCode>0.00%</c:formatCode>
                <c:ptCount val="5"/>
                <c:pt idx="0">
                  <c:v>6.9252077562326875E-2</c:v>
                </c:pt>
                <c:pt idx="1">
                  <c:v>4.5600000000000002E-2</c:v>
                </c:pt>
                <c:pt idx="2">
                  <c:v>5.2499999999999998E-2</c:v>
                </c:pt>
                <c:pt idx="3">
                  <c:v>3.9600000000000003E-2</c:v>
                </c:pt>
                <c:pt idx="4">
                  <c:v>3.7900000000000003E-2</c:v>
                </c:pt>
              </c:numCache>
            </c:numRef>
          </c:val>
          <c:extLst>
            <c:ext xmlns:c16="http://schemas.microsoft.com/office/drawing/2014/chart" uri="{C3380CC4-5D6E-409C-BE32-E72D297353CC}">
              <c16:uniqueId val="{00000002-58B7-45BB-9D0B-3F699612E8E2}"/>
            </c:ext>
          </c:extLst>
        </c:ser>
        <c:dLbls>
          <c:showLegendKey val="0"/>
          <c:showVal val="0"/>
          <c:showCatName val="0"/>
          <c:showSerName val="0"/>
          <c:showPercent val="0"/>
          <c:showBubbleSize val="0"/>
        </c:dLbls>
        <c:gapWidth val="150"/>
        <c:shape val="pyramid"/>
        <c:axId val="558321136"/>
        <c:axId val="558321528"/>
        <c:axId val="0"/>
      </c:bar3DChart>
      <c:catAx>
        <c:axId val="558321136"/>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558321528"/>
        <c:crosses val="autoZero"/>
        <c:auto val="1"/>
        <c:lblAlgn val="ctr"/>
        <c:lblOffset val="100"/>
        <c:noMultiLvlLbl val="0"/>
      </c:catAx>
      <c:valAx>
        <c:axId val="558321528"/>
        <c:scaling>
          <c:orientation val="minMax"/>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558321136"/>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Sheet1!$B$2:$B$6</c:f>
              <c:numCache>
                <c:formatCode>0.00%</c:formatCode>
                <c:ptCount val="5"/>
                <c:pt idx="0">
                  <c:v>0.5650969529085873</c:v>
                </c:pt>
                <c:pt idx="1">
                  <c:v>0.82340000000000002</c:v>
                </c:pt>
                <c:pt idx="2">
                  <c:v>0.80559999999999998</c:v>
                </c:pt>
                <c:pt idx="3">
                  <c:v>0.76239999999999997</c:v>
                </c:pt>
                <c:pt idx="4">
                  <c:v>0.7823</c:v>
                </c:pt>
              </c:numCache>
            </c:numRef>
          </c:val>
          <c:extLst>
            <c:ext xmlns:c16="http://schemas.microsoft.com/office/drawing/2014/chart" uri="{C3380CC4-5D6E-409C-BE32-E72D297353CC}">
              <c16:uniqueId val="{00000000-92BB-412D-AF40-57AF3EEE07B2}"/>
            </c:ext>
          </c:extLst>
        </c:ser>
        <c:ser>
          <c:idx val="1"/>
          <c:order val="1"/>
          <c:tx>
            <c:strRef>
              <c:f>Sheet1!$C$1</c:f>
              <c:strCache>
                <c:ptCount val="1"/>
                <c:pt idx="0">
                  <c:v>Moderate (2-3)</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Sheet1!$C$2:$C$6</c:f>
              <c:numCache>
                <c:formatCode>0.00%</c:formatCode>
                <c:ptCount val="5"/>
                <c:pt idx="0">
                  <c:v>0.235457063711911</c:v>
                </c:pt>
                <c:pt idx="1">
                  <c:v>0.1225</c:v>
                </c:pt>
                <c:pt idx="2">
                  <c:v>0.1389</c:v>
                </c:pt>
                <c:pt idx="3">
                  <c:v>0.13200000000000001</c:v>
                </c:pt>
                <c:pt idx="4">
                  <c:v>0.14199999999999999</c:v>
                </c:pt>
              </c:numCache>
            </c:numRef>
          </c:val>
          <c:extLst>
            <c:ext xmlns:c16="http://schemas.microsoft.com/office/drawing/2014/chart" uri="{C3380CC4-5D6E-409C-BE32-E72D297353CC}">
              <c16:uniqueId val="{00000001-92BB-412D-AF40-57AF3EEE07B2}"/>
            </c:ext>
          </c:extLst>
        </c:ser>
        <c:ser>
          <c:idx val="2"/>
          <c:order val="2"/>
          <c:tx>
            <c:strRef>
              <c:f>Sheet1!$D$1</c:f>
              <c:strCache>
                <c:ptCount val="1"/>
                <c:pt idx="0">
                  <c:v>High (4-15)</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Sheet1!$D$2:$D$6</c:f>
              <c:numCache>
                <c:formatCode>0.00%</c:formatCode>
                <c:ptCount val="5"/>
                <c:pt idx="0">
                  <c:v>0.1994459833795014</c:v>
                </c:pt>
                <c:pt idx="1">
                  <c:v>5.4100000000000002E-2</c:v>
                </c:pt>
                <c:pt idx="2">
                  <c:v>5.5599999999999997E-2</c:v>
                </c:pt>
                <c:pt idx="3">
                  <c:v>0.1056</c:v>
                </c:pt>
                <c:pt idx="4">
                  <c:v>7.5700000000000003E-2</c:v>
                </c:pt>
              </c:numCache>
            </c:numRef>
          </c:val>
          <c:extLst>
            <c:ext xmlns:c16="http://schemas.microsoft.com/office/drawing/2014/chart" uri="{C3380CC4-5D6E-409C-BE32-E72D297353CC}">
              <c16:uniqueId val="{00000002-92BB-412D-AF40-57AF3EEE07B2}"/>
            </c:ext>
          </c:extLst>
        </c:ser>
        <c:dLbls>
          <c:showLegendKey val="0"/>
          <c:showVal val="0"/>
          <c:showCatName val="0"/>
          <c:showSerName val="0"/>
          <c:showPercent val="0"/>
          <c:showBubbleSize val="0"/>
        </c:dLbls>
        <c:gapWidth val="150"/>
        <c:shape val="pyramid"/>
        <c:axId val="686719752"/>
        <c:axId val="558787392"/>
        <c:axId val="0"/>
      </c:bar3DChart>
      <c:catAx>
        <c:axId val="686719752"/>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558787392"/>
        <c:crosses val="autoZero"/>
        <c:auto val="1"/>
        <c:lblAlgn val="ctr"/>
        <c:lblOffset val="100"/>
        <c:noMultiLvlLbl val="0"/>
      </c:catAx>
      <c:valAx>
        <c:axId val="558787392"/>
        <c:scaling>
          <c:orientation val="minMax"/>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686719752"/>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diagrams/_rels/data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diagrams/_rels/data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image" Target="../media/image91.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3.jpeg"/><Relationship Id="rId1" Type="http://schemas.openxmlformats.org/officeDocument/2006/relationships/image" Target="../media/image9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dirty="0">
              <a:solidFill>
                <a:schemeClr val="accent4"/>
              </a:solidFill>
            </a:rPr>
            <a:t>TECHNOLOGY TRAINING PART 1: Preparing</a:t>
          </a:r>
          <a:br>
            <a:rPr lang="en-US" sz="1400" i="1" dirty="0">
              <a:solidFill>
                <a:schemeClr val="accent4"/>
              </a:solidFill>
            </a:rPr>
          </a:br>
          <a:r>
            <a:rPr lang="en-US" sz="1400" i="1" dirty="0">
              <a:solidFill>
                <a:schemeClr val="accent4"/>
              </a:solidFill>
            </a:rPr>
            <a:t>Your Data Structures</a:t>
          </a:r>
          <a:endParaRPr lang="en-US" sz="1400" dirty="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pt>
    <dgm:pt modelId="{80C6CD21-4D30-4F02-A5E3-108A4E386C2A}" type="pres">
      <dgm:prSet presAssocID="{82ED9815-0689-437F-AB55-8011A9589219}" presName="nodeTx" presStyleLbl="node1" presStyleIdx="0" presStyleCnt="8">
        <dgm:presLayoutVars>
          <dgm:bulletEnabled val="1"/>
        </dgm:presLayoutVars>
      </dgm:prSet>
      <dgm:spPr/>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pt>
    <dgm:pt modelId="{4010F67F-62A0-45F8-9086-6325303267DE}" type="pres">
      <dgm:prSet presAssocID="{EDE82B6F-CA32-4C6B-8BFB-B30D12284093}" presName="nodeTx" presStyleLbl="node1" presStyleIdx="1" presStyleCnt="8">
        <dgm:presLayoutVars>
          <dgm:bulletEnabled val="1"/>
        </dgm:presLayoutVars>
      </dgm:prSet>
      <dgm:spPr/>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pt>
    <dgm:pt modelId="{9214762E-771B-4644-B4EF-48158964CAF7}" type="pres">
      <dgm:prSet presAssocID="{0C927F58-D0E1-4B01-A6B6-C603E890F398}" presName="nodeTx" presStyleLbl="node1" presStyleIdx="2" presStyleCnt="8">
        <dgm:presLayoutVars>
          <dgm:bulletEnabled val="1"/>
        </dgm:presLayoutVars>
      </dgm:prSet>
      <dgm:spPr/>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pt>
    <dgm:pt modelId="{0B0F9D5E-01B5-4D70-8912-3735DC726156}" type="pres">
      <dgm:prSet presAssocID="{167BF358-8434-4987-B85A-37964861114E}" presName="nodeTx" presStyleLbl="node1" presStyleIdx="3" presStyleCnt="8">
        <dgm:presLayoutVars>
          <dgm:bulletEnabled val="1"/>
        </dgm:presLayoutVars>
      </dgm:prSet>
      <dgm:spPr/>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pt>
    <dgm:pt modelId="{8D07021B-273A-4B9A-9F4E-3DC526DA65BD}" type="pres">
      <dgm:prSet presAssocID="{4F7AD0EE-0E26-4017-9F94-86272D93EFC3}" presName="nodeTx" presStyleLbl="node1" presStyleIdx="4" presStyleCnt="8">
        <dgm:presLayoutVars>
          <dgm:bulletEnabled val="1"/>
        </dgm:presLayoutVars>
      </dgm:prSet>
      <dgm:spPr/>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pt>
    <dgm:pt modelId="{3A3CCAAA-9391-4727-92C0-D8017A0163A3}" type="pres">
      <dgm:prSet presAssocID="{DA761F70-B11F-4EA6-915D-15ADF7DDBA23}" presName="nodeTx" presStyleLbl="node1" presStyleIdx="5" presStyleCnt="8">
        <dgm:presLayoutVars>
          <dgm:bulletEnabled val="1"/>
        </dgm:presLayoutVars>
      </dgm:prSet>
      <dgm:spPr/>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pt>
    <dgm:pt modelId="{EFEA8269-3FA8-4E67-A41C-D7364A1F0F81}" type="pres">
      <dgm:prSet presAssocID="{87EBC7B2-62CC-4F4D-B8F1-6913234E01AB}" presName="nodeTx" presStyleLbl="node1" presStyleIdx="6" presStyleCnt="8">
        <dgm:presLayoutVars>
          <dgm:bulletEnabled val="1"/>
        </dgm:presLayoutVars>
      </dgm:prSet>
      <dgm:spPr/>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pt>
    <dgm:pt modelId="{597A3276-0637-471F-8C39-62B3791F94E7}" type="pres">
      <dgm:prSet presAssocID="{5DE23A1F-B828-4AED-93AF-CB385BE40F90}" presName="nodeTx" presStyleLbl="node1" presStyleIdx="7" presStyleCnt="8">
        <dgm:presLayoutVars>
          <dgm:bulletEnabled val="1"/>
        </dgm:presLayoutVars>
      </dgm:prSet>
      <dgm:spPr/>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dgm:spPr>
    </dgm:pt>
  </dgm:ptLst>
  <dgm:cxnLst>
    <dgm:cxn modelId="{CB5E5B09-20CD-4245-A349-FF2971C82599}" srcId="{76CDA518-BC6C-454C-8425-289DBEFA6303}" destId="{0C927F58-D0E1-4B01-A6B6-C603E890F398}" srcOrd="2" destOrd="0" parTransId="{79673275-EAE9-4B21-BD17-BA2A2DC472F8}" sibTransId="{91B44C06-EF03-4B80-B764-56D43105AB17}"/>
    <dgm:cxn modelId="{1C523813-002F-4E06-BB09-C5D00C73709B}" type="presOf" srcId="{51654D6A-95A4-4E7F-B6C4-FF063E7F512E}" destId="{EBD88C52-2018-48D1-9314-C17CB78960E1}"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dirty="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dirty="0">
              <a:latin typeface="Times New Roman" pitchFamily="18" charset="0"/>
              <a:cs typeface="Times New Roman" pitchFamily="18" charset="0"/>
            </a:rPr>
            <a:t>Overview of Ci3T Prevention Models</a:t>
          </a:r>
        </a:p>
        <a:p>
          <a:r>
            <a:rPr lang="en-US" sz="1200" dirty="0">
              <a:latin typeface="Times New Roman" pitchFamily="18" charset="0"/>
              <a:cs typeface="Times New Roman" pitchFamily="18" charset="0"/>
            </a:rPr>
            <a:t>Setting a Purpose</a:t>
          </a:r>
        </a:p>
        <a:p>
          <a:r>
            <a:rPr lang="en-US" sz="1200" dirty="0">
              <a:latin typeface="Times New Roman" pitchFamily="18" charset="0"/>
              <a:cs typeface="Times New Roman" pitchFamily="18" charset="0"/>
            </a:rPr>
            <a:t>Establish team meetings and roles</a:t>
          </a:r>
        </a:p>
        <a:p>
          <a:r>
            <a:rPr lang="en-US" sz="1200" b="1" dirty="0">
              <a:latin typeface="Times New Roman" pitchFamily="18" charset="0"/>
              <a:cs typeface="Times New Roman" pitchFamily="18" charset="0"/>
            </a:rPr>
            <a:t>Session 2:</a:t>
          </a:r>
        </a:p>
        <a:p>
          <a:r>
            <a:rPr lang="en-US" sz="1200" dirty="0">
              <a:latin typeface="Times New Roman" pitchFamily="18" charset="0"/>
              <a:cs typeface="Times New Roman" pitchFamily="18" charset="0"/>
            </a:rPr>
            <a:t>Mission and Purpose</a:t>
          </a:r>
        </a:p>
        <a:p>
          <a:r>
            <a:rPr lang="en-US" sz="1200" dirty="0">
              <a:latin typeface="Times New Roman" pitchFamily="18" charset="0"/>
              <a:cs typeface="Times New Roman" pitchFamily="18" charset="0"/>
            </a:rPr>
            <a:t>Establish Roles and Responsibilities</a:t>
          </a:r>
        </a:p>
        <a:p>
          <a:r>
            <a:rPr lang="en-US" sz="1200" dirty="0">
              <a:latin typeface="Times New Roman" pitchFamily="18" charset="0"/>
              <a:cs typeface="Times New Roman" pitchFamily="18" charset="0"/>
            </a:rPr>
            <a:t>Procedures for Teaching</a:t>
          </a:r>
        </a:p>
        <a:p>
          <a:r>
            <a:rPr lang="en-US" sz="1200" dirty="0">
              <a:latin typeface="Times New Roman" pitchFamily="18" charset="0"/>
              <a:cs typeface="Times New Roman" pitchFamily="18" charset="0"/>
            </a:rPr>
            <a:t>Procedures for Reinforcing</a:t>
          </a:r>
        </a:p>
        <a:p>
          <a:r>
            <a:rPr lang="en-US" sz="1200" dirty="0">
              <a:latin typeface="Times New Roman" pitchFamily="18" charset="0"/>
              <a:cs typeface="Times New Roman" pitchFamily="18" charset="0"/>
            </a:rPr>
            <a:t>Reactive Plan</a:t>
          </a:r>
        </a:p>
        <a:p>
          <a:r>
            <a:rPr lang="en-US" sz="1200" b="1" dirty="0">
              <a:latin typeface="Times New Roman" pitchFamily="18" charset="0"/>
              <a:cs typeface="Times New Roman" pitchFamily="18" charset="0"/>
            </a:rPr>
            <a:t>Session 3:</a:t>
          </a:r>
        </a:p>
        <a:p>
          <a:r>
            <a:rPr lang="en-US" sz="1200" b="0" dirty="0">
              <a:latin typeface="Times New Roman" pitchFamily="18" charset="0"/>
              <a:cs typeface="Times New Roman" pitchFamily="18" charset="0"/>
            </a:rPr>
            <a:t>Procedures for Monitoring</a:t>
          </a:r>
        </a:p>
        <a:p>
          <a:r>
            <a:rPr lang="en-US" sz="1200" b="1" dirty="0">
              <a:latin typeface="Times New Roman" pitchFamily="18" charset="0"/>
              <a:cs typeface="Times New Roman" pitchFamily="18" charset="0"/>
            </a:rPr>
            <a:t>Session 4: </a:t>
          </a:r>
        </a:p>
        <a:p>
          <a:r>
            <a:rPr lang="en-US" sz="1200" b="0" dirty="0">
              <a:latin typeface="Times New Roman" pitchFamily="18" charset="0"/>
              <a:cs typeface="Times New Roman" pitchFamily="18" charset="0"/>
            </a:rPr>
            <a:t>Revise Primary Plan using Stakeholder feedback</a:t>
          </a:r>
        </a:p>
        <a:p>
          <a:r>
            <a:rPr lang="en-US" sz="1200" b="0" dirty="0">
              <a:latin typeface="Times New Roman" pitchFamily="18" charset="0"/>
              <a:cs typeface="Times New Roman" pitchFamily="18" charset="0"/>
            </a:rPr>
            <a:t>Prepare presentation</a:t>
          </a:r>
        </a:p>
        <a:p>
          <a:endParaRPr lang="en-US" sz="1200" dirty="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dirty="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dirty="0">
              <a:latin typeface="Times New Roman" pitchFamily="18" charset="0"/>
              <a:cs typeface="Times New Roman" pitchFamily="18" charset="0"/>
            </a:rPr>
            <a:t>Overview of Teacher focused Strategies</a:t>
          </a:r>
        </a:p>
        <a:p>
          <a:r>
            <a:rPr lang="en-US" sz="1200" dirty="0">
              <a:latin typeface="Times New Roman" pitchFamily="18" charset="0"/>
              <a:cs typeface="Times New Roman" pitchFamily="18" charset="0"/>
            </a:rPr>
            <a:t>Overview of Student Focused Strategies</a:t>
          </a:r>
        </a:p>
        <a:p>
          <a:r>
            <a:rPr lang="en-US" sz="1200" dirty="0">
              <a:latin typeface="Times New Roman" pitchFamily="18" charset="0"/>
              <a:cs typeface="Times New Roman" pitchFamily="18" charset="0"/>
            </a:rPr>
            <a:t>Using data to determine</a:t>
          </a:r>
        </a:p>
        <a:p>
          <a:r>
            <a:rPr lang="en-US" sz="1200" dirty="0">
              <a:latin typeface="Times New Roman" pitchFamily="18" charset="0"/>
              <a:cs typeface="Times New Roman" pitchFamily="18" charset="0"/>
            </a:rPr>
            <a:t>Draft the Secondary Intervention Grid based on existing supports</a:t>
          </a:r>
        </a:p>
        <a:p>
          <a:endParaRPr lang="en-US" sz="1200" dirty="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dirty="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dirty="0">
              <a:latin typeface="Times New Roman" pitchFamily="18" charset="0"/>
              <a:cs typeface="Times New Roman" pitchFamily="18" charset="0"/>
            </a:rPr>
            <a:t>Final revisions of Ci3T Plan based on stakeholder feedback</a:t>
          </a:r>
        </a:p>
        <a:p>
          <a:r>
            <a:rPr lang="en-US" sz="1200" dirty="0">
              <a:latin typeface="Times New Roman" pitchFamily="18" charset="0"/>
              <a:cs typeface="Times New Roman" pitchFamily="18" charset="0"/>
            </a:rPr>
            <a:t>Draft Tertiary Prevention Intervention Grids</a:t>
          </a:r>
        </a:p>
        <a:p>
          <a:r>
            <a:rPr lang="en-US" sz="1200" dirty="0">
              <a:latin typeface="Times New Roman" pitchFamily="18" charset="0"/>
              <a:cs typeface="Times New Roman" pitchFamily="18" charset="0"/>
            </a:rPr>
            <a:t>Design Implementation Manual and Plan for roll out to faculty, students, and parents</a:t>
          </a:r>
        </a:p>
        <a:p>
          <a:endParaRPr lang="en-US" sz="1200" dirty="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CC7AFD18-4A1A-41CA-994F-16F1A0F08EBD}" type="presOf" srcId="{8A1B6728-0BEA-46FF-91C7-9EA42BC7D602}" destId="{438BD05C-7066-4A3F-BF09-0A3D5A9E0E57}" srcOrd="0" destOrd="0" presId="urn:microsoft.com/office/officeart/2009/3/layout/BlockDescendingList"/>
    <dgm:cxn modelId="{EC84B31C-C719-4CBB-83C7-A9928BC77B3B}" type="presOf" srcId="{4E86641B-3E75-414A-92C8-C6257FC059CA}" destId="{7D55B0F5-2046-44DB-9447-7177F48EB517}" srcOrd="1" destOrd="0" presId="urn:microsoft.com/office/officeart/2009/3/layout/BlockDescendingList"/>
    <dgm:cxn modelId="{719CF01C-C102-4A3A-B76E-C0C100B51E20}" type="presOf" srcId="{9DC7668C-7233-4928-B301-0B8625561F43}" destId="{CA186FCF-FF9A-4278-B3FF-EAA6B789E606}" srcOrd="0" destOrd="0" presId="urn:microsoft.com/office/officeart/2009/3/layout/BlockDescendingList"/>
    <dgm:cxn modelId="{751E103B-C0D4-41F3-94CA-8DD95726BC2D}" type="presOf" srcId="{1F3525A5-DA50-434B-AE26-90481C0C160A}" destId="{438BD05C-7066-4A3F-BF09-0A3D5A9E0E57}" srcOrd="0" destOrd="1" presId="urn:microsoft.com/office/officeart/2009/3/layout/BlockDescendingList"/>
    <dgm:cxn modelId="{1406145E-4253-42C3-BFD7-A9ADFD0C11BC}" type="presOf" srcId="{6EB99CF1-753E-4DAD-9945-BCB591DDA653}" destId="{D2EB37DC-1301-4AF4-B951-7916DF097BCA}"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C4887A50-50DF-4BDB-9AE7-6FA3202EB209}" type="presOf" srcId="{9E104B74-8C8C-4A37-AA38-44BFAD17368B}" destId="{E06FA8CB-696A-4A94-948C-946E34183266}" srcOrd="0" destOrd="1" presId="urn:microsoft.com/office/officeart/2009/3/layout/BlockDescendingList"/>
    <dgm:cxn modelId="{CE914172-119C-4CD1-97B4-C59495EC0132}" type="presOf" srcId="{4E86641B-3E75-414A-92C8-C6257FC059CA}" destId="{630E10FB-4553-4461-A006-A299B904ABEE}" srcOrd="0" destOrd="0" presId="urn:microsoft.com/office/officeart/2009/3/layout/BlockDescendingList"/>
    <dgm:cxn modelId="{7E59B158-0DF6-4988-BE53-C51DCDB4D694}"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A3B66D96-C1E8-4D30-8794-077656BAB70D}" type="presOf" srcId="{B5F79758-A5A9-42EC-A484-D17798226E2D}" destId="{EEF357A7-AB32-4831-A684-5154DE7AB191}"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4B109CB0-0077-4F54-BF45-B8816707CE6E}" type="presOf" srcId="{9DC7668C-7233-4928-B301-0B8625561F43}" destId="{DC30BB0B-13B9-4E17-A4CA-5BA185C94FAE}" srcOrd="1" destOrd="0" presId="urn:microsoft.com/office/officeart/2009/3/layout/BlockDescendingList"/>
    <dgm:cxn modelId="{82D4DEC9-551E-428F-9F6C-F2B26462E801}" type="presOf" srcId="{2CD1929C-5BA7-4187-AC03-DC24ED9278EB}" destId="{BD54107B-3B8F-4038-B65A-69D3D8E139BE}" srcOrd="0" destOrd="0" presId="urn:microsoft.com/office/officeart/2009/3/layout/BlockDescendingList"/>
    <dgm:cxn modelId="{101B72CA-B2C1-4922-94E9-0177FA1624E9}" type="presOf" srcId="{6EB99CF1-753E-4DAD-9945-BCB591DDA653}" destId="{F12353C5-0B7D-429C-B02E-9CF01484525F}" srcOrd="1" destOrd="0" presId="urn:microsoft.com/office/officeart/2009/3/layout/BlockDescendingList"/>
    <dgm:cxn modelId="{205343D3-F949-4662-9D74-B59744784206}" type="presOf" srcId="{FFC32F24-B43C-4A9C-8CF2-41548106BC13}" destId="{EEF357A7-AB32-4831-A684-5154DE7AB191}"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F48608D7-C85C-477C-8702-1D72640B5748}" srcId="{4E86641B-3E75-414A-92C8-C6257FC059CA}" destId="{8A1B6728-0BEA-46FF-91C7-9EA42BC7D602}" srcOrd="0" destOrd="0" parTransId="{E0B18581-7FA8-4BD4-9852-7C849A324D9B}" sibTransId="{C128EFC2-F7D9-4DAB-A10E-4DE8C7726C60}"/>
    <dgm:cxn modelId="{27EA48FA-CE99-4C20-96DE-A9D07ECF0C1A}" srcId="{2CD1929C-5BA7-4187-AC03-DC24ED9278EB}" destId="{4E86641B-3E75-414A-92C8-C6257FC059CA}" srcOrd="0" destOrd="0" parTransId="{C14BEA9B-8A37-4E03-8F66-B0E6840B032D}" sibTransId="{DB29448A-9FBA-485A-9E41-A13C780DA8D7}"/>
    <dgm:cxn modelId="{29171C99-7D66-464A-A67E-AD499FF1107B}" type="presParOf" srcId="{BD54107B-3B8F-4038-B65A-69D3D8E139BE}" destId="{630E10FB-4553-4461-A006-A299B904ABEE}" srcOrd="0" destOrd="0" presId="urn:microsoft.com/office/officeart/2009/3/layout/BlockDescendingList"/>
    <dgm:cxn modelId="{A205FED2-2F21-4FBC-B93A-6E7A9901A518}" type="presParOf" srcId="{BD54107B-3B8F-4038-B65A-69D3D8E139BE}" destId="{438BD05C-7066-4A3F-BF09-0A3D5A9E0E57}" srcOrd="1" destOrd="0" presId="urn:microsoft.com/office/officeart/2009/3/layout/BlockDescendingList"/>
    <dgm:cxn modelId="{950E7F7B-1FAC-48C5-BF9A-414F7823E398}" type="presParOf" srcId="{BD54107B-3B8F-4038-B65A-69D3D8E139BE}" destId="{E4BF9C64-0696-41C1-ADDB-5D141825DC12}" srcOrd="2" destOrd="0" presId="urn:microsoft.com/office/officeart/2009/3/layout/BlockDescendingList"/>
    <dgm:cxn modelId="{B8255DB4-C436-4A7A-8EC5-14C438358B31}" type="presParOf" srcId="{E4BF9C64-0696-41C1-ADDB-5D141825DC12}" destId="{7D55B0F5-2046-44DB-9447-7177F48EB517}" srcOrd="0" destOrd="0" presId="urn:microsoft.com/office/officeart/2009/3/layout/BlockDescendingList"/>
    <dgm:cxn modelId="{395D665E-A5F2-4DC2-B159-08DA6682BA98}" type="presParOf" srcId="{BD54107B-3B8F-4038-B65A-69D3D8E139BE}" destId="{CA186FCF-FF9A-4278-B3FF-EAA6B789E606}" srcOrd="3" destOrd="0" presId="urn:microsoft.com/office/officeart/2009/3/layout/BlockDescendingList"/>
    <dgm:cxn modelId="{90F17D72-FA8B-44C8-A1A6-96878648FC4B}" type="presParOf" srcId="{BD54107B-3B8F-4038-B65A-69D3D8E139BE}" destId="{E06FA8CB-696A-4A94-948C-946E34183266}" srcOrd="4" destOrd="0" presId="urn:microsoft.com/office/officeart/2009/3/layout/BlockDescendingList"/>
    <dgm:cxn modelId="{5BBEE5B4-2BD2-4490-B130-ABFEC60B214B}" type="presParOf" srcId="{BD54107B-3B8F-4038-B65A-69D3D8E139BE}" destId="{D62F3881-8782-4479-8B64-19CA4DC4780C}" srcOrd="5" destOrd="0" presId="urn:microsoft.com/office/officeart/2009/3/layout/BlockDescendingList"/>
    <dgm:cxn modelId="{9A266384-597B-462B-A495-17D3696AFF5A}" type="presParOf" srcId="{D62F3881-8782-4479-8B64-19CA4DC4780C}" destId="{DC30BB0B-13B9-4E17-A4CA-5BA185C94FAE}" srcOrd="0" destOrd="0" presId="urn:microsoft.com/office/officeart/2009/3/layout/BlockDescendingList"/>
    <dgm:cxn modelId="{047E1059-5832-44BF-B3C6-C051490A0194}" type="presParOf" srcId="{BD54107B-3B8F-4038-B65A-69D3D8E139BE}" destId="{D2EB37DC-1301-4AF4-B951-7916DF097BCA}" srcOrd="6" destOrd="0" presId="urn:microsoft.com/office/officeart/2009/3/layout/BlockDescendingList"/>
    <dgm:cxn modelId="{DDC47808-D484-4E8E-8C15-C9AA146C55D8}" type="presParOf" srcId="{BD54107B-3B8F-4038-B65A-69D3D8E139BE}" destId="{EEF357A7-AB32-4831-A684-5154DE7AB191}" srcOrd="7" destOrd="0" presId="urn:microsoft.com/office/officeart/2009/3/layout/BlockDescendingList"/>
    <dgm:cxn modelId="{A3DA121F-858C-49C5-999F-73CEFD5B96CE}" type="presParOf" srcId="{BD54107B-3B8F-4038-B65A-69D3D8E139BE}" destId="{61F254AF-04EE-4074-8DEF-1E2B443BBC4E}" srcOrd="8" destOrd="0" presId="urn:microsoft.com/office/officeart/2009/3/layout/BlockDescendingList"/>
    <dgm:cxn modelId="{924014AD-D668-49C8-B8FB-FDE07E1EBE9D}"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dgm:spPr/>
    </dgm:pt>
    <dgm:pt modelId="{8DBA6631-669F-405E-9DE8-0FA381224CCB}" type="pres">
      <dgm:prSet presAssocID="{52AC4D52-AC6B-43A5-83D3-92B328BC6853}" presName="parentNode" presStyleLbl="node1" presStyleIdx="0" presStyleCnt="4">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dgm:spPr/>
    </dgm:pt>
    <dgm:pt modelId="{3C991234-4C45-4AB5-B968-D7D02D36FF07}" type="pres">
      <dgm:prSet presAssocID="{554FFF0B-EB4D-416A-9E8D-951624760804}" presName="parentNode" presStyleLbl="node1" presStyleIdx="1" presStyleCnt="4">
        <dgm:presLayoutVars>
          <dgm:chMax val="0"/>
          <dgm:bulletEnabled val="1"/>
        </dgm:presLayoutVars>
      </dgm:prSet>
      <dgm:spPr/>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dgm:spPr/>
    </dgm:pt>
    <dgm:pt modelId="{52C6F37B-210A-4D9B-B8BC-E25B0F0E80DC}" type="pres">
      <dgm:prSet presAssocID="{B381C0A9-074E-4569-9018-7C9813439772}" presName="parentNode" presStyleLbl="node1" presStyleIdx="2" presStyleCnt="4">
        <dgm:presLayoutVars>
          <dgm:chMax val="0"/>
          <dgm:bulletEnabled val="1"/>
        </dgm:presLayoutVars>
      </dgm:prSet>
      <dgm:spPr/>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dgm:spPr/>
    </dgm:pt>
    <dgm:pt modelId="{E0AEE7EF-2D1A-4BD5-90B6-3883A7DF297D}" type="pres">
      <dgm:prSet presAssocID="{03FEF778-99B1-4886-9242-7DEDFCF03EA4}" presName="parentNode" presStyleLbl="node1" presStyleIdx="3" presStyleCnt="4">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38B1BD21-B579-4D68-A821-3C8DAE39F534}" type="presOf" srcId="{554FFF0B-EB4D-416A-9E8D-951624760804}" destId="{3C991234-4C45-4AB5-B968-D7D02D36FF07}" srcOrd="1" destOrd="0" presId="urn:microsoft.com/office/officeart/2005/8/layout/hProcess7"/>
    <dgm:cxn modelId="{C662A923-B024-4CED-AC8A-7F5DF72D4C08}" type="presOf" srcId="{B381C0A9-074E-4569-9018-7C9813439772}" destId="{52C6F37B-210A-4D9B-B8BC-E25B0F0E80DC}"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3929DF5D-832F-4D2F-A0E0-B03DAF4E4140}" srcId="{F3CC4D8D-51D0-4CAB-A7E0-F3C82C757EE3}" destId="{03FEF778-99B1-4886-9242-7DEDFCF03EA4}" srcOrd="3" destOrd="0" parTransId="{7F477203-E960-4419-9923-828FA78FBB5C}" sibTransId="{3DCC19D3-CE4D-4D55-8708-17E10D45E8C9}"/>
    <dgm:cxn modelId="{FA66FD4A-F9A1-4E82-9016-A696EA36D040}" type="presOf" srcId="{03FEF778-99B1-4886-9242-7DEDFCF03EA4}" destId="{E0AEE7EF-2D1A-4BD5-90B6-3883A7DF297D}" srcOrd="1"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18775188-C713-484F-9499-107322E17660}" srcId="{F3CC4D8D-51D0-4CAB-A7E0-F3C82C757EE3}" destId="{B381C0A9-074E-4569-9018-7C9813439772}" srcOrd="2" destOrd="0" parTransId="{F4D50B39-6A20-4F80-A2D2-483B40EC6F50}" sibTransId="{86A152DD-75AE-4287-8E91-0347347EFBB6}"/>
    <dgm:cxn modelId="{64BD1A94-364D-4485-9BF6-01286B224229}" type="presOf" srcId="{B381C0A9-074E-4569-9018-7C9813439772}" destId="{07C15E4C-134F-4BF2-8D38-276CD15FB5CB}" srcOrd="0" destOrd="0" presId="urn:microsoft.com/office/officeart/2005/8/layout/hProcess7"/>
    <dgm:cxn modelId="{0BABC599-B461-4DAE-8E28-D13C23C17396}" type="presOf" srcId="{554FFF0B-EB4D-416A-9E8D-951624760804}" destId="{016B7851-ED07-41AA-91EF-5A835E3DD507}"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61102A5-9DDA-4EAA-9F13-7ACBA40A7C74}" type="presOf" srcId="{03FEF778-99B1-4886-9242-7DEDFCF03EA4}" destId="{880FBCA3-1096-4E7C-874F-8D7904239F28}" srcOrd="0"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0D0323C0-4703-4B16-A160-0DBEE462A16B}" type="presParOf" srcId="{2358811D-AD16-4485-B83D-7E120D5A3EBA}" destId="{FEF3A57A-DA77-4CFC-ACAF-52A56EB8CC18}" srcOrd="1" destOrd="0" presId="urn:microsoft.com/office/officeart/2005/8/layout/hProcess7"/>
    <dgm:cxn modelId="{79B8E80B-9B9A-4C12-80F2-977B8D7A63BE}" type="presParOf" srcId="{2358811D-AD16-4485-B83D-7E120D5A3EBA}" destId="{3E288028-4220-4E47-BBEB-1D5D19141B31}" srcOrd="2" destOrd="0" presId="urn:microsoft.com/office/officeart/2005/8/layout/hProcess7"/>
    <dgm:cxn modelId="{FC03C264-8D5F-4D8C-B401-30D3FDC8AE71}" type="presParOf" srcId="{3E288028-4220-4E47-BBEB-1D5D19141B31}" destId="{3AB04FDB-C8A5-4B67-B663-AEC9684C0F1B}" srcOrd="0" destOrd="0" presId="urn:microsoft.com/office/officeart/2005/8/layout/hProcess7"/>
    <dgm:cxn modelId="{B7418DD3-6C5F-41B5-B8F1-7AE7A4684498}" type="presParOf" srcId="{3E288028-4220-4E47-BBEB-1D5D19141B31}" destId="{427FC1E3-0593-4C6D-B81C-9EA4B510122F}" srcOrd="1" destOrd="0" presId="urn:microsoft.com/office/officeart/2005/8/layout/hProcess7"/>
    <dgm:cxn modelId="{1438EAD4-F4B3-4DA4-9D20-433455E741AB}" type="presParOf" srcId="{3E288028-4220-4E47-BBEB-1D5D19141B31}" destId="{C139935C-F600-418F-A856-64BDD8CDFB88}" srcOrd="2" destOrd="0" presId="urn:microsoft.com/office/officeart/2005/8/layout/hProcess7"/>
    <dgm:cxn modelId="{1F97E04D-7A59-4BE8-8CEC-B78AD2A348FA}" type="presParOf" srcId="{2358811D-AD16-4485-B83D-7E120D5A3EBA}" destId="{CF0066F2-CC70-4EA8-8000-C53F5C1F24B1}" srcOrd="3" destOrd="0" presId="urn:microsoft.com/office/officeart/2005/8/layout/hProcess7"/>
    <dgm:cxn modelId="{DAD4EE1F-3037-4221-9C4F-7E726D4B3144}" type="presParOf" srcId="{2358811D-AD16-4485-B83D-7E120D5A3EBA}" destId="{B45ABC24-C39B-49D3-A2B7-250FD584F431}" srcOrd="4" destOrd="0" presId="urn:microsoft.com/office/officeart/2005/8/layout/hProcess7"/>
    <dgm:cxn modelId="{0F2E3E06-426E-4094-B04D-2B5668BF5F3A}" type="presParOf" srcId="{B45ABC24-C39B-49D3-A2B7-250FD584F431}" destId="{016B7851-ED07-41AA-91EF-5A835E3DD507}" srcOrd="0" destOrd="0" presId="urn:microsoft.com/office/officeart/2005/8/layout/hProcess7"/>
    <dgm:cxn modelId="{621DC790-A712-46AB-87A7-B1F34FB3AB2D}" type="presParOf" srcId="{B45ABC24-C39B-49D3-A2B7-250FD584F431}" destId="{3C991234-4C45-4AB5-B968-D7D02D36FF07}" srcOrd="1" destOrd="0" presId="urn:microsoft.com/office/officeart/2005/8/layout/hProcess7"/>
    <dgm:cxn modelId="{D0FFA00A-027B-4565-A360-88C336749A25}" type="presParOf" srcId="{2358811D-AD16-4485-B83D-7E120D5A3EBA}" destId="{0D6CEDD9-FE6B-4289-A4E9-FAD5E608FC70}" srcOrd="5" destOrd="0" presId="urn:microsoft.com/office/officeart/2005/8/layout/hProcess7"/>
    <dgm:cxn modelId="{AF78D372-299A-40B5-8FCE-8C166D939BF5}" type="presParOf" srcId="{2358811D-AD16-4485-B83D-7E120D5A3EBA}" destId="{3CFF5772-D6F9-4CB6-9AC5-B581493FA7EB}" srcOrd="6" destOrd="0" presId="urn:microsoft.com/office/officeart/2005/8/layout/hProcess7"/>
    <dgm:cxn modelId="{2E1561F0-7604-4D79-B186-261BEE576AE0}" type="presParOf" srcId="{3CFF5772-D6F9-4CB6-9AC5-B581493FA7EB}" destId="{E9B83AE6-5384-47B7-AAAB-433BDA8921D8}" srcOrd="0" destOrd="0" presId="urn:microsoft.com/office/officeart/2005/8/layout/hProcess7"/>
    <dgm:cxn modelId="{5987655B-1864-4659-8A4D-65418305CE60}" type="presParOf" srcId="{3CFF5772-D6F9-4CB6-9AC5-B581493FA7EB}" destId="{D91F4DFA-AF61-4DA7-B416-261203779B99}" srcOrd="1" destOrd="0" presId="urn:microsoft.com/office/officeart/2005/8/layout/hProcess7"/>
    <dgm:cxn modelId="{2967A5E4-0586-4265-90BA-B9DE9B9E623D}" type="presParOf" srcId="{3CFF5772-D6F9-4CB6-9AC5-B581493FA7EB}" destId="{372FA5E4-2668-4906-BA19-38B7056279DA}" srcOrd="2" destOrd="0" presId="urn:microsoft.com/office/officeart/2005/8/layout/hProcess7"/>
    <dgm:cxn modelId="{F8CFD819-889D-4C1B-883E-388389948EC5}" type="presParOf" srcId="{2358811D-AD16-4485-B83D-7E120D5A3EBA}" destId="{ABB0A569-9C34-4D4E-84EF-865AE0B32515}" srcOrd="7" destOrd="0" presId="urn:microsoft.com/office/officeart/2005/8/layout/hProcess7"/>
    <dgm:cxn modelId="{1BCC4B25-FA64-4315-A576-08D32658E560}" type="presParOf" srcId="{2358811D-AD16-4485-B83D-7E120D5A3EBA}" destId="{CB997035-ADEC-42DA-A965-560512AF96AB}" srcOrd="8" destOrd="0" presId="urn:microsoft.com/office/officeart/2005/8/layout/hProcess7"/>
    <dgm:cxn modelId="{B09A0891-C825-486D-9E7B-73126E752F28}" type="presParOf" srcId="{CB997035-ADEC-42DA-A965-560512AF96AB}" destId="{07C15E4C-134F-4BF2-8D38-276CD15FB5CB}" srcOrd="0" destOrd="0" presId="urn:microsoft.com/office/officeart/2005/8/layout/hProcess7"/>
    <dgm:cxn modelId="{83348A1D-42B8-451C-B361-2E4C4ADBF3F6}" type="presParOf" srcId="{CB997035-ADEC-42DA-A965-560512AF96AB}" destId="{52C6F37B-210A-4D9B-B8BC-E25B0F0E80DC}" srcOrd="1" destOrd="0" presId="urn:microsoft.com/office/officeart/2005/8/layout/hProcess7"/>
    <dgm:cxn modelId="{0DD9B9F3-6C5F-4EF9-9FC5-8C597DA2C186}" type="presParOf" srcId="{2358811D-AD16-4485-B83D-7E120D5A3EBA}" destId="{948589CC-9AF1-4529-868F-F721667C0997}" srcOrd="9" destOrd="0" presId="urn:microsoft.com/office/officeart/2005/8/layout/hProcess7"/>
    <dgm:cxn modelId="{284D6991-587B-4022-86C3-229CC9D1B0A7}" type="presParOf" srcId="{2358811D-AD16-4485-B83D-7E120D5A3EBA}" destId="{23FBD563-97D6-439A-BF43-01FA53FEE2BA}" srcOrd="10" destOrd="0" presId="urn:microsoft.com/office/officeart/2005/8/layout/hProcess7"/>
    <dgm:cxn modelId="{5E4CFF1A-8CA6-481C-9BCA-AEF48D010C25}" type="presParOf" srcId="{23FBD563-97D6-439A-BF43-01FA53FEE2BA}" destId="{B9A470A8-08B0-44A3-B7B5-A4331B042B8A}" srcOrd="0" destOrd="0" presId="urn:microsoft.com/office/officeart/2005/8/layout/hProcess7"/>
    <dgm:cxn modelId="{3223D08D-349B-4DEC-A2CF-6D2A032F9C89}" type="presParOf" srcId="{23FBD563-97D6-439A-BF43-01FA53FEE2BA}" destId="{D79CC247-1F61-4E90-9866-DAA70D747B32}" srcOrd="1" destOrd="0" presId="urn:microsoft.com/office/officeart/2005/8/layout/hProcess7"/>
    <dgm:cxn modelId="{65D5E233-7E54-4B0B-86EF-0DAF6C4B5826}" type="presParOf" srcId="{23FBD563-97D6-439A-BF43-01FA53FEE2BA}" destId="{45DD9CF7-DECB-49AC-9BD4-9B3930A3B294}" srcOrd="2" destOrd="0" presId="urn:microsoft.com/office/officeart/2005/8/layout/hProcess7"/>
    <dgm:cxn modelId="{93034C6D-282B-478D-B547-22ABE89CD0C3}" type="presParOf" srcId="{2358811D-AD16-4485-B83D-7E120D5A3EBA}" destId="{73EAF9D3-6EC6-4107-8357-4A60A231DF80}" srcOrd="11" destOrd="0" presId="urn:microsoft.com/office/officeart/2005/8/layout/hProcess7"/>
    <dgm:cxn modelId="{BCDBA993-B9D3-43EA-A901-0D3A587D0D32}" type="presParOf" srcId="{2358811D-AD16-4485-B83D-7E120D5A3EBA}" destId="{6ABCD757-8B53-407F-9CA6-88EDA2B905BC}" srcOrd="12" destOrd="0" presId="urn:microsoft.com/office/officeart/2005/8/layout/hProcess7"/>
    <dgm:cxn modelId="{ACBF964C-83F6-4CFA-B15C-3656B03740FF}" type="presParOf" srcId="{6ABCD757-8B53-407F-9CA6-88EDA2B905BC}" destId="{880FBCA3-1096-4E7C-874F-8D7904239F28}" srcOrd="0" destOrd="0" presId="urn:microsoft.com/office/officeart/2005/8/layout/hProcess7"/>
    <dgm:cxn modelId="{AFEDA3C4-43FA-492E-96D2-5EAC47F3CE7D}"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pt>
    <dgm:pt modelId="{28A1B819-FD77-4B28-83B2-66168443303B}" type="pres">
      <dgm:prSet presAssocID="{EBB1B637-C7A6-4FB0-A677-16961CC89DBF}"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3E47702F-5B6D-4297-BD8A-20753A23DC42}" type="presOf" srcId="{EBB1B637-C7A6-4FB0-A677-16961CC89DBF}" destId="{64520AE6-CA28-44A4-BD01-EAAB20F3659C}" srcOrd="0"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67D2F0F4-21D5-4AC7-A53E-30A6AA0B0CC8}" type="presOf" srcId="{EBB1B637-C7A6-4FB0-A677-16961CC89DBF}" destId="{28A1B819-FD77-4B28-83B2-66168443303B}"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DD468344-B610-47A4-BE5A-7BA394CAE2B7}" type="presParOf" srcId="{2358811D-AD16-4485-B83D-7E120D5A3EBA}" destId="{FEF3A57A-DA77-4CFC-ACAF-52A56EB8CC18}" srcOrd="1" destOrd="0" presId="urn:microsoft.com/office/officeart/2005/8/layout/hProcess7"/>
    <dgm:cxn modelId="{4005ACEA-8AF0-4E3D-8928-D74104F26A44}" type="presParOf" srcId="{2358811D-AD16-4485-B83D-7E120D5A3EBA}" destId="{3E288028-4220-4E47-BBEB-1D5D19141B31}" srcOrd="2" destOrd="0" presId="urn:microsoft.com/office/officeart/2005/8/layout/hProcess7"/>
    <dgm:cxn modelId="{56B25509-35F8-40FA-B868-F422A2BD787F}" type="presParOf" srcId="{3E288028-4220-4E47-BBEB-1D5D19141B31}" destId="{3AB04FDB-C8A5-4B67-B663-AEC9684C0F1B}" srcOrd="0" destOrd="0" presId="urn:microsoft.com/office/officeart/2005/8/layout/hProcess7"/>
    <dgm:cxn modelId="{7937DBBC-139E-4FB5-B7F0-49A24738E6D9}" type="presParOf" srcId="{3E288028-4220-4E47-BBEB-1D5D19141B31}" destId="{427FC1E3-0593-4C6D-B81C-9EA4B510122F}" srcOrd="1" destOrd="0" presId="urn:microsoft.com/office/officeart/2005/8/layout/hProcess7"/>
    <dgm:cxn modelId="{C7DDC9DE-3F63-4B35-94C9-1B2A668E062E}" type="presParOf" srcId="{3E288028-4220-4E47-BBEB-1D5D19141B31}" destId="{C139935C-F600-418F-A856-64BDD8CDFB88}" srcOrd="2" destOrd="0" presId="urn:microsoft.com/office/officeart/2005/8/layout/hProcess7"/>
    <dgm:cxn modelId="{C6B81CD1-23CA-4C10-BA09-E6855FAFE057}" type="presParOf" srcId="{2358811D-AD16-4485-B83D-7E120D5A3EBA}" destId="{CF0066F2-CC70-4EA8-8000-C53F5C1F24B1}" srcOrd="3" destOrd="0" presId="urn:microsoft.com/office/officeart/2005/8/layout/hProcess7"/>
    <dgm:cxn modelId="{15361BC1-18F3-4A5B-AF33-E423BBA3D62D}" type="presParOf" srcId="{2358811D-AD16-4485-B83D-7E120D5A3EBA}" destId="{7E54EF28-F8B3-4243-A076-5C3E61512D4F}" srcOrd="4" destOrd="0" presId="urn:microsoft.com/office/officeart/2005/8/layout/hProcess7"/>
    <dgm:cxn modelId="{9052410A-F99C-4C13-B78F-A96E8B57FDF9}" type="presParOf" srcId="{7E54EF28-F8B3-4243-A076-5C3E61512D4F}" destId="{64520AE6-CA28-44A4-BD01-EAAB20F3659C}" srcOrd="0" destOrd="0" presId="urn:microsoft.com/office/officeart/2005/8/layout/hProcess7"/>
    <dgm:cxn modelId="{016878EA-90AE-4DCA-80B4-625FBAC10CD8}"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dgm:spPr/>
    </dgm:pt>
    <dgm:pt modelId="{2B04F61E-F09D-4572-A85C-17147C8ACF18}" type="pres">
      <dgm:prSet presAssocID="{555B6739-710A-4B4D-9EBD-6F3E0D5E4D89}"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47004640-D7CE-4240-81A4-C3B91D89B896}" type="presOf" srcId="{F3CC4D8D-51D0-4CAB-A7E0-F3C82C757EE3}" destId="{2358811D-AD16-4485-B83D-7E120D5A3EBA}" srcOrd="0" destOrd="0" presId="urn:microsoft.com/office/officeart/2005/8/layout/hProcess7"/>
    <dgm:cxn modelId="{C7995B50-B2EC-4B7A-8EDC-193948AFE33D}" type="presOf" srcId="{555B6739-710A-4B4D-9EBD-6F3E0D5E4D89}" destId="{E0A01FB4-1D39-44C8-BE71-7169CCA8ECD3}"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A391BEF9-A702-4414-B0C5-F7070ABBB233}" type="presOf" srcId="{555B6739-710A-4B4D-9EBD-6F3E0D5E4D89}" destId="{2B04F61E-F09D-4572-A85C-17147C8ACF18}"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8C9189C4-A90F-40C6-9AF8-A3575EFE71C6}" type="presParOf" srcId="{2358811D-AD16-4485-B83D-7E120D5A3EBA}" destId="{FEF3A57A-DA77-4CFC-ACAF-52A56EB8CC18}" srcOrd="1" destOrd="0" presId="urn:microsoft.com/office/officeart/2005/8/layout/hProcess7"/>
    <dgm:cxn modelId="{26E50F10-DEB5-46CF-BC69-36075799C1E6}" type="presParOf" srcId="{2358811D-AD16-4485-B83D-7E120D5A3EBA}" destId="{3E288028-4220-4E47-BBEB-1D5D19141B31}" srcOrd="2" destOrd="0" presId="urn:microsoft.com/office/officeart/2005/8/layout/hProcess7"/>
    <dgm:cxn modelId="{E402CA12-CBB4-4281-9724-FB7252E31CAC}" type="presParOf" srcId="{3E288028-4220-4E47-BBEB-1D5D19141B31}" destId="{3AB04FDB-C8A5-4B67-B663-AEC9684C0F1B}" srcOrd="0" destOrd="0" presId="urn:microsoft.com/office/officeart/2005/8/layout/hProcess7"/>
    <dgm:cxn modelId="{955438AF-5128-44A4-B1BC-80FD6FB8D9F4}" type="presParOf" srcId="{3E288028-4220-4E47-BBEB-1D5D19141B31}" destId="{427FC1E3-0593-4C6D-B81C-9EA4B510122F}" srcOrd="1" destOrd="0" presId="urn:microsoft.com/office/officeart/2005/8/layout/hProcess7"/>
    <dgm:cxn modelId="{7053B697-A9C2-45D5-B19F-9D9DC843CB8C}" type="presParOf" srcId="{3E288028-4220-4E47-BBEB-1D5D19141B31}" destId="{C139935C-F600-418F-A856-64BDD8CDFB88}" srcOrd="2" destOrd="0" presId="urn:microsoft.com/office/officeart/2005/8/layout/hProcess7"/>
    <dgm:cxn modelId="{3AD4FAD1-92BA-4383-BE1C-BBC707BC0668}" type="presParOf" srcId="{2358811D-AD16-4485-B83D-7E120D5A3EBA}" destId="{CF0066F2-CC70-4EA8-8000-C53F5C1F24B1}" srcOrd="3" destOrd="0" presId="urn:microsoft.com/office/officeart/2005/8/layout/hProcess7"/>
    <dgm:cxn modelId="{4E038536-0307-4C83-922A-61B0CBAD6397}" type="presParOf" srcId="{2358811D-AD16-4485-B83D-7E120D5A3EBA}" destId="{541A5A60-12CA-4B2E-A81F-DB448263A5D1}" srcOrd="4" destOrd="0" presId="urn:microsoft.com/office/officeart/2005/8/layout/hProcess7"/>
    <dgm:cxn modelId="{E3514386-801C-4413-B9E7-2533C44414EA}" type="presParOf" srcId="{541A5A60-12CA-4B2E-A81F-DB448263A5D1}" destId="{E0A01FB4-1D39-44C8-BE71-7169CCA8ECD3}" srcOrd="0" destOrd="0" presId="urn:microsoft.com/office/officeart/2005/8/layout/hProcess7"/>
    <dgm:cxn modelId="{3FFD1008-D2A8-4573-A616-B53A9B85C44C}"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pt>
    <dgm:pt modelId="{8DBA6631-669F-405E-9DE8-0FA381224CCB}" type="pres">
      <dgm:prSet presAssocID="{52AC4D52-AC6B-43A5-83D3-92B328BC6853}" presName="parentNode" presStyleLbl="node1" presStyleIdx="0" presStyleCnt="1">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pt>
    <dgm:pt modelId="{8DBA6631-669F-405E-9DE8-0FA381224CCB}" type="pres">
      <dgm:prSet presAssocID="{52AC4D52-AC6B-43A5-83D3-92B328BC6853}" presName="parentNode" presStyleLbl="node1" presStyleIdx="0" presStyleCnt="3">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pt>
    <dgm:pt modelId="{0A64D82D-49F7-4CC1-8D0C-96DB8D3D2055}" type="pres">
      <dgm:prSet presAssocID="{4F64E705-69E2-475F-99FF-BEC892AAB192}" presName="parentNode" presStyleLbl="node1" presStyleIdx="1" presStyleCnt="3">
        <dgm:presLayoutVars>
          <dgm:chMax val="0"/>
          <dgm:bulletEnabled val="1"/>
        </dgm:presLayoutVars>
      </dgm:prSet>
      <dgm:spPr/>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pt>
    <dgm:pt modelId="{529C4210-6100-40EB-89AC-75DE350AA14D}" type="pres">
      <dgm:prSet presAssocID="{941D8FAD-1923-4504-9E1C-EE474DAC5009}" presName="parentNode" presStyleLbl="node1" presStyleIdx="2" presStyleCnt="3">
        <dgm:presLayoutVars>
          <dgm:chMax val="0"/>
          <dgm:bulletEnabled val="1"/>
        </dgm:presLayoutVars>
      </dgm:prSet>
      <dgm:spPr/>
    </dgm:pt>
  </dgm:ptLst>
  <dgm:cxnLst>
    <dgm:cxn modelId="{1F2B7008-3410-4426-ACFA-102E44041719}" type="presOf" srcId="{941D8FAD-1923-4504-9E1C-EE474DAC5009}" destId="{430438FA-20BF-47B3-A949-A405D0DB09CD}"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E533C116-35AB-4BCC-916E-558A82A8DCB4}" type="presOf" srcId="{4F64E705-69E2-475F-99FF-BEC892AAB192}" destId="{0A64D82D-49F7-4CC1-8D0C-96DB8D3D2055}" srcOrd="1" destOrd="0" presId="urn:microsoft.com/office/officeart/2005/8/layout/hProcess7"/>
    <dgm:cxn modelId="{8FD70635-769F-4576-9704-224DCE82311E}" type="presOf" srcId="{4F64E705-69E2-475F-99FF-BEC892AAB192}" destId="{168CDFC9-90CE-424B-A4E8-278ACC8BE182}"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47004640-D7CE-4240-81A4-C3B91D89B896}" type="presOf" srcId="{F3CC4D8D-51D0-4CAB-A7E0-F3C82C757EE3}" destId="{2358811D-AD16-4485-B83D-7E120D5A3EBA}" srcOrd="0" destOrd="0" presId="urn:microsoft.com/office/officeart/2005/8/layout/hProcess7"/>
    <dgm:cxn modelId="{2BCA0057-8692-4F6E-B881-23DCD90A896F}" srcId="{F3CC4D8D-51D0-4CAB-A7E0-F3C82C757EE3}" destId="{941D8FAD-1923-4504-9E1C-EE474DAC5009}" srcOrd="2" destOrd="0" parTransId="{F325BDD1-915E-4022-8C27-2910FF4D4120}" sibTransId="{8700EE5E-F7E0-465B-8D24-1F8A31DE3286}"/>
    <dgm:cxn modelId="{B2EEA894-5F21-4F31-B4AE-7A170A80A4AB}" type="presOf" srcId="{941D8FAD-1923-4504-9E1C-EE474DAC5009}" destId="{529C4210-6100-40EB-89AC-75DE350AA14D}"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7A5CC103-99AC-45E2-8071-6D5FC564999D}" type="presParOf" srcId="{2358811D-AD16-4485-B83D-7E120D5A3EBA}" destId="{FEF3A57A-DA77-4CFC-ACAF-52A56EB8CC18}" srcOrd="1" destOrd="0" presId="urn:microsoft.com/office/officeart/2005/8/layout/hProcess7"/>
    <dgm:cxn modelId="{59831372-D8DC-46A2-AD10-05D59FBD82D2}" type="presParOf" srcId="{2358811D-AD16-4485-B83D-7E120D5A3EBA}" destId="{3E288028-4220-4E47-BBEB-1D5D19141B31}" srcOrd="2" destOrd="0" presId="urn:microsoft.com/office/officeart/2005/8/layout/hProcess7"/>
    <dgm:cxn modelId="{C61A96E3-4440-47BE-90A5-741B170E1890}" type="presParOf" srcId="{3E288028-4220-4E47-BBEB-1D5D19141B31}" destId="{3AB04FDB-C8A5-4B67-B663-AEC9684C0F1B}" srcOrd="0" destOrd="0" presId="urn:microsoft.com/office/officeart/2005/8/layout/hProcess7"/>
    <dgm:cxn modelId="{3FC5A30C-63CC-4AB1-8B4B-2EB013E28C19}" type="presParOf" srcId="{3E288028-4220-4E47-BBEB-1D5D19141B31}" destId="{427FC1E3-0593-4C6D-B81C-9EA4B510122F}" srcOrd="1" destOrd="0" presId="urn:microsoft.com/office/officeart/2005/8/layout/hProcess7"/>
    <dgm:cxn modelId="{40728E14-3455-4D8C-AEFA-19CA105070D1}" type="presParOf" srcId="{3E288028-4220-4E47-BBEB-1D5D19141B31}" destId="{C139935C-F600-418F-A856-64BDD8CDFB88}" srcOrd="2" destOrd="0" presId="urn:microsoft.com/office/officeart/2005/8/layout/hProcess7"/>
    <dgm:cxn modelId="{4912032B-EAA5-4E85-BA0D-BB2A5E905DC1}" type="presParOf" srcId="{2358811D-AD16-4485-B83D-7E120D5A3EBA}" destId="{CF0066F2-CC70-4EA8-8000-C53F5C1F24B1}" srcOrd="3" destOrd="0" presId="urn:microsoft.com/office/officeart/2005/8/layout/hProcess7"/>
    <dgm:cxn modelId="{32447CE3-3FE3-415E-B033-8B6DFFCB6BD0}" type="presParOf" srcId="{2358811D-AD16-4485-B83D-7E120D5A3EBA}" destId="{8DF83716-D5F9-463A-8AF3-4F280F01A457}" srcOrd="4" destOrd="0" presId="urn:microsoft.com/office/officeart/2005/8/layout/hProcess7"/>
    <dgm:cxn modelId="{B265CF01-F0F4-4FD1-95DA-2AA92F046175}" type="presParOf" srcId="{8DF83716-D5F9-463A-8AF3-4F280F01A457}" destId="{168CDFC9-90CE-424B-A4E8-278ACC8BE182}" srcOrd="0" destOrd="0" presId="urn:microsoft.com/office/officeart/2005/8/layout/hProcess7"/>
    <dgm:cxn modelId="{682EF37E-E4B0-489D-B2BC-82C5978C1828}" type="presParOf" srcId="{8DF83716-D5F9-463A-8AF3-4F280F01A457}" destId="{0A64D82D-49F7-4CC1-8D0C-96DB8D3D2055}" srcOrd="1" destOrd="0" presId="urn:microsoft.com/office/officeart/2005/8/layout/hProcess7"/>
    <dgm:cxn modelId="{2EB30C55-66FE-4975-8F23-4A5A0EFB0721}" type="presParOf" srcId="{2358811D-AD16-4485-B83D-7E120D5A3EBA}" destId="{7A97E7EF-DFC5-4F2B-BF3D-1ADC4F8FBF71}" srcOrd="5" destOrd="0" presId="urn:microsoft.com/office/officeart/2005/8/layout/hProcess7"/>
    <dgm:cxn modelId="{2CC0B553-2585-4AE6-876D-7A1DAA7BF85D}" type="presParOf" srcId="{2358811D-AD16-4485-B83D-7E120D5A3EBA}" destId="{95AA93D9-143A-4179-94D5-A324117C7B13}" srcOrd="6" destOrd="0" presId="urn:microsoft.com/office/officeart/2005/8/layout/hProcess7"/>
    <dgm:cxn modelId="{C720F0FD-75B8-4A04-AF30-CB9F91520CAA}" type="presParOf" srcId="{95AA93D9-143A-4179-94D5-A324117C7B13}" destId="{4A6FDF96-32D7-482F-B970-27A45A97B9C6}" srcOrd="0" destOrd="0" presId="urn:microsoft.com/office/officeart/2005/8/layout/hProcess7"/>
    <dgm:cxn modelId="{E6419EEF-B068-4A01-BAB0-ADA288C0485E}" type="presParOf" srcId="{95AA93D9-143A-4179-94D5-A324117C7B13}" destId="{FE0A7E94-0825-4074-865F-1ACA6778AEB4}" srcOrd="1" destOrd="0" presId="urn:microsoft.com/office/officeart/2005/8/layout/hProcess7"/>
    <dgm:cxn modelId="{EB031F11-75D0-4608-9F87-983494A109BC}" type="presParOf" srcId="{95AA93D9-143A-4179-94D5-A324117C7B13}" destId="{54FFFE83-7910-47CC-B537-4925EB1249C5}" srcOrd="2" destOrd="0" presId="urn:microsoft.com/office/officeart/2005/8/layout/hProcess7"/>
    <dgm:cxn modelId="{614A8EF1-0F05-4C27-A431-C040A9A2C322}" type="presParOf" srcId="{2358811D-AD16-4485-B83D-7E120D5A3EBA}" destId="{014C3815-FB34-466B-AB2D-073A7779C233}" srcOrd="7" destOrd="0" presId="urn:microsoft.com/office/officeart/2005/8/layout/hProcess7"/>
    <dgm:cxn modelId="{345D2892-B988-4146-9BF6-08F30DD8B6A4}" type="presParOf" srcId="{2358811D-AD16-4485-B83D-7E120D5A3EBA}" destId="{04CE0C97-649D-40F9-8D53-611012A258F1}" srcOrd="8" destOrd="0" presId="urn:microsoft.com/office/officeart/2005/8/layout/hProcess7"/>
    <dgm:cxn modelId="{1EF82391-D5B9-4771-8112-4C886A816E2C}" type="presParOf" srcId="{04CE0C97-649D-40F9-8D53-611012A258F1}" destId="{430438FA-20BF-47B3-A949-A405D0DB09CD}" srcOrd="0" destOrd="0" presId="urn:microsoft.com/office/officeart/2005/8/layout/hProcess7"/>
    <dgm:cxn modelId="{91927034-A8CE-4D0C-AF77-DEAE01D8BB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dgm:t>
        <a:bodyPr/>
        <a:lstStyle/>
        <a:p>
          <a:r>
            <a:rPr lang="en-US" sz="3600" b="1" dirty="0"/>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dgm:t>
        <a:bodyPr/>
        <a:lstStyle/>
        <a:p>
          <a:endParaRPr lang="en-US" dirty="0"/>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dgm:t>
        <a:bodyPr/>
        <a:lstStyle/>
        <a:p>
          <a:endParaRPr lang="en-US" dirty="0"/>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dgm:t>
        <a:bodyPr/>
        <a:lstStyle/>
        <a:p>
          <a:r>
            <a:rPr lang="en-US" sz="3600" b="1" dirty="0"/>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dgm:t>
        <a:bodyPr/>
        <a:lstStyle/>
        <a:p>
          <a:r>
            <a:rPr lang="en-US"/>
            <a:t>Academic</a:t>
          </a:r>
          <a:endParaRPr lang="en-US" dirty="0"/>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dgm:t>
        <a:bodyPr/>
        <a:lstStyle/>
        <a:p>
          <a:r>
            <a:rPr lang="en-US"/>
            <a:t>Behavior</a:t>
          </a:r>
          <a:endParaRPr lang="en-US" dirty="0"/>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dgm:t>
        <a:bodyPr/>
        <a:lstStyle/>
        <a:p>
          <a:r>
            <a:rPr lang="en-US" sz="3600" b="1" dirty="0"/>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dgm:t>
        <a:bodyPr/>
        <a:lstStyle/>
        <a:p>
          <a:endParaRPr lang="en-US"/>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dgm:t>
        <a:bodyPr/>
        <a:lstStyle/>
        <a:p>
          <a:endParaRPr lang="en-US"/>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9F8758E-413D-40D3-9203-87F353461983}" type="doc">
      <dgm:prSet loTypeId="urn:microsoft.com/office/officeart/2005/8/layout/cycle8" loCatId="cycle" qsTypeId="urn:microsoft.com/office/officeart/2005/8/quickstyle/simple5" qsCatId="simple" csTypeId="urn:microsoft.com/office/officeart/2005/8/colors/colorful5" csCatId="colorful" phldr="1"/>
      <dgm:spPr/>
    </dgm:pt>
    <dgm:pt modelId="{9CF334E1-A89E-4E3F-B14D-105DC3CB8391}">
      <dgm:prSet phldrT="[Text]"/>
      <dgm:spPr/>
      <dgm:t>
        <a:bodyPr/>
        <a:lstStyle/>
        <a:p>
          <a:r>
            <a:rPr lang="en-US" dirty="0"/>
            <a:t>Classroom climate</a:t>
          </a:r>
        </a:p>
      </dgm:t>
    </dgm:pt>
    <dgm:pt modelId="{6BFBA432-26CF-4576-969B-B90582EBB911}" type="parTrans" cxnId="{3DD82DBD-1110-4C7F-A0D1-80426232D712}">
      <dgm:prSet/>
      <dgm:spPr/>
      <dgm:t>
        <a:bodyPr/>
        <a:lstStyle/>
        <a:p>
          <a:endParaRPr lang="en-US"/>
        </a:p>
      </dgm:t>
    </dgm:pt>
    <dgm:pt modelId="{E6916926-F1AD-4272-98E1-9688748090CB}" type="sibTrans" cxnId="{3DD82DBD-1110-4C7F-A0D1-80426232D712}">
      <dgm:prSet/>
      <dgm:spPr/>
      <dgm:t>
        <a:bodyPr/>
        <a:lstStyle/>
        <a:p>
          <a:endParaRPr lang="en-US"/>
        </a:p>
      </dgm:t>
    </dgm:pt>
    <dgm:pt modelId="{463A0134-C9E8-4242-9E44-5EBB8D5F5C42}">
      <dgm:prSet phldrT="[Text]"/>
      <dgm:spPr/>
      <dgm:t>
        <a:bodyPr/>
        <a:lstStyle/>
        <a:p>
          <a:r>
            <a:rPr lang="en-US" dirty="0"/>
            <a:t>Physical room arrangement</a:t>
          </a:r>
        </a:p>
      </dgm:t>
    </dgm:pt>
    <dgm:pt modelId="{A04728FF-1055-4969-9D7F-1636AC9D6B8E}" type="parTrans" cxnId="{F3C5D095-017F-4D2B-B9A3-BEEE4B46EE8C}">
      <dgm:prSet/>
      <dgm:spPr/>
      <dgm:t>
        <a:bodyPr/>
        <a:lstStyle/>
        <a:p>
          <a:endParaRPr lang="en-US"/>
        </a:p>
      </dgm:t>
    </dgm:pt>
    <dgm:pt modelId="{EE347287-7992-4587-B933-62E08B11791E}" type="sibTrans" cxnId="{F3C5D095-017F-4D2B-B9A3-BEEE4B46EE8C}">
      <dgm:prSet/>
      <dgm:spPr/>
      <dgm:t>
        <a:bodyPr/>
        <a:lstStyle/>
        <a:p>
          <a:endParaRPr lang="en-US"/>
        </a:p>
      </dgm:t>
    </dgm:pt>
    <dgm:pt modelId="{D3E46AFD-EB5E-4457-A3D6-C24DB323EC56}">
      <dgm:prSet phldrT="[Text]"/>
      <dgm:spPr/>
      <dgm:t>
        <a:bodyPr/>
        <a:lstStyle/>
        <a:p>
          <a:r>
            <a:rPr lang="en-US" dirty="0"/>
            <a:t>Routines and procedures</a:t>
          </a:r>
        </a:p>
      </dgm:t>
    </dgm:pt>
    <dgm:pt modelId="{C51E1521-0B70-429F-9B2B-4C806DF69659}" type="parTrans" cxnId="{29E7A77B-376F-43E6-B824-7E9E48A6C90E}">
      <dgm:prSet/>
      <dgm:spPr/>
      <dgm:t>
        <a:bodyPr/>
        <a:lstStyle/>
        <a:p>
          <a:endParaRPr lang="en-US"/>
        </a:p>
      </dgm:t>
    </dgm:pt>
    <dgm:pt modelId="{40D42529-0E97-48F9-A9EF-E9ABB82B7F2D}" type="sibTrans" cxnId="{29E7A77B-376F-43E6-B824-7E9E48A6C90E}">
      <dgm:prSet/>
      <dgm:spPr/>
      <dgm:t>
        <a:bodyPr/>
        <a:lstStyle/>
        <a:p>
          <a:endParaRPr lang="en-US"/>
        </a:p>
      </dgm:t>
    </dgm:pt>
    <dgm:pt modelId="{1DADC66B-3D21-42C8-98D6-685D7E1F4143}">
      <dgm:prSet phldrT="[Text]"/>
      <dgm:spPr/>
      <dgm:t>
        <a:bodyPr/>
        <a:lstStyle/>
        <a:p>
          <a:r>
            <a:rPr lang="en-US" dirty="0"/>
            <a:t>Managing paperwork</a:t>
          </a:r>
        </a:p>
      </dgm:t>
    </dgm:pt>
    <dgm:pt modelId="{20E7CF15-0BAF-4283-9628-21D4EB0D99C0}" type="parTrans" cxnId="{6005BE3B-F758-48CD-8B0D-BFFCCA69A772}">
      <dgm:prSet/>
      <dgm:spPr/>
      <dgm:t>
        <a:bodyPr/>
        <a:lstStyle/>
        <a:p>
          <a:endParaRPr lang="en-US"/>
        </a:p>
      </dgm:t>
    </dgm:pt>
    <dgm:pt modelId="{5E626BC3-C6A6-411E-8C18-25E67AE66B82}" type="sibTrans" cxnId="{6005BE3B-F758-48CD-8B0D-BFFCCA69A772}">
      <dgm:prSet/>
      <dgm:spPr/>
      <dgm:t>
        <a:bodyPr/>
        <a:lstStyle/>
        <a:p>
          <a:endParaRPr lang="en-US"/>
        </a:p>
      </dgm:t>
    </dgm:pt>
    <dgm:pt modelId="{4963CBA1-C11E-450C-8CFE-82D53454B2E6}" type="pres">
      <dgm:prSet presAssocID="{E9F8758E-413D-40D3-9203-87F353461983}" presName="compositeShape" presStyleCnt="0">
        <dgm:presLayoutVars>
          <dgm:chMax val="7"/>
          <dgm:dir/>
          <dgm:resizeHandles val="exact"/>
        </dgm:presLayoutVars>
      </dgm:prSet>
      <dgm:spPr/>
    </dgm:pt>
    <dgm:pt modelId="{A94DFE21-E2D3-43BD-A19F-F6DE990311E9}" type="pres">
      <dgm:prSet presAssocID="{E9F8758E-413D-40D3-9203-87F353461983}" presName="wedge1" presStyleLbl="node1" presStyleIdx="0" presStyleCnt="4"/>
      <dgm:spPr/>
    </dgm:pt>
    <dgm:pt modelId="{ACEF707E-701A-4C0F-9913-53790D2F84BB}" type="pres">
      <dgm:prSet presAssocID="{E9F8758E-413D-40D3-9203-87F353461983}" presName="dummy1a" presStyleCnt="0"/>
      <dgm:spPr/>
    </dgm:pt>
    <dgm:pt modelId="{2B050674-2491-4E67-9910-3E1B6AD6DEA0}" type="pres">
      <dgm:prSet presAssocID="{E9F8758E-413D-40D3-9203-87F353461983}" presName="dummy1b" presStyleCnt="0"/>
      <dgm:spPr/>
    </dgm:pt>
    <dgm:pt modelId="{7C82C881-D462-4552-9B80-D396DEA9E7ED}" type="pres">
      <dgm:prSet presAssocID="{E9F8758E-413D-40D3-9203-87F353461983}" presName="wedge1Tx" presStyleLbl="node1" presStyleIdx="0" presStyleCnt="4">
        <dgm:presLayoutVars>
          <dgm:chMax val="0"/>
          <dgm:chPref val="0"/>
          <dgm:bulletEnabled val="1"/>
        </dgm:presLayoutVars>
      </dgm:prSet>
      <dgm:spPr/>
    </dgm:pt>
    <dgm:pt modelId="{CC58B911-FCA1-4AEB-90D1-1287625FDCD6}" type="pres">
      <dgm:prSet presAssocID="{E9F8758E-413D-40D3-9203-87F353461983}" presName="wedge2" presStyleLbl="node1" presStyleIdx="1" presStyleCnt="4"/>
      <dgm:spPr/>
    </dgm:pt>
    <dgm:pt modelId="{68EEA61B-4CAF-4969-9D87-C015759537EB}" type="pres">
      <dgm:prSet presAssocID="{E9F8758E-413D-40D3-9203-87F353461983}" presName="dummy2a" presStyleCnt="0"/>
      <dgm:spPr/>
    </dgm:pt>
    <dgm:pt modelId="{CA08D54D-875A-40DA-B757-775BA1AA3D0C}" type="pres">
      <dgm:prSet presAssocID="{E9F8758E-413D-40D3-9203-87F353461983}" presName="dummy2b" presStyleCnt="0"/>
      <dgm:spPr/>
    </dgm:pt>
    <dgm:pt modelId="{F4F26828-7F73-4617-9C06-F77E3092B22E}" type="pres">
      <dgm:prSet presAssocID="{E9F8758E-413D-40D3-9203-87F353461983}" presName="wedge2Tx" presStyleLbl="node1" presStyleIdx="1" presStyleCnt="4">
        <dgm:presLayoutVars>
          <dgm:chMax val="0"/>
          <dgm:chPref val="0"/>
          <dgm:bulletEnabled val="1"/>
        </dgm:presLayoutVars>
      </dgm:prSet>
      <dgm:spPr/>
    </dgm:pt>
    <dgm:pt modelId="{B0EA0930-9D4F-4371-907C-5C0A19B9C352}" type="pres">
      <dgm:prSet presAssocID="{E9F8758E-413D-40D3-9203-87F353461983}" presName="wedge3" presStyleLbl="node1" presStyleIdx="2" presStyleCnt="4"/>
      <dgm:spPr/>
    </dgm:pt>
    <dgm:pt modelId="{67870106-FFD3-436E-8981-077AF3E22C4E}" type="pres">
      <dgm:prSet presAssocID="{E9F8758E-413D-40D3-9203-87F353461983}" presName="dummy3a" presStyleCnt="0"/>
      <dgm:spPr/>
    </dgm:pt>
    <dgm:pt modelId="{ABE3771F-06B7-4405-830B-AC972944E60C}" type="pres">
      <dgm:prSet presAssocID="{E9F8758E-413D-40D3-9203-87F353461983}" presName="dummy3b" presStyleCnt="0"/>
      <dgm:spPr/>
    </dgm:pt>
    <dgm:pt modelId="{38A6147F-B489-4D09-A802-F398F4906B1C}" type="pres">
      <dgm:prSet presAssocID="{E9F8758E-413D-40D3-9203-87F353461983}" presName="wedge3Tx" presStyleLbl="node1" presStyleIdx="2" presStyleCnt="4">
        <dgm:presLayoutVars>
          <dgm:chMax val="0"/>
          <dgm:chPref val="0"/>
          <dgm:bulletEnabled val="1"/>
        </dgm:presLayoutVars>
      </dgm:prSet>
      <dgm:spPr/>
    </dgm:pt>
    <dgm:pt modelId="{F1F7CC27-BEAB-4198-B9E8-D6430FCDB8F9}" type="pres">
      <dgm:prSet presAssocID="{E9F8758E-413D-40D3-9203-87F353461983}" presName="wedge4" presStyleLbl="node1" presStyleIdx="3" presStyleCnt="4"/>
      <dgm:spPr/>
    </dgm:pt>
    <dgm:pt modelId="{C5788A3D-ED60-473A-8FEB-C851BB6F2D14}" type="pres">
      <dgm:prSet presAssocID="{E9F8758E-413D-40D3-9203-87F353461983}" presName="dummy4a" presStyleCnt="0"/>
      <dgm:spPr/>
    </dgm:pt>
    <dgm:pt modelId="{05B1AF1D-269F-47FD-85C1-D96852FCDF26}" type="pres">
      <dgm:prSet presAssocID="{E9F8758E-413D-40D3-9203-87F353461983}" presName="dummy4b" presStyleCnt="0"/>
      <dgm:spPr/>
    </dgm:pt>
    <dgm:pt modelId="{BBAD2626-7F2E-49E6-8F5C-9DC8DBEF24FC}" type="pres">
      <dgm:prSet presAssocID="{E9F8758E-413D-40D3-9203-87F353461983}" presName="wedge4Tx" presStyleLbl="node1" presStyleIdx="3" presStyleCnt="4">
        <dgm:presLayoutVars>
          <dgm:chMax val="0"/>
          <dgm:chPref val="0"/>
          <dgm:bulletEnabled val="1"/>
        </dgm:presLayoutVars>
      </dgm:prSet>
      <dgm:spPr/>
    </dgm:pt>
    <dgm:pt modelId="{A4C64341-867B-4240-89B9-78853D1587B8}" type="pres">
      <dgm:prSet presAssocID="{EE347287-7992-4587-B933-62E08B11791E}" presName="arrowWedge1" presStyleLbl="fgSibTrans2D1" presStyleIdx="0" presStyleCnt="4"/>
      <dgm:spPr/>
    </dgm:pt>
    <dgm:pt modelId="{5F57016B-421C-4056-9235-902576317BD6}" type="pres">
      <dgm:prSet presAssocID="{5E626BC3-C6A6-411E-8C18-25E67AE66B82}" presName="arrowWedge2" presStyleLbl="fgSibTrans2D1" presStyleIdx="1" presStyleCnt="4"/>
      <dgm:spPr/>
    </dgm:pt>
    <dgm:pt modelId="{2A026C36-5C0E-43B9-BBE8-9EE60EAF0B7E}" type="pres">
      <dgm:prSet presAssocID="{40D42529-0E97-48F9-A9EF-E9ABB82B7F2D}" presName="arrowWedge3" presStyleLbl="fgSibTrans2D1" presStyleIdx="2" presStyleCnt="4"/>
      <dgm:spPr/>
    </dgm:pt>
    <dgm:pt modelId="{B6F21521-36EB-4ECF-8398-4020D01CC066}" type="pres">
      <dgm:prSet presAssocID="{E6916926-F1AD-4272-98E1-9688748090CB}" presName="arrowWedge4" presStyleLbl="fgSibTrans2D1" presStyleIdx="3" presStyleCnt="4"/>
      <dgm:spPr/>
    </dgm:pt>
  </dgm:ptLst>
  <dgm:cxnLst>
    <dgm:cxn modelId="{5C8AB51F-7686-43B4-B2B9-02100E803357}" type="presOf" srcId="{463A0134-C9E8-4242-9E44-5EBB8D5F5C42}" destId="{7C82C881-D462-4552-9B80-D396DEA9E7ED}" srcOrd="1" destOrd="0" presId="urn:microsoft.com/office/officeart/2005/8/layout/cycle8"/>
    <dgm:cxn modelId="{3C168026-6783-4FD4-B33C-A7D97318E5DE}" type="presOf" srcId="{E9F8758E-413D-40D3-9203-87F353461983}" destId="{4963CBA1-C11E-450C-8CFE-82D53454B2E6}" srcOrd="0" destOrd="0" presId="urn:microsoft.com/office/officeart/2005/8/layout/cycle8"/>
    <dgm:cxn modelId="{86631135-FF1C-428B-9B7C-4E015022647E}" type="presOf" srcId="{1DADC66B-3D21-42C8-98D6-685D7E1F4143}" destId="{CC58B911-FCA1-4AEB-90D1-1287625FDCD6}" srcOrd="0" destOrd="0" presId="urn:microsoft.com/office/officeart/2005/8/layout/cycle8"/>
    <dgm:cxn modelId="{6005BE3B-F758-48CD-8B0D-BFFCCA69A772}" srcId="{E9F8758E-413D-40D3-9203-87F353461983}" destId="{1DADC66B-3D21-42C8-98D6-685D7E1F4143}" srcOrd="1" destOrd="0" parTransId="{20E7CF15-0BAF-4283-9628-21D4EB0D99C0}" sibTransId="{5E626BC3-C6A6-411E-8C18-25E67AE66B82}"/>
    <dgm:cxn modelId="{9C427441-1265-4C77-9A69-D85FAFB0B1BE}" type="presOf" srcId="{D3E46AFD-EB5E-4457-A3D6-C24DB323EC56}" destId="{38A6147F-B489-4D09-A802-F398F4906B1C}" srcOrd="1" destOrd="0" presId="urn:microsoft.com/office/officeart/2005/8/layout/cycle8"/>
    <dgm:cxn modelId="{9B257948-94E2-494B-915D-967E02EDDD88}" type="presOf" srcId="{D3E46AFD-EB5E-4457-A3D6-C24DB323EC56}" destId="{B0EA0930-9D4F-4371-907C-5C0A19B9C352}" srcOrd="0" destOrd="0" presId="urn:microsoft.com/office/officeart/2005/8/layout/cycle8"/>
    <dgm:cxn modelId="{52CAC054-FB5C-4ADE-8BAE-AD2F653CE952}" type="presOf" srcId="{9CF334E1-A89E-4E3F-B14D-105DC3CB8391}" destId="{BBAD2626-7F2E-49E6-8F5C-9DC8DBEF24FC}" srcOrd="1" destOrd="0" presId="urn:microsoft.com/office/officeart/2005/8/layout/cycle8"/>
    <dgm:cxn modelId="{8F92DF7A-F1CC-483F-94AD-269E247EE085}" type="presOf" srcId="{9CF334E1-A89E-4E3F-B14D-105DC3CB8391}" destId="{F1F7CC27-BEAB-4198-B9E8-D6430FCDB8F9}" srcOrd="0" destOrd="0" presId="urn:microsoft.com/office/officeart/2005/8/layout/cycle8"/>
    <dgm:cxn modelId="{29E7A77B-376F-43E6-B824-7E9E48A6C90E}" srcId="{E9F8758E-413D-40D3-9203-87F353461983}" destId="{D3E46AFD-EB5E-4457-A3D6-C24DB323EC56}" srcOrd="2" destOrd="0" parTransId="{C51E1521-0B70-429F-9B2B-4C806DF69659}" sibTransId="{40D42529-0E97-48F9-A9EF-E9ABB82B7F2D}"/>
    <dgm:cxn modelId="{12DF6B7F-D9C2-43F0-9423-3CDF3EB4DEB1}" type="presOf" srcId="{1DADC66B-3D21-42C8-98D6-685D7E1F4143}" destId="{F4F26828-7F73-4617-9C06-F77E3092B22E}" srcOrd="1" destOrd="0" presId="urn:microsoft.com/office/officeart/2005/8/layout/cycle8"/>
    <dgm:cxn modelId="{F3C5D095-017F-4D2B-B9A3-BEEE4B46EE8C}" srcId="{E9F8758E-413D-40D3-9203-87F353461983}" destId="{463A0134-C9E8-4242-9E44-5EBB8D5F5C42}" srcOrd="0" destOrd="0" parTransId="{A04728FF-1055-4969-9D7F-1636AC9D6B8E}" sibTransId="{EE347287-7992-4587-B933-62E08B11791E}"/>
    <dgm:cxn modelId="{3DD82DBD-1110-4C7F-A0D1-80426232D712}" srcId="{E9F8758E-413D-40D3-9203-87F353461983}" destId="{9CF334E1-A89E-4E3F-B14D-105DC3CB8391}" srcOrd="3" destOrd="0" parTransId="{6BFBA432-26CF-4576-969B-B90582EBB911}" sibTransId="{E6916926-F1AD-4272-98E1-9688748090CB}"/>
    <dgm:cxn modelId="{F98B32EB-0F5C-4449-978C-27C434700050}" type="presOf" srcId="{463A0134-C9E8-4242-9E44-5EBB8D5F5C42}" destId="{A94DFE21-E2D3-43BD-A19F-F6DE990311E9}" srcOrd="0" destOrd="0" presId="urn:microsoft.com/office/officeart/2005/8/layout/cycle8"/>
    <dgm:cxn modelId="{A9D9F576-8F92-42CC-87C9-E71DB31117AA}" type="presParOf" srcId="{4963CBA1-C11E-450C-8CFE-82D53454B2E6}" destId="{A94DFE21-E2D3-43BD-A19F-F6DE990311E9}" srcOrd="0" destOrd="0" presId="urn:microsoft.com/office/officeart/2005/8/layout/cycle8"/>
    <dgm:cxn modelId="{C4F3399E-3308-41D7-9F62-0C6CF2768805}" type="presParOf" srcId="{4963CBA1-C11E-450C-8CFE-82D53454B2E6}" destId="{ACEF707E-701A-4C0F-9913-53790D2F84BB}" srcOrd="1" destOrd="0" presId="urn:microsoft.com/office/officeart/2005/8/layout/cycle8"/>
    <dgm:cxn modelId="{C85313C3-36BC-4FA0-AA5C-462E04850F5B}" type="presParOf" srcId="{4963CBA1-C11E-450C-8CFE-82D53454B2E6}" destId="{2B050674-2491-4E67-9910-3E1B6AD6DEA0}" srcOrd="2" destOrd="0" presId="urn:microsoft.com/office/officeart/2005/8/layout/cycle8"/>
    <dgm:cxn modelId="{6A3FC2DE-2478-4473-BE30-3014FE26FA57}" type="presParOf" srcId="{4963CBA1-C11E-450C-8CFE-82D53454B2E6}" destId="{7C82C881-D462-4552-9B80-D396DEA9E7ED}" srcOrd="3" destOrd="0" presId="urn:microsoft.com/office/officeart/2005/8/layout/cycle8"/>
    <dgm:cxn modelId="{03353429-711D-4C98-BF8B-82C5987AA0EC}" type="presParOf" srcId="{4963CBA1-C11E-450C-8CFE-82D53454B2E6}" destId="{CC58B911-FCA1-4AEB-90D1-1287625FDCD6}" srcOrd="4" destOrd="0" presId="urn:microsoft.com/office/officeart/2005/8/layout/cycle8"/>
    <dgm:cxn modelId="{51D0C657-68A9-4975-A55D-5CB573A000F2}" type="presParOf" srcId="{4963CBA1-C11E-450C-8CFE-82D53454B2E6}" destId="{68EEA61B-4CAF-4969-9D87-C015759537EB}" srcOrd="5" destOrd="0" presId="urn:microsoft.com/office/officeart/2005/8/layout/cycle8"/>
    <dgm:cxn modelId="{AE4C1993-890C-4575-9652-AA6F11E64B5C}" type="presParOf" srcId="{4963CBA1-C11E-450C-8CFE-82D53454B2E6}" destId="{CA08D54D-875A-40DA-B757-775BA1AA3D0C}" srcOrd="6" destOrd="0" presId="urn:microsoft.com/office/officeart/2005/8/layout/cycle8"/>
    <dgm:cxn modelId="{7F42654A-C8B6-4F5B-8F2E-0C0E67D8CA94}" type="presParOf" srcId="{4963CBA1-C11E-450C-8CFE-82D53454B2E6}" destId="{F4F26828-7F73-4617-9C06-F77E3092B22E}" srcOrd="7" destOrd="0" presId="urn:microsoft.com/office/officeart/2005/8/layout/cycle8"/>
    <dgm:cxn modelId="{8C3BD645-4C0B-4DE4-8503-1EDBE670C54B}" type="presParOf" srcId="{4963CBA1-C11E-450C-8CFE-82D53454B2E6}" destId="{B0EA0930-9D4F-4371-907C-5C0A19B9C352}" srcOrd="8" destOrd="0" presId="urn:microsoft.com/office/officeart/2005/8/layout/cycle8"/>
    <dgm:cxn modelId="{1F556696-5F43-42B0-B4A0-FF9A50246986}" type="presParOf" srcId="{4963CBA1-C11E-450C-8CFE-82D53454B2E6}" destId="{67870106-FFD3-436E-8981-077AF3E22C4E}" srcOrd="9" destOrd="0" presId="urn:microsoft.com/office/officeart/2005/8/layout/cycle8"/>
    <dgm:cxn modelId="{1F80E3B3-5524-448C-8299-80A2C24107AB}" type="presParOf" srcId="{4963CBA1-C11E-450C-8CFE-82D53454B2E6}" destId="{ABE3771F-06B7-4405-830B-AC972944E60C}" srcOrd="10" destOrd="0" presId="urn:microsoft.com/office/officeart/2005/8/layout/cycle8"/>
    <dgm:cxn modelId="{A241A5C6-6BA1-4A9E-BBC1-A34FB422BCE2}" type="presParOf" srcId="{4963CBA1-C11E-450C-8CFE-82D53454B2E6}" destId="{38A6147F-B489-4D09-A802-F398F4906B1C}" srcOrd="11" destOrd="0" presId="urn:microsoft.com/office/officeart/2005/8/layout/cycle8"/>
    <dgm:cxn modelId="{DDEEF189-40A4-415A-9F64-38447C36FBBA}" type="presParOf" srcId="{4963CBA1-C11E-450C-8CFE-82D53454B2E6}" destId="{F1F7CC27-BEAB-4198-B9E8-D6430FCDB8F9}" srcOrd="12" destOrd="0" presId="urn:microsoft.com/office/officeart/2005/8/layout/cycle8"/>
    <dgm:cxn modelId="{4D6CC904-3DBB-4FDD-97E9-7B60DF4C3E51}" type="presParOf" srcId="{4963CBA1-C11E-450C-8CFE-82D53454B2E6}" destId="{C5788A3D-ED60-473A-8FEB-C851BB6F2D14}" srcOrd="13" destOrd="0" presId="urn:microsoft.com/office/officeart/2005/8/layout/cycle8"/>
    <dgm:cxn modelId="{F90D825D-D899-443D-9608-40940C41C947}" type="presParOf" srcId="{4963CBA1-C11E-450C-8CFE-82D53454B2E6}" destId="{05B1AF1D-269F-47FD-85C1-D96852FCDF26}" srcOrd="14" destOrd="0" presId="urn:microsoft.com/office/officeart/2005/8/layout/cycle8"/>
    <dgm:cxn modelId="{F77D8C9B-8DD5-40F0-B6C9-7E8993D388A5}" type="presParOf" srcId="{4963CBA1-C11E-450C-8CFE-82D53454B2E6}" destId="{BBAD2626-7F2E-49E6-8F5C-9DC8DBEF24FC}" srcOrd="15" destOrd="0" presId="urn:microsoft.com/office/officeart/2005/8/layout/cycle8"/>
    <dgm:cxn modelId="{ABA38664-E6A6-4779-A15B-6164C17A3632}" type="presParOf" srcId="{4963CBA1-C11E-450C-8CFE-82D53454B2E6}" destId="{A4C64341-867B-4240-89B9-78853D1587B8}" srcOrd="16" destOrd="0" presId="urn:microsoft.com/office/officeart/2005/8/layout/cycle8"/>
    <dgm:cxn modelId="{B3C73FBF-05C6-4FD0-9420-59175D63622F}" type="presParOf" srcId="{4963CBA1-C11E-450C-8CFE-82D53454B2E6}" destId="{5F57016B-421C-4056-9235-902576317BD6}" srcOrd="17" destOrd="0" presId="urn:microsoft.com/office/officeart/2005/8/layout/cycle8"/>
    <dgm:cxn modelId="{7175996E-A90C-4FC8-85B7-06985CDB618B}" type="presParOf" srcId="{4963CBA1-C11E-450C-8CFE-82D53454B2E6}" destId="{2A026C36-5C0E-43B9-BBE8-9EE60EAF0B7E}" srcOrd="18" destOrd="0" presId="urn:microsoft.com/office/officeart/2005/8/layout/cycle8"/>
    <dgm:cxn modelId="{3BC7DBBF-3BAA-4822-907E-BB589E16B93D}" type="presParOf" srcId="{4963CBA1-C11E-450C-8CFE-82D53454B2E6}" destId="{B6F21521-36EB-4ECF-8398-4020D01CC066}"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6D106A5-6996-474B-AD8A-1F15A24D8F5A}" type="doc">
      <dgm:prSet loTypeId="urn:microsoft.com/office/officeart/2008/layout/HexagonCluster" loCatId="relationship" qsTypeId="urn:microsoft.com/office/officeart/2005/8/quickstyle/simple5" qsCatId="simple" csTypeId="urn:microsoft.com/office/officeart/2005/8/colors/colorful5" csCatId="colorful" phldr="1"/>
      <dgm:spPr/>
      <dgm:t>
        <a:bodyPr/>
        <a:lstStyle/>
        <a:p>
          <a:endParaRPr lang="en-US"/>
        </a:p>
      </dgm:t>
    </dgm:pt>
    <dgm:pt modelId="{2D44763A-5383-4836-A464-721DF96D3536}">
      <dgm:prSet phldrT="[Text]"/>
      <dgm:spPr/>
      <dgm:t>
        <a:bodyPr/>
        <a:lstStyle/>
        <a:p>
          <a:r>
            <a:rPr lang="en-US" dirty="0"/>
            <a:t>Instructional choice</a:t>
          </a:r>
        </a:p>
      </dgm:t>
    </dgm:pt>
    <dgm:pt modelId="{006E3D92-5A55-47B6-BDF8-9D9B0AA98932}" type="parTrans" cxnId="{F6FAC2B0-C324-42D2-9401-EB235FB28CBB}">
      <dgm:prSet/>
      <dgm:spPr/>
      <dgm:t>
        <a:bodyPr/>
        <a:lstStyle/>
        <a:p>
          <a:endParaRPr lang="en-US"/>
        </a:p>
      </dgm:t>
    </dgm:pt>
    <dgm:pt modelId="{638E9915-0000-441C-9B5E-4140D2E789ED}" type="sibTrans" cxnId="{F6FAC2B0-C324-42D2-9401-EB235FB28CBB}">
      <dgm:prSet/>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t="125" b="125"/>
          </a:stretch>
        </a:blipFill>
      </dgm:spPr>
      <dgm:t>
        <a:bodyPr/>
        <a:lstStyle/>
        <a:p>
          <a:endParaRPr lang="en-US"/>
        </a:p>
      </dgm:t>
      <dgm:extLst>
        <a:ext uri="{E40237B7-FDA0-4F09-8148-C483321AD2D9}">
          <dgm14:cNvPr xmlns:dgm14="http://schemas.microsoft.com/office/drawing/2010/diagram" id="0" name="" title="Pictures of art supplies"/>
        </a:ext>
      </dgm:extLst>
    </dgm:pt>
    <dgm:pt modelId="{EB92BA74-AF9B-4F62-9842-F7056CFC0234}">
      <dgm:prSet phldrT="[Text]"/>
      <dgm:spPr/>
      <dgm:t>
        <a:bodyPr/>
        <a:lstStyle/>
        <a:p>
          <a:r>
            <a:rPr lang="en-US" dirty="0"/>
            <a:t>Behavior-specific praise</a:t>
          </a:r>
        </a:p>
      </dgm:t>
    </dgm:pt>
    <dgm:pt modelId="{B5C45D19-125E-42A8-BBDB-35B1DBF27FA4}" type="parTrans" cxnId="{57D09DB9-4501-4F3B-B4B5-C951E976D66D}">
      <dgm:prSet/>
      <dgm:spPr/>
      <dgm:t>
        <a:bodyPr/>
        <a:lstStyle/>
        <a:p>
          <a:endParaRPr lang="en-US"/>
        </a:p>
      </dgm:t>
    </dgm:pt>
    <dgm:pt modelId="{1C4A5309-5786-4FC7-9F5C-0453C0EE925A}" type="sibTrans" cxnId="{57D09DB9-4501-4F3B-B4B5-C951E976D66D}">
      <dgm:prSet/>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t="125" b="125"/>
          </a:stretch>
        </a:blipFill>
      </dgm:spPr>
      <dgm:t>
        <a:bodyPr/>
        <a:lstStyle/>
        <a:p>
          <a:endParaRPr lang="en-US"/>
        </a:p>
      </dgm:t>
      <dgm:extLst>
        <a:ext uri="{E40237B7-FDA0-4F09-8148-C483321AD2D9}">
          <dgm14:cNvPr xmlns:dgm14="http://schemas.microsoft.com/office/drawing/2010/diagram" id="0" name="" title="Picture of teacher reading book to students during circle time"/>
        </a:ext>
      </dgm:extLst>
    </dgm:pt>
    <dgm:pt modelId="{CB4F58F2-DE31-43B8-8319-EDFE7C46C28A}">
      <dgm:prSet phldrT="[Text]"/>
      <dgm:spPr/>
      <dgm:t>
        <a:bodyPr/>
        <a:lstStyle/>
        <a:p>
          <a:r>
            <a:rPr lang="en-US" dirty="0"/>
            <a:t>Increased opportunities to respond</a:t>
          </a:r>
        </a:p>
      </dgm:t>
    </dgm:pt>
    <dgm:pt modelId="{05315244-DCF1-4E29-9610-A361B1B66B58}" type="parTrans" cxnId="{CD537928-8036-4EE1-9685-FF24C7AC48F5}">
      <dgm:prSet/>
      <dgm:spPr/>
      <dgm:t>
        <a:bodyPr/>
        <a:lstStyle/>
        <a:p>
          <a:endParaRPr lang="en-US"/>
        </a:p>
      </dgm:t>
    </dgm:pt>
    <dgm:pt modelId="{E9CC8F97-5411-4618-A0C8-825496D38A95}" type="sibTrans" cxnId="{CD537928-8036-4EE1-9685-FF24C7AC48F5}">
      <dgm:prSet/>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t="125" b="125"/>
          </a:stretch>
        </a:blipFill>
      </dgm:spPr>
      <dgm:t>
        <a:bodyPr/>
        <a:lstStyle/>
        <a:p>
          <a:endParaRPr lang="en-US"/>
        </a:p>
      </dgm:t>
      <dgm:extLst>
        <a:ext uri="{E40237B7-FDA0-4F09-8148-C483321AD2D9}">
          <dgm14:cNvPr xmlns:dgm14="http://schemas.microsoft.com/office/drawing/2010/diagram" id="0" name="" title="Pictures of art supplies"/>
        </a:ext>
      </dgm:extLst>
    </dgm:pt>
    <dgm:pt modelId="{F7FA1381-EE46-4984-8EF1-570D55A5969D}">
      <dgm:prSet phldrT="[Text]"/>
      <dgm:spPr/>
      <dgm:t>
        <a:bodyPr/>
        <a:lstStyle/>
        <a:p>
          <a:r>
            <a:rPr lang="en-US" dirty="0"/>
            <a:t>Active supervision</a:t>
          </a:r>
        </a:p>
      </dgm:t>
    </dgm:pt>
    <dgm:pt modelId="{D33A1731-26F6-404A-867B-757866DF742B}" type="parTrans" cxnId="{5D41E988-5AFD-4045-99F4-4A4B81B1119F}">
      <dgm:prSet/>
      <dgm:spPr/>
      <dgm:t>
        <a:bodyPr/>
        <a:lstStyle/>
        <a:p>
          <a:endParaRPr lang="en-US"/>
        </a:p>
      </dgm:t>
    </dgm:pt>
    <dgm:pt modelId="{F988E451-FDB1-4CCA-909B-FB267379E0CE}" type="sibTrans" cxnId="{5D41E988-5AFD-4045-99F4-4A4B81B1119F}">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en-US"/>
        </a:p>
      </dgm:t>
      <dgm:extLst>
        <a:ext uri="{E40237B7-FDA0-4F09-8148-C483321AD2D9}">
          <dgm14:cNvPr xmlns:dgm14="http://schemas.microsoft.com/office/drawing/2010/diagram" id="0" name="" title="Young students on tablets"/>
        </a:ext>
      </dgm:extLst>
    </dgm:pt>
    <dgm:pt modelId="{0A597800-6C86-4385-9138-7727CE6BFC90}" type="pres">
      <dgm:prSet presAssocID="{06D106A5-6996-474B-AD8A-1F15A24D8F5A}" presName="Name0" presStyleCnt="0">
        <dgm:presLayoutVars>
          <dgm:chMax val="21"/>
          <dgm:chPref val="21"/>
        </dgm:presLayoutVars>
      </dgm:prSet>
      <dgm:spPr/>
    </dgm:pt>
    <dgm:pt modelId="{619F86CF-A350-4FF7-AF3F-8F4D871D6E64}" type="pres">
      <dgm:prSet presAssocID="{2D44763A-5383-4836-A464-721DF96D3536}" presName="text1" presStyleCnt="0"/>
      <dgm:spPr/>
    </dgm:pt>
    <dgm:pt modelId="{4DB139CB-B2F6-4780-AD40-C4DF8374F79B}" type="pres">
      <dgm:prSet presAssocID="{2D44763A-5383-4836-A464-721DF96D3536}" presName="textRepeatNode" presStyleLbl="alignNode1" presStyleIdx="0" presStyleCnt="4">
        <dgm:presLayoutVars>
          <dgm:chMax val="0"/>
          <dgm:chPref val="0"/>
          <dgm:bulletEnabled val="1"/>
        </dgm:presLayoutVars>
      </dgm:prSet>
      <dgm:spPr/>
    </dgm:pt>
    <dgm:pt modelId="{F1F7A2EE-9F87-4437-B79A-AD3A7A49E2B9}" type="pres">
      <dgm:prSet presAssocID="{2D44763A-5383-4836-A464-721DF96D3536}" presName="textaccent1" presStyleCnt="0"/>
      <dgm:spPr/>
    </dgm:pt>
    <dgm:pt modelId="{3604951E-9EDD-4C31-BD6A-F7D55359CF8E}" type="pres">
      <dgm:prSet presAssocID="{2D44763A-5383-4836-A464-721DF96D3536}" presName="accentRepeatNode" presStyleLbl="solidAlignAcc1" presStyleIdx="0" presStyleCnt="8"/>
      <dgm:spPr/>
    </dgm:pt>
    <dgm:pt modelId="{CC2ADB24-8E8F-4D4D-9809-FEBF6201995A}" type="pres">
      <dgm:prSet presAssocID="{638E9915-0000-441C-9B5E-4140D2E789ED}" presName="image1" presStyleCnt="0"/>
      <dgm:spPr/>
    </dgm:pt>
    <dgm:pt modelId="{C1133F5D-16C2-4A6E-B6BC-3182ABAEC3B0}" type="pres">
      <dgm:prSet presAssocID="{638E9915-0000-441C-9B5E-4140D2E789ED}" presName="imageRepeatNode" presStyleLbl="alignAcc1" presStyleIdx="0" presStyleCnt="4"/>
      <dgm:spPr/>
    </dgm:pt>
    <dgm:pt modelId="{44798EEE-3DA6-4A45-BB9E-98F6DA8458C2}" type="pres">
      <dgm:prSet presAssocID="{638E9915-0000-441C-9B5E-4140D2E789ED}" presName="imageaccent1" presStyleCnt="0"/>
      <dgm:spPr/>
    </dgm:pt>
    <dgm:pt modelId="{26DF4BA1-482C-46EF-B4DC-EB6AF2AB444E}" type="pres">
      <dgm:prSet presAssocID="{638E9915-0000-441C-9B5E-4140D2E789ED}" presName="accentRepeatNode" presStyleLbl="solidAlignAcc1" presStyleIdx="1" presStyleCnt="8"/>
      <dgm:spPr/>
    </dgm:pt>
    <dgm:pt modelId="{6F10BE83-D1FC-4753-88E0-C2FF9E2E0202}" type="pres">
      <dgm:prSet presAssocID="{F7FA1381-EE46-4984-8EF1-570D55A5969D}" presName="text2" presStyleCnt="0"/>
      <dgm:spPr/>
    </dgm:pt>
    <dgm:pt modelId="{A74C656E-ED77-43D5-A73F-063E554D1DF0}" type="pres">
      <dgm:prSet presAssocID="{F7FA1381-EE46-4984-8EF1-570D55A5969D}" presName="textRepeatNode" presStyleLbl="alignNode1" presStyleIdx="1" presStyleCnt="4">
        <dgm:presLayoutVars>
          <dgm:chMax val="0"/>
          <dgm:chPref val="0"/>
          <dgm:bulletEnabled val="1"/>
        </dgm:presLayoutVars>
      </dgm:prSet>
      <dgm:spPr/>
    </dgm:pt>
    <dgm:pt modelId="{33D78F77-4459-4006-AA97-295E5A5FD493}" type="pres">
      <dgm:prSet presAssocID="{F7FA1381-EE46-4984-8EF1-570D55A5969D}" presName="textaccent2" presStyleCnt="0"/>
      <dgm:spPr/>
    </dgm:pt>
    <dgm:pt modelId="{2A2BB062-1DB2-4DF7-B1D9-E7DBDAEE9079}" type="pres">
      <dgm:prSet presAssocID="{F7FA1381-EE46-4984-8EF1-570D55A5969D}" presName="accentRepeatNode" presStyleLbl="solidAlignAcc1" presStyleIdx="2" presStyleCnt="8"/>
      <dgm:spPr/>
    </dgm:pt>
    <dgm:pt modelId="{14FD52B1-6F86-490F-A147-C0D9381376A3}" type="pres">
      <dgm:prSet presAssocID="{F988E451-FDB1-4CCA-909B-FB267379E0CE}" presName="image2" presStyleCnt="0"/>
      <dgm:spPr/>
    </dgm:pt>
    <dgm:pt modelId="{239533A5-DA78-4AAE-9FCF-E6A30142DACE}" type="pres">
      <dgm:prSet presAssocID="{F988E451-FDB1-4CCA-909B-FB267379E0CE}" presName="imageRepeatNode" presStyleLbl="alignAcc1" presStyleIdx="1" presStyleCnt="4"/>
      <dgm:spPr/>
    </dgm:pt>
    <dgm:pt modelId="{010BE30E-F383-4065-83A1-62B48510D65D}" type="pres">
      <dgm:prSet presAssocID="{F988E451-FDB1-4CCA-909B-FB267379E0CE}" presName="imageaccent2" presStyleCnt="0"/>
      <dgm:spPr/>
    </dgm:pt>
    <dgm:pt modelId="{0B955740-FA2C-416F-854C-DBD4CF63E143}" type="pres">
      <dgm:prSet presAssocID="{F988E451-FDB1-4CCA-909B-FB267379E0CE}" presName="accentRepeatNode" presStyleLbl="solidAlignAcc1" presStyleIdx="3" presStyleCnt="8"/>
      <dgm:spPr/>
    </dgm:pt>
    <dgm:pt modelId="{530A14E3-799A-47C4-B636-1A52223F0998}" type="pres">
      <dgm:prSet presAssocID="{EB92BA74-AF9B-4F62-9842-F7056CFC0234}" presName="text3" presStyleCnt="0"/>
      <dgm:spPr/>
    </dgm:pt>
    <dgm:pt modelId="{4AA4808B-508A-46E6-A535-C90FFCF51BD7}" type="pres">
      <dgm:prSet presAssocID="{EB92BA74-AF9B-4F62-9842-F7056CFC0234}" presName="textRepeatNode" presStyleLbl="alignNode1" presStyleIdx="2" presStyleCnt="4">
        <dgm:presLayoutVars>
          <dgm:chMax val="0"/>
          <dgm:chPref val="0"/>
          <dgm:bulletEnabled val="1"/>
        </dgm:presLayoutVars>
      </dgm:prSet>
      <dgm:spPr/>
    </dgm:pt>
    <dgm:pt modelId="{24CB498E-F065-459E-B986-926162B332C7}" type="pres">
      <dgm:prSet presAssocID="{EB92BA74-AF9B-4F62-9842-F7056CFC0234}" presName="textaccent3" presStyleCnt="0"/>
      <dgm:spPr/>
    </dgm:pt>
    <dgm:pt modelId="{60E09C23-7454-4F3B-AC3A-826BF7ED922F}" type="pres">
      <dgm:prSet presAssocID="{EB92BA74-AF9B-4F62-9842-F7056CFC0234}" presName="accentRepeatNode" presStyleLbl="solidAlignAcc1" presStyleIdx="4" presStyleCnt="8"/>
      <dgm:spPr/>
    </dgm:pt>
    <dgm:pt modelId="{49392DE3-0AB7-458B-B3FA-D9732854C131}" type="pres">
      <dgm:prSet presAssocID="{1C4A5309-5786-4FC7-9F5C-0453C0EE925A}" presName="image3" presStyleCnt="0"/>
      <dgm:spPr/>
    </dgm:pt>
    <dgm:pt modelId="{05876DB1-EF5C-44C6-B083-4FAA1FDF2CB5}" type="pres">
      <dgm:prSet presAssocID="{1C4A5309-5786-4FC7-9F5C-0453C0EE925A}" presName="imageRepeatNode" presStyleLbl="alignAcc1" presStyleIdx="2" presStyleCnt="4"/>
      <dgm:spPr/>
    </dgm:pt>
    <dgm:pt modelId="{448F80CE-DA15-494E-B8B2-0599C3A122CE}" type="pres">
      <dgm:prSet presAssocID="{1C4A5309-5786-4FC7-9F5C-0453C0EE925A}" presName="imageaccent3" presStyleCnt="0"/>
      <dgm:spPr/>
    </dgm:pt>
    <dgm:pt modelId="{33C1C8FC-050F-44FF-BAF0-5B9E67663F55}" type="pres">
      <dgm:prSet presAssocID="{1C4A5309-5786-4FC7-9F5C-0453C0EE925A}" presName="accentRepeatNode" presStyleLbl="solidAlignAcc1" presStyleIdx="5" presStyleCnt="8"/>
      <dgm:spPr/>
    </dgm:pt>
    <dgm:pt modelId="{1ABA44B6-0C91-4786-849E-8D4E08717116}" type="pres">
      <dgm:prSet presAssocID="{CB4F58F2-DE31-43B8-8319-EDFE7C46C28A}" presName="text4" presStyleCnt="0"/>
      <dgm:spPr/>
    </dgm:pt>
    <dgm:pt modelId="{E2A7EE76-AA5E-473A-9C6A-A93EEDBAF77A}" type="pres">
      <dgm:prSet presAssocID="{CB4F58F2-DE31-43B8-8319-EDFE7C46C28A}" presName="textRepeatNode" presStyleLbl="alignNode1" presStyleIdx="3" presStyleCnt="4">
        <dgm:presLayoutVars>
          <dgm:chMax val="0"/>
          <dgm:chPref val="0"/>
          <dgm:bulletEnabled val="1"/>
        </dgm:presLayoutVars>
      </dgm:prSet>
      <dgm:spPr/>
    </dgm:pt>
    <dgm:pt modelId="{9E604D6F-49C5-4885-8639-773F29AF599B}" type="pres">
      <dgm:prSet presAssocID="{CB4F58F2-DE31-43B8-8319-EDFE7C46C28A}" presName="textaccent4" presStyleCnt="0"/>
      <dgm:spPr/>
    </dgm:pt>
    <dgm:pt modelId="{4516045C-127C-4892-A839-076125772A1A}" type="pres">
      <dgm:prSet presAssocID="{CB4F58F2-DE31-43B8-8319-EDFE7C46C28A}" presName="accentRepeatNode" presStyleLbl="solidAlignAcc1" presStyleIdx="6" presStyleCnt="8"/>
      <dgm:spPr/>
    </dgm:pt>
    <dgm:pt modelId="{B4E628DF-3E5A-4035-8ED6-04739917036D}" type="pres">
      <dgm:prSet presAssocID="{E9CC8F97-5411-4618-A0C8-825496D38A95}" presName="image4" presStyleCnt="0"/>
      <dgm:spPr/>
    </dgm:pt>
    <dgm:pt modelId="{1E617081-9CE7-486D-B6EF-1F8E4D3A04FF}" type="pres">
      <dgm:prSet presAssocID="{E9CC8F97-5411-4618-A0C8-825496D38A95}" presName="imageRepeatNode" presStyleLbl="alignAcc1" presStyleIdx="3" presStyleCnt="4"/>
      <dgm:spPr/>
    </dgm:pt>
    <dgm:pt modelId="{B47CB224-E5A7-4E6E-BEB7-6F3C6DAF184F}" type="pres">
      <dgm:prSet presAssocID="{E9CC8F97-5411-4618-A0C8-825496D38A95}" presName="imageaccent4" presStyleCnt="0"/>
      <dgm:spPr/>
    </dgm:pt>
    <dgm:pt modelId="{BFB3B0A0-977C-4DCE-841F-B0D4FC928A66}" type="pres">
      <dgm:prSet presAssocID="{E9CC8F97-5411-4618-A0C8-825496D38A95}" presName="accentRepeatNode" presStyleLbl="solidAlignAcc1" presStyleIdx="7" presStyleCnt="8"/>
      <dgm:spPr/>
    </dgm:pt>
  </dgm:ptLst>
  <dgm:cxnLst>
    <dgm:cxn modelId="{CD537928-8036-4EE1-9685-FF24C7AC48F5}" srcId="{06D106A5-6996-474B-AD8A-1F15A24D8F5A}" destId="{CB4F58F2-DE31-43B8-8319-EDFE7C46C28A}" srcOrd="3" destOrd="0" parTransId="{05315244-DCF1-4E29-9610-A361B1B66B58}" sibTransId="{E9CC8F97-5411-4618-A0C8-825496D38A95}"/>
    <dgm:cxn modelId="{4772832F-E3B4-40A0-8C27-FA4509CE14CC}" type="presOf" srcId="{2D44763A-5383-4836-A464-721DF96D3536}" destId="{4DB139CB-B2F6-4780-AD40-C4DF8374F79B}" srcOrd="0" destOrd="0" presId="urn:microsoft.com/office/officeart/2008/layout/HexagonCluster"/>
    <dgm:cxn modelId="{6D98183A-FE38-4FEF-BB1D-C05638AFC980}" type="presOf" srcId="{CB4F58F2-DE31-43B8-8319-EDFE7C46C28A}" destId="{E2A7EE76-AA5E-473A-9C6A-A93EEDBAF77A}" srcOrd="0" destOrd="0" presId="urn:microsoft.com/office/officeart/2008/layout/HexagonCluster"/>
    <dgm:cxn modelId="{E4FD055B-B8EA-4FC8-9F3C-9D971B3F3168}" type="presOf" srcId="{638E9915-0000-441C-9B5E-4140D2E789ED}" destId="{C1133F5D-16C2-4A6E-B6BC-3182ABAEC3B0}" srcOrd="0" destOrd="0" presId="urn:microsoft.com/office/officeart/2008/layout/HexagonCluster"/>
    <dgm:cxn modelId="{3EA3EA59-D665-499C-A9B4-012FFCAC9A7B}" type="presOf" srcId="{E9CC8F97-5411-4618-A0C8-825496D38A95}" destId="{1E617081-9CE7-486D-B6EF-1F8E4D3A04FF}" srcOrd="0" destOrd="0" presId="urn:microsoft.com/office/officeart/2008/layout/HexagonCluster"/>
    <dgm:cxn modelId="{5D41E988-5AFD-4045-99F4-4A4B81B1119F}" srcId="{06D106A5-6996-474B-AD8A-1F15A24D8F5A}" destId="{F7FA1381-EE46-4984-8EF1-570D55A5969D}" srcOrd="1" destOrd="0" parTransId="{D33A1731-26F6-404A-867B-757866DF742B}" sibTransId="{F988E451-FDB1-4CCA-909B-FB267379E0CE}"/>
    <dgm:cxn modelId="{88C49989-DD87-44E0-9FCB-66BEDA15C5F4}" type="presOf" srcId="{06D106A5-6996-474B-AD8A-1F15A24D8F5A}" destId="{0A597800-6C86-4385-9138-7727CE6BFC90}" srcOrd="0" destOrd="0" presId="urn:microsoft.com/office/officeart/2008/layout/HexagonCluster"/>
    <dgm:cxn modelId="{6EBBCF8A-09E1-44F0-92FD-19A160288611}" type="presOf" srcId="{EB92BA74-AF9B-4F62-9842-F7056CFC0234}" destId="{4AA4808B-508A-46E6-A535-C90FFCF51BD7}" srcOrd="0" destOrd="0" presId="urn:microsoft.com/office/officeart/2008/layout/HexagonCluster"/>
    <dgm:cxn modelId="{58C35393-0A7D-45CB-939C-ED81F81C52EE}" type="presOf" srcId="{F7FA1381-EE46-4984-8EF1-570D55A5969D}" destId="{A74C656E-ED77-43D5-A73F-063E554D1DF0}" srcOrd="0" destOrd="0" presId="urn:microsoft.com/office/officeart/2008/layout/HexagonCluster"/>
    <dgm:cxn modelId="{5F1FAA99-F427-4D76-9CD6-D55C1EC7BDF5}" type="presOf" srcId="{1C4A5309-5786-4FC7-9F5C-0453C0EE925A}" destId="{05876DB1-EF5C-44C6-B083-4FAA1FDF2CB5}" srcOrd="0" destOrd="0" presId="urn:microsoft.com/office/officeart/2008/layout/HexagonCluster"/>
    <dgm:cxn modelId="{F6FAC2B0-C324-42D2-9401-EB235FB28CBB}" srcId="{06D106A5-6996-474B-AD8A-1F15A24D8F5A}" destId="{2D44763A-5383-4836-A464-721DF96D3536}" srcOrd="0" destOrd="0" parTransId="{006E3D92-5A55-47B6-BDF8-9D9B0AA98932}" sibTransId="{638E9915-0000-441C-9B5E-4140D2E789ED}"/>
    <dgm:cxn modelId="{57D09DB9-4501-4F3B-B4B5-C951E976D66D}" srcId="{06D106A5-6996-474B-AD8A-1F15A24D8F5A}" destId="{EB92BA74-AF9B-4F62-9842-F7056CFC0234}" srcOrd="2" destOrd="0" parTransId="{B5C45D19-125E-42A8-BBDB-35B1DBF27FA4}" sibTransId="{1C4A5309-5786-4FC7-9F5C-0453C0EE925A}"/>
    <dgm:cxn modelId="{3C95DDEC-38F3-4CC2-B5EC-B0498FA03EA4}" type="presOf" srcId="{F988E451-FDB1-4CCA-909B-FB267379E0CE}" destId="{239533A5-DA78-4AAE-9FCF-E6A30142DACE}" srcOrd="0" destOrd="0" presId="urn:microsoft.com/office/officeart/2008/layout/HexagonCluster"/>
    <dgm:cxn modelId="{CA211338-8838-452A-A787-327320DB10BB}" type="presParOf" srcId="{0A597800-6C86-4385-9138-7727CE6BFC90}" destId="{619F86CF-A350-4FF7-AF3F-8F4D871D6E64}" srcOrd="0" destOrd="0" presId="urn:microsoft.com/office/officeart/2008/layout/HexagonCluster"/>
    <dgm:cxn modelId="{79316A8F-31C4-43B2-B992-8DDC6CC85205}" type="presParOf" srcId="{619F86CF-A350-4FF7-AF3F-8F4D871D6E64}" destId="{4DB139CB-B2F6-4780-AD40-C4DF8374F79B}" srcOrd="0" destOrd="0" presId="urn:microsoft.com/office/officeart/2008/layout/HexagonCluster"/>
    <dgm:cxn modelId="{FA4864B3-E5B6-4BD0-919F-4A41C87DC966}" type="presParOf" srcId="{0A597800-6C86-4385-9138-7727CE6BFC90}" destId="{F1F7A2EE-9F87-4437-B79A-AD3A7A49E2B9}" srcOrd="1" destOrd="0" presId="urn:microsoft.com/office/officeart/2008/layout/HexagonCluster"/>
    <dgm:cxn modelId="{62B9DCE5-A10B-456A-BF70-2CE5BA75ABFB}" type="presParOf" srcId="{F1F7A2EE-9F87-4437-B79A-AD3A7A49E2B9}" destId="{3604951E-9EDD-4C31-BD6A-F7D55359CF8E}" srcOrd="0" destOrd="0" presId="urn:microsoft.com/office/officeart/2008/layout/HexagonCluster"/>
    <dgm:cxn modelId="{7B12B4A3-FA4C-4FA2-B4C0-E0210D95550D}" type="presParOf" srcId="{0A597800-6C86-4385-9138-7727CE6BFC90}" destId="{CC2ADB24-8E8F-4D4D-9809-FEBF6201995A}" srcOrd="2" destOrd="0" presId="urn:microsoft.com/office/officeart/2008/layout/HexagonCluster"/>
    <dgm:cxn modelId="{7BCD1D01-1C4D-4793-8EC3-BAE8988C5D71}" type="presParOf" srcId="{CC2ADB24-8E8F-4D4D-9809-FEBF6201995A}" destId="{C1133F5D-16C2-4A6E-B6BC-3182ABAEC3B0}" srcOrd="0" destOrd="0" presId="urn:microsoft.com/office/officeart/2008/layout/HexagonCluster"/>
    <dgm:cxn modelId="{08554240-1FDC-424B-834E-70B6BACB250E}" type="presParOf" srcId="{0A597800-6C86-4385-9138-7727CE6BFC90}" destId="{44798EEE-3DA6-4A45-BB9E-98F6DA8458C2}" srcOrd="3" destOrd="0" presId="urn:microsoft.com/office/officeart/2008/layout/HexagonCluster"/>
    <dgm:cxn modelId="{FB7B535A-E84C-4AF5-A370-5430E9F85B6A}" type="presParOf" srcId="{44798EEE-3DA6-4A45-BB9E-98F6DA8458C2}" destId="{26DF4BA1-482C-46EF-B4DC-EB6AF2AB444E}" srcOrd="0" destOrd="0" presId="urn:microsoft.com/office/officeart/2008/layout/HexagonCluster"/>
    <dgm:cxn modelId="{E55E18A6-0950-4A07-BA9D-6A87D3EE0C55}" type="presParOf" srcId="{0A597800-6C86-4385-9138-7727CE6BFC90}" destId="{6F10BE83-D1FC-4753-88E0-C2FF9E2E0202}" srcOrd="4" destOrd="0" presId="urn:microsoft.com/office/officeart/2008/layout/HexagonCluster"/>
    <dgm:cxn modelId="{F11104E7-7E49-4CB2-907B-7FFC2E3D5E08}" type="presParOf" srcId="{6F10BE83-D1FC-4753-88E0-C2FF9E2E0202}" destId="{A74C656E-ED77-43D5-A73F-063E554D1DF0}" srcOrd="0" destOrd="0" presId="urn:microsoft.com/office/officeart/2008/layout/HexagonCluster"/>
    <dgm:cxn modelId="{194BB1E7-CF6E-49E4-923B-159CAC388095}" type="presParOf" srcId="{0A597800-6C86-4385-9138-7727CE6BFC90}" destId="{33D78F77-4459-4006-AA97-295E5A5FD493}" srcOrd="5" destOrd="0" presId="urn:microsoft.com/office/officeart/2008/layout/HexagonCluster"/>
    <dgm:cxn modelId="{87F11E40-AB6D-4C3C-A15D-93B13A52AEFB}" type="presParOf" srcId="{33D78F77-4459-4006-AA97-295E5A5FD493}" destId="{2A2BB062-1DB2-4DF7-B1D9-E7DBDAEE9079}" srcOrd="0" destOrd="0" presId="urn:microsoft.com/office/officeart/2008/layout/HexagonCluster"/>
    <dgm:cxn modelId="{2E6D1AA9-969E-4F62-AF40-31C7D1DC356C}" type="presParOf" srcId="{0A597800-6C86-4385-9138-7727CE6BFC90}" destId="{14FD52B1-6F86-490F-A147-C0D9381376A3}" srcOrd="6" destOrd="0" presId="urn:microsoft.com/office/officeart/2008/layout/HexagonCluster"/>
    <dgm:cxn modelId="{F87D9AE0-DD4F-4F86-A203-0E9F04F2E31E}" type="presParOf" srcId="{14FD52B1-6F86-490F-A147-C0D9381376A3}" destId="{239533A5-DA78-4AAE-9FCF-E6A30142DACE}" srcOrd="0" destOrd="0" presId="urn:microsoft.com/office/officeart/2008/layout/HexagonCluster"/>
    <dgm:cxn modelId="{BE392258-4723-4846-80C2-A2F2DE5DD373}" type="presParOf" srcId="{0A597800-6C86-4385-9138-7727CE6BFC90}" destId="{010BE30E-F383-4065-83A1-62B48510D65D}" srcOrd="7" destOrd="0" presId="urn:microsoft.com/office/officeart/2008/layout/HexagonCluster"/>
    <dgm:cxn modelId="{FF5EAE4E-04F1-4DBC-87C6-6A40CD4ACEA3}" type="presParOf" srcId="{010BE30E-F383-4065-83A1-62B48510D65D}" destId="{0B955740-FA2C-416F-854C-DBD4CF63E143}" srcOrd="0" destOrd="0" presId="urn:microsoft.com/office/officeart/2008/layout/HexagonCluster"/>
    <dgm:cxn modelId="{606DB9D4-95A7-4C52-A789-D13E59E4C4C4}" type="presParOf" srcId="{0A597800-6C86-4385-9138-7727CE6BFC90}" destId="{530A14E3-799A-47C4-B636-1A52223F0998}" srcOrd="8" destOrd="0" presId="urn:microsoft.com/office/officeart/2008/layout/HexagonCluster"/>
    <dgm:cxn modelId="{4CAB0C87-940B-4D05-B890-4C6E6D636784}" type="presParOf" srcId="{530A14E3-799A-47C4-B636-1A52223F0998}" destId="{4AA4808B-508A-46E6-A535-C90FFCF51BD7}" srcOrd="0" destOrd="0" presId="urn:microsoft.com/office/officeart/2008/layout/HexagonCluster"/>
    <dgm:cxn modelId="{0E4FB9CB-DAE6-496B-A9E5-F52B082333B6}" type="presParOf" srcId="{0A597800-6C86-4385-9138-7727CE6BFC90}" destId="{24CB498E-F065-459E-B986-926162B332C7}" srcOrd="9" destOrd="0" presId="urn:microsoft.com/office/officeart/2008/layout/HexagonCluster"/>
    <dgm:cxn modelId="{E823D581-5FC6-43B5-8482-BADCBB7397BD}" type="presParOf" srcId="{24CB498E-F065-459E-B986-926162B332C7}" destId="{60E09C23-7454-4F3B-AC3A-826BF7ED922F}" srcOrd="0" destOrd="0" presId="urn:microsoft.com/office/officeart/2008/layout/HexagonCluster"/>
    <dgm:cxn modelId="{15610453-B4DD-413F-9197-49E0A465F83C}" type="presParOf" srcId="{0A597800-6C86-4385-9138-7727CE6BFC90}" destId="{49392DE3-0AB7-458B-B3FA-D9732854C131}" srcOrd="10" destOrd="0" presId="urn:microsoft.com/office/officeart/2008/layout/HexagonCluster"/>
    <dgm:cxn modelId="{FF17A4AA-9463-4CFD-91C2-439BC0A53C0D}" type="presParOf" srcId="{49392DE3-0AB7-458B-B3FA-D9732854C131}" destId="{05876DB1-EF5C-44C6-B083-4FAA1FDF2CB5}" srcOrd="0" destOrd="0" presId="urn:microsoft.com/office/officeart/2008/layout/HexagonCluster"/>
    <dgm:cxn modelId="{6840F1D5-958B-4BE2-A538-E3A285FE403E}" type="presParOf" srcId="{0A597800-6C86-4385-9138-7727CE6BFC90}" destId="{448F80CE-DA15-494E-B8B2-0599C3A122CE}" srcOrd="11" destOrd="0" presId="urn:microsoft.com/office/officeart/2008/layout/HexagonCluster"/>
    <dgm:cxn modelId="{24CD3B01-B498-49FF-9ED0-A7C16F50563E}" type="presParOf" srcId="{448F80CE-DA15-494E-B8B2-0599C3A122CE}" destId="{33C1C8FC-050F-44FF-BAF0-5B9E67663F55}" srcOrd="0" destOrd="0" presId="urn:microsoft.com/office/officeart/2008/layout/HexagonCluster"/>
    <dgm:cxn modelId="{FE6E6F4F-AA72-4F61-ABE3-5DD30CC1C3EA}" type="presParOf" srcId="{0A597800-6C86-4385-9138-7727CE6BFC90}" destId="{1ABA44B6-0C91-4786-849E-8D4E08717116}" srcOrd="12" destOrd="0" presId="urn:microsoft.com/office/officeart/2008/layout/HexagonCluster"/>
    <dgm:cxn modelId="{82924624-FC99-4BE9-A3BF-6C35829C80E3}" type="presParOf" srcId="{1ABA44B6-0C91-4786-849E-8D4E08717116}" destId="{E2A7EE76-AA5E-473A-9C6A-A93EEDBAF77A}" srcOrd="0" destOrd="0" presId="urn:microsoft.com/office/officeart/2008/layout/HexagonCluster"/>
    <dgm:cxn modelId="{30432FDC-D073-4342-8686-4D32CB03F941}" type="presParOf" srcId="{0A597800-6C86-4385-9138-7727CE6BFC90}" destId="{9E604D6F-49C5-4885-8639-773F29AF599B}" srcOrd="13" destOrd="0" presId="urn:microsoft.com/office/officeart/2008/layout/HexagonCluster"/>
    <dgm:cxn modelId="{F9A8358F-A4BE-4A90-87D6-0266C1319FC8}" type="presParOf" srcId="{9E604D6F-49C5-4885-8639-773F29AF599B}" destId="{4516045C-127C-4892-A839-076125772A1A}" srcOrd="0" destOrd="0" presId="urn:microsoft.com/office/officeart/2008/layout/HexagonCluster"/>
    <dgm:cxn modelId="{13DF2F5D-AB5F-4312-836D-522F2631948A}" type="presParOf" srcId="{0A597800-6C86-4385-9138-7727CE6BFC90}" destId="{B4E628DF-3E5A-4035-8ED6-04739917036D}" srcOrd="14" destOrd="0" presId="urn:microsoft.com/office/officeart/2008/layout/HexagonCluster"/>
    <dgm:cxn modelId="{43B456EE-6BDC-4669-BCC4-280541AAB0EF}" type="presParOf" srcId="{B4E628DF-3E5A-4035-8ED6-04739917036D}" destId="{1E617081-9CE7-486D-B6EF-1F8E4D3A04FF}" srcOrd="0" destOrd="0" presId="urn:microsoft.com/office/officeart/2008/layout/HexagonCluster"/>
    <dgm:cxn modelId="{232210A8-270B-4406-942B-43A6BDF5C164}" type="presParOf" srcId="{0A597800-6C86-4385-9138-7727CE6BFC90}" destId="{B47CB224-E5A7-4E6E-BEB7-6F3C6DAF184F}" srcOrd="15" destOrd="0" presId="urn:microsoft.com/office/officeart/2008/layout/HexagonCluster"/>
    <dgm:cxn modelId="{AD29223A-0BCE-462D-A491-AE1982C9FD06}" type="presParOf" srcId="{B47CB224-E5A7-4E6E-BEB7-6F3C6DAF184F}" destId="{BFB3B0A0-977C-4DCE-841F-B0D4FC928A66}"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3645" y="0"/>
          <a:ext cx="1096496"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1: Setting up for Success</a:t>
          </a:r>
        </a:p>
      </dsp:txBody>
      <dsp:txXfrm>
        <a:off x="3645" y="1353819"/>
        <a:ext cx="1096496" cy="1353819"/>
      </dsp:txXfrm>
    </dsp:sp>
    <dsp:sp modelId="{0304F202-A9F3-479D-BEB1-3ABB9CCAFAF9}">
      <dsp:nvSpPr>
        <dsp:cNvPr id="0" name=""/>
        <dsp:cNvSpPr/>
      </dsp:nvSpPr>
      <dsp:spPr>
        <a:xfrm>
          <a:off x="36540" y="203072"/>
          <a:ext cx="1030706"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33037" y="0"/>
          <a:ext cx="1096496"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dirty="0">
              <a:solidFill>
                <a:schemeClr val="accent4"/>
              </a:solidFill>
            </a:rPr>
            <a:t>TECHNOLOGY TRAINING PART 1: Preparing</a:t>
          </a:r>
          <a:br>
            <a:rPr lang="en-US" sz="1400" i="1" kern="1200" dirty="0">
              <a:solidFill>
                <a:schemeClr val="accent4"/>
              </a:solidFill>
            </a:rPr>
          </a:br>
          <a:r>
            <a:rPr lang="en-US" sz="1400" i="1" kern="1200" dirty="0">
              <a:solidFill>
                <a:schemeClr val="accent4"/>
              </a:solidFill>
            </a:rPr>
            <a:t>Your Data Structures</a:t>
          </a:r>
          <a:endParaRPr lang="en-US" sz="1400" kern="1200" dirty="0">
            <a:solidFill>
              <a:schemeClr val="accent4"/>
            </a:solidFill>
          </a:endParaRPr>
        </a:p>
      </dsp:txBody>
      <dsp:txXfrm>
        <a:off x="1133037" y="1353819"/>
        <a:ext cx="1096496" cy="1353819"/>
      </dsp:txXfrm>
    </dsp:sp>
    <dsp:sp modelId="{AF799562-D0FE-4304-8CBE-F6EBFAE4013A}">
      <dsp:nvSpPr>
        <dsp:cNvPr id="0" name=""/>
        <dsp:cNvSpPr/>
      </dsp:nvSpPr>
      <dsp:spPr>
        <a:xfrm>
          <a:off x="1165932" y="203072"/>
          <a:ext cx="1030706"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262428" y="0"/>
          <a:ext cx="1096496"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2: Monitoring and </a:t>
          </a:r>
          <a:r>
            <a:rPr lang="en-US" sz="1400" kern="1200" err="1"/>
            <a:t>Communi-cating</a:t>
          </a:r>
          <a:r>
            <a:rPr lang="en-US" sz="1400" kern="1200"/>
            <a:t> for Success</a:t>
          </a:r>
        </a:p>
      </dsp:txBody>
      <dsp:txXfrm>
        <a:off x="2262428" y="1353819"/>
        <a:ext cx="1096496" cy="1353819"/>
      </dsp:txXfrm>
    </dsp:sp>
    <dsp:sp modelId="{069CDC01-BE12-484D-9486-671E87A5E1A9}">
      <dsp:nvSpPr>
        <dsp:cNvPr id="0" name=""/>
        <dsp:cNvSpPr/>
      </dsp:nvSpPr>
      <dsp:spPr>
        <a:xfrm>
          <a:off x="2295323" y="203072"/>
          <a:ext cx="1030706"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391820" y="0"/>
          <a:ext cx="1096496"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3391820" y="1353819"/>
        <a:ext cx="1096496" cy="1353819"/>
      </dsp:txXfrm>
    </dsp:sp>
    <dsp:sp modelId="{640B4EA2-5D13-4CA1-86A9-3221B0994580}">
      <dsp:nvSpPr>
        <dsp:cNvPr id="0" name=""/>
        <dsp:cNvSpPr/>
      </dsp:nvSpPr>
      <dsp:spPr>
        <a:xfrm>
          <a:off x="3424715" y="203072"/>
          <a:ext cx="1030706"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521211" y="0"/>
          <a:ext cx="1096496"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3: Using Your Data to Inform Instruction</a:t>
          </a:r>
        </a:p>
      </dsp:txBody>
      <dsp:txXfrm>
        <a:off x="4521211" y="1353819"/>
        <a:ext cx="1096496" cy="1353819"/>
      </dsp:txXfrm>
    </dsp:sp>
    <dsp:sp modelId="{1722C8D5-9191-4617-9A5C-B2D813A9D915}">
      <dsp:nvSpPr>
        <dsp:cNvPr id="0" name=""/>
        <dsp:cNvSpPr/>
      </dsp:nvSpPr>
      <dsp:spPr>
        <a:xfrm>
          <a:off x="4554106" y="203072"/>
          <a:ext cx="1030706"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650603" y="0"/>
          <a:ext cx="1096496"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4: </a:t>
          </a:r>
          <a:br>
            <a:rPr lang="en-US" sz="1400" kern="1200"/>
          </a:br>
          <a:r>
            <a:rPr lang="en-US" sz="1400" kern="1200"/>
            <a:t>True Integration</a:t>
          </a:r>
        </a:p>
      </dsp:txBody>
      <dsp:txXfrm>
        <a:off x="5650603" y="1353819"/>
        <a:ext cx="1096496" cy="1353819"/>
      </dsp:txXfrm>
    </dsp:sp>
    <dsp:sp modelId="{0ED1F304-354B-4320-B27C-70A3951670CA}">
      <dsp:nvSpPr>
        <dsp:cNvPr id="0" name=""/>
        <dsp:cNvSpPr/>
      </dsp:nvSpPr>
      <dsp:spPr>
        <a:xfrm>
          <a:off x="5683498" y="203072"/>
          <a:ext cx="1030706"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779995" y="0"/>
          <a:ext cx="1096496"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5: Planning for the Year Ahead</a:t>
          </a:r>
        </a:p>
      </dsp:txBody>
      <dsp:txXfrm>
        <a:off x="6779995" y="1353819"/>
        <a:ext cx="1096496" cy="1353819"/>
      </dsp:txXfrm>
    </dsp:sp>
    <dsp:sp modelId="{92DE6F99-74F9-48AD-8F0A-3356A4758B7E}">
      <dsp:nvSpPr>
        <dsp:cNvPr id="0" name=""/>
        <dsp:cNvSpPr/>
      </dsp:nvSpPr>
      <dsp:spPr>
        <a:xfrm>
          <a:off x="6812889" y="203072"/>
          <a:ext cx="1030706"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7909386" y="0"/>
          <a:ext cx="1096496"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SUMMER SUPPORT</a:t>
          </a:r>
        </a:p>
      </dsp:txBody>
      <dsp:txXfrm>
        <a:off x="7909386" y="1353819"/>
        <a:ext cx="1096496" cy="1353819"/>
      </dsp:txXfrm>
    </dsp:sp>
    <dsp:sp modelId="{55472D87-4270-4864-9513-C4EF84F48593}">
      <dsp:nvSpPr>
        <dsp:cNvPr id="0" name=""/>
        <dsp:cNvSpPr/>
      </dsp:nvSpPr>
      <dsp:spPr>
        <a:xfrm>
          <a:off x="7942281" y="203072"/>
          <a:ext cx="1030706"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360381" y="2703864"/>
          <a:ext cx="8288766"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dirty="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dirty="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dirty="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Using data to determine</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Draft Tertiary Prevention Intervention Grids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dsp:txBody>
      <dsp:txXfrm>
        <a:off x="5019673" y="1790680"/>
        <a:ext cx="1462388" cy="1964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923" y="42379"/>
          <a:ext cx="555574" cy="666689"/>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JULY</a:t>
          </a:r>
        </a:p>
      </dsp:txBody>
      <dsp:txXfrm rot="16200000">
        <a:off x="-216861" y="260164"/>
        <a:ext cx="546685" cy="111114"/>
      </dsp:txXfrm>
    </dsp:sp>
    <dsp:sp modelId="{016B7851-ED07-41AA-91EF-5A835E3DD507}">
      <dsp:nvSpPr>
        <dsp:cNvPr id="0" name=""/>
        <dsp:cNvSpPr/>
      </dsp:nvSpPr>
      <dsp:spPr>
        <a:xfrm>
          <a:off x="575943" y="42379"/>
          <a:ext cx="555574" cy="666689"/>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AUGUST</a:t>
          </a:r>
        </a:p>
      </dsp:txBody>
      <dsp:txXfrm rot="16200000">
        <a:off x="358158" y="260164"/>
        <a:ext cx="546685" cy="111114"/>
      </dsp:txXfrm>
    </dsp:sp>
    <dsp:sp modelId="{427FC1E3-0593-4C6D-B81C-9EA4B510122F}">
      <dsp:nvSpPr>
        <dsp:cNvPr id="0" name=""/>
        <dsp:cNvSpPr/>
      </dsp:nvSpPr>
      <dsp:spPr>
        <a:xfrm rot="5400000">
          <a:off x="529729" y="572285"/>
          <a:ext cx="97984" cy="8333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150963" y="42379"/>
          <a:ext cx="555574" cy="666689"/>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SEPTEMBER</a:t>
          </a:r>
        </a:p>
      </dsp:txBody>
      <dsp:txXfrm rot="16200000">
        <a:off x="933178" y="260164"/>
        <a:ext cx="546685" cy="111114"/>
      </dsp:txXfrm>
    </dsp:sp>
    <dsp:sp modelId="{D91F4DFA-AF61-4DA7-B416-261203779B99}">
      <dsp:nvSpPr>
        <dsp:cNvPr id="0" name=""/>
        <dsp:cNvSpPr/>
      </dsp:nvSpPr>
      <dsp:spPr>
        <a:xfrm rot="5400000">
          <a:off x="1104749" y="572285"/>
          <a:ext cx="97984" cy="8333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1725983" y="42379"/>
          <a:ext cx="555574" cy="666689"/>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OCTOBER</a:t>
          </a:r>
        </a:p>
      </dsp:txBody>
      <dsp:txXfrm rot="16200000">
        <a:off x="1508198" y="260164"/>
        <a:ext cx="546685" cy="111114"/>
      </dsp:txXfrm>
    </dsp:sp>
    <dsp:sp modelId="{D79CC247-1F61-4E90-9866-DAA70D747B32}">
      <dsp:nvSpPr>
        <dsp:cNvPr id="0" name=""/>
        <dsp:cNvSpPr/>
      </dsp:nvSpPr>
      <dsp:spPr>
        <a:xfrm rot="5400000">
          <a:off x="1679769" y="572285"/>
          <a:ext cx="97984" cy="8333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570946"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NOVEMBER</a:t>
          </a:r>
        </a:p>
      </dsp:txBody>
      <dsp:txXfrm rot="16200000">
        <a:off x="-216081" y="216081"/>
        <a:ext cx="546352" cy="114189"/>
      </dsp:txXfrm>
    </dsp:sp>
    <dsp:sp modelId="{64520AE6-CA28-44A4-BD01-EAAB20F3659C}">
      <dsp:nvSpPr>
        <dsp:cNvPr id="0" name=""/>
        <dsp:cNvSpPr/>
      </dsp:nvSpPr>
      <dsp:spPr>
        <a:xfrm>
          <a:off x="591153" y="0"/>
          <a:ext cx="570946"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DECEMBER</a:t>
          </a:r>
        </a:p>
      </dsp:txBody>
      <dsp:txXfrm rot="16200000">
        <a:off x="375072" y="216081"/>
        <a:ext cx="546352" cy="114189"/>
      </dsp:txXfrm>
    </dsp:sp>
    <dsp:sp modelId="{427FC1E3-0593-4C6D-B81C-9EA4B510122F}">
      <dsp:nvSpPr>
        <dsp:cNvPr id="0" name=""/>
        <dsp:cNvSpPr/>
      </dsp:nvSpPr>
      <dsp:spPr>
        <a:xfrm rot="5400000">
          <a:off x="545057" y="528267"/>
          <a:ext cx="97900" cy="85641"/>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11" y="10388"/>
          <a:ext cx="537922" cy="645506"/>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JANUARY</a:t>
          </a:r>
        </a:p>
      </dsp:txBody>
      <dsp:txXfrm rot="16200000">
        <a:off x="-210654" y="221253"/>
        <a:ext cx="529315" cy="107584"/>
      </dsp:txXfrm>
    </dsp:sp>
    <dsp:sp modelId="{E0A01FB4-1D39-44C8-BE71-7169CCA8ECD3}">
      <dsp:nvSpPr>
        <dsp:cNvPr id="0" name=""/>
        <dsp:cNvSpPr/>
      </dsp:nvSpPr>
      <dsp:spPr>
        <a:xfrm>
          <a:off x="556960" y="10388"/>
          <a:ext cx="537922" cy="645506"/>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FEBRUARY</a:t>
          </a:r>
        </a:p>
      </dsp:txBody>
      <dsp:txXfrm rot="16200000">
        <a:off x="346095" y="221253"/>
        <a:ext cx="529315" cy="107584"/>
      </dsp:txXfrm>
    </dsp:sp>
    <dsp:sp modelId="{427FC1E3-0593-4C6D-B81C-9EA4B510122F}">
      <dsp:nvSpPr>
        <dsp:cNvPr id="0" name=""/>
        <dsp:cNvSpPr/>
      </dsp:nvSpPr>
      <dsp:spPr>
        <a:xfrm rot="5400000">
          <a:off x="512205" y="523570"/>
          <a:ext cx="94890" cy="80688"/>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611146"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MARCH</a:t>
          </a:r>
        </a:p>
      </dsp:txBody>
      <dsp:txXfrm rot="16200000">
        <a:off x="-212061" y="212061"/>
        <a:ext cx="546352" cy="1222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30" y="0"/>
          <a:ext cx="56037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APRIL</a:t>
          </a:r>
        </a:p>
      </dsp:txBody>
      <dsp:txXfrm rot="16200000">
        <a:off x="-217008" y="217139"/>
        <a:ext cx="546352" cy="112074"/>
      </dsp:txXfrm>
    </dsp:sp>
    <dsp:sp modelId="{168CDFC9-90CE-424B-A4E8-278ACC8BE182}">
      <dsp:nvSpPr>
        <dsp:cNvPr id="0" name=""/>
        <dsp:cNvSpPr/>
      </dsp:nvSpPr>
      <dsp:spPr>
        <a:xfrm>
          <a:off x="580113" y="0"/>
          <a:ext cx="56037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MAY</a:t>
          </a:r>
        </a:p>
      </dsp:txBody>
      <dsp:txXfrm rot="16200000">
        <a:off x="362974" y="217139"/>
        <a:ext cx="546352" cy="112074"/>
      </dsp:txXfrm>
    </dsp:sp>
    <dsp:sp modelId="{427FC1E3-0593-4C6D-B81C-9EA4B510122F}">
      <dsp:nvSpPr>
        <dsp:cNvPr id="0" name=""/>
        <dsp:cNvSpPr/>
      </dsp:nvSpPr>
      <dsp:spPr>
        <a:xfrm rot="5400000">
          <a:off x="533956" y="529159"/>
          <a:ext cx="97917" cy="84055"/>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160096" y="0"/>
          <a:ext cx="56037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JUNE</a:t>
          </a:r>
        </a:p>
      </dsp:txBody>
      <dsp:txXfrm rot="16200000">
        <a:off x="942957" y="217139"/>
        <a:ext cx="546352" cy="112074"/>
      </dsp:txXfrm>
    </dsp:sp>
    <dsp:sp modelId="{FE0A7E94-0825-4074-865F-1ACA6778AEB4}">
      <dsp:nvSpPr>
        <dsp:cNvPr id="0" name=""/>
        <dsp:cNvSpPr/>
      </dsp:nvSpPr>
      <dsp:spPr>
        <a:xfrm rot="5400000">
          <a:off x="1113939" y="529159"/>
          <a:ext cx="97917" cy="84055"/>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chemeClr val="accent5">
            <a:alpha val="90000"/>
            <a:tint val="55000"/>
            <a:hueOff val="0"/>
            <a:satOff val="0"/>
            <a:lumOff val="0"/>
            <a:alphaOff val="0"/>
          </a:schemeClr>
        </a:solidFill>
        <a:ln w="12700" cap="flat" cmpd="sng" algn="ctr">
          <a:solidFill>
            <a:schemeClr val="accent5">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t>Academic</a:t>
          </a:r>
          <a:endParaRPr lang="en-US" sz="3100" kern="1200" dirty="0"/>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chemeClr val="accent5">
            <a:alpha val="90000"/>
            <a:tint val="55000"/>
            <a:hueOff val="0"/>
            <a:satOff val="0"/>
            <a:lumOff val="0"/>
            <a:alphaOff val="0"/>
          </a:schemeClr>
        </a:solidFill>
        <a:ln w="12700" cap="flat" cmpd="sng" algn="ctr">
          <a:solidFill>
            <a:schemeClr val="accent5">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t>Behavior</a:t>
          </a:r>
          <a:endParaRPr lang="en-US" sz="3100" kern="1200" dirty="0"/>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hade val="50000"/>
            <a:hueOff val="268329"/>
            <a:satOff val="-6535"/>
            <a:lumOff val="2859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Treatment Integrity</a:t>
          </a:r>
        </a:p>
      </dsp:txBody>
      <dsp:txXfrm rot="-10800000">
        <a:off x="0" y="1705658"/>
        <a:ext cx="8229600" cy="604298"/>
      </dsp:txXfrm>
    </dsp:sp>
    <dsp:sp modelId="{EF1860AA-16E8-43FF-8CDC-B27F22404ED5}">
      <dsp:nvSpPr>
        <dsp:cNvPr id="0" name=""/>
        <dsp:cNvSpPr/>
      </dsp:nvSpPr>
      <dsp:spPr>
        <a:xfrm>
          <a:off x="0" y="2285999"/>
          <a:ext cx="4124482" cy="514773"/>
        </a:xfrm>
        <a:prstGeom prst="rect">
          <a:avLst/>
        </a:prstGeom>
        <a:solidFill>
          <a:schemeClr val="accent5">
            <a:alpha val="90000"/>
            <a:tint val="55000"/>
            <a:hueOff val="0"/>
            <a:satOff val="0"/>
            <a:lumOff val="0"/>
            <a:alphaOff val="0"/>
          </a:schemeClr>
        </a:solidFill>
        <a:ln w="12700" cap="flat" cmpd="sng" algn="ctr">
          <a:solidFill>
            <a:schemeClr val="accent5">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chemeClr val="accent5">
            <a:alpha val="90000"/>
            <a:tint val="55000"/>
            <a:hueOff val="0"/>
            <a:satOff val="0"/>
            <a:lumOff val="0"/>
            <a:alphaOff val="0"/>
          </a:schemeClr>
        </a:solidFill>
        <a:ln w="12700" cap="flat" cmpd="sng" algn="ctr">
          <a:solidFill>
            <a:schemeClr val="accent5">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hade val="50000"/>
            <a:hueOff val="268329"/>
            <a:satOff val="-6535"/>
            <a:lumOff val="2859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Social Validity</a:t>
          </a:r>
        </a:p>
      </dsp:txBody>
      <dsp:txXfrm rot="-10800000">
        <a:off x="0" y="0"/>
        <a:ext cx="8229600" cy="604298"/>
      </dsp:txXfrm>
    </dsp:sp>
    <dsp:sp modelId="{1089999C-8267-48BC-A665-5A0CF5DB29FD}">
      <dsp:nvSpPr>
        <dsp:cNvPr id="0" name=""/>
        <dsp:cNvSpPr/>
      </dsp:nvSpPr>
      <dsp:spPr>
        <a:xfrm>
          <a:off x="1182" y="605099"/>
          <a:ext cx="4124489" cy="514773"/>
        </a:xfrm>
        <a:prstGeom prst="rect">
          <a:avLst/>
        </a:prstGeom>
        <a:solidFill>
          <a:schemeClr val="accent5">
            <a:alpha val="90000"/>
            <a:tint val="55000"/>
            <a:hueOff val="0"/>
            <a:satOff val="0"/>
            <a:lumOff val="0"/>
            <a:alphaOff val="0"/>
          </a:schemeClr>
        </a:solidFill>
        <a:ln w="12700" cap="flat" cmpd="sng" algn="ctr">
          <a:solidFill>
            <a:schemeClr val="accent5">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chemeClr val="accent5">
            <a:alpha val="90000"/>
            <a:tint val="55000"/>
            <a:hueOff val="0"/>
            <a:satOff val="0"/>
            <a:lumOff val="0"/>
            <a:alphaOff val="0"/>
          </a:schemeClr>
        </a:solidFill>
        <a:ln w="12700" cap="flat" cmpd="sng" algn="ctr">
          <a:solidFill>
            <a:schemeClr val="accent5">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p>
      </dsp:txBody>
      <dsp:txXfrm>
        <a:off x="4125672" y="605099"/>
        <a:ext cx="4102744" cy="5147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DFE21-E2D3-43BD-A19F-F6DE990311E9}">
      <dsp:nvSpPr>
        <dsp:cNvPr id="0" name=""/>
        <dsp:cNvSpPr/>
      </dsp:nvSpPr>
      <dsp:spPr>
        <a:xfrm>
          <a:off x="524349" y="268753"/>
          <a:ext cx="3655123" cy="3655123"/>
        </a:xfrm>
        <a:prstGeom prst="pie">
          <a:avLst>
            <a:gd name="adj1" fmla="val 16200000"/>
            <a:gd name="adj2" fmla="val 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Physical room arrangement</a:t>
          </a:r>
        </a:p>
      </dsp:txBody>
      <dsp:txXfrm>
        <a:off x="2464611" y="1026321"/>
        <a:ext cx="1348914" cy="1000807"/>
      </dsp:txXfrm>
    </dsp:sp>
    <dsp:sp modelId="{CC58B911-FCA1-4AEB-90D1-1287625FDCD6}">
      <dsp:nvSpPr>
        <dsp:cNvPr id="0" name=""/>
        <dsp:cNvSpPr/>
      </dsp:nvSpPr>
      <dsp:spPr>
        <a:xfrm>
          <a:off x="524349" y="391460"/>
          <a:ext cx="3655123" cy="3655123"/>
        </a:xfrm>
        <a:prstGeom prst="pie">
          <a:avLst>
            <a:gd name="adj1" fmla="val 0"/>
            <a:gd name="adj2" fmla="val 5400000"/>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Managing paperwork</a:t>
          </a:r>
        </a:p>
      </dsp:txBody>
      <dsp:txXfrm>
        <a:off x="2464611" y="2288209"/>
        <a:ext cx="1348914" cy="1000807"/>
      </dsp:txXfrm>
    </dsp:sp>
    <dsp:sp modelId="{B0EA0930-9D4F-4371-907C-5C0A19B9C352}">
      <dsp:nvSpPr>
        <dsp:cNvPr id="0" name=""/>
        <dsp:cNvSpPr/>
      </dsp:nvSpPr>
      <dsp:spPr>
        <a:xfrm>
          <a:off x="401642" y="391460"/>
          <a:ext cx="3655123" cy="3655123"/>
        </a:xfrm>
        <a:prstGeom prst="pie">
          <a:avLst>
            <a:gd name="adj1" fmla="val 5400000"/>
            <a:gd name="adj2" fmla="val 10800000"/>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Routines and procedures</a:t>
          </a:r>
        </a:p>
      </dsp:txBody>
      <dsp:txXfrm>
        <a:off x="767589" y="2288209"/>
        <a:ext cx="1348914" cy="1000807"/>
      </dsp:txXfrm>
    </dsp:sp>
    <dsp:sp modelId="{F1F7CC27-BEAB-4198-B9E8-D6430FCDB8F9}">
      <dsp:nvSpPr>
        <dsp:cNvPr id="0" name=""/>
        <dsp:cNvSpPr/>
      </dsp:nvSpPr>
      <dsp:spPr>
        <a:xfrm>
          <a:off x="401642" y="268753"/>
          <a:ext cx="3655123" cy="3655123"/>
        </a:xfrm>
        <a:prstGeom prst="pie">
          <a:avLst>
            <a:gd name="adj1" fmla="val 10800000"/>
            <a:gd name="adj2" fmla="val 1620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Classroom climate</a:t>
          </a:r>
        </a:p>
      </dsp:txBody>
      <dsp:txXfrm>
        <a:off x="767589" y="1026321"/>
        <a:ext cx="1348914" cy="1000807"/>
      </dsp:txXfrm>
    </dsp:sp>
    <dsp:sp modelId="{A4C64341-867B-4240-89B9-78853D1587B8}">
      <dsp:nvSpPr>
        <dsp:cNvPr id="0" name=""/>
        <dsp:cNvSpPr/>
      </dsp:nvSpPr>
      <dsp:spPr>
        <a:xfrm>
          <a:off x="298080" y="42483"/>
          <a:ext cx="4107663" cy="4107663"/>
        </a:xfrm>
        <a:prstGeom prst="circularArrow">
          <a:avLst>
            <a:gd name="adj1" fmla="val 5085"/>
            <a:gd name="adj2" fmla="val 327528"/>
            <a:gd name="adj3" fmla="val 21272472"/>
            <a:gd name="adj4" fmla="val 16200000"/>
            <a:gd name="adj5" fmla="val 5932"/>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F57016B-421C-4056-9235-902576317BD6}">
      <dsp:nvSpPr>
        <dsp:cNvPr id="0" name=""/>
        <dsp:cNvSpPr/>
      </dsp:nvSpPr>
      <dsp:spPr>
        <a:xfrm>
          <a:off x="298080" y="165191"/>
          <a:ext cx="4107663" cy="4107663"/>
        </a:xfrm>
        <a:prstGeom prst="circularArrow">
          <a:avLst>
            <a:gd name="adj1" fmla="val 5085"/>
            <a:gd name="adj2" fmla="val 327528"/>
            <a:gd name="adj3" fmla="val 5072472"/>
            <a:gd name="adj4" fmla="val 0"/>
            <a:gd name="adj5" fmla="val 5932"/>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A026C36-5C0E-43B9-BBE8-9EE60EAF0B7E}">
      <dsp:nvSpPr>
        <dsp:cNvPr id="0" name=""/>
        <dsp:cNvSpPr/>
      </dsp:nvSpPr>
      <dsp:spPr>
        <a:xfrm>
          <a:off x="175372" y="165191"/>
          <a:ext cx="4107663" cy="4107663"/>
        </a:xfrm>
        <a:prstGeom prst="circularArrow">
          <a:avLst>
            <a:gd name="adj1" fmla="val 5085"/>
            <a:gd name="adj2" fmla="val 327528"/>
            <a:gd name="adj3" fmla="val 10472472"/>
            <a:gd name="adj4" fmla="val 5400000"/>
            <a:gd name="adj5" fmla="val 5932"/>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6F21521-36EB-4ECF-8398-4020D01CC066}">
      <dsp:nvSpPr>
        <dsp:cNvPr id="0" name=""/>
        <dsp:cNvSpPr/>
      </dsp:nvSpPr>
      <dsp:spPr>
        <a:xfrm>
          <a:off x="175372" y="42483"/>
          <a:ext cx="4107663" cy="4107663"/>
        </a:xfrm>
        <a:prstGeom prst="circularArrow">
          <a:avLst>
            <a:gd name="adj1" fmla="val 5085"/>
            <a:gd name="adj2" fmla="val 327528"/>
            <a:gd name="adj3" fmla="val 15872472"/>
            <a:gd name="adj4" fmla="val 10800000"/>
            <a:gd name="adj5" fmla="val 5932"/>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139CB-B2F6-4780-AD40-C4DF8374F79B}">
      <dsp:nvSpPr>
        <dsp:cNvPr id="0" name=""/>
        <dsp:cNvSpPr/>
      </dsp:nvSpPr>
      <dsp:spPr>
        <a:xfrm>
          <a:off x="1725772" y="3507377"/>
          <a:ext cx="2032954" cy="1745056"/>
        </a:xfrm>
        <a:prstGeom prst="hexagon">
          <a:avLst>
            <a:gd name="adj" fmla="val 2500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Instructional choice</a:t>
          </a:r>
        </a:p>
      </dsp:txBody>
      <dsp:txXfrm>
        <a:off x="2040606" y="3777626"/>
        <a:ext cx="1403286" cy="1204558"/>
      </dsp:txXfrm>
    </dsp:sp>
    <dsp:sp modelId="{3604951E-9EDD-4C31-BD6A-F7D55359CF8E}">
      <dsp:nvSpPr>
        <dsp:cNvPr id="0" name=""/>
        <dsp:cNvSpPr/>
      </dsp:nvSpPr>
      <dsp:spPr>
        <a:xfrm>
          <a:off x="1789357" y="4278502"/>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C1133F5D-16C2-4A6E-B6BC-3182ABAEC3B0}">
      <dsp:nvSpPr>
        <dsp:cNvPr id="0" name=""/>
        <dsp:cNvSpPr/>
      </dsp:nvSpPr>
      <dsp:spPr>
        <a:xfrm>
          <a:off x="0" y="2558796"/>
          <a:ext cx="2032954" cy="1745056"/>
        </a:xfrm>
        <a:prstGeom prst="hexagon">
          <a:avLst>
            <a:gd name="adj" fmla="val 25000"/>
            <a:gd name="vf" fmla="val 115470"/>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t="125" b="125"/>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6DF4BA1-482C-46EF-B4DC-EB6AF2AB444E}">
      <dsp:nvSpPr>
        <dsp:cNvPr id="0" name=""/>
        <dsp:cNvSpPr/>
      </dsp:nvSpPr>
      <dsp:spPr>
        <a:xfrm>
          <a:off x="1376498" y="4061868"/>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1050478"/>
              <a:satOff val="-1461"/>
              <a:lumOff val="-56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A74C656E-ED77-43D5-A73F-063E554D1DF0}">
      <dsp:nvSpPr>
        <dsp:cNvPr id="0" name=""/>
        <dsp:cNvSpPr/>
      </dsp:nvSpPr>
      <dsp:spPr>
        <a:xfrm>
          <a:off x="3449752" y="2545429"/>
          <a:ext cx="2032954" cy="1745056"/>
        </a:xfrm>
        <a:prstGeom prst="hexagon">
          <a:avLst>
            <a:gd name="adj" fmla="val 25000"/>
            <a:gd name="vf" fmla="val 115470"/>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w="6350" cap="flat" cmpd="sng" algn="ctr">
          <a:solidFill>
            <a:schemeClr val="accent5">
              <a:hueOff val="-2451115"/>
              <a:satOff val="-3409"/>
              <a:lumOff val="-130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Active supervision</a:t>
          </a:r>
        </a:p>
      </dsp:txBody>
      <dsp:txXfrm>
        <a:off x="3764586" y="2815678"/>
        <a:ext cx="1403286" cy="1204558"/>
      </dsp:txXfrm>
    </dsp:sp>
    <dsp:sp modelId="{2A2BB062-1DB2-4DF7-B1D9-E7DBDAEE9079}">
      <dsp:nvSpPr>
        <dsp:cNvPr id="0" name=""/>
        <dsp:cNvSpPr/>
      </dsp:nvSpPr>
      <dsp:spPr>
        <a:xfrm>
          <a:off x="4842371" y="4046657"/>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2100956"/>
              <a:satOff val="-2922"/>
              <a:lumOff val="-112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239533A5-DA78-4AAE-9FCF-E6A30142DACE}">
      <dsp:nvSpPr>
        <dsp:cNvPr id="0" name=""/>
        <dsp:cNvSpPr/>
      </dsp:nvSpPr>
      <dsp:spPr>
        <a:xfrm>
          <a:off x="5182689" y="3504611"/>
          <a:ext cx="2032954" cy="1745056"/>
        </a:xfrm>
        <a:prstGeom prst="hexagon">
          <a:avLst>
            <a:gd name="adj" fmla="val 25000"/>
            <a:gd name="vf" fmla="val 11547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6350" cap="flat" cmpd="sng" algn="ctr">
          <a:solidFill>
            <a:schemeClr val="accent5">
              <a:hueOff val="-2451115"/>
              <a:satOff val="-3409"/>
              <a:lumOff val="-1307"/>
              <a:alphaOff val="0"/>
            </a:schemeClr>
          </a:solidFill>
          <a:prstDash val="solid"/>
          <a:miter lim="800000"/>
        </a:ln>
        <a:effectLst/>
      </dsp:spPr>
      <dsp:style>
        <a:lnRef idx="1">
          <a:scrgbClr r="0" g="0" b="0"/>
        </a:lnRef>
        <a:fillRef idx="1">
          <a:scrgbClr r="0" g="0" b="0"/>
        </a:fillRef>
        <a:effectRef idx="2">
          <a:scrgbClr r="0" g="0" b="0"/>
        </a:effectRef>
        <a:fontRef idx="minor"/>
      </dsp:style>
    </dsp:sp>
    <dsp:sp modelId="{0B955740-FA2C-416F-854C-DBD4CF63E143}">
      <dsp:nvSpPr>
        <dsp:cNvPr id="0" name=""/>
        <dsp:cNvSpPr/>
      </dsp:nvSpPr>
      <dsp:spPr>
        <a:xfrm>
          <a:off x="5229259" y="4286338"/>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3151433"/>
              <a:satOff val="-4383"/>
              <a:lumOff val="-168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4AA4808B-508A-46E6-A535-C90FFCF51BD7}">
      <dsp:nvSpPr>
        <dsp:cNvPr id="0" name=""/>
        <dsp:cNvSpPr/>
      </dsp:nvSpPr>
      <dsp:spPr>
        <a:xfrm>
          <a:off x="1725772" y="1605145"/>
          <a:ext cx="2032954" cy="1745056"/>
        </a:xfrm>
        <a:prstGeom prst="hexagon">
          <a:avLst>
            <a:gd name="adj" fmla="val 25000"/>
            <a:gd name="vf" fmla="val 115470"/>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w="6350" cap="flat" cmpd="sng" algn="ctr">
          <a:solidFill>
            <a:schemeClr val="accent5">
              <a:hueOff val="-4902230"/>
              <a:satOff val="-6819"/>
              <a:lumOff val="-261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a:t>Behavior-specific praise</a:t>
          </a:r>
        </a:p>
      </dsp:txBody>
      <dsp:txXfrm>
        <a:off x="2040606" y="1875394"/>
        <a:ext cx="1403286" cy="1204558"/>
      </dsp:txXfrm>
    </dsp:sp>
    <dsp:sp modelId="{60E09C23-7454-4F3B-AC3A-826BF7ED922F}">
      <dsp:nvSpPr>
        <dsp:cNvPr id="0" name=""/>
        <dsp:cNvSpPr/>
      </dsp:nvSpPr>
      <dsp:spPr>
        <a:xfrm>
          <a:off x="3109434" y="1641097"/>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4201911"/>
              <a:satOff val="-5845"/>
              <a:lumOff val="-224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05876DB1-EF5C-44C6-B083-4FAA1FDF2CB5}">
      <dsp:nvSpPr>
        <dsp:cNvPr id="0" name=""/>
        <dsp:cNvSpPr/>
      </dsp:nvSpPr>
      <dsp:spPr>
        <a:xfrm>
          <a:off x="3449752" y="643198"/>
          <a:ext cx="2032954" cy="1745056"/>
        </a:xfrm>
        <a:prstGeom prst="hexagon">
          <a:avLst>
            <a:gd name="adj" fmla="val 25000"/>
            <a:gd name="vf" fmla="val 115470"/>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t="125" b="125"/>
          </a:stretch>
        </a:blipFill>
        <a:ln w="6350" cap="flat" cmpd="sng" algn="ctr">
          <a:solidFill>
            <a:schemeClr val="accent5">
              <a:hueOff val="-4902230"/>
              <a:satOff val="-6819"/>
              <a:lumOff val="-2615"/>
              <a:alphaOff val="0"/>
            </a:schemeClr>
          </a:solidFill>
          <a:prstDash val="solid"/>
          <a:miter lim="800000"/>
        </a:ln>
        <a:effectLst/>
      </dsp:spPr>
      <dsp:style>
        <a:lnRef idx="1">
          <a:scrgbClr r="0" g="0" b="0"/>
        </a:lnRef>
        <a:fillRef idx="1">
          <a:scrgbClr r="0" g="0" b="0"/>
        </a:fillRef>
        <a:effectRef idx="2">
          <a:scrgbClr r="0" g="0" b="0"/>
        </a:effectRef>
        <a:fontRef idx="minor"/>
      </dsp:style>
    </dsp:sp>
    <dsp:sp modelId="{33C1C8FC-050F-44FF-BAF0-5B9E67663F55}">
      <dsp:nvSpPr>
        <dsp:cNvPr id="0" name=""/>
        <dsp:cNvSpPr/>
      </dsp:nvSpPr>
      <dsp:spPr>
        <a:xfrm>
          <a:off x="3496322" y="1416627"/>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5252389"/>
              <a:satOff val="-7306"/>
              <a:lumOff val="-280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E2A7EE76-AA5E-473A-9C6A-A93EEDBAF77A}">
      <dsp:nvSpPr>
        <dsp:cNvPr id="0" name=""/>
        <dsp:cNvSpPr/>
      </dsp:nvSpPr>
      <dsp:spPr>
        <a:xfrm>
          <a:off x="5182689" y="1602380"/>
          <a:ext cx="2032954" cy="1745056"/>
        </a:xfrm>
        <a:prstGeom prst="hexagon">
          <a:avLst>
            <a:gd name="adj" fmla="val 25000"/>
            <a:gd name="vf" fmla="val 11547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w="6350" cap="flat" cmpd="sng" algn="ctr">
          <a:solidFill>
            <a:schemeClr val="accent5">
              <a:hueOff val="-7353344"/>
              <a:satOff val="-10228"/>
              <a:lumOff val="-392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Increased opportunities to respond</a:t>
          </a:r>
        </a:p>
      </dsp:txBody>
      <dsp:txXfrm>
        <a:off x="5497523" y="1872629"/>
        <a:ext cx="1403286" cy="1204558"/>
      </dsp:txXfrm>
    </dsp:sp>
    <dsp:sp modelId="{4516045C-127C-4892-A839-076125772A1A}">
      <dsp:nvSpPr>
        <dsp:cNvPr id="0" name=""/>
        <dsp:cNvSpPr/>
      </dsp:nvSpPr>
      <dsp:spPr>
        <a:xfrm>
          <a:off x="6930851" y="2372583"/>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6302867"/>
              <a:satOff val="-8767"/>
              <a:lumOff val="-336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1E617081-9CE7-486D-B6EF-1F8E4D3A04FF}">
      <dsp:nvSpPr>
        <dsp:cNvPr id="0" name=""/>
        <dsp:cNvSpPr/>
      </dsp:nvSpPr>
      <dsp:spPr>
        <a:xfrm>
          <a:off x="6922790" y="2561562"/>
          <a:ext cx="2032954" cy="1745056"/>
        </a:xfrm>
        <a:prstGeom prst="hexagon">
          <a:avLst>
            <a:gd name="adj" fmla="val 25000"/>
            <a:gd name="vf" fmla="val 115470"/>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t="125" b="125"/>
          </a:stretch>
        </a:blipFill>
        <a:ln w="6350" cap="flat" cmpd="sng" algn="ctr">
          <a:solidFill>
            <a:schemeClr val="accent5">
              <a:hueOff val="-7353344"/>
              <a:satOff val="-10228"/>
              <a:lumOff val="-3922"/>
              <a:alphaOff val="0"/>
            </a:schemeClr>
          </a:solidFill>
          <a:prstDash val="solid"/>
          <a:miter lim="800000"/>
        </a:ln>
        <a:effectLst/>
      </dsp:spPr>
      <dsp:style>
        <a:lnRef idx="1">
          <a:scrgbClr r="0" g="0" b="0"/>
        </a:lnRef>
        <a:fillRef idx="1">
          <a:scrgbClr r="0" g="0" b="0"/>
        </a:fillRef>
        <a:effectRef idx="2">
          <a:scrgbClr r="0" g="0" b="0"/>
        </a:effectRef>
        <a:fontRef idx="minor"/>
      </dsp:style>
    </dsp:sp>
    <dsp:sp modelId="{BFB3B0A0-977C-4DCE-841F-B0D4FC928A66}">
      <dsp:nvSpPr>
        <dsp:cNvPr id="0" name=""/>
        <dsp:cNvSpPr/>
      </dsp:nvSpPr>
      <dsp:spPr>
        <a:xfrm>
          <a:off x="7332964" y="2592443"/>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7353344"/>
              <a:satOff val="-10228"/>
              <a:lumOff val="-392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0.42661</cdr:x>
      <cdr:y>0.07555</cdr:y>
    </cdr:from>
    <cdr:to>
      <cdr:x>0.50367</cdr:x>
      <cdr:y>0.1301</cdr:y>
    </cdr:to>
    <cdr:sp macro="" textlink="">
      <cdr:nvSpPr>
        <cdr:cNvPr id="2" name="Rectangle 1"/>
        <cdr:cNvSpPr/>
      </cdr:nvSpPr>
      <cdr:spPr>
        <a:xfrm xmlns:a="http://schemas.openxmlformats.org/drawingml/2006/main">
          <a:off x="3543324" y="379956"/>
          <a:ext cx="640080" cy="274320"/>
        </a:xfrm>
        <a:prstGeom xmlns:a="http://schemas.openxmlformats.org/drawingml/2006/main" prst="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t>N = 19</a:t>
          </a:r>
        </a:p>
      </cdr:txBody>
    </cdr:sp>
  </cdr:relSizeAnchor>
  <cdr:relSizeAnchor xmlns:cdr="http://schemas.openxmlformats.org/drawingml/2006/chartDrawing">
    <cdr:from>
      <cdr:x>0.90578</cdr:x>
      <cdr:y>0.2082</cdr:y>
    </cdr:from>
    <cdr:to>
      <cdr:x>0.99385</cdr:x>
      <cdr:y>0.26275</cdr:y>
    </cdr:to>
    <cdr:sp macro="" textlink="">
      <cdr:nvSpPr>
        <cdr:cNvPr id="3" name="Rectangle 2">
          <a:extLst xmlns:a="http://schemas.openxmlformats.org/drawingml/2006/main">
            <a:ext uri="{FF2B5EF4-FFF2-40B4-BE49-F238E27FC236}">
              <a16:creationId xmlns:a16="http://schemas.microsoft.com/office/drawing/2014/main" id="{CB0BFFC7-81EE-4660-B1EF-D09882B020CB}"/>
            </a:ext>
          </a:extLst>
        </cdr:cNvPr>
        <cdr:cNvSpPr/>
      </cdr:nvSpPr>
      <cdr:spPr>
        <a:xfrm xmlns:a="http://schemas.openxmlformats.org/drawingml/2006/main">
          <a:off x="7523228" y="1047079"/>
          <a:ext cx="731520" cy="274320"/>
        </a:xfrm>
        <a:prstGeom xmlns:a="http://schemas.openxmlformats.org/drawingml/2006/main" prst="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solidFill>
                <a:schemeClr val="tx1"/>
              </a:solidFill>
            </a:rPr>
            <a:t>N = 45</a:t>
          </a:r>
        </a:p>
      </cdr:txBody>
    </cdr:sp>
  </cdr:relSizeAnchor>
  <cdr:relSizeAnchor xmlns:cdr="http://schemas.openxmlformats.org/drawingml/2006/chartDrawing">
    <cdr:from>
      <cdr:x>0.90991</cdr:x>
      <cdr:y>0.34107</cdr:y>
    </cdr:from>
    <cdr:to>
      <cdr:x>0.99798</cdr:x>
      <cdr:y>0.39562</cdr:y>
    </cdr:to>
    <cdr:sp macro="" textlink="">
      <cdr:nvSpPr>
        <cdr:cNvPr id="4" name="Rectangle 3">
          <a:extLst xmlns:a="http://schemas.openxmlformats.org/drawingml/2006/main">
            <a:ext uri="{FF2B5EF4-FFF2-40B4-BE49-F238E27FC236}">
              <a16:creationId xmlns:a16="http://schemas.microsoft.com/office/drawing/2014/main" id="{E70FCF9E-0BB8-4DF3-AB96-930218DCABBB}"/>
            </a:ext>
          </a:extLst>
        </cdr:cNvPr>
        <cdr:cNvSpPr/>
      </cdr:nvSpPr>
      <cdr:spPr>
        <a:xfrm xmlns:a="http://schemas.openxmlformats.org/drawingml/2006/main">
          <a:off x="7557530" y="1715309"/>
          <a:ext cx="731520" cy="274320"/>
        </a:xfrm>
        <a:prstGeom xmlns:a="http://schemas.openxmlformats.org/drawingml/2006/main" prst="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t>N = 248</a:t>
          </a:r>
        </a:p>
      </cdr:txBody>
    </cdr:sp>
  </cdr:relSizeAnchor>
  <cdr:relSizeAnchor xmlns:cdr="http://schemas.openxmlformats.org/drawingml/2006/chartDrawing">
    <cdr:from>
      <cdr:x>0.90578</cdr:x>
      <cdr:y>0.07534</cdr:y>
    </cdr:from>
    <cdr:to>
      <cdr:x>0.99385</cdr:x>
      <cdr:y>0.12989</cdr:y>
    </cdr:to>
    <cdr:sp macro="" textlink="">
      <cdr:nvSpPr>
        <cdr:cNvPr id="5" name="Rectangle 4">
          <a:extLst xmlns:a="http://schemas.openxmlformats.org/drawingml/2006/main">
            <a:ext uri="{FF2B5EF4-FFF2-40B4-BE49-F238E27FC236}">
              <a16:creationId xmlns:a16="http://schemas.microsoft.com/office/drawing/2014/main" id="{33472A85-5FC8-4E26-A2CB-7CA5C942F2E9}"/>
            </a:ext>
          </a:extLst>
        </cdr:cNvPr>
        <cdr:cNvSpPr/>
      </cdr:nvSpPr>
      <cdr:spPr>
        <a:xfrm xmlns:a="http://schemas.openxmlformats.org/drawingml/2006/main">
          <a:off x="7523228" y="378900"/>
          <a:ext cx="731520" cy="274320"/>
        </a:xfrm>
        <a:prstGeom xmlns:a="http://schemas.openxmlformats.org/drawingml/2006/main" prst="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t>N = 24</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68B3C05-FC0F-4CC1-8589-B940B90B7FEE}" type="datetimeFigureOut">
              <a:rPr lang="en-US" smtClean="0"/>
              <a:t>10/22/2019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87120BB-9849-432F-9550-C4DD9A48EA6A}" type="slidenum">
              <a:rPr lang="en-US" smtClean="0"/>
              <a:t>‹#›</a:t>
            </a:fld>
            <a:endParaRPr lang="en-US"/>
          </a:p>
        </p:txBody>
      </p:sp>
    </p:spTree>
    <p:extLst>
      <p:ext uri="{BB962C8B-B14F-4D97-AF65-F5344CB8AC3E}">
        <p14:creationId xmlns:p14="http://schemas.microsoft.com/office/powerpoint/2010/main" val="2337543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AAD3D9-1250-40D9-9700-56218BFCCD6A}" type="datetimeFigureOut">
              <a:rPr lang="en-US" smtClean="0"/>
              <a:t>10/22/2019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0965ED7-B51C-4C59-B65A-6FE24864EE32}" type="slidenum">
              <a:rPr lang="en-US" smtClean="0"/>
              <a:t>‹#›</a:t>
            </a:fld>
            <a:endParaRPr lang="en-US"/>
          </a:p>
        </p:txBody>
      </p:sp>
    </p:spTree>
    <p:extLst>
      <p:ext uri="{BB962C8B-B14F-4D97-AF65-F5344CB8AC3E}">
        <p14:creationId xmlns:p14="http://schemas.microsoft.com/office/powerpoint/2010/main" val="169225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A97D0D-5178-4F57-BFD7-EC7A65772746}" type="slidenum">
              <a:rPr lang="en-US" smtClean="0"/>
              <a:t>3</a:t>
            </a:fld>
            <a:endParaRPr lang="en-US"/>
          </a:p>
        </p:txBody>
      </p:sp>
    </p:spTree>
    <p:extLst>
      <p:ext uri="{BB962C8B-B14F-4D97-AF65-F5344CB8AC3E}">
        <p14:creationId xmlns:p14="http://schemas.microsoft.com/office/powerpoint/2010/main" val="1467630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9F98D8-73C9-464B-BF93-D170D6A72451}" type="slidenum">
              <a:rPr lang="en-US" smtClean="0"/>
              <a:t>16</a:t>
            </a:fld>
            <a:endParaRPr lang="en-US"/>
          </a:p>
        </p:txBody>
      </p:sp>
    </p:spTree>
    <p:extLst>
      <p:ext uri="{BB962C8B-B14F-4D97-AF65-F5344CB8AC3E}">
        <p14:creationId xmlns:p14="http://schemas.microsoft.com/office/powerpoint/2010/main" val="1383946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440695">
              <a:defRPr/>
            </a:pPr>
            <a:fld id="{A9203853-BF44-432B-840E-26104550DF5C}" type="slidenum">
              <a:rPr lang="en-US" sz="1300">
                <a:solidFill>
                  <a:prstClr val="black"/>
                </a:solidFill>
                <a:latin typeface="Calibri" panose="020F0502020204030204"/>
              </a:rPr>
              <a:pPr defTabSz="440695">
                <a:defRPr/>
              </a:pPr>
              <a:t>17</a:t>
            </a:fld>
            <a:endParaRPr lang="en-US" sz="1300">
              <a:solidFill>
                <a:prstClr val="black"/>
              </a:solidFill>
              <a:latin typeface="Calibri" panose="020F0502020204030204"/>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77" tIns="47089" rIns="94177" bIns="47089" numCol="1" anchor="t" anchorCtr="0" compatLnSpc="1">
            <a:prstTxWarp prst="textNoShape">
              <a:avLst/>
            </a:prstTxWarp>
          </a:bodyPr>
          <a:lstStyle/>
          <a:p>
            <a:pPr marL="235440" indent="-235440">
              <a:lnSpc>
                <a:spcPct val="80000"/>
              </a:lnSpc>
            </a:pPr>
            <a:r>
              <a:rPr lang="en-US" sz="1100" b="1" dirty="0"/>
              <a:t>15 min</a:t>
            </a:r>
            <a:endParaRPr lang="en-US" sz="1100" dirty="0"/>
          </a:p>
        </p:txBody>
      </p:sp>
    </p:spTree>
    <p:extLst>
      <p:ext uri="{BB962C8B-B14F-4D97-AF65-F5344CB8AC3E}">
        <p14:creationId xmlns:p14="http://schemas.microsoft.com/office/powerpoint/2010/main" val="525995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security – teamwork to create, populate,</a:t>
            </a:r>
            <a:r>
              <a:rPr lang="en-US" baseline="0" dirty="0"/>
              <a:t> collect and synthesize data – planning ahead to calendar screening as all other data collection – SHARE the information with faculty and staff</a:t>
            </a:r>
            <a:endParaRPr lang="en-US" dirty="0"/>
          </a:p>
        </p:txBody>
      </p:sp>
      <p:sp>
        <p:nvSpPr>
          <p:cNvPr id="4" name="Slide Number Placeholder 3"/>
          <p:cNvSpPr>
            <a:spLocks noGrp="1"/>
          </p:cNvSpPr>
          <p:nvPr>
            <p:ph type="sldNum" sz="quarter" idx="5"/>
          </p:nvPr>
        </p:nvSpPr>
        <p:spPr/>
        <p:txBody>
          <a:bodyPr/>
          <a:lstStyle/>
          <a:p>
            <a:fld id="{F0965ED7-B51C-4C59-B65A-6FE24864EE32}" type="slidenum">
              <a:rPr lang="en-US" smtClean="0"/>
              <a:t>20</a:t>
            </a:fld>
            <a:endParaRPr lang="en-US"/>
          </a:p>
        </p:txBody>
      </p:sp>
    </p:spTree>
    <p:extLst>
      <p:ext uri="{BB962C8B-B14F-4D97-AF65-F5344CB8AC3E}">
        <p14:creationId xmlns:p14="http://schemas.microsoft.com/office/powerpoint/2010/main" val="2292829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B252C-4602-4093-A354-B7A8448DC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066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B252C-4602-4093-A354-B7A8448DC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057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Slide Image Placeholder 1"/>
          <p:cNvSpPr>
            <a:spLocks noGrp="1" noRot="1" noChangeAspect="1" noTextEdit="1"/>
          </p:cNvSpPr>
          <p:nvPr>
            <p:ph type="sldImg"/>
          </p:nvPr>
        </p:nvSpPr>
        <p:spPr>
          <a:ln/>
        </p:spPr>
      </p:sp>
      <p:sp>
        <p:nvSpPr>
          <p:cNvPr id="609282" name="Notes Placeholder 2"/>
          <p:cNvSpPr>
            <a:spLocks noGrp="1"/>
          </p:cNvSpPr>
          <p:nvPr>
            <p:ph type="body" idx="1"/>
          </p:nvPr>
        </p:nvSpPr>
        <p:spPr>
          <a:noFill/>
          <a:ln/>
        </p:spPr>
        <p:txBody>
          <a:bodyPr lIns="91435" tIns="45718" rIns="91435" bIns="45718"/>
          <a:lstStyle/>
          <a:p>
            <a:pPr defTabSz="465138" eaLnBrk="1" hangingPunct="1">
              <a:spcBef>
                <a:spcPct val="0"/>
              </a:spcBef>
            </a:pPr>
            <a:r>
              <a:rPr lang="en-US" i="1" dirty="0"/>
              <a:t>Note. </a:t>
            </a:r>
            <a:r>
              <a:rPr lang="en-US" dirty="0"/>
              <a:t> Diamonds refer to an individual student’s combined Time 1 (fall) and Time 2 (Winter) curriculum-based measures (CBM) score.  Solid circles indicate a student that scored in the high risk range (9-21) on the Student Risk Screening Scale (SRSS; Drummond, 1994) during Time 2 (Winter) administration. Dashed circles indicate a student that scored in the moderate risk range (4-8) on the SRSS during Time 2 administration. </a:t>
            </a:r>
          </a:p>
          <a:p>
            <a:pPr defTabSz="465138" eaLnBrk="1" hangingPunct="1">
              <a:spcBef>
                <a:spcPct val="0"/>
              </a:spcBef>
            </a:pPr>
            <a:endParaRPr lang="en-US" dirty="0"/>
          </a:p>
        </p:txBody>
      </p:sp>
      <p:sp>
        <p:nvSpPr>
          <p:cNvPr id="60928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457200"/>
            <a:fld id="{9B95FD48-9360-490B-8AB5-F5365A7612BB}" type="slidenum">
              <a:rPr lang="en-US" sz="1200">
                <a:latin typeface="Calibri" pitchFamily="34" charset="0"/>
                <a:ea typeface="ＭＳ Ｐゴシック" pitchFamily="34" charset="-128"/>
              </a:rPr>
              <a:pPr algn="r" defTabSz="457200"/>
              <a:t>26</a:t>
            </a:fld>
            <a:endParaRPr lang="en-US" sz="1200">
              <a:latin typeface="Calibri" pitchFamily="34" charset="0"/>
              <a:ea typeface="ＭＳ Ｐゴシック" pitchFamily="34" charset="-128"/>
            </a:endParaRPr>
          </a:p>
        </p:txBody>
      </p:sp>
    </p:spTree>
    <p:extLst>
      <p:ext uri="{BB962C8B-B14F-4D97-AF65-F5344CB8AC3E}">
        <p14:creationId xmlns:p14="http://schemas.microsoft.com/office/powerpoint/2010/main" val="1086103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Slide Image Placeholder 1"/>
          <p:cNvSpPr>
            <a:spLocks noGrp="1" noRot="1" noChangeAspect="1" noTextEdit="1"/>
          </p:cNvSpPr>
          <p:nvPr>
            <p:ph type="sldImg"/>
          </p:nvPr>
        </p:nvSpPr>
        <p:spPr>
          <a:ln/>
        </p:spPr>
      </p:sp>
      <p:sp>
        <p:nvSpPr>
          <p:cNvPr id="611330" name="Notes Placeholder 2"/>
          <p:cNvSpPr>
            <a:spLocks noGrp="1"/>
          </p:cNvSpPr>
          <p:nvPr>
            <p:ph type="body" idx="1"/>
          </p:nvPr>
        </p:nvSpPr>
        <p:spPr>
          <a:noFill/>
          <a:ln/>
        </p:spPr>
        <p:txBody>
          <a:bodyPr lIns="91435" tIns="45718" rIns="91435" bIns="45718"/>
          <a:lstStyle/>
          <a:p>
            <a:pPr defTabSz="465138" eaLnBrk="1" hangingPunct="1">
              <a:spcBef>
                <a:spcPct val="0"/>
              </a:spcBef>
            </a:pPr>
            <a:r>
              <a:rPr lang="en-US" i="1" dirty="0"/>
              <a:t>Note. </a:t>
            </a:r>
            <a:r>
              <a:rPr lang="en-US" dirty="0"/>
              <a:t> Diamonds refer to an individual student’s combined Time 1 (fall) and Time 2 (Winter) curriculum-based measures (CBM) score.  Solid circles indicate a student that scored in the high risk range (9-21) on the Student Risk Screening Scale (SRSS; Drummond, 1994) during Time 2 (Winter) administration. Dashed circles indicate a student that scored in the moderate risk range (4-8) on the SRSS during Time 2 administration. Solid squares indicated a student who exceeded normative criteria on Stage 2 of the Systematic Screening for Behavior Disorders (SSBD; Walker &amp; Severson, 1992) on the externalizing dimension during Time 2 administration. </a:t>
            </a:r>
          </a:p>
          <a:p>
            <a:pPr defTabSz="465138" eaLnBrk="1" hangingPunct="1">
              <a:spcBef>
                <a:spcPct val="0"/>
              </a:spcBef>
            </a:pPr>
            <a:endParaRPr lang="en-US" dirty="0"/>
          </a:p>
        </p:txBody>
      </p:sp>
      <p:sp>
        <p:nvSpPr>
          <p:cNvPr id="61133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457200"/>
            <a:fld id="{FD4C6549-7C09-4D30-94F9-CF4372158EEA}" type="slidenum">
              <a:rPr lang="en-US" sz="1200">
                <a:latin typeface="Calibri" pitchFamily="34" charset="0"/>
                <a:ea typeface="ＭＳ Ｐゴシック" pitchFamily="34" charset="-128"/>
              </a:rPr>
              <a:pPr algn="r" defTabSz="457200"/>
              <a:t>27</a:t>
            </a:fld>
            <a:endParaRPr lang="en-US" sz="1200">
              <a:latin typeface="Calibri" pitchFamily="34" charset="0"/>
              <a:ea typeface="ＭＳ Ｐゴシック" pitchFamily="34" charset="-128"/>
            </a:endParaRPr>
          </a:p>
        </p:txBody>
      </p:sp>
    </p:spTree>
    <p:extLst>
      <p:ext uri="{BB962C8B-B14F-4D97-AF65-F5344CB8AC3E}">
        <p14:creationId xmlns:p14="http://schemas.microsoft.com/office/powerpoint/2010/main" val="1184894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BB1121-769A-41ED-928C-53AB9EACD28C}" type="slidenum">
              <a:rPr lang="en-US" altLang="en-US" smtClean="0"/>
              <a:pPr>
                <a:defRPr/>
              </a:pPr>
              <a:t>29</a:t>
            </a:fld>
            <a:endParaRPr lang="en-US" altLang="en-US"/>
          </a:p>
        </p:txBody>
      </p:sp>
    </p:spTree>
    <p:extLst>
      <p:ext uri="{BB962C8B-B14F-4D97-AF65-F5344CB8AC3E}">
        <p14:creationId xmlns:p14="http://schemas.microsoft.com/office/powerpoint/2010/main" val="762477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440695">
              <a:defRPr/>
            </a:pPr>
            <a:fld id="{A9203853-BF44-432B-840E-26104550DF5C}" type="slidenum">
              <a:rPr lang="en-US" sz="1300">
                <a:solidFill>
                  <a:prstClr val="black"/>
                </a:solidFill>
                <a:latin typeface="Calibri" panose="020F0502020204030204"/>
              </a:rPr>
              <a:pPr defTabSz="440695">
                <a:defRPr/>
              </a:pPr>
              <a:t>30</a:t>
            </a:fld>
            <a:endParaRPr lang="en-US" sz="1300">
              <a:solidFill>
                <a:prstClr val="black"/>
              </a:solidFill>
              <a:latin typeface="Calibri" panose="020F0502020204030204"/>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77" tIns="47089" rIns="94177" bIns="47089" numCol="1" anchor="t" anchorCtr="0" compatLnSpc="1">
            <a:prstTxWarp prst="textNoShape">
              <a:avLst/>
            </a:prstTxWarp>
          </a:bodyPr>
          <a:lstStyle/>
          <a:p>
            <a:pPr marL="235440" indent="-235440">
              <a:lnSpc>
                <a:spcPct val="80000"/>
              </a:lnSpc>
            </a:pPr>
            <a:r>
              <a:rPr lang="en-US" sz="1100" b="1" dirty="0"/>
              <a:t>15 min</a:t>
            </a:r>
            <a:endParaRPr lang="en-US" sz="1100" dirty="0"/>
          </a:p>
        </p:txBody>
      </p:sp>
    </p:spTree>
    <p:extLst>
      <p:ext uri="{BB962C8B-B14F-4D97-AF65-F5344CB8AC3E}">
        <p14:creationId xmlns:p14="http://schemas.microsoft.com/office/powerpoint/2010/main" val="525995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eaLnBrk="0" fontAlgn="base" hangingPunct="0">
              <a:spcBef>
                <a:spcPct val="30000"/>
              </a:spcBef>
              <a:spcAft>
                <a:spcPct val="0"/>
              </a:spcAft>
              <a:defRPr/>
            </a:pPr>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Kathleen Lynne Lane, Ph.D.</a:t>
            </a: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3EF9D5-750D-4157-A752-736DE1CF613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163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3581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881390">
              <a:defRPr/>
            </a:pPr>
            <a:fld id="{6FB04498-CF03-4EDC-89DC-2C28254F2F8C}" type="slidenum">
              <a:rPr lang="en-US">
                <a:solidFill>
                  <a:prstClr val="black"/>
                </a:solidFill>
                <a:latin typeface="Calibri" panose="020F0502020204030204"/>
              </a:rPr>
              <a:pPr defTabSz="881390">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22331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81390">
              <a:defRPr/>
            </a:pPr>
            <a:fld id="{FDDD80E2-CEE1-430F-BB48-F94E6E00B3AA}" type="slidenum">
              <a:rPr lang="en-US">
                <a:solidFill>
                  <a:prstClr val="black"/>
                </a:solidFill>
                <a:latin typeface="Calibri" panose="020F0502020204030204"/>
              </a:rPr>
              <a:pPr defTabSz="881390">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3777503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DAB86F-69B3-40D1-ADA3-E7244A873187}" type="slidenum">
              <a:rPr lang="en-US" smtClean="0"/>
              <a:pPr/>
              <a:t>35</a:t>
            </a:fld>
            <a:endParaRPr lang="en-US"/>
          </a:p>
        </p:txBody>
      </p:sp>
    </p:spTree>
    <p:extLst>
      <p:ext uri="{BB962C8B-B14F-4D97-AF65-F5344CB8AC3E}">
        <p14:creationId xmlns:p14="http://schemas.microsoft.com/office/powerpoint/2010/main" val="3403387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390">
              <a:defRPr/>
            </a:pPr>
            <a:fld id="{6FB04498-CF03-4EDC-89DC-2C28254F2F8C}" type="slidenum">
              <a:rPr lang="en-US">
                <a:solidFill>
                  <a:prstClr val="black"/>
                </a:solidFill>
                <a:latin typeface="Calibri" panose="020F0502020204030204"/>
              </a:rPr>
              <a:pPr defTabSz="881390">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730025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on-site experts!</a:t>
            </a:r>
          </a:p>
        </p:txBody>
      </p:sp>
      <p:sp>
        <p:nvSpPr>
          <p:cNvPr id="4" name="Slide Number Placeholder 3"/>
          <p:cNvSpPr>
            <a:spLocks noGrp="1"/>
          </p:cNvSpPr>
          <p:nvPr>
            <p:ph type="sldNum" sz="quarter" idx="10"/>
          </p:nvPr>
        </p:nvSpPr>
        <p:spPr/>
        <p:txBody>
          <a:bodyPr/>
          <a:lstStyle/>
          <a:p>
            <a:fld id="{1DA97D0D-5178-4F57-BFD7-EC7A65772746}" type="slidenum">
              <a:rPr lang="en-US" smtClean="0"/>
              <a:t>39</a:t>
            </a:fld>
            <a:endParaRPr lang="en-US"/>
          </a:p>
        </p:txBody>
      </p:sp>
    </p:spTree>
    <p:extLst>
      <p:ext uri="{BB962C8B-B14F-4D97-AF65-F5344CB8AC3E}">
        <p14:creationId xmlns:p14="http://schemas.microsoft.com/office/powerpoint/2010/main" val="2249601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a:t>
            </a:r>
            <a:r>
              <a:rPr lang="en-US" dirty="0">
                <a:solidFill>
                  <a:srgbClr val="FF0000"/>
                </a:solidFill>
              </a:rPr>
              <a:t>log in to the website and present ONE strategy; spend 20 minutes working through the steps and then on slide 46, we would run two 10 min timers (one for them to “pick a card” and learn about a strategy and then a second to discuss with a person)</a:t>
            </a:r>
            <a:endParaRPr lang="en-US" dirty="0"/>
          </a:p>
        </p:txBody>
      </p:sp>
      <p:sp>
        <p:nvSpPr>
          <p:cNvPr id="4" name="Slide Number Placeholder 3"/>
          <p:cNvSpPr>
            <a:spLocks noGrp="1"/>
          </p:cNvSpPr>
          <p:nvPr>
            <p:ph type="sldNum" sz="quarter" idx="5"/>
          </p:nvPr>
        </p:nvSpPr>
        <p:spPr/>
        <p:txBody>
          <a:bodyPr/>
          <a:lstStyle/>
          <a:p>
            <a:fld id="{F0965ED7-B51C-4C59-B65A-6FE24864EE32}" type="slidenum">
              <a:rPr lang="en-US" smtClean="0"/>
              <a:t>42</a:t>
            </a:fld>
            <a:endParaRPr lang="en-US"/>
          </a:p>
        </p:txBody>
      </p:sp>
    </p:spTree>
    <p:extLst>
      <p:ext uri="{BB962C8B-B14F-4D97-AF65-F5344CB8AC3E}">
        <p14:creationId xmlns:p14="http://schemas.microsoft.com/office/powerpoint/2010/main" val="1982453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a:t>
            </a:r>
            <a:r>
              <a:rPr lang="en-US" dirty="0">
                <a:solidFill>
                  <a:srgbClr val="FF0000"/>
                </a:solidFill>
              </a:rPr>
              <a:t>log in to the website and present ONE strategy; spend 20 minutes working through the steps and then on slide 46, we would run two 10 min timers (one for them to “pick a card” and learn about a strategy and then a second to discuss with a person)</a:t>
            </a:r>
            <a:endParaRPr lang="en-US" dirty="0"/>
          </a:p>
          <a:p>
            <a:endParaRPr lang="en-US" dirty="0"/>
          </a:p>
        </p:txBody>
      </p:sp>
      <p:sp>
        <p:nvSpPr>
          <p:cNvPr id="4" name="Slide Number Placeholder 3"/>
          <p:cNvSpPr>
            <a:spLocks noGrp="1"/>
          </p:cNvSpPr>
          <p:nvPr>
            <p:ph type="sldNum" sz="quarter" idx="5"/>
          </p:nvPr>
        </p:nvSpPr>
        <p:spPr/>
        <p:txBody>
          <a:bodyPr/>
          <a:lstStyle/>
          <a:p>
            <a:fld id="{F0965ED7-B51C-4C59-B65A-6FE24864EE32}" type="slidenum">
              <a:rPr lang="en-US" smtClean="0"/>
              <a:t>43</a:t>
            </a:fld>
            <a:endParaRPr lang="en-US"/>
          </a:p>
        </p:txBody>
      </p:sp>
    </p:spTree>
    <p:extLst>
      <p:ext uri="{BB962C8B-B14F-4D97-AF65-F5344CB8AC3E}">
        <p14:creationId xmlns:p14="http://schemas.microsoft.com/office/powerpoint/2010/main" val="1841681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440695">
              <a:defRPr/>
            </a:pPr>
            <a:fld id="{A9203853-BF44-432B-840E-26104550DF5C}" type="slidenum">
              <a:rPr lang="en-US" sz="1300">
                <a:solidFill>
                  <a:prstClr val="black"/>
                </a:solidFill>
                <a:latin typeface="Calibri" panose="020F0502020204030204"/>
              </a:rPr>
              <a:pPr defTabSz="440695">
                <a:defRPr/>
              </a:pPr>
              <a:t>44</a:t>
            </a:fld>
            <a:endParaRPr lang="en-US" sz="1300">
              <a:solidFill>
                <a:prstClr val="black"/>
              </a:solidFill>
              <a:latin typeface="Calibri" panose="020F0502020204030204"/>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77" tIns="47089" rIns="94177" bIns="47089" numCol="1" anchor="t" anchorCtr="0" compatLnSpc="1">
            <a:prstTxWarp prst="textNoShape">
              <a:avLst/>
            </a:prstTxWarp>
          </a:bodyPr>
          <a:lstStyle/>
          <a:p>
            <a:pPr marL="235440" indent="-235440">
              <a:lnSpc>
                <a:spcPct val="80000"/>
              </a:lnSpc>
            </a:pPr>
            <a:r>
              <a:rPr lang="en-US" sz="1100" b="1" dirty="0"/>
              <a:t>10 min– RUN TIMER TWICE – show next slide </a:t>
            </a:r>
            <a:endParaRPr lang="en-US" sz="1100" dirty="0"/>
          </a:p>
        </p:txBody>
      </p:sp>
    </p:spTree>
    <p:extLst>
      <p:ext uri="{BB962C8B-B14F-4D97-AF65-F5344CB8AC3E}">
        <p14:creationId xmlns:p14="http://schemas.microsoft.com/office/powerpoint/2010/main" val="2100443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E49B4-EC0A-4049-9686-12B5F89B4714}" type="slidenum">
              <a:rPr lang="en-US" smtClean="0"/>
              <a:t>47</a:t>
            </a:fld>
            <a:endParaRPr lang="en-US"/>
          </a:p>
        </p:txBody>
      </p:sp>
    </p:spTree>
    <p:extLst>
      <p:ext uri="{BB962C8B-B14F-4D97-AF65-F5344CB8AC3E}">
        <p14:creationId xmlns:p14="http://schemas.microsoft.com/office/powerpoint/2010/main" val="1717151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537422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E49B4-EC0A-4049-9686-12B5F89B4714}" type="slidenum">
              <a:rPr lang="en-US" smtClean="0"/>
              <a:t>6</a:t>
            </a:fld>
            <a:endParaRPr lang="en-US"/>
          </a:p>
        </p:txBody>
      </p:sp>
    </p:spTree>
    <p:extLst>
      <p:ext uri="{BB962C8B-B14F-4D97-AF65-F5344CB8AC3E}">
        <p14:creationId xmlns:p14="http://schemas.microsoft.com/office/powerpoint/2010/main" val="3143286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3738" y="930275"/>
            <a:ext cx="3346450" cy="25098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131652-EFA5-43B9-8A91-8C89FC3BF3F4}" type="slidenum">
              <a:rPr lang="en-US" smtClean="0"/>
              <a:t>50</a:t>
            </a:fld>
            <a:endParaRPr lang="en-US"/>
          </a:p>
        </p:txBody>
      </p:sp>
    </p:spTree>
    <p:extLst>
      <p:ext uri="{BB962C8B-B14F-4D97-AF65-F5344CB8AC3E}">
        <p14:creationId xmlns:p14="http://schemas.microsoft.com/office/powerpoint/2010/main" val="1401323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51</a:t>
            </a:fld>
            <a:endParaRPr lang="en-US"/>
          </a:p>
        </p:txBody>
      </p:sp>
    </p:spTree>
    <p:extLst>
      <p:ext uri="{BB962C8B-B14F-4D97-AF65-F5344CB8AC3E}">
        <p14:creationId xmlns:p14="http://schemas.microsoft.com/office/powerpoint/2010/main" val="4099342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52</a:t>
            </a:fld>
            <a:endParaRPr lang="en-US"/>
          </a:p>
        </p:txBody>
      </p:sp>
    </p:spTree>
    <p:extLst>
      <p:ext uri="{BB962C8B-B14F-4D97-AF65-F5344CB8AC3E}">
        <p14:creationId xmlns:p14="http://schemas.microsoft.com/office/powerpoint/2010/main" val="2062959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53</a:t>
            </a:fld>
            <a:endParaRPr lang="en-US"/>
          </a:p>
        </p:txBody>
      </p:sp>
    </p:spTree>
    <p:extLst>
      <p:ext uri="{BB962C8B-B14F-4D97-AF65-F5344CB8AC3E}">
        <p14:creationId xmlns:p14="http://schemas.microsoft.com/office/powerpoint/2010/main" val="2437706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lIns="93151" tIns="46577" rIns="93151" bIns="46577" numCol="1" anchor="t" anchorCtr="0" compatLnSpc="1">
            <a:prstTxWarp prst="textNoShape">
              <a:avLst/>
            </a:prstTxWarp>
          </a:bodyPr>
          <a:lstStyle/>
          <a:p>
            <a:endParaRPr lang="en-US" dirty="0"/>
          </a:p>
        </p:txBody>
      </p:sp>
      <p:sp>
        <p:nvSpPr>
          <p:cNvPr id="78851" name="Slide Number Placeholder 3"/>
          <p:cNvSpPr>
            <a:spLocks noGrp="1"/>
          </p:cNvSpPr>
          <p:nvPr>
            <p:ph type="sldNum" sz="quarter" idx="5"/>
          </p:nvPr>
        </p:nvSpPr>
        <p:spPr/>
        <p:txBody>
          <a:bodyPr/>
          <a:lstStyle/>
          <a:p>
            <a:pPr defTabSz="931717">
              <a:defRPr/>
            </a:pPr>
            <a:fld id="{CBCAA787-9623-4975-A634-99B0F922B2EF}" type="slidenum">
              <a:rPr lang="en-US" sz="1300">
                <a:solidFill>
                  <a:prstClr val="black"/>
                </a:solidFill>
                <a:latin typeface="Calibri" panose="020F0502020204030204"/>
              </a:rPr>
              <a:pPr defTabSz="931717">
                <a:defRPr/>
              </a:pPr>
              <a:t>10</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674217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01">
              <a:spcBef>
                <a:spcPct val="30000"/>
              </a:spcBef>
              <a:defRPr sz="1300">
                <a:solidFill>
                  <a:schemeClr val="tx1"/>
                </a:solidFill>
                <a:latin typeface="Calibri" panose="020F0502020204030204" pitchFamily="34" charset="0"/>
                <a:ea typeface="MS PGothic" panose="020B0600070205080204" pitchFamily="34" charset="-128"/>
              </a:defRPr>
            </a:lvl1pPr>
            <a:lvl2pPr marL="742463" indent="-284692" defTabSz="930101">
              <a:spcBef>
                <a:spcPct val="30000"/>
              </a:spcBef>
              <a:defRPr sz="1300">
                <a:solidFill>
                  <a:schemeClr val="tx1"/>
                </a:solidFill>
                <a:latin typeface="Calibri" panose="020F0502020204030204" pitchFamily="34" charset="0"/>
                <a:ea typeface="MS PGothic" panose="020B0600070205080204" pitchFamily="34" charset="-128"/>
              </a:defRPr>
            </a:lvl2pPr>
            <a:lvl3pPr marL="1143619" indent="-228077" defTabSz="930101">
              <a:spcBef>
                <a:spcPct val="30000"/>
              </a:spcBef>
              <a:defRPr sz="1300">
                <a:solidFill>
                  <a:schemeClr val="tx1"/>
                </a:solidFill>
                <a:latin typeface="Calibri" panose="020F0502020204030204" pitchFamily="34" charset="0"/>
                <a:ea typeface="MS PGothic" panose="020B0600070205080204" pitchFamily="34" charset="-128"/>
              </a:defRPr>
            </a:lvl3pPr>
            <a:lvl4pPr marL="1601390" indent="-228077" defTabSz="930101">
              <a:spcBef>
                <a:spcPct val="30000"/>
              </a:spcBef>
              <a:defRPr sz="1300">
                <a:solidFill>
                  <a:schemeClr val="tx1"/>
                </a:solidFill>
                <a:latin typeface="Calibri" panose="020F0502020204030204" pitchFamily="34" charset="0"/>
                <a:ea typeface="MS PGothic" panose="020B0600070205080204" pitchFamily="34" charset="-128"/>
              </a:defRPr>
            </a:lvl4pPr>
            <a:lvl5pPr marL="2059161" indent="-228077" defTabSz="930101">
              <a:spcBef>
                <a:spcPct val="30000"/>
              </a:spcBef>
              <a:defRPr sz="1300">
                <a:solidFill>
                  <a:schemeClr val="tx1"/>
                </a:solidFill>
                <a:latin typeface="Calibri" panose="020F0502020204030204" pitchFamily="34" charset="0"/>
                <a:ea typeface="MS PGothic" panose="020B0600070205080204" pitchFamily="34" charset="-128"/>
              </a:defRPr>
            </a:lvl5pPr>
            <a:lvl6pPr marL="2525020" indent="-228077" defTabSz="930101"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6pPr>
            <a:lvl7pPr marL="2990879" indent="-228077" defTabSz="930101"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7pPr>
            <a:lvl8pPr marL="3456737" indent="-228077" defTabSz="930101"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8pPr>
            <a:lvl9pPr marL="3922596" indent="-228077" defTabSz="930101"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9pPr>
          </a:lstStyle>
          <a:p>
            <a:pPr marL="0" marR="0" lvl="0" indent="0" algn="r" defTabSz="930101" rtl="0" eaLnBrk="1" fontAlgn="auto" latinLnBrk="0" hangingPunct="1">
              <a:lnSpc>
                <a:spcPct val="100000"/>
              </a:lnSpc>
              <a:spcBef>
                <a:spcPct val="0"/>
              </a:spcBef>
              <a:spcAft>
                <a:spcPts val="0"/>
              </a:spcAft>
              <a:buClrTx/>
              <a:buSzTx/>
              <a:buFontTx/>
              <a:buNone/>
              <a:tabLst/>
              <a:defRPr/>
            </a:pPr>
            <a:fld id="{1FB2362D-33F6-4CD1-81E1-F8DAAC953D03}" type="slidenum">
              <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30101" rtl="0" eaLnBrk="1" fontAlgn="auto" latinLnBrk="0" hangingPunct="1">
                <a:lnSpc>
                  <a:spcPct val="100000"/>
                </a:lnSpc>
                <a:spcBef>
                  <a:spcPct val="0"/>
                </a:spcBef>
                <a:spcAft>
                  <a:spcPts val="0"/>
                </a:spcAft>
                <a:buClrTx/>
                <a:buSzTx/>
                <a:buFontTx/>
                <a:buNone/>
                <a:tabLst/>
                <a:defRPr/>
              </a:pPr>
              <a:t>11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311543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40695" rtl="0" eaLnBrk="1" fontAlgn="auto" latinLnBrk="0" hangingPunct="1">
              <a:lnSpc>
                <a:spcPct val="100000"/>
              </a:lnSpc>
              <a:spcBef>
                <a:spcPts val="0"/>
              </a:spcBef>
              <a:spcAft>
                <a:spcPts val="0"/>
              </a:spcAft>
              <a:buClrTx/>
              <a:buSzTx/>
              <a:buFontTx/>
              <a:buNone/>
              <a:tabLst/>
              <a:defRPr/>
            </a:pPr>
            <a:fld id="{9ADC8702-A81F-469D-86FF-FB33C8A1E0D8}"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40695"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963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81390" fontAlgn="base">
              <a:spcBef>
                <a:spcPct val="0"/>
              </a:spcBef>
              <a:spcAft>
                <a:spcPct val="0"/>
              </a:spcAft>
              <a:defRPr/>
            </a:pPr>
            <a:fld id="{092F2744-CEA2-455B-9A50-F5CA87AB9502}" type="slidenum">
              <a:rPr lang="en-US" sz="1200">
                <a:solidFill>
                  <a:prstClr val="black"/>
                </a:solidFill>
                <a:latin typeface="Century Gothic" pitchFamily="34" charset="0"/>
              </a:rPr>
              <a:pPr defTabSz="881390" fontAlgn="base">
                <a:spcBef>
                  <a:spcPct val="0"/>
                </a:spcBef>
                <a:spcAft>
                  <a:spcPct val="0"/>
                </a:spcAft>
                <a:defRPr/>
              </a:pPr>
              <a:t>13</a:t>
            </a:fld>
            <a:endParaRPr lang="en-US" sz="1200">
              <a:solidFill>
                <a:prstClr val="black"/>
              </a:solidFill>
              <a:latin typeface="Century Gothic" pitchFamily="34" charset="0"/>
            </a:endParaRPr>
          </a:p>
        </p:txBody>
      </p:sp>
    </p:spTree>
    <p:extLst>
      <p:ext uri="{BB962C8B-B14F-4D97-AF65-F5344CB8AC3E}">
        <p14:creationId xmlns:p14="http://schemas.microsoft.com/office/powerpoint/2010/main" val="3496166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B9BB252C-4602-4093-A354-B7A8448DCE6C}" type="slidenum">
              <a:rPr lang="en-US" sz="1300">
                <a:solidFill>
                  <a:prstClr val="black"/>
                </a:solidFill>
                <a:latin typeface="Calibri" panose="020F0502020204030204"/>
              </a:rPr>
              <a:pPr defTabSz="440695">
                <a:defRPr/>
              </a:pPr>
              <a:t>14</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757858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40695">
              <a:defRPr/>
            </a:pPr>
            <a:fld id="{B9BB252C-4602-4093-A354-B7A8448DCE6C}" type="slidenum">
              <a:rPr lang="en-US" sz="1300">
                <a:solidFill>
                  <a:prstClr val="black"/>
                </a:solidFill>
                <a:latin typeface="Calibri" panose="020F0502020204030204"/>
              </a:rPr>
              <a:pPr defTabSz="440695">
                <a:defRPr/>
              </a:pPr>
              <a:t>15</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635429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29" Type="http://schemas.openxmlformats.org/officeDocument/2006/relationships/diagramQuickStyle" Target="../diagrams/quickStyle6.xml"/><Relationship Id="rId1" Type="http://schemas.openxmlformats.org/officeDocument/2006/relationships/slideMaster" Target="../slideMasters/slideMaster3.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28" Type="http://schemas.openxmlformats.org/officeDocument/2006/relationships/diagramLayout" Target="../diagrams/layout6.xml"/><Relationship Id="rId10" Type="http://schemas.openxmlformats.org/officeDocument/2006/relationships/diagramColors" Target="../diagrams/colors2.xml"/><Relationship Id="rId19" Type="http://schemas.openxmlformats.org/officeDocument/2006/relationships/diagramQuickStyle" Target="../diagrams/quickStyle4.xml"/><Relationship Id="rId31" Type="http://schemas.microsoft.com/office/2007/relationships/diagramDrawing" Target="../diagrams/drawing6.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 Id="rId27" Type="http://schemas.openxmlformats.org/officeDocument/2006/relationships/diagramData" Target="../diagrams/data6.xml"/><Relationship Id="rId30" Type="http://schemas.openxmlformats.org/officeDocument/2006/relationships/diagramColors" Target="../diagrams/colors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17" name="Title"/>
          <p:cNvSpPr txBox="1">
            <a:spLocks noChangeArrowheads="1"/>
          </p:cNvSpPr>
          <p:nvPr userDrawn="1"/>
        </p:nvSpPr>
        <p:spPr bwMode="auto">
          <a:xfrm>
            <a:off x="0" y="0"/>
            <a:ext cx="9144000" cy="800219"/>
          </a:xfrm>
          <a:prstGeom prst="rect">
            <a:avLst/>
          </a:prstGeom>
          <a:solidFill>
            <a:srgbClr val="ADB9CA"/>
          </a:solidFill>
          <a:ln>
            <a:noFill/>
          </a:ln>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dirty="0">
                <a:solidFill>
                  <a:prstClr val="black"/>
                </a:solidFill>
              </a:rPr>
              <a:t>Comprehensive, Integrated, Three-Tiered Model of Prevention </a:t>
            </a:r>
            <a:r>
              <a:rPr lang="en-US" sz="2000" b="1" dirty="0">
                <a:solidFill>
                  <a:prstClr val="black"/>
                </a:solidFill>
              </a:rPr>
              <a:t>(Lane, Kalberg, &amp; Menzies, 2009)</a:t>
            </a:r>
            <a:endParaRPr lang="en-US" sz="2800" b="1" dirty="0">
              <a:solidFill>
                <a:prstClr val="black"/>
              </a:solidFill>
            </a:endParaRPr>
          </a:p>
        </p:txBody>
      </p:sp>
      <p:grpSp>
        <p:nvGrpSpPr>
          <p:cNvPr id="36" name="Triangle"/>
          <p:cNvGrpSpPr/>
          <p:nvPr userDrawn="1"/>
        </p:nvGrpSpPr>
        <p:grpSpPr>
          <a:xfrm>
            <a:off x="423333" y="1059255"/>
            <a:ext cx="8297334" cy="5722545"/>
            <a:chOff x="423333" y="1059255"/>
            <a:chExt cx="8297334" cy="5722545"/>
          </a:xfrm>
        </p:grpSpPr>
        <p:sp>
          <p:nvSpPr>
            <p:cNvPr id="10"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mains"/>
            <p:cNvSpPr txBox="1"/>
            <p:nvPr userDrawn="1"/>
          </p:nvSpPr>
          <p:spPr>
            <a:xfrm>
              <a:off x="423333" y="6096000"/>
              <a:ext cx="8297334" cy="461665"/>
            </a:xfrm>
            <a:prstGeom prst="rect">
              <a:avLst/>
            </a:prstGeom>
            <a:noFill/>
            <a:ln>
              <a:noFill/>
            </a:ln>
          </p:spPr>
          <p:txBody>
            <a:bodyPr wrap="square">
              <a:spAutoFit/>
            </a:bodyPr>
            <a:lstStyle/>
            <a:p>
              <a:pPr>
                <a:tabLst>
                  <a:tab pos="1541463" algn="ctr"/>
                  <a:tab pos="4056063" algn="ctr"/>
                  <a:tab pos="6570663" algn="ctr"/>
                </a:tabLst>
                <a:defRPr/>
              </a:pPr>
              <a:r>
                <a:rPr lang="en-US" sz="2400" b="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Academic	Behavioral	Social</a:t>
              </a:r>
            </a:p>
          </p:txBody>
        </p:sp>
        <p:cxnSp>
          <p:nvCxnSpPr>
            <p:cNvPr id="14" name="Straight Connector 13"/>
            <p:cNvCxnSpPr/>
            <p:nvPr userDrawn="1"/>
          </p:nvCxnSpPr>
          <p:spPr>
            <a:xfrm rot="5400000">
              <a:off x="5486397" y="6324600"/>
              <a:ext cx="9144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userDrawn="1"/>
          </p:nvCxnSpPr>
          <p:spPr>
            <a:xfrm>
              <a:off x="1083733" y="5867400"/>
              <a:ext cx="69850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userDrawn="1"/>
          </p:nvCxnSpPr>
          <p:spPr>
            <a:xfrm rot="5400000">
              <a:off x="2751673" y="6324600"/>
              <a:ext cx="9144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8" name="80%"/>
            <p:cNvSpPr txBox="1">
              <a:spLocks noChangeArrowheads="1"/>
            </p:cNvSpPr>
            <p:nvPr userDrawn="1"/>
          </p:nvSpPr>
          <p:spPr bwMode="auto">
            <a:xfrm>
              <a:off x="3858358" y="4561929"/>
              <a:ext cx="14272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3600" b="1" dirty="0">
                  <a:solidFill>
                    <a:prstClr val="black"/>
                  </a:solidFill>
                  <a:latin typeface="+mn-lt"/>
                  <a:cs typeface="Arial" panose="020B0604020202020204" pitchFamily="34" charset="0"/>
                </a:rPr>
                <a:t>≈80%</a:t>
              </a:r>
            </a:p>
          </p:txBody>
        </p:sp>
        <p:sp>
          <p:nvSpPr>
            <p:cNvPr id="19" name="15%"/>
            <p:cNvSpPr txBox="1">
              <a:spLocks noChangeArrowheads="1"/>
            </p:cNvSpPr>
            <p:nvPr userDrawn="1"/>
          </p:nvSpPr>
          <p:spPr bwMode="auto">
            <a:xfrm>
              <a:off x="4009537" y="2269980"/>
              <a:ext cx="11249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3200" b="1" dirty="0">
                  <a:solidFill>
                    <a:prstClr val="black"/>
                  </a:solidFill>
                  <a:latin typeface="+mn-lt"/>
                  <a:cs typeface="Arial" panose="020B0604020202020204" pitchFamily="34" charset="0"/>
                </a:rPr>
                <a:t>≈15%</a:t>
              </a:r>
            </a:p>
          </p:txBody>
        </p:sp>
        <p:sp>
          <p:nvSpPr>
            <p:cNvPr id="20" name="5%"/>
            <p:cNvSpPr txBox="1">
              <a:spLocks noChangeArrowheads="1"/>
            </p:cNvSpPr>
            <p:nvPr userDrawn="1"/>
          </p:nvSpPr>
          <p:spPr bwMode="auto">
            <a:xfrm>
              <a:off x="4155310" y="1130642"/>
              <a:ext cx="8333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solidFill>
                    <a:prstClr val="black"/>
                  </a:solidFill>
                  <a:latin typeface="+mn-lt"/>
                  <a:cs typeface="Arial" panose="020B0604020202020204" pitchFamily="34" charset="0"/>
                </a:rPr>
                <a:t>≈5%</a:t>
              </a:r>
            </a:p>
          </p:txBody>
        </p:sp>
      </p:grpSp>
      <p:sp>
        <p:nvSpPr>
          <p:cNvPr id="26" name="Tier 1"/>
          <p:cNvSpPr txBox="1">
            <a:spLocks noChangeArrowheads="1"/>
          </p:cNvSpPr>
          <p:nvPr userDrawn="1"/>
        </p:nvSpPr>
        <p:spPr bwMode="auto">
          <a:xfrm>
            <a:off x="2476500" y="50292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400" b="1" dirty="0">
                <a:solidFill>
                  <a:prstClr val="black"/>
                </a:solidFill>
              </a:rPr>
              <a:t>Primary Prevention (Tier 1) </a:t>
            </a:r>
          </a:p>
        </p:txBody>
      </p:sp>
      <p:sp>
        <p:nvSpPr>
          <p:cNvPr id="25" name="Tier 2"/>
          <p:cNvSpPr txBox="1">
            <a:spLocks noChangeArrowheads="1"/>
          </p:cNvSpPr>
          <p:nvPr userDrawn="1"/>
        </p:nvSpPr>
        <p:spPr bwMode="auto">
          <a:xfrm>
            <a:off x="2476500" y="2683937"/>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400" b="1" dirty="0">
                <a:solidFill>
                  <a:prstClr val="black"/>
                </a:solidFill>
              </a:rPr>
              <a:t>Secondary Prevention (Tier 2) </a:t>
            </a:r>
          </a:p>
        </p:txBody>
      </p:sp>
      <p:sp>
        <p:nvSpPr>
          <p:cNvPr id="24" name="Tier 3"/>
          <p:cNvSpPr txBox="1">
            <a:spLocks noChangeArrowheads="1"/>
          </p:cNvSpPr>
          <p:nvPr userDrawn="1"/>
        </p:nvSpPr>
        <p:spPr bwMode="auto">
          <a:xfrm>
            <a:off x="2667000" y="1396998"/>
            <a:ext cx="381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400" b="1" dirty="0">
                <a:solidFill>
                  <a:prstClr val="black"/>
                </a:solidFill>
              </a:rPr>
              <a:t>Tertiary Prevention  (Tier 3)</a:t>
            </a:r>
          </a:p>
        </p:txBody>
      </p:sp>
      <p:sp>
        <p:nvSpPr>
          <p:cNvPr id="27" name="Watermark Covering"/>
          <p:cNvSpPr/>
          <p:nvPr userDrawn="1"/>
        </p:nvSpPr>
        <p:spPr>
          <a:xfrm>
            <a:off x="0" y="0"/>
            <a:ext cx="9144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1850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pPr>
                <a:defRPr/>
              </a:pPr>
              <a:t>10/22/2019</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B03DB66C-668F-490C-82E3-4884C0DCC627}" type="slidenum">
              <a:rPr lang="en-US"/>
              <a:pPr>
                <a:defRPr/>
              </a:pPr>
              <a:t>‹#›</a:t>
            </a:fld>
            <a:endParaRPr lang="en-US"/>
          </a:p>
        </p:txBody>
      </p:sp>
    </p:spTree>
    <p:extLst>
      <p:ext uri="{BB962C8B-B14F-4D97-AF65-F5344CB8AC3E}">
        <p14:creationId xmlns:p14="http://schemas.microsoft.com/office/powerpoint/2010/main" val="1031623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pPr>
                <a:defRPr/>
              </a:pPr>
              <a:t>10/22/2019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E1FFB2DD-393A-4507-9CEC-B876E1DA8529}" type="slidenum">
              <a:rPr lang="en-US"/>
              <a:pPr>
                <a:defRPr/>
              </a:pPr>
              <a:t>‹#›</a:t>
            </a:fld>
            <a:endParaRPr lang="en-US"/>
          </a:p>
        </p:txBody>
      </p:sp>
    </p:spTree>
    <p:extLst>
      <p:ext uri="{BB962C8B-B14F-4D97-AF65-F5344CB8AC3E}">
        <p14:creationId xmlns:p14="http://schemas.microsoft.com/office/powerpoint/2010/main" val="3189937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pPr>
                <a:defRPr/>
              </a:pPr>
              <a:t>10/22/2019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147579E6-9DBD-46C0-B015-0392FD081D89}" type="slidenum">
              <a:rPr lang="en-US"/>
              <a:pPr>
                <a:defRPr/>
              </a:pPr>
              <a:t>‹#›</a:t>
            </a:fld>
            <a:endParaRPr lang="en-US"/>
          </a:p>
        </p:txBody>
      </p:sp>
    </p:spTree>
    <p:extLst>
      <p:ext uri="{BB962C8B-B14F-4D97-AF65-F5344CB8AC3E}">
        <p14:creationId xmlns:p14="http://schemas.microsoft.com/office/powerpoint/2010/main" val="375180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8D3D292-A03D-4825-81E6-9C12ABB858DF}" type="slidenum">
              <a:rPr lang="en-US" altLang="en-US"/>
              <a:pPr/>
              <a:t>‹#›</a:t>
            </a:fld>
            <a:endParaRPr lang="en-US" altLang="en-US"/>
          </a:p>
        </p:txBody>
      </p:sp>
    </p:spTree>
    <p:extLst>
      <p:ext uri="{BB962C8B-B14F-4D97-AF65-F5344CB8AC3E}">
        <p14:creationId xmlns:p14="http://schemas.microsoft.com/office/powerpoint/2010/main" val="968643713"/>
      </p:ext>
    </p:extLst>
  </p:cSld>
  <p:clrMapOvr>
    <a:masterClrMapping/>
  </p:clrMapOvr>
  <p:transition spd="slow">
    <p:zoom dir="in"/>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457200" y="6356350"/>
            <a:ext cx="21336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3124200" y="6356350"/>
            <a:ext cx="28956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1495110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457200" y="6356350"/>
            <a:ext cx="2133600" cy="365125"/>
          </a:xfrm>
          <a:prstGeom prst="rect">
            <a:avLst/>
          </a:prstGeom>
        </p:spPr>
        <p:txBody>
          <a:bodyPr/>
          <a:lstStyle>
            <a:lvl1pPr>
              <a:defRPr>
                <a:latin typeface="Calibri" pitchFamily="34" charset="0"/>
              </a:defRPr>
            </a:lvl1pPr>
          </a:lstStyle>
          <a:p>
            <a:pPr>
              <a:defRPr/>
            </a:pPr>
            <a:fld id="{4BEE493B-09CA-4055-980F-6B53BEABF87F}" type="datetime1">
              <a:rPr lang="en-US"/>
              <a:pPr>
                <a:defRPr/>
              </a:pPr>
              <a:t>10/22/2019</a:t>
            </a:fld>
            <a:endParaRPr lang="en-US"/>
          </a:p>
        </p:txBody>
      </p:sp>
      <p:sp>
        <p:nvSpPr>
          <p:cNvPr id="5" name="Rectangle 10"/>
          <p:cNvSpPr>
            <a:spLocks noGrp="1" noChangeArrowheads="1"/>
          </p:cNvSpPr>
          <p:nvPr>
            <p:ph type="ftr" sz="quarter" idx="11"/>
          </p:nvPr>
        </p:nvSpPr>
        <p:spPr>
          <a:xfrm>
            <a:off x="3124200" y="6356350"/>
            <a:ext cx="2895600" cy="365125"/>
          </a:xfrm>
          <a:prstGeom prst="rect">
            <a:avLst/>
          </a:prstGeom>
        </p:spPr>
        <p:txBody>
          <a:bodyPr/>
          <a:lstStyle>
            <a:lvl1pPr>
              <a:defRPr>
                <a:latin typeface="Calibri" pitchFamily="34" charset="0"/>
              </a:defRPr>
            </a:lvl1pPr>
          </a:lstStyle>
          <a:p>
            <a:pPr>
              <a:defRPr/>
            </a:pPr>
            <a:r>
              <a:rPr lang="en-US"/>
              <a:t>Lane &amp; Oakes </a:t>
            </a:r>
          </a:p>
        </p:txBody>
      </p:sp>
      <p:sp>
        <p:nvSpPr>
          <p:cNvPr id="6" name="Rectangle 11"/>
          <p:cNvSpPr>
            <a:spLocks noGrp="1" noChangeArrowheads="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9D2512"/>
                </a:solidFill>
                <a:latin typeface="Calibri" panose="020F0502020204030204" pitchFamily="34" charset="0"/>
              </a:defRPr>
            </a:lvl1pPr>
          </a:lstStyle>
          <a:p>
            <a:fld id="{2108BC43-85E8-4ADE-BE86-BFAA62BE3CBB}" type="slidenum">
              <a:rPr lang="en-US" altLang="en-US"/>
              <a:pPr/>
              <a:t>‹#›</a:t>
            </a:fld>
            <a:endParaRPr lang="en-US" altLang="en-US"/>
          </a:p>
        </p:txBody>
      </p:sp>
    </p:spTree>
    <p:extLst>
      <p:ext uri="{BB962C8B-B14F-4D97-AF65-F5344CB8AC3E}">
        <p14:creationId xmlns:p14="http://schemas.microsoft.com/office/powerpoint/2010/main" val="2777883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8394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10/22/2019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7275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10/22/2019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581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10/22/2019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370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pPr>
                <a:defRPr/>
              </a:pPr>
              <a:t>10/22/2019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400800" y="6356350"/>
            <a:ext cx="2057400" cy="365125"/>
          </a:xfrm>
          <a:prstGeom prst="rect">
            <a:avLst/>
          </a:prstGeom>
        </p:spPr>
        <p:txBody>
          <a:bodyPr/>
          <a:lstStyle>
            <a:lvl1pPr>
              <a:defRPr/>
            </a:lvl1pPr>
          </a:lstStyle>
          <a:p>
            <a:pPr>
              <a:defRPr/>
            </a:pPr>
            <a:fld id="{76EFAB2F-35EA-4F8C-B42B-FF5D22637C50}" type="slidenum">
              <a:rPr lang="en-US"/>
              <a:pPr>
                <a:defRPr/>
              </a:pPr>
              <a:t>‹#›</a:t>
            </a:fld>
            <a:endParaRPr lang="en-US"/>
          </a:p>
        </p:txBody>
      </p:sp>
    </p:spTree>
    <p:extLst>
      <p:ext uri="{BB962C8B-B14F-4D97-AF65-F5344CB8AC3E}">
        <p14:creationId xmlns:p14="http://schemas.microsoft.com/office/powerpoint/2010/main" val="555542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10/22/2019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295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4FE047-6A3D-474E-99AE-D81EAF1F8B05}" type="datetimeFigureOut">
              <a:rPr lang="en-US" smtClean="0">
                <a:solidFill>
                  <a:prstClr val="black">
                    <a:tint val="75000"/>
                  </a:prstClr>
                </a:solidFill>
              </a:rPr>
              <a:pPr/>
              <a:t>10/22/2019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7813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4FE047-6A3D-474E-99AE-D81EAF1F8B05}" type="datetimeFigureOut">
              <a:rPr lang="en-US" smtClean="0">
                <a:solidFill>
                  <a:prstClr val="black">
                    <a:tint val="75000"/>
                  </a:prstClr>
                </a:solidFill>
              </a:rPr>
              <a:pPr/>
              <a:t>10/22/2019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752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FE047-6A3D-474E-99AE-D81EAF1F8B05}" type="datetimeFigureOut">
              <a:rPr lang="en-US" smtClean="0">
                <a:solidFill>
                  <a:prstClr val="black">
                    <a:tint val="75000"/>
                  </a:prstClr>
                </a:solidFill>
              </a:rPr>
              <a:pPr/>
              <a:t>10/22/2019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048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_Complete">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792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10/22/2019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996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10/22/2019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2072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10/22/2019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2142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10/22/2019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70989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7010400" y="76200"/>
            <a:ext cx="1371600" cy="228600"/>
          </a:xfrm>
        </p:spPr>
        <p:txBody>
          <a:bodyPr/>
          <a:lstStyle>
            <a:lvl1pPr algn="r" fontAlgn="auto">
              <a:spcBef>
                <a:spcPts val="0"/>
              </a:spcBef>
              <a:spcAft>
                <a:spcPts val="0"/>
              </a:spcAft>
              <a:defRPr>
                <a:latin typeface="+mn-lt"/>
              </a:defRPr>
            </a:lvl1pPr>
            <a:extLst/>
          </a:lstStyle>
          <a:p>
            <a:pPr>
              <a:defRPr/>
            </a:pPr>
            <a:endParaRPr lang="en-US">
              <a:solidFill>
                <a:prstClr val="black">
                  <a:tint val="75000"/>
                </a:prstClr>
              </a:solidFill>
            </a:endParaRPr>
          </a:p>
        </p:txBody>
      </p:sp>
      <p:sp>
        <p:nvSpPr>
          <p:cNvPr id="4" name="Rectangle 3"/>
          <p:cNvSpPr>
            <a:spLocks noGrp="1"/>
          </p:cNvSpPr>
          <p:nvPr>
            <p:ph type="sldNum" sz="quarter" idx="11"/>
          </p:nvPr>
        </p:nvSpPr>
        <p:spPr/>
        <p:txBody>
          <a:bodyPr/>
          <a:lstStyle>
            <a:lvl1pPr>
              <a:defRPr/>
            </a:lvl1pPr>
            <a:extLst/>
          </a:lstStyle>
          <a:p>
            <a:pPr>
              <a:defRPr/>
            </a:pPr>
            <a:fld id="{D8C09ECE-CD50-447D-86B1-FC2155D02220}" type="slidenum">
              <a:rPr lang="en-US">
                <a:solidFill>
                  <a:prstClr val="black">
                    <a:tint val="75000"/>
                  </a:prstClr>
                </a:solidFill>
              </a:rPr>
              <a:pPr>
                <a:defRPr/>
              </a:pPr>
              <a:t>‹#›</a:t>
            </a:fld>
            <a:endParaRPr lang="en-US">
              <a:solidFill>
                <a:prstClr val="black">
                  <a:tint val="75000"/>
                </a:prstClr>
              </a:solidFill>
            </a:endParaRPr>
          </a:p>
        </p:txBody>
      </p:sp>
      <p:sp>
        <p:nvSpPr>
          <p:cNvPr id="5" name="Rectangle 9"/>
          <p:cNvSpPr>
            <a:spLocks noGrp="1"/>
          </p:cNvSpPr>
          <p:nvPr>
            <p:ph type="ftr" sz="quarter" idx="12"/>
          </p:nvPr>
        </p:nvSpPr>
        <p:spPr/>
        <p:txBody>
          <a:bodyPr/>
          <a:lstStyle>
            <a:lvl1pPr>
              <a:defRPr/>
            </a:lvl1pPr>
            <a:extLst/>
          </a:lstStyle>
          <a:p>
            <a:pPr>
              <a:defRPr/>
            </a:pPr>
            <a:r>
              <a:rPr lang="en-US">
                <a:solidFill>
                  <a:prstClr val="black">
                    <a:tint val="75000"/>
                  </a:prstClr>
                </a:solidFill>
              </a:rPr>
              <a:t>State of Tennessee Technical Assistance Grant IRB # 100756</a:t>
            </a:r>
          </a:p>
        </p:txBody>
      </p:sp>
    </p:spTree>
    <p:extLst>
      <p:ext uri="{BB962C8B-B14F-4D97-AF65-F5344CB8AC3E}">
        <p14:creationId xmlns:p14="http://schemas.microsoft.com/office/powerpoint/2010/main" val="3063215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B325507-D667-43EF-B61F-E6F31FCB293B}" type="datetimeFigureOut">
              <a:rPr lang="en-US"/>
              <a:pPr>
                <a:defRPr/>
              </a:pPr>
              <a:t>10/22/2019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1F2CBAB0-875A-40BA-9FC6-96BA0186123A}" type="slidenum">
              <a:rPr lang="en-US"/>
              <a:pPr>
                <a:defRPr/>
              </a:pPr>
              <a:t>‹#›</a:t>
            </a:fld>
            <a:endParaRPr lang="en-US"/>
          </a:p>
        </p:txBody>
      </p:sp>
    </p:spTree>
    <p:extLst>
      <p:ext uri="{BB962C8B-B14F-4D97-AF65-F5344CB8AC3E}">
        <p14:creationId xmlns:p14="http://schemas.microsoft.com/office/powerpoint/2010/main" val="845748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p>
            <a:r>
              <a:rPr lang="en-US"/>
              <a:t>Click to edit Master title style</a:t>
            </a:r>
            <a:endParaRPr/>
          </a:p>
        </p:txBody>
      </p:sp>
      <p:sp>
        <p:nvSpPr>
          <p:cNvPr id="11" name="Text Placeholder 10"/>
          <p:cNvSpPr>
            <a:spLocks noGrp="1"/>
          </p:cNvSpPr>
          <p:nvPr>
            <p:ph type="body" sz="quarter" idx="17"/>
          </p:nvPr>
        </p:nvSpPr>
        <p:spPr>
          <a:xfrm>
            <a:off x="990600" y="1751015"/>
            <a:ext cx="6781800" cy="4267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p:cNvSpPr>
          <p:nvPr>
            <p:ph type="dt" sz="half" idx="18"/>
          </p:nvPr>
        </p:nvSpPr>
        <p:spPr>
          <a:xfrm>
            <a:off x="7010400" y="76200"/>
            <a:ext cx="1371600" cy="228600"/>
          </a:xfrm>
        </p:spPr>
        <p:txBody>
          <a:bodyPr/>
          <a:lstStyle>
            <a:lvl1pPr algn="r" fontAlgn="auto">
              <a:spcBef>
                <a:spcPts val="0"/>
              </a:spcBef>
              <a:spcAft>
                <a:spcPts val="0"/>
              </a:spcAft>
              <a:defRPr>
                <a:latin typeface="+mn-lt"/>
              </a:defRPr>
            </a:lvl1pPr>
            <a:extLst/>
          </a:lstStyle>
          <a:p>
            <a:pPr>
              <a:defRPr/>
            </a:pPr>
            <a:fld id="{C246287F-A267-443E-8FD2-730F6E72BEB6}" type="datetime1">
              <a:rPr lang="en-US" smtClean="0">
                <a:solidFill>
                  <a:srgbClr val="303030"/>
                </a:solidFill>
              </a:rPr>
              <a:pPr>
                <a:defRPr/>
              </a:pPr>
              <a:t>10/22/2019</a:t>
            </a:fld>
            <a:endParaRPr lang="en-US">
              <a:solidFill>
                <a:srgbClr val="303030"/>
              </a:solidFill>
            </a:endParaRPr>
          </a:p>
        </p:txBody>
      </p:sp>
      <p:sp>
        <p:nvSpPr>
          <p:cNvPr id="6" name="Rectangle 5"/>
          <p:cNvSpPr>
            <a:spLocks noGrp="1"/>
          </p:cNvSpPr>
          <p:nvPr>
            <p:ph type="sldNum" sz="quarter" idx="19"/>
          </p:nvPr>
        </p:nvSpPr>
        <p:spPr/>
        <p:txBody>
          <a:bodyPr/>
          <a:lstStyle>
            <a:lvl1pPr>
              <a:defRPr/>
            </a:lvl1pPr>
            <a:extLst/>
          </a:lstStyle>
          <a:p>
            <a:pPr>
              <a:defRPr/>
            </a:pPr>
            <a:fld id="{5C8A9B3A-760F-40B6-96B8-2228D4F1F5A4}" type="slidenum">
              <a:rPr lang="en-US">
                <a:solidFill>
                  <a:prstClr val="black">
                    <a:tint val="75000"/>
                  </a:prstClr>
                </a:solidFill>
              </a:rPr>
              <a:pPr>
                <a:defRPr/>
              </a:pPr>
              <a:t>‹#›</a:t>
            </a:fld>
            <a:endParaRPr lang="en-US">
              <a:solidFill>
                <a:prstClr val="black">
                  <a:tint val="75000"/>
                </a:prstClr>
              </a:solidFill>
            </a:endParaRPr>
          </a:p>
        </p:txBody>
      </p:sp>
      <p:sp>
        <p:nvSpPr>
          <p:cNvPr id="7" name="Rectangle 9"/>
          <p:cNvSpPr>
            <a:spLocks noGrp="1"/>
          </p:cNvSpPr>
          <p:nvPr>
            <p:ph type="ftr" sz="quarter" idx="20"/>
          </p:nvPr>
        </p:nvSpPr>
        <p:spPr/>
        <p:txBody>
          <a:bodyPr/>
          <a:lstStyle>
            <a:lvl1pPr>
              <a:defRPr/>
            </a:lvl1pPr>
            <a:extLst/>
          </a:lstStyle>
          <a:p>
            <a:pPr>
              <a:defRPr/>
            </a:pPr>
            <a:r>
              <a:rPr lang="en-US">
                <a:solidFill>
                  <a:srgbClr val="303030"/>
                </a:solidFill>
              </a:rPr>
              <a:t>Lane &amp; Oakes</a:t>
            </a:r>
            <a:endParaRPr lang="en-US" dirty="0">
              <a:solidFill>
                <a:srgbClr val="303030"/>
              </a:solidFill>
            </a:endParaRPr>
          </a:p>
        </p:txBody>
      </p:sp>
    </p:spTree>
    <p:extLst>
      <p:ext uri="{BB962C8B-B14F-4D97-AF65-F5344CB8AC3E}">
        <p14:creationId xmlns:p14="http://schemas.microsoft.com/office/powerpoint/2010/main" val="31114689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p:txBody>
          <a:bodyPr/>
          <a:lstStyle>
            <a:lvl1pPr>
              <a:defRPr/>
            </a:lvl1pPr>
          </a:lstStyle>
          <a:p>
            <a:pPr>
              <a:defRPr/>
            </a:pPr>
            <a:endParaRPr lang="en-US">
              <a:solidFill>
                <a:srgbClr val="46464A">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r>
              <a:rPr lang="en-US">
                <a:solidFill>
                  <a:srgbClr val="46464A">
                    <a:shade val="90000"/>
                  </a:srgbClr>
                </a:solidFill>
              </a:rPr>
              <a:t>IRB # 100863</a:t>
            </a:r>
          </a:p>
        </p:txBody>
      </p:sp>
      <p:sp>
        <p:nvSpPr>
          <p:cNvPr id="5" name="Slide Number Placeholder 17"/>
          <p:cNvSpPr>
            <a:spLocks noGrp="1"/>
          </p:cNvSpPr>
          <p:nvPr>
            <p:ph type="sldNum" sz="quarter" idx="12"/>
          </p:nvPr>
        </p:nvSpPr>
        <p:spPr/>
        <p:txBody>
          <a:bodyPr/>
          <a:lstStyle>
            <a:lvl1pPr>
              <a:defRPr/>
            </a:lvl1pPr>
          </a:lstStyle>
          <a:p>
            <a:pPr>
              <a:defRPr/>
            </a:pPr>
            <a:fld id="{F37D365C-14BA-4E89-A6F0-6574D271F140}" type="slidenum">
              <a:rPr lang="en-US">
                <a:solidFill>
                  <a:srgbClr val="46464A">
                    <a:shade val="90000"/>
                  </a:srgbClr>
                </a:solidFill>
              </a:rPr>
              <a:pPr>
                <a:defRPr/>
              </a:pPr>
              <a:t>‹#›</a:t>
            </a:fld>
            <a:endParaRPr lang="en-US">
              <a:solidFill>
                <a:srgbClr val="46464A">
                  <a:shade val="90000"/>
                </a:srgbClr>
              </a:solidFill>
            </a:endParaRPr>
          </a:p>
        </p:txBody>
      </p:sp>
    </p:spTree>
    <p:extLst>
      <p:ext uri="{BB962C8B-B14F-4D97-AF65-F5344CB8AC3E}">
        <p14:creationId xmlns:p14="http://schemas.microsoft.com/office/powerpoint/2010/main" val="38829417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p>
            <a:r>
              <a:rPr lang="en-US"/>
              <a:t>Click to edit Master title style</a:t>
            </a:r>
            <a:endParaRPr/>
          </a:p>
        </p:txBody>
      </p:sp>
      <p:sp>
        <p:nvSpPr>
          <p:cNvPr id="19" name="Rectangle 8"/>
          <p:cNvSpPr>
            <a:spLocks noGrp="1"/>
          </p:cNvSpPr>
          <p:nvPr>
            <p:ph type="body" sz="quarter" idx="13"/>
          </p:nvPr>
        </p:nvSpPr>
        <p:spPr>
          <a:xfrm>
            <a:off x="304800" y="381000"/>
            <a:ext cx="80772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lang="en-US" dirty="0"/>
              <a:t>Click to edit Master text styles</a:t>
            </a:r>
          </a:p>
        </p:txBody>
      </p:sp>
      <p:sp>
        <p:nvSpPr>
          <p:cNvPr id="11" name="Text Placeholder 10"/>
          <p:cNvSpPr>
            <a:spLocks noGrp="1"/>
          </p:cNvSpPr>
          <p:nvPr>
            <p:ph type="body" sz="quarter" idx="17"/>
          </p:nvPr>
        </p:nvSpPr>
        <p:spPr>
          <a:xfrm>
            <a:off x="990600" y="1143000"/>
            <a:ext cx="67818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p:cNvSpPr>
          <p:nvPr>
            <p:ph type="dt" sz="half" idx="18"/>
          </p:nvPr>
        </p:nvSpPr>
        <p:spPr>
          <a:xfrm>
            <a:off x="7010400" y="76200"/>
            <a:ext cx="1371600" cy="228600"/>
          </a:xfrm>
        </p:spPr>
        <p:txBody>
          <a:bodyPr/>
          <a:lstStyle>
            <a:lvl1pPr algn="r" fontAlgn="auto">
              <a:spcBef>
                <a:spcPts val="0"/>
              </a:spcBef>
              <a:spcAft>
                <a:spcPts val="0"/>
              </a:spcAft>
              <a:defRPr>
                <a:latin typeface="+mn-lt"/>
              </a:defRPr>
            </a:lvl1pPr>
            <a:extLst/>
          </a:lstStyle>
          <a:p>
            <a:pPr>
              <a:defRPr/>
            </a:pPr>
            <a:endParaRPr lang="en-US">
              <a:solidFill>
                <a:srgbClr val="303030"/>
              </a:solidFill>
            </a:endParaRPr>
          </a:p>
        </p:txBody>
      </p:sp>
      <p:sp>
        <p:nvSpPr>
          <p:cNvPr id="6" name="Rectangle 5"/>
          <p:cNvSpPr>
            <a:spLocks noGrp="1"/>
          </p:cNvSpPr>
          <p:nvPr>
            <p:ph type="sldNum" sz="quarter" idx="19"/>
          </p:nvPr>
        </p:nvSpPr>
        <p:spPr/>
        <p:txBody>
          <a:bodyPr/>
          <a:lstStyle>
            <a:lvl1pPr>
              <a:defRPr/>
            </a:lvl1pPr>
            <a:extLst/>
          </a:lstStyle>
          <a:p>
            <a:pPr>
              <a:defRPr/>
            </a:pPr>
            <a:fld id="{5C8A9B3A-760F-40B6-96B8-2228D4F1F5A4}" type="slidenum">
              <a:rPr lang="en-US">
                <a:solidFill>
                  <a:prstClr val="black">
                    <a:tint val="75000"/>
                  </a:prstClr>
                </a:solidFill>
              </a:rPr>
              <a:pPr>
                <a:defRPr/>
              </a:pPr>
              <a:t>‹#›</a:t>
            </a:fld>
            <a:endParaRPr lang="en-US">
              <a:solidFill>
                <a:prstClr val="black">
                  <a:tint val="75000"/>
                </a:prstClr>
              </a:solidFill>
            </a:endParaRPr>
          </a:p>
        </p:txBody>
      </p:sp>
      <p:sp>
        <p:nvSpPr>
          <p:cNvPr id="7" name="Rectangle 9"/>
          <p:cNvSpPr>
            <a:spLocks noGrp="1"/>
          </p:cNvSpPr>
          <p:nvPr>
            <p:ph type="ftr" sz="quarter" idx="20"/>
          </p:nvPr>
        </p:nvSpPr>
        <p:spPr/>
        <p:txBody>
          <a:bodyPr/>
          <a:lstStyle>
            <a:lvl1pPr>
              <a:defRPr/>
            </a:lvl1pPr>
            <a:extLst/>
          </a:lstStyle>
          <a:p>
            <a:pPr>
              <a:defRPr/>
            </a:pPr>
            <a:r>
              <a:rPr lang="en-US">
                <a:solidFill>
                  <a:srgbClr val="303030"/>
                </a:solidFill>
              </a:rPr>
              <a:t>State of Tennessee Technical Assistance Grant IRB # 100756</a:t>
            </a:r>
            <a:endParaRPr lang="en-US" dirty="0">
              <a:solidFill>
                <a:srgbClr val="303030"/>
              </a:solidFill>
            </a:endParaRPr>
          </a:p>
        </p:txBody>
      </p:sp>
    </p:spTree>
    <p:extLst>
      <p:ext uri="{BB962C8B-B14F-4D97-AF65-F5344CB8AC3E}">
        <p14:creationId xmlns:p14="http://schemas.microsoft.com/office/powerpoint/2010/main" val="21973181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505153"/>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37965" y="6096000"/>
            <a:ext cx="2133600" cy="365125"/>
          </a:xfrm>
        </p:spPr>
        <p:txBody>
          <a:bodyPr/>
          <a:lstStyle/>
          <a:p>
            <a:fld id="{035D6842-5288-47EC-AC5D-3E99719A83B0}" type="datetimeFigureOut">
              <a:rPr lang="en-US" smtClean="0">
                <a:solidFill>
                  <a:prstClr val="black">
                    <a:tint val="75000"/>
                  </a:prstClr>
                </a:solidFill>
              </a:rPr>
              <a:pPr/>
              <a:t>10/22/2019</a:t>
            </a:fld>
            <a:endParaRPr lang="en-US">
              <a:solidFill>
                <a:prstClr val="black">
                  <a:tint val="75000"/>
                </a:prstClr>
              </a:solidFill>
            </a:endParaRPr>
          </a:p>
        </p:txBody>
      </p:sp>
      <p:sp>
        <p:nvSpPr>
          <p:cNvPr id="5" name="Footer Placeholder 4"/>
          <p:cNvSpPr>
            <a:spLocks noGrp="1"/>
          </p:cNvSpPr>
          <p:nvPr>
            <p:ph type="ftr" sz="quarter" idx="11"/>
          </p:nvPr>
        </p:nvSpPr>
        <p:spPr>
          <a:xfrm>
            <a:off x="3124200" y="6096000"/>
            <a:ext cx="28956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324600" y="6096000"/>
            <a:ext cx="2133600" cy="365125"/>
          </a:xfrm>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
        <p:nvSpPr>
          <p:cNvPr id="9" name="Rectangle 8"/>
          <p:cNvSpPr/>
          <p:nvPr userDrawn="1"/>
        </p:nvSpPr>
        <p:spPr>
          <a:xfrm>
            <a:off x="152401" y="152400"/>
            <a:ext cx="8839200" cy="6553200"/>
          </a:xfrm>
          <a:prstGeom prst="rect">
            <a:avLst/>
          </a:prstGeom>
          <a:noFill/>
          <a:ln w="9525" cmpd="sng">
            <a:gradFill flip="none" rotWithShape="1">
              <a:gsLst>
                <a:gs pos="23000">
                  <a:srgbClr val="5BAC35"/>
                </a:gs>
                <a:gs pos="100000">
                  <a:srgbClr val="FF0000"/>
                </a:gs>
                <a:gs pos="59000">
                  <a:srgbClr val="FFFF00"/>
                </a:gs>
              </a:gsLst>
              <a:lin ang="16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10" name="Picture 9" descr="CI3T_color.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0260" y="762000"/>
            <a:ext cx="4480580" cy="1739986"/>
          </a:xfrm>
          <a:prstGeom prst="rect">
            <a:avLst/>
          </a:prstGeom>
        </p:spPr>
      </p:pic>
    </p:spTree>
    <p:extLst>
      <p:ext uri="{BB962C8B-B14F-4D97-AF65-F5344CB8AC3E}">
        <p14:creationId xmlns:p14="http://schemas.microsoft.com/office/powerpoint/2010/main" val="1178356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Triangle">
    <p:spTree>
      <p:nvGrpSpPr>
        <p:cNvPr id="1" name=""/>
        <p:cNvGrpSpPr/>
        <p:nvPr/>
      </p:nvGrpSpPr>
      <p:grpSpPr>
        <a:xfrm>
          <a:off x="0" y="0"/>
          <a:ext cx="0" cy="0"/>
          <a:chOff x="0" y="0"/>
          <a:chExt cx="0" cy="0"/>
        </a:xfrm>
      </p:grpSpPr>
      <p:sp>
        <p:nvSpPr>
          <p:cNvPr id="17" name="Title"/>
          <p:cNvSpPr txBox="1">
            <a:spLocks noChangeArrowheads="1"/>
          </p:cNvSpPr>
          <p:nvPr userDrawn="1"/>
        </p:nvSpPr>
        <p:spPr bwMode="auto">
          <a:xfrm>
            <a:off x="0" y="0"/>
            <a:ext cx="9144000" cy="800219"/>
          </a:xfrm>
          <a:prstGeom prst="rect">
            <a:avLst/>
          </a:prstGeom>
          <a:solidFill>
            <a:srgbClr val="ADB9CA"/>
          </a:solidFill>
          <a:ln>
            <a:noFill/>
          </a:ln>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914400" eaLnBrk="1" fontAlgn="base" hangingPunct="1">
              <a:spcBef>
                <a:spcPct val="0"/>
              </a:spcBef>
              <a:spcAft>
                <a:spcPct val="0"/>
              </a:spcAft>
            </a:pPr>
            <a:r>
              <a:rPr lang="en-US" sz="2600" b="1" dirty="0">
                <a:solidFill>
                  <a:prstClr val="black"/>
                </a:solidFill>
              </a:rPr>
              <a:t>Comprehensive, Integrated, Three-Tiered Model of Prevention </a:t>
            </a:r>
            <a:r>
              <a:rPr lang="en-US" sz="2000" b="1" dirty="0">
                <a:solidFill>
                  <a:prstClr val="black"/>
                </a:solidFill>
              </a:rPr>
              <a:t>(Lane, Kalberg, &amp; Menzies, 2009)</a:t>
            </a:r>
            <a:endParaRPr lang="en-US" sz="2800" b="1" dirty="0">
              <a:solidFill>
                <a:prstClr val="black"/>
              </a:solidFill>
            </a:endParaRPr>
          </a:p>
        </p:txBody>
      </p:sp>
      <p:grpSp>
        <p:nvGrpSpPr>
          <p:cNvPr id="36" name="Triangle"/>
          <p:cNvGrpSpPr/>
          <p:nvPr userDrawn="1"/>
        </p:nvGrpSpPr>
        <p:grpSpPr>
          <a:xfrm>
            <a:off x="423333" y="1059255"/>
            <a:ext cx="8297334" cy="5722545"/>
            <a:chOff x="423333" y="1059255"/>
            <a:chExt cx="8297334" cy="5722545"/>
          </a:xfrm>
        </p:grpSpPr>
        <p:sp>
          <p:nvSpPr>
            <p:cNvPr id="10"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b="1" dirty="0">
                <a:solidFill>
                  <a:prstClr val="white"/>
                </a:solidFill>
              </a:endParaRPr>
            </a:p>
          </p:txBody>
        </p:sp>
        <p:sp>
          <p:nvSpPr>
            <p:cNvPr id="11"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3" name="Domains"/>
            <p:cNvSpPr txBox="1"/>
            <p:nvPr userDrawn="1"/>
          </p:nvSpPr>
          <p:spPr>
            <a:xfrm>
              <a:off x="423333" y="6096000"/>
              <a:ext cx="8297334" cy="461665"/>
            </a:xfrm>
            <a:prstGeom prst="rect">
              <a:avLst/>
            </a:prstGeom>
            <a:noFill/>
            <a:ln>
              <a:noFill/>
            </a:ln>
          </p:spPr>
          <p:txBody>
            <a:bodyPr wrap="square">
              <a:spAutoFit/>
            </a:bodyPr>
            <a:lstStyle/>
            <a:p>
              <a:pPr defTabSz="914400">
                <a:tabLst>
                  <a:tab pos="1541463" algn="ctr"/>
                  <a:tab pos="4056063"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Behavioral	Social</a:t>
              </a:r>
            </a:p>
          </p:txBody>
        </p:sp>
        <p:cxnSp>
          <p:nvCxnSpPr>
            <p:cNvPr id="14" name="Straight Connector 13"/>
            <p:cNvCxnSpPr/>
            <p:nvPr userDrawn="1"/>
          </p:nvCxnSpPr>
          <p:spPr>
            <a:xfrm rot="5400000">
              <a:off x="5486397" y="6324600"/>
              <a:ext cx="9144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userDrawn="1"/>
          </p:nvCxnSpPr>
          <p:spPr>
            <a:xfrm>
              <a:off x="1083733" y="5867400"/>
              <a:ext cx="69850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userDrawn="1"/>
          </p:nvCxnSpPr>
          <p:spPr>
            <a:xfrm rot="5400000">
              <a:off x="2751673" y="6324600"/>
              <a:ext cx="9144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8" name="80%"/>
            <p:cNvSpPr txBox="1">
              <a:spLocks noChangeArrowheads="1"/>
            </p:cNvSpPr>
            <p:nvPr userDrawn="1"/>
          </p:nvSpPr>
          <p:spPr bwMode="auto">
            <a:xfrm>
              <a:off x="3858358" y="4561929"/>
              <a:ext cx="14272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914400" eaLnBrk="1" fontAlgn="base" hangingPunct="1">
                <a:spcBef>
                  <a:spcPct val="0"/>
                </a:spcBef>
                <a:spcAft>
                  <a:spcPct val="0"/>
                </a:spcAft>
              </a:pPr>
              <a:r>
                <a:rPr lang="en-US" sz="3600" b="1" dirty="0">
                  <a:solidFill>
                    <a:prstClr val="black"/>
                  </a:solidFill>
                  <a:latin typeface="Calibri"/>
                  <a:cs typeface="Arial" panose="020B0604020202020204" pitchFamily="34" charset="0"/>
                </a:rPr>
                <a:t>≈80%</a:t>
              </a:r>
            </a:p>
          </p:txBody>
        </p:sp>
        <p:sp>
          <p:nvSpPr>
            <p:cNvPr id="19" name="15%"/>
            <p:cNvSpPr txBox="1">
              <a:spLocks noChangeArrowheads="1"/>
            </p:cNvSpPr>
            <p:nvPr userDrawn="1"/>
          </p:nvSpPr>
          <p:spPr bwMode="auto">
            <a:xfrm>
              <a:off x="4009537" y="2269980"/>
              <a:ext cx="11249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914400" eaLnBrk="1" fontAlgn="base" hangingPunct="1">
                <a:spcBef>
                  <a:spcPct val="0"/>
                </a:spcBef>
                <a:spcAft>
                  <a:spcPct val="0"/>
                </a:spcAft>
              </a:pPr>
              <a:r>
                <a:rPr lang="en-US" sz="3200" b="1" dirty="0">
                  <a:solidFill>
                    <a:prstClr val="black"/>
                  </a:solidFill>
                  <a:latin typeface="Calibri"/>
                  <a:cs typeface="Arial" panose="020B0604020202020204" pitchFamily="34" charset="0"/>
                </a:rPr>
                <a:t>≈15%</a:t>
              </a:r>
            </a:p>
          </p:txBody>
        </p:sp>
        <p:sp>
          <p:nvSpPr>
            <p:cNvPr id="20" name="5%"/>
            <p:cNvSpPr txBox="1">
              <a:spLocks noChangeArrowheads="1"/>
            </p:cNvSpPr>
            <p:nvPr userDrawn="1"/>
          </p:nvSpPr>
          <p:spPr bwMode="auto">
            <a:xfrm>
              <a:off x="4155310" y="1130642"/>
              <a:ext cx="8333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914400" eaLnBrk="1" fontAlgn="base" hangingPunct="1">
                <a:spcBef>
                  <a:spcPct val="0"/>
                </a:spcBef>
                <a:spcAft>
                  <a:spcPct val="0"/>
                </a:spcAft>
              </a:pPr>
              <a:r>
                <a:rPr lang="en-US" sz="2800" b="1" dirty="0">
                  <a:solidFill>
                    <a:prstClr val="black"/>
                  </a:solidFill>
                  <a:latin typeface="Calibri"/>
                  <a:cs typeface="Arial" panose="020B0604020202020204" pitchFamily="34" charset="0"/>
                </a:rPr>
                <a:t>≈5%</a:t>
              </a:r>
            </a:p>
          </p:txBody>
        </p:sp>
      </p:grpSp>
      <p:sp>
        <p:nvSpPr>
          <p:cNvPr id="26" name="Tier 1"/>
          <p:cNvSpPr txBox="1">
            <a:spLocks noChangeArrowheads="1"/>
          </p:cNvSpPr>
          <p:nvPr userDrawn="1"/>
        </p:nvSpPr>
        <p:spPr bwMode="auto">
          <a:xfrm>
            <a:off x="2476500" y="50292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914400" eaLnBrk="1" fontAlgn="base" hangingPunct="1">
              <a:spcBef>
                <a:spcPct val="0"/>
              </a:spcBef>
              <a:spcAft>
                <a:spcPct val="0"/>
              </a:spcAft>
            </a:pPr>
            <a:r>
              <a:rPr lang="en-US" sz="2400" b="1" dirty="0">
                <a:solidFill>
                  <a:prstClr val="black"/>
                </a:solidFill>
              </a:rPr>
              <a:t>Primary Prevention (Tier 1) </a:t>
            </a:r>
          </a:p>
        </p:txBody>
      </p:sp>
      <p:sp>
        <p:nvSpPr>
          <p:cNvPr id="25" name="Tier 2"/>
          <p:cNvSpPr txBox="1">
            <a:spLocks noChangeArrowheads="1"/>
          </p:cNvSpPr>
          <p:nvPr userDrawn="1"/>
        </p:nvSpPr>
        <p:spPr bwMode="auto">
          <a:xfrm>
            <a:off x="2476500" y="2683937"/>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914400" eaLnBrk="1" fontAlgn="base" hangingPunct="1">
              <a:spcBef>
                <a:spcPct val="0"/>
              </a:spcBef>
              <a:spcAft>
                <a:spcPct val="0"/>
              </a:spcAft>
            </a:pPr>
            <a:r>
              <a:rPr lang="en-US" sz="2400" b="1" dirty="0">
                <a:solidFill>
                  <a:prstClr val="black"/>
                </a:solidFill>
              </a:rPr>
              <a:t>Secondary Prevention (Tier 2) </a:t>
            </a:r>
          </a:p>
        </p:txBody>
      </p:sp>
      <p:sp>
        <p:nvSpPr>
          <p:cNvPr id="24" name="Tier 3"/>
          <p:cNvSpPr txBox="1">
            <a:spLocks noChangeArrowheads="1"/>
          </p:cNvSpPr>
          <p:nvPr userDrawn="1"/>
        </p:nvSpPr>
        <p:spPr bwMode="auto">
          <a:xfrm>
            <a:off x="2667000" y="1396998"/>
            <a:ext cx="381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914400" eaLnBrk="1" fontAlgn="base" hangingPunct="1">
              <a:spcBef>
                <a:spcPct val="0"/>
              </a:spcBef>
              <a:spcAft>
                <a:spcPct val="0"/>
              </a:spcAft>
            </a:pPr>
            <a:r>
              <a:rPr lang="en-US" sz="2400" b="1" dirty="0">
                <a:solidFill>
                  <a:prstClr val="black"/>
                </a:solidFill>
              </a:rPr>
              <a:t>Tertiary Prevention  (Tier 3)</a:t>
            </a:r>
          </a:p>
        </p:txBody>
      </p:sp>
      <p:sp>
        <p:nvSpPr>
          <p:cNvPr id="27" name="Watermark Covering"/>
          <p:cNvSpPr/>
          <p:nvPr userDrawn="1"/>
        </p:nvSpPr>
        <p:spPr>
          <a:xfrm>
            <a:off x="0" y="0"/>
            <a:ext cx="9144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4254736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solidFill>
            <a:schemeClr val="tx2">
              <a:lumMod val="40000"/>
              <a:lumOff val="60000"/>
            </a:schemeClr>
          </a:solidFill>
        </p:spPr>
        <p:txBody>
          <a:bodyPr anchor="t"/>
          <a:lstStyle>
            <a:lvl1pPr algn="l">
              <a:defRPr sz="4000" b="0" cap="all">
                <a:solidFill>
                  <a:sysClr val="windowText" lastClr="000000"/>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Slide Number Placeholder 5"/>
          <p:cNvSpPr>
            <a:spLocks noGrp="1"/>
          </p:cNvSpPr>
          <p:nvPr>
            <p:ph type="sldNum" sz="quarter" idx="12"/>
          </p:nvPr>
        </p:nvSpPr>
        <p:spPr>
          <a:xfrm>
            <a:off x="6705600" y="6477000"/>
            <a:ext cx="2286000" cy="228600"/>
          </a:xfrm>
          <a:prstGeom prst="rect">
            <a:avLst/>
          </a:prstGeom>
        </p:spPr>
        <p:txBody>
          <a:bodyPr/>
          <a:lstStyle>
            <a:lvl1pPr>
              <a:defRPr sz="1000">
                <a:solidFill>
                  <a:schemeClr val="bg1">
                    <a:lumMod val="75000"/>
                  </a:schemeClr>
                </a:solidFill>
              </a:defRPr>
            </a:lvl1pPr>
          </a:lstStyle>
          <a:p>
            <a:r>
              <a:rPr lang="en-US" dirty="0">
                <a:solidFill>
                  <a:prstClr val="white">
                    <a:lumMod val="75000"/>
                  </a:prstClr>
                </a:solidFill>
              </a:rPr>
              <a:t>MTSS: CI3T II Professional Learning </a:t>
            </a:r>
            <a:fld id="{F96D8484-BC40-4D68-9C59-73C520390100}"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635551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5640572" y="805649"/>
            <a:ext cx="3485321"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b="1" u="sng">
                <a:solidFill>
                  <a:srgbClr val="E7E6E6"/>
                </a:solidFill>
              </a:rPr>
              <a:t>Goal: Reduce Harm</a:t>
            </a:r>
          </a:p>
          <a:p>
            <a:pPr fontAlgn="base">
              <a:spcBef>
                <a:spcPct val="0"/>
              </a:spcBef>
              <a:spcAft>
                <a:spcPct val="0"/>
              </a:spcAft>
            </a:pPr>
            <a:r>
              <a:rPr lang="en-US" b="1">
                <a:solidFill>
                  <a:prstClr val="white"/>
                </a:solidFill>
              </a:rPr>
              <a:t>Specialized individual systems</a:t>
            </a:r>
            <a:br>
              <a:rPr lang="en-US" b="1">
                <a:solidFill>
                  <a:prstClr val="white"/>
                </a:solidFill>
              </a:rPr>
            </a:br>
            <a:r>
              <a:rPr lang="en-US" b="1">
                <a:solidFill>
                  <a:prstClr val="white"/>
                </a:solidFill>
              </a:rPr>
              <a:t>       for students with high risk</a:t>
            </a:r>
          </a:p>
        </p:txBody>
      </p:sp>
      <p:sp>
        <p:nvSpPr>
          <p:cNvPr id="27" name="Goal 2"/>
          <p:cNvSpPr/>
          <p:nvPr userDrawn="1"/>
        </p:nvSpPr>
        <p:spPr>
          <a:xfrm rot="10800000" flipH="1" flipV="1">
            <a:off x="13625" y="1858317"/>
            <a:ext cx="307238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fontAlgn="base">
              <a:spcBef>
                <a:spcPct val="0"/>
              </a:spcBef>
              <a:spcAft>
                <a:spcPct val="0"/>
              </a:spcAft>
            </a:pPr>
            <a:r>
              <a:rPr lang="en-US" b="1" u="sng">
                <a:solidFill>
                  <a:srgbClr val="E7E6E6"/>
                </a:solidFill>
                <a:cs typeface="Arial" charset="0"/>
              </a:rPr>
              <a:t>Goal: Reverse Harm</a:t>
            </a:r>
          </a:p>
          <a:p>
            <a:pPr fontAlgn="base">
              <a:spcBef>
                <a:spcPct val="0"/>
              </a:spcBef>
              <a:spcAft>
                <a:spcPct val="0"/>
              </a:spcAft>
            </a:pPr>
            <a:r>
              <a:rPr lang="en-US" b="1">
                <a:solidFill>
                  <a:prstClr val="white"/>
                </a:solidFill>
                <a:cs typeface="Arial" charset="0"/>
              </a:rPr>
              <a:t>Specialized group systems </a:t>
            </a:r>
          </a:p>
          <a:p>
            <a:pPr fontAlgn="base">
              <a:spcBef>
                <a:spcPct val="0"/>
              </a:spcBef>
              <a:spcAft>
                <a:spcPct val="0"/>
              </a:spcAft>
            </a:pPr>
            <a:r>
              <a:rPr lang="en-US" b="1">
                <a:solidFill>
                  <a:prstClr val="white"/>
                </a:solidFill>
                <a:cs typeface="Arial" charset="0"/>
              </a:rPr>
              <a:t>for students at risk</a:t>
            </a:r>
            <a:endParaRPr lang="en-US">
              <a:solidFill>
                <a:prstClr val="white"/>
              </a:solidFill>
            </a:endParaRPr>
          </a:p>
        </p:txBody>
      </p:sp>
      <p:sp>
        <p:nvSpPr>
          <p:cNvPr id="28" name="Goal 1"/>
          <p:cNvSpPr/>
          <p:nvPr userDrawn="1"/>
        </p:nvSpPr>
        <p:spPr>
          <a:xfrm flipH="1">
            <a:off x="5314152" y="3740744"/>
            <a:ext cx="3813048"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b="1" u="sng">
                <a:solidFill>
                  <a:srgbClr val="E7E6E6"/>
                </a:solidFill>
              </a:rPr>
              <a:t>Goal: Prevent Harm</a:t>
            </a:r>
          </a:p>
          <a:p>
            <a:pPr fontAlgn="base">
              <a:spcBef>
                <a:spcPct val="0"/>
              </a:spcBef>
              <a:spcAft>
                <a:spcPct val="0"/>
              </a:spcAft>
            </a:pPr>
            <a:r>
              <a:rPr lang="en-US" b="1">
                <a:solidFill>
                  <a:prstClr val="white"/>
                </a:solidFill>
              </a:rPr>
              <a:t>School/classroom-wide systems for all students, staff, &amp; settings</a:t>
            </a: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ln w="3175">
                  <a:solidFill>
                    <a:prstClr val="white"/>
                  </a:solidFill>
                </a:ln>
                <a:solidFill>
                  <a:prstClr val="black"/>
                </a:solidFill>
              </a:rPr>
              <a:t>Tier 2</a:t>
            </a:r>
          </a:p>
          <a:p>
            <a:pPr algn="ctr"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9144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19813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ln w="3175">
                  <a:solidFill>
                    <a:prstClr val="white"/>
                  </a:solidFill>
                </a:ln>
                <a:solidFill>
                  <a:prstClr val="black"/>
                </a:solidFill>
              </a:rPr>
              <a:t>Tier 2</a:t>
            </a:r>
          </a:p>
          <a:p>
            <a:pPr algn="ctr"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9144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01472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623888" y="1709739"/>
            <a:ext cx="7886700" cy="2852737"/>
          </a:xfrm>
          <a:solidFill>
            <a:srgbClr val="ADB9CA">
              <a:alpha val="80000"/>
            </a:srgbClr>
          </a:solidFill>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22229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415142" y="410998"/>
            <a:ext cx="6313716" cy="646331"/>
          </a:xfrm>
          <a:prstGeom prst="rect">
            <a:avLst/>
          </a:prstGeom>
          <a:noFill/>
        </p:spPr>
        <p:txBody>
          <a:bodyPr wrap="none" rtlCol="0">
            <a:spAutoFit/>
          </a:bodyPr>
          <a:lstStyle/>
          <a:p>
            <a:r>
              <a:rPr lang="en-US" sz="3600">
                <a:solidFill>
                  <a:schemeClr val="tx1"/>
                </a:solidFill>
                <a:latin typeface="Calibri" charset="0"/>
                <a:ea typeface="Calibri" charset="0"/>
                <a:cs typeface="Calibri" charset="0"/>
              </a:rPr>
              <a:t>Ci3T Professional Learning Series</a:t>
            </a:r>
            <a:endParaRPr lang="en-US" sz="3600">
              <a:solidFill>
                <a:schemeClr val="tx1"/>
              </a:solidFill>
            </a:endParaRPr>
          </a:p>
        </p:txBody>
      </p:sp>
      <p:pic>
        <p:nvPicPr>
          <p:cNvPr id="3" name="Picture 2"/>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50222" y="1226635"/>
            <a:ext cx="8897823" cy="4767766"/>
          </a:xfrm>
          <a:prstGeom prst="rect">
            <a:avLst/>
          </a:prstGeom>
        </p:spPr>
      </p:pic>
    </p:spTree>
    <p:extLst>
      <p:ext uri="{BB962C8B-B14F-4D97-AF65-F5344CB8AC3E}">
        <p14:creationId xmlns:p14="http://schemas.microsoft.com/office/powerpoint/2010/main" val="4290026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10/22/2019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1400499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i3T_IMP_PL_Series">
    <p:spTree>
      <p:nvGrpSpPr>
        <p:cNvPr id="1" name=""/>
        <p:cNvGrpSpPr/>
        <p:nvPr/>
      </p:nvGrpSpPr>
      <p:grpSpPr>
        <a:xfrm>
          <a:off x="0" y="0"/>
          <a:ext cx="0" cy="0"/>
          <a:chOff x="0" y="0"/>
          <a:chExt cx="0" cy="0"/>
        </a:xfrm>
      </p:grpSpPr>
      <p:graphicFrame>
        <p:nvGraphicFramePr>
          <p:cNvPr id="4" name="Diagram 3"/>
          <p:cNvGraphicFramePr/>
          <p:nvPr userDrawn="1"/>
        </p:nvGraphicFramePr>
        <p:xfrm>
          <a:off x="63447" y="1697430"/>
          <a:ext cx="9009529"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userDrawn="1"/>
        </p:nvGraphicFramePr>
        <p:xfrm>
          <a:off x="44396" y="4870281"/>
          <a:ext cx="2282482" cy="7514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p:cNvGraphicFramePr/>
          <p:nvPr userDrawn="1"/>
        </p:nvGraphicFramePr>
        <p:xfrm>
          <a:off x="2867720" y="4870281"/>
          <a:ext cx="1162324"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7" name="Diagram 6"/>
          <p:cNvGraphicFramePr/>
          <p:nvPr userDrawn="1"/>
        </p:nvGraphicFramePr>
        <p:xfrm>
          <a:off x="4582501" y="4870281"/>
          <a:ext cx="1095094"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8" name="Diagram 7"/>
          <p:cNvGraphicFramePr/>
          <p:nvPr userDrawn="1"/>
        </p:nvGraphicFramePr>
        <p:xfrm>
          <a:off x="5978274" y="4870281"/>
          <a:ext cx="611744"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9" name="Diagram 8"/>
          <p:cNvGraphicFramePr/>
          <p:nvPr userDrawn="1"/>
        </p:nvGraphicFramePr>
        <p:xfrm>
          <a:off x="7109773" y="4870281"/>
          <a:ext cx="1720597"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pSp>
        <p:nvGrpSpPr>
          <p:cNvPr id="10" name="Group 9"/>
          <p:cNvGrpSpPr/>
          <p:nvPr userDrawn="1"/>
        </p:nvGrpSpPr>
        <p:grpSpPr>
          <a:xfrm>
            <a:off x="623404" y="5447747"/>
            <a:ext cx="7806909" cy="1012535"/>
            <a:chOff x="622708" y="5720435"/>
            <a:chExt cx="8626755" cy="1118867"/>
          </a:xfrm>
        </p:grpSpPr>
        <p:sp>
          <p:nvSpPr>
            <p:cNvPr id="11" name="Oval 10"/>
            <p:cNvSpPr/>
            <p:nvPr/>
          </p:nvSpPr>
          <p:spPr>
            <a:xfrm>
              <a:off x="8130779" y="5720435"/>
              <a:ext cx="1118684" cy="1118867"/>
            </a:xfrm>
            <a:prstGeom prst="ellipse">
              <a:avLst/>
            </a:prstGeom>
            <a:scene3d>
              <a:camera prst="orthographicFront"/>
              <a:lightRig rig="chilly" dir="t"/>
            </a:scene3d>
            <a:sp3d prstMaterial="translucentPowder">
              <a:bevelT w="127000" h="25400" prst="softRound"/>
            </a:sp3d>
          </p:spPr>
          <p:style>
            <a:lnRef idx="0">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p:cNvSpPr/>
            <p:nvPr/>
          </p:nvSpPr>
          <p:spPr>
            <a:xfrm>
              <a:off x="8167700" y="5757737"/>
              <a:ext cx="1044264" cy="1044263"/>
            </a:xfrm>
            <a:custGeom>
              <a:avLst/>
              <a:gdLst>
                <a:gd name="connsiteX0" fmla="*/ 0 w 1044264"/>
                <a:gd name="connsiteY0" fmla="*/ 522132 h 1044263"/>
                <a:gd name="connsiteX1" fmla="*/ 522132 w 1044264"/>
                <a:gd name="connsiteY1" fmla="*/ 0 h 1044263"/>
                <a:gd name="connsiteX2" fmla="*/ 1044264 w 1044264"/>
                <a:gd name="connsiteY2" fmla="*/ 522132 h 1044263"/>
                <a:gd name="connsiteX3" fmla="*/ 522132 w 1044264"/>
                <a:gd name="connsiteY3" fmla="*/ 1044264 h 1044263"/>
                <a:gd name="connsiteX4" fmla="*/ 0 w 1044264"/>
                <a:gd name="connsiteY4" fmla="*/ 522132 h 104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264" h="1044263">
                  <a:moveTo>
                    <a:pt x="0" y="522132"/>
                  </a:moveTo>
                  <a:cubicBezTo>
                    <a:pt x="0" y="233766"/>
                    <a:pt x="233766" y="0"/>
                    <a:pt x="522132" y="0"/>
                  </a:cubicBezTo>
                  <a:cubicBezTo>
                    <a:pt x="810498" y="0"/>
                    <a:pt x="1044264" y="233766"/>
                    <a:pt x="1044264" y="522132"/>
                  </a:cubicBezTo>
                  <a:cubicBezTo>
                    <a:pt x="1044264" y="810498"/>
                    <a:pt x="810498" y="1044264"/>
                    <a:pt x="522132" y="1044264"/>
                  </a:cubicBezTo>
                  <a:cubicBezTo>
                    <a:pt x="233766" y="1044264"/>
                    <a:pt x="0" y="810498"/>
                    <a:pt x="0" y="522132"/>
                  </a:cubicBezTo>
                  <a:close/>
                </a:path>
              </a:pathLst>
            </a:custGeom>
            <a:scene3d>
              <a:camera prst="orthographicFront"/>
              <a:lightRig rig="chilly" dir="t"/>
            </a:scene3d>
            <a:sp3d z="12700" extrusionH="1700" prstMaterial="dkEdge">
              <a:bevelT w="25400" h="6350" prst="softRound"/>
              <a:bevelB w="0" h="0" prst="convex"/>
            </a:sp3d>
          </p:spPr>
          <p:style>
            <a:lnRef idx="1">
              <a:schemeClr val="accent5">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6585" tIns="206359" rIns="205991" bIns="206358" numCol="1" spcCol="1270" anchor="ctr" anchorCtr="0">
              <a:noAutofit/>
            </a:bodyPr>
            <a:lstStyle/>
            <a:p>
              <a:pPr lvl="0" algn="ctr" defTabSz="2000250">
                <a:lnSpc>
                  <a:spcPct val="90000"/>
                </a:lnSpc>
                <a:spcBef>
                  <a:spcPct val="0"/>
                </a:spcBef>
                <a:spcAft>
                  <a:spcPct val="35000"/>
                </a:spcAft>
              </a:pPr>
              <a:r>
                <a:rPr lang="en-US" sz="1600" kern="1200"/>
                <a:t>BOOK5</a:t>
              </a:r>
            </a:p>
          </p:txBody>
        </p:sp>
        <p:sp>
          <p:nvSpPr>
            <p:cNvPr id="13" name="Teardrop 12"/>
            <p:cNvSpPr/>
            <p:nvPr/>
          </p:nvSpPr>
          <p:spPr>
            <a:xfrm rot="2700000">
              <a:off x="6296353" y="5720493"/>
              <a:ext cx="1118555" cy="1118555"/>
            </a:xfrm>
            <a:prstGeom prst="teardrop">
              <a:avLst>
                <a:gd name="adj" fmla="val 100000"/>
              </a:avLst>
            </a:prstGeom>
            <a:scene3d>
              <a:camera prst="orthographicFront"/>
              <a:lightRig rig="chilly" dir="t"/>
            </a:scene3d>
            <a:sp3d prstMaterial="translucentPowder">
              <a:bevelT w="127000" h="25400" prst="softRound"/>
            </a:sp3d>
          </p:spPr>
          <p:style>
            <a:lnRef idx="0">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Freeform 13"/>
            <p:cNvSpPr/>
            <p:nvPr/>
          </p:nvSpPr>
          <p:spPr>
            <a:xfrm>
              <a:off x="6334392" y="5757737"/>
              <a:ext cx="1044264" cy="1044263"/>
            </a:xfrm>
            <a:custGeom>
              <a:avLst/>
              <a:gdLst>
                <a:gd name="connsiteX0" fmla="*/ 0 w 1044264"/>
                <a:gd name="connsiteY0" fmla="*/ 522132 h 1044263"/>
                <a:gd name="connsiteX1" fmla="*/ 522132 w 1044264"/>
                <a:gd name="connsiteY1" fmla="*/ 0 h 1044263"/>
                <a:gd name="connsiteX2" fmla="*/ 1044264 w 1044264"/>
                <a:gd name="connsiteY2" fmla="*/ 522132 h 1044263"/>
                <a:gd name="connsiteX3" fmla="*/ 522132 w 1044264"/>
                <a:gd name="connsiteY3" fmla="*/ 1044264 h 1044263"/>
                <a:gd name="connsiteX4" fmla="*/ 0 w 1044264"/>
                <a:gd name="connsiteY4" fmla="*/ 522132 h 104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264" h="1044263">
                  <a:moveTo>
                    <a:pt x="0" y="522132"/>
                  </a:moveTo>
                  <a:cubicBezTo>
                    <a:pt x="0" y="233766"/>
                    <a:pt x="233766" y="0"/>
                    <a:pt x="522132" y="0"/>
                  </a:cubicBezTo>
                  <a:cubicBezTo>
                    <a:pt x="810498" y="0"/>
                    <a:pt x="1044264" y="233766"/>
                    <a:pt x="1044264" y="522132"/>
                  </a:cubicBezTo>
                  <a:cubicBezTo>
                    <a:pt x="1044264" y="810498"/>
                    <a:pt x="810498" y="1044264"/>
                    <a:pt x="522132" y="1044264"/>
                  </a:cubicBezTo>
                  <a:cubicBezTo>
                    <a:pt x="233766" y="1044264"/>
                    <a:pt x="0" y="810498"/>
                    <a:pt x="0" y="522132"/>
                  </a:cubicBezTo>
                  <a:close/>
                </a:path>
              </a:pathLst>
            </a:custGeom>
            <a:scene3d>
              <a:camera prst="orthographicFront"/>
              <a:lightRig rig="chilly" dir="t"/>
            </a:scene3d>
            <a:sp3d z="12700" extrusionH="1700" prstMaterial="dkEdge">
              <a:bevelT w="25400" h="6350" prst="softRound"/>
              <a:bevelB w="0" h="0" prst="convex"/>
            </a:sp3d>
          </p:spPr>
          <p:style>
            <a:lnRef idx="1">
              <a:schemeClr val="accent5">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5990" tIns="206359" rIns="206586" bIns="206358" numCol="1" spcCol="1270" anchor="ctr" anchorCtr="0">
              <a:noAutofit/>
            </a:bodyPr>
            <a:lstStyle/>
            <a:p>
              <a:pPr lvl="0" algn="ctr" defTabSz="2000250">
                <a:lnSpc>
                  <a:spcPct val="90000"/>
                </a:lnSpc>
                <a:spcBef>
                  <a:spcPct val="0"/>
                </a:spcBef>
                <a:spcAft>
                  <a:spcPct val="35000"/>
                </a:spcAft>
              </a:pPr>
              <a:r>
                <a:rPr lang="en-US" sz="1600" kern="1200"/>
                <a:t>BOOK 4</a:t>
              </a:r>
            </a:p>
          </p:txBody>
        </p:sp>
        <p:sp>
          <p:nvSpPr>
            <p:cNvPr id="15" name="Teardrop 14"/>
            <p:cNvSpPr/>
            <p:nvPr/>
          </p:nvSpPr>
          <p:spPr>
            <a:xfrm rot="2700000">
              <a:off x="5046029" y="5720493"/>
              <a:ext cx="1118555" cy="1118555"/>
            </a:xfrm>
            <a:prstGeom prst="teardrop">
              <a:avLst>
                <a:gd name="adj" fmla="val 100000"/>
              </a:avLst>
            </a:prstGeom>
            <a:scene3d>
              <a:camera prst="orthographicFront"/>
              <a:lightRig rig="chilly" dir="t"/>
            </a:scene3d>
            <a:sp3d prstMaterial="translucentPowder">
              <a:bevelT w="127000" h="25400" prst="softRound"/>
            </a:sp3d>
          </p:spPr>
          <p:style>
            <a:lnRef idx="0">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15"/>
            <p:cNvSpPr/>
            <p:nvPr/>
          </p:nvSpPr>
          <p:spPr>
            <a:xfrm>
              <a:off x="5083472" y="5757737"/>
              <a:ext cx="1044264" cy="1044263"/>
            </a:xfrm>
            <a:custGeom>
              <a:avLst/>
              <a:gdLst>
                <a:gd name="connsiteX0" fmla="*/ 0 w 1044264"/>
                <a:gd name="connsiteY0" fmla="*/ 522132 h 1044263"/>
                <a:gd name="connsiteX1" fmla="*/ 522132 w 1044264"/>
                <a:gd name="connsiteY1" fmla="*/ 0 h 1044263"/>
                <a:gd name="connsiteX2" fmla="*/ 1044264 w 1044264"/>
                <a:gd name="connsiteY2" fmla="*/ 522132 h 1044263"/>
                <a:gd name="connsiteX3" fmla="*/ 522132 w 1044264"/>
                <a:gd name="connsiteY3" fmla="*/ 1044264 h 1044263"/>
                <a:gd name="connsiteX4" fmla="*/ 0 w 1044264"/>
                <a:gd name="connsiteY4" fmla="*/ 522132 h 104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264" h="1044263">
                  <a:moveTo>
                    <a:pt x="0" y="522132"/>
                  </a:moveTo>
                  <a:cubicBezTo>
                    <a:pt x="0" y="233766"/>
                    <a:pt x="233766" y="0"/>
                    <a:pt x="522132" y="0"/>
                  </a:cubicBezTo>
                  <a:cubicBezTo>
                    <a:pt x="810498" y="0"/>
                    <a:pt x="1044264" y="233766"/>
                    <a:pt x="1044264" y="522132"/>
                  </a:cubicBezTo>
                  <a:cubicBezTo>
                    <a:pt x="1044264" y="810498"/>
                    <a:pt x="810498" y="1044264"/>
                    <a:pt x="522132" y="1044264"/>
                  </a:cubicBezTo>
                  <a:cubicBezTo>
                    <a:pt x="233766" y="1044264"/>
                    <a:pt x="0" y="810498"/>
                    <a:pt x="0" y="522132"/>
                  </a:cubicBezTo>
                  <a:close/>
                </a:path>
              </a:pathLst>
            </a:custGeom>
            <a:scene3d>
              <a:camera prst="orthographicFront"/>
              <a:lightRig rig="chilly" dir="t"/>
            </a:scene3d>
            <a:sp3d z="12700" extrusionH="1700" prstMaterial="dkEdge">
              <a:bevelT w="25400" h="6350" prst="softRound"/>
              <a:bevelB w="0" h="0" prst="convex"/>
            </a:sp3d>
          </p:spPr>
          <p:style>
            <a:lnRef idx="1">
              <a:schemeClr val="accent5">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5991" tIns="206359" rIns="206585" bIns="206358" numCol="1" spcCol="1270" anchor="ctr" anchorCtr="0">
              <a:noAutofit/>
            </a:bodyPr>
            <a:lstStyle/>
            <a:p>
              <a:pPr lvl="0" algn="ctr" defTabSz="2000250">
                <a:lnSpc>
                  <a:spcPct val="90000"/>
                </a:lnSpc>
                <a:spcBef>
                  <a:spcPct val="0"/>
                </a:spcBef>
                <a:spcAft>
                  <a:spcPct val="35000"/>
                </a:spcAft>
              </a:pPr>
              <a:r>
                <a:rPr lang="en-US" sz="1600" kern="1200"/>
                <a:t>BOOK3</a:t>
              </a:r>
            </a:p>
          </p:txBody>
        </p:sp>
        <p:sp>
          <p:nvSpPr>
            <p:cNvPr id="17" name="Teardrop 16"/>
            <p:cNvSpPr/>
            <p:nvPr/>
          </p:nvSpPr>
          <p:spPr>
            <a:xfrm rot="2700000">
              <a:off x="3167460" y="5720493"/>
              <a:ext cx="1118555" cy="1118555"/>
            </a:xfrm>
            <a:prstGeom prst="teardrop">
              <a:avLst>
                <a:gd name="adj" fmla="val 100000"/>
              </a:avLst>
            </a:prstGeom>
            <a:scene3d>
              <a:camera prst="orthographicFront"/>
              <a:lightRig rig="chilly" dir="t"/>
            </a:scene3d>
            <a:sp3d prstMaterial="translucentPowder">
              <a:bevelT w="127000" h="25400" prst="softRound"/>
            </a:sp3d>
          </p:spPr>
          <p:style>
            <a:lnRef idx="0">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Freeform 17"/>
            <p:cNvSpPr/>
            <p:nvPr/>
          </p:nvSpPr>
          <p:spPr>
            <a:xfrm>
              <a:off x="3204903" y="5757737"/>
              <a:ext cx="1044264" cy="1044263"/>
            </a:xfrm>
            <a:custGeom>
              <a:avLst/>
              <a:gdLst>
                <a:gd name="connsiteX0" fmla="*/ 0 w 1044264"/>
                <a:gd name="connsiteY0" fmla="*/ 522132 h 1044263"/>
                <a:gd name="connsiteX1" fmla="*/ 522132 w 1044264"/>
                <a:gd name="connsiteY1" fmla="*/ 0 h 1044263"/>
                <a:gd name="connsiteX2" fmla="*/ 1044264 w 1044264"/>
                <a:gd name="connsiteY2" fmla="*/ 522132 h 1044263"/>
                <a:gd name="connsiteX3" fmla="*/ 522132 w 1044264"/>
                <a:gd name="connsiteY3" fmla="*/ 1044264 h 1044263"/>
                <a:gd name="connsiteX4" fmla="*/ 0 w 1044264"/>
                <a:gd name="connsiteY4" fmla="*/ 522132 h 104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264" h="1044263">
                  <a:moveTo>
                    <a:pt x="0" y="522132"/>
                  </a:moveTo>
                  <a:cubicBezTo>
                    <a:pt x="0" y="233766"/>
                    <a:pt x="233766" y="0"/>
                    <a:pt x="522132" y="0"/>
                  </a:cubicBezTo>
                  <a:cubicBezTo>
                    <a:pt x="810498" y="0"/>
                    <a:pt x="1044264" y="233766"/>
                    <a:pt x="1044264" y="522132"/>
                  </a:cubicBezTo>
                  <a:cubicBezTo>
                    <a:pt x="1044264" y="810498"/>
                    <a:pt x="810498" y="1044264"/>
                    <a:pt x="522132" y="1044264"/>
                  </a:cubicBezTo>
                  <a:cubicBezTo>
                    <a:pt x="233766" y="1044264"/>
                    <a:pt x="0" y="810498"/>
                    <a:pt x="0" y="522132"/>
                  </a:cubicBezTo>
                  <a:close/>
                </a:path>
              </a:pathLst>
            </a:custGeom>
            <a:scene3d>
              <a:camera prst="orthographicFront"/>
              <a:lightRig rig="chilly" dir="t"/>
            </a:scene3d>
            <a:sp3d z="12700" extrusionH="1700" prstMaterial="dkEdge">
              <a:bevelT w="25400" h="6350" prst="softRound"/>
              <a:bevelB w="0" h="0" prst="convex"/>
            </a:sp3d>
          </p:spPr>
          <p:style>
            <a:lnRef idx="1">
              <a:schemeClr val="accent5">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6586" tIns="206359" rIns="205990" bIns="206358" numCol="1" spcCol="1270" anchor="ctr" anchorCtr="0">
              <a:noAutofit/>
            </a:bodyPr>
            <a:lstStyle/>
            <a:p>
              <a:pPr lvl="0" algn="ctr" defTabSz="2000250">
                <a:lnSpc>
                  <a:spcPct val="90000"/>
                </a:lnSpc>
                <a:spcBef>
                  <a:spcPct val="0"/>
                </a:spcBef>
                <a:spcAft>
                  <a:spcPct val="35000"/>
                </a:spcAft>
              </a:pPr>
              <a:r>
                <a:rPr lang="en-US" sz="1600"/>
                <a:t>BOOK2</a:t>
              </a:r>
            </a:p>
          </p:txBody>
        </p:sp>
        <p:sp>
          <p:nvSpPr>
            <p:cNvPr id="19" name="Teardrop 18"/>
            <p:cNvSpPr/>
            <p:nvPr/>
          </p:nvSpPr>
          <p:spPr>
            <a:xfrm rot="2700000">
              <a:off x="622708" y="5720493"/>
              <a:ext cx="1118555" cy="1118555"/>
            </a:xfrm>
            <a:prstGeom prst="teardrop">
              <a:avLst>
                <a:gd name="adj" fmla="val 100000"/>
              </a:avLst>
            </a:prstGeom>
            <a:scene3d>
              <a:camera prst="orthographicFront"/>
              <a:lightRig rig="chilly" dir="t"/>
            </a:scene3d>
            <a:sp3d prstMaterial="translucentPowder">
              <a:bevelT w="127000" h="25400" prst="softRound"/>
            </a:sp3d>
          </p:spPr>
          <p:style>
            <a:lnRef idx="0">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Freeform 19"/>
            <p:cNvSpPr/>
            <p:nvPr/>
          </p:nvSpPr>
          <p:spPr>
            <a:xfrm>
              <a:off x="660151" y="5757737"/>
              <a:ext cx="1044264" cy="1044263"/>
            </a:xfrm>
            <a:custGeom>
              <a:avLst/>
              <a:gdLst>
                <a:gd name="connsiteX0" fmla="*/ 0 w 1044264"/>
                <a:gd name="connsiteY0" fmla="*/ 522132 h 1044263"/>
                <a:gd name="connsiteX1" fmla="*/ 522132 w 1044264"/>
                <a:gd name="connsiteY1" fmla="*/ 0 h 1044263"/>
                <a:gd name="connsiteX2" fmla="*/ 1044264 w 1044264"/>
                <a:gd name="connsiteY2" fmla="*/ 522132 h 1044263"/>
                <a:gd name="connsiteX3" fmla="*/ 522132 w 1044264"/>
                <a:gd name="connsiteY3" fmla="*/ 1044264 h 1044263"/>
                <a:gd name="connsiteX4" fmla="*/ 0 w 1044264"/>
                <a:gd name="connsiteY4" fmla="*/ 522132 h 104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264" h="1044263">
                  <a:moveTo>
                    <a:pt x="0" y="522132"/>
                  </a:moveTo>
                  <a:cubicBezTo>
                    <a:pt x="0" y="233766"/>
                    <a:pt x="233766" y="0"/>
                    <a:pt x="522132" y="0"/>
                  </a:cubicBezTo>
                  <a:cubicBezTo>
                    <a:pt x="810498" y="0"/>
                    <a:pt x="1044264" y="233766"/>
                    <a:pt x="1044264" y="522132"/>
                  </a:cubicBezTo>
                  <a:cubicBezTo>
                    <a:pt x="1044264" y="810498"/>
                    <a:pt x="810498" y="1044264"/>
                    <a:pt x="522132" y="1044264"/>
                  </a:cubicBezTo>
                  <a:cubicBezTo>
                    <a:pt x="233766" y="1044264"/>
                    <a:pt x="0" y="810498"/>
                    <a:pt x="0" y="522132"/>
                  </a:cubicBezTo>
                  <a:close/>
                </a:path>
              </a:pathLst>
            </a:custGeom>
            <a:scene3d>
              <a:camera prst="orthographicFront"/>
              <a:lightRig rig="chilly" dir="t"/>
            </a:scene3d>
            <a:sp3d z="12700" extrusionH="1700" prstMaterial="dkEdge">
              <a:bevelT w="25400" h="6350" prst="softRound"/>
              <a:bevelB w="0" h="0" prst="convex"/>
            </a:sp3d>
          </p:spPr>
          <p:style>
            <a:lnRef idx="1">
              <a:schemeClr val="accent5">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6586" tIns="206359" rIns="205990" bIns="206358" numCol="1" spcCol="1270" anchor="ctr" anchorCtr="0">
              <a:noAutofit/>
            </a:bodyPr>
            <a:lstStyle/>
            <a:p>
              <a:pPr lvl="0" algn="ctr" defTabSz="2000250">
                <a:lnSpc>
                  <a:spcPct val="90000"/>
                </a:lnSpc>
                <a:spcBef>
                  <a:spcPct val="0"/>
                </a:spcBef>
                <a:spcAft>
                  <a:spcPct val="35000"/>
                </a:spcAft>
              </a:pPr>
              <a:r>
                <a:rPr lang="en-US" sz="1600"/>
                <a:t>B</a:t>
              </a:r>
              <a:r>
                <a:rPr lang="en-US" sz="1600" kern="1200"/>
                <a:t>OOK1</a:t>
              </a:r>
            </a:p>
          </p:txBody>
        </p:sp>
      </p:grpSp>
      <p:sp>
        <p:nvSpPr>
          <p:cNvPr id="22" name="TextBox 21"/>
          <p:cNvSpPr txBox="1"/>
          <p:nvPr userDrawn="1"/>
        </p:nvSpPr>
        <p:spPr>
          <a:xfrm>
            <a:off x="1769135" y="6244915"/>
            <a:ext cx="1700784"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Fall T.I. Window (4 </a:t>
            </a:r>
            <a:r>
              <a:rPr lang="en-US" sz="1200" u="sng" dirty="0" err="1"/>
              <a:t>wks</a:t>
            </a:r>
            <a:r>
              <a:rPr lang="en-US" sz="1200" u="sng" dirty="0"/>
              <a:t>)</a:t>
            </a:r>
          </a:p>
          <a:p>
            <a:pPr>
              <a:lnSpc>
                <a:spcPct val="80000"/>
              </a:lnSpc>
              <a:tabLst>
                <a:tab pos="458788" algn="ctr"/>
                <a:tab pos="1257300" algn="ctr"/>
              </a:tabLst>
            </a:pPr>
            <a:r>
              <a:rPr lang="en-US" sz="1200" dirty="0"/>
              <a:t>	October	November</a:t>
            </a:r>
          </a:p>
          <a:p>
            <a:pPr algn="ctr">
              <a:lnSpc>
                <a:spcPct val="80000"/>
              </a:lnSpc>
            </a:pPr>
            <a:r>
              <a:rPr lang="en-US" sz="1200" dirty="0"/>
              <a:t>4</a:t>
            </a:r>
            <a:r>
              <a:rPr lang="en-US" sz="1200" baseline="30000" dirty="0"/>
              <a:t>th</a:t>
            </a:r>
            <a:r>
              <a:rPr lang="en-US" sz="1200" dirty="0"/>
              <a:t> Monday – 3</a:t>
            </a:r>
            <a:r>
              <a:rPr lang="en-US" sz="1200" baseline="30000" dirty="0"/>
              <a:t>rd</a:t>
            </a:r>
            <a:r>
              <a:rPr lang="en-US" sz="1200" dirty="0"/>
              <a:t> Friday</a:t>
            </a:r>
          </a:p>
        </p:txBody>
      </p:sp>
      <p:sp>
        <p:nvSpPr>
          <p:cNvPr id="25" name="TextBox 24"/>
          <p:cNvSpPr txBox="1"/>
          <p:nvPr userDrawn="1"/>
        </p:nvSpPr>
        <p:spPr>
          <a:xfrm>
            <a:off x="413064" y="418744"/>
            <a:ext cx="8542929" cy="1358781"/>
          </a:xfrm>
          <a:prstGeom prst="rect">
            <a:avLst/>
          </a:prstGeom>
          <a:noFill/>
        </p:spPr>
        <p:txBody>
          <a:bodyPr wrap="square" rtlCol="0">
            <a:spAutoFit/>
          </a:bodyPr>
          <a:lstStyle/>
          <a:p>
            <a:endParaRPr lang="en-US"/>
          </a:p>
        </p:txBody>
      </p:sp>
      <p:sp>
        <p:nvSpPr>
          <p:cNvPr id="27" name="TextBox 26"/>
          <p:cNvSpPr txBox="1"/>
          <p:nvPr userDrawn="1"/>
        </p:nvSpPr>
        <p:spPr>
          <a:xfrm>
            <a:off x="413064" y="162367"/>
            <a:ext cx="8416611" cy="1569660"/>
          </a:xfrm>
          <a:prstGeom prst="rect">
            <a:avLst/>
          </a:prstGeom>
          <a:noFill/>
        </p:spPr>
        <p:txBody>
          <a:bodyPr wrap="square" rtlCol="0">
            <a:spAutoFit/>
          </a:bodyPr>
          <a:lstStyle/>
          <a:p>
            <a:r>
              <a:rPr lang="en-US" sz="4800">
                <a:latin typeface="+mn-lt"/>
              </a:rPr>
              <a:t>Ci3T </a:t>
            </a:r>
            <a:r>
              <a:rPr lang="en-US" sz="4800" b="1" cap="small">
                <a:ln w="3175">
                  <a:solidFill>
                    <a:schemeClr val="tx1"/>
                  </a:solidFill>
                </a:ln>
                <a:solidFill>
                  <a:schemeClr val="accent5"/>
                </a:solidFill>
                <a:latin typeface="+mn-lt"/>
              </a:rPr>
              <a:t>IMPLEMENTATION</a:t>
            </a:r>
            <a:br>
              <a:rPr lang="en-US" sz="4800">
                <a:latin typeface="+mn-lt"/>
              </a:rPr>
            </a:br>
            <a:r>
              <a:rPr lang="en-US" sz="4800">
                <a:latin typeface="+mn-lt"/>
              </a:rPr>
              <a:t>Professional Learning Series</a:t>
            </a:r>
            <a:endParaRPr lang="en-US" sz="4800"/>
          </a:p>
        </p:txBody>
      </p:sp>
      <p:sp>
        <p:nvSpPr>
          <p:cNvPr id="24" name="TextBox 23"/>
          <p:cNvSpPr txBox="1"/>
          <p:nvPr userDrawn="1"/>
        </p:nvSpPr>
        <p:spPr>
          <a:xfrm>
            <a:off x="5130048" y="6244916"/>
            <a:ext cx="1696851"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Spring T.I. Window (4 </a:t>
            </a:r>
            <a:r>
              <a:rPr lang="en-US" sz="1200" u="sng" dirty="0" err="1"/>
              <a:t>wks</a:t>
            </a:r>
            <a:r>
              <a:rPr lang="en-US" sz="1200" u="sng" dirty="0"/>
              <a:t>)</a:t>
            </a:r>
          </a:p>
          <a:p>
            <a:pPr>
              <a:lnSpc>
                <a:spcPct val="80000"/>
              </a:lnSpc>
              <a:tabLst>
                <a:tab pos="458788" algn="ctr"/>
                <a:tab pos="1257300" algn="ctr"/>
              </a:tabLst>
            </a:pPr>
            <a:r>
              <a:rPr lang="en-US" sz="1200" dirty="0"/>
              <a:t>	February	March</a:t>
            </a:r>
          </a:p>
          <a:p>
            <a:pPr algn="ctr">
              <a:lnSpc>
                <a:spcPct val="80000"/>
              </a:lnSpc>
            </a:pPr>
            <a:r>
              <a:rPr lang="en-US" sz="1200" dirty="0"/>
              <a:t>2</a:t>
            </a:r>
            <a:r>
              <a:rPr lang="en-US" sz="1200" baseline="30000" dirty="0"/>
              <a:t>nd</a:t>
            </a:r>
            <a:r>
              <a:rPr lang="en-US" sz="1200" dirty="0"/>
              <a:t> Monday – 2</a:t>
            </a:r>
            <a:r>
              <a:rPr lang="en-US" sz="1200" baseline="30000" dirty="0"/>
              <a:t>nd</a:t>
            </a:r>
            <a:r>
              <a:rPr lang="en-US" sz="1200" dirty="0"/>
              <a:t> Friday</a:t>
            </a:r>
          </a:p>
        </p:txBody>
      </p:sp>
    </p:spTree>
    <p:extLst>
      <p:ext uri="{BB962C8B-B14F-4D97-AF65-F5344CB8AC3E}">
        <p14:creationId xmlns:p14="http://schemas.microsoft.com/office/powerpoint/2010/main" val="3969166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849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9335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9556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9394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800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23499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pPr>
                <a:defRPr/>
              </a:pPr>
              <a:t>10/22/2019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00800" y="6356350"/>
            <a:ext cx="2057400" cy="365125"/>
          </a:xfrm>
          <a:prstGeom prst="rect">
            <a:avLst/>
          </a:prstGeom>
        </p:spPr>
        <p:txBody>
          <a:bodyPr/>
          <a:lstStyle>
            <a:lvl1pPr>
              <a:defRPr/>
            </a:lvl1pPr>
          </a:lstStyle>
          <a:p>
            <a:pPr>
              <a:defRPr/>
            </a:pPr>
            <a:fld id="{76EFAB2F-35EA-4F8C-B42B-FF5D22637C50}" type="slidenum">
              <a:rPr lang="en-US"/>
              <a:pPr>
                <a:defRPr/>
              </a:pPr>
              <a:t>‹#›</a:t>
            </a:fld>
            <a:endParaRPr lang="en-US"/>
          </a:p>
        </p:txBody>
      </p:sp>
    </p:spTree>
    <p:extLst>
      <p:ext uri="{BB962C8B-B14F-4D97-AF65-F5344CB8AC3E}">
        <p14:creationId xmlns:p14="http://schemas.microsoft.com/office/powerpoint/2010/main" val="3551538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SzPct val="70000"/>
              <a:buFont typeface="Courier New" panose="02070309020205020404" pitchFamily="49" charset="0"/>
              <a:buChar char="o"/>
              <a:defRPr/>
            </a:lvl2pPr>
            <a:lvl3pPr marL="1143000" indent="-228600">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9DADE5A-1D86-420F-A66F-6CFF3355E7A3}" type="datetimeFigureOut">
              <a:rPr lang="en-US" smtClean="0"/>
              <a:pPr>
                <a:defRPr/>
              </a:pPr>
              <a:t>10/22/2019</a:t>
            </a:fld>
            <a:endParaRPr lang="en-US"/>
          </a:p>
        </p:txBody>
      </p:sp>
      <p:sp>
        <p:nvSpPr>
          <p:cNvPr id="8" name="Footer Placeholder 7"/>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86959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10/22/2019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1658442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pPr>
                <a:defRPr/>
              </a:pPr>
              <a:t>10/22/2019</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47563BC0-641B-43F8-B14B-D23E4CEB3E55}" type="slidenum">
              <a:rPr lang="en-US"/>
              <a:pPr>
                <a:defRPr/>
              </a:pPr>
              <a:t>‹#›</a:t>
            </a:fld>
            <a:endParaRPr lang="en-US"/>
          </a:p>
        </p:txBody>
      </p:sp>
    </p:spTree>
    <p:extLst>
      <p:ext uri="{BB962C8B-B14F-4D97-AF65-F5344CB8AC3E}">
        <p14:creationId xmlns:p14="http://schemas.microsoft.com/office/powerpoint/2010/main" val="3923417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pPr>
                <a:defRPr/>
              </a:pPr>
              <a:t>10/22/2019</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47563BC0-641B-43F8-B14B-D23E4CEB3E55}" type="slidenum">
              <a:rPr lang="en-US"/>
              <a:pPr>
                <a:defRPr/>
              </a:pPr>
              <a:t>‹#›</a:t>
            </a:fld>
            <a:endParaRPr lang="en-US"/>
          </a:p>
        </p:txBody>
      </p:sp>
    </p:spTree>
    <p:extLst>
      <p:ext uri="{BB962C8B-B14F-4D97-AF65-F5344CB8AC3E}">
        <p14:creationId xmlns:p14="http://schemas.microsoft.com/office/powerpoint/2010/main" val="4052004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2pPr marL="685800" indent="-228600">
              <a:buSzPct val="70000"/>
              <a:buFont typeface="Courier New" panose="02070309020205020404" pitchFamily="49" charset="0"/>
              <a:buChar char="o"/>
              <a:defRPr/>
            </a:lvl2pPr>
            <a:lvl3pPr marL="1143000" indent="-228600">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2pPr marL="685800" indent="-228600">
              <a:buSzPct val="70000"/>
              <a:buFont typeface="Courier New" panose="02070309020205020404" pitchFamily="49" charset="0"/>
              <a:buChar char="o"/>
              <a:defRPr/>
            </a:lvl2pPr>
            <a:lvl3pPr marL="1143000" indent="-228600">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pPr>
                <a:defRPr/>
              </a:pPr>
              <a:t>10/22/2019</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E6E3FF7D-38BA-4DA8-BCB9-B5601CDD6337}" type="slidenum">
              <a:rPr lang="en-US"/>
              <a:pPr>
                <a:defRPr/>
              </a:pPr>
              <a:t>‹#›</a:t>
            </a:fld>
            <a:endParaRPr lang="en-US"/>
          </a:p>
        </p:txBody>
      </p:sp>
    </p:spTree>
    <p:extLst>
      <p:ext uri="{BB962C8B-B14F-4D97-AF65-F5344CB8AC3E}">
        <p14:creationId xmlns:p14="http://schemas.microsoft.com/office/powerpoint/2010/main" val="852360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pPr>
                <a:defRPr/>
              </a:pPr>
              <a:t>10/22/2019</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922156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pPr>
                <a:defRPr/>
              </a:pPr>
              <a:t>10/22/2019</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61B9844B-D3D3-4252-86F7-9021D260A6AB}" type="slidenum">
              <a:rPr lang="en-US"/>
              <a:pPr>
                <a:defRPr/>
              </a:pPr>
              <a:t>‹#›</a:t>
            </a:fld>
            <a:endParaRPr lang="en-US"/>
          </a:p>
        </p:txBody>
      </p:sp>
    </p:spTree>
    <p:extLst>
      <p:ext uri="{BB962C8B-B14F-4D97-AF65-F5344CB8AC3E}">
        <p14:creationId xmlns:p14="http://schemas.microsoft.com/office/powerpoint/2010/main" val="4123691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pPr>
                <a:defRPr/>
              </a:pPr>
              <a:t>10/22/2019</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2BCCCAB8-5A69-4CD5-8E4C-3F71B7606B24}" type="slidenum">
              <a:rPr lang="en-US"/>
              <a:pPr>
                <a:defRPr/>
              </a:pPr>
              <a:t>‹#›</a:t>
            </a:fld>
            <a:endParaRPr lang="en-US"/>
          </a:p>
        </p:txBody>
      </p:sp>
    </p:spTree>
    <p:extLst>
      <p:ext uri="{BB962C8B-B14F-4D97-AF65-F5344CB8AC3E}">
        <p14:creationId xmlns:p14="http://schemas.microsoft.com/office/powerpoint/2010/main" val="1108151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pPr>
                <a:defRPr/>
              </a:pPr>
              <a:t>10/22/2019</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B03DB66C-668F-490C-82E3-4884C0DCC627}" type="slidenum">
              <a:rPr lang="en-US"/>
              <a:pPr>
                <a:defRPr/>
              </a:pPr>
              <a:t>‹#›</a:t>
            </a:fld>
            <a:endParaRPr lang="en-US"/>
          </a:p>
        </p:txBody>
      </p:sp>
    </p:spTree>
    <p:extLst>
      <p:ext uri="{BB962C8B-B14F-4D97-AF65-F5344CB8AC3E}">
        <p14:creationId xmlns:p14="http://schemas.microsoft.com/office/powerpoint/2010/main" val="1336676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pPr>
                <a:defRPr/>
              </a:pPr>
              <a:t>10/22/2019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E1FFB2DD-393A-4507-9CEC-B876E1DA8529}" type="slidenum">
              <a:rPr lang="en-US"/>
              <a:pPr>
                <a:defRPr/>
              </a:pPr>
              <a:t>‹#›</a:t>
            </a:fld>
            <a:endParaRPr lang="en-US"/>
          </a:p>
        </p:txBody>
      </p:sp>
    </p:spTree>
    <p:extLst>
      <p:ext uri="{BB962C8B-B14F-4D97-AF65-F5344CB8AC3E}">
        <p14:creationId xmlns:p14="http://schemas.microsoft.com/office/powerpoint/2010/main" val="3746635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pPr>
                <a:defRPr/>
              </a:pPr>
              <a:t>10/22/2019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147579E6-9DBD-46C0-B015-0392FD081D89}" type="slidenum">
              <a:rPr lang="en-US"/>
              <a:pPr>
                <a:defRPr/>
              </a:pPr>
              <a:t>‹#›</a:t>
            </a:fld>
            <a:endParaRPr lang="en-US"/>
          </a:p>
        </p:txBody>
      </p:sp>
    </p:spTree>
    <p:extLst>
      <p:ext uri="{BB962C8B-B14F-4D97-AF65-F5344CB8AC3E}">
        <p14:creationId xmlns:p14="http://schemas.microsoft.com/office/powerpoint/2010/main" val="2484722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8D3D292-A03D-4825-81E6-9C12ABB858DF}" type="slidenum">
              <a:rPr lang="en-US" altLang="en-US"/>
              <a:pPr/>
              <a:t>‹#›</a:t>
            </a:fld>
            <a:endParaRPr lang="en-US" altLang="en-US"/>
          </a:p>
        </p:txBody>
      </p:sp>
    </p:spTree>
    <p:extLst>
      <p:ext uri="{BB962C8B-B14F-4D97-AF65-F5344CB8AC3E}">
        <p14:creationId xmlns:p14="http://schemas.microsoft.com/office/powerpoint/2010/main" val="1883758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7010400" y="76200"/>
            <a:ext cx="13716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10/22/2019</a:t>
            </a:fld>
            <a:endParaRPr lang="en-US"/>
          </a:p>
        </p:txBody>
      </p:sp>
      <p:sp>
        <p:nvSpPr>
          <p:cNvPr id="4" name="Slide Number Placeholder 3"/>
          <p:cNvSpPr>
            <a:spLocks noGrp="1"/>
          </p:cNvSpPr>
          <p:nvPr>
            <p:ph type="sldNum" sz="quarter" idx="11"/>
          </p:nvPr>
        </p:nvSpPr>
        <p:spPr>
          <a:xfrm>
            <a:off x="6290733" y="6356350"/>
            <a:ext cx="259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23085050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457200" y="6356350"/>
            <a:ext cx="2133600" cy="365125"/>
          </a:xfrm>
          <a:prstGeom prst="rect">
            <a:avLst/>
          </a:prstGeom>
        </p:spPr>
        <p:txBody>
          <a:bodyPr/>
          <a:lstStyle>
            <a:lvl1pPr>
              <a:defRPr>
                <a:latin typeface="Calibri" pitchFamily="34" charset="0"/>
              </a:defRPr>
            </a:lvl1pPr>
          </a:lstStyle>
          <a:p>
            <a:pPr>
              <a:defRPr/>
            </a:pPr>
            <a:fld id="{4BEE493B-09CA-4055-980F-6B53BEABF87F}" type="datetime1">
              <a:rPr lang="en-US"/>
              <a:pPr>
                <a:defRPr/>
              </a:pPr>
              <a:t>10/22/2019</a:t>
            </a:fld>
            <a:endParaRPr lang="en-US"/>
          </a:p>
        </p:txBody>
      </p:sp>
      <p:sp>
        <p:nvSpPr>
          <p:cNvPr id="5" name="Rectangle 10"/>
          <p:cNvSpPr>
            <a:spLocks noGrp="1" noChangeArrowheads="1"/>
          </p:cNvSpPr>
          <p:nvPr>
            <p:ph type="ftr" sz="quarter" idx="11"/>
          </p:nvPr>
        </p:nvSpPr>
        <p:spPr>
          <a:xfrm>
            <a:off x="3124200" y="6356350"/>
            <a:ext cx="2895600" cy="365125"/>
          </a:xfrm>
          <a:prstGeom prst="rect">
            <a:avLst/>
          </a:prstGeom>
        </p:spPr>
        <p:txBody>
          <a:bodyPr/>
          <a:lstStyle>
            <a:lvl1pPr>
              <a:defRPr>
                <a:latin typeface="Calibri" pitchFamily="34" charset="0"/>
              </a:defRPr>
            </a:lvl1pPr>
          </a:lstStyle>
          <a:p>
            <a:pPr>
              <a:defRPr/>
            </a:pPr>
            <a:r>
              <a:rPr lang="en-US"/>
              <a:t>Lane &amp; Oakes </a:t>
            </a:r>
          </a:p>
        </p:txBody>
      </p:sp>
      <p:sp>
        <p:nvSpPr>
          <p:cNvPr id="6" name="Rectangle 11"/>
          <p:cNvSpPr>
            <a:spLocks noGrp="1" noChangeArrowheads="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9D2512"/>
                </a:solidFill>
                <a:latin typeface="Calibri" panose="020F0502020204030204" pitchFamily="34" charset="0"/>
              </a:defRPr>
            </a:lvl1pPr>
          </a:lstStyle>
          <a:p>
            <a:fld id="{2108BC43-85E8-4ADE-BE86-BFAA62BE3CBB}" type="slidenum">
              <a:rPr lang="en-US" altLang="en-US"/>
              <a:pPr/>
              <a:t>‹#›</a:t>
            </a:fld>
            <a:endParaRPr lang="en-US" altLang="en-US"/>
          </a:p>
        </p:txBody>
      </p:sp>
    </p:spTree>
    <p:extLst>
      <p:ext uri="{BB962C8B-B14F-4D97-AF65-F5344CB8AC3E}">
        <p14:creationId xmlns:p14="http://schemas.microsoft.com/office/powerpoint/2010/main" val="2763776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pPr>
                <a:defRPr/>
              </a:pPr>
              <a:t>10/22/2019</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E6E3FF7D-38BA-4DA8-BCB9-B5601CDD6337}" type="slidenum">
              <a:rPr lang="en-US"/>
              <a:pPr>
                <a:defRPr/>
              </a:pPr>
              <a:t>‹#›</a:t>
            </a:fld>
            <a:endParaRPr lang="en-US"/>
          </a:p>
        </p:txBody>
      </p:sp>
    </p:spTree>
    <p:extLst>
      <p:ext uri="{BB962C8B-B14F-4D97-AF65-F5344CB8AC3E}">
        <p14:creationId xmlns:p14="http://schemas.microsoft.com/office/powerpoint/2010/main" val="3247462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srgbClr val="46464A">
                  <a:shade val="90000"/>
                </a:srgbClr>
              </a:solidFill>
            </a:endParaRPr>
          </a:p>
        </p:txBody>
      </p:sp>
      <p:sp>
        <p:nvSpPr>
          <p:cNvPr id="4" name="Footer Placeholder 21"/>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srgbClr val="46464A">
                  <a:shade val="90000"/>
                </a:srgbClr>
              </a:solidFill>
            </a:endParaRPr>
          </a:p>
        </p:txBody>
      </p:sp>
      <p:sp>
        <p:nvSpPr>
          <p:cNvPr id="5" name="Slide Number Placeholder 17"/>
          <p:cNvSpPr>
            <a:spLocks noGrp="1"/>
          </p:cNvSpPr>
          <p:nvPr>
            <p:ph type="sldNum" sz="quarter" idx="12"/>
          </p:nvPr>
        </p:nvSpPr>
        <p:spPr>
          <a:xfrm>
            <a:off x="6553200" y="6356350"/>
            <a:ext cx="2133600" cy="365125"/>
          </a:xfrm>
          <a:prstGeom prst="rect">
            <a:avLst/>
          </a:prstGeom>
        </p:spPr>
        <p:txBody>
          <a:bodyPr/>
          <a:lstStyle>
            <a:lvl1pPr>
              <a:defRPr/>
            </a:lvl1pPr>
          </a:lstStyle>
          <a:p>
            <a:pPr>
              <a:defRPr/>
            </a:pPr>
            <a:r>
              <a:rPr lang="en-US" dirty="0"/>
              <a:t>Ci3T II 2014-2015 </a:t>
            </a:r>
            <a:fld id="{F37D365C-14BA-4E89-A6F0-6574D271F140}" type="slidenum">
              <a:rPr lang="en-US" smtClean="0">
                <a:solidFill>
                  <a:srgbClr val="46464A">
                    <a:shade val="90000"/>
                  </a:srgbClr>
                </a:solidFill>
              </a:rPr>
              <a:pPr>
                <a:defRPr/>
              </a:pPr>
              <a:t>‹#›</a:t>
            </a:fld>
            <a:endParaRPr lang="en-US" dirty="0">
              <a:solidFill>
                <a:srgbClr val="46464A">
                  <a:shade val="90000"/>
                </a:srgbClr>
              </a:solidFill>
            </a:endParaRPr>
          </a:p>
        </p:txBody>
      </p:sp>
    </p:spTree>
    <p:extLst>
      <p:ext uri="{BB962C8B-B14F-4D97-AF65-F5344CB8AC3E}">
        <p14:creationId xmlns:p14="http://schemas.microsoft.com/office/powerpoint/2010/main" val="253274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pPr>
                <a:defRPr/>
              </a:pPr>
              <a:t>10/22/2019</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531365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pPr>
                <a:defRPr/>
              </a:pPr>
              <a:t>10/22/2019</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61B9844B-D3D3-4252-86F7-9021D260A6AB}" type="slidenum">
              <a:rPr lang="en-US"/>
              <a:pPr>
                <a:defRPr/>
              </a:pPr>
              <a:t>‹#›</a:t>
            </a:fld>
            <a:endParaRPr lang="en-US"/>
          </a:p>
        </p:txBody>
      </p:sp>
    </p:spTree>
    <p:extLst>
      <p:ext uri="{BB962C8B-B14F-4D97-AF65-F5344CB8AC3E}">
        <p14:creationId xmlns:p14="http://schemas.microsoft.com/office/powerpoint/2010/main" val="2912669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pPr>
                <a:defRPr/>
              </a:pPr>
              <a:t>10/22/2019</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2BCCCAB8-5A69-4CD5-8E4C-3F71B7606B24}" type="slidenum">
              <a:rPr lang="en-US"/>
              <a:pPr>
                <a:defRPr/>
              </a:pPr>
              <a:t>‹#›</a:t>
            </a:fld>
            <a:endParaRPr lang="en-US"/>
          </a:p>
        </p:txBody>
      </p:sp>
    </p:spTree>
    <p:extLst>
      <p:ext uri="{BB962C8B-B14F-4D97-AF65-F5344CB8AC3E}">
        <p14:creationId xmlns:p14="http://schemas.microsoft.com/office/powerpoint/2010/main" val="893469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image" Target="../media/image3.pn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theme" Target="../theme/theme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8">
            <a:clrChange>
              <a:clrFrom>
                <a:srgbClr val="1F1F20">
                  <a:alpha val="31373"/>
                </a:srgbClr>
              </a:clrFrom>
              <a:clrTo>
                <a:srgbClr val="1F1F20">
                  <a:alpha val="0"/>
                </a:srgbClr>
              </a:clrTo>
            </a:clrChange>
            <a:lum bright="70000" contrast="-70000"/>
            <a:extLst>
              <a:ext uri="{BEBA8EAE-BF5A-486C-A8C5-ECC9F3942E4B}">
                <a14:imgProps xmlns:a14="http://schemas.microsoft.com/office/drawing/2010/main">
                  <a14:imgLayer r:embed="rId19">
                    <a14:imgEffect>
                      <a14:sharpenSoften amount="100000"/>
                    </a14:imgEffect>
                    <a14:imgEffect>
                      <a14:saturation sat="295000"/>
                    </a14:imgEffect>
                  </a14:imgLayer>
                </a14:imgProps>
              </a:ext>
              <a:ext uri="{28A0092B-C50C-407E-A947-70E740481C1C}">
                <a14:useLocalDpi xmlns:a14="http://schemas.microsoft.com/office/drawing/2010/main" val="0"/>
              </a:ext>
            </a:extLst>
          </a:blip>
          <a:stretch>
            <a:fillRect/>
          </a:stretch>
        </p:blipFill>
        <p:spPr>
          <a:xfrm rot="16200000">
            <a:off x="6005513" y="3735387"/>
            <a:ext cx="4283075" cy="1689100"/>
          </a:xfrm>
          <a:prstGeom prst="rect">
            <a:avLst/>
          </a:prstGeom>
        </p:spPr>
      </p:pic>
      <p:sp>
        <p:nvSpPr>
          <p:cNvPr id="2" name="Title Placeholder 1"/>
          <p:cNvSpPr>
            <a:spLocks noGrp="1"/>
          </p:cNvSpPr>
          <p:nvPr>
            <p:ph type="title"/>
          </p:nvPr>
        </p:nvSpPr>
        <p:spPr>
          <a:xfrm>
            <a:off x="628650" y="365125"/>
            <a:ext cx="78867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628650" y="1740509"/>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D9DADE5A-1D86-420F-A66F-6CFF3355E7A3}" type="datetimeFigureOut">
              <a:rPr lang="en-US"/>
              <a:pPr>
                <a:defRPr/>
              </a:pPr>
              <a:t>10/22/2019</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a:defRPr/>
            </a:pPr>
            <a:endParaRPr lang="en-US"/>
          </a:p>
        </p:txBody>
      </p:sp>
      <p:sp>
        <p:nvSpPr>
          <p:cNvPr id="9" name="Slide Number Placeholder 5"/>
          <p:cNvSpPr txBox="1">
            <a:spLocks/>
          </p:cNvSpPr>
          <p:nvPr userDrawn="1"/>
        </p:nvSpPr>
        <p:spPr>
          <a:xfrm>
            <a:off x="5181600" y="6400800"/>
            <a:ext cx="381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eaLnBrk="1" hangingPunct="1">
              <a:defRPr/>
            </a:pPr>
            <a:fld id="{2F9A0F7B-A8F7-4CC4-B71B-4C9B3F94620D}" type="slidenum">
              <a:rPr lang="en-US" altLang="en-US" sz="1000" smtClean="0">
                <a:solidFill>
                  <a:srgbClr val="898989"/>
                </a:solidFill>
                <a:ea typeface="Verdana" panose="020B0604030504040204" pitchFamily="34" charset="0"/>
                <a:cs typeface="Verdana" panose="020B0604030504040204" pitchFamily="34" charset="0"/>
              </a:rPr>
              <a:pPr algn="r" eaLnBrk="1" hangingPunct="1">
                <a:defRPr/>
              </a:pPr>
              <a:t>‹#›</a:t>
            </a:fld>
            <a:endParaRPr lang="en-US" altLang="en-US" sz="1000" dirty="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926214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8" r:id="rId14"/>
    <p:sldLayoutId id="2147483712" r:id="rId15"/>
    <p:sldLayoutId id="2147483714" r:id="rId16"/>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6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1">
            <a:lum bright="70000" contrast="-70000"/>
            <a:extLst>
              <a:ext uri="{28A0092B-C50C-407E-A947-70E740481C1C}">
                <a14:useLocalDpi xmlns:a14="http://schemas.microsoft.com/office/drawing/2010/main" val="0"/>
              </a:ext>
            </a:extLst>
          </a:blip>
          <a:stretch>
            <a:fillRect/>
          </a:stretch>
        </p:blipFill>
        <p:spPr>
          <a:xfrm rot="16200000">
            <a:off x="5698013" y="3367212"/>
            <a:ext cx="4895851" cy="1812675"/>
          </a:xfrm>
          <a:prstGeom prst="rect">
            <a:avLst/>
          </a:prstGeom>
        </p:spPr>
      </p:pic>
      <p:sp>
        <p:nvSpPr>
          <p:cNvPr id="2" name="Title Placeholder 1"/>
          <p:cNvSpPr>
            <a:spLocks noGrp="1"/>
          </p:cNvSpPr>
          <p:nvPr>
            <p:ph type="title"/>
          </p:nvPr>
        </p:nvSpPr>
        <p:spPr>
          <a:xfrm>
            <a:off x="628650" y="365126"/>
            <a:ext cx="7886700" cy="1325563"/>
          </a:xfrm>
          <a:prstGeom prst="rect">
            <a:avLst/>
          </a:prstGeom>
          <a:solidFill>
            <a:schemeClr val="tx2">
              <a:lumMod val="40000"/>
              <a:lumOff val="60000"/>
            </a:schemeClr>
          </a:solid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14FE047-6A3D-474E-99AE-D81EAF1F8B05}" type="datetimeFigureOut">
              <a:rPr lang="en-US" smtClean="0">
                <a:solidFill>
                  <a:prstClr val="black">
                    <a:tint val="75000"/>
                  </a:prstClr>
                </a:solidFill>
              </a:rPr>
              <a:pPr defTabSz="914400"/>
              <a:t>10/22/2019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A7623EA-52A2-482C-BBF7-A5570470EAC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33539773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7">
            <a:clrChange>
              <a:clrFrom>
                <a:srgbClr val="1F1F20">
                  <a:alpha val="31373"/>
                </a:srgbClr>
              </a:clrFrom>
              <a:clrTo>
                <a:srgbClr val="1F1F20">
                  <a:alpha val="0"/>
                </a:srgbClr>
              </a:clrTo>
            </a:clrChange>
            <a:lum bright="70000" contrast="-70000"/>
            <a:extLst>
              <a:ext uri="{28A0092B-C50C-407E-A947-70E740481C1C}">
                <a14:useLocalDpi xmlns:a14="http://schemas.microsoft.com/office/drawing/2010/main"/>
              </a:ext>
            </a:extLst>
          </a:blip>
          <a:stretch>
            <a:fillRect/>
          </a:stretch>
        </p:blipFill>
        <p:spPr>
          <a:xfrm rot="16200000">
            <a:off x="6005513" y="3735387"/>
            <a:ext cx="4283075" cy="1689100"/>
          </a:xfrm>
          <a:prstGeom prst="rect">
            <a:avLst/>
          </a:prstGeom>
        </p:spPr>
      </p:pic>
      <p:sp>
        <p:nvSpPr>
          <p:cNvPr id="2" name="Title Placeholder 1"/>
          <p:cNvSpPr>
            <a:spLocks noGrp="1"/>
          </p:cNvSpPr>
          <p:nvPr>
            <p:ph type="title"/>
          </p:nvPr>
        </p:nvSpPr>
        <p:spPr>
          <a:xfrm>
            <a:off x="628650" y="365125"/>
            <a:ext cx="78867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628650" y="1740509"/>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D9DADE5A-1D86-420F-A66F-6CFF3355E7A3}" type="datetimeFigureOut">
              <a:rPr lang="en-US"/>
              <a:pPr>
                <a:defRPr/>
              </a:pPr>
              <a:t>10/22/2019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335032329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39.png"/><Relationship Id="rId4" Type="http://schemas.openxmlformats.org/officeDocument/2006/relationships/diagramLayout" Target="../diagrams/layout7.xml"/><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58.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51.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11.xml"/><Relationship Id="rId16" Type="http://schemas.openxmlformats.org/officeDocument/2006/relationships/image" Target="../media/image68.png"/><Relationship Id="rId1" Type="http://schemas.openxmlformats.org/officeDocument/2006/relationships/slideLayout" Target="../slideLayouts/slideLayout16.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2.pn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jpg"/><Relationship Id="rId7" Type="http://schemas.microsoft.com/office/2007/relationships/hdphoto" Target="../media/hdphoto9.wdp"/><Relationship Id="rId2" Type="http://schemas.openxmlformats.org/officeDocument/2006/relationships/notesSlide" Target="../notesSlides/notesSlide12.xml"/><Relationship Id="rId1" Type="http://schemas.openxmlformats.org/officeDocument/2006/relationships/slideLayout" Target="../slideLayouts/slideLayout52.xml"/><Relationship Id="rId6" Type="http://schemas.openxmlformats.org/officeDocument/2006/relationships/image" Target="../media/image76.png"/><Relationship Id="rId5" Type="http://schemas.microsoft.com/office/2007/relationships/hdphoto" Target="../media/hdphoto8.wdp"/><Relationship Id="rId10" Type="http://schemas.microsoft.com/office/2007/relationships/hdphoto" Target="../media/hdphoto10.wdp"/><Relationship Id="rId4" Type="http://schemas.openxmlformats.org/officeDocument/2006/relationships/image" Target="../media/image75.png"/><Relationship Id="rId9"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18.xml"/><Relationship Id="rId16" Type="http://schemas.openxmlformats.org/officeDocument/2006/relationships/image" Target="../media/image68.png"/><Relationship Id="rId20" Type="http://schemas.openxmlformats.org/officeDocument/2006/relationships/image" Target="../media/image84.png"/><Relationship Id="rId1" Type="http://schemas.openxmlformats.org/officeDocument/2006/relationships/slideLayout" Target="../slideLayouts/slideLayout16.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9.xml"/><Relationship Id="rId1" Type="http://schemas.openxmlformats.org/officeDocument/2006/relationships/slideLayout" Target="../slideLayouts/slideLayout60.xml"/><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90.jpeg"/></Relationships>
</file>

<file path=ppt/slides/_rels/slide3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www.ci3t.org/pl"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microsoft.com/office/2007/relationships/hdphoto" Target="../media/hdphoto6.wdp"/><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107.jpeg"/><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109.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329" y="2522533"/>
            <a:ext cx="8907694" cy="1812934"/>
          </a:xfrm>
        </p:spPr>
        <p:txBody>
          <a:bodyPr rtlCol="0">
            <a:normAutofit fontScale="90000"/>
          </a:bodyPr>
          <a:lstStyle/>
          <a:p>
            <a:pPr eaLnBrk="1" fontAlgn="auto" hangingPunct="1">
              <a:spcAft>
                <a:spcPts val="0"/>
              </a:spcAft>
              <a:defRPr/>
            </a:pPr>
            <a:r>
              <a:rPr lang="en-US" sz="4700" dirty="0">
                <a:latin typeface="Arial Narrow" panose="020B0606020202030204" pitchFamily="34" charset="0"/>
              </a:rPr>
              <a:t>Empowering Educators with Low-Intensity Strategies to Increase Engagement and Minimize Disruption</a:t>
            </a:r>
            <a:br>
              <a:rPr lang="en-US" sz="4700" dirty="0">
                <a:latin typeface="Arial Narrow" panose="020B0606020202030204" pitchFamily="34" charset="0"/>
              </a:rPr>
            </a:br>
            <a:br>
              <a:rPr lang="en-US" sz="4000" dirty="0">
                <a:latin typeface="Arial Narrow" panose="020B0606020202030204" pitchFamily="34" charset="0"/>
                <a:ea typeface="+mj-ea"/>
                <a:cs typeface="Aharoni" pitchFamily="2" charset="-79"/>
              </a:rPr>
            </a:br>
            <a:r>
              <a:rPr lang="en-US" sz="2400" dirty="0">
                <a:latin typeface="Arial Narrow" panose="020B0606020202030204" pitchFamily="34" charset="0"/>
                <a:cs typeface="Aharoni" pitchFamily="2" charset="-79"/>
              </a:rPr>
              <a:t>Kathleen Lynne Lane, Ph.D., BCBA-D, CF-L1</a:t>
            </a:r>
            <a:br>
              <a:rPr lang="en-US" sz="2400" dirty="0">
                <a:latin typeface="Arial Narrow" panose="020B0606020202030204" pitchFamily="34" charset="0"/>
                <a:cs typeface="Aharoni" pitchFamily="2" charset="-79"/>
              </a:rPr>
            </a:br>
            <a:r>
              <a:rPr lang="en-US" sz="2400" dirty="0">
                <a:latin typeface="Arial Narrow" panose="020B0606020202030204" pitchFamily="34" charset="0"/>
                <a:cs typeface="Aharoni" pitchFamily="2" charset="-79"/>
              </a:rPr>
              <a:t>Mark Matthew Buckman, MS.ED.</a:t>
            </a:r>
            <a:br>
              <a:rPr lang="en-US" sz="2400" dirty="0">
                <a:latin typeface="Arial Narrow" panose="020B0606020202030204" pitchFamily="34" charset="0"/>
                <a:cs typeface="Aharoni" pitchFamily="2" charset="-79"/>
              </a:rPr>
            </a:br>
            <a:r>
              <a:rPr lang="en-US" sz="2400" dirty="0">
                <a:latin typeface="Arial Narrow" panose="020B0606020202030204" pitchFamily="34" charset="0"/>
                <a:cs typeface="Aharoni" pitchFamily="2" charset="-79"/>
              </a:rPr>
              <a:t>Wendy Peia Oakes, Ph.D.</a:t>
            </a:r>
            <a:br>
              <a:rPr lang="en-US" sz="2400" dirty="0">
                <a:latin typeface="Arial Narrow" panose="020B0606020202030204" pitchFamily="34" charset="0"/>
                <a:cs typeface="Aharoni" pitchFamily="2" charset="-79"/>
              </a:rPr>
            </a:br>
            <a:r>
              <a:rPr lang="en-US" sz="2400" dirty="0">
                <a:latin typeface="Arial Narrow" panose="020B0606020202030204" pitchFamily="34" charset="0"/>
                <a:cs typeface="Aharoni" pitchFamily="2" charset="-79"/>
              </a:rPr>
              <a:t>Paloma Pérez-Clark, </a:t>
            </a:r>
            <a:r>
              <a:rPr lang="en-US" sz="2400" dirty="0" err="1">
                <a:latin typeface="Arial Narrow" panose="020B0606020202030204" pitchFamily="34" charset="0"/>
                <a:cs typeface="Aharoni" pitchFamily="2" charset="-79"/>
              </a:rPr>
              <a:t>Ed.S</a:t>
            </a:r>
            <a:r>
              <a:rPr lang="en-US" sz="2400" dirty="0">
                <a:latin typeface="Arial Narrow" panose="020B0606020202030204" pitchFamily="34" charset="0"/>
                <a:cs typeface="Aharoni" pitchFamily="2" charset="-79"/>
              </a:rPr>
              <a:t>.</a:t>
            </a:r>
            <a:br>
              <a:rPr lang="en-US" sz="2400" dirty="0">
                <a:latin typeface="Arial Narrow" panose="020B0606020202030204" pitchFamily="34" charset="0"/>
                <a:cs typeface="Aharoni" pitchFamily="2" charset="-79"/>
              </a:rPr>
            </a:br>
            <a:endParaRPr lang="en-US" sz="5300" dirty="0">
              <a:latin typeface="Arial Narrow" panose="020B0606020202030204" pitchFamily="34" charset="0"/>
              <a:ea typeface="+mj-ea"/>
            </a:endParaRPr>
          </a:p>
        </p:txBody>
      </p:sp>
      <p:pic>
        <p:nvPicPr>
          <p:cNvPr id="4" name="Picture 3">
            <a:extLst>
              <a:ext uri="{FF2B5EF4-FFF2-40B4-BE49-F238E27FC236}">
                <a16:creationId xmlns:a16="http://schemas.microsoft.com/office/drawing/2014/main" id="{F88A0DDD-5EAB-4AD5-9F2E-7FEE4BEADA13}"/>
              </a:ext>
            </a:extLst>
          </p:cNvPr>
          <p:cNvPicPr>
            <a:picLocks noChangeAspect="1"/>
          </p:cNvPicPr>
          <p:nvPr/>
        </p:nvPicPr>
        <p:blipFill>
          <a:blip r:embed="rId2"/>
          <a:stretch>
            <a:fillRect/>
          </a:stretch>
        </p:blipFill>
        <p:spPr>
          <a:xfrm>
            <a:off x="460550" y="3795995"/>
            <a:ext cx="3690454" cy="28181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957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Essential Components of Primary Prevention Efforts</a:t>
            </a:r>
          </a:p>
        </p:txBody>
      </p:sp>
      <p:graphicFrame>
        <p:nvGraphicFramePr>
          <p:cNvPr id="5" name="Content Placeholder 4"/>
          <p:cNvGraphicFramePr>
            <a:graphicFrameLocks noGrp="1"/>
          </p:cNvGraphicFramePr>
          <p:nvPr>
            <p:ph type="chart" idx="1"/>
          </p:nvPr>
        </p:nvGraphicFramePr>
        <p:xfrm>
          <a:off x="457200" y="160020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title="Ci3T Implementation Report powerpoint">
            <a:extLst>
              <a:ext uri="{FF2B5EF4-FFF2-40B4-BE49-F238E27FC236}">
                <a16:creationId xmlns:a16="http://schemas.microsoft.com/office/drawing/2014/main" id="{36F68E19-A48B-1F45-8B98-68CCC837E23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986" y="1768616"/>
            <a:ext cx="2176813" cy="1635029"/>
          </a:xfrm>
          <a:prstGeom prst="rect">
            <a:avLst/>
          </a:prstGeom>
          <a:ln>
            <a:noFill/>
          </a:ln>
          <a:effectLst>
            <a:outerShdw blurRad="292100" dist="139700" dir="2700000" algn="tl" rotWithShape="0">
              <a:srgbClr val="333333">
                <a:alpha val="65000"/>
              </a:srgbClr>
            </a:outerShdw>
          </a:effectLst>
        </p:spPr>
      </p:pic>
      <p:pic>
        <p:nvPicPr>
          <p:cNvPr id="11" name="Picture 10" title="Ci3T Implementation Report cover">
            <a:extLst>
              <a:ext uri="{FF2B5EF4-FFF2-40B4-BE49-F238E27FC236}">
                <a16:creationId xmlns:a16="http://schemas.microsoft.com/office/drawing/2014/main" id="{D23D9731-DEA8-EA40-B4DB-4CF4705B88C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2333" y="2992849"/>
            <a:ext cx="1733365" cy="2241210"/>
          </a:xfrm>
          <a:prstGeom prst="rect">
            <a:avLst/>
          </a:prstGeom>
          <a:ln>
            <a:noFill/>
          </a:ln>
          <a:effectLst>
            <a:outerShdw blurRad="292100" dist="139700" dir="2700000" algn="tl" rotWithShape="0">
              <a:srgbClr val="333333">
                <a:alpha val="65000"/>
              </a:srgbClr>
            </a:outerShdw>
          </a:effectLst>
        </p:spPr>
      </p:pic>
      <p:pic>
        <p:nvPicPr>
          <p:cNvPr id="12" name="Picture 11" title="Behavior screening summary powerpoint">
            <a:extLst>
              <a:ext uri="{FF2B5EF4-FFF2-40B4-BE49-F238E27FC236}">
                <a16:creationId xmlns:a16="http://schemas.microsoft.com/office/drawing/2014/main" id="{FCAF6C62-3C29-3A48-BD18-0AE77FF0A4B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48061" y="3666779"/>
            <a:ext cx="2099006" cy="156728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7329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094" y="97970"/>
            <a:ext cx="8610649" cy="6653683"/>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65036" y="1360712"/>
            <a:ext cx="3936916" cy="509483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6509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8" name="Picture 7" title="Ci3T Exemplar Elementary Proceedures for Monitoring">
            <a:extLst>
              <a:ext uri="{FF2B5EF4-FFF2-40B4-BE49-F238E27FC236}">
                <a16:creationId xmlns:a16="http://schemas.microsoft.com/office/drawing/2014/main" id="{A931DA2D-6931-1D4C-A6D8-C9DE96DD0C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113" y="112570"/>
            <a:ext cx="8401722" cy="6492239"/>
          </a:xfrm>
          <a:prstGeom prst="rect">
            <a:avLst/>
          </a:prstGeom>
          <a:noFill/>
          <a:ln>
            <a:solidFill>
              <a:schemeClr val="tx1">
                <a:lumMod val="50000"/>
                <a:lumOff val="50000"/>
              </a:schemeClr>
            </a:solidFill>
          </a:ln>
          <a:effectLst>
            <a:outerShdw blurRad="292100" dist="139700" dir="2700000" algn="tl" rotWithShape="0">
              <a:srgbClr val="333333">
                <a:alpha val="65000"/>
              </a:srgbClr>
            </a:outerShdw>
          </a:effectLst>
        </p:spPr>
      </p:pic>
      <p:sp>
        <p:nvSpPr>
          <p:cNvPr id="4" name="Right Arrow 3"/>
          <p:cNvSpPr/>
          <p:nvPr/>
        </p:nvSpPr>
        <p:spPr>
          <a:xfrm rot="1478124">
            <a:off x="3348011" y="1635064"/>
            <a:ext cx="3237286" cy="2057400"/>
          </a:xfrm>
          <a:prstGeom prst="rightArrow">
            <a:avLst/>
          </a:prstGeom>
          <a:gradFill flip="none" rotWithShape="1">
            <a:gsLst>
              <a:gs pos="0">
                <a:schemeClr val="accent5">
                  <a:lumMod val="20000"/>
                  <a:lumOff val="80000"/>
                </a:schemeClr>
              </a:gs>
              <a:gs pos="47000">
                <a:schemeClr val="accent5">
                  <a:lumMod val="105000"/>
                  <a:satMod val="103000"/>
                  <a:tint val="73000"/>
                </a:schemeClr>
              </a:gs>
              <a:gs pos="100000">
                <a:schemeClr val="accent5">
                  <a:lumMod val="75000"/>
                </a:schemeClr>
              </a:gs>
            </a:gsLst>
            <a:lin ang="10800000" scaled="1"/>
            <a:tileRect/>
          </a:gra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future years, consider alternative program goals.</a:t>
            </a:r>
          </a:p>
        </p:txBody>
      </p:sp>
      <p:sp>
        <p:nvSpPr>
          <p:cNvPr id="6" name="Right Arrow 5"/>
          <p:cNvSpPr/>
          <p:nvPr/>
        </p:nvSpPr>
        <p:spPr>
          <a:xfrm rot="20995636">
            <a:off x="2979978" y="4000241"/>
            <a:ext cx="3476045" cy="2057400"/>
          </a:xfrm>
          <a:prstGeom prst="rightArrow">
            <a:avLst/>
          </a:prstGeom>
          <a:gradFill flip="none" rotWithShape="1">
            <a:gsLst>
              <a:gs pos="0">
                <a:schemeClr val="accent5">
                  <a:lumMod val="20000"/>
                  <a:lumOff val="80000"/>
                </a:schemeClr>
              </a:gs>
              <a:gs pos="47000">
                <a:schemeClr val="accent5">
                  <a:lumMod val="105000"/>
                  <a:satMod val="103000"/>
                  <a:tint val="73000"/>
                </a:schemeClr>
              </a:gs>
              <a:gs pos="100000">
                <a:schemeClr val="accent5">
                  <a:lumMod val="75000"/>
                </a:schemeClr>
              </a:gs>
            </a:gsLst>
            <a:lin ang="10800000" scaled="1"/>
            <a:tileRect/>
          </a:gra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80% of students meeting reading and math targets on assessments</a:t>
            </a:r>
          </a:p>
        </p:txBody>
      </p:sp>
      <p:grpSp>
        <p:nvGrpSpPr>
          <p:cNvPr id="2" name="Group 1"/>
          <p:cNvGrpSpPr/>
          <p:nvPr/>
        </p:nvGrpSpPr>
        <p:grpSpPr>
          <a:xfrm rot="21216813">
            <a:off x="66380" y="4082418"/>
            <a:ext cx="2847931" cy="2784059"/>
            <a:chOff x="2336799" y="-477078"/>
            <a:chExt cx="7515616" cy="8233275"/>
          </a:xfrm>
        </p:grpSpPr>
        <p:pic>
          <p:nvPicPr>
            <p:cNvPr id="11" name="Picture 10" title="Sticky note"/>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2336799" y="-2"/>
              <a:ext cx="7515616" cy="7756199"/>
            </a:xfrm>
            <a:prstGeom prst="rect">
              <a:avLst/>
            </a:prstGeom>
          </p:spPr>
        </p:pic>
        <p:pic>
          <p:nvPicPr>
            <p:cNvPr id="12" name="Picture 11" title="Push pin"/>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147930" y="-477078"/>
              <a:ext cx="3142967" cy="2956353"/>
            </a:xfrm>
            <a:prstGeom prst="rect">
              <a:avLst/>
            </a:prstGeom>
          </p:spPr>
        </p:pic>
      </p:grpSp>
      <p:sp>
        <p:nvSpPr>
          <p:cNvPr id="13" name="TextBox 12"/>
          <p:cNvSpPr txBox="1"/>
          <p:nvPr/>
        </p:nvSpPr>
        <p:spPr>
          <a:xfrm rot="21245219">
            <a:off x="171678" y="4895764"/>
            <a:ext cx="278707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Locate in your Ci3T Implementation Manual</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97141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200" y="50242"/>
            <a:ext cx="8229600" cy="1143000"/>
          </a:xfrm>
        </p:spPr>
        <p:txBody>
          <a:bodyPr>
            <a:noAutofit/>
          </a:bodyPr>
          <a:lstStyle/>
          <a:p>
            <a:r>
              <a:rPr lang="en-US" sz="2800" dirty="0"/>
              <a:t>Social Validity: Primary Intervention Rating Scale</a:t>
            </a:r>
          </a:p>
        </p:txBody>
      </p:sp>
      <p:sp>
        <p:nvSpPr>
          <p:cNvPr id="5" name="Rectangular Callout 4"/>
          <p:cNvSpPr/>
          <p:nvPr/>
        </p:nvSpPr>
        <p:spPr>
          <a:xfrm>
            <a:off x="6495339" y="2254181"/>
            <a:ext cx="2590800" cy="1600200"/>
          </a:xfrm>
          <a:prstGeom prst="wedgeRectCallout">
            <a:avLst>
              <a:gd name="adj1" fmla="val -38286"/>
              <a:gd name="adj2" fmla="val 60616"/>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Ensure all faculty and staff receive an emailed link to Qualtrics for the PIRS and TSR surveys</a:t>
            </a:r>
          </a:p>
        </p:txBody>
      </p:sp>
      <p:pic>
        <p:nvPicPr>
          <p:cNvPr id="2050" name="Picture 2" descr="image002"/>
          <p:cNvPicPr>
            <a:picLocks noChangeAspect="1" noChangeArrowheads="1"/>
          </p:cNvPicPr>
          <p:nvPr/>
        </p:nvPicPr>
        <p:blipFill rotWithShape="1">
          <a:blip r:embed="rId3">
            <a:extLst>
              <a:ext uri="{28A0092B-C50C-407E-A947-70E740481C1C}">
                <a14:useLocalDpi xmlns:a14="http://schemas.microsoft.com/office/drawing/2010/main" val="0"/>
              </a:ext>
            </a:extLst>
          </a:blip>
          <a:srcRect t="22839"/>
          <a:stretch/>
        </p:blipFill>
        <p:spPr bwMode="auto">
          <a:xfrm>
            <a:off x="1179987" y="1062875"/>
            <a:ext cx="5130295" cy="52837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185" t="11288" r="1820" b="85755"/>
          <a:stretch/>
        </p:blipFill>
        <p:spPr>
          <a:xfrm>
            <a:off x="1014884" y="789012"/>
            <a:ext cx="7104184" cy="158847"/>
          </a:xfrm>
          <a:prstGeom prst="rect">
            <a:avLst/>
          </a:prstGeom>
          <a:ln>
            <a:noFill/>
          </a:ln>
          <a:effectLst/>
        </p:spPr>
      </p:pic>
      <p:graphicFrame>
        <p:nvGraphicFramePr>
          <p:cNvPr id="2" name="Table 1" hidden="1"/>
          <p:cNvGraphicFramePr>
            <a:graphicFrameLocks noGrp="1"/>
          </p:cNvGraphicFramePr>
          <p:nvPr>
            <p:extLst>
              <p:ext uri="{D42A27DB-BD31-4B8C-83A1-F6EECF244321}">
                <p14:modId xmlns:p14="http://schemas.microsoft.com/office/powerpoint/2010/main" val="1216457984"/>
              </p:ext>
            </p:extLst>
          </p:nvPr>
        </p:nvGraphicFramePr>
        <p:xfrm>
          <a:off x="304801" y="2499659"/>
          <a:ext cx="8381999" cy="1952490"/>
        </p:xfrm>
        <a:graphic>
          <a:graphicData uri="http://schemas.openxmlformats.org/drawingml/2006/table">
            <a:tbl>
              <a:tblPr firstRow="1" bandRow="1">
                <a:tableStyleId>{7DF18680-E054-41AD-8BC1-D1AEF772440D}</a:tableStyleId>
              </a:tblPr>
              <a:tblGrid>
                <a:gridCol w="2057400">
                  <a:extLst>
                    <a:ext uri="{9D8B030D-6E8A-4147-A177-3AD203B41FA5}">
                      <a16:colId xmlns:a16="http://schemas.microsoft.com/office/drawing/2014/main" val="1652143746"/>
                    </a:ext>
                  </a:extLst>
                </a:gridCol>
                <a:gridCol w="1665854">
                  <a:extLst>
                    <a:ext uri="{9D8B030D-6E8A-4147-A177-3AD203B41FA5}">
                      <a16:colId xmlns:a16="http://schemas.microsoft.com/office/drawing/2014/main" val="2912317543"/>
                    </a:ext>
                  </a:extLst>
                </a:gridCol>
                <a:gridCol w="1610746">
                  <a:extLst>
                    <a:ext uri="{9D8B030D-6E8A-4147-A177-3AD203B41FA5}">
                      <a16:colId xmlns:a16="http://schemas.microsoft.com/office/drawing/2014/main" val="1455896348"/>
                    </a:ext>
                  </a:extLst>
                </a:gridCol>
                <a:gridCol w="1495084">
                  <a:extLst>
                    <a:ext uri="{9D8B030D-6E8A-4147-A177-3AD203B41FA5}">
                      <a16:colId xmlns:a16="http://schemas.microsoft.com/office/drawing/2014/main" val="1219717396"/>
                    </a:ext>
                  </a:extLst>
                </a:gridCol>
                <a:gridCol w="1552915">
                  <a:extLst>
                    <a:ext uri="{9D8B030D-6E8A-4147-A177-3AD203B41FA5}">
                      <a16:colId xmlns:a16="http://schemas.microsoft.com/office/drawing/2014/main" val="2329300449"/>
                    </a:ext>
                  </a:extLst>
                </a:gridCol>
              </a:tblGrid>
              <a:tr h="6858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Year of Implementation</a:t>
                      </a:r>
                    </a:p>
                  </a:txBody>
                  <a:tcPr marT="45715" marB="45715"/>
                </a:tc>
                <a:tc gridSpan="2">
                  <a:txBody>
                    <a:bodyPr/>
                    <a:lstStyle/>
                    <a:p>
                      <a:pPr algn="ctr"/>
                      <a:r>
                        <a:rPr lang="en-US" sz="2000" dirty="0"/>
                        <a:t>Fall</a:t>
                      </a:r>
                    </a:p>
                  </a:txBody>
                  <a:tcPr marT="45715" marB="45715"/>
                </a:tc>
                <a:tc hMerge="1">
                  <a:txBody>
                    <a:bodyPr/>
                    <a:lstStyle/>
                    <a:p>
                      <a:pPr algn="ctr"/>
                      <a:endParaRPr lang="en-US" sz="1800" dirty="0"/>
                    </a:p>
                  </a:txBody>
                  <a:tcPr marT="45724" marB="45724"/>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Spring</a:t>
                      </a:r>
                    </a:p>
                    <a:p>
                      <a:pPr algn="ctr"/>
                      <a:endParaRPr lang="en-US" sz="2000" dirty="0"/>
                    </a:p>
                  </a:txBody>
                  <a:tcPr marT="45715" marB="45715"/>
                </a:tc>
                <a:tc hMerge="1">
                  <a:txBody>
                    <a:bodyPr/>
                    <a:lstStyle/>
                    <a:p>
                      <a:endParaRPr lang="en-US"/>
                    </a:p>
                  </a:txBody>
                  <a:tcPr/>
                </a:tc>
                <a:extLst>
                  <a:ext uri="{0D108BD9-81ED-4DB2-BD59-A6C34878D82A}">
                    <a16:rowId xmlns:a16="http://schemas.microsoft.com/office/drawing/2014/main" val="3441252859"/>
                  </a:ext>
                </a:extLst>
              </a:tr>
              <a:tr h="451913">
                <a:tc>
                  <a:txBody>
                    <a:bodyPr/>
                    <a:lstStyle/>
                    <a:p>
                      <a:pPr algn="ctr"/>
                      <a:endParaRPr lang="en-US" sz="2000" dirty="0"/>
                    </a:p>
                  </a:txBody>
                  <a:tcPr marT="45715" marB="45715"/>
                </a:tc>
                <a:tc>
                  <a:txBody>
                    <a:bodyPr/>
                    <a:lstStyle/>
                    <a:p>
                      <a:pPr algn="ctr"/>
                      <a:r>
                        <a:rPr lang="en-US" sz="2000" i="1" dirty="0"/>
                        <a:t>n</a:t>
                      </a:r>
                    </a:p>
                  </a:txBody>
                  <a:tcPr marT="45715" marB="45715"/>
                </a:tc>
                <a:tc>
                  <a:txBody>
                    <a:bodyPr/>
                    <a:lstStyle/>
                    <a:p>
                      <a:pPr algn="ctr"/>
                      <a:r>
                        <a:rPr lang="en-US" sz="2000" dirty="0"/>
                        <a:t>%</a:t>
                      </a:r>
                      <a:r>
                        <a:rPr lang="en-US" sz="2000" baseline="0" dirty="0"/>
                        <a:t> (</a:t>
                      </a:r>
                      <a:r>
                        <a:rPr lang="en-US" sz="2000" i="1" baseline="0" dirty="0"/>
                        <a:t>SD</a:t>
                      </a:r>
                      <a:r>
                        <a:rPr lang="en-US" sz="2000" baseline="0" dirty="0"/>
                        <a:t>)</a:t>
                      </a:r>
                      <a:endParaRPr lang="en-US" sz="2000" dirty="0"/>
                    </a:p>
                  </a:txBody>
                  <a:tcPr marT="45715" marB="45715"/>
                </a:tc>
                <a:tc>
                  <a:txBody>
                    <a:bodyPr/>
                    <a:lstStyle/>
                    <a:p>
                      <a:pPr algn="ctr"/>
                      <a:r>
                        <a:rPr lang="en-US" sz="2000" i="1" dirty="0"/>
                        <a:t>n</a:t>
                      </a:r>
                    </a:p>
                  </a:txBody>
                  <a:tcPr marT="45715" marB="45715"/>
                </a:tc>
                <a:tc>
                  <a:txBody>
                    <a:bodyPr/>
                    <a:lstStyle/>
                    <a:p>
                      <a:pPr algn="ctr"/>
                      <a:r>
                        <a:rPr lang="en-US" sz="2000" dirty="0"/>
                        <a:t>%</a:t>
                      </a:r>
                      <a:r>
                        <a:rPr lang="en-US" sz="2000" baseline="0" dirty="0"/>
                        <a:t> (</a:t>
                      </a:r>
                      <a:r>
                        <a:rPr lang="en-US" sz="2000" i="1" baseline="0" dirty="0"/>
                        <a:t>SD</a:t>
                      </a:r>
                      <a:r>
                        <a:rPr lang="en-US" sz="2000" baseline="0" dirty="0"/>
                        <a:t>)</a:t>
                      </a:r>
                      <a:endParaRPr lang="en-US" sz="2000" dirty="0"/>
                    </a:p>
                  </a:txBody>
                  <a:tcPr marT="45715" marB="45715"/>
                </a:tc>
                <a:extLst>
                  <a:ext uri="{0D108BD9-81ED-4DB2-BD59-A6C34878D82A}">
                    <a16:rowId xmlns:a16="http://schemas.microsoft.com/office/drawing/2014/main" val="1454088256"/>
                  </a:ext>
                </a:extLst>
              </a:tr>
              <a:tr h="799547">
                <a:tc>
                  <a:txBody>
                    <a:bodyPr/>
                    <a:lstStyle/>
                    <a:p>
                      <a:r>
                        <a:rPr lang="en-US" sz="2000" dirty="0"/>
                        <a:t>2017-2018</a:t>
                      </a:r>
                    </a:p>
                  </a:txBody>
                  <a:tcPr marT="45715" marB="45715" anchor="ctr"/>
                </a:tc>
                <a:tc>
                  <a:txBody>
                    <a:bodyPr/>
                    <a:lstStyle/>
                    <a:p>
                      <a:pPr marL="0" algn="ctr" defTabSz="914400" rtl="0" eaLnBrk="1" latinLnBrk="0" hangingPunct="1"/>
                      <a:r>
                        <a:rPr lang="en-US" sz="2000" kern="1200" dirty="0">
                          <a:solidFill>
                            <a:schemeClr val="dk1"/>
                          </a:solidFill>
                          <a:latin typeface="+mn-lt"/>
                          <a:ea typeface="+mn-ea"/>
                          <a:cs typeface="+mn-cs"/>
                        </a:rPr>
                        <a:t>39</a:t>
                      </a:r>
                    </a:p>
                  </a:txBody>
                  <a:tcPr marT="45715" marB="45715" anchor="ctr"/>
                </a:tc>
                <a:tc>
                  <a:txBody>
                    <a:bodyPr/>
                    <a:lstStyle/>
                    <a:p>
                      <a:pPr marL="0" algn="ctr" defTabSz="914400" rtl="0" eaLnBrk="1" latinLnBrk="0" hangingPunct="1"/>
                      <a:r>
                        <a:rPr lang="en-US" sz="2000" kern="1200" dirty="0">
                          <a:solidFill>
                            <a:schemeClr val="dk1"/>
                          </a:solidFill>
                          <a:latin typeface="+mn-lt"/>
                          <a:ea typeface="+mn-ea"/>
                          <a:cs typeface="+mn-cs"/>
                        </a:rPr>
                        <a:t>92.41 (8.46)</a:t>
                      </a:r>
                    </a:p>
                  </a:txBody>
                  <a:tcPr marT="45715" marB="45715" anchor="ctr"/>
                </a:tc>
                <a:tc>
                  <a:txBody>
                    <a:bodyPr/>
                    <a:lstStyle/>
                    <a:p>
                      <a:pPr algn="ctr"/>
                      <a:r>
                        <a:rPr lang="en-US" sz="2000" dirty="0"/>
                        <a:t>37</a:t>
                      </a:r>
                    </a:p>
                  </a:txBody>
                  <a:tcPr marT="45715" marB="45715" anchor="ctr"/>
                </a:tc>
                <a:tc>
                  <a:txBody>
                    <a:bodyPr/>
                    <a:lstStyle/>
                    <a:p>
                      <a:pPr algn="ctr" fontAlgn="ctr"/>
                      <a:r>
                        <a:rPr lang="en-US" sz="2000" kern="1200" dirty="0">
                          <a:solidFill>
                            <a:schemeClr val="dk1"/>
                          </a:solidFill>
                          <a:latin typeface="+mn-lt"/>
                          <a:ea typeface="+mn-ea"/>
                          <a:cs typeface="+mn-cs"/>
                        </a:rPr>
                        <a:t>92.92 (7.53)</a:t>
                      </a:r>
                    </a:p>
                  </a:txBody>
                  <a:tcPr marL="9525" marR="9525" marT="9525" marB="0" anchor="ctr"/>
                </a:tc>
                <a:extLst>
                  <a:ext uri="{0D108BD9-81ED-4DB2-BD59-A6C34878D82A}">
                    <a16:rowId xmlns:a16="http://schemas.microsoft.com/office/drawing/2014/main" val="1573770764"/>
                  </a:ext>
                </a:extLst>
              </a:tr>
            </a:tbl>
          </a:graphicData>
        </a:graphic>
      </p:graphicFrame>
    </p:spTree>
    <p:extLst>
      <p:ext uri="{BB962C8B-B14F-4D97-AF65-F5344CB8AC3E}">
        <p14:creationId xmlns:p14="http://schemas.microsoft.com/office/powerpoint/2010/main" val="320198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AC0B-E685-E245-8122-2131CF15E004}"/>
              </a:ext>
            </a:extLst>
          </p:cNvPr>
          <p:cNvSpPr>
            <a:spLocks noGrp="1"/>
          </p:cNvSpPr>
          <p:nvPr>
            <p:ph type="title" idx="4294967295"/>
          </p:nvPr>
        </p:nvSpPr>
        <p:spPr>
          <a:xfrm>
            <a:off x="0" y="365125"/>
            <a:ext cx="5056188" cy="733425"/>
          </a:xfrm>
        </p:spPr>
        <p:txBody>
          <a:bodyPr/>
          <a:lstStyle/>
          <a:p>
            <a:r>
              <a:rPr lang="en-US" dirty="0"/>
              <a:t>Treatment Integrity</a:t>
            </a:r>
          </a:p>
        </p:txBody>
      </p:sp>
      <p:pic>
        <p:nvPicPr>
          <p:cNvPr id="7" name="Picture 6" descr="Screenshot of Measures tab" title="Ci3T Website"/>
          <p:cNvPicPr>
            <a:picLocks noChangeAspect="1"/>
          </p:cNvPicPr>
          <p:nvPr/>
        </p:nvPicPr>
        <p:blipFill>
          <a:blip r:embed="rId3"/>
          <a:stretch>
            <a:fillRect/>
          </a:stretch>
        </p:blipFill>
        <p:spPr>
          <a:xfrm>
            <a:off x="0" y="1266738"/>
            <a:ext cx="5324088" cy="4432401"/>
          </a:xfrm>
          <a:prstGeom prst="rect">
            <a:avLst/>
          </a:prstGeom>
        </p:spPr>
      </p:pic>
      <p:pic>
        <p:nvPicPr>
          <p:cNvPr id="3" name="Picture 2" descr="Screenshot of Treatment Integrity on Measures tab" title="Ci3T Website"/>
          <p:cNvPicPr>
            <a:picLocks noChangeAspect="1"/>
          </p:cNvPicPr>
          <p:nvPr/>
        </p:nvPicPr>
        <p:blipFill>
          <a:blip r:embed="rId4"/>
          <a:stretch>
            <a:fillRect/>
          </a:stretch>
        </p:blipFill>
        <p:spPr>
          <a:xfrm>
            <a:off x="5340527" y="0"/>
            <a:ext cx="3803473" cy="6249798"/>
          </a:xfrm>
          <a:prstGeom prst="rect">
            <a:avLst/>
          </a:prstGeom>
        </p:spPr>
      </p:pic>
      <p:grpSp>
        <p:nvGrpSpPr>
          <p:cNvPr id="10" name="Group 9"/>
          <p:cNvGrpSpPr/>
          <p:nvPr/>
        </p:nvGrpSpPr>
        <p:grpSpPr>
          <a:xfrm>
            <a:off x="3538289" y="3049323"/>
            <a:ext cx="2535340" cy="1833069"/>
            <a:chOff x="657834" y="6234804"/>
            <a:chExt cx="2916394" cy="2322527"/>
          </a:xfrm>
        </p:grpSpPr>
        <p:sp>
          <p:nvSpPr>
            <p:cNvPr id="11" name="Oval 10"/>
            <p:cNvSpPr/>
            <p:nvPr/>
          </p:nvSpPr>
          <p:spPr>
            <a:xfrm>
              <a:off x="657834" y="6234804"/>
              <a:ext cx="2194560" cy="294639"/>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p:cNvCxnSpPr>
              <a:stCxn id="11" idx="5"/>
            </p:cNvCxnSpPr>
            <p:nvPr/>
          </p:nvCxnSpPr>
          <p:spPr>
            <a:xfrm>
              <a:off x="2531008" y="6486294"/>
              <a:ext cx="1043220" cy="2071037"/>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3721125" y="2885814"/>
            <a:ext cx="2386060" cy="1820412"/>
            <a:chOff x="904240" y="4204071"/>
            <a:chExt cx="3729265" cy="1942730"/>
          </a:xfrm>
        </p:grpSpPr>
        <p:sp>
          <p:nvSpPr>
            <p:cNvPr id="6" name="Oval 5"/>
            <p:cNvSpPr/>
            <p:nvPr/>
          </p:nvSpPr>
          <p:spPr>
            <a:xfrm>
              <a:off x="904240" y="5788694"/>
              <a:ext cx="2194559" cy="358107"/>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Arrow Connector 7"/>
            <p:cNvCxnSpPr/>
            <p:nvPr/>
          </p:nvCxnSpPr>
          <p:spPr>
            <a:xfrm flipV="1">
              <a:off x="2790427" y="4204071"/>
              <a:ext cx="1843078" cy="1683145"/>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4552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185" y="458185"/>
            <a:ext cx="6745160" cy="5910853"/>
          </a:xfrm>
          <a:prstGeom prst="rect">
            <a:avLst/>
          </a:prstGeom>
          <a:ln>
            <a:noFill/>
          </a:ln>
          <a:effectLst>
            <a:outerShdw blurRad="292100" dist="139700" dir="2700000" algn="tl" rotWithShape="0">
              <a:srgbClr val="333333">
                <a:alpha val="65000"/>
              </a:srgbClr>
            </a:outerShdw>
          </a:effectLst>
        </p:spPr>
      </p:pic>
      <p:pic>
        <p:nvPicPr>
          <p:cNvPr id="15"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82719" y="442187"/>
            <a:ext cx="6261281" cy="40857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10" name="Group 9"/>
          <p:cNvGrpSpPr/>
          <p:nvPr/>
        </p:nvGrpSpPr>
        <p:grpSpPr>
          <a:xfrm>
            <a:off x="1028172" y="3063132"/>
            <a:ext cx="3342705" cy="2745907"/>
            <a:chOff x="1038531" y="3465461"/>
            <a:chExt cx="3274340" cy="2712273"/>
          </a:xfrm>
        </p:grpSpPr>
        <p:sp>
          <p:nvSpPr>
            <p:cNvPr id="11" name="Oval 10"/>
            <p:cNvSpPr/>
            <p:nvPr/>
          </p:nvSpPr>
          <p:spPr>
            <a:xfrm>
              <a:off x="1038531" y="5925686"/>
              <a:ext cx="1539264" cy="252048"/>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p:cNvCxnSpPr>
              <a:stCxn id="11" idx="7"/>
            </p:cNvCxnSpPr>
            <p:nvPr/>
          </p:nvCxnSpPr>
          <p:spPr>
            <a:xfrm flipV="1">
              <a:off x="2352375" y="3465461"/>
              <a:ext cx="1960496" cy="249713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4863" y="1540038"/>
            <a:ext cx="3667571" cy="4795520"/>
          </a:xfrm>
          <a:prstGeom prst="rect">
            <a:avLst/>
          </a:prstGeom>
          <a:ln>
            <a:noFill/>
          </a:ln>
          <a:effectLst>
            <a:outerShdw blurRad="292100" dist="139700" dir="2700000" algn="tl" rotWithShape="0">
              <a:srgbClr val="333333">
                <a:alpha val="65000"/>
              </a:srgbClr>
            </a:outerShdw>
          </a:effectLst>
        </p:spPr>
      </p:pic>
      <p:grpSp>
        <p:nvGrpSpPr>
          <p:cNvPr id="9" name="Group 8"/>
          <p:cNvGrpSpPr/>
          <p:nvPr/>
        </p:nvGrpSpPr>
        <p:grpSpPr>
          <a:xfrm>
            <a:off x="1014350" y="5875526"/>
            <a:ext cx="4580415" cy="295661"/>
            <a:chOff x="904240" y="5854760"/>
            <a:chExt cx="4580415" cy="292040"/>
          </a:xfrm>
        </p:grpSpPr>
        <p:sp>
          <p:nvSpPr>
            <p:cNvPr id="6" name="Oval 5"/>
            <p:cNvSpPr/>
            <p:nvPr/>
          </p:nvSpPr>
          <p:spPr>
            <a:xfrm>
              <a:off x="904240" y="5917762"/>
              <a:ext cx="1571401" cy="229038"/>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Arrow Connector 7"/>
            <p:cNvCxnSpPr>
              <a:stCxn id="6" idx="6"/>
            </p:cNvCxnSpPr>
            <p:nvPr/>
          </p:nvCxnSpPr>
          <p:spPr>
            <a:xfrm flipV="1">
              <a:off x="2475641" y="5854760"/>
              <a:ext cx="3009014" cy="177521"/>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0" y="-35541"/>
            <a:ext cx="8298593" cy="561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Light" panose="020F0302020204030204"/>
                <a:ea typeface="+mn-ea"/>
                <a:cs typeface="+mn-cs"/>
              </a:rPr>
              <a:t>Treatment Integrity</a:t>
            </a:r>
          </a:p>
        </p:txBody>
      </p:sp>
      <p:sp>
        <p:nvSpPr>
          <p:cNvPr id="7" name="TextBox 6"/>
          <p:cNvSpPr txBox="1"/>
          <p:nvPr/>
        </p:nvSpPr>
        <p:spPr>
          <a:xfrm>
            <a:off x="14185" y="6378457"/>
            <a:ext cx="9129815"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"Tiered Fidelity Inventory" and “Schoolwide Evaluation Tool Interview and Observation Form” are products developed as part of the U.S. Department of Education’s Office of Special Education Programs National Technical Assistance Center on Positive Behavioral Interventions and Supports.</a:t>
            </a:r>
          </a:p>
        </p:txBody>
      </p:sp>
    </p:spTree>
    <p:extLst>
      <p:ext uri="{BB962C8B-B14F-4D97-AF65-F5344CB8AC3E}">
        <p14:creationId xmlns:p14="http://schemas.microsoft.com/office/powerpoint/2010/main" val="3063619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6C231D-6FD5-244B-8A63-27EA90D94758}"/>
              </a:ext>
            </a:extLst>
          </p:cNvPr>
          <p:cNvSpPr>
            <a:spLocks noGrp="1"/>
          </p:cNvSpPr>
          <p:nvPr>
            <p:ph type="title"/>
          </p:nvPr>
        </p:nvSpPr>
        <p:spPr>
          <a:xfrm>
            <a:off x="628650" y="365126"/>
            <a:ext cx="8258580" cy="1325563"/>
          </a:xfrm>
        </p:spPr>
        <p:txBody>
          <a:bodyPr/>
          <a:lstStyle/>
          <a:p>
            <a:r>
              <a:rPr lang="en-US" dirty="0"/>
              <a:t>Sharing Data with Faculty and Staff</a:t>
            </a:r>
          </a:p>
        </p:txBody>
      </p:sp>
      <p:pic>
        <p:nvPicPr>
          <p:cNvPr id="11" name="Picture 10">
            <a:extLst>
              <a:ext uri="{FF2B5EF4-FFF2-40B4-BE49-F238E27FC236}">
                <a16:creationId xmlns:a16="http://schemas.microsoft.com/office/drawing/2014/main" id="{BAEFC807-0B03-284E-BA38-E5AE1166AF2A}"/>
              </a:ext>
            </a:extLst>
          </p:cNvPr>
          <p:cNvPicPr>
            <a:picLocks noChangeAspect="1"/>
          </p:cNvPicPr>
          <p:nvPr/>
        </p:nvPicPr>
        <p:blipFill>
          <a:blip r:embed="rId3"/>
          <a:stretch>
            <a:fillRect/>
          </a:stretch>
        </p:blipFill>
        <p:spPr>
          <a:xfrm>
            <a:off x="256770" y="1438654"/>
            <a:ext cx="4368578" cy="327355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75049AF4-335A-DD40-A85B-1874E86A8274}"/>
              </a:ext>
            </a:extLst>
          </p:cNvPr>
          <p:cNvSpPr txBox="1"/>
          <p:nvPr/>
        </p:nvSpPr>
        <p:spPr>
          <a:xfrm>
            <a:off x="256770" y="6344324"/>
            <a:ext cx="4124730" cy="369332"/>
          </a:xfrm>
          <a:prstGeom prst="rect">
            <a:avLst/>
          </a:prstGeom>
          <a:noFill/>
        </p:spPr>
        <p:txBody>
          <a:bodyPr wrap="square" rtlCol="0">
            <a:spAutoFit/>
          </a:bodyPr>
          <a:lstStyle/>
          <a:p>
            <a:r>
              <a:rPr lang="en-US" dirty="0"/>
              <a:t>Templates available at ci3t.org/imp</a:t>
            </a:r>
          </a:p>
        </p:txBody>
      </p:sp>
      <p:pic>
        <p:nvPicPr>
          <p:cNvPr id="3" name="Picture 2">
            <a:extLst>
              <a:ext uri="{FF2B5EF4-FFF2-40B4-BE49-F238E27FC236}">
                <a16:creationId xmlns:a16="http://schemas.microsoft.com/office/drawing/2014/main" id="{79412A32-A146-D243-A8B9-B8F82712FA07}"/>
              </a:ext>
            </a:extLst>
          </p:cNvPr>
          <p:cNvPicPr>
            <a:picLocks noChangeAspect="1"/>
          </p:cNvPicPr>
          <p:nvPr/>
        </p:nvPicPr>
        <p:blipFill>
          <a:blip r:embed="rId4"/>
          <a:stretch>
            <a:fillRect/>
          </a:stretch>
        </p:blipFill>
        <p:spPr>
          <a:xfrm>
            <a:off x="3311520" y="2516840"/>
            <a:ext cx="4341137" cy="326889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A2FEC1BE-B342-9249-8C2A-8AE4B079C3FD}"/>
              </a:ext>
            </a:extLst>
          </p:cNvPr>
          <p:cNvPicPr>
            <a:picLocks noChangeAspect="1"/>
          </p:cNvPicPr>
          <p:nvPr/>
        </p:nvPicPr>
        <p:blipFill>
          <a:blip r:embed="rId5"/>
          <a:stretch>
            <a:fillRect/>
          </a:stretch>
        </p:blipFill>
        <p:spPr>
          <a:xfrm>
            <a:off x="4572000" y="3289482"/>
            <a:ext cx="4370633" cy="32735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787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7" descr="15yellow">
            <a:extLst>
              <a:ext uri="{FF2B5EF4-FFF2-40B4-BE49-F238E27FC236}">
                <a16:creationId xmlns:a16="http://schemas.microsoft.com/office/drawing/2014/main" id="{B7286157-935D-4D1B-943A-018530F3B61F}"/>
              </a:ext>
            </a:extLst>
          </p:cNvPr>
          <p:cNvPicPr>
            <a:picLocks noChangeAspect="1" noChangeArrowheads="1"/>
          </p:cNvPicPr>
          <p:nvPr/>
        </p:nvPicPr>
        <p:blipFill>
          <a:blip r:embed="rId3" cstate="print">
            <a:grayscl/>
          </a:blip>
          <a:srcRect/>
          <a:stretch>
            <a:fillRect/>
          </a:stretch>
        </p:blipFill>
        <p:spPr bwMode="auto">
          <a:xfrm>
            <a:off x="142311" y="112830"/>
            <a:ext cx="2270869" cy="826545"/>
          </a:xfrm>
          <a:prstGeom prst="rect">
            <a:avLst/>
          </a:prstGeom>
          <a:noFill/>
        </p:spPr>
      </p:pic>
      <p:pic>
        <p:nvPicPr>
          <p:cNvPr id="26" name="Picture 51" descr="14yellow">
            <a:extLst>
              <a:ext uri="{FF2B5EF4-FFF2-40B4-BE49-F238E27FC236}">
                <a16:creationId xmlns:a16="http://schemas.microsoft.com/office/drawing/2014/main" id="{A967E394-092F-430E-8F33-CE13E309FBB6}"/>
              </a:ext>
            </a:extLst>
          </p:cNvPr>
          <p:cNvPicPr>
            <a:picLocks noChangeAspect="1" noChangeArrowheads="1"/>
          </p:cNvPicPr>
          <p:nvPr/>
        </p:nvPicPr>
        <p:blipFill>
          <a:blip r:embed="rId4" cstate="print">
            <a:grayscl/>
          </a:blip>
          <a:srcRect/>
          <a:stretch>
            <a:fillRect/>
          </a:stretch>
        </p:blipFill>
        <p:spPr bwMode="auto">
          <a:xfrm>
            <a:off x="149251" y="115356"/>
            <a:ext cx="2258313" cy="821975"/>
          </a:xfrm>
          <a:prstGeom prst="rect">
            <a:avLst/>
          </a:prstGeom>
          <a:noFill/>
        </p:spPr>
      </p:pic>
      <p:pic>
        <p:nvPicPr>
          <p:cNvPr id="27" name="Picture 50" descr="13yellow">
            <a:extLst>
              <a:ext uri="{FF2B5EF4-FFF2-40B4-BE49-F238E27FC236}">
                <a16:creationId xmlns:a16="http://schemas.microsoft.com/office/drawing/2014/main" id="{3ADD71DB-1013-4113-8DD1-1F5863B95789}"/>
              </a:ext>
            </a:extLst>
          </p:cNvPr>
          <p:cNvPicPr>
            <a:picLocks noChangeAspect="1" noChangeArrowheads="1"/>
          </p:cNvPicPr>
          <p:nvPr/>
        </p:nvPicPr>
        <p:blipFill>
          <a:blip r:embed="rId5" cstate="print">
            <a:grayscl/>
          </a:blip>
          <a:srcRect/>
          <a:stretch>
            <a:fillRect/>
          </a:stretch>
        </p:blipFill>
        <p:spPr bwMode="auto">
          <a:xfrm>
            <a:off x="154543" y="117282"/>
            <a:ext cx="2248738" cy="818490"/>
          </a:xfrm>
          <a:prstGeom prst="rect">
            <a:avLst/>
          </a:prstGeom>
          <a:noFill/>
        </p:spPr>
      </p:pic>
      <p:pic>
        <p:nvPicPr>
          <p:cNvPr id="28" name="Picture 49" descr="12yellow">
            <a:extLst>
              <a:ext uri="{FF2B5EF4-FFF2-40B4-BE49-F238E27FC236}">
                <a16:creationId xmlns:a16="http://schemas.microsoft.com/office/drawing/2014/main" id="{21A3B0C5-F828-49DC-BA80-5E0F83EF78A1}"/>
              </a:ext>
            </a:extLst>
          </p:cNvPr>
          <p:cNvPicPr>
            <a:picLocks noChangeAspect="1" noChangeArrowheads="1"/>
          </p:cNvPicPr>
          <p:nvPr/>
        </p:nvPicPr>
        <p:blipFill>
          <a:blip r:embed="rId6" cstate="print">
            <a:grayscl/>
          </a:blip>
          <a:srcRect/>
          <a:stretch>
            <a:fillRect/>
          </a:stretch>
        </p:blipFill>
        <p:spPr bwMode="auto">
          <a:xfrm>
            <a:off x="151897" y="116319"/>
            <a:ext cx="2253526" cy="820233"/>
          </a:xfrm>
          <a:prstGeom prst="rect">
            <a:avLst/>
          </a:prstGeom>
          <a:noFill/>
        </p:spPr>
      </p:pic>
      <p:pic>
        <p:nvPicPr>
          <p:cNvPr id="29" name="Picture 48" descr="11yellow">
            <a:extLst>
              <a:ext uri="{FF2B5EF4-FFF2-40B4-BE49-F238E27FC236}">
                <a16:creationId xmlns:a16="http://schemas.microsoft.com/office/drawing/2014/main" id="{37E0234A-56BC-40C7-89C8-9239ED8598C5}"/>
              </a:ext>
            </a:extLst>
          </p:cNvPr>
          <p:cNvPicPr>
            <a:picLocks noChangeAspect="1" noChangeArrowheads="1"/>
          </p:cNvPicPr>
          <p:nvPr/>
        </p:nvPicPr>
        <p:blipFill>
          <a:blip r:embed="rId7" cstate="print">
            <a:grayscl/>
          </a:blip>
          <a:srcRect/>
          <a:stretch>
            <a:fillRect/>
          </a:stretch>
        </p:blipFill>
        <p:spPr bwMode="auto">
          <a:xfrm>
            <a:off x="151897" y="116319"/>
            <a:ext cx="2253526" cy="820233"/>
          </a:xfrm>
          <a:prstGeom prst="rect">
            <a:avLst/>
          </a:prstGeom>
          <a:noFill/>
        </p:spPr>
      </p:pic>
      <p:pic>
        <p:nvPicPr>
          <p:cNvPr id="30" name="Picture 42" descr="10yellow">
            <a:extLst>
              <a:ext uri="{FF2B5EF4-FFF2-40B4-BE49-F238E27FC236}">
                <a16:creationId xmlns:a16="http://schemas.microsoft.com/office/drawing/2014/main" id="{227C8085-AAD3-42F8-A6C1-5CE5193426E9}"/>
              </a:ext>
            </a:extLst>
          </p:cNvPr>
          <p:cNvPicPr>
            <a:picLocks noChangeAspect="1" noChangeArrowheads="1"/>
          </p:cNvPicPr>
          <p:nvPr/>
        </p:nvPicPr>
        <p:blipFill>
          <a:blip r:embed="rId8" cstate="print">
            <a:grayscl/>
          </a:blip>
          <a:srcRect/>
          <a:stretch>
            <a:fillRect/>
          </a:stretch>
        </p:blipFill>
        <p:spPr bwMode="auto">
          <a:xfrm>
            <a:off x="151897" y="116319"/>
            <a:ext cx="2253526" cy="820233"/>
          </a:xfrm>
          <a:prstGeom prst="rect">
            <a:avLst/>
          </a:prstGeom>
          <a:noFill/>
        </p:spPr>
      </p:pic>
      <p:pic>
        <p:nvPicPr>
          <p:cNvPr id="31" name="Picture 46" descr="9yellow">
            <a:extLst>
              <a:ext uri="{FF2B5EF4-FFF2-40B4-BE49-F238E27FC236}">
                <a16:creationId xmlns:a16="http://schemas.microsoft.com/office/drawing/2014/main" id="{B7266043-E183-4623-8E44-3658ED94E548}"/>
              </a:ext>
            </a:extLst>
          </p:cNvPr>
          <p:cNvPicPr>
            <a:picLocks noChangeAspect="1" noChangeArrowheads="1"/>
          </p:cNvPicPr>
          <p:nvPr/>
        </p:nvPicPr>
        <p:blipFill>
          <a:blip r:embed="rId9" cstate="print">
            <a:grayscl/>
          </a:blip>
          <a:srcRect/>
          <a:stretch>
            <a:fillRect/>
          </a:stretch>
        </p:blipFill>
        <p:spPr bwMode="auto">
          <a:xfrm>
            <a:off x="151897" y="116319"/>
            <a:ext cx="2253526" cy="820233"/>
          </a:xfrm>
          <a:prstGeom prst="rect">
            <a:avLst/>
          </a:prstGeom>
          <a:noFill/>
        </p:spPr>
      </p:pic>
      <p:pic>
        <p:nvPicPr>
          <p:cNvPr id="32" name="Picture 45" descr="8yellow">
            <a:extLst>
              <a:ext uri="{FF2B5EF4-FFF2-40B4-BE49-F238E27FC236}">
                <a16:creationId xmlns:a16="http://schemas.microsoft.com/office/drawing/2014/main" id="{A3F15BC3-12B9-45E7-8DD9-8AF784AFF460}"/>
              </a:ext>
            </a:extLst>
          </p:cNvPr>
          <p:cNvPicPr>
            <a:picLocks noChangeAspect="1" noChangeArrowheads="1"/>
          </p:cNvPicPr>
          <p:nvPr/>
        </p:nvPicPr>
        <p:blipFill>
          <a:blip r:embed="rId10" cstate="print">
            <a:grayscl/>
          </a:blip>
          <a:srcRect/>
          <a:stretch>
            <a:fillRect/>
          </a:stretch>
        </p:blipFill>
        <p:spPr bwMode="auto">
          <a:xfrm>
            <a:off x="171070" y="123297"/>
            <a:ext cx="2218840" cy="807608"/>
          </a:xfrm>
          <a:prstGeom prst="rect">
            <a:avLst/>
          </a:prstGeom>
          <a:noFill/>
        </p:spPr>
      </p:pic>
      <p:pic>
        <p:nvPicPr>
          <p:cNvPr id="33" name="Picture 44" descr="7yellow">
            <a:extLst>
              <a:ext uri="{FF2B5EF4-FFF2-40B4-BE49-F238E27FC236}">
                <a16:creationId xmlns:a16="http://schemas.microsoft.com/office/drawing/2014/main" id="{1B72C7D7-1E1A-418A-A44F-02E5CC933EB4}"/>
              </a:ext>
            </a:extLst>
          </p:cNvPr>
          <p:cNvPicPr>
            <a:picLocks noChangeAspect="1" noChangeArrowheads="1"/>
          </p:cNvPicPr>
          <p:nvPr/>
        </p:nvPicPr>
        <p:blipFill>
          <a:blip r:embed="rId11" cstate="print">
            <a:grayscl/>
          </a:blip>
          <a:srcRect/>
          <a:stretch>
            <a:fillRect/>
          </a:stretch>
        </p:blipFill>
        <p:spPr bwMode="auto">
          <a:xfrm>
            <a:off x="171070" y="123297"/>
            <a:ext cx="2218840" cy="807608"/>
          </a:xfrm>
          <a:prstGeom prst="rect">
            <a:avLst/>
          </a:prstGeom>
          <a:noFill/>
        </p:spPr>
      </p:pic>
      <p:pic>
        <p:nvPicPr>
          <p:cNvPr id="34" name="Picture 43" descr="6yellow">
            <a:extLst>
              <a:ext uri="{FF2B5EF4-FFF2-40B4-BE49-F238E27FC236}">
                <a16:creationId xmlns:a16="http://schemas.microsoft.com/office/drawing/2014/main" id="{DB8B138B-BBC5-4261-8ABD-F7BD0094DEC4}"/>
              </a:ext>
            </a:extLst>
          </p:cNvPr>
          <p:cNvPicPr>
            <a:picLocks noChangeAspect="1" noChangeArrowheads="1"/>
          </p:cNvPicPr>
          <p:nvPr/>
        </p:nvPicPr>
        <p:blipFill>
          <a:blip r:embed="rId12" cstate="print">
            <a:grayscl/>
          </a:blip>
          <a:srcRect/>
          <a:stretch>
            <a:fillRect/>
          </a:stretch>
        </p:blipFill>
        <p:spPr bwMode="auto">
          <a:xfrm>
            <a:off x="171070" y="123297"/>
            <a:ext cx="2218840" cy="807608"/>
          </a:xfrm>
          <a:prstGeom prst="rect">
            <a:avLst/>
          </a:prstGeom>
          <a:noFill/>
        </p:spPr>
      </p:pic>
      <p:pic>
        <p:nvPicPr>
          <p:cNvPr id="35" name="Picture 41" descr="5yellow">
            <a:extLst>
              <a:ext uri="{FF2B5EF4-FFF2-40B4-BE49-F238E27FC236}">
                <a16:creationId xmlns:a16="http://schemas.microsoft.com/office/drawing/2014/main" id="{44EE3126-AD27-4F28-9582-8F79360B84BA}"/>
              </a:ext>
            </a:extLst>
          </p:cNvPr>
          <p:cNvPicPr>
            <a:picLocks noChangeAspect="1" noChangeArrowheads="1"/>
          </p:cNvPicPr>
          <p:nvPr/>
        </p:nvPicPr>
        <p:blipFill>
          <a:blip r:embed="rId13" cstate="print">
            <a:grayscl/>
          </a:blip>
          <a:srcRect/>
          <a:stretch>
            <a:fillRect/>
          </a:stretch>
        </p:blipFill>
        <p:spPr bwMode="auto">
          <a:xfrm>
            <a:off x="171070" y="123297"/>
            <a:ext cx="2218840" cy="807608"/>
          </a:xfrm>
          <a:prstGeom prst="rect">
            <a:avLst/>
          </a:prstGeom>
          <a:noFill/>
        </p:spPr>
      </p:pic>
      <p:pic>
        <p:nvPicPr>
          <p:cNvPr id="36" name="Picture 40" descr="4yellow">
            <a:extLst>
              <a:ext uri="{FF2B5EF4-FFF2-40B4-BE49-F238E27FC236}">
                <a16:creationId xmlns:a16="http://schemas.microsoft.com/office/drawing/2014/main" id="{67FDCAE2-83BE-4B75-93F1-AA6E9DF1CF5C}"/>
              </a:ext>
            </a:extLst>
          </p:cNvPr>
          <p:cNvPicPr>
            <a:picLocks noChangeAspect="1" noChangeArrowheads="1"/>
          </p:cNvPicPr>
          <p:nvPr/>
        </p:nvPicPr>
        <p:blipFill>
          <a:blip r:embed="rId14" cstate="print">
            <a:grayscl/>
          </a:blip>
          <a:srcRect/>
          <a:stretch>
            <a:fillRect/>
          </a:stretch>
        </p:blipFill>
        <p:spPr bwMode="auto">
          <a:xfrm>
            <a:off x="171070" y="123297"/>
            <a:ext cx="2218840" cy="807608"/>
          </a:xfrm>
          <a:prstGeom prst="rect">
            <a:avLst/>
          </a:prstGeom>
          <a:noFill/>
        </p:spPr>
      </p:pic>
      <p:pic>
        <p:nvPicPr>
          <p:cNvPr id="37" name="Picture 39" descr="3yellow">
            <a:extLst>
              <a:ext uri="{FF2B5EF4-FFF2-40B4-BE49-F238E27FC236}">
                <a16:creationId xmlns:a16="http://schemas.microsoft.com/office/drawing/2014/main" id="{82D5BE76-AD34-4392-BD6B-BEF8D06A07DB}"/>
              </a:ext>
            </a:extLst>
          </p:cNvPr>
          <p:cNvPicPr>
            <a:picLocks noChangeAspect="1" noChangeArrowheads="1"/>
          </p:cNvPicPr>
          <p:nvPr/>
        </p:nvPicPr>
        <p:blipFill>
          <a:blip r:embed="rId15" cstate="print">
            <a:grayscl/>
          </a:blip>
          <a:srcRect/>
          <a:stretch>
            <a:fillRect/>
          </a:stretch>
        </p:blipFill>
        <p:spPr bwMode="auto">
          <a:xfrm>
            <a:off x="171070" y="123297"/>
            <a:ext cx="2218840" cy="807608"/>
          </a:xfrm>
          <a:prstGeom prst="rect">
            <a:avLst/>
          </a:prstGeom>
          <a:noFill/>
        </p:spPr>
      </p:pic>
      <p:pic>
        <p:nvPicPr>
          <p:cNvPr id="38" name="Picture 38" descr="2yellow">
            <a:extLst>
              <a:ext uri="{FF2B5EF4-FFF2-40B4-BE49-F238E27FC236}">
                <a16:creationId xmlns:a16="http://schemas.microsoft.com/office/drawing/2014/main" id="{338439EB-E7F2-4BD2-9F0A-BEF010E77BF2}"/>
              </a:ext>
            </a:extLst>
          </p:cNvPr>
          <p:cNvPicPr>
            <a:picLocks noChangeAspect="1" noChangeArrowheads="1"/>
          </p:cNvPicPr>
          <p:nvPr/>
        </p:nvPicPr>
        <p:blipFill>
          <a:blip r:embed="rId16" cstate="print">
            <a:grayscl/>
          </a:blip>
          <a:srcRect/>
          <a:stretch>
            <a:fillRect/>
          </a:stretch>
        </p:blipFill>
        <p:spPr bwMode="auto">
          <a:xfrm>
            <a:off x="171070" y="123297"/>
            <a:ext cx="2218840" cy="807608"/>
          </a:xfrm>
          <a:prstGeom prst="rect">
            <a:avLst/>
          </a:prstGeom>
          <a:noFill/>
        </p:spPr>
      </p:pic>
      <p:pic>
        <p:nvPicPr>
          <p:cNvPr id="39" name="Picture 33" descr="1yellow">
            <a:extLst>
              <a:ext uri="{FF2B5EF4-FFF2-40B4-BE49-F238E27FC236}">
                <a16:creationId xmlns:a16="http://schemas.microsoft.com/office/drawing/2014/main" id="{F09F394D-DB36-48EF-AC56-C146E77E0700}"/>
              </a:ext>
            </a:extLst>
          </p:cNvPr>
          <p:cNvPicPr>
            <a:picLocks noChangeAspect="1" noChangeArrowheads="1"/>
          </p:cNvPicPr>
          <p:nvPr/>
        </p:nvPicPr>
        <p:blipFill>
          <a:blip r:embed="rId17" cstate="print">
            <a:grayscl/>
          </a:blip>
          <a:srcRect/>
          <a:stretch>
            <a:fillRect/>
          </a:stretch>
        </p:blipFill>
        <p:spPr bwMode="auto">
          <a:xfrm>
            <a:off x="171070" y="123297"/>
            <a:ext cx="2218840" cy="807608"/>
          </a:xfrm>
          <a:prstGeom prst="rect">
            <a:avLst/>
          </a:prstGeom>
          <a:noFill/>
        </p:spPr>
      </p:pic>
      <p:pic>
        <p:nvPicPr>
          <p:cNvPr id="40" name="Picture 36" descr="30seconds_yellow">
            <a:extLst>
              <a:ext uri="{FF2B5EF4-FFF2-40B4-BE49-F238E27FC236}">
                <a16:creationId xmlns:a16="http://schemas.microsoft.com/office/drawing/2014/main" id="{1E3AA573-FC8F-469E-904F-E67975938086}"/>
              </a:ext>
            </a:extLst>
          </p:cNvPr>
          <p:cNvPicPr>
            <a:picLocks noChangeAspect="1" noChangeArrowheads="1"/>
          </p:cNvPicPr>
          <p:nvPr/>
        </p:nvPicPr>
        <p:blipFill>
          <a:blip r:embed="rId18" cstate="print">
            <a:grayscl/>
          </a:blip>
          <a:srcRect/>
          <a:stretch>
            <a:fillRect/>
          </a:stretch>
        </p:blipFill>
        <p:spPr bwMode="auto">
          <a:xfrm>
            <a:off x="171070" y="123297"/>
            <a:ext cx="2218840" cy="807608"/>
          </a:xfrm>
          <a:prstGeom prst="rect">
            <a:avLst/>
          </a:prstGeom>
          <a:noFill/>
        </p:spPr>
      </p:pic>
      <p:pic>
        <p:nvPicPr>
          <p:cNvPr id="41" name="Picture 32" descr="00seconds_yellow">
            <a:extLst>
              <a:ext uri="{FF2B5EF4-FFF2-40B4-BE49-F238E27FC236}">
                <a16:creationId xmlns:a16="http://schemas.microsoft.com/office/drawing/2014/main" id="{D3296172-66FC-4153-9F58-2DF25FD2D346}"/>
              </a:ext>
            </a:extLst>
          </p:cNvPr>
          <p:cNvPicPr>
            <a:picLocks noChangeAspect="1" noChangeArrowheads="1"/>
          </p:cNvPicPr>
          <p:nvPr/>
        </p:nvPicPr>
        <p:blipFill>
          <a:blip r:embed="rId19" cstate="print">
            <a:grayscl/>
          </a:blip>
          <a:srcRect/>
          <a:stretch>
            <a:fillRect/>
          </a:stretch>
        </p:blipFill>
        <p:spPr bwMode="auto">
          <a:xfrm>
            <a:off x="171070" y="123297"/>
            <a:ext cx="2218840" cy="807608"/>
          </a:xfrm>
          <a:prstGeom prst="rect">
            <a:avLst/>
          </a:prstGeom>
          <a:noFill/>
        </p:spPr>
      </p:pic>
      <p:graphicFrame>
        <p:nvGraphicFramePr>
          <p:cNvPr id="22" name="Table 4">
            <a:extLst>
              <a:ext uri="{FF2B5EF4-FFF2-40B4-BE49-F238E27FC236}">
                <a16:creationId xmlns:a16="http://schemas.microsoft.com/office/drawing/2014/main" id="{D3A6406E-6856-4336-9526-BD4ED15EF8B8}"/>
              </a:ext>
            </a:extLst>
          </p:cNvPr>
          <p:cNvGraphicFramePr>
            <a:graphicFrameLocks/>
          </p:cNvGraphicFramePr>
          <p:nvPr>
            <p:extLst>
              <p:ext uri="{D42A27DB-BD31-4B8C-83A1-F6EECF244321}">
                <p14:modId xmlns:p14="http://schemas.microsoft.com/office/powerpoint/2010/main" val="1585368602"/>
              </p:ext>
            </p:extLst>
          </p:nvPr>
        </p:nvGraphicFramePr>
        <p:xfrm>
          <a:off x="1041002" y="1044396"/>
          <a:ext cx="7138356" cy="4984212"/>
        </p:xfrm>
        <a:graphic>
          <a:graphicData uri="http://schemas.openxmlformats.org/drawingml/2006/table">
            <a:tbl>
              <a:tblPr firstRow="1" bandRow="1">
                <a:tableStyleId>{125E5076-3810-47DD-B79F-674D7AD40C01}</a:tableStyleId>
              </a:tblPr>
              <a:tblGrid>
                <a:gridCol w="3569178">
                  <a:extLst>
                    <a:ext uri="{9D8B030D-6E8A-4147-A177-3AD203B41FA5}">
                      <a16:colId xmlns:a16="http://schemas.microsoft.com/office/drawing/2014/main" val="1500444238"/>
                    </a:ext>
                  </a:extLst>
                </a:gridCol>
                <a:gridCol w="3569178">
                  <a:extLst>
                    <a:ext uri="{9D8B030D-6E8A-4147-A177-3AD203B41FA5}">
                      <a16:colId xmlns:a16="http://schemas.microsoft.com/office/drawing/2014/main" val="2461179986"/>
                    </a:ext>
                  </a:extLst>
                </a:gridCol>
              </a:tblGrid>
              <a:tr h="465092">
                <a:tc>
                  <a:txBody>
                    <a:bodyPr/>
                    <a:lstStyle/>
                    <a:p>
                      <a:r>
                        <a:rPr lang="en-US" dirty="0"/>
                        <a:t>Ci3T Leadership Teams</a:t>
                      </a:r>
                    </a:p>
                  </a:txBody>
                  <a:tcPr/>
                </a:tc>
                <a:tc>
                  <a:txBody>
                    <a:bodyPr/>
                    <a:lstStyle/>
                    <a:p>
                      <a:r>
                        <a:rPr lang="en-US" dirty="0"/>
                        <a:t>Individuals </a:t>
                      </a:r>
                    </a:p>
                  </a:txBody>
                  <a:tcPr>
                    <a:solidFill>
                      <a:schemeClr val="accent1">
                        <a:lumMod val="50000"/>
                      </a:schemeClr>
                    </a:solidFill>
                  </a:tcPr>
                </a:tc>
                <a:extLst>
                  <a:ext uri="{0D108BD9-81ED-4DB2-BD59-A6C34878D82A}">
                    <a16:rowId xmlns:a16="http://schemas.microsoft.com/office/drawing/2014/main" val="1147044120"/>
                  </a:ext>
                </a:extLst>
              </a:tr>
              <a:tr h="4519120">
                <a:tc>
                  <a: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2400" b="0" kern="1200" dirty="0">
                          <a:solidFill>
                            <a:schemeClr val="dk1"/>
                          </a:solidFill>
                          <a:effectLst/>
                          <a:latin typeface="+mn-lt"/>
                          <a:ea typeface="+mn-ea"/>
                          <a:cs typeface="+mn-cs"/>
                        </a:rPr>
                        <a:t>How did we use multiple sources of data, and to what extent did we share these data with faculty and staff?</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2400" b="0" kern="1200" dirty="0">
                          <a:solidFill>
                            <a:schemeClr val="dk1"/>
                          </a:solidFill>
                          <a:effectLst/>
                          <a:latin typeface="+mn-lt"/>
                          <a:ea typeface="+mn-ea"/>
                          <a:cs typeface="+mn-cs"/>
                        </a:rPr>
                        <a:t>How can we strengthen our data collection procedures? </a:t>
                      </a:r>
                    </a:p>
                  </a:txBody>
                  <a:tcPr>
                    <a:solidFill>
                      <a:schemeClr val="accent1">
                        <a:shade val="60000"/>
                        <a:alpha val="20000"/>
                      </a:schemeClr>
                    </a:solidFill>
                  </a:tcPr>
                </a:tc>
                <a:tc>
                  <a: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2400" b="0" kern="1200" dirty="0">
                          <a:solidFill>
                            <a:schemeClr val="dk1"/>
                          </a:solidFill>
                          <a:effectLst/>
                          <a:latin typeface="+mn-lt"/>
                          <a:ea typeface="+mn-ea"/>
                          <a:cs typeface="+mn-cs"/>
                        </a:rPr>
                        <a:t>What social validity and/or treatment integrity data does your school collect?</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2400" b="0" kern="1200" dirty="0">
                          <a:solidFill>
                            <a:schemeClr val="dk1"/>
                          </a:solidFill>
                          <a:effectLst/>
                          <a:latin typeface="+mn-lt"/>
                          <a:ea typeface="+mn-ea"/>
                          <a:cs typeface="+mn-cs"/>
                        </a:rPr>
                        <a:t>How can collecting and sharing SV and/or TI data with your full faculty and staff help your school?</a:t>
                      </a:r>
                    </a:p>
                  </a:txBody>
                  <a:tcPr>
                    <a:solidFill>
                      <a:schemeClr val="tx2">
                        <a:lumMod val="75000"/>
                        <a:alpha val="20000"/>
                      </a:schemeClr>
                    </a:solidFill>
                  </a:tcPr>
                </a:tc>
                <a:extLst>
                  <a:ext uri="{0D108BD9-81ED-4DB2-BD59-A6C34878D82A}">
                    <a16:rowId xmlns:a16="http://schemas.microsoft.com/office/drawing/2014/main" val="1499469558"/>
                  </a:ext>
                </a:extLst>
              </a:tr>
            </a:tbl>
          </a:graphicData>
        </a:graphic>
      </p:graphicFrame>
      <p:sp>
        <p:nvSpPr>
          <p:cNvPr id="23" name="Rectangle 22">
            <a:extLst>
              <a:ext uri="{FF2B5EF4-FFF2-40B4-BE49-F238E27FC236}">
                <a16:creationId xmlns:a16="http://schemas.microsoft.com/office/drawing/2014/main" id="{979F75A9-AC28-42B3-BE5C-626E8A66E4F3}"/>
              </a:ext>
            </a:extLst>
          </p:cNvPr>
          <p:cNvSpPr/>
          <p:nvPr/>
        </p:nvSpPr>
        <p:spPr>
          <a:xfrm>
            <a:off x="1371014" y="536575"/>
            <a:ext cx="6649036"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a:ea typeface="+mn-ea"/>
                <a:cs typeface="+mn-cs"/>
              </a:rPr>
              <a:t>Let’s talk… and make plans!</a:t>
            </a:r>
          </a:p>
        </p:txBody>
      </p:sp>
      <p:graphicFrame>
        <p:nvGraphicFramePr>
          <p:cNvPr id="24" name="Table 23">
            <a:extLst>
              <a:ext uri="{FF2B5EF4-FFF2-40B4-BE49-F238E27FC236}">
                <a16:creationId xmlns:a16="http://schemas.microsoft.com/office/drawing/2014/main" id="{A9C155CB-83CA-483E-8DDA-543A0BCC3305}"/>
              </a:ext>
            </a:extLst>
          </p:cNvPr>
          <p:cNvGraphicFramePr>
            <a:graphicFrameLocks noGrp="1"/>
          </p:cNvGraphicFramePr>
          <p:nvPr>
            <p:extLst>
              <p:ext uri="{D42A27DB-BD31-4B8C-83A1-F6EECF244321}">
                <p14:modId xmlns:p14="http://schemas.microsoft.com/office/powerpoint/2010/main" val="1516605821"/>
              </p:ext>
            </p:extLst>
          </p:nvPr>
        </p:nvGraphicFramePr>
        <p:xfrm>
          <a:off x="1115368" y="6037078"/>
          <a:ext cx="6983604" cy="820922"/>
        </p:xfrm>
        <a:graphic>
          <a:graphicData uri="http://schemas.openxmlformats.org/drawingml/2006/table">
            <a:tbl>
              <a:tblPr/>
              <a:tblGrid>
                <a:gridCol w="2506947">
                  <a:extLst>
                    <a:ext uri="{9D8B030D-6E8A-4147-A177-3AD203B41FA5}">
                      <a16:colId xmlns:a16="http://schemas.microsoft.com/office/drawing/2014/main" val="3954119609"/>
                    </a:ext>
                  </a:extLst>
                </a:gridCol>
                <a:gridCol w="2402903">
                  <a:extLst>
                    <a:ext uri="{9D8B030D-6E8A-4147-A177-3AD203B41FA5}">
                      <a16:colId xmlns:a16="http://schemas.microsoft.com/office/drawing/2014/main" val="1010700599"/>
                    </a:ext>
                  </a:extLst>
                </a:gridCol>
                <a:gridCol w="2073754">
                  <a:extLst>
                    <a:ext uri="{9D8B030D-6E8A-4147-A177-3AD203B41FA5}">
                      <a16:colId xmlns:a16="http://schemas.microsoft.com/office/drawing/2014/main" val="3859753658"/>
                    </a:ext>
                  </a:extLst>
                </a:gridCol>
              </a:tblGrid>
              <a:tr h="3197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effectLst/>
                          <a:latin typeface="Calibri" panose="020F0502020204030204" pitchFamily="34" charset="0"/>
                        </a:rPr>
                        <a:t>Time point</a:t>
                      </a:r>
                      <a:endParaRPr lang="en-US" sz="1600" dirty="0">
                        <a:effectLst/>
                        <a:latin typeface="Calibri" panose="020F0502020204030204" pitchFamily="34" charset="0"/>
                      </a:endParaRPr>
                    </a:p>
                  </a:txBody>
                  <a:tcPr marL="89401" marR="89401" marT="44701" marB="4470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r>
                        <a:rPr lang="en-US" sz="1600" b="1" dirty="0">
                          <a:effectLst/>
                          <a:latin typeface="Calibri" panose="020F0502020204030204" pitchFamily="34" charset="0"/>
                        </a:rPr>
                        <a:t>Open Date</a:t>
                      </a:r>
                      <a:endParaRPr lang="en-US" sz="2000" dirty="0"/>
                    </a:p>
                  </a:txBody>
                  <a:tcPr marL="90979" marR="9097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r>
                        <a:rPr lang="en-US" sz="1600" b="1" dirty="0">
                          <a:effectLst/>
                          <a:latin typeface="Calibri" panose="020F0502020204030204" pitchFamily="34" charset="0"/>
                        </a:rPr>
                        <a:t>Close Date</a:t>
                      </a:r>
                      <a:endParaRPr lang="en-US" sz="2000" dirty="0"/>
                    </a:p>
                  </a:txBody>
                  <a:tcPr marL="90979" marR="9097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27687834"/>
                  </a:ext>
                </a:extLst>
              </a:tr>
              <a:tr h="224152">
                <a:tc>
                  <a:txBody>
                    <a:bodyPr/>
                    <a:lstStyle/>
                    <a:p>
                      <a:pPr marL="0" marR="0" algn="ctr">
                        <a:spcBef>
                          <a:spcPts val="0"/>
                        </a:spcBef>
                        <a:spcAft>
                          <a:spcPts val="0"/>
                        </a:spcAft>
                      </a:pPr>
                      <a:r>
                        <a:rPr lang="en-US" sz="1600">
                          <a:effectLst/>
                          <a:latin typeface="Calibri" panose="020F0502020204030204" pitchFamily="34" charset="0"/>
                        </a:rPr>
                        <a:t>Fall</a:t>
                      </a:r>
                    </a:p>
                  </a:txBody>
                  <a:tcPr marL="90979" marR="90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Calibri" panose="020F0502020204030204" pitchFamily="34" charset="0"/>
                        </a:rPr>
                        <a:t>10/16/2019</a:t>
                      </a:r>
                    </a:p>
                  </a:txBody>
                  <a:tcPr marL="90979" marR="9097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Calibri" panose="020F0502020204030204" pitchFamily="34" charset="0"/>
                        </a:rPr>
                        <a:t>11/19/2019</a:t>
                      </a:r>
                    </a:p>
                  </a:txBody>
                  <a:tcPr marL="90979" marR="9097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353599"/>
                  </a:ext>
                </a:extLst>
              </a:tr>
              <a:tr h="224152">
                <a:tc>
                  <a:txBody>
                    <a:bodyPr/>
                    <a:lstStyle/>
                    <a:p>
                      <a:pPr marL="0" marR="0" algn="ctr">
                        <a:spcBef>
                          <a:spcPts val="0"/>
                        </a:spcBef>
                        <a:spcAft>
                          <a:spcPts val="0"/>
                        </a:spcAft>
                      </a:pPr>
                      <a:r>
                        <a:rPr lang="en-US" sz="1600" dirty="0">
                          <a:effectLst/>
                          <a:latin typeface="Calibri" panose="020F0502020204030204" pitchFamily="34" charset="0"/>
                        </a:rPr>
                        <a:t>Spring</a:t>
                      </a:r>
                    </a:p>
                  </a:txBody>
                  <a:tcPr marL="90979" marR="90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Calibri" panose="020F0502020204030204" pitchFamily="34" charset="0"/>
                        </a:rPr>
                        <a:t>02/10/2020</a:t>
                      </a:r>
                    </a:p>
                  </a:txBody>
                  <a:tcPr marL="90979" marR="9097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Calibri" panose="020F0502020204030204" pitchFamily="34" charset="0"/>
                        </a:rPr>
                        <a:t>03/20/2020</a:t>
                      </a:r>
                    </a:p>
                  </a:txBody>
                  <a:tcPr marL="90979" marR="9097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9853801"/>
                  </a:ext>
                </a:extLst>
              </a:tr>
            </a:tbl>
          </a:graphicData>
        </a:graphic>
      </p:graphicFrame>
    </p:spTree>
    <p:extLst>
      <p:ext uri="{BB962C8B-B14F-4D97-AF65-F5344CB8AC3E}">
        <p14:creationId xmlns:p14="http://schemas.microsoft.com/office/powerpoint/2010/main" val="724210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3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3"/>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4"/>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35"/>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36"/>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3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38"/>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39"/>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40"/>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681039"/>
            <a:ext cx="7886700" cy="2852737"/>
          </a:xfrm>
        </p:spPr>
        <p:txBody>
          <a:bodyPr/>
          <a:lstStyle/>
          <a:p>
            <a:pPr lvl="0"/>
            <a:r>
              <a:rPr lang="en-US" dirty="0"/>
              <a:t>Using Screening Data to Inform Instruction</a:t>
            </a:r>
            <a:endParaRPr lang="en-US" sz="5400" dirty="0"/>
          </a:p>
        </p:txBody>
      </p:sp>
      <p:sp>
        <p:nvSpPr>
          <p:cNvPr id="3" name="Text Placeholder 2"/>
          <p:cNvSpPr>
            <a:spLocks noGrp="1"/>
          </p:cNvSpPr>
          <p:nvPr>
            <p:ph type="body" idx="1"/>
          </p:nvPr>
        </p:nvSpPr>
        <p:spPr/>
        <p:txBody>
          <a:bodyPr/>
          <a:lstStyle/>
          <a:p>
            <a:endParaRPr lang="en-US" dirty="0"/>
          </a:p>
        </p:txBody>
      </p:sp>
      <p:pic>
        <p:nvPicPr>
          <p:cNvPr id="4" name="Picture 3" descr="Illustration of 3D person walking on path that comes to a 3-way branch." title="Decision time">
            <a:extLst>
              <a:ext uri="{FF2B5EF4-FFF2-40B4-BE49-F238E27FC236}">
                <a16:creationId xmlns:a16="http://schemas.microsoft.com/office/drawing/2014/main" id="{5B08A776-C006-0648-BA83-142F816DEDB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13047" b="92344" l="1250" r="86875">
                        <a14:foregroundMark x1="81484" y1="55391" x2="83672" y2="54922"/>
                        <a14:foregroundMark x1="83203" y1="83984" x2="75156" y2="87109"/>
                        <a14:foregroundMark x1="75156" y1="87109" x2="83359" y2="85703"/>
                        <a14:foregroundMark x1="83359" y1="85703" x2="83672" y2="84922"/>
                        <a14:foregroundMark x1="87031" y1="89766" x2="84141" y2="90078"/>
                        <a14:foregroundMark x1="10078" y1="81563" x2="5859" y2="80938"/>
                        <a14:foregroundMark x1="6641" y1="31797" x2="1250" y2="29297"/>
                        <a14:foregroundMark x1="33516" y1="19688" x2="28359" y2="12969"/>
                        <a14:foregroundMark x1="28359" y1="12969" x2="22031" y2="18828"/>
                        <a14:foregroundMark x1="22031" y1="18828" x2="33516" y2="19688"/>
                        <a14:foregroundMark x1="33984" y1="16172" x2="25859" y2="14531"/>
                        <a14:foregroundMark x1="25859" y1="14531" x2="32500" y2="15234"/>
                        <a14:foregroundMark x1="32344" y1="14297" x2="26875" y2="14297"/>
                        <a14:foregroundMark x1="32188" y1="14141" x2="29219" y2="13672"/>
                        <a14:foregroundMark x1="30469" y1="13047" x2="25938" y2="13828"/>
                        <a14:foregroundMark x1="47031" y1="67344" x2="41484" y2="73594"/>
                        <a14:foregroundMark x1="41484" y1="73594" x2="32500" y2="76406"/>
                        <a14:foregroundMark x1="32500" y1="76406" x2="25625" y2="81172"/>
                        <a14:foregroundMark x1="25625" y1="81172" x2="17188" y2="82969"/>
                        <a14:foregroundMark x1="17188" y1="82969" x2="5391" y2="82813"/>
                        <a14:foregroundMark x1="86250" y1="56484" x2="78750" y2="60859"/>
                        <a14:foregroundMark x1="78750" y1="60859" x2="61172" y2="65313"/>
                        <a14:foregroundMark x1="61172" y1="65313" x2="55547" y2="64688"/>
                        <a14:foregroundMark x1="86875" y1="92344" x2="68516" y2="87266"/>
                        <a14:foregroundMark x1="68516" y1="87266" x2="61172" y2="82656"/>
                        <a14:foregroundMark x1="61172" y1="82656" x2="56094" y2="76094"/>
                        <a14:foregroundMark x1="56094" y1="76094" x2="45938" y2="68438"/>
                      </a14:backgroundRemoval>
                    </a14:imgEffect>
                  </a14:imgLayer>
                </a14:imgProps>
              </a:ext>
              <a:ext uri="{28A0092B-C50C-407E-A947-70E740481C1C}">
                <a14:useLocalDpi xmlns:a14="http://schemas.microsoft.com/office/drawing/2010/main"/>
              </a:ext>
            </a:extLst>
          </a:blip>
          <a:srcRect t="10864" r="9085" b="5621"/>
          <a:stretch/>
        </p:blipFill>
        <p:spPr>
          <a:xfrm flipH="1">
            <a:off x="4741150" y="2813538"/>
            <a:ext cx="4402848" cy="4044462"/>
          </a:xfrm>
          <a:prstGeom prst="rect">
            <a:avLst/>
          </a:prstGeom>
        </p:spPr>
      </p:pic>
    </p:spTree>
    <p:extLst>
      <p:ext uri="{BB962C8B-B14F-4D97-AF65-F5344CB8AC3E}">
        <p14:creationId xmlns:p14="http://schemas.microsoft.com/office/powerpoint/2010/main" val="33906972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990600" y="2071288"/>
            <a:ext cx="6254750" cy="1362075"/>
          </a:xfrm>
        </p:spPr>
        <p:txBody>
          <a:bodyPr>
            <a:noAutofit/>
          </a:bodyPr>
          <a:lstStyle/>
          <a:p>
            <a:r>
              <a:rPr lang="en-US" sz="4800" dirty="0"/>
              <a:t>Examining your screening data…</a:t>
            </a:r>
          </a:p>
        </p:txBody>
      </p:sp>
      <p:sp>
        <p:nvSpPr>
          <p:cNvPr id="91139" name="Text Placeholder 3"/>
          <p:cNvSpPr>
            <a:spLocks noGrp="1"/>
          </p:cNvSpPr>
          <p:nvPr>
            <p:ph type="body" idx="1"/>
          </p:nvPr>
        </p:nvSpPr>
        <p:spPr>
          <a:xfrm>
            <a:off x="990600" y="3725863"/>
            <a:ext cx="7239000" cy="1455737"/>
          </a:xfrm>
        </p:spPr>
        <p:txBody>
          <a:bodyPr>
            <a:normAutofit/>
          </a:bodyPr>
          <a:lstStyle/>
          <a:p>
            <a:r>
              <a:rPr lang="en-US" sz="2600" b="1" dirty="0"/>
              <a:t>…implications for primary prevention efforts</a:t>
            </a:r>
          </a:p>
          <a:p>
            <a:r>
              <a:rPr lang="en-US" sz="2600" dirty="0"/>
              <a:t>…implications for teachers</a:t>
            </a:r>
          </a:p>
          <a:p>
            <a:r>
              <a:rPr lang="en-US" sz="2600" dirty="0"/>
              <a:t>…implications for student-based interventions</a:t>
            </a:r>
          </a:p>
          <a:p>
            <a:endParaRPr lang="en-US" dirty="0"/>
          </a:p>
        </p:txBody>
      </p:sp>
      <p:sp>
        <p:nvSpPr>
          <p:cNvPr id="10" name="TextBox 9"/>
          <p:cNvSpPr txBox="1">
            <a:spLocks noChangeArrowheads="1"/>
          </p:cNvSpPr>
          <p:nvPr/>
        </p:nvSpPr>
        <p:spPr bwMode="auto">
          <a:xfrm>
            <a:off x="533400" y="6019800"/>
            <a:ext cx="4757738" cy="36988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itchFamily="-109" charset="0"/>
                <a:ea typeface="+mn-ea"/>
                <a:cs typeface="Arial" charset="0"/>
              </a:rPr>
              <a:t>See Lane, Menzies,  Bruhn, and </a:t>
            </a:r>
            <a:r>
              <a:rPr kumimoji="0" lang="en-US" sz="1800" b="0" i="0" u="none" strike="noStrike" kern="1200" cap="none" spc="0" normalizeH="0" baseline="0" noProof="0" dirty="0" err="1">
                <a:ln>
                  <a:noFill/>
                </a:ln>
                <a:solidFill>
                  <a:prstClr val="white"/>
                </a:solidFill>
                <a:effectLst/>
                <a:uLnTx/>
                <a:uFillTx/>
                <a:latin typeface="Calibri" pitchFamily="-109" charset="0"/>
                <a:ea typeface="+mn-ea"/>
                <a:cs typeface="Arial" charset="0"/>
              </a:rPr>
              <a:t>Crnobori</a:t>
            </a:r>
            <a:r>
              <a:rPr kumimoji="0" lang="en-US" sz="1800" b="0" i="0" u="none" strike="noStrike" kern="1200" cap="none" spc="0" normalizeH="0" baseline="0" noProof="0" dirty="0">
                <a:ln>
                  <a:noFill/>
                </a:ln>
                <a:solidFill>
                  <a:prstClr val="white"/>
                </a:solidFill>
                <a:effectLst/>
                <a:uLnTx/>
                <a:uFillTx/>
                <a:latin typeface="Calibri" pitchFamily="-109" charset="0"/>
                <a:ea typeface="+mn-ea"/>
                <a:cs typeface="Arial" charset="0"/>
              </a:rPr>
              <a:t>  (2011) </a:t>
            </a:r>
          </a:p>
        </p:txBody>
      </p:sp>
      <p:pic>
        <p:nvPicPr>
          <p:cNvPr id="5" name="Picture 4" title="Behavior screening tools at-a-gla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7514" y="182688"/>
            <a:ext cx="2649682" cy="34290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5641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1278"/>
            <a:ext cx="7886700" cy="1325563"/>
          </a:xfrm>
        </p:spPr>
        <p:txBody>
          <a:bodyPr/>
          <a:lstStyle/>
          <a:p>
            <a:r>
              <a:rPr lang="en-US" dirty="0"/>
              <a:t>Agenda</a:t>
            </a:r>
          </a:p>
        </p:txBody>
      </p:sp>
      <p:sp>
        <p:nvSpPr>
          <p:cNvPr id="3" name="Content Placeholder 2"/>
          <p:cNvSpPr>
            <a:spLocks noGrp="1"/>
          </p:cNvSpPr>
          <p:nvPr>
            <p:ph idx="1"/>
          </p:nvPr>
        </p:nvSpPr>
        <p:spPr>
          <a:xfrm>
            <a:off x="427482" y="1170083"/>
            <a:ext cx="6064758" cy="4351338"/>
          </a:xfrm>
        </p:spPr>
        <p:txBody>
          <a:bodyPr/>
          <a:lstStyle/>
          <a:p>
            <a:pPr lvl="0"/>
            <a:r>
              <a:rPr lang="en-US" sz="2600" dirty="0"/>
              <a:t>Welcome</a:t>
            </a:r>
          </a:p>
          <a:p>
            <a:pPr lvl="0"/>
            <a:r>
              <a:rPr lang="en-US" sz="2600" dirty="0"/>
              <a:t>Preparing to Collect Social Validity &amp; Treatment Integrity Data</a:t>
            </a:r>
          </a:p>
          <a:p>
            <a:pPr lvl="0"/>
            <a:r>
              <a:rPr lang="en-US" sz="2600" dirty="0"/>
              <a:t>Using Screening Data to Inform Instruction</a:t>
            </a:r>
          </a:p>
          <a:p>
            <a:pPr lvl="0"/>
            <a:r>
              <a:rPr lang="en-US" dirty="0"/>
              <a:t>Low-Intensity Strategies: Building Capacity Through Professional Learning</a:t>
            </a:r>
          </a:p>
          <a:p>
            <a:pPr lvl="0"/>
            <a:r>
              <a:rPr lang="en-US" sz="2600" dirty="0"/>
              <a:t>Wrapping Up and Next Steps</a:t>
            </a:r>
          </a:p>
        </p:txBody>
      </p:sp>
      <p:pic>
        <p:nvPicPr>
          <p:cNvPr id="5" name="Picture 4" descr="Illustration of 3D person placing blueprint on wooden easle." title="Plans">
            <a:extLst>
              <a:ext uri="{FF2B5EF4-FFF2-40B4-BE49-F238E27FC236}">
                <a16:creationId xmlns:a16="http://schemas.microsoft.com/office/drawing/2014/main" id="{356B0AE6-240C-45A7-AF0E-AAAA29982A8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3" b="99063" l="30938" r="72188"/>
                    </a14:imgEffect>
                  </a14:imgLayer>
                </a14:imgProps>
              </a:ext>
              <a:ext uri="{28A0092B-C50C-407E-A947-70E740481C1C}">
                <a14:useLocalDpi xmlns:a14="http://schemas.microsoft.com/office/drawing/2010/main" val="0"/>
              </a:ext>
            </a:extLst>
          </a:blip>
          <a:srcRect l="30931" t="2710" r="25256"/>
          <a:stretch/>
        </p:blipFill>
        <p:spPr>
          <a:xfrm>
            <a:off x="6314058" y="2867313"/>
            <a:ext cx="1522350" cy="3380506"/>
          </a:xfrm>
          <a:prstGeom prst="rect">
            <a:avLst/>
          </a:prstGeom>
        </p:spPr>
      </p:pic>
    </p:spTree>
    <p:extLst>
      <p:ext uri="{BB962C8B-B14F-4D97-AF65-F5344CB8AC3E}">
        <p14:creationId xmlns:p14="http://schemas.microsoft.com/office/powerpoint/2010/main" val="110546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4332FE-C0A9-024D-B76D-9943A702F657}"/>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15652"/>
          <a:stretch/>
        </p:blipFill>
        <p:spPr>
          <a:xfrm>
            <a:off x="-1" y="0"/>
            <a:ext cx="9144001" cy="6858000"/>
          </a:xfrm>
          <a:prstGeom prst="rect">
            <a:avLst/>
          </a:prstGeom>
        </p:spPr>
      </p:pic>
      <p:pic>
        <p:nvPicPr>
          <p:cNvPr id="5" name="Picture 4">
            <a:extLst>
              <a:ext uri="{FF2B5EF4-FFF2-40B4-BE49-F238E27FC236}">
                <a16:creationId xmlns:a16="http://schemas.microsoft.com/office/drawing/2014/main" id="{892A791D-A90C-714C-8DFD-11164CC3743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2708" y1="20625" x2="46354" y2="19219"/>
                        <a14:foregroundMark x1="50156" y1="83802" x2="50625" y2="89219"/>
                      </a14:backgroundRemoval>
                    </a14:imgEffect>
                  </a14:imgLayer>
                </a14:imgProps>
              </a:ext>
              <a:ext uri="{28A0092B-C50C-407E-A947-70E740481C1C}">
                <a14:useLocalDpi xmlns:a14="http://schemas.microsoft.com/office/drawing/2010/main" val="0"/>
              </a:ext>
            </a:extLst>
          </a:blip>
          <a:srcRect l="17592" t="16667" r="11137" b="7301"/>
          <a:stretch/>
        </p:blipFill>
        <p:spPr>
          <a:xfrm>
            <a:off x="253010" y="2373086"/>
            <a:ext cx="2673432" cy="2852057"/>
          </a:xfrm>
          <a:prstGeom prst="rect">
            <a:avLst/>
          </a:prstGeom>
        </p:spPr>
      </p:pic>
      <p:pic>
        <p:nvPicPr>
          <p:cNvPr id="7" name="Picture 6">
            <a:extLst>
              <a:ext uri="{FF2B5EF4-FFF2-40B4-BE49-F238E27FC236}">
                <a16:creationId xmlns:a16="http://schemas.microsoft.com/office/drawing/2014/main" id="{7E155B50-B5C3-8D46-9BAB-1BB896BF9AE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6146" b="90260" l="4167" r="91198">
                        <a14:foregroundMark x1="27813" y1="65104" x2="31198" y2="68073"/>
                        <a14:foregroundMark x1="33594" y1="67500" x2="35833" y2="65677"/>
                      </a14:backgroundRemoval>
                    </a14:imgEffect>
                  </a14:imgLayer>
                </a14:imgProps>
              </a:ext>
              <a:ext uri="{28A0092B-C50C-407E-A947-70E740481C1C}">
                <a14:useLocalDpi xmlns:a14="http://schemas.microsoft.com/office/drawing/2010/main" val="0"/>
              </a:ext>
            </a:extLst>
          </a:blip>
          <a:srcRect t="25403" r="6988" b="8074"/>
          <a:stretch/>
        </p:blipFill>
        <p:spPr>
          <a:xfrm>
            <a:off x="3505200" y="141514"/>
            <a:ext cx="5348516" cy="3825216"/>
          </a:xfrm>
          <a:prstGeom prst="rect">
            <a:avLst/>
          </a:prstGeom>
        </p:spPr>
      </p:pic>
      <p:pic>
        <p:nvPicPr>
          <p:cNvPr id="9" name="Picture 8">
            <a:extLst>
              <a:ext uri="{FF2B5EF4-FFF2-40B4-BE49-F238E27FC236}">
                <a16:creationId xmlns:a16="http://schemas.microsoft.com/office/drawing/2014/main" id="{174B3DBD-DF7C-5049-9773-1FDC955F42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280516">
            <a:off x="2779484" y="4356838"/>
            <a:ext cx="2641600" cy="2641600"/>
          </a:xfrm>
          <a:prstGeom prst="rect">
            <a:avLst/>
          </a:prstGeom>
        </p:spPr>
      </p:pic>
      <p:pic>
        <p:nvPicPr>
          <p:cNvPr id="14" name="Picture 13">
            <a:extLst>
              <a:ext uri="{FF2B5EF4-FFF2-40B4-BE49-F238E27FC236}">
                <a16:creationId xmlns:a16="http://schemas.microsoft.com/office/drawing/2014/main" id="{AD78C81A-BF08-8E4D-9766-3A2C2F2A9B40}"/>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4740" b="88594" l="17917" r="83333">
                        <a14:foregroundMark x1="41094" y1="10938" x2="44896" y2="9375"/>
                        <a14:foregroundMark x1="33802" y1="14115" x2="38906" y2="16354"/>
                        <a14:foregroundMark x1="59219" y1="31563" x2="69688" y2="33802"/>
                      </a14:backgroundRemoval>
                    </a14:imgEffect>
                  </a14:imgLayer>
                </a14:imgProps>
              </a:ext>
              <a:ext uri="{28A0092B-C50C-407E-A947-70E740481C1C}">
                <a14:useLocalDpi xmlns:a14="http://schemas.microsoft.com/office/drawing/2010/main" val="0"/>
              </a:ext>
            </a:extLst>
          </a:blip>
          <a:stretch>
            <a:fillRect/>
          </a:stretch>
        </p:blipFill>
        <p:spPr>
          <a:xfrm>
            <a:off x="5852885" y="3429000"/>
            <a:ext cx="3820886" cy="3820886"/>
          </a:xfrm>
          <a:prstGeom prst="rect">
            <a:avLst/>
          </a:prstGeom>
        </p:spPr>
      </p:pic>
    </p:spTree>
    <p:extLst>
      <p:ext uri="{BB962C8B-B14F-4D97-AF65-F5344CB8AC3E}">
        <p14:creationId xmlns:p14="http://schemas.microsoft.com/office/powerpoint/2010/main" val="222031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Screening Data</a:t>
            </a:r>
          </a:p>
        </p:txBody>
      </p:sp>
      <p:graphicFrame>
        <p:nvGraphicFramePr>
          <p:cNvPr id="4" name="Chart 3"/>
          <p:cNvGraphicFramePr/>
          <p:nvPr/>
        </p:nvGraphicFramePr>
        <p:xfrm>
          <a:off x="3938155" y="1604533"/>
          <a:ext cx="5088947" cy="43708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nvGraphicFramePr>
        <p:xfrm>
          <a:off x="116898" y="1612051"/>
          <a:ext cx="4395630" cy="436749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046496" y="5786220"/>
            <a:ext cx="1963883" cy="369332"/>
          </a:xfrm>
          <a:prstGeom prst="rect">
            <a:avLst/>
          </a:prstGeom>
          <a:noFill/>
        </p:spPr>
        <p:txBody>
          <a:bodyPr wrap="square" rtlCol="0">
            <a:spAutoFit/>
          </a:bodyPr>
          <a:lstStyle/>
          <a:p>
            <a:r>
              <a:rPr lang="en-US" i="1" dirty="0"/>
              <a:t>n</a:t>
            </a:r>
            <a:r>
              <a:rPr lang="en-US" dirty="0"/>
              <a:t> = 723, 723, 721</a:t>
            </a:r>
            <a:endParaRPr lang="en-US" i="1" dirty="0"/>
          </a:p>
        </p:txBody>
      </p:sp>
      <p:sp>
        <p:nvSpPr>
          <p:cNvPr id="7" name="TextBox 6"/>
          <p:cNvSpPr txBox="1"/>
          <p:nvPr/>
        </p:nvSpPr>
        <p:spPr>
          <a:xfrm>
            <a:off x="1632808" y="5786978"/>
            <a:ext cx="1963883" cy="369332"/>
          </a:xfrm>
          <a:prstGeom prst="rect">
            <a:avLst/>
          </a:prstGeom>
          <a:noFill/>
        </p:spPr>
        <p:txBody>
          <a:bodyPr wrap="square" rtlCol="0">
            <a:spAutoFit/>
          </a:bodyPr>
          <a:lstStyle/>
          <a:p>
            <a:r>
              <a:rPr lang="en-US" i="1" dirty="0"/>
              <a:t>n</a:t>
            </a:r>
            <a:r>
              <a:rPr lang="en-US" dirty="0"/>
              <a:t> = 700, 713, 768</a:t>
            </a:r>
            <a:endParaRPr lang="en-US" i="1" dirty="0"/>
          </a:p>
        </p:txBody>
      </p:sp>
    </p:spTree>
    <p:extLst>
      <p:ext uri="{BB962C8B-B14F-4D97-AF65-F5344CB8AC3E}">
        <p14:creationId xmlns:p14="http://schemas.microsoft.com/office/powerpoint/2010/main" val="356553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E1D4C7-A1DB-744B-8DA7-71BBDD35503A}"/>
              </a:ext>
            </a:extLst>
          </p:cNvPr>
          <p:cNvSpPr>
            <a:spLocks noGrp="1"/>
          </p:cNvSpPr>
          <p:nvPr>
            <p:ph type="title"/>
          </p:nvPr>
        </p:nvSpPr>
        <p:spPr/>
        <p:txBody>
          <a:bodyPr rtlCol="0">
            <a:noAutofit/>
          </a:bodyPr>
          <a:lstStyle/>
          <a:p>
            <a:pPr algn="ctr">
              <a:lnSpc>
                <a:spcPct val="100000"/>
              </a:lnSpc>
            </a:pPr>
            <a:r>
              <a:rPr lang="en-US" sz="2800" dirty="0">
                <a:latin typeface="Book Antiqua" panose="02040602050305030304" pitchFamily="18" charset="0"/>
              </a:rPr>
              <a:t>SRSS-E7 (externalizing) Results – All Students</a:t>
            </a:r>
          </a:p>
        </p:txBody>
      </p:sp>
      <p:graphicFrame>
        <p:nvGraphicFramePr>
          <p:cNvPr id="2" name="Chart 1" title="SRSS-IE data graph"/>
          <p:cNvGraphicFramePr/>
          <p:nvPr/>
        </p:nvGraphicFramePr>
        <p:xfrm>
          <a:off x="304800" y="1371600"/>
          <a:ext cx="8305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2591807"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25</a:t>
            </a:r>
          </a:p>
        </p:txBody>
      </p:sp>
      <p:sp>
        <p:nvSpPr>
          <p:cNvPr id="9" name="Rectangle 8"/>
          <p:cNvSpPr/>
          <p:nvPr/>
        </p:nvSpPr>
        <p:spPr>
          <a:xfrm>
            <a:off x="2594733"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 = 86</a:t>
            </a:r>
          </a:p>
        </p:txBody>
      </p:sp>
      <p:sp>
        <p:nvSpPr>
          <p:cNvPr id="10" name="Rectangle 9"/>
          <p:cNvSpPr/>
          <p:nvPr/>
        </p:nvSpPr>
        <p:spPr>
          <a:xfrm>
            <a:off x="2597695"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250</a:t>
            </a:r>
          </a:p>
        </p:txBody>
      </p:sp>
      <p:sp>
        <p:nvSpPr>
          <p:cNvPr id="12" name="Rectangle 11"/>
          <p:cNvSpPr/>
          <p:nvPr/>
        </p:nvSpPr>
        <p:spPr>
          <a:xfrm>
            <a:off x="3851910"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16</a:t>
            </a:r>
          </a:p>
        </p:txBody>
      </p:sp>
      <p:sp>
        <p:nvSpPr>
          <p:cNvPr id="13" name="Rectangle 12"/>
          <p:cNvSpPr/>
          <p:nvPr/>
        </p:nvSpPr>
        <p:spPr>
          <a:xfrm>
            <a:off x="3851910"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 = 35</a:t>
            </a:r>
          </a:p>
        </p:txBody>
      </p:sp>
      <p:sp>
        <p:nvSpPr>
          <p:cNvPr id="14" name="Rectangle 13"/>
          <p:cNvSpPr/>
          <p:nvPr/>
        </p:nvSpPr>
        <p:spPr>
          <a:xfrm>
            <a:off x="3851910"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300</a:t>
            </a:r>
          </a:p>
        </p:txBody>
      </p:sp>
      <p:sp>
        <p:nvSpPr>
          <p:cNvPr id="11" name="Rectangle 10">
            <a:extLst>
              <a:ext uri="{FF2B5EF4-FFF2-40B4-BE49-F238E27FC236}">
                <a16:creationId xmlns:a16="http://schemas.microsoft.com/office/drawing/2014/main" id="{CF541242-7F4A-4987-87C0-0129B90F3B70}"/>
              </a:ext>
            </a:extLst>
          </p:cNvPr>
          <p:cNvSpPr/>
          <p:nvPr/>
        </p:nvSpPr>
        <p:spPr>
          <a:xfrm>
            <a:off x="5143454"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17</a:t>
            </a:r>
          </a:p>
        </p:txBody>
      </p:sp>
      <p:sp>
        <p:nvSpPr>
          <p:cNvPr id="15" name="Rectangle 14">
            <a:extLst>
              <a:ext uri="{FF2B5EF4-FFF2-40B4-BE49-F238E27FC236}">
                <a16:creationId xmlns:a16="http://schemas.microsoft.com/office/drawing/2014/main" id="{B7F03ED6-73B1-4E13-B212-94FD97E08BB3}"/>
              </a:ext>
            </a:extLst>
          </p:cNvPr>
          <p:cNvSpPr/>
          <p:nvPr/>
        </p:nvSpPr>
        <p:spPr>
          <a:xfrm>
            <a:off x="5144827"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 = 57</a:t>
            </a:r>
          </a:p>
        </p:txBody>
      </p:sp>
      <p:sp>
        <p:nvSpPr>
          <p:cNvPr id="16" name="Rectangle 15">
            <a:extLst>
              <a:ext uri="{FF2B5EF4-FFF2-40B4-BE49-F238E27FC236}">
                <a16:creationId xmlns:a16="http://schemas.microsoft.com/office/drawing/2014/main" id="{18DB06C5-626D-444C-80FC-20136AB608D4}"/>
              </a:ext>
            </a:extLst>
          </p:cNvPr>
          <p:cNvSpPr/>
          <p:nvPr/>
        </p:nvSpPr>
        <p:spPr>
          <a:xfrm>
            <a:off x="5152316"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250</a:t>
            </a:r>
          </a:p>
        </p:txBody>
      </p:sp>
      <p:sp>
        <p:nvSpPr>
          <p:cNvPr id="17" name="Rectangle 16">
            <a:extLst>
              <a:ext uri="{FF2B5EF4-FFF2-40B4-BE49-F238E27FC236}">
                <a16:creationId xmlns:a16="http://schemas.microsoft.com/office/drawing/2014/main" id="{D4811066-309D-42A2-AB4A-A901CF1C55E6}"/>
              </a:ext>
            </a:extLst>
          </p:cNvPr>
          <p:cNvSpPr/>
          <p:nvPr/>
        </p:nvSpPr>
        <p:spPr>
          <a:xfrm>
            <a:off x="6426703"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12</a:t>
            </a:r>
          </a:p>
        </p:txBody>
      </p:sp>
      <p:sp>
        <p:nvSpPr>
          <p:cNvPr id="18" name="Rectangle 17">
            <a:extLst>
              <a:ext uri="{FF2B5EF4-FFF2-40B4-BE49-F238E27FC236}">
                <a16:creationId xmlns:a16="http://schemas.microsoft.com/office/drawing/2014/main" id="{04425D0E-DDF3-485E-8D95-0ECE816B87B7}"/>
              </a:ext>
            </a:extLst>
          </p:cNvPr>
          <p:cNvSpPr/>
          <p:nvPr/>
        </p:nvSpPr>
        <p:spPr>
          <a:xfrm>
            <a:off x="6420062"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 = 36</a:t>
            </a:r>
          </a:p>
        </p:txBody>
      </p:sp>
      <p:sp>
        <p:nvSpPr>
          <p:cNvPr id="19" name="Rectangle 18">
            <a:extLst>
              <a:ext uri="{FF2B5EF4-FFF2-40B4-BE49-F238E27FC236}">
                <a16:creationId xmlns:a16="http://schemas.microsoft.com/office/drawing/2014/main" id="{B8E012B7-A505-46AD-914A-4291D861CDF9}"/>
              </a:ext>
            </a:extLst>
          </p:cNvPr>
          <p:cNvSpPr/>
          <p:nvPr/>
        </p:nvSpPr>
        <p:spPr>
          <a:xfrm>
            <a:off x="6432098"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255</a:t>
            </a:r>
          </a:p>
        </p:txBody>
      </p:sp>
      <p:sp>
        <p:nvSpPr>
          <p:cNvPr id="20" name="Rectangle 19">
            <a:extLst>
              <a:ext uri="{FF2B5EF4-FFF2-40B4-BE49-F238E27FC236}">
                <a16:creationId xmlns:a16="http://schemas.microsoft.com/office/drawing/2014/main" id="{A83F2AC5-AD4D-4A6E-BFB3-F93A98C177E7}"/>
              </a:ext>
            </a:extLst>
          </p:cNvPr>
          <p:cNvSpPr/>
          <p:nvPr/>
        </p:nvSpPr>
        <p:spPr>
          <a:xfrm>
            <a:off x="7748052"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12</a:t>
            </a:r>
          </a:p>
        </p:txBody>
      </p:sp>
      <p:sp>
        <p:nvSpPr>
          <p:cNvPr id="21" name="Rectangle 20">
            <a:extLst>
              <a:ext uri="{FF2B5EF4-FFF2-40B4-BE49-F238E27FC236}">
                <a16:creationId xmlns:a16="http://schemas.microsoft.com/office/drawing/2014/main" id="{12F9FE70-6312-4902-A655-04E72B24A40D}"/>
              </a:ext>
            </a:extLst>
          </p:cNvPr>
          <p:cNvSpPr/>
          <p:nvPr/>
        </p:nvSpPr>
        <p:spPr>
          <a:xfrm>
            <a:off x="7755973"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 = 50</a:t>
            </a:r>
          </a:p>
        </p:txBody>
      </p:sp>
      <p:sp>
        <p:nvSpPr>
          <p:cNvPr id="22" name="Rectangle 21">
            <a:extLst>
              <a:ext uri="{FF2B5EF4-FFF2-40B4-BE49-F238E27FC236}">
                <a16:creationId xmlns:a16="http://schemas.microsoft.com/office/drawing/2014/main" id="{385DE437-77B0-47F2-8627-B98296290260}"/>
              </a:ext>
            </a:extLst>
          </p:cNvPr>
          <p:cNvSpPr/>
          <p:nvPr/>
        </p:nvSpPr>
        <p:spPr>
          <a:xfrm>
            <a:off x="7749980"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255</a:t>
            </a:r>
          </a:p>
        </p:txBody>
      </p:sp>
      <p:sp>
        <p:nvSpPr>
          <p:cNvPr id="24" name="Rectangle 2">
            <a:extLst>
              <a:ext uri="{FF2B5EF4-FFF2-40B4-BE49-F238E27FC236}">
                <a16:creationId xmlns:a16="http://schemas.microsoft.com/office/drawing/2014/main" id="{C2A5CFC5-7C0D-AF48-94FB-BF6CF643727C}"/>
              </a:ext>
            </a:extLst>
          </p:cNvPr>
          <p:cNvSpPr txBox="1">
            <a:spLocks noChangeArrowheads="1"/>
          </p:cNvSpPr>
          <p:nvPr/>
        </p:nvSpPr>
        <p:spPr>
          <a:xfrm>
            <a:off x="457200" y="152400"/>
            <a:ext cx="8229600" cy="609600"/>
          </a:xfrm>
          <a:prstGeom prst="rect">
            <a:avLst/>
          </a:prstGeom>
          <a:solidFill>
            <a:schemeClr val="accent1">
              <a:lumMod val="60000"/>
              <a:lumOff val="40000"/>
            </a:schemeClr>
          </a:solidFill>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Sample Elementary School Fall</a:t>
            </a:r>
          </a:p>
        </p:txBody>
      </p:sp>
    </p:spTree>
    <p:extLst>
      <p:ext uri="{BB962C8B-B14F-4D97-AF65-F5344CB8AC3E}">
        <p14:creationId xmlns:p14="http://schemas.microsoft.com/office/powerpoint/2010/main" val="3630518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144379-92E1-1241-AE9F-186DA7795B14}"/>
              </a:ext>
            </a:extLst>
          </p:cNvPr>
          <p:cNvSpPr>
            <a:spLocks noGrp="1"/>
          </p:cNvSpPr>
          <p:nvPr>
            <p:ph type="title" idx="4294967295"/>
          </p:nvPr>
        </p:nvSpPr>
        <p:spPr/>
        <p:txBody>
          <a:bodyPr/>
          <a:lstStyle/>
          <a:p>
            <a:pPr algn="ctr" rtl="0" eaLnBrk="1" fontAlgn="auto" latinLnBrk="0" hangingPunct="1"/>
            <a:r>
              <a:rPr lang="en-US" sz="2800" b="0" i="0" kern="1200" spc="0" baseline="0" dirty="0">
                <a:ln>
                  <a:noFill/>
                </a:ln>
                <a:solidFill>
                  <a:srgbClr val="000000"/>
                </a:solidFill>
                <a:effectLst/>
                <a:latin typeface="Book Antiqua" panose="02040602050305030304" pitchFamily="18" charset="0"/>
                <a:ea typeface="+mn-ea"/>
                <a:cs typeface="+mn-cs"/>
              </a:rPr>
              <a:t>SRSS-I5 (internalizing) Results – All Students</a:t>
            </a:r>
            <a:endParaRPr lang="en-US" dirty="0">
              <a:effectLst/>
            </a:endParaRPr>
          </a:p>
        </p:txBody>
      </p:sp>
      <p:graphicFrame>
        <p:nvGraphicFramePr>
          <p:cNvPr id="2" name="Chart 1" title="SRSS-IE data graph"/>
          <p:cNvGraphicFramePr/>
          <p:nvPr/>
        </p:nvGraphicFramePr>
        <p:xfrm>
          <a:off x="304800" y="1371600"/>
          <a:ext cx="8305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2409825" y="1737823"/>
            <a:ext cx="73152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72</a:t>
            </a:r>
          </a:p>
        </p:txBody>
      </p:sp>
      <p:sp>
        <p:nvSpPr>
          <p:cNvPr id="9" name="Rectangle 8"/>
          <p:cNvSpPr/>
          <p:nvPr/>
        </p:nvSpPr>
        <p:spPr>
          <a:xfrm>
            <a:off x="2433370" y="2396327"/>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 = 85</a:t>
            </a:r>
          </a:p>
        </p:txBody>
      </p:sp>
      <p:sp>
        <p:nvSpPr>
          <p:cNvPr id="10" name="Rectangle 9"/>
          <p:cNvSpPr/>
          <p:nvPr/>
        </p:nvSpPr>
        <p:spPr>
          <a:xfrm>
            <a:off x="2433370"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204</a:t>
            </a:r>
          </a:p>
        </p:txBody>
      </p:sp>
      <p:sp>
        <p:nvSpPr>
          <p:cNvPr id="11" name="Rectangle 10"/>
          <p:cNvSpPr/>
          <p:nvPr/>
        </p:nvSpPr>
        <p:spPr>
          <a:xfrm>
            <a:off x="3834508" y="2396327"/>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 = 43</a:t>
            </a:r>
          </a:p>
        </p:txBody>
      </p:sp>
      <p:sp>
        <p:nvSpPr>
          <p:cNvPr id="12" name="Rectangle 11"/>
          <p:cNvSpPr/>
          <p:nvPr/>
        </p:nvSpPr>
        <p:spPr>
          <a:xfrm>
            <a:off x="3862120"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289</a:t>
            </a:r>
          </a:p>
        </p:txBody>
      </p:sp>
      <p:sp>
        <p:nvSpPr>
          <p:cNvPr id="16" name="Rectangle 15">
            <a:extLst>
              <a:ext uri="{FF2B5EF4-FFF2-40B4-BE49-F238E27FC236}">
                <a16:creationId xmlns:a16="http://schemas.microsoft.com/office/drawing/2014/main" id="{22A3360E-2770-4935-85F3-CFAAB7898F37}"/>
              </a:ext>
            </a:extLst>
          </p:cNvPr>
          <p:cNvSpPr/>
          <p:nvPr/>
        </p:nvSpPr>
        <p:spPr>
          <a:xfrm>
            <a:off x="5105400" y="2396327"/>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 = 45</a:t>
            </a:r>
          </a:p>
        </p:txBody>
      </p:sp>
      <p:sp>
        <p:nvSpPr>
          <p:cNvPr id="17" name="Rectangle 16">
            <a:extLst>
              <a:ext uri="{FF2B5EF4-FFF2-40B4-BE49-F238E27FC236}">
                <a16:creationId xmlns:a16="http://schemas.microsoft.com/office/drawing/2014/main" id="{8208E2AA-C598-4723-880F-B07B45E5A905}"/>
              </a:ext>
            </a:extLst>
          </p:cNvPr>
          <p:cNvSpPr/>
          <p:nvPr/>
        </p:nvSpPr>
        <p:spPr>
          <a:xfrm>
            <a:off x="5105400"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261</a:t>
            </a:r>
          </a:p>
        </p:txBody>
      </p:sp>
      <p:sp>
        <p:nvSpPr>
          <p:cNvPr id="18" name="Rectangle 17">
            <a:extLst>
              <a:ext uri="{FF2B5EF4-FFF2-40B4-BE49-F238E27FC236}">
                <a16:creationId xmlns:a16="http://schemas.microsoft.com/office/drawing/2014/main" id="{0CDCEFC3-A9C4-482A-8CDA-C79080E3B6BF}"/>
              </a:ext>
            </a:extLst>
          </p:cNvPr>
          <p:cNvSpPr/>
          <p:nvPr/>
        </p:nvSpPr>
        <p:spPr>
          <a:xfrm>
            <a:off x="5105400" y="1737823"/>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18</a:t>
            </a:r>
          </a:p>
        </p:txBody>
      </p:sp>
      <p:sp>
        <p:nvSpPr>
          <p:cNvPr id="19" name="Rectangle 18">
            <a:extLst>
              <a:ext uri="{FF2B5EF4-FFF2-40B4-BE49-F238E27FC236}">
                <a16:creationId xmlns:a16="http://schemas.microsoft.com/office/drawing/2014/main" id="{CB0BFFC7-81EE-4660-B1EF-D09882B020CB}"/>
              </a:ext>
            </a:extLst>
          </p:cNvPr>
          <p:cNvSpPr/>
          <p:nvPr/>
        </p:nvSpPr>
        <p:spPr>
          <a:xfrm>
            <a:off x="6444037" y="2434427"/>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 = 40</a:t>
            </a:r>
          </a:p>
        </p:txBody>
      </p:sp>
      <p:sp>
        <p:nvSpPr>
          <p:cNvPr id="20" name="Rectangle 19">
            <a:extLst>
              <a:ext uri="{FF2B5EF4-FFF2-40B4-BE49-F238E27FC236}">
                <a16:creationId xmlns:a16="http://schemas.microsoft.com/office/drawing/2014/main" id="{E70FCF9E-0BB8-4DF3-AB96-930218DCABBB}"/>
              </a:ext>
            </a:extLst>
          </p:cNvPr>
          <p:cNvSpPr/>
          <p:nvPr/>
        </p:nvSpPr>
        <p:spPr>
          <a:xfrm>
            <a:off x="6478284"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231</a:t>
            </a:r>
          </a:p>
        </p:txBody>
      </p:sp>
      <p:sp>
        <p:nvSpPr>
          <p:cNvPr id="21" name="Rectangle 20">
            <a:extLst>
              <a:ext uri="{FF2B5EF4-FFF2-40B4-BE49-F238E27FC236}">
                <a16:creationId xmlns:a16="http://schemas.microsoft.com/office/drawing/2014/main" id="{33472A85-5FC8-4E26-A2CB-7CA5C942F2E9}"/>
              </a:ext>
            </a:extLst>
          </p:cNvPr>
          <p:cNvSpPr/>
          <p:nvPr/>
        </p:nvSpPr>
        <p:spPr>
          <a:xfrm>
            <a:off x="6434512" y="1737823"/>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32</a:t>
            </a:r>
          </a:p>
        </p:txBody>
      </p:sp>
      <p:sp>
        <p:nvSpPr>
          <p:cNvPr id="23" name="Rectangle 2">
            <a:extLst>
              <a:ext uri="{FF2B5EF4-FFF2-40B4-BE49-F238E27FC236}">
                <a16:creationId xmlns:a16="http://schemas.microsoft.com/office/drawing/2014/main" id="{0A01848D-8D40-6746-BB3C-3697234CC893}"/>
              </a:ext>
            </a:extLst>
          </p:cNvPr>
          <p:cNvSpPr txBox="1">
            <a:spLocks noChangeArrowheads="1"/>
          </p:cNvSpPr>
          <p:nvPr/>
        </p:nvSpPr>
        <p:spPr>
          <a:xfrm>
            <a:off x="457200" y="152400"/>
            <a:ext cx="8229600" cy="609600"/>
          </a:xfrm>
          <a:prstGeom prst="rect">
            <a:avLst/>
          </a:prstGeom>
          <a:solidFill>
            <a:schemeClr val="accent1">
              <a:lumMod val="60000"/>
              <a:lumOff val="40000"/>
            </a:schemeClr>
          </a:solidFill>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Sample Elementary School Fall</a:t>
            </a:r>
          </a:p>
        </p:txBody>
      </p:sp>
    </p:spTree>
    <p:extLst>
      <p:ext uri="{BB962C8B-B14F-4D97-AF65-F5344CB8AC3E}">
        <p14:creationId xmlns:p14="http://schemas.microsoft.com/office/powerpoint/2010/main" val="2773464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999" y="217642"/>
            <a:ext cx="7886700" cy="1325563"/>
          </a:xfrm>
        </p:spPr>
        <p:txBody>
          <a:bodyPr>
            <a:noAutofit/>
          </a:bodyPr>
          <a:lstStyle/>
          <a:p>
            <a:r>
              <a:rPr lang="en-US" sz="3200" dirty="0"/>
              <a:t>Student Risk Screening Scale</a:t>
            </a:r>
            <a:br>
              <a:rPr lang="en-US" sz="3200" dirty="0"/>
            </a:br>
            <a:r>
              <a:rPr lang="en-US" sz="3200" dirty="0"/>
              <a:t>Fall 2004 – 2012</a:t>
            </a:r>
            <a:br>
              <a:rPr lang="en-US" sz="3200" dirty="0"/>
            </a:br>
            <a:r>
              <a:rPr lang="en-US" sz="3200" dirty="0"/>
              <a:t>Middle School</a:t>
            </a:r>
          </a:p>
        </p:txBody>
      </p:sp>
      <p:graphicFrame>
        <p:nvGraphicFramePr>
          <p:cNvPr id="3" name="Chart 2" title="SSRS bar graph"/>
          <p:cNvGraphicFramePr>
            <a:graphicFrameLocks noChangeAspect="1"/>
          </p:cNvGraphicFramePr>
          <p:nvPr/>
        </p:nvGraphicFramePr>
        <p:xfrm>
          <a:off x="0" y="1404211"/>
          <a:ext cx="8111613" cy="4416486"/>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201559" y="5842337"/>
            <a:ext cx="8421329" cy="938719"/>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a:t>
            </a:r>
            <a:r>
              <a:rPr kumimoji="0" lang="en-US" sz="11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doi</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10.1080/1045988X.2014.893978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New York, NY: Guilford Press.]</a:t>
            </a:r>
          </a:p>
        </p:txBody>
      </p:sp>
    </p:spTree>
    <p:extLst>
      <p:ext uri="{BB962C8B-B14F-4D97-AF65-F5344CB8AC3E}">
        <p14:creationId xmlns:p14="http://schemas.microsoft.com/office/powerpoint/2010/main" val="3187591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8686800" cy="1325563"/>
          </a:xfrm>
        </p:spPr>
        <p:txBody>
          <a:bodyPr/>
          <a:lstStyle/>
          <a:p>
            <a:r>
              <a:rPr lang="en-US" dirty="0"/>
              <a:t>Screening Data: High School Yrs1-3</a:t>
            </a:r>
          </a:p>
        </p:txBody>
      </p:sp>
      <p:graphicFrame>
        <p:nvGraphicFramePr>
          <p:cNvPr id="4" name="Content Placeholder 3"/>
          <p:cNvGraphicFramePr>
            <a:graphicFrameLocks noGrp="1"/>
          </p:cNvGraphicFramePr>
          <p:nvPr>
            <p:ph idx="1"/>
          </p:nvPr>
        </p:nvGraphicFramePr>
        <p:xfrm>
          <a:off x="76198" y="1746878"/>
          <a:ext cx="8991603" cy="4100518"/>
        </p:xfrm>
        <a:graphic>
          <a:graphicData uri="http://schemas.openxmlformats.org/drawingml/2006/table">
            <a:tbl>
              <a:tblPr>
                <a:tableStyleId>{5C22544A-7EE6-4342-B048-85BDC9FD1C3A}</a:tableStyleId>
              </a:tblPr>
              <a:tblGrid>
                <a:gridCol w="1229067">
                  <a:extLst>
                    <a:ext uri="{9D8B030D-6E8A-4147-A177-3AD203B41FA5}">
                      <a16:colId xmlns:a16="http://schemas.microsoft.com/office/drawing/2014/main" val="1056750294"/>
                    </a:ext>
                  </a:extLst>
                </a:gridCol>
                <a:gridCol w="161721">
                  <a:extLst>
                    <a:ext uri="{9D8B030D-6E8A-4147-A177-3AD203B41FA5}">
                      <a16:colId xmlns:a16="http://schemas.microsoft.com/office/drawing/2014/main" val="1950753568"/>
                    </a:ext>
                  </a:extLst>
                </a:gridCol>
                <a:gridCol w="776253">
                  <a:extLst>
                    <a:ext uri="{9D8B030D-6E8A-4147-A177-3AD203B41FA5}">
                      <a16:colId xmlns:a16="http://schemas.microsoft.com/office/drawing/2014/main" val="2303916736"/>
                    </a:ext>
                  </a:extLst>
                </a:gridCol>
                <a:gridCol w="161721">
                  <a:extLst>
                    <a:ext uri="{9D8B030D-6E8A-4147-A177-3AD203B41FA5}">
                      <a16:colId xmlns:a16="http://schemas.microsoft.com/office/drawing/2014/main" val="4033499267"/>
                    </a:ext>
                  </a:extLst>
                </a:gridCol>
                <a:gridCol w="905629">
                  <a:extLst>
                    <a:ext uri="{9D8B030D-6E8A-4147-A177-3AD203B41FA5}">
                      <a16:colId xmlns:a16="http://schemas.microsoft.com/office/drawing/2014/main" val="4126822333"/>
                    </a:ext>
                  </a:extLst>
                </a:gridCol>
                <a:gridCol w="177891">
                  <a:extLst>
                    <a:ext uri="{9D8B030D-6E8A-4147-A177-3AD203B41FA5}">
                      <a16:colId xmlns:a16="http://schemas.microsoft.com/office/drawing/2014/main" val="3193263845"/>
                    </a:ext>
                  </a:extLst>
                </a:gridCol>
                <a:gridCol w="776253">
                  <a:extLst>
                    <a:ext uri="{9D8B030D-6E8A-4147-A177-3AD203B41FA5}">
                      <a16:colId xmlns:a16="http://schemas.microsoft.com/office/drawing/2014/main" val="39159406"/>
                    </a:ext>
                  </a:extLst>
                </a:gridCol>
                <a:gridCol w="776253">
                  <a:extLst>
                    <a:ext uri="{9D8B030D-6E8A-4147-A177-3AD203B41FA5}">
                      <a16:colId xmlns:a16="http://schemas.microsoft.com/office/drawing/2014/main" val="1464967292"/>
                    </a:ext>
                  </a:extLst>
                </a:gridCol>
                <a:gridCol w="1229067">
                  <a:extLst>
                    <a:ext uri="{9D8B030D-6E8A-4147-A177-3AD203B41FA5}">
                      <a16:colId xmlns:a16="http://schemas.microsoft.com/office/drawing/2014/main" val="3980837974"/>
                    </a:ext>
                  </a:extLst>
                </a:gridCol>
                <a:gridCol w="145547">
                  <a:extLst>
                    <a:ext uri="{9D8B030D-6E8A-4147-A177-3AD203B41FA5}">
                      <a16:colId xmlns:a16="http://schemas.microsoft.com/office/drawing/2014/main" val="926034521"/>
                    </a:ext>
                  </a:extLst>
                </a:gridCol>
                <a:gridCol w="776253">
                  <a:extLst>
                    <a:ext uri="{9D8B030D-6E8A-4147-A177-3AD203B41FA5}">
                      <a16:colId xmlns:a16="http://schemas.microsoft.com/office/drawing/2014/main" val="3544225464"/>
                    </a:ext>
                  </a:extLst>
                </a:gridCol>
                <a:gridCol w="161721">
                  <a:extLst>
                    <a:ext uri="{9D8B030D-6E8A-4147-A177-3AD203B41FA5}">
                      <a16:colId xmlns:a16="http://schemas.microsoft.com/office/drawing/2014/main" val="1079807211"/>
                    </a:ext>
                  </a:extLst>
                </a:gridCol>
                <a:gridCol w="776253">
                  <a:extLst>
                    <a:ext uri="{9D8B030D-6E8A-4147-A177-3AD203B41FA5}">
                      <a16:colId xmlns:a16="http://schemas.microsoft.com/office/drawing/2014/main" val="2223351235"/>
                    </a:ext>
                  </a:extLst>
                </a:gridCol>
                <a:gridCol w="161721">
                  <a:extLst>
                    <a:ext uri="{9D8B030D-6E8A-4147-A177-3AD203B41FA5}">
                      <a16:colId xmlns:a16="http://schemas.microsoft.com/office/drawing/2014/main" val="2473418679"/>
                    </a:ext>
                  </a:extLst>
                </a:gridCol>
                <a:gridCol w="776253">
                  <a:extLst>
                    <a:ext uri="{9D8B030D-6E8A-4147-A177-3AD203B41FA5}">
                      <a16:colId xmlns:a16="http://schemas.microsoft.com/office/drawing/2014/main" val="1265854495"/>
                    </a:ext>
                  </a:extLst>
                </a:gridCol>
              </a:tblGrid>
              <a:tr h="471703">
                <a:tc>
                  <a:txBody>
                    <a:bodyPr/>
                    <a:lstStyle/>
                    <a:p>
                      <a:pPr algn="l" fontAlgn="b"/>
                      <a:r>
                        <a:rPr lang="en-US" sz="1400" b="1" u="none" strike="noStrike" dirty="0">
                          <a:effectLst/>
                        </a:rPr>
                        <a:t>Fall- SRSSIE-I</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Low</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Moderate</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High</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Fall- SRSSIE-E</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Low</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Moderate</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High</a:t>
                      </a:r>
                      <a:endParaRPr lang="en-US" sz="14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5392436"/>
                  </a:ext>
                </a:extLst>
              </a:tr>
              <a:tr h="394639">
                <a:tc>
                  <a:txBody>
                    <a:bodyPr/>
                    <a:lstStyle/>
                    <a:p>
                      <a:pPr algn="l" fontAlgn="b"/>
                      <a:r>
                        <a:rPr lang="en-US" sz="2000" u="none" strike="noStrike" dirty="0">
                          <a:effectLst/>
                        </a:rPr>
                        <a:t>2016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80.28%</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10.36%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9.36%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2016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89.56%</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8.02%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2.42%</a:t>
                      </a:r>
                      <a:endParaRPr lang="en-US"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21851691"/>
                  </a:ext>
                </a:extLst>
              </a:tr>
              <a:tr h="394639">
                <a:tc>
                  <a:txBody>
                    <a:bodyPr/>
                    <a:lstStyle/>
                    <a:p>
                      <a:pPr algn="l" fontAlgn="b"/>
                      <a:r>
                        <a:rPr lang="en-US" sz="2000" u="none" strike="noStrike">
                          <a:effectLst/>
                        </a:rPr>
                        <a:t>2017</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90.18%</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4.16%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5.66%</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2017</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91.29%</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6.18%</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2.54%</a:t>
                      </a:r>
                      <a:endParaRPr lang="en-US"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88050003"/>
                  </a:ext>
                </a:extLst>
              </a:tr>
              <a:tr h="394639">
                <a:tc>
                  <a:txBody>
                    <a:bodyPr/>
                    <a:lstStyle/>
                    <a:p>
                      <a:pPr algn="l" fontAlgn="b"/>
                      <a:r>
                        <a:rPr lang="en-US" sz="2000" u="none" strike="noStrike">
                          <a:effectLst/>
                        </a:rPr>
                        <a:t>2018</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90.91%</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3.86%</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5.23%</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2018</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92.22%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6.20%</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1.58%</a:t>
                      </a:r>
                      <a:endParaRPr lang="en-US" sz="20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07683206"/>
                  </a:ext>
                </a:extLst>
              </a:tr>
              <a:tr h="394639">
                <a:tc>
                  <a:txBody>
                    <a:bodyPr/>
                    <a:lstStyle/>
                    <a:p>
                      <a:pPr algn="l" fontAlgn="b"/>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26827064"/>
                  </a:ext>
                </a:extLst>
              </a:tr>
              <a:tr h="394639">
                <a:tc>
                  <a:txBody>
                    <a:bodyPr/>
                    <a:lstStyle/>
                    <a:p>
                      <a:pPr algn="l" fontAlgn="b"/>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58176990"/>
                  </a:ext>
                </a:extLst>
              </a:tr>
              <a:tr h="471703">
                <a:tc>
                  <a:txBody>
                    <a:bodyPr/>
                    <a:lstStyle/>
                    <a:p>
                      <a:pPr algn="l" fontAlgn="b"/>
                      <a:r>
                        <a:rPr lang="en-US" sz="1400" b="1" u="none" strike="noStrike" dirty="0">
                          <a:effectLst/>
                        </a:rPr>
                        <a:t>WTR-SRSSIE-I</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Low</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Moderate</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High</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WTR-SRSSIE-E</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Low</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Moderate</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High</a:t>
                      </a:r>
                      <a:endParaRPr lang="en-US" sz="14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38795069"/>
                  </a:ext>
                </a:extLst>
              </a:tr>
              <a:tr h="394639">
                <a:tc>
                  <a:txBody>
                    <a:bodyPr/>
                    <a:lstStyle/>
                    <a:p>
                      <a:pPr algn="l" fontAlgn="b"/>
                      <a:r>
                        <a:rPr lang="en-US" sz="2000" u="none" strike="noStrike" dirty="0">
                          <a:effectLst/>
                        </a:rPr>
                        <a:t>2016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87.25%</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9.49%</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3.26%</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2016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87.25%</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9.49%</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3.26%</a:t>
                      </a:r>
                      <a:endParaRPr lang="en-US"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54273705"/>
                  </a:ext>
                </a:extLst>
              </a:tr>
              <a:tr h="394639">
                <a:tc>
                  <a:txBody>
                    <a:bodyPr/>
                    <a:lstStyle/>
                    <a:p>
                      <a:pPr algn="l" fontAlgn="b"/>
                      <a:r>
                        <a:rPr lang="en-US" sz="2000" u="none" strike="noStrike">
                          <a:effectLst/>
                        </a:rPr>
                        <a:t>2017</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86.14%</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9.02%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4.85%</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2017</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86.14%</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9.02%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4.85%</a:t>
                      </a:r>
                      <a:endParaRPr lang="en-US"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3413424"/>
                  </a:ext>
                </a:extLst>
              </a:tr>
              <a:tr h="394639">
                <a:tc>
                  <a:txBody>
                    <a:bodyPr/>
                    <a:lstStyle/>
                    <a:p>
                      <a:pPr algn="l" fontAlgn="b"/>
                      <a:r>
                        <a:rPr lang="en-US" sz="2000" u="none" strike="noStrike">
                          <a:effectLst/>
                        </a:rPr>
                        <a:t>2018</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88.79%</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8.52%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2.69%</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2018</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88.79%</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8.52%</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2.69%</a:t>
                      </a:r>
                      <a:endParaRPr lang="en-US" sz="20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97622295"/>
                  </a:ext>
                </a:extLst>
              </a:tr>
            </a:tbl>
          </a:graphicData>
        </a:graphic>
      </p:graphicFrame>
      <p:sp>
        <p:nvSpPr>
          <p:cNvPr id="5" name="Rectangle 4"/>
          <p:cNvSpPr/>
          <p:nvPr/>
        </p:nvSpPr>
        <p:spPr>
          <a:xfrm>
            <a:off x="2373632" y="1690684"/>
            <a:ext cx="914400"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564B3C"/>
              </a:solidFill>
            </a:endParaRPr>
          </a:p>
        </p:txBody>
      </p:sp>
      <p:sp>
        <p:nvSpPr>
          <p:cNvPr id="7" name="Rectangle 6"/>
          <p:cNvSpPr/>
          <p:nvPr/>
        </p:nvSpPr>
        <p:spPr>
          <a:xfrm>
            <a:off x="7315200" y="1690684"/>
            <a:ext cx="838201"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564B3C"/>
              </a:solidFill>
            </a:endParaRPr>
          </a:p>
        </p:txBody>
      </p:sp>
      <p:sp>
        <p:nvSpPr>
          <p:cNvPr id="8" name="Rectangle 7"/>
          <p:cNvSpPr/>
          <p:nvPr/>
        </p:nvSpPr>
        <p:spPr>
          <a:xfrm>
            <a:off x="1371604"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564B3C"/>
              </a:solidFill>
            </a:endParaRPr>
          </a:p>
        </p:txBody>
      </p:sp>
      <p:sp>
        <p:nvSpPr>
          <p:cNvPr id="9" name="Rectangle 8"/>
          <p:cNvSpPr/>
          <p:nvPr/>
        </p:nvSpPr>
        <p:spPr>
          <a:xfrm>
            <a:off x="6324600"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564B3C"/>
              </a:solidFill>
            </a:endParaRPr>
          </a:p>
        </p:txBody>
      </p:sp>
      <p:sp>
        <p:nvSpPr>
          <p:cNvPr id="10" name="Rectangle 9"/>
          <p:cNvSpPr/>
          <p:nvPr/>
        </p:nvSpPr>
        <p:spPr>
          <a:xfrm>
            <a:off x="3385188" y="1690684"/>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564B3C"/>
              </a:solidFill>
            </a:endParaRPr>
          </a:p>
        </p:txBody>
      </p:sp>
      <p:sp>
        <p:nvSpPr>
          <p:cNvPr id="12" name="Rectangle 11"/>
          <p:cNvSpPr/>
          <p:nvPr/>
        </p:nvSpPr>
        <p:spPr>
          <a:xfrm>
            <a:off x="8201979" y="1678298"/>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564B3C"/>
              </a:solidFill>
            </a:endParaRPr>
          </a:p>
        </p:txBody>
      </p:sp>
    </p:spTree>
    <p:extLst>
      <p:ext uri="{BB962C8B-B14F-4D97-AF65-F5344CB8AC3E}">
        <p14:creationId xmlns:p14="http://schemas.microsoft.com/office/powerpoint/2010/main" val="122898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4" name="TextBox 4"/>
          <p:cNvSpPr txBox="1">
            <a:spLocks noChangeArrowheads="1"/>
          </p:cNvSpPr>
          <p:nvPr/>
        </p:nvSpPr>
        <p:spPr bwMode="auto">
          <a:xfrm>
            <a:off x="319088" y="273050"/>
            <a:ext cx="8748712" cy="830263"/>
          </a:xfrm>
          <a:prstGeom prst="rect">
            <a:avLst/>
          </a:prstGeom>
          <a:noFill/>
          <a:ln w="9525">
            <a:noFill/>
            <a:miter lim="800000"/>
            <a:headEnd/>
            <a:tailEnd/>
          </a:ln>
        </p:spPr>
        <p:txBody>
          <a:bodyPr>
            <a:spAutoFit/>
          </a:bodyPr>
          <a:lstStyle/>
          <a:p>
            <a:pPr algn="ctr" defTabSz="457200">
              <a:defRPr/>
            </a:pPr>
            <a:r>
              <a:rPr lang="en-US" sz="2400" dirty="0">
                <a:solidFill>
                  <a:srgbClr val="002060"/>
                </a:solidFill>
                <a:latin typeface="+mn-lt"/>
                <a:ea typeface="ＭＳ Ｐゴシック" pitchFamily="34" charset="-128"/>
              </a:rPr>
              <a:t>First Grade Illustration: Academic (Curriculum-Based Measurement) and Behavior (Student Risk Screening Scale) Screeners</a:t>
            </a:r>
          </a:p>
        </p:txBody>
      </p:sp>
      <p:pic>
        <p:nvPicPr>
          <p:cNvPr id="608260" name="Picture 6" descr="Picture4.png"/>
          <p:cNvPicPr>
            <a:picLocks noChangeAspect="1"/>
          </p:cNvPicPr>
          <p:nvPr/>
        </p:nvPicPr>
        <p:blipFill>
          <a:blip r:embed="rId3"/>
          <a:srcRect t="5090" r="6235" b="13576"/>
          <a:stretch>
            <a:fillRect/>
          </a:stretch>
        </p:blipFill>
        <p:spPr bwMode="auto">
          <a:xfrm>
            <a:off x="685800" y="1219200"/>
            <a:ext cx="7924800" cy="5051425"/>
          </a:xfrm>
          <a:prstGeom prst="rect">
            <a:avLst/>
          </a:prstGeom>
          <a:noFill/>
          <a:ln w="9525">
            <a:noFill/>
            <a:miter lim="800000"/>
            <a:headEnd/>
            <a:tailEnd/>
          </a:ln>
        </p:spPr>
      </p:pic>
      <p:sp>
        <p:nvSpPr>
          <p:cNvPr id="7" name="Text Box 4"/>
          <p:cNvSpPr txBox="1">
            <a:spLocks noChangeArrowheads="1"/>
          </p:cNvSpPr>
          <p:nvPr/>
        </p:nvSpPr>
        <p:spPr bwMode="auto">
          <a:xfrm>
            <a:off x="1128346" y="6211669"/>
            <a:ext cx="7239000" cy="646331"/>
          </a:xfrm>
          <a:prstGeom prst="rect">
            <a:avLst/>
          </a:prstGeom>
          <a:noFill/>
          <a:ln w="9525">
            <a:noFill/>
            <a:miter lim="800000"/>
            <a:headEnd/>
            <a:tailEnd/>
          </a:ln>
        </p:spPr>
        <p:txBody>
          <a:bodyPr>
            <a:spAutoFit/>
          </a:bodyPr>
          <a:lstStyle/>
          <a:p>
            <a:pPr>
              <a:spcBef>
                <a:spcPct val="50000"/>
              </a:spcBef>
              <a:defRPr/>
            </a:pPr>
            <a:r>
              <a:rPr lang="en-US" sz="1200" dirty="0"/>
              <a:t>Kalberg, J. R., Lane, K. L., &amp; Menzies, H. M. (2010). Using systematic screening procedures to identify students who are nonresponsive to primary prevention efforts: Integrating academic and behavioral measures. </a:t>
            </a:r>
            <a:r>
              <a:rPr lang="en-US" sz="1200" i="1" dirty="0"/>
              <a:t>Education and Treatment of Children, 33</a:t>
            </a:r>
            <a:r>
              <a:rPr lang="en-US" sz="1200" dirty="0"/>
              <a:t>(4), 561-584.</a:t>
            </a:r>
            <a:endParaRPr lang="en-US" sz="1200" i="1" dirty="0">
              <a:solidFill>
                <a:srgbClr val="002060"/>
              </a:solidFill>
              <a:latin typeface="+mn-lt"/>
            </a:endParaRPr>
          </a:p>
        </p:txBody>
      </p:sp>
    </p:spTree>
    <p:extLst>
      <p:ext uri="{BB962C8B-B14F-4D97-AF65-F5344CB8AC3E}">
        <p14:creationId xmlns:p14="http://schemas.microsoft.com/office/powerpoint/2010/main" val="2810388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Title 1"/>
          <p:cNvSpPr>
            <a:spLocks noGrp="1"/>
          </p:cNvSpPr>
          <p:nvPr>
            <p:ph type="title" idx="4294967295"/>
          </p:nvPr>
        </p:nvSpPr>
        <p:spPr>
          <a:xfrm>
            <a:off x="152400" y="9525"/>
            <a:ext cx="8915400" cy="1514475"/>
          </a:xfrm>
        </p:spPr>
        <p:txBody>
          <a:bodyPr/>
          <a:lstStyle/>
          <a:p>
            <a:r>
              <a:rPr lang="en-US" sz="2400">
                <a:solidFill>
                  <a:srgbClr val="002060"/>
                </a:solidFill>
              </a:rPr>
              <a:t>Second Grade Illustration: Academic (Curriculum-Based Measurement) and Behavior (Student Risk Screening Scale &amp; Systematic Screening for Behavior Disorder) Screeners</a:t>
            </a:r>
          </a:p>
        </p:txBody>
      </p:sp>
      <p:pic>
        <p:nvPicPr>
          <p:cNvPr id="610307" name="Picture 4"/>
          <p:cNvPicPr>
            <a:picLocks noChangeAspect="1"/>
          </p:cNvPicPr>
          <p:nvPr/>
        </p:nvPicPr>
        <p:blipFill>
          <a:blip r:embed="rId3"/>
          <a:srcRect l="8528" t="6364" r="5434" b="50006"/>
          <a:stretch>
            <a:fillRect/>
          </a:stretch>
        </p:blipFill>
        <p:spPr bwMode="auto">
          <a:xfrm>
            <a:off x="685800" y="1524000"/>
            <a:ext cx="7848600" cy="4759325"/>
          </a:xfrm>
          <a:prstGeom prst="rect">
            <a:avLst/>
          </a:prstGeom>
          <a:noFill/>
          <a:ln w="9525">
            <a:noFill/>
            <a:miter lim="800000"/>
            <a:headEnd/>
            <a:tailEnd/>
          </a:ln>
        </p:spPr>
      </p:pic>
      <p:sp>
        <p:nvSpPr>
          <p:cNvPr id="556035" name="Text Box 4"/>
          <p:cNvSpPr txBox="1">
            <a:spLocks noChangeArrowheads="1"/>
          </p:cNvSpPr>
          <p:nvPr/>
        </p:nvSpPr>
        <p:spPr bwMode="auto">
          <a:xfrm>
            <a:off x="1066800" y="6248400"/>
            <a:ext cx="7239000" cy="646331"/>
          </a:xfrm>
          <a:prstGeom prst="rect">
            <a:avLst/>
          </a:prstGeom>
          <a:noFill/>
          <a:ln w="9525">
            <a:noFill/>
            <a:miter lim="800000"/>
            <a:headEnd/>
            <a:tailEnd/>
          </a:ln>
        </p:spPr>
        <p:txBody>
          <a:bodyPr>
            <a:spAutoFit/>
          </a:bodyPr>
          <a:lstStyle/>
          <a:p>
            <a:pPr>
              <a:spcBef>
                <a:spcPct val="50000"/>
              </a:spcBef>
              <a:defRPr/>
            </a:pPr>
            <a:r>
              <a:rPr lang="en-US" sz="1200" dirty="0"/>
              <a:t>Kalberg, J. R., Lane, K. L., &amp; Menzies, H. M. (2010). Using systematic screening procedures to identify students who are nonresponsive to primary prevention efforts: Integrating academic and behavioral measures. </a:t>
            </a:r>
            <a:r>
              <a:rPr lang="en-US" sz="1200" i="1" dirty="0"/>
              <a:t>Education and Treatment of Children, 33</a:t>
            </a:r>
            <a:r>
              <a:rPr lang="en-US" sz="1200" dirty="0"/>
              <a:t>(4), 561-584.</a:t>
            </a:r>
            <a:endParaRPr lang="en-US" sz="1200" i="1" dirty="0">
              <a:solidFill>
                <a:srgbClr val="002060"/>
              </a:solidFill>
              <a:latin typeface="+mn-lt"/>
            </a:endParaRPr>
          </a:p>
        </p:txBody>
      </p:sp>
    </p:spTree>
    <p:extLst>
      <p:ext uri="{BB962C8B-B14F-4D97-AF65-F5344CB8AC3E}">
        <p14:creationId xmlns:p14="http://schemas.microsoft.com/office/powerpoint/2010/main" val="564592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948D94-F6DE-4568-85CD-860DDEFD4AB8}"/>
              </a:ext>
            </a:extLst>
          </p:cNvPr>
          <p:cNvPicPr>
            <a:picLocks noChangeAspect="1"/>
          </p:cNvPicPr>
          <p:nvPr/>
        </p:nvPicPr>
        <p:blipFill>
          <a:blip r:embed="rId2"/>
          <a:stretch>
            <a:fillRect/>
          </a:stretch>
        </p:blipFill>
        <p:spPr>
          <a:xfrm>
            <a:off x="257779" y="795279"/>
            <a:ext cx="6410772" cy="5441182"/>
          </a:xfrm>
          <a:prstGeom prst="rect">
            <a:avLst/>
          </a:prstGeom>
          <a:ln>
            <a:noFill/>
          </a:ln>
          <a:effectLst>
            <a:outerShdw blurRad="292100" dist="139700" dir="2700000" algn="tl" rotWithShape="0">
              <a:srgbClr val="333333">
                <a:alpha val="65000"/>
              </a:srgbClr>
            </a:outerShdw>
          </a:effectLst>
        </p:spPr>
      </p:pic>
      <p:sp>
        <p:nvSpPr>
          <p:cNvPr id="72706" name="Title 1"/>
          <p:cNvSpPr>
            <a:spLocks noGrp="1"/>
          </p:cNvSpPr>
          <p:nvPr>
            <p:ph type="title"/>
          </p:nvPr>
        </p:nvSpPr>
        <p:spPr>
          <a:xfrm>
            <a:off x="0" y="57422"/>
            <a:ext cx="7886700" cy="902712"/>
          </a:xfrm>
          <a:noFill/>
        </p:spPr>
        <p:txBody>
          <a:bodyPr/>
          <a:lstStyle/>
          <a:p>
            <a:r>
              <a:rPr lang="en-US" altLang="en-US" b="1" dirty="0"/>
              <a:t>Additional Information …</a:t>
            </a:r>
          </a:p>
        </p:txBody>
      </p:sp>
      <p:sp>
        <p:nvSpPr>
          <p:cNvPr id="3" name="Oval 2"/>
          <p:cNvSpPr/>
          <p:nvPr/>
        </p:nvSpPr>
        <p:spPr>
          <a:xfrm>
            <a:off x="425456" y="1913071"/>
            <a:ext cx="1446962" cy="572756"/>
          </a:xfrm>
          <a:prstGeom prst="ellipse">
            <a:avLst/>
          </a:prstGeom>
          <a:no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ounded Rectangular Callout 3"/>
          <p:cNvSpPr/>
          <p:nvPr/>
        </p:nvSpPr>
        <p:spPr>
          <a:xfrm>
            <a:off x="1420424" y="795279"/>
            <a:ext cx="2739187" cy="1034980"/>
          </a:xfrm>
          <a:prstGeom prst="wedgeRoundRectCallout">
            <a:avLst>
              <a:gd name="adj1" fmla="val -34406"/>
              <a:gd name="adj2" fmla="val 75121"/>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solidFill>
                  <a:prstClr val="black"/>
                </a:solidFill>
              </a:rPr>
              <a:t>Look under the </a:t>
            </a:r>
            <a:r>
              <a:rPr lang="en-US" b="1" i="1" dirty="0">
                <a:solidFill>
                  <a:prstClr val="black"/>
                </a:solidFill>
              </a:rPr>
              <a:t>Systematic Screening  </a:t>
            </a:r>
            <a:r>
              <a:rPr lang="en-US" dirty="0">
                <a:solidFill>
                  <a:prstClr val="black"/>
                </a:solidFill>
              </a:rPr>
              <a:t>tab</a:t>
            </a:r>
          </a:p>
        </p:txBody>
      </p:sp>
    </p:spTree>
    <p:extLst>
      <p:ext uri="{BB962C8B-B14F-4D97-AF65-F5344CB8AC3E}">
        <p14:creationId xmlns:p14="http://schemas.microsoft.com/office/powerpoint/2010/main" val="2158893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itle 3"/>
          <p:cNvSpPr>
            <a:spLocks noGrp="1"/>
          </p:cNvSpPr>
          <p:nvPr>
            <p:ph type="title"/>
          </p:nvPr>
        </p:nvSpPr>
        <p:spPr/>
        <p:txBody>
          <a:bodyPr/>
          <a:lstStyle/>
          <a:p>
            <a:pPr eaLnBrk="1" hangingPunct="1"/>
            <a:r>
              <a:rPr lang="en-US" altLang="en-US" dirty="0"/>
              <a:t>Screening Results </a:t>
            </a:r>
          </a:p>
        </p:txBody>
      </p:sp>
      <p:sp>
        <p:nvSpPr>
          <p:cNvPr id="279555" name="Text Placeholder 4"/>
          <p:cNvSpPr>
            <a:spLocks noGrp="1"/>
          </p:cNvSpPr>
          <p:nvPr>
            <p:ph type="body" idx="1"/>
          </p:nvPr>
        </p:nvSpPr>
        <p:spPr>
          <a:xfrm>
            <a:off x="630238" y="1397000"/>
            <a:ext cx="3867150" cy="823913"/>
          </a:xfrm>
        </p:spPr>
        <p:txBody>
          <a:bodyPr/>
          <a:lstStyle/>
          <a:p>
            <a:pPr algn="ctr" eaLnBrk="1" hangingPunct="1"/>
            <a:r>
              <a:rPr lang="en-US" altLang="en-US"/>
              <a:t>Elementary Screening</a:t>
            </a:r>
          </a:p>
        </p:txBody>
      </p:sp>
      <p:pic>
        <p:nvPicPr>
          <p:cNvPr id="9" name="Content Placeholder 8"/>
          <p:cNvPicPr>
            <a:picLocks noGrp="1" noChangeAspect="1"/>
          </p:cNvPicPr>
          <p:nvPr>
            <p:ph sz="half" idx="2"/>
          </p:nvPr>
        </p:nvPicPr>
        <p:blipFill>
          <a:blip r:embed="rId3"/>
          <a:stretch>
            <a:fillRect/>
          </a:stretch>
        </p:blipFill>
        <p:spPr>
          <a:xfrm>
            <a:off x="1104170" y="2505075"/>
            <a:ext cx="2920873" cy="3684588"/>
          </a:xfrm>
          <a:effectLst>
            <a:outerShdw blurRad="292100" dist="139700" dir="2700000" algn="tl" rotWithShape="0">
              <a:srgbClr val="333333">
                <a:alpha val="65000"/>
              </a:srgbClr>
            </a:outerShdw>
          </a:effectLst>
        </p:spPr>
      </p:pic>
      <p:sp>
        <p:nvSpPr>
          <p:cNvPr id="279557" name="Text Placeholder 6"/>
          <p:cNvSpPr>
            <a:spLocks noGrp="1"/>
          </p:cNvSpPr>
          <p:nvPr>
            <p:ph type="body" sz="quarter" idx="3"/>
          </p:nvPr>
        </p:nvSpPr>
        <p:spPr>
          <a:xfrm>
            <a:off x="4629150" y="1397000"/>
            <a:ext cx="3887788" cy="823913"/>
          </a:xfrm>
        </p:spPr>
        <p:txBody>
          <a:bodyPr/>
          <a:lstStyle/>
          <a:p>
            <a:pPr algn="ctr" eaLnBrk="1" hangingPunct="1"/>
            <a:r>
              <a:rPr lang="en-US" altLang="en-US"/>
              <a:t>Middle and High School</a:t>
            </a:r>
          </a:p>
        </p:txBody>
      </p:sp>
      <p:pic>
        <p:nvPicPr>
          <p:cNvPr id="10" name="Content Placeholder 9"/>
          <p:cNvPicPr>
            <a:picLocks noGrp="1" noChangeAspect="1"/>
          </p:cNvPicPr>
          <p:nvPr>
            <p:ph sz="quarter" idx="4"/>
          </p:nvPr>
        </p:nvPicPr>
        <p:blipFill>
          <a:blip r:embed="rId4"/>
          <a:stretch>
            <a:fillRect/>
          </a:stretch>
        </p:blipFill>
        <p:spPr>
          <a:xfrm>
            <a:off x="974725" y="2306638"/>
            <a:ext cx="3178175" cy="4114800"/>
          </a:xfrm>
          <a:ln>
            <a:solidFill>
              <a:schemeClr val="bg1">
                <a:lumMod val="50000"/>
              </a:schemeClr>
            </a:solidFill>
          </a:ln>
          <a:effectLst>
            <a:outerShdw blurRad="292100" dist="139700" dir="2700000" algn="tl" rotWithShape="0">
              <a:srgbClr val="333333">
                <a:alpha val="65000"/>
              </a:srgbClr>
            </a:outerShdw>
          </a:effectLst>
        </p:spPr>
      </p:pic>
      <p:pic>
        <p:nvPicPr>
          <p:cNvPr id="7" name="Content Placeholder 8"/>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4942348" y="2313828"/>
            <a:ext cx="3261391" cy="4114141"/>
          </a:xfrm>
          <a:prstGeom prst="rect">
            <a:avLst/>
          </a:prstGeom>
          <a:ln w="6350">
            <a:solidFill>
              <a:schemeClr val="bg1">
                <a:lumMod val="50000"/>
              </a:schemeClr>
            </a:solid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a:stretch>
            <a:fillRect/>
          </a:stretch>
        </p:blipFill>
        <p:spPr>
          <a:xfrm>
            <a:off x="3086676" y="3197756"/>
            <a:ext cx="3476941" cy="3428650"/>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4744148" y="172375"/>
            <a:ext cx="4224867" cy="3823612"/>
            <a:chOff x="4773781" y="207944"/>
            <a:chExt cx="4224867" cy="3823612"/>
          </a:xfrm>
        </p:grpSpPr>
        <p:pic>
          <p:nvPicPr>
            <p:cNvPr id="3" name="Picture 2"/>
            <p:cNvPicPr>
              <a:picLocks noChangeAspect="1"/>
            </p:cNvPicPr>
            <p:nvPr/>
          </p:nvPicPr>
          <p:blipFill>
            <a:blip r:embed="rId6"/>
            <a:stretch>
              <a:fillRect/>
            </a:stretch>
          </p:blipFill>
          <p:spPr>
            <a:xfrm>
              <a:off x="4793381" y="738950"/>
              <a:ext cx="4117884" cy="3292606"/>
            </a:xfrm>
            <a:prstGeom prst="rect">
              <a:avLst/>
            </a:prstGeom>
          </p:spPr>
        </p:pic>
        <p:sp>
          <p:nvSpPr>
            <p:cNvPr id="5" name="TextBox 4"/>
            <p:cNvSpPr txBox="1"/>
            <p:nvPr/>
          </p:nvSpPr>
          <p:spPr>
            <a:xfrm>
              <a:off x="4773781" y="207944"/>
              <a:ext cx="4224867" cy="369332"/>
            </a:xfrm>
            <a:prstGeom prst="rect">
              <a:avLst/>
            </a:prstGeom>
            <a:noFill/>
          </p:spPr>
          <p:txBody>
            <a:bodyPr wrap="square" rtlCol="0">
              <a:spAutoFit/>
            </a:bodyPr>
            <a:lstStyle/>
            <a:p>
              <a:r>
                <a:rPr lang="en-US" dirty="0"/>
                <a:t>Sharing Screening Results with your Staff!</a:t>
              </a:r>
            </a:p>
          </p:txBody>
        </p:sp>
      </p:grpSp>
      <p:sp>
        <p:nvSpPr>
          <p:cNvPr id="4" name="Right Arrow 3"/>
          <p:cNvSpPr/>
          <p:nvPr/>
        </p:nvSpPr>
        <p:spPr>
          <a:xfrm rot="11482498">
            <a:off x="6523509" y="3716157"/>
            <a:ext cx="637479" cy="16933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622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770DEC-76C0-4AB7-B936-B4310C2C28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6608" y="1521257"/>
            <a:ext cx="3794816" cy="420228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5135"/>
            <a:ext cx="4824350" cy="3586386"/>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4985886" y="2646947"/>
            <a:ext cx="3856260" cy="3076589"/>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196138" y="727132"/>
            <a:ext cx="867747"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9D6750A-FEA1-47D4-BF42-CA37A98E84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0066" y="2878087"/>
            <a:ext cx="3428012" cy="39439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799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7" descr="15yellow">
            <a:extLst>
              <a:ext uri="{FF2B5EF4-FFF2-40B4-BE49-F238E27FC236}">
                <a16:creationId xmlns:a16="http://schemas.microsoft.com/office/drawing/2014/main" id="{B7286157-935D-4D1B-943A-018530F3B61F}"/>
              </a:ext>
            </a:extLst>
          </p:cNvPr>
          <p:cNvPicPr>
            <a:picLocks noChangeAspect="1" noChangeArrowheads="1"/>
          </p:cNvPicPr>
          <p:nvPr/>
        </p:nvPicPr>
        <p:blipFill>
          <a:blip r:embed="rId3" cstate="print">
            <a:grayscl/>
          </a:blip>
          <a:srcRect/>
          <a:stretch>
            <a:fillRect/>
          </a:stretch>
        </p:blipFill>
        <p:spPr bwMode="auto">
          <a:xfrm>
            <a:off x="142311" y="112830"/>
            <a:ext cx="2270869" cy="826545"/>
          </a:xfrm>
          <a:prstGeom prst="rect">
            <a:avLst/>
          </a:prstGeom>
          <a:noFill/>
        </p:spPr>
      </p:pic>
      <p:pic>
        <p:nvPicPr>
          <p:cNvPr id="26" name="Picture 51" descr="14yellow">
            <a:extLst>
              <a:ext uri="{FF2B5EF4-FFF2-40B4-BE49-F238E27FC236}">
                <a16:creationId xmlns:a16="http://schemas.microsoft.com/office/drawing/2014/main" id="{A967E394-092F-430E-8F33-CE13E309FBB6}"/>
              </a:ext>
            </a:extLst>
          </p:cNvPr>
          <p:cNvPicPr>
            <a:picLocks noChangeAspect="1" noChangeArrowheads="1"/>
          </p:cNvPicPr>
          <p:nvPr/>
        </p:nvPicPr>
        <p:blipFill>
          <a:blip r:embed="rId4" cstate="print">
            <a:grayscl/>
          </a:blip>
          <a:srcRect/>
          <a:stretch>
            <a:fillRect/>
          </a:stretch>
        </p:blipFill>
        <p:spPr bwMode="auto">
          <a:xfrm>
            <a:off x="149251" y="115356"/>
            <a:ext cx="2258313" cy="821975"/>
          </a:xfrm>
          <a:prstGeom prst="rect">
            <a:avLst/>
          </a:prstGeom>
          <a:noFill/>
        </p:spPr>
      </p:pic>
      <p:pic>
        <p:nvPicPr>
          <p:cNvPr id="27" name="Picture 50" descr="13yellow">
            <a:extLst>
              <a:ext uri="{FF2B5EF4-FFF2-40B4-BE49-F238E27FC236}">
                <a16:creationId xmlns:a16="http://schemas.microsoft.com/office/drawing/2014/main" id="{3ADD71DB-1013-4113-8DD1-1F5863B95789}"/>
              </a:ext>
            </a:extLst>
          </p:cNvPr>
          <p:cNvPicPr>
            <a:picLocks noChangeAspect="1" noChangeArrowheads="1"/>
          </p:cNvPicPr>
          <p:nvPr/>
        </p:nvPicPr>
        <p:blipFill>
          <a:blip r:embed="rId5" cstate="print">
            <a:grayscl/>
          </a:blip>
          <a:srcRect/>
          <a:stretch>
            <a:fillRect/>
          </a:stretch>
        </p:blipFill>
        <p:spPr bwMode="auto">
          <a:xfrm>
            <a:off x="154543" y="117282"/>
            <a:ext cx="2248738" cy="818490"/>
          </a:xfrm>
          <a:prstGeom prst="rect">
            <a:avLst/>
          </a:prstGeom>
          <a:noFill/>
        </p:spPr>
      </p:pic>
      <p:pic>
        <p:nvPicPr>
          <p:cNvPr id="28" name="Picture 49" descr="12yellow">
            <a:extLst>
              <a:ext uri="{FF2B5EF4-FFF2-40B4-BE49-F238E27FC236}">
                <a16:creationId xmlns:a16="http://schemas.microsoft.com/office/drawing/2014/main" id="{21A3B0C5-F828-49DC-BA80-5E0F83EF78A1}"/>
              </a:ext>
            </a:extLst>
          </p:cNvPr>
          <p:cNvPicPr>
            <a:picLocks noChangeAspect="1" noChangeArrowheads="1"/>
          </p:cNvPicPr>
          <p:nvPr/>
        </p:nvPicPr>
        <p:blipFill>
          <a:blip r:embed="rId6" cstate="print">
            <a:grayscl/>
          </a:blip>
          <a:srcRect/>
          <a:stretch>
            <a:fillRect/>
          </a:stretch>
        </p:blipFill>
        <p:spPr bwMode="auto">
          <a:xfrm>
            <a:off x="151897" y="116319"/>
            <a:ext cx="2253526" cy="820233"/>
          </a:xfrm>
          <a:prstGeom prst="rect">
            <a:avLst/>
          </a:prstGeom>
          <a:noFill/>
        </p:spPr>
      </p:pic>
      <p:pic>
        <p:nvPicPr>
          <p:cNvPr id="29" name="Picture 48" descr="11yellow">
            <a:extLst>
              <a:ext uri="{FF2B5EF4-FFF2-40B4-BE49-F238E27FC236}">
                <a16:creationId xmlns:a16="http://schemas.microsoft.com/office/drawing/2014/main" id="{37E0234A-56BC-40C7-89C8-9239ED8598C5}"/>
              </a:ext>
            </a:extLst>
          </p:cNvPr>
          <p:cNvPicPr>
            <a:picLocks noChangeAspect="1" noChangeArrowheads="1"/>
          </p:cNvPicPr>
          <p:nvPr/>
        </p:nvPicPr>
        <p:blipFill>
          <a:blip r:embed="rId7" cstate="print">
            <a:grayscl/>
          </a:blip>
          <a:srcRect/>
          <a:stretch>
            <a:fillRect/>
          </a:stretch>
        </p:blipFill>
        <p:spPr bwMode="auto">
          <a:xfrm>
            <a:off x="151897" y="116319"/>
            <a:ext cx="2253526" cy="820233"/>
          </a:xfrm>
          <a:prstGeom prst="rect">
            <a:avLst/>
          </a:prstGeom>
          <a:noFill/>
        </p:spPr>
      </p:pic>
      <p:pic>
        <p:nvPicPr>
          <p:cNvPr id="30" name="Picture 42" descr="10yellow">
            <a:extLst>
              <a:ext uri="{FF2B5EF4-FFF2-40B4-BE49-F238E27FC236}">
                <a16:creationId xmlns:a16="http://schemas.microsoft.com/office/drawing/2014/main" id="{227C8085-AAD3-42F8-A6C1-5CE5193426E9}"/>
              </a:ext>
            </a:extLst>
          </p:cNvPr>
          <p:cNvPicPr>
            <a:picLocks noChangeAspect="1" noChangeArrowheads="1"/>
          </p:cNvPicPr>
          <p:nvPr/>
        </p:nvPicPr>
        <p:blipFill>
          <a:blip r:embed="rId8" cstate="print">
            <a:grayscl/>
          </a:blip>
          <a:srcRect/>
          <a:stretch>
            <a:fillRect/>
          </a:stretch>
        </p:blipFill>
        <p:spPr bwMode="auto">
          <a:xfrm>
            <a:off x="151897" y="116319"/>
            <a:ext cx="2253526" cy="820233"/>
          </a:xfrm>
          <a:prstGeom prst="rect">
            <a:avLst/>
          </a:prstGeom>
          <a:noFill/>
        </p:spPr>
      </p:pic>
      <p:pic>
        <p:nvPicPr>
          <p:cNvPr id="31" name="Picture 46" descr="9yellow">
            <a:extLst>
              <a:ext uri="{FF2B5EF4-FFF2-40B4-BE49-F238E27FC236}">
                <a16:creationId xmlns:a16="http://schemas.microsoft.com/office/drawing/2014/main" id="{B7266043-E183-4623-8E44-3658ED94E548}"/>
              </a:ext>
            </a:extLst>
          </p:cNvPr>
          <p:cNvPicPr>
            <a:picLocks noChangeAspect="1" noChangeArrowheads="1"/>
          </p:cNvPicPr>
          <p:nvPr/>
        </p:nvPicPr>
        <p:blipFill>
          <a:blip r:embed="rId9" cstate="print">
            <a:grayscl/>
          </a:blip>
          <a:srcRect/>
          <a:stretch>
            <a:fillRect/>
          </a:stretch>
        </p:blipFill>
        <p:spPr bwMode="auto">
          <a:xfrm>
            <a:off x="151897" y="116319"/>
            <a:ext cx="2253526" cy="820233"/>
          </a:xfrm>
          <a:prstGeom prst="rect">
            <a:avLst/>
          </a:prstGeom>
          <a:noFill/>
        </p:spPr>
      </p:pic>
      <p:pic>
        <p:nvPicPr>
          <p:cNvPr id="32" name="Picture 45" descr="8yellow">
            <a:extLst>
              <a:ext uri="{FF2B5EF4-FFF2-40B4-BE49-F238E27FC236}">
                <a16:creationId xmlns:a16="http://schemas.microsoft.com/office/drawing/2014/main" id="{A3F15BC3-12B9-45E7-8DD9-8AF784AFF460}"/>
              </a:ext>
            </a:extLst>
          </p:cNvPr>
          <p:cNvPicPr>
            <a:picLocks noChangeAspect="1" noChangeArrowheads="1"/>
          </p:cNvPicPr>
          <p:nvPr/>
        </p:nvPicPr>
        <p:blipFill>
          <a:blip r:embed="rId10" cstate="print">
            <a:grayscl/>
          </a:blip>
          <a:srcRect/>
          <a:stretch>
            <a:fillRect/>
          </a:stretch>
        </p:blipFill>
        <p:spPr bwMode="auto">
          <a:xfrm>
            <a:off x="171070" y="123297"/>
            <a:ext cx="2218840" cy="807608"/>
          </a:xfrm>
          <a:prstGeom prst="rect">
            <a:avLst/>
          </a:prstGeom>
          <a:noFill/>
        </p:spPr>
      </p:pic>
      <p:pic>
        <p:nvPicPr>
          <p:cNvPr id="33" name="Picture 44" descr="7yellow">
            <a:extLst>
              <a:ext uri="{FF2B5EF4-FFF2-40B4-BE49-F238E27FC236}">
                <a16:creationId xmlns:a16="http://schemas.microsoft.com/office/drawing/2014/main" id="{1B72C7D7-1E1A-418A-A44F-02E5CC933EB4}"/>
              </a:ext>
            </a:extLst>
          </p:cNvPr>
          <p:cNvPicPr>
            <a:picLocks noChangeAspect="1" noChangeArrowheads="1"/>
          </p:cNvPicPr>
          <p:nvPr/>
        </p:nvPicPr>
        <p:blipFill>
          <a:blip r:embed="rId11" cstate="print">
            <a:grayscl/>
          </a:blip>
          <a:srcRect/>
          <a:stretch>
            <a:fillRect/>
          </a:stretch>
        </p:blipFill>
        <p:spPr bwMode="auto">
          <a:xfrm>
            <a:off x="171070" y="123297"/>
            <a:ext cx="2218840" cy="807608"/>
          </a:xfrm>
          <a:prstGeom prst="rect">
            <a:avLst/>
          </a:prstGeom>
          <a:noFill/>
        </p:spPr>
      </p:pic>
      <p:pic>
        <p:nvPicPr>
          <p:cNvPr id="34" name="Picture 43" descr="6yellow">
            <a:extLst>
              <a:ext uri="{FF2B5EF4-FFF2-40B4-BE49-F238E27FC236}">
                <a16:creationId xmlns:a16="http://schemas.microsoft.com/office/drawing/2014/main" id="{DB8B138B-BBC5-4261-8ABD-F7BD0094DEC4}"/>
              </a:ext>
            </a:extLst>
          </p:cNvPr>
          <p:cNvPicPr>
            <a:picLocks noChangeAspect="1" noChangeArrowheads="1"/>
          </p:cNvPicPr>
          <p:nvPr/>
        </p:nvPicPr>
        <p:blipFill>
          <a:blip r:embed="rId12" cstate="print">
            <a:grayscl/>
          </a:blip>
          <a:srcRect/>
          <a:stretch>
            <a:fillRect/>
          </a:stretch>
        </p:blipFill>
        <p:spPr bwMode="auto">
          <a:xfrm>
            <a:off x="171070" y="123297"/>
            <a:ext cx="2218840" cy="807608"/>
          </a:xfrm>
          <a:prstGeom prst="rect">
            <a:avLst/>
          </a:prstGeom>
          <a:noFill/>
        </p:spPr>
      </p:pic>
      <p:pic>
        <p:nvPicPr>
          <p:cNvPr id="35" name="Picture 41" descr="5yellow">
            <a:extLst>
              <a:ext uri="{FF2B5EF4-FFF2-40B4-BE49-F238E27FC236}">
                <a16:creationId xmlns:a16="http://schemas.microsoft.com/office/drawing/2014/main" id="{44EE3126-AD27-4F28-9582-8F79360B84BA}"/>
              </a:ext>
            </a:extLst>
          </p:cNvPr>
          <p:cNvPicPr>
            <a:picLocks noChangeAspect="1" noChangeArrowheads="1"/>
          </p:cNvPicPr>
          <p:nvPr/>
        </p:nvPicPr>
        <p:blipFill>
          <a:blip r:embed="rId13" cstate="print">
            <a:grayscl/>
          </a:blip>
          <a:srcRect/>
          <a:stretch>
            <a:fillRect/>
          </a:stretch>
        </p:blipFill>
        <p:spPr bwMode="auto">
          <a:xfrm>
            <a:off x="171070" y="123297"/>
            <a:ext cx="2218840" cy="807608"/>
          </a:xfrm>
          <a:prstGeom prst="rect">
            <a:avLst/>
          </a:prstGeom>
          <a:noFill/>
        </p:spPr>
      </p:pic>
      <p:pic>
        <p:nvPicPr>
          <p:cNvPr id="36" name="Picture 40" descr="4yellow">
            <a:extLst>
              <a:ext uri="{FF2B5EF4-FFF2-40B4-BE49-F238E27FC236}">
                <a16:creationId xmlns:a16="http://schemas.microsoft.com/office/drawing/2014/main" id="{67FDCAE2-83BE-4B75-93F1-AA6E9DF1CF5C}"/>
              </a:ext>
            </a:extLst>
          </p:cNvPr>
          <p:cNvPicPr>
            <a:picLocks noChangeAspect="1" noChangeArrowheads="1"/>
          </p:cNvPicPr>
          <p:nvPr/>
        </p:nvPicPr>
        <p:blipFill>
          <a:blip r:embed="rId14" cstate="print">
            <a:grayscl/>
          </a:blip>
          <a:srcRect/>
          <a:stretch>
            <a:fillRect/>
          </a:stretch>
        </p:blipFill>
        <p:spPr bwMode="auto">
          <a:xfrm>
            <a:off x="171070" y="123297"/>
            <a:ext cx="2218840" cy="807608"/>
          </a:xfrm>
          <a:prstGeom prst="rect">
            <a:avLst/>
          </a:prstGeom>
          <a:noFill/>
        </p:spPr>
      </p:pic>
      <p:pic>
        <p:nvPicPr>
          <p:cNvPr id="37" name="Picture 39" descr="3yellow">
            <a:extLst>
              <a:ext uri="{FF2B5EF4-FFF2-40B4-BE49-F238E27FC236}">
                <a16:creationId xmlns:a16="http://schemas.microsoft.com/office/drawing/2014/main" id="{82D5BE76-AD34-4392-BD6B-BEF8D06A07DB}"/>
              </a:ext>
            </a:extLst>
          </p:cNvPr>
          <p:cNvPicPr>
            <a:picLocks noChangeAspect="1" noChangeArrowheads="1"/>
          </p:cNvPicPr>
          <p:nvPr/>
        </p:nvPicPr>
        <p:blipFill>
          <a:blip r:embed="rId15" cstate="print">
            <a:grayscl/>
          </a:blip>
          <a:srcRect/>
          <a:stretch>
            <a:fillRect/>
          </a:stretch>
        </p:blipFill>
        <p:spPr bwMode="auto">
          <a:xfrm>
            <a:off x="171070" y="123297"/>
            <a:ext cx="2218840" cy="807608"/>
          </a:xfrm>
          <a:prstGeom prst="rect">
            <a:avLst/>
          </a:prstGeom>
          <a:noFill/>
        </p:spPr>
      </p:pic>
      <p:pic>
        <p:nvPicPr>
          <p:cNvPr id="38" name="Picture 38" descr="2yellow">
            <a:extLst>
              <a:ext uri="{FF2B5EF4-FFF2-40B4-BE49-F238E27FC236}">
                <a16:creationId xmlns:a16="http://schemas.microsoft.com/office/drawing/2014/main" id="{338439EB-E7F2-4BD2-9F0A-BEF010E77BF2}"/>
              </a:ext>
            </a:extLst>
          </p:cNvPr>
          <p:cNvPicPr>
            <a:picLocks noChangeAspect="1" noChangeArrowheads="1"/>
          </p:cNvPicPr>
          <p:nvPr/>
        </p:nvPicPr>
        <p:blipFill>
          <a:blip r:embed="rId16" cstate="print">
            <a:grayscl/>
          </a:blip>
          <a:srcRect/>
          <a:stretch>
            <a:fillRect/>
          </a:stretch>
        </p:blipFill>
        <p:spPr bwMode="auto">
          <a:xfrm>
            <a:off x="171070" y="123297"/>
            <a:ext cx="2218840" cy="807608"/>
          </a:xfrm>
          <a:prstGeom prst="rect">
            <a:avLst/>
          </a:prstGeom>
          <a:noFill/>
        </p:spPr>
      </p:pic>
      <p:pic>
        <p:nvPicPr>
          <p:cNvPr id="39" name="Picture 33" descr="1yellow">
            <a:extLst>
              <a:ext uri="{FF2B5EF4-FFF2-40B4-BE49-F238E27FC236}">
                <a16:creationId xmlns:a16="http://schemas.microsoft.com/office/drawing/2014/main" id="{F09F394D-DB36-48EF-AC56-C146E77E0700}"/>
              </a:ext>
            </a:extLst>
          </p:cNvPr>
          <p:cNvPicPr>
            <a:picLocks noChangeAspect="1" noChangeArrowheads="1"/>
          </p:cNvPicPr>
          <p:nvPr/>
        </p:nvPicPr>
        <p:blipFill>
          <a:blip r:embed="rId17" cstate="print">
            <a:grayscl/>
          </a:blip>
          <a:srcRect/>
          <a:stretch>
            <a:fillRect/>
          </a:stretch>
        </p:blipFill>
        <p:spPr bwMode="auto">
          <a:xfrm>
            <a:off x="171070" y="123297"/>
            <a:ext cx="2218840" cy="807608"/>
          </a:xfrm>
          <a:prstGeom prst="rect">
            <a:avLst/>
          </a:prstGeom>
          <a:noFill/>
        </p:spPr>
      </p:pic>
      <p:pic>
        <p:nvPicPr>
          <p:cNvPr id="40" name="Picture 36" descr="30seconds_yellow">
            <a:extLst>
              <a:ext uri="{FF2B5EF4-FFF2-40B4-BE49-F238E27FC236}">
                <a16:creationId xmlns:a16="http://schemas.microsoft.com/office/drawing/2014/main" id="{1E3AA573-FC8F-469E-904F-E67975938086}"/>
              </a:ext>
            </a:extLst>
          </p:cNvPr>
          <p:cNvPicPr>
            <a:picLocks noChangeAspect="1" noChangeArrowheads="1"/>
          </p:cNvPicPr>
          <p:nvPr/>
        </p:nvPicPr>
        <p:blipFill>
          <a:blip r:embed="rId18" cstate="print">
            <a:grayscl/>
          </a:blip>
          <a:srcRect/>
          <a:stretch>
            <a:fillRect/>
          </a:stretch>
        </p:blipFill>
        <p:spPr bwMode="auto">
          <a:xfrm>
            <a:off x="171070" y="123297"/>
            <a:ext cx="2218840" cy="807608"/>
          </a:xfrm>
          <a:prstGeom prst="rect">
            <a:avLst/>
          </a:prstGeom>
          <a:noFill/>
        </p:spPr>
      </p:pic>
      <p:pic>
        <p:nvPicPr>
          <p:cNvPr id="41" name="Picture 32" descr="00seconds_yellow">
            <a:extLst>
              <a:ext uri="{FF2B5EF4-FFF2-40B4-BE49-F238E27FC236}">
                <a16:creationId xmlns:a16="http://schemas.microsoft.com/office/drawing/2014/main" id="{D3296172-66FC-4153-9F58-2DF25FD2D346}"/>
              </a:ext>
            </a:extLst>
          </p:cNvPr>
          <p:cNvPicPr>
            <a:picLocks noChangeAspect="1" noChangeArrowheads="1"/>
          </p:cNvPicPr>
          <p:nvPr/>
        </p:nvPicPr>
        <p:blipFill>
          <a:blip r:embed="rId19" cstate="print">
            <a:grayscl/>
          </a:blip>
          <a:srcRect/>
          <a:stretch>
            <a:fillRect/>
          </a:stretch>
        </p:blipFill>
        <p:spPr bwMode="auto">
          <a:xfrm>
            <a:off x="171070" y="123297"/>
            <a:ext cx="2218840" cy="807608"/>
          </a:xfrm>
          <a:prstGeom prst="rect">
            <a:avLst/>
          </a:prstGeom>
          <a:noFill/>
        </p:spPr>
      </p:pic>
      <p:graphicFrame>
        <p:nvGraphicFramePr>
          <p:cNvPr id="22" name="Table 4">
            <a:extLst>
              <a:ext uri="{FF2B5EF4-FFF2-40B4-BE49-F238E27FC236}">
                <a16:creationId xmlns:a16="http://schemas.microsoft.com/office/drawing/2014/main" id="{D3A6406E-6856-4336-9526-BD4ED15EF8B8}"/>
              </a:ext>
            </a:extLst>
          </p:cNvPr>
          <p:cNvGraphicFramePr>
            <a:graphicFrameLocks/>
          </p:cNvGraphicFramePr>
          <p:nvPr>
            <p:extLst>
              <p:ext uri="{D42A27DB-BD31-4B8C-83A1-F6EECF244321}">
                <p14:modId xmlns:p14="http://schemas.microsoft.com/office/powerpoint/2010/main" val="2790006244"/>
              </p:ext>
            </p:extLst>
          </p:nvPr>
        </p:nvGraphicFramePr>
        <p:xfrm>
          <a:off x="1041002" y="1044396"/>
          <a:ext cx="7138356" cy="5816600"/>
        </p:xfrm>
        <a:graphic>
          <a:graphicData uri="http://schemas.openxmlformats.org/drawingml/2006/table">
            <a:tbl>
              <a:tblPr firstRow="1" bandRow="1">
                <a:tableStyleId>{125E5076-3810-47DD-B79F-674D7AD40C01}</a:tableStyleId>
              </a:tblPr>
              <a:tblGrid>
                <a:gridCol w="3569178">
                  <a:extLst>
                    <a:ext uri="{9D8B030D-6E8A-4147-A177-3AD203B41FA5}">
                      <a16:colId xmlns:a16="http://schemas.microsoft.com/office/drawing/2014/main" val="1500444238"/>
                    </a:ext>
                  </a:extLst>
                </a:gridCol>
                <a:gridCol w="3569178">
                  <a:extLst>
                    <a:ext uri="{9D8B030D-6E8A-4147-A177-3AD203B41FA5}">
                      <a16:colId xmlns:a16="http://schemas.microsoft.com/office/drawing/2014/main" val="2461179986"/>
                    </a:ext>
                  </a:extLst>
                </a:gridCol>
              </a:tblGrid>
              <a:tr h="375066">
                <a:tc>
                  <a:txBody>
                    <a:bodyPr/>
                    <a:lstStyle/>
                    <a:p>
                      <a:r>
                        <a:rPr lang="en-US" dirty="0"/>
                        <a:t>Ci3T Leadership Teams</a:t>
                      </a:r>
                    </a:p>
                  </a:txBody>
                  <a:tcPr/>
                </a:tc>
                <a:tc>
                  <a:txBody>
                    <a:bodyPr/>
                    <a:lstStyle/>
                    <a:p>
                      <a:r>
                        <a:rPr lang="en-US" dirty="0"/>
                        <a:t>Individuals </a:t>
                      </a:r>
                    </a:p>
                  </a:txBody>
                  <a:tcPr>
                    <a:solidFill>
                      <a:schemeClr val="accent1">
                        <a:lumMod val="50000"/>
                      </a:schemeClr>
                    </a:solidFill>
                  </a:tcPr>
                </a:tc>
                <a:extLst>
                  <a:ext uri="{0D108BD9-81ED-4DB2-BD59-A6C34878D82A}">
                    <a16:rowId xmlns:a16="http://schemas.microsoft.com/office/drawing/2014/main" val="1147044120"/>
                  </a:ext>
                </a:extLst>
              </a:tr>
              <a:tr h="5441534">
                <a:tc>
                  <a: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2400" b="0" kern="1200" dirty="0">
                          <a:solidFill>
                            <a:schemeClr val="tx1"/>
                          </a:solidFill>
                          <a:effectLst/>
                          <a:latin typeface="+mn-lt"/>
                          <a:ea typeface="+mn-ea"/>
                          <a:cs typeface="+mn-cs"/>
                        </a:rPr>
                        <a:t>How do you support faculty and staff to use screening data?</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2400" b="0" kern="1200" dirty="0">
                          <a:solidFill>
                            <a:schemeClr val="tx1"/>
                          </a:solidFill>
                          <a:effectLst/>
                          <a:latin typeface="+mn-lt"/>
                          <a:ea typeface="+mn-ea"/>
                          <a:cs typeface="+mn-cs"/>
                        </a:rPr>
                        <a:t>If possible, look at your screening data for Tier 1</a:t>
                      </a:r>
                    </a:p>
                    <a:p>
                      <a:pPr marL="800100" marR="0" lvl="1" indent="-342900">
                        <a:lnSpc>
                          <a:spcPct val="107000"/>
                        </a:lnSpc>
                        <a:spcBef>
                          <a:spcPts val="0"/>
                        </a:spcBef>
                        <a:spcAft>
                          <a:spcPts val="0"/>
                        </a:spcAft>
                        <a:buFont typeface="Arial" panose="020B0604020202020204" pitchFamily="34" charset="0"/>
                        <a:buChar char="•"/>
                        <a:tabLst>
                          <a:tab pos="457200" algn="l"/>
                        </a:tabLst>
                      </a:pPr>
                      <a:r>
                        <a:rPr lang="en-US" sz="2400" b="0" kern="1200" dirty="0">
                          <a:solidFill>
                            <a:schemeClr val="tx1"/>
                          </a:solidFill>
                          <a:effectLst/>
                          <a:latin typeface="+mn-lt"/>
                          <a:ea typeface="+mn-ea"/>
                          <a:cs typeface="+mn-cs"/>
                        </a:rPr>
                        <a:t>discuss next steps with your team</a:t>
                      </a:r>
                    </a:p>
                    <a:p>
                      <a:pPr marL="800100" marR="0" lvl="1" indent="-342900">
                        <a:lnSpc>
                          <a:spcPct val="107000"/>
                        </a:lnSpc>
                        <a:spcBef>
                          <a:spcPts val="0"/>
                        </a:spcBef>
                        <a:spcAft>
                          <a:spcPts val="0"/>
                        </a:spcAft>
                        <a:buFont typeface="Arial" panose="020B0604020202020204" pitchFamily="34" charset="0"/>
                        <a:buChar char="•"/>
                        <a:tabLst>
                          <a:tab pos="457200" algn="l"/>
                        </a:tabLst>
                      </a:pPr>
                      <a:r>
                        <a:rPr lang="en-US" sz="2400" b="0" kern="1200" dirty="0">
                          <a:solidFill>
                            <a:schemeClr val="tx1"/>
                          </a:solidFill>
                          <a:effectLst/>
                          <a:latin typeface="+mn-lt"/>
                          <a:ea typeface="+mn-ea"/>
                          <a:cs typeface="+mn-cs"/>
                        </a:rPr>
                        <a:t>consider professional learning needs of faculty and staff</a:t>
                      </a:r>
                    </a:p>
                  </a:txBody>
                  <a:tcPr>
                    <a:solidFill>
                      <a:schemeClr val="accent1">
                        <a:shade val="60000"/>
                        <a:alpha val="20000"/>
                      </a:schemeClr>
                    </a:solidFill>
                  </a:tcPr>
                </a:tc>
                <a:tc>
                  <a:txBody>
                    <a:bodyPr/>
                    <a:lstStyle/>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457200" algn="l"/>
                        </a:tabLst>
                        <a:defRPr/>
                      </a:pPr>
                      <a:r>
                        <a:rPr lang="en-US" sz="2400" b="0" kern="1200" dirty="0">
                          <a:solidFill>
                            <a:schemeClr val="tx1"/>
                          </a:solidFill>
                          <a:effectLst/>
                          <a:latin typeface="+mn-lt"/>
                          <a:ea typeface="+mn-ea"/>
                          <a:cs typeface="+mn-cs"/>
                        </a:rPr>
                        <a:t>Discuss and list questions on screening procedures.</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2400" b="0" kern="1200" dirty="0">
                        <a:solidFill>
                          <a:schemeClr val="tx1"/>
                        </a:solidFill>
                        <a:effectLst/>
                        <a:latin typeface="+mn-lt"/>
                        <a:ea typeface="+mn-ea"/>
                        <a:cs typeface="+mn-cs"/>
                      </a:endParaRPr>
                    </a:p>
                  </a:txBody>
                  <a:tcPr>
                    <a:solidFill>
                      <a:schemeClr val="tx2">
                        <a:lumMod val="75000"/>
                        <a:alpha val="20000"/>
                      </a:schemeClr>
                    </a:solidFill>
                  </a:tcPr>
                </a:tc>
                <a:extLst>
                  <a:ext uri="{0D108BD9-81ED-4DB2-BD59-A6C34878D82A}">
                    <a16:rowId xmlns:a16="http://schemas.microsoft.com/office/drawing/2014/main" val="1499469558"/>
                  </a:ext>
                </a:extLst>
              </a:tr>
            </a:tbl>
          </a:graphicData>
        </a:graphic>
      </p:graphicFrame>
      <p:sp>
        <p:nvSpPr>
          <p:cNvPr id="23" name="Rectangle 22">
            <a:extLst>
              <a:ext uri="{FF2B5EF4-FFF2-40B4-BE49-F238E27FC236}">
                <a16:creationId xmlns:a16="http://schemas.microsoft.com/office/drawing/2014/main" id="{979F75A9-AC28-42B3-BE5C-626E8A66E4F3}"/>
              </a:ext>
            </a:extLst>
          </p:cNvPr>
          <p:cNvSpPr/>
          <p:nvPr/>
        </p:nvSpPr>
        <p:spPr>
          <a:xfrm>
            <a:off x="1371014" y="536575"/>
            <a:ext cx="6649036"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a:ea typeface="+mn-ea"/>
                <a:cs typeface="+mn-cs"/>
              </a:rPr>
              <a:t>Let’s talk… and make plans!</a:t>
            </a:r>
          </a:p>
        </p:txBody>
      </p:sp>
      <p:pic>
        <p:nvPicPr>
          <p:cNvPr id="24" name="Picture 23">
            <a:extLst>
              <a:ext uri="{FF2B5EF4-FFF2-40B4-BE49-F238E27FC236}">
                <a16:creationId xmlns:a16="http://schemas.microsoft.com/office/drawing/2014/main" id="{4F241833-734E-44E1-82A2-BC6936B8D2F3}"/>
              </a:ext>
            </a:extLst>
          </p:cNvPr>
          <p:cNvPicPr>
            <a:picLocks noChangeAspect="1"/>
          </p:cNvPicPr>
          <p:nvPr/>
        </p:nvPicPr>
        <p:blipFill>
          <a:blip r:embed="rId20"/>
          <a:stretch>
            <a:fillRect/>
          </a:stretch>
        </p:blipFill>
        <p:spPr>
          <a:xfrm>
            <a:off x="4695532" y="3180340"/>
            <a:ext cx="3185326" cy="31410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0830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3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3"/>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4"/>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35"/>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36"/>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3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38"/>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39"/>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40"/>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4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additive="base">
                                        <p:cTn id="56" dur="500" fill="hold"/>
                                        <p:tgtEl>
                                          <p:spTgt spid="24"/>
                                        </p:tgtEl>
                                        <p:attrNameLst>
                                          <p:attrName>ppt_x</p:attrName>
                                        </p:attrNameLst>
                                      </p:cBhvr>
                                      <p:tavLst>
                                        <p:tav tm="0">
                                          <p:val>
                                            <p:strVal val="#ppt_x"/>
                                          </p:val>
                                        </p:tav>
                                        <p:tav tm="100000">
                                          <p:val>
                                            <p:strVal val="#ppt_x"/>
                                          </p:val>
                                        </p:tav>
                                      </p:tavLst>
                                    </p:anim>
                                    <p:anim calcmode="lin" valueType="num">
                                      <p:cBhvr additive="base">
                                        <p:cTn id="5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990600" y="2071288"/>
            <a:ext cx="6254750" cy="1362075"/>
          </a:xfrm>
        </p:spPr>
        <p:txBody>
          <a:bodyPr>
            <a:noAutofit/>
          </a:bodyPr>
          <a:lstStyle/>
          <a:p>
            <a:r>
              <a:rPr lang="en-US" sz="4800" dirty="0"/>
              <a:t>Examining your screening data…</a:t>
            </a:r>
          </a:p>
        </p:txBody>
      </p:sp>
      <p:sp>
        <p:nvSpPr>
          <p:cNvPr id="91139" name="Text Placeholder 3"/>
          <p:cNvSpPr>
            <a:spLocks noGrp="1"/>
          </p:cNvSpPr>
          <p:nvPr>
            <p:ph type="body" idx="1"/>
          </p:nvPr>
        </p:nvSpPr>
        <p:spPr>
          <a:xfrm>
            <a:off x="990600" y="3725863"/>
            <a:ext cx="7239000" cy="1455737"/>
          </a:xfrm>
        </p:spPr>
        <p:txBody>
          <a:bodyPr>
            <a:normAutofit/>
          </a:bodyPr>
          <a:lstStyle/>
          <a:p>
            <a:r>
              <a:rPr lang="en-US" sz="2600" dirty="0"/>
              <a:t>…implications for primary prevention efforts</a:t>
            </a:r>
          </a:p>
          <a:p>
            <a:r>
              <a:rPr lang="en-US" sz="2600" b="1" dirty="0"/>
              <a:t>…implications for teachers</a:t>
            </a:r>
          </a:p>
          <a:p>
            <a:r>
              <a:rPr lang="en-US" sz="2600" dirty="0"/>
              <a:t>…implications for student-based interventions</a:t>
            </a:r>
          </a:p>
          <a:p>
            <a:endParaRPr lang="en-US" dirty="0"/>
          </a:p>
        </p:txBody>
      </p:sp>
      <p:sp>
        <p:nvSpPr>
          <p:cNvPr id="10" name="TextBox 9"/>
          <p:cNvSpPr txBox="1">
            <a:spLocks noChangeArrowheads="1"/>
          </p:cNvSpPr>
          <p:nvPr/>
        </p:nvSpPr>
        <p:spPr bwMode="auto">
          <a:xfrm>
            <a:off x="533400" y="6019800"/>
            <a:ext cx="4757738" cy="36988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hangingPunct="1"/>
            <a:r>
              <a:rPr lang="en-US" dirty="0">
                <a:solidFill>
                  <a:prstClr val="white"/>
                </a:solidFill>
              </a:rPr>
              <a:t>See Lane, Menzies,  Bruhn, and </a:t>
            </a:r>
            <a:r>
              <a:rPr lang="en-US" dirty="0" err="1">
                <a:solidFill>
                  <a:prstClr val="white"/>
                </a:solidFill>
              </a:rPr>
              <a:t>Crnobori</a:t>
            </a:r>
            <a:r>
              <a:rPr lang="en-US" dirty="0">
                <a:solidFill>
                  <a:prstClr val="white"/>
                </a:solidFill>
              </a:rPr>
              <a:t>  (2011) </a:t>
            </a:r>
          </a:p>
        </p:txBody>
      </p:sp>
    </p:spTree>
    <p:extLst>
      <p:ext uri="{BB962C8B-B14F-4D97-AF65-F5344CB8AC3E}">
        <p14:creationId xmlns:p14="http://schemas.microsoft.com/office/powerpoint/2010/main" val="795635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5" name="Picture 4" descr="Cover Graphic">
            <a:extLst>
              <a:ext uri="{FF2B5EF4-FFF2-40B4-BE49-F238E27FC236}">
                <a16:creationId xmlns:a16="http://schemas.microsoft.com/office/drawing/2014/main" id="{401718EC-DADA-9E4A-B93D-402ABE77F3F8}"/>
              </a:ext>
            </a:extLst>
          </p:cNvPr>
          <p:cNvPicPr>
            <a:picLocks noChangeAspect="1" noChangeArrowheads="1"/>
          </p:cNvPicPr>
          <p:nvPr/>
        </p:nvPicPr>
        <p:blipFill rotWithShape="1">
          <a:blip r:embed="rId3"/>
          <a:srcRect r="5964" b="4260"/>
          <a:stretch/>
        </p:blipFill>
        <p:spPr bwMode="auto">
          <a:xfrm>
            <a:off x="6108116" y="232443"/>
            <a:ext cx="1719730" cy="2285888"/>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C1D0D720-78AE-7C47-B5CB-DCE4A18E347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15200" y="1212550"/>
            <a:ext cx="1651794" cy="2371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AutoShape 33"/>
          <p:cNvSpPr>
            <a:spLocks noChangeArrowheads="1"/>
          </p:cNvSpPr>
          <p:nvPr/>
        </p:nvSpPr>
        <p:spPr bwMode="auto">
          <a:xfrm rot="1802482">
            <a:off x="2514600" y="1066800"/>
            <a:ext cx="1828800" cy="609600"/>
          </a:xfrm>
          <a:prstGeom prst="curvedDownArrow">
            <a:avLst>
              <a:gd name="adj1" fmla="val 60000"/>
              <a:gd name="adj2" fmla="val 120000"/>
              <a:gd name="adj3" fmla="val 33333"/>
            </a:avLst>
          </a:prstGeom>
          <a:solidFill>
            <a:schemeClr val="accent1"/>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ＭＳ Ｐゴシック" pitchFamily="34" charset="-128"/>
              <a:cs typeface=""/>
            </a:endParaRPr>
          </a:p>
        </p:txBody>
      </p:sp>
      <p:sp>
        <p:nvSpPr>
          <p:cNvPr id="23555" name="AutoShape 35"/>
          <p:cNvSpPr>
            <a:spLocks noChangeArrowheads="1"/>
          </p:cNvSpPr>
          <p:nvPr/>
        </p:nvSpPr>
        <p:spPr bwMode="auto">
          <a:xfrm rot="3883708">
            <a:off x="1843147" y="3481387"/>
            <a:ext cx="1905000" cy="733425"/>
          </a:xfrm>
          <a:prstGeom prst="curvedUpArrow">
            <a:avLst>
              <a:gd name="adj1" fmla="val 51948"/>
              <a:gd name="adj2" fmla="val 103896"/>
              <a:gd name="adj3" fmla="val 33333"/>
            </a:avLst>
          </a:prstGeom>
          <a:solidFill>
            <a:schemeClr val="accent1"/>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ＭＳ Ｐゴシック" pitchFamily="34" charset="-128"/>
              <a:cs typeface=""/>
            </a:endParaRPr>
          </a:p>
        </p:txBody>
      </p:sp>
      <p:sp>
        <p:nvSpPr>
          <p:cNvPr id="23556" name="AutoShape 36"/>
          <p:cNvSpPr>
            <a:spLocks noChangeArrowheads="1"/>
          </p:cNvSpPr>
          <p:nvPr/>
        </p:nvSpPr>
        <p:spPr bwMode="auto">
          <a:xfrm>
            <a:off x="228600" y="609600"/>
            <a:ext cx="3048000" cy="1295400"/>
          </a:xfrm>
          <a:prstGeom prst="roundRect">
            <a:avLst>
              <a:gd name="adj" fmla="val 16667"/>
            </a:avLst>
          </a:prstGeom>
          <a:solidFill>
            <a:schemeClr val="bg1"/>
          </a:solidFill>
          <a:ln w="12700">
            <a:solidFill>
              <a:schemeClr val="tx1"/>
            </a:solidFill>
            <a:round/>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pitchFamily="34" charset="-128"/>
                <a:cs typeface=""/>
              </a:rPr>
              <a:t>Comprehensive, Integrated,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pitchFamily="34" charset="-128"/>
                <a:cs typeface=""/>
              </a:rPr>
              <a:t>Three-Tiered (Ci3T)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pitchFamily="34" charset="-128"/>
                <a:cs typeface=""/>
              </a:rPr>
              <a:t> Models of Support</a:t>
            </a:r>
          </a:p>
        </p:txBody>
      </p:sp>
      <p:sp>
        <p:nvSpPr>
          <p:cNvPr id="23557" name="AutoShape 39"/>
          <p:cNvSpPr>
            <a:spLocks noChangeArrowheads="1"/>
          </p:cNvSpPr>
          <p:nvPr/>
        </p:nvSpPr>
        <p:spPr bwMode="auto">
          <a:xfrm>
            <a:off x="5562600" y="5029200"/>
            <a:ext cx="3429000" cy="1295400"/>
          </a:xfrm>
          <a:prstGeom prst="roundRect">
            <a:avLst>
              <a:gd name="adj" fmla="val 16667"/>
            </a:avLst>
          </a:prstGeom>
          <a:solidFill>
            <a:schemeClr val="bg1"/>
          </a:solidFill>
          <a:ln w="12700">
            <a:solidFill>
              <a:schemeClr val="tx1"/>
            </a:solidFill>
            <a:round/>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pitchFamily="34" charset="-128"/>
                <a:cs typeface=""/>
              </a:rPr>
              <a:t>Assess, Design, Implement,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pitchFamily="34" charset="-128"/>
                <a:cs typeface=""/>
              </a:rPr>
              <a:t>Evaluate </a:t>
            </a:r>
          </a:p>
        </p:txBody>
      </p:sp>
      <p:sp>
        <p:nvSpPr>
          <p:cNvPr id="23558" name="AutoShape 40"/>
          <p:cNvSpPr>
            <a:spLocks noChangeArrowheads="1"/>
          </p:cNvSpPr>
          <p:nvPr/>
        </p:nvSpPr>
        <p:spPr bwMode="auto">
          <a:xfrm rot="1802482">
            <a:off x="6096000" y="4114800"/>
            <a:ext cx="1828800" cy="609600"/>
          </a:xfrm>
          <a:prstGeom prst="curvedDownArrow">
            <a:avLst>
              <a:gd name="adj1" fmla="val 60000"/>
              <a:gd name="adj2" fmla="val 120000"/>
              <a:gd name="adj3" fmla="val 33333"/>
            </a:avLst>
          </a:prstGeom>
          <a:solidFill>
            <a:schemeClr val="accent1"/>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ＭＳ Ｐゴシック" pitchFamily="34" charset="-128"/>
              <a:cs typeface=""/>
            </a:endParaRPr>
          </a:p>
        </p:txBody>
      </p:sp>
      <p:sp>
        <p:nvSpPr>
          <p:cNvPr id="23559" name="AutoShape 37"/>
          <p:cNvSpPr>
            <a:spLocks noChangeArrowheads="1"/>
          </p:cNvSpPr>
          <p:nvPr/>
        </p:nvSpPr>
        <p:spPr bwMode="auto">
          <a:xfrm>
            <a:off x="1447800" y="1981200"/>
            <a:ext cx="3276600" cy="1295400"/>
          </a:xfrm>
          <a:prstGeom prst="roundRect">
            <a:avLst>
              <a:gd name="adj" fmla="val 16667"/>
            </a:avLst>
          </a:prstGeom>
          <a:solidFill>
            <a:schemeClr val="bg1"/>
          </a:solidFill>
          <a:ln w="12700">
            <a:solidFill>
              <a:schemeClr val="tx1"/>
            </a:solidFill>
            <a:round/>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ＭＳ Ｐゴシック" pitchFamily="34" charset="-128"/>
                <a:cs typeface=""/>
              </a:rPr>
              <a:t>Basic Classroom Management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ＭＳ Ｐゴシック" pitchFamily="34" charset="-128"/>
                <a:cs typeface=""/>
              </a:rPr>
              <a:t>Effective Instruction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ＭＳ Ｐゴシック" pitchFamily="34" charset="-128"/>
                <a:cs typeface=""/>
              </a:rPr>
              <a:t>Low-Intensity Strategies</a:t>
            </a:r>
          </a:p>
        </p:txBody>
      </p:sp>
      <p:sp>
        <p:nvSpPr>
          <p:cNvPr id="23560" name="AutoShape 38"/>
          <p:cNvSpPr>
            <a:spLocks noChangeArrowheads="1"/>
          </p:cNvSpPr>
          <p:nvPr/>
        </p:nvSpPr>
        <p:spPr bwMode="auto">
          <a:xfrm>
            <a:off x="3429000" y="3424454"/>
            <a:ext cx="3200400" cy="1376146"/>
          </a:xfrm>
          <a:prstGeom prst="roundRect">
            <a:avLst>
              <a:gd name="adj" fmla="val 16667"/>
            </a:avLst>
          </a:prstGeom>
          <a:solidFill>
            <a:schemeClr val="bg1"/>
          </a:solidFill>
          <a:ln w="12700">
            <a:solidFill>
              <a:schemeClr val="tx1"/>
            </a:solidFill>
            <a:round/>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
              </a:rPr>
              <a:t>Behavior Contracts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
              </a:rPr>
              <a:t>Self-Monitoring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ＭＳ Ｐゴシック" pitchFamily="34" charset="-128"/>
                <a:cs typeface=""/>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
              </a:rPr>
              <a:t>Functional Assessment-Based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
              </a:rPr>
              <a:t> Interventions</a:t>
            </a:r>
          </a:p>
        </p:txBody>
      </p:sp>
      <p:sp>
        <p:nvSpPr>
          <p:cNvPr id="23561" name="AutoShape 41"/>
          <p:cNvSpPr>
            <a:spLocks noChangeArrowheads="1"/>
          </p:cNvSpPr>
          <p:nvPr/>
        </p:nvSpPr>
        <p:spPr bwMode="auto">
          <a:xfrm>
            <a:off x="1676400" y="228600"/>
            <a:ext cx="3429000" cy="533400"/>
          </a:xfrm>
          <a:prstGeom prst="roundRect">
            <a:avLst>
              <a:gd name="adj" fmla="val 16667"/>
            </a:avLst>
          </a:prstGeom>
          <a:solidFill>
            <a:srgbClr val="002060"/>
          </a:solidFill>
          <a:ln w="9525">
            <a:solidFill>
              <a:schemeClr val="tx1"/>
            </a:solidFill>
            <a:round/>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ＭＳ Ｐゴシック" pitchFamily="34" charset="-128"/>
                <a:cs typeface=""/>
              </a:rPr>
              <a:t>Schoolwide Positive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ＭＳ Ｐゴシック" pitchFamily="34" charset="-128"/>
                <a:cs typeface=""/>
              </a:rPr>
              <a:t>Behavior Support</a:t>
            </a:r>
          </a:p>
        </p:txBody>
      </p:sp>
      <p:sp>
        <p:nvSpPr>
          <p:cNvPr id="23562" name="AutoShape 42"/>
          <p:cNvSpPr>
            <a:spLocks noChangeArrowheads="1"/>
          </p:cNvSpPr>
          <p:nvPr/>
        </p:nvSpPr>
        <p:spPr bwMode="auto">
          <a:xfrm>
            <a:off x="4343400" y="1676400"/>
            <a:ext cx="2895600" cy="533400"/>
          </a:xfrm>
          <a:prstGeom prst="roundRect">
            <a:avLst>
              <a:gd name="adj" fmla="val 16667"/>
            </a:avLst>
          </a:prstGeom>
          <a:solidFill>
            <a:srgbClr val="002060"/>
          </a:solidFill>
          <a:ln w="9525">
            <a:solidFill>
              <a:schemeClr val="tx1"/>
            </a:solidFill>
            <a:round/>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ＭＳ Ｐゴシック" pitchFamily="34" charset="-128"/>
                <a:cs typeface=""/>
              </a:rPr>
              <a:t>Low-Intensity Strategies</a:t>
            </a:r>
          </a:p>
        </p:txBody>
      </p:sp>
      <p:sp>
        <p:nvSpPr>
          <p:cNvPr id="23563" name="AutoShape 43"/>
          <p:cNvSpPr>
            <a:spLocks noChangeArrowheads="1"/>
          </p:cNvSpPr>
          <p:nvPr/>
        </p:nvSpPr>
        <p:spPr bwMode="auto">
          <a:xfrm>
            <a:off x="914400" y="4648200"/>
            <a:ext cx="3124200" cy="533400"/>
          </a:xfrm>
          <a:prstGeom prst="roundRect">
            <a:avLst>
              <a:gd name="adj" fmla="val 16667"/>
            </a:avLst>
          </a:prstGeom>
          <a:solidFill>
            <a:srgbClr val="002060"/>
          </a:solidFill>
          <a:ln w="9525">
            <a:solidFill>
              <a:schemeClr val="tx1"/>
            </a:solidFill>
            <a:round/>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ＭＳ Ｐゴシック" pitchFamily="34" charset="-128"/>
                <a:cs typeface=""/>
              </a:rPr>
              <a:t>Higher-Intensity Strategies</a:t>
            </a:r>
          </a:p>
        </p:txBody>
      </p:sp>
      <p:sp>
        <p:nvSpPr>
          <p:cNvPr id="23564" name="AutoShape 44"/>
          <p:cNvSpPr>
            <a:spLocks noChangeArrowheads="1"/>
          </p:cNvSpPr>
          <p:nvPr/>
        </p:nvSpPr>
        <p:spPr bwMode="auto">
          <a:xfrm>
            <a:off x="4373154" y="6021355"/>
            <a:ext cx="2286000" cy="533400"/>
          </a:xfrm>
          <a:prstGeom prst="roundRect">
            <a:avLst>
              <a:gd name="adj" fmla="val 16667"/>
            </a:avLst>
          </a:prstGeom>
          <a:solidFill>
            <a:srgbClr val="002060"/>
          </a:solidFill>
          <a:ln w="9525">
            <a:solidFill>
              <a:schemeClr val="tx1"/>
            </a:solidFill>
            <a:round/>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ＭＳ Ｐゴシック" pitchFamily="34" charset="-128"/>
                <a:cs typeface=""/>
              </a:rPr>
              <a:t>Assessment</a:t>
            </a:r>
          </a:p>
        </p:txBody>
      </p:sp>
      <p:sp>
        <p:nvSpPr>
          <p:cNvPr id="16" name="Rectangle 15">
            <a:extLst>
              <a:ext uri="{FF2B5EF4-FFF2-40B4-BE49-F238E27FC236}">
                <a16:creationId xmlns:a16="http://schemas.microsoft.com/office/drawing/2014/main" id="{9A997B31-49DC-4673-B146-6E1DFC7E8179}"/>
              </a:ext>
            </a:extLst>
          </p:cNvPr>
          <p:cNvSpPr/>
          <p:nvPr/>
        </p:nvSpPr>
        <p:spPr>
          <a:xfrm>
            <a:off x="30982" y="5903893"/>
            <a:ext cx="4098891"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Adapted from Lane, K. L., Menzies, H. M., Bruhn, A. L., &amp; </a:t>
            </a:r>
            <a:r>
              <a:rPr kumimoji="0" lang="en-US"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Crnobori</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M. (2011). </a:t>
            </a:r>
            <a:r>
              <a:rPr kumimoji="0" lang="en-US" sz="1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Managing challenging behaviors in schools: Research-based strategies that work</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New York, NY: Guilford Press. </a:t>
            </a:r>
          </a:p>
        </p:txBody>
      </p:sp>
    </p:spTree>
    <p:extLst>
      <p:ext uri="{BB962C8B-B14F-4D97-AF65-F5344CB8AC3E}">
        <p14:creationId xmlns:p14="http://schemas.microsoft.com/office/powerpoint/2010/main" val="1705520926"/>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 a book study to build school site capacity</a:t>
            </a:r>
          </a:p>
        </p:txBody>
      </p:sp>
      <p:sp>
        <p:nvSpPr>
          <p:cNvPr id="7" name="TextBox 6"/>
          <p:cNvSpPr txBox="1">
            <a:spLocks noChangeArrowheads="1"/>
          </p:cNvSpPr>
          <p:nvPr/>
        </p:nvSpPr>
        <p:spPr bwMode="auto">
          <a:xfrm>
            <a:off x="47484" y="6027003"/>
            <a:ext cx="5621372" cy="830997"/>
          </a:xfrm>
          <a:prstGeom prst="rect">
            <a:avLst/>
          </a:prstGeom>
          <a:noFill/>
          <a:ln>
            <a:noFill/>
          </a:ln>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itchFamily="-109" charset="0"/>
                <a:ea typeface="+mn-ea"/>
                <a:cs typeface="Arial" charset="0"/>
              </a:rPr>
              <a:t>See Lane, K. L., Menzies, H. M., Bruhn, A. L., &amp; </a:t>
            </a:r>
            <a:r>
              <a:rPr kumimoji="0" lang="en-US" sz="1600" b="0" i="0" u="none" strike="noStrike" kern="1200" cap="none" spc="0" normalizeH="0" baseline="0" noProof="0" dirty="0" err="1">
                <a:ln>
                  <a:noFill/>
                </a:ln>
                <a:solidFill>
                  <a:prstClr val="white">
                    <a:lumMod val="50000"/>
                  </a:prstClr>
                </a:solidFill>
                <a:effectLst/>
                <a:uLnTx/>
                <a:uFillTx/>
                <a:latin typeface="Calibri" pitchFamily="-109" charset="0"/>
                <a:ea typeface="+mn-ea"/>
                <a:cs typeface="Arial" charset="0"/>
              </a:rPr>
              <a:t>Crnobori</a:t>
            </a:r>
            <a:r>
              <a:rPr kumimoji="0" lang="en-US" sz="1600" b="0" i="0" u="none" strike="noStrike" kern="1200" cap="none" spc="0" normalizeH="0" baseline="0" noProof="0" dirty="0">
                <a:ln>
                  <a:noFill/>
                </a:ln>
                <a:solidFill>
                  <a:prstClr val="white">
                    <a:lumMod val="50000"/>
                  </a:prstClr>
                </a:solidFill>
                <a:effectLst/>
                <a:uLnTx/>
                <a:uFillTx/>
                <a:latin typeface="Calibri" pitchFamily="-109" charset="0"/>
                <a:ea typeface="+mn-ea"/>
                <a:cs typeface="Arial" charset="0"/>
              </a:rPr>
              <a:t>, M. (2011). </a:t>
            </a:r>
            <a:r>
              <a:rPr kumimoji="0" lang="en-US" sz="1600" b="0" i="1" u="none" strike="noStrike" kern="1200" cap="none" spc="0" normalizeH="0" baseline="0" noProof="0" dirty="0">
                <a:ln>
                  <a:noFill/>
                </a:ln>
                <a:solidFill>
                  <a:prstClr val="white">
                    <a:lumMod val="50000"/>
                  </a:prstClr>
                </a:solidFill>
                <a:effectLst/>
                <a:uLnTx/>
                <a:uFillTx/>
                <a:latin typeface="Calibri" pitchFamily="-109" charset="0"/>
                <a:ea typeface="+mn-ea"/>
                <a:cs typeface="Arial" charset="0"/>
              </a:rPr>
              <a:t>Managing challenging behaviors in schools: </a:t>
            </a:r>
            <a:r>
              <a:rPr kumimoji="0" lang="en-US" sz="1400" b="0" i="1" u="none" strike="noStrike" kern="1200" cap="none" spc="0" normalizeH="0" baseline="0" noProof="0" dirty="0">
                <a:ln>
                  <a:noFill/>
                </a:ln>
                <a:solidFill>
                  <a:prstClr val="white">
                    <a:lumMod val="50000"/>
                  </a:prstClr>
                </a:solidFill>
                <a:effectLst/>
                <a:uLnTx/>
                <a:uFillTx/>
                <a:latin typeface="Calibri" pitchFamily="-109" charset="0"/>
                <a:ea typeface="+mn-ea"/>
                <a:cs typeface="Arial" charset="0"/>
              </a:rPr>
              <a:t>Research-based</a:t>
            </a:r>
            <a:r>
              <a:rPr kumimoji="0" lang="en-US" sz="1600" b="0" i="1" u="none" strike="noStrike" kern="1200" cap="none" spc="0" normalizeH="0" baseline="0" noProof="0" dirty="0">
                <a:ln>
                  <a:noFill/>
                </a:ln>
                <a:solidFill>
                  <a:prstClr val="white">
                    <a:lumMod val="50000"/>
                  </a:prstClr>
                </a:solidFill>
                <a:effectLst/>
                <a:uLnTx/>
                <a:uFillTx/>
                <a:latin typeface="Calibri" pitchFamily="-109" charset="0"/>
                <a:ea typeface="+mn-ea"/>
                <a:cs typeface="Arial" charset="0"/>
              </a:rPr>
              <a:t> strategies that work</a:t>
            </a:r>
            <a:r>
              <a:rPr kumimoji="0" lang="en-US" sz="1600" b="0" i="0" u="none" strike="noStrike" kern="1200" cap="none" spc="0" normalizeH="0" baseline="0" noProof="0" dirty="0">
                <a:ln>
                  <a:noFill/>
                </a:ln>
                <a:solidFill>
                  <a:prstClr val="white">
                    <a:lumMod val="50000"/>
                  </a:prstClr>
                </a:solidFill>
                <a:effectLst/>
                <a:uLnTx/>
                <a:uFillTx/>
                <a:latin typeface="Calibri" pitchFamily="-109" charset="0"/>
                <a:ea typeface="+mn-ea"/>
                <a:cs typeface="Arial" charset="0"/>
              </a:rPr>
              <a:t>. New York, NY: Guilford Press.</a:t>
            </a:r>
          </a:p>
        </p:txBody>
      </p:sp>
      <p:pic>
        <p:nvPicPr>
          <p:cNvPr id="5" name="Picture 4" title="Book cover: Managing challenging behaviors in school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5784" y="2867463"/>
            <a:ext cx="2512769" cy="3309500"/>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10" name="Freeform 9"/>
          <p:cNvSpPr/>
          <p:nvPr/>
        </p:nvSpPr>
        <p:spPr>
          <a:xfrm>
            <a:off x="2825147" y="4605531"/>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Self-Monitoring</a:t>
            </a:r>
          </a:p>
        </p:txBody>
      </p:sp>
      <p:sp>
        <p:nvSpPr>
          <p:cNvPr id="11" name="Freeform 10"/>
          <p:cNvSpPr/>
          <p:nvPr/>
        </p:nvSpPr>
        <p:spPr>
          <a:xfrm>
            <a:off x="2825147" y="5275652"/>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 Contracts</a:t>
            </a:r>
          </a:p>
        </p:txBody>
      </p:sp>
      <p:sp>
        <p:nvSpPr>
          <p:cNvPr id="9" name="Freeform 8"/>
          <p:cNvSpPr/>
          <p:nvPr/>
        </p:nvSpPr>
        <p:spPr>
          <a:xfrm>
            <a:off x="725806" y="1920463"/>
            <a:ext cx="4362388"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Classroom management</a:t>
            </a:r>
          </a:p>
        </p:txBody>
      </p:sp>
      <p:sp>
        <p:nvSpPr>
          <p:cNvPr id="12" name="Freeform 11"/>
          <p:cNvSpPr/>
          <p:nvPr/>
        </p:nvSpPr>
        <p:spPr>
          <a:xfrm>
            <a:off x="725806" y="3270067"/>
            <a:ext cx="4362388"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Low-intensity strategies</a:t>
            </a:r>
          </a:p>
        </p:txBody>
      </p:sp>
      <p:sp>
        <p:nvSpPr>
          <p:cNvPr id="13" name="Freeform 12"/>
          <p:cNvSpPr/>
          <p:nvPr/>
        </p:nvSpPr>
        <p:spPr>
          <a:xfrm>
            <a:off x="725806" y="2591336"/>
            <a:ext cx="4362388"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Instructional delivery</a:t>
            </a:r>
          </a:p>
        </p:txBody>
      </p:sp>
    </p:spTree>
    <p:extLst>
      <p:ext uri="{BB962C8B-B14F-4D97-AF65-F5344CB8AC3E}">
        <p14:creationId xmlns:p14="http://schemas.microsoft.com/office/powerpoint/2010/main" val="7147381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Components of </a:t>
            </a:r>
            <a:br>
              <a:rPr lang="en-US" dirty="0"/>
            </a:br>
            <a:r>
              <a:rPr lang="en-US" dirty="0"/>
              <a:t>Classroom Management</a:t>
            </a:r>
          </a:p>
        </p:txBody>
      </p:sp>
      <p:graphicFrame>
        <p:nvGraphicFramePr>
          <p:cNvPr id="10" name="Content Placeholder 9"/>
          <p:cNvGraphicFramePr>
            <a:graphicFrameLocks noGrp="1"/>
          </p:cNvGraphicFramePr>
          <p:nvPr>
            <p:ph idx="1"/>
          </p:nvPr>
        </p:nvGraphicFramePr>
        <p:xfrm>
          <a:off x="628650" y="1825625"/>
          <a:ext cx="461711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7" title="Adolescent students writing at desks in a classroom"/>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rot="267407">
            <a:off x="6028204" y="3589138"/>
            <a:ext cx="2822031" cy="18813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8" descr="Teacher overlooking students mixing chemicals" title="Picture of science classroom"/>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rot="21187471">
            <a:off x="5201749" y="1836790"/>
            <a:ext cx="2542708" cy="1695139"/>
          </a:xfrm>
          <a:prstGeom prst="roundRect">
            <a:avLst>
              <a:gd name="adj" fmla="val 13506"/>
            </a:avLst>
          </a:prstGeom>
          <a:ln>
            <a:noFill/>
          </a:ln>
          <a:effectLst>
            <a:outerShdw blurRad="292100" dist="139700" dir="2700000" algn="tl" rotWithShape="0">
              <a:srgbClr val="333333">
                <a:alpha val="65000"/>
              </a:srgbClr>
            </a:outerShdw>
          </a:effectLst>
        </p:spPr>
      </p:pic>
      <p:sp>
        <p:nvSpPr>
          <p:cNvPr id="8" name="TextBox 7"/>
          <p:cNvSpPr txBox="1">
            <a:spLocks noChangeArrowheads="1"/>
          </p:cNvSpPr>
          <p:nvPr/>
        </p:nvSpPr>
        <p:spPr bwMode="auto">
          <a:xfrm>
            <a:off x="101678" y="6211669"/>
            <a:ext cx="8940644" cy="646331"/>
          </a:xfrm>
          <a:prstGeom prst="rect">
            <a:avLst/>
          </a:prstGeom>
          <a:noFill/>
          <a:ln>
            <a:noFill/>
          </a:ln>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itchFamily="-109" charset="0"/>
                <a:ea typeface="+mn-ea"/>
                <a:cs typeface="Arial" charset="0"/>
              </a:rPr>
              <a:t>See Lane, K. L., Menzies, H. M., Bruhn, A. L., &amp; </a:t>
            </a:r>
            <a:r>
              <a:rPr kumimoji="0" lang="en-US" sz="1800" b="0" i="0" u="none" strike="noStrike" kern="1200" cap="none" spc="0" normalizeH="0" baseline="0" noProof="0" dirty="0" err="1">
                <a:ln>
                  <a:noFill/>
                </a:ln>
                <a:solidFill>
                  <a:prstClr val="white">
                    <a:lumMod val="50000"/>
                  </a:prstClr>
                </a:solidFill>
                <a:effectLst/>
                <a:uLnTx/>
                <a:uFillTx/>
                <a:latin typeface="Calibri" pitchFamily="-109" charset="0"/>
                <a:ea typeface="+mn-ea"/>
                <a:cs typeface="Arial" charset="0"/>
              </a:rPr>
              <a:t>Crnobori</a:t>
            </a:r>
            <a:r>
              <a:rPr kumimoji="0" lang="en-US" sz="1800" b="0" i="0" u="none" strike="noStrike" kern="1200" cap="none" spc="0" normalizeH="0" baseline="0" noProof="0" dirty="0">
                <a:ln>
                  <a:noFill/>
                </a:ln>
                <a:solidFill>
                  <a:prstClr val="white">
                    <a:lumMod val="50000"/>
                  </a:prstClr>
                </a:solidFill>
                <a:effectLst/>
                <a:uLnTx/>
                <a:uFillTx/>
                <a:latin typeface="Calibri" pitchFamily="-109" charset="0"/>
                <a:ea typeface="+mn-ea"/>
                <a:cs typeface="Arial" charset="0"/>
              </a:rPr>
              <a:t>, M. (2011). </a:t>
            </a:r>
            <a:r>
              <a:rPr kumimoji="0" lang="en-US" sz="1800" b="0" i="1" u="none" strike="noStrike" kern="1200" cap="none" spc="0" normalizeH="0" baseline="0" noProof="0" dirty="0">
                <a:ln>
                  <a:noFill/>
                </a:ln>
                <a:solidFill>
                  <a:prstClr val="white">
                    <a:lumMod val="50000"/>
                  </a:prstClr>
                </a:solidFill>
                <a:effectLst/>
                <a:uLnTx/>
                <a:uFillTx/>
                <a:latin typeface="Calibri" pitchFamily="-109" charset="0"/>
                <a:ea typeface="+mn-ea"/>
                <a:cs typeface="Arial" charset="0"/>
              </a:rPr>
              <a:t>Managing challenging behaviors in schools: Research-based strategies that work</a:t>
            </a:r>
            <a:r>
              <a:rPr kumimoji="0" lang="en-US" sz="1800" b="0" i="0" u="none" strike="noStrike" kern="1200" cap="none" spc="0" normalizeH="0" baseline="0" noProof="0" dirty="0">
                <a:ln>
                  <a:noFill/>
                </a:ln>
                <a:solidFill>
                  <a:prstClr val="white">
                    <a:lumMod val="50000"/>
                  </a:prstClr>
                </a:solidFill>
                <a:effectLst/>
                <a:uLnTx/>
                <a:uFillTx/>
                <a:latin typeface="Calibri" pitchFamily="-109" charset="0"/>
                <a:ea typeface="+mn-ea"/>
                <a:cs typeface="Arial" charset="0"/>
              </a:rPr>
              <a:t>. New York, NY: Guilford Press.</a:t>
            </a:r>
          </a:p>
        </p:txBody>
      </p:sp>
    </p:spTree>
    <p:extLst>
      <p:ext uri="{BB962C8B-B14F-4D97-AF65-F5344CB8AC3E}">
        <p14:creationId xmlns:p14="http://schemas.microsoft.com/office/powerpoint/2010/main" val="2574488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B9E5D-ED7D-C541-9542-41C2DFAF00F3}"/>
              </a:ext>
            </a:extLst>
          </p:cNvPr>
          <p:cNvSpPr>
            <a:spLocks noGrp="1"/>
          </p:cNvSpPr>
          <p:nvPr>
            <p:ph type="title" idx="4294967295"/>
          </p:nvPr>
        </p:nvSpPr>
        <p:spPr>
          <a:xfrm>
            <a:off x="241160" y="4502192"/>
            <a:ext cx="3749675" cy="1201737"/>
          </a:xfrm>
        </p:spPr>
        <p:txBody>
          <a:bodyPr/>
          <a:lstStyle/>
          <a:p>
            <a:pPr rtl="0" eaLnBrk="1" latinLnBrk="0" hangingPunct="1"/>
            <a:r>
              <a:rPr lang="en-US" sz="2400" kern="1200" dirty="0">
                <a:solidFill>
                  <a:srgbClr val="000000"/>
                </a:solidFill>
                <a:effectLst/>
                <a:latin typeface="Calibri" panose="020F0502020204030204" pitchFamily="34" charset="0"/>
                <a:ea typeface="+mn-ea"/>
                <a:cs typeface="+mn-cs"/>
              </a:rPr>
              <a:t>Identify site-level experts using self-assessment tools </a:t>
            </a:r>
            <a:endParaRPr lang="en-US" dirty="0">
              <a:effectLst/>
            </a:endParaRPr>
          </a:p>
        </p:txBody>
      </p:sp>
      <p:sp>
        <p:nvSpPr>
          <p:cNvPr id="9" name="TextBox 8"/>
          <p:cNvSpPr txBox="1">
            <a:spLocks noChangeArrowheads="1"/>
          </p:cNvSpPr>
          <p:nvPr/>
        </p:nvSpPr>
        <p:spPr bwMode="auto">
          <a:xfrm>
            <a:off x="0" y="5703929"/>
            <a:ext cx="9144000" cy="1169551"/>
          </a:xfrm>
          <a:prstGeom prst="rect">
            <a:avLst/>
          </a:prstGeom>
          <a:noFill/>
          <a:ln>
            <a:noFill/>
          </a:ln>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119063" indent="-119063" eaLnBrk="1" hangingPunct="1">
              <a:buFont typeface="Arial" panose="020B0604020202020204" pitchFamily="34" charset="0"/>
              <a:buChar char="•"/>
            </a:pPr>
            <a:r>
              <a:rPr lang="en-US" sz="1400" dirty="0">
                <a:solidFill>
                  <a:schemeClr val="bg1">
                    <a:lumMod val="50000"/>
                  </a:schemeClr>
                </a:solidFill>
              </a:rPr>
              <a:t>Lane, K. L., Menzies, H. M., Bruhn, A. L., &amp; </a:t>
            </a:r>
            <a:r>
              <a:rPr lang="en-US" sz="1400" dirty="0" err="1">
                <a:solidFill>
                  <a:schemeClr val="bg1">
                    <a:lumMod val="50000"/>
                  </a:schemeClr>
                </a:solidFill>
              </a:rPr>
              <a:t>Crnobori</a:t>
            </a:r>
            <a:r>
              <a:rPr lang="en-US" sz="1400" dirty="0">
                <a:solidFill>
                  <a:schemeClr val="bg1">
                    <a:lumMod val="50000"/>
                  </a:schemeClr>
                </a:solidFill>
              </a:rPr>
              <a:t>, M. (2011). </a:t>
            </a:r>
            <a:r>
              <a:rPr lang="en-US" sz="1400" i="1" dirty="0">
                <a:solidFill>
                  <a:schemeClr val="bg1">
                    <a:lumMod val="50000"/>
                  </a:schemeClr>
                </a:solidFill>
              </a:rPr>
              <a:t>Managing challenging behaviors in schools: Research-based strategies that work</a:t>
            </a:r>
            <a:r>
              <a:rPr lang="en-US" sz="1400" dirty="0">
                <a:solidFill>
                  <a:schemeClr val="bg1">
                    <a:lumMod val="50000"/>
                  </a:schemeClr>
                </a:solidFill>
              </a:rPr>
              <a:t>. New York, NY: Guilford Press.</a:t>
            </a:r>
          </a:p>
          <a:p>
            <a:pPr marL="119063" indent="-119063" eaLnBrk="1" hangingPunct="1">
              <a:buFont typeface="Arial" panose="020B0604020202020204" pitchFamily="34" charset="0"/>
              <a:buChar char="•"/>
            </a:pPr>
            <a:r>
              <a:rPr lang="en-US" sz="1400" dirty="0">
                <a:solidFill>
                  <a:schemeClr val="bg1">
                    <a:lumMod val="50000"/>
                  </a:schemeClr>
                </a:solidFill>
              </a:rPr>
              <a:t>Oakes, W. P., Cantwell, E. D., Lane, K. L., Royer, D. J., &amp; Common, E. A. (2019).  Examining educator’s views of classroom management and instructional strategies: School-site capacity for supporting students’ behavioral needs.  </a:t>
            </a:r>
            <a:r>
              <a:rPr lang="en-US" sz="1400" i="1" dirty="0">
                <a:solidFill>
                  <a:schemeClr val="bg1">
                    <a:lumMod val="50000"/>
                  </a:schemeClr>
                </a:solidFill>
              </a:rPr>
              <a:t>Preventing School Failure.</a:t>
            </a:r>
            <a:endParaRPr lang="en-US" sz="1400" dirty="0">
              <a:solidFill>
                <a:schemeClr val="bg1">
                  <a:lumMod val="50000"/>
                </a:schemeClr>
              </a:solidFill>
            </a:endParaRPr>
          </a:p>
        </p:txBody>
      </p:sp>
      <p:graphicFrame>
        <p:nvGraphicFramePr>
          <p:cNvPr id="12" name="Diagram 11"/>
          <p:cNvGraphicFramePr/>
          <p:nvPr/>
        </p:nvGraphicFramePr>
        <p:xfrm>
          <a:off x="170822" y="-650392"/>
          <a:ext cx="8955745" cy="5895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title="KCU: classroom management self-assessment"/>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48520" y="220026"/>
            <a:ext cx="3770972" cy="4756812"/>
          </a:xfrm>
          <a:prstGeom prst="rect">
            <a:avLst/>
          </a:prstGeom>
          <a:ln w="19050">
            <a:solidFill>
              <a:schemeClr val="accent5"/>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2707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Low-Intensity Strategies for Academics and Behavior</a:t>
            </a:r>
          </a:p>
        </p:txBody>
      </p:sp>
      <p:sp>
        <p:nvSpPr>
          <p:cNvPr id="21" name="Freeform 20"/>
          <p:cNvSpPr/>
          <p:nvPr/>
        </p:nvSpPr>
        <p:spPr>
          <a:xfrm>
            <a:off x="688298" y="4331134"/>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 </a:t>
            </a:r>
            <a:r>
              <a:rPr kumimoji="0" lang="en-US" sz="1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22" name="Freeform 21"/>
          <p:cNvSpPr/>
          <p:nvPr/>
        </p:nvSpPr>
        <p:spPr>
          <a:xfrm>
            <a:off x="703046" y="4982017"/>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Precorrection</a:t>
            </a:r>
            <a:endPar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Freeform 22"/>
          <p:cNvSpPr/>
          <p:nvPr/>
        </p:nvSpPr>
        <p:spPr>
          <a:xfrm>
            <a:off x="703046" y="5632901"/>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a:reflection blurRad="6350" stA="50000" endA="300" endPos="38500" dist="508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sp>
        <p:nvSpPr>
          <p:cNvPr id="25" name="TextBox 24"/>
          <p:cNvSpPr txBox="1"/>
          <p:nvPr/>
        </p:nvSpPr>
        <p:spPr>
          <a:xfrm>
            <a:off x="3674846" y="5946876"/>
            <a:ext cx="53385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Lane, K. L., Menzies, H. M., Ennis, R. P., &amp; Oakes, W. P. (2015). </a:t>
            </a:r>
            <a:r>
              <a:rPr kumimoji="0" lang="en-US" sz="1600" b="0" i="1" u="none" strike="noStrike" kern="1200" cap="none" spc="0" normalizeH="0" baseline="0" noProof="0">
                <a:ln>
                  <a:noFill/>
                </a:ln>
                <a:solidFill>
                  <a:prstClr val="white">
                    <a:lumMod val="50000"/>
                  </a:prstClr>
                </a:solidFill>
                <a:effectLst/>
                <a:uLnTx/>
                <a:uFillTx/>
                <a:latin typeface="Calibri" panose="020F0502020204030204"/>
                <a:ea typeface="+mn-ea"/>
                <a:cs typeface="+mn-cs"/>
              </a:rPr>
              <a:t>Supporting behavior for school success: A step-by-step guide to key strategies</a:t>
            </a:r>
            <a:r>
              <a:rPr kumimoji="0" lang="en-US" sz="1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 New York, NY: Guildford Press.</a:t>
            </a:r>
          </a:p>
        </p:txBody>
      </p:sp>
      <p:pic>
        <p:nvPicPr>
          <p:cNvPr id="29" name="Content Placeholder 5" title="Book cover: Supporting behavior for school success"/>
          <p:cNvPicPr>
            <a:picLocks noChangeAspect="1"/>
          </p:cNvPicPr>
          <p:nvPr/>
        </p:nvPicPr>
        <p:blipFill rotWithShape="1">
          <a:blip r:embed="rId3" cstate="screen">
            <a:extLst>
              <a:ext uri="{28A0092B-C50C-407E-A947-70E740481C1C}">
                <a14:useLocalDpi xmlns:a14="http://schemas.microsoft.com/office/drawing/2010/main"/>
              </a:ext>
            </a:extLst>
          </a:blip>
          <a:srcRect l="-3497" r="-2172"/>
          <a:stretch/>
        </p:blipFill>
        <p:spPr>
          <a:xfrm>
            <a:off x="3918857" y="1882200"/>
            <a:ext cx="2883160" cy="3886200"/>
          </a:xfrm>
          <a:prstGeom prst="rect">
            <a:avLst/>
          </a:prstGeom>
          <a:ln>
            <a:noFill/>
          </a:ln>
          <a:effectLst>
            <a:outerShdw blurRad="292100" dist="139700" dir="2700000" algn="tl" rotWithShape="0">
              <a:srgbClr val="333333">
                <a:alpha val="65000"/>
              </a:srgbClr>
            </a:outerShdw>
          </a:effectLst>
        </p:spPr>
      </p:pic>
      <p:sp>
        <p:nvSpPr>
          <p:cNvPr id="13" name="Freeform 12"/>
          <p:cNvSpPr/>
          <p:nvPr/>
        </p:nvSpPr>
        <p:spPr>
          <a:xfrm>
            <a:off x="703046" y="1737151"/>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14" name="Freeform 13"/>
          <p:cNvSpPr/>
          <p:nvPr/>
        </p:nvSpPr>
        <p:spPr>
          <a:xfrm>
            <a:off x="703046" y="2388419"/>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15" name="Freeform 14"/>
          <p:cNvSpPr/>
          <p:nvPr/>
        </p:nvSpPr>
        <p:spPr>
          <a:xfrm>
            <a:off x="703046" y="3032551"/>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16" name="Freeform 15"/>
          <p:cNvSpPr/>
          <p:nvPr/>
        </p:nvSpPr>
        <p:spPr>
          <a:xfrm>
            <a:off x="703046" y="3690186"/>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spTree>
    <p:extLst>
      <p:ext uri="{BB962C8B-B14F-4D97-AF65-F5344CB8AC3E}">
        <p14:creationId xmlns:p14="http://schemas.microsoft.com/office/powerpoint/2010/main" val="3731629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 this class….</a:t>
            </a:r>
          </a:p>
        </p:txBody>
      </p:sp>
      <p:sp>
        <p:nvSpPr>
          <p:cNvPr id="3" name="Content Placeholder 2"/>
          <p:cNvSpPr>
            <a:spLocks noGrp="1"/>
          </p:cNvSpPr>
          <p:nvPr>
            <p:ph idx="4294967295"/>
          </p:nvPr>
        </p:nvSpPr>
        <p:spPr>
          <a:xfrm>
            <a:off x="6383498" y="1436688"/>
            <a:ext cx="2752725" cy="4979987"/>
          </a:xfrm>
          <a:solidFill>
            <a:schemeClr val="bg1"/>
          </a:solidFill>
        </p:spPr>
        <p:txBody>
          <a:bodyPr/>
          <a:lstStyle/>
          <a:p>
            <a:pPr marL="0" indent="0" algn="ctr">
              <a:lnSpc>
                <a:spcPct val="100000"/>
              </a:lnSpc>
              <a:spcBef>
                <a:spcPts val="0"/>
              </a:spcBef>
              <a:buNone/>
            </a:pPr>
            <a:r>
              <a:rPr lang="en-US" b="1" dirty="0"/>
              <a:t>Classroom Management</a:t>
            </a:r>
          </a:p>
          <a:p>
            <a:pPr marL="0" indent="0" algn="ctr">
              <a:lnSpc>
                <a:spcPct val="100000"/>
              </a:lnSpc>
              <a:spcBef>
                <a:spcPts val="0"/>
              </a:spcBef>
              <a:buNone/>
            </a:pPr>
            <a:r>
              <a:rPr lang="en-US" b="1" dirty="0"/>
              <a:t>Practices</a:t>
            </a:r>
          </a:p>
          <a:p>
            <a:r>
              <a:rPr lang="en-US" dirty="0"/>
              <a:t>Classroom Climate</a:t>
            </a:r>
          </a:p>
          <a:p>
            <a:r>
              <a:rPr lang="en-US" dirty="0"/>
              <a:t>Physical Room Arrangement</a:t>
            </a:r>
          </a:p>
          <a:p>
            <a:r>
              <a:rPr lang="en-US" dirty="0"/>
              <a:t>Routines and Procedures</a:t>
            </a:r>
          </a:p>
          <a:p>
            <a:r>
              <a:rPr lang="en-US" dirty="0"/>
              <a:t>Managing Paper Work</a:t>
            </a:r>
          </a:p>
          <a:p>
            <a:endParaRPr lang="en-US" dirty="0"/>
          </a:p>
        </p:txBody>
      </p:sp>
      <p:cxnSp>
        <p:nvCxnSpPr>
          <p:cNvPr id="10" name="Straight Connector 9"/>
          <p:cNvCxnSpPr/>
          <p:nvPr/>
        </p:nvCxnSpPr>
        <p:spPr>
          <a:xfrm flipV="1">
            <a:off x="6458574" y="2799514"/>
            <a:ext cx="2424793" cy="0"/>
          </a:xfrm>
          <a:prstGeom prst="line">
            <a:avLst/>
          </a:prstGeom>
          <a:ln>
            <a:solidFill>
              <a:schemeClr val="accent5">
                <a:lumMod val="75000"/>
              </a:schemeClr>
            </a:solidFill>
          </a:ln>
        </p:spPr>
        <p:style>
          <a:lnRef idx="3">
            <a:schemeClr val="accent1"/>
          </a:lnRef>
          <a:fillRef idx="0">
            <a:schemeClr val="accent1"/>
          </a:fillRef>
          <a:effectRef idx="2">
            <a:schemeClr val="accent1"/>
          </a:effectRef>
          <a:fontRef idx="minor">
            <a:schemeClr val="tx1"/>
          </a:fontRef>
        </p:style>
      </p:cxnSp>
      <p:grpSp>
        <p:nvGrpSpPr>
          <p:cNvPr id="17" name="Group 16"/>
          <p:cNvGrpSpPr/>
          <p:nvPr/>
        </p:nvGrpSpPr>
        <p:grpSpPr>
          <a:xfrm>
            <a:off x="5984078" y="1373318"/>
            <a:ext cx="2939746" cy="5284156"/>
            <a:chOff x="5984078" y="1373318"/>
            <a:chExt cx="2939746" cy="5284156"/>
          </a:xfrm>
        </p:grpSpPr>
        <p:sp>
          <p:nvSpPr>
            <p:cNvPr id="5" name="Content Placeholder 2"/>
            <p:cNvSpPr txBox="1">
              <a:spLocks/>
            </p:cNvSpPr>
            <p:nvPr/>
          </p:nvSpPr>
          <p:spPr>
            <a:xfrm>
              <a:off x="5984078" y="1373318"/>
              <a:ext cx="2939746" cy="5284156"/>
            </a:xfrm>
            <a:prstGeom prst="rect">
              <a:avLst/>
            </a:prstGeom>
            <a:solidFill>
              <a:schemeClr val="bg1"/>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dirty="0"/>
                <a:t>Low-Intensity Strategies</a:t>
              </a:r>
            </a:p>
            <a:p>
              <a:endParaRPr lang="en-US" sz="2100" dirty="0"/>
            </a:p>
          </p:txBody>
        </p:sp>
        <p:sp>
          <p:nvSpPr>
            <p:cNvPr id="8" name="Freeform 7"/>
            <p:cNvSpPr/>
            <p:nvPr/>
          </p:nvSpPr>
          <p:spPr>
            <a:xfrm>
              <a:off x="6531434" y="1837740"/>
              <a:ext cx="1784225" cy="646830"/>
            </a:xfrm>
            <a:custGeom>
              <a:avLst/>
              <a:gdLst>
                <a:gd name="connsiteX0" fmla="*/ 0 w 1784225"/>
                <a:gd name="connsiteY0" fmla="*/ 107807 h 646830"/>
                <a:gd name="connsiteX1" fmla="*/ 107807 w 1784225"/>
                <a:gd name="connsiteY1" fmla="*/ 0 h 646830"/>
                <a:gd name="connsiteX2" fmla="*/ 1676418 w 1784225"/>
                <a:gd name="connsiteY2" fmla="*/ 0 h 646830"/>
                <a:gd name="connsiteX3" fmla="*/ 1784225 w 1784225"/>
                <a:gd name="connsiteY3" fmla="*/ 107807 h 646830"/>
                <a:gd name="connsiteX4" fmla="*/ 1784225 w 1784225"/>
                <a:gd name="connsiteY4" fmla="*/ 539023 h 646830"/>
                <a:gd name="connsiteX5" fmla="*/ 1676418 w 1784225"/>
                <a:gd name="connsiteY5" fmla="*/ 646830 h 646830"/>
                <a:gd name="connsiteX6" fmla="*/ 107807 w 1784225"/>
                <a:gd name="connsiteY6" fmla="*/ 646830 h 646830"/>
                <a:gd name="connsiteX7" fmla="*/ 0 w 1784225"/>
                <a:gd name="connsiteY7" fmla="*/ 539023 h 646830"/>
                <a:gd name="connsiteX8" fmla="*/ 0 w 1784225"/>
                <a:gd name="connsiteY8" fmla="*/ 107807 h 64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4225" h="646830">
                  <a:moveTo>
                    <a:pt x="0" y="107807"/>
                  </a:moveTo>
                  <a:cubicBezTo>
                    <a:pt x="0" y="48267"/>
                    <a:pt x="48267" y="0"/>
                    <a:pt x="107807" y="0"/>
                  </a:cubicBezTo>
                  <a:lnTo>
                    <a:pt x="1676418" y="0"/>
                  </a:lnTo>
                  <a:cubicBezTo>
                    <a:pt x="1735958" y="0"/>
                    <a:pt x="1784225" y="48267"/>
                    <a:pt x="1784225" y="107807"/>
                  </a:cubicBezTo>
                  <a:lnTo>
                    <a:pt x="1784225" y="539023"/>
                  </a:lnTo>
                  <a:cubicBezTo>
                    <a:pt x="1784225" y="598563"/>
                    <a:pt x="1735958" y="646830"/>
                    <a:pt x="1676418" y="646830"/>
                  </a:cubicBezTo>
                  <a:lnTo>
                    <a:pt x="107807" y="646830"/>
                  </a:lnTo>
                  <a:cubicBezTo>
                    <a:pt x="48267" y="646830"/>
                    <a:pt x="0" y="598563"/>
                    <a:pt x="0" y="539023"/>
                  </a:cubicBezTo>
                  <a:lnTo>
                    <a:pt x="0" y="1078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0156" tIns="65866" rIns="100156" bIns="65866" numCol="1" spcCol="1270" anchor="ctr" anchorCtr="0">
              <a:noAutofit/>
            </a:bodyPr>
            <a:lstStyle/>
            <a:p>
              <a:pPr lvl="0" algn="ctr" defTabSz="800100" rtl="0">
                <a:lnSpc>
                  <a:spcPct val="90000"/>
                </a:lnSpc>
                <a:spcBef>
                  <a:spcPct val="0"/>
                </a:spcBef>
                <a:spcAft>
                  <a:spcPct val="35000"/>
                </a:spcAft>
              </a:pPr>
              <a:r>
                <a:rPr lang="en-US" kern="1200" dirty="0">
                  <a:latin typeface="Arial" panose="020B0604020202020204" pitchFamily="34" charset="0"/>
                  <a:cs typeface="Arial" panose="020B0604020202020204" pitchFamily="34" charset="0"/>
                </a:rPr>
                <a:t>Opportunities to Respond</a:t>
              </a:r>
            </a:p>
          </p:txBody>
        </p:sp>
        <p:sp>
          <p:nvSpPr>
            <p:cNvPr id="9" name="Freeform 8"/>
            <p:cNvSpPr/>
            <p:nvPr/>
          </p:nvSpPr>
          <p:spPr>
            <a:xfrm>
              <a:off x="6531434" y="2499310"/>
              <a:ext cx="1784225" cy="646830"/>
            </a:xfrm>
            <a:custGeom>
              <a:avLst/>
              <a:gdLst>
                <a:gd name="connsiteX0" fmla="*/ 0 w 1784225"/>
                <a:gd name="connsiteY0" fmla="*/ 107807 h 646830"/>
                <a:gd name="connsiteX1" fmla="*/ 107807 w 1784225"/>
                <a:gd name="connsiteY1" fmla="*/ 0 h 646830"/>
                <a:gd name="connsiteX2" fmla="*/ 1676418 w 1784225"/>
                <a:gd name="connsiteY2" fmla="*/ 0 h 646830"/>
                <a:gd name="connsiteX3" fmla="*/ 1784225 w 1784225"/>
                <a:gd name="connsiteY3" fmla="*/ 107807 h 646830"/>
                <a:gd name="connsiteX4" fmla="*/ 1784225 w 1784225"/>
                <a:gd name="connsiteY4" fmla="*/ 539023 h 646830"/>
                <a:gd name="connsiteX5" fmla="*/ 1676418 w 1784225"/>
                <a:gd name="connsiteY5" fmla="*/ 646830 h 646830"/>
                <a:gd name="connsiteX6" fmla="*/ 107807 w 1784225"/>
                <a:gd name="connsiteY6" fmla="*/ 646830 h 646830"/>
                <a:gd name="connsiteX7" fmla="*/ 0 w 1784225"/>
                <a:gd name="connsiteY7" fmla="*/ 539023 h 646830"/>
                <a:gd name="connsiteX8" fmla="*/ 0 w 1784225"/>
                <a:gd name="connsiteY8" fmla="*/ 107807 h 64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4225" h="646830">
                  <a:moveTo>
                    <a:pt x="0" y="107807"/>
                  </a:moveTo>
                  <a:cubicBezTo>
                    <a:pt x="0" y="48267"/>
                    <a:pt x="48267" y="0"/>
                    <a:pt x="107807" y="0"/>
                  </a:cubicBezTo>
                  <a:lnTo>
                    <a:pt x="1676418" y="0"/>
                  </a:lnTo>
                  <a:cubicBezTo>
                    <a:pt x="1735958" y="0"/>
                    <a:pt x="1784225" y="48267"/>
                    <a:pt x="1784225" y="107807"/>
                  </a:cubicBezTo>
                  <a:lnTo>
                    <a:pt x="1784225" y="539023"/>
                  </a:lnTo>
                  <a:cubicBezTo>
                    <a:pt x="1784225" y="598563"/>
                    <a:pt x="1735958" y="646830"/>
                    <a:pt x="1676418" y="646830"/>
                  </a:cubicBezTo>
                  <a:lnTo>
                    <a:pt x="107807" y="646830"/>
                  </a:lnTo>
                  <a:cubicBezTo>
                    <a:pt x="48267" y="646830"/>
                    <a:pt x="0" y="598563"/>
                    <a:pt x="0" y="539023"/>
                  </a:cubicBezTo>
                  <a:lnTo>
                    <a:pt x="0" y="1078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0156" tIns="65866" rIns="100156" bIns="65866" numCol="1" spcCol="1270" anchor="ctr" anchorCtr="0">
              <a:noAutofit/>
            </a:bodyPr>
            <a:lstStyle/>
            <a:p>
              <a:pPr lvl="0" algn="ctr" defTabSz="800100" rtl="0">
                <a:lnSpc>
                  <a:spcPct val="90000"/>
                </a:lnSpc>
                <a:spcBef>
                  <a:spcPct val="0"/>
                </a:spcBef>
                <a:spcAft>
                  <a:spcPct val="35000"/>
                </a:spcAft>
              </a:pPr>
              <a:r>
                <a:rPr lang="en-US" kern="1200" dirty="0">
                  <a:latin typeface="Arial" panose="020B0604020202020204" pitchFamily="34" charset="0"/>
                  <a:cs typeface="Arial" panose="020B0604020202020204" pitchFamily="34" charset="0"/>
                </a:rPr>
                <a:t>Behavior-Specific Praise</a:t>
              </a:r>
            </a:p>
          </p:txBody>
        </p:sp>
        <p:sp>
          <p:nvSpPr>
            <p:cNvPr id="12" name="Freeform 11"/>
            <p:cNvSpPr/>
            <p:nvPr/>
          </p:nvSpPr>
          <p:spPr>
            <a:xfrm>
              <a:off x="6531434" y="3160880"/>
              <a:ext cx="1819866" cy="646830"/>
            </a:xfrm>
            <a:custGeom>
              <a:avLst/>
              <a:gdLst>
                <a:gd name="connsiteX0" fmla="*/ 0 w 1819866"/>
                <a:gd name="connsiteY0" fmla="*/ 107807 h 646830"/>
                <a:gd name="connsiteX1" fmla="*/ 107807 w 1819866"/>
                <a:gd name="connsiteY1" fmla="*/ 0 h 646830"/>
                <a:gd name="connsiteX2" fmla="*/ 1712059 w 1819866"/>
                <a:gd name="connsiteY2" fmla="*/ 0 h 646830"/>
                <a:gd name="connsiteX3" fmla="*/ 1819866 w 1819866"/>
                <a:gd name="connsiteY3" fmla="*/ 107807 h 646830"/>
                <a:gd name="connsiteX4" fmla="*/ 1819866 w 1819866"/>
                <a:gd name="connsiteY4" fmla="*/ 539023 h 646830"/>
                <a:gd name="connsiteX5" fmla="*/ 1712059 w 1819866"/>
                <a:gd name="connsiteY5" fmla="*/ 646830 h 646830"/>
                <a:gd name="connsiteX6" fmla="*/ 107807 w 1819866"/>
                <a:gd name="connsiteY6" fmla="*/ 646830 h 646830"/>
                <a:gd name="connsiteX7" fmla="*/ 0 w 1819866"/>
                <a:gd name="connsiteY7" fmla="*/ 539023 h 646830"/>
                <a:gd name="connsiteX8" fmla="*/ 0 w 1819866"/>
                <a:gd name="connsiteY8" fmla="*/ 107807 h 64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866" h="646830">
                  <a:moveTo>
                    <a:pt x="0" y="107807"/>
                  </a:moveTo>
                  <a:cubicBezTo>
                    <a:pt x="0" y="48267"/>
                    <a:pt x="48267" y="0"/>
                    <a:pt x="107807" y="0"/>
                  </a:cubicBezTo>
                  <a:lnTo>
                    <a:pt x="1712059" y="0"/>
                  </a:lnTo>
                  <a:cubicBezTo>
                    <a:pt x="1771599" y="0"/>
                    <a:pt x="1819866" y="48267"/>
                    <a:pt x="1819866" y="107807"/>
                  </a:cubicBezTo>
                  <a:lnTo>
                    <a:pt x="1819866" y="539023"/>
                  </a:lnTo>
                  <a:cubicBezTo>
                    <a:pt x="1819866" y="598563"/>
                    <a:pt x="1771599" y="646830"/>
                    <a:pt x="1712059" y="646830"/>
                  </a:cubicBezTo>
                  <a:lnTo>
                    <a:pt x="107807" y="646830"/>
                  </a:lnTo>
                  <a:cubicBezTo>
                    <a:pt x="48267" y="646830"/>
                    <a:pt x="0" y="598563"/>
                    <a:pt x="0" y="539023"/>
                  </a:cubicBezTo>
                  <a:lnTo>
                    <a:pt x="0" y="1078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2536" tIns="62056" rIns="92536" bIns="62056" numCol="1" spcCol="1270" anchor="ctr" anchorCtr="0">
              <a:noAutofit/>
            </a:bodyPr>
            <a:lstStyle/>
            <a:p>
              <a:pPr lvl="0" algn="ctr" defTabSz="711200" rtl="0">
                <a:lnSpc>
                  <a:spcPct val="90000"/>
                </a:lnSpc>
                <a:spcBef>
                  <a:spcPct val="0"/>
                </a:spcBef>
                <a:spcAft>
                  <a:spcPct val="35000"/>
                </a:spcAft>
              </a:pPr>
              <a:r>
                <a:rPr lang="en-US" kern="1200" dirty="0">
                  <a:latin typeface="Arial" panose="020B0604020202020204" pitchFamily="34" charset="0"/>
                  <a:cs typeface="Arial" panose="020B0604020202020204" pitchFamily="34" charset="0"/>
                </a:rPr>
                <a:t>Active Supervision</a:t>
              </a:r>
            </a:p>
          </p:txBody>
        </p:sp>
        <p:sp>
          <p:nvSpPr>
            <p:cNvPr id="13" name="Freeform 12"/>
            <p:cNvSpPr/>
            <p:nvPr/>
          </p:nvSpPr>
          <p:spPr>
            <a:xfrm>
              <a:off x="6531434" y="3822450"/>
              <a:ext cx="1812284" cy="646830"/>
            </a:xfrm>
            <a:custGeom>
              <a:avLst/>
              <a:gdLst>
                <a:gd name="connsiteX0" fmla="*/ 0 w 1812284"/>
                <a:gd name="connsiteY0" fmla="*/ 107807 h 646830"/>
                <a:gd name="connsiteX1" fmla="*/ 107807 w 1812284"/>
                <a:gd name="connsiteY1" fmla="*/ 0 h 646830"/>
                <a:gd name="connsiteX2" fmla="*/ 1704477 w 1812284"/>
                <a:gd name="connsiteY2" fmla="*/ 0 h 646830"/>
                <a:gd name="connsiteX3" fmla="*/ 1812284 w 1812284"/>
                <a:gd name="connsiteY3" fmla="*/ 107807 h 646830"/>
                <a:gd name="connsiteX4" fmla="*/ 1812284 w 1812284"/>
                <a:gd name="connsiteY4" fmla="*/ 539023 h 646830"/>
                <a:gd name="connsiteX5" fmla="*/ 1704477 w 1812284"/>
                <a:gd name="connsiteY5" fmla="*/ 646830 h 646830"/>
                <a:gd name="connsiteX6" fmla="*/ 107807 w 1812284"/>
                <a:gd name="connsiteY6" fmla="*/ 646830 h 646830"/>
                <a:gd name="connsiteX7" fmla="*/ 0 w 1812284"/>
                <a:gd name="connsiteY7" fmla="*/ 539023 h 646830"/>
                <a:gd name="connsiteX8" fmla="*/ 0 w 1812284"/>
                <a:gd name="connsiteY8" fmla="*/ 107807 h 64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2284" h="646830">
                  <a:moveTo>
                    <a:pt x="0" y="107807"/>
                  </a:moveTo>
                  <a:cubicBezTo>
                    <a:pt x="0" y="48267"/>
                    <a:pt x="48267" y="0"/>
                    <a:pt x="107807" y="0"/>
                  </a:cubicBezTo>
                  <a:lnTo>
                    <a:pt x="1704477" y="0"/>
                  </a:lnTo>
                  <a:cubicBezTo>
                    <a:pt x="1764017" y="0"/>
                    <a:pt x="1812284" y="48267"/>
                    <a:pt x="1812284" y="107807"/>
                  </a:cubicBezTo>
                  <a:lnTo>
                    <a:pt x="1812284" y="539023"/>
                  </a:lnTo>
                  <a:cubicBezTo>
                    <a:pt x="1812284" y="598563"/>
                    <a:pt x="1764017" y="646830"/>
                    <a:pt x="1704477" y="646830"/>
                  </a:cubicBezTo>
                  <a:lnTo>
                    <a:pt x="107807" y="646830"/>
                  </a:lnTo>
                  <a:cubicBezTo>
                    <a:pt x="48267" y="646830"/>
                    <a:pt x="0" y="598563"/>
                    <a:pt x="0" y="539023"/>
                  </a:cubicBezTo>
                  <a:lnTo>
                    <a:pt x="0" y="1078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2536" tIns="62056" rIns="92536" bIns="62056" numCol="1" spcCol="1270" anchor="ctr" anchorCtr="0">
              <a:noAutofit/>
            </a:bodyPr>
            <a:lstStyle/>
            <a:p>
              <a:pPr lvl="0" algn="ctr" defTabSz="711200" rtl="0">
                <a:lnSpc>
                  <a:spcPct val="90000"/>
                </a:lnSpc>
                <a:spcBef>
                  <a:spcPct val="0"/>
                </a:spcBef>
                <a:spcAft>
                  <a:spcPct val="35000"/>
                </a:spcAft>
              </a:pPr>
              <a:r>
                <a:rPr lang="en-US" kern="1200" dirty="0">
                  <a:latin typeface="Arial" panose="020B0604020202020204" pitchFamily="34" charset="0"/>
                  <a:cs typeface="Arial" panose="020B0604020202020204" pitchFamily="34" charset="0"/>
                </a:rPr>
                <a:t>Instructional Feedback</a:t>
              </a:r>
            </a:p>
          </p:txBody>
        </p:sp>
        <p:sp>
          <p:nvSpPr>
            <p:cNvPr id="14" name="Freeform 13"/>
            <p:cNvSpPr/>
            <p:nvPr/>
          </p:nvSpPr>
          <p:spPr>
            <a:xfrm>
              <a:off x="6531434" y="4484020"/>
              <a:ext cx="1812296" cy="646830"/>
            </a:xfrm>
            <a:custGeom>
              <a:avLst/>
              <a:gdLst>
                <a:gd name="connsiteX0" fmla="*/ 0 w 1812296"/>
                <a:gd name="connsiteY0" fmla="*/ 107807 h 646830"/>
                <a:gd name="connsiteX1" fmla="*/ 107807 w 1812296"/>
                <a:gd name="connsiteY1" fmla="*/ 0 h 646830"/>
                <a:gd name="connsiteX2" fmla="*/ 1704489 w 1812296"/>
                <a:gd name="connsiteY2" fmla="*/ 0 h 646830"/>
                <a:gd name="connsiteX3" fmla="*/ 1812296 w 1812296"/>
                <a:gd name="connsiteY3" fmla="*/ 107807 h 646830"/>
                <a:gd name="connsiteX4" fmla="*/ 1812296 w 1812296"/>
                <a:gd name="connsiteY4" fmla="*/ 539023 h 646830"/>
                <a:gd name="connsiteX5" fmla="*/ 1704489 w 1812296"/>
                <a:gd name="connsiteY5" fmla="*/ 646830 h 646830"/>
                <a:gd name="connsiteX6" fmla="*/ 107807 w 1812296"/>
                <a:gd name="connsiteY6" fmla="*/ 646830 h 646830"/>
                <a:gd name="connsiteX7" fmla="*/ 0 w 1812296"/>
                <a:gd name="connsiteY7" fmla="*/ 539023 h 646830"/>
                <a:gd name="connsiteX8" fmla="*/ 0 w 1812296"/>
                <a:gd name="connsiteY8" fmla="*/ 107807 h 64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2296" h="646830">
                  <a:moveTo>
                    <a:pt x="0" y="107807"/>
                  </a:moveTo>
                  <a:cubicBezTo>
                    <a:pt x="0" y="48267"/>
                    <a:pt x="48267" y="0"/>
                    <a:pt x="107807" y="0"/>
                  </a:cubicBezTo>
                  <a:lnTo>
                    <a:pt x="1704489" y="0"/>
                  </a:lnTo>
                  <a:cubicBezTo>
                    <a:pt x="1764029" y="0"/>
                    <a:pt x="1812296" y="48267"/>
                    <a:pt x="1812296" y="107807"/>
                  </a:cubicBezTo>
                  <a:lnTo>
                    <a:pt x="1812296" y="539023"/>
                  </a:lnTo>
                  <a:cubicBezTo>
                    <a:pt x="1812296" y="598563"/>
                    <a:pt x="1764029" y="646830"/>
                    <a:pt x="1704489" y="646830"/>
                  </a:cubicBezTo>
                  <a:lnTo>
                    <a:pt x="107807" y="646830"/>
                  </a:lnTo>
                  <a:cubicBezTo>
                    <a:pt x="48267" y="646830"/>
                    <a:pt x="0" y="598563"/>
                    <a:pt x="0" y="539023"/>
                  </a:cubicBezTo>
                  <a:lnTo>
                    <a:pt x="0" y="1078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2536" tIns="62056" rIns="92536" bIns="62056" numCol="1" spcCol="1270" anchor="ctr" anchorCtr="0">
              <a:noAutofit/>
            </a:bodyPr>
            <a:lstStyle/>
            <a:p>
              <a:pPr lvl="0" algn="ctr" defTabSz="711200" rtl="0">
                <a:lnSpc>
                  <a:spcPct val="90000"/>
                </a:lnSpc>
                <a:spcBef>
                  <a:spcPct val="0"/>
                </a:spcBef>
                <a:spcAft>
                  <a:spcPct val="35000"/>
                </a:spcAft>
              </a:pPr>
              <a:r>
                <a:rPr lang="en-US" kern="1200" dirty="0">
                  <a:latin typeface="Arial" panose="020B0604020202020204" pitchFamily="34" charset="0"/>
                  <a:cs typeface="Arial" panose="020B0604020202020204" pitchFamily="34" charset="0"/>
                </a:rPr>
                <a:t>High </a:t>
              </a:r>
              <a:r>
                <a:rPr lang="en-US" i="1" kern="1200" dirty="0">
                  <a:latin typeface="Arial" panose="020B0604020202020204" pitchFamily="34" charset="0"/>
                  <a:cs typeface="Arial" panose="020B0604020202020204" pitchFamily="34" charset="0"/>
                </a:rPr>
                <a:t>p</a:t>
              </a:r>
              <a:r>
                <a:rPr lang="en-US" kern="1200" dirty="0">
                  <a:latin typeface="Arial" panose="020B0604020202020204" pitchFamily="34" charset="0"/>
                  <a:cs typeface="Arial" panose="020B0604020202020204" pitchFamily="34" charset="0"/>
                </a:rPr>
                <a:t> Requests</a:t>
              </a:r>
            </a:p>
          </p:txBody>
        </p:sp>
        <p:sp>
          <p:nvSpPr>
            <p:cNvPr id="15" name="Freeform 14"/>
            <p:cNvSpPr/>
            <p:nvPr/>
          </p:nvSpPr>
          <p:spPr>
            <a:xfrm>
              <a:off x="6531434" y="5145590"/>
              <a:ext cx="1819866" cy="646830"/>
            </a:xfrm>
            <a:custGeom>
              <a:avLst/>
              <a:gdLst>
                <a:gd name="connsiteX0" fmla="*/ 0 w 1819866"/>
                <a:gd name="connsiteY0" fmla="*/ 107807 h 646830"/>
                <a:gd name="connsiteX1" fmla="*/ 107807 w 1819866"/>
                <a:gd name="connsiteY1" fmla="*/ 0 h 646830"/>
                <a:gd name="connsiteX2" fmla="*/ 1712059 w 1819866"/>
                <a:gd name="connsiteY2" fmla="*/ 0 h 646830"/>
                <a:gd name="connsiteX3" fmla="*/ 1819866 w 1819866"/>
                <a:gd name="connsiteY3" fmla="*/ 107807 h 646830"/>
                <a:gd name="connsiteX4" fmla="*/ 1819866 w 1819866"/>
                <a:gd name="connsiteY4" fmla="*/ 539023 h 646830"/>
                <a:gd name="connsiteX5" fmla="*/ 1712059 w 1819866"/>
                <a:gd name="connsiteY5" fmla="*/ 646830 h 646830"/>
                <a:gd name="connsiteX6" fmla="*/ 107807 w 1819866"/>
                <a:gd name="connsiteY6" fmla="*/ 646830 h 646830"/>
                <a:gd name="connsiteX7" fmla="*/ 0 w 1819866"/>
                <a:gd name="connsiteY7" fmla="*/ 539023 h 646830"/>
                <a:gd name="connsiteX8" fmla="*/ 0 w 1819866"/>
                <a:gd name="connsiteY8" fmla="*/ 107807 h 64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866" h="646830">
                  <a:moveTo>
                    <a:pt x="0" y="107807"/>
                  </a:moveTo>
                  <a:cubicBezTo>
                    <a:pt x="0" y="48267"/>
                    <a:pt x="48267" y="0"/>
                    <a:pt x="107807" y="0"/>
                  </a:cubicBezTo>
                  <a:lnTo>
                    <a:pt x="1712059" y="0"/>
                  </a:lnTo>
                  <a:cubicBezTo>
                    <a:pt x="1771599" y="0"/>
                    <a:pt x="1819866" y="48267"/>
                    <a:pt x="1819866" y="107807"/>
                  </a:cubicBezTo>
                  <a:lnTo>
                    <a:pt x="1819866" y="539023"/>
                  </a:lnTo>
                  <a:cubicBezTo>
                    <a:pt x="1819866" y="598563"/>
                    <a:pt x="1771599" y="646830"/>
                    <a:pt x="1712059" y="646830"/>
                  </a:cubicBezTo>
                  <a:lnTo>
                    <a:pt x="107807" y="646830"/>
                  </a:lnTo>
                  <a:cubicBezTo>
                    <a:pt x="48267" y="646830"/>
                    <a:pt x="0" y="598563"/>
                    <a:pt x="0" y="539023"/>
                  </a:cubicBezTo>
                  <a:lnTo>
                    <a:pt x="0" y="1078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2536" tIns="62056" rIns="92536" bIns="62056" numCol="1" spcCol="1270" anchor="ctr" anchorCtr="0">
              <a:noAutofit/>
            </a:bodyPr>
            <a:lstStyle/>
            <a:p>
              <a:pPr lvl="0" algn="ctr" defTabSz="711200" rtl="0">
                <a:lnSpc>
                  <a:spcPct val="90000"/>
                </a:lnSpc>
                <a:spcBef>
                  <a:spcPct val="0"/>
                </a:spcBef>
                <a:spcAft>
                  <a:spcPct val="35000"/>
                </a:spcAft>
              </a:pPr>
              <a:r>
                <a:rPr lang="en-US" kern="1200" dirty="0" err="1">
                  <a:latin typeface="Arial" panose="020B0604020202020204" pitchFamily="34" charset="0"/>
                  <a:cs typeface="Arial" panose="020B0604020202020204" pitchFamily="34" charset="0"/>
                </a:rPr>
                <a:t>Precorrection</a:t>
              </a:r>
              <a:endParaRPr lang="en-US" kern="1200" dirty="0">
                <a:latin typeface="Arial" panose="020B0604020202020204" pitchFamily="34" charset="0"/>
                <a:cs typeface="Arial" panose="020B0604020202020204" pitchFamily="34" charset="0"/>
              </a:endParaRPr>
            </a:p>
          </p:txBody>
        </p:sp>
        <p:sp>
          <p:nvSpPr>
            <p:cNvPr id="16" name="Freeform 15"/>
            <p:cNvSpPr/>
            <p:nvPr/>
          </p:nvSpPr>
          <p:spPr>
            <a:xfrm>
              <a:off x="6531434" y="5807160"/>
              <a:ext cx="1812284" cy="646830"/>
            </a:xfrm>
            <a:custGeom>
              <a:avLst/>
              <a:gdLst>
                <a:gd name="connsiteX0" fmla="*/ 0 w 1812284"/>
                <a:gd name="connsiteY0" fmla="*/ 107807 h 646830"/>
                <a:gd name="connsiteX1" fmla="*/ 107807 w 1812284"/>
                <a:gd name="connsiteY1" fmla="*/ 0 h 646830"/>
                <a:gd name="connsiteX2" fmla="*/ 1704477 w 1812284"/>
                <a:gd name="connsiteY2" fmla="*/ 0 h 646830"/>
                <a:gd name="connsiteX3" fmla="*/ 1812284 w 1812284"/>
                <a:gd name="connsiteY3" fmla="*/ 107807 h 646830"/>
                <a:gd name="connsiteX4" fmla="*/ 1812284 w 1812284"/>
                <a:gd name="connsiteY4" fmla="*/ 539023 h 646830"/>
                <a:gd name="connsiteX5" fmla="*/ 1704477 w 1812284"/>
                <a:gd name="connsiteY5" fmla="*/ 646830 h 646830"/>
                <a:gd name="connsiteX6" fmla="*/ 107807 w 1812284"/>
                <a:gd name="connsiteY6" fmla="*/ 646830 h 646830"/>
                <a:gd name="connsiteX7" fmla="*/ 0 w 1812284"/>
                <a:gd name="connsiteY7" fmla="*/ 539023 h 646830"/>
                <a:gd name="connsiteX8" fmla="*/ 0 w 1812284"/>
                <a:gd name="connsiteY8" fmla="*/ 107807 h 64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2284" h="646830">
                  <a:moveTo>
                    <a:pt x="0" y="107807"/>
                  </a:moveTo>
                  <a:cubicBezTo>
                    <a:pt x="0" y="48267"/>
                    <a:pt x="48267" y="0"/>
                    <a:pt x="107807" y="0"/>
                  </a:cubicBezTo>
                  <a:lnTo>
                    <a:pt x="1704477" y="0"/>
                  </a:lnTo>
                  <a:cubicBezTo>
                    <a:pt x="1764017" y="0"/>
                    <a:pt x="1812284" y="48267"/>
                    <a:pt x="1812284" y="107807"/>
                  </a:cubicBezTo>
                  <a:lnTo>
                    <a:pt x="1812284" y="539023"/>
                  </a:lnTo>
                  <a:cubicBezTo>
                    <a:pt x="1812284" y="598563"/>
                    <a:pt x="1764017" y="646830"/>
                    <a:pt x="1704477" y="646830"/>
                  </a:cubicBezTo>
                  <a:lnTo>
                    <a:pt x="107807" y="646830"/>
                  </a:lnTo>
                  <a:cubicBezTo>
                    <a:pt x="48267" y="646830"/>
                    <a:pt x="0" y="598563"/>
                    <a:pt x="0" y="539023"/>
                  </a:cubicBezTo>
                  <a:lnTo>
                    <a:pt x="0" y="1078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2536" tIns="62056" rIns="92536" bIns="62056" numCol="1" spcCol="1270" anchor="ctr" anchorCtr="0">
              <a:noAutofit/>
            </a:bodyPr>
            <a:lstStyle/>
            <a:p>
              <a:pPr lvl="0" algn="ctr" defTabSz="711200" rtl="0">
                <a:lnSpc>
                  <a:spcPct val="90000"/>
                </a:lnSpc>
                <a:spcBef>
                  <a:spcPct val="0"/>
                </a:spcBef>
                <a:spcAft>
                  <a:spcPct val="35000"/>
                </a:spcAft>
              </a:pPr>
              <a:r>
                <a:rPr lang="en-US" kern="1200" dirty="0">
                  <a:latin typeface="Arial" panose="020B0604020202020204" pitchFamily="34" charset="0"/>
                  <a:cs typeface="Arial" panose="020B0604020202020204" pitchFamily="34" charset="0"/>
                </a:rPr>
                <a:t>Incorporating Choice</a:t>
              </a:r>
            </a:p>
          </p:txBody>
        </p:sp>
      </p:grpSp>
      <p:pic>
        <p:nvPicPr>
          <p:cNvPr id="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13" y="2039910"/>
            <a:ext cx="6309592" cy="340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319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t>Low-Intensity Strategies: Building Capacity Through Professional Learning</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63603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nvPr>
        </p:nvGraphicFramePr>
        <p:xfrm>
          <a:off x="457200" y="104510"/>
          <a:ext cx="8388350" cy="6680200"/>
        </p:xfrm>
        <a:graphic>
          <a:graphicData uri="http://schemas.openxmlformats.org/drawingml/2006/table">
            <a:tbl>
              <a:tblPr firstRow="1" bandRow="1">
                <a:tableStyleId>{5C22544A-7EE6-4342-B048-85BDC9FD1C3A}</a:tableStyleId>
              </a:tblPr>
              <a:tblGrid>
                <a:gridCol w="4194175">
                  <a:extLst>
                    <a:ext uri="{9D8B030D-6E8A-4147-A177-3AD203B41FA5}">
                      <a16:colId xmlns:a16="http://schemas.microsoft.com/office/drawing/2014/main" val="3475468031"/>
                    </a:ext>
                  </a:extLst>
                </a:gridCol>
                <a:gridCol w="4194175">
                  <a:extLst>
                    <a:ext uri="{9D8B030D-6E8A-4147-A177-3AD203B41FA5}">
                      <a16:colId xmlns:a16="http://schemas.microsoft.com/office/drawing/2014/main" val="3555776466"/>
                    </a:ext>
                  </a:extLst>
                </a:gridCol>
              </a:tblGrid>
              <a:tr h="370840">
                <a:tc>
                  <a:txBody>
                    <a:bodyPr/>
                    <a:lstStyle/>
                    <a:p>
                      <a:r>
                        <a:rPr lang="en-US" dirty="0"/>
                        <a:t>Low-Intensity Strategy</a:t>
                      </a:r>
                    </a:p>
                  </a:txBody>
                  <a:tcPr/>
                </a:tc>
                <a:tc>
                  <a:txBody>
                    <a:bodyPr/>
                    <a:lstStyle/>
                    <a:p>
                      <a:r>
                        <a:rPr lang="en-US" dirty="0"/>
                        <a:t>Lincoln Elementary On-Site</a:t>
                      </a:r>
                      <a:r>
                        <a:rPr lang="en-US" baseline="0" dirty="0"/>
                        <a:t> Expert</a:t>
                      </a:r>
                      <a:endParaRPr lang="en-US" dirty="0"/>
                    </a:p>
                  </a:txBody>
                  <a:tcPr/>
                </a:tc>
                <a:extLst>
                  <a:ext uri="{0D108BD9-81ED-4DB2-BD59-A6C34878D82A}">
                    <a16:rowId xmlns:a16="http://schemas.microsoft.com/office/drawing/2014/main" val="545248379"/>
                  </a:ext>
                </a:extLst>
              </a:tr>
              <a:tr h="370840">
                <a:tc>
                  <a:txBody>
                    <a:bodyPr/>
                    <a:lstStyle/>
                    <a:p>
                      <a:pPr marL="0" indent="0">
                        <a:buFont typeface="Courier New" panose="02070309020205020404" pitchFamily="49" charset="0"/>
                        <a:buNone/>
                      </a:pPr>
                      <a:r>
                        <a:rPr lang="en-US" b="1" dirty="0">
                          <a:solidFill>
                            <a:schemeClr val="accent5">
                              <a:lumMod val="50000"/>
                            </a:schemeClr>
                          </a:solidFill>
                        </a:rPr>
                        <a:t>Behavior-Specific</a:t>
                      </a:r>
                      <a:r>
                        <a:rPr lang="en-US" b="1" baseline="0" dirty="0">
                          <a:solidFill>
                            <a:schemeClr val="accent5">
                              <a:lumMod val="50000"/>
                            </a:schemeClr>
                          </a:solidFill>
                        </a:rPr>
                        <a:t> Praise</a:t>
                      </a:r>
                      <a:r>
                        <a:rPr lang="en-US" baseline="0" dirty="0"/>
                        <a:t>: Identifying the specific expectation the student met.</a:t>
                      </a:r>
                    </a:p>
                    <a:p>
                      <a:pPr marL="285750" indent="-285750">
                        <a:buFont typeface="Courier New" panose="02070309020205020404" pitchFamily="49" charset="0"/>
                        <a:buChar char="o"/>
                      </a:pPr>
                      <a:r>
                        <a:rPr lang="en-US" baseline="0" dirty="0"/>
                        <a:t>“</a:t>
                      </a:r>
                      <a:r>
                        <a:rPr lang="en-US" baseline="0" dirty="0" err="1"/>
                        <a:t>Niama</a:t>
                      </a:r>
                      <a:r>
                        <a:rPr lang="en-US" baseline="0" dirty="0"/>
                        <a:t>, great job using your graphic organizer to draft your essay.”</a:t>
                      </a:r>
                    </a:p>
                    <a:p>
                      <a:pPr marL="285750" indent="-285750">
                        <a:buFont typeface="Courier New" panose="02070309020205020404" pitchFamily="49" charset="0"/>
                        <a:buChar char="o"/>
                      </a:pPr>
                      <a:r>
                        <a:rPr lang="en-US" baseline="0" dirty="0"/>
                        <a:t>“Justice, thank you for pushing in your chair to keep the walkway safe.”</a:t>
                      </a:r>
                      <a:endParaRPr lang="en-US" dirty="0"/>
                    </a:p>
                  </a:txBody>
                  <a:tcPr/>
                </a:tc>
                <a:tc>
                  <a:txBody>
                    <a:bodyPr/>
                    <a:lstStyle/>
                    <a:p>
                      <a:pPr marL="285750" indent="-285750">
                        <a:buFont typeface="Arial" panose="020B0604020202020204" pitchFamily="34" charset="0"/>
                        <a:buChar char="•"/>
                      </a:pPr>
                      <a:r>
                        <a:rPr lang="en-US" dirty="0"/>
                        <a:t>Eric Common, Behavior Specialist</a:t>
                      </a:r>
                    </a:p>
                    <a:p>
                      <a:pPr marL="285750" indent="-285750">
                        <a:buFont typeface="Arial" panose="020B0604020202020204" pitchFamily="34" charset="0"/>
                        <a:buChar char="•"/>
                      </a:pPr>
                      <a:r>
                        <a:rPr lang="en-US" dirty="0"/>
                        <a:t>Mark Buckman, Special Education</a:t>
                      </a:r>
                    </a:p>
                    <a:p>
                      <a:pPr marL="285750" indent="-285750">
                        <a:buFont typeface="Arial" panose="020B0604020202020204" pitchFamily="34" charset="0"/>
                        <a:buChar char="•"/>
                      </a:pPr>
                      <a:r>
                        <a:rPr lang="en-US" baseline="0" dirty="0"/>
                        <a:t>Grant Allen, Parent Volunteer</a:t>
                      </a:r>
                      <a:endParaRPr lang="en-US" dirty="0"/>
                    </a:p>
                  </a:txBody>
                  <a:tcPr/>
                </a:tc>
                <a:extLst>
                  <a:ext uri="{0D108BD9-81ED-4DB2-BD59-A6C34878D82A}">
                    <a16:rowId xmlns:a16="http://schemas.microsoft.com/office/drawing/2014/main" val="3297779822"/>
                  </a:ext>
                </a:extLst>
              </a:tr>
              <a:tr h="370840">
                <a:tc>
                  <a:txBody>
                    <a:bodyPr/>
                    <a:lstStyle/>
                    <a:p>
                      <a:pPr marL="0" indent="0">
                        <a:buFont typeface="Courier New" panose="02070309020205020404" pitchFamily="49" charset="0"/>
                        <a:buNone/>
                      </a:pPr>
                      <a:r>
                        <a:rPr lang="en-US" b="1" dirty="0">
                          <a:solidFill>
                            <a:schemeClr val="accent5">
                              <a:lumMod val="50000"/>
                            </a:schemeClr>
                          </a:solidFill>
                        </a:rPr>
                        <a:t>Opportunities to Respond</a:t>
                      </a:r>
                      <a:r>
                        <a:rPr lang="en-US" baseline="0" dirty="0"/>
                        <a:t>: Providing 4-6 opportunities per minute for students to respond individually, choral, verbal, written, gesture, or symbol.</a:t>
                      </a:r>
                    </a:p>
                    <a:p>
                      <a:pPr marL="285750" indent="-285750">
                        <a:buFont typeface="Courier New" panose="02070309020205020404" pitchFamily="49" charset="0"/>
                        <a:buChar char="o"/>
                      </a:pPr>
                      <a:r>
                        <a:rPr lang="en-US" baseline="0" dirty="0"/>
                        <a:t>“Show me thumbs or thumbs down if...”</a:t>
                      </a:r>
                    </a:p>
                    <a:p>
                      <a:pPr marL="285750" indent="-285750">
                        <a:buFont typeface="Courier New" panose="02070309020205020404" pitchFamily="49" charset="0"/>
                        <a:buChar char="o"/>
                      </a:pPr>
                      <a:r>
                        <a:rPr lang="en-US" baseline="0" dirty="0"/>
                        <a:t>“Show me on your white board what…”</a:t>
                      </a:r>
                    </a:p>
                    <a:p>
                      <a:pPr marL="285750" indent="-285750">
                        <a:buFont typeface="Courier New" panose="02070309020205020404" pitchFamily="49" charset="0"/>
                        <a:buChar char="o"/>
                      </a:pPr>
                      <a:r>
                        <a:rPr lang="en-US" baseline="0" dirty="0"/>
                        <a:t>“Turn to your elbow partner and say…”</a:t>
                      </a:r>
                    </a:p>
                    <a:p>
                      <a:pPr marL="285750" indent="-285750">
                        <a:buFont typeface="Courier New" panose="02070309020205020404" pitchFamily="49" charset="0"/>
                        <a:buChar char="o"/>
                      </a:pPr>
                      <a:r>
                        <a:rPr lang="en-US" baseline="0" dirty="0"/>
                        <a:t>“All together now, what is…”</a:t>
                      </a:r>
                      <a:endParaRPr lang="en-US" dirty="0"/>
                    </a:p>
                  </a:txBody>
                  <a:tcPr/>
                </a:tc>
                <a:tc>
                  <a:txBody>
                    <a:bodyPr/>
                    <a:lstStyle/>
                    <a:p>
                      <a:pPr marL="285750" indent="-285750">
                        <a:buFont typeface="Arial" panose="020B0604020202020204" pitchFamily="34" charset="0"/>
                        <a:buChar char="•"/>
                      </a:pPr>
                      <a:r>
                        <a:rPr lang="en-US" dirty="0"/>
                        <a:t>David Royer, Administration</a:t>
                      </a:r>
                    </a:p>
                    <a:p>
                      <a:pPr marL="285750" indent="-285750">
                        <a:buFont typeface="Arial" panose="020B0604020202020204" pitchFamily="34" charset="0"/>
                        <a:buChar char="•"/>
                      </a:pPr>
                      <a:r>
                        <a:rPr lang="en-US" dirty="0"/>
                        <a:t>Emily Cantwell,</a:t>
                      </a:r>
                      <a:r>
                        <a:rPr lang="en-US" baseline="0" dirty="0"/>
                        <a:t> 5</a:t>
                      </a:r>
                      <a:r>
                        <a:rPr lang="en-US" baseline="30000" dirty="0"/>
                        <a:t>th</a:t>
                      </a:r>
                      <a:r>
                        <a:rPr lang="en-US" baseline="0" dirty="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Scarlett Lane, 3</a:t>
                      </a:r>
                      <a:r>
                        <a:rPr lang="en-US" baseline="30000" dirty="0"/>
                        <a:t>rd</a:t>
                      </a:r>
                      <a:r>
                        <a:rPr lang="en-US" baseline="0" dirty="0"/>
                        <a:t> Grade</a:t>
                      </a:r>
                    </a:p>
                    <a:p>
                      <a:pPr marL="285750" indent="-285750">
                        <a:buFont typeface="Arial" panose="020B0604020202020204" pitchFamily="34" charset="0"/>
                        <a:buChar char="•"/>
                      </a:pPr>
                      <a:r>
                        <a:rPr lang="en-US" baseline="0" dirty="0"/>
                        <a:t>Mallory Messenger, Counselor</a:t>
                      </a:r>
                    </a:p>
                  </a:txBody>
                  <a:tcPr/>
                </a:tc>
                <a:extLst>
                  <a:ext uri="{0D108BD9-81ED-4DB2-BD59-A6C34878D82A}">
                    <a16:rowId xmlns:a16="http://schemas.microsoft.com/office/drawing/2014/main" val="2955642090"/>
                  </a:ext>
                </a:extLst>
              </a:tr>
              <a:tr h="370840">
                <a:tc>
                  <a:txBody>
                    <a:bodyPr/>
                    <a:lstStyle/>
                    <a:p>
                      <a:pPr marL="0" indent="0">
                        <a:buFont typeface="Courier New" panose="02070309020205020404" pitchFamily="49" charset="0"/>
                        <a:buNone/>
                      </a:pPr>
                      <a:r>
                        <a:rPr lang="en-US" b="1" dirty="0">
                          <a:solidFill>
                            <a:schemeClr val="accent5">
                              <a:lumMod val="50000"/>
                            </a:schemeClr>
                          </a:solidFill>
                        </a:rPr>
                        <a:t>Instructional Choice</a:t>
                      </a:r>
                      <a:r>
                        <a:rPr lang="en-US" baseline="0" dirty="0"/>
                        <a:t>: Providing within-task or between task choices to increase academic engaged time and motivation.</a:t>
                      </a:r>
                    </a:p>
                    <a:p>
                      <a:pPr marL="285750" indent="-285750">
                        <a:buFont typeface="Courier New" panose="02070309020205020404" pitchFamily="49" charset="0"/>
                        <a:buChar char="o"/>
                      </a:pPr>
                      <a:r>
                        <a:rPr lang="en-US" baseline="0" dirty="0"/>
                        <a:t>“Ronaldo, of these 3 tasks today, which would you like to work on first?”</a:t>
                      </a:r>
                    </a:p>
                    <a:p>
                      <a:pPr marL="285750" indent="-285750">
                        <a:buFont typeface="Courier New" panose="02070309020205020404" pitchFamily="49" charset="0"/>
                        <a:buChar char="o"/>
                      </a:pPr>
                      <a:r>
                        <a:rPr lang="en-US" baseline="0" dirty="0"/>
                        <a:t>“Suzy, do you want to work with colored pencils, crayons, or sparkly markers?”</a:t>
                      </a:r>
                      <a:endParaRPr lang="en-US" dirty="0"/>
                    </a:p>
                  </a:txBody>
                  <a:tcPr/>
                </a:tc>
                <a:tc>
                  <a:txBody>
                    <a:bodyPr/>
                    <a:lstStyle/>
                    <a:p>
                      <a:pPr marL="285750" indent="-285750">
                        <a:buFont typeface="Arial" panose="020B0604020202020204" pitchFamily="34" charset="0"/>
                        <a:buChar char="•"/>
                      </a:pPr>
                      <a:r>
                        <a:rPr lang="en-US" dirty="0"/>
                        <a:t>Abbie Jenkins, 2</a:t>
                      </a:r>
                      <a:r>
                        <a:rPr lang="en-US" baseline="30000" dirty="0"/>
                        <a:t>nd</a:t>
                      </a:r>
                      <a:r>
                        <a:rPr lang="en-US" dirty="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Scarlett Lane, 3</a:t>
                      </a:r>
                      <a:r>
                        <a:rPr lang="en-US" baseline="30000" dirty="0"/>
                        <a:t>rd</a:t>
                      </a:r>
                      <a:r>
                        <a:rPr lang="en-US" baseline="0" dirty="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Bryan Simmons,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Liane Johl, Kindergarten</a:t>
                      </a:r>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1918889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113FE-EF9C-40FD-928E-CA16C12216FB}"/>
              </a:ext>
            </a:extLst>
          </p:cNvPr>
          <p:cNvSpPr>
            <a:spLocks noGrp="1"/>
          </p:cNvSpPr>
          <p:nvPr>
            <p:ph type="title"/>
          </p:nvPr>
        </p:nvSpPr>
        <p:spPr>
          <a:xfrm>
            <a:off x="628650" y="365125"/>
            <a:ext cx="7886700" cy="724535"/>
          </a:xfrm>
        </p:spPr>
        <p:txBody>
          <a:bodyPr/>
          <a:lstStyle/>
          <a:p>
            <a:r>
              <a:rPr lang="en-US" dirty="0"/>
              <a:t>Welcome!</a:t>
            </a:r>
          </a:p>
        </p:txBody>
      </p:sp>
      <p:graphicFrame>
        <p:nvGraphicFramePr>
          <p:cNvPr id="4" name="Table 4">
            <a:extLst>
              <a:ext uri="{FF2B5EF4-FFF2-40B4-BE49-F238E27FC236}">
                <a16:creationId xmlns:a16="http://schemas.microsoft.com/office/drawing/2014/main" id="{A2F47DC7-0AE9-4F98-AE28-8461A8AC9749}"/>
              </a:ext>
            </a:extLst>
          </p:cNvPr>
          <p:cNvGraphicFramePr>
            <a:graphicFrameLocks noGrp="1"/>
          </p:cNvGraphicFramePr>
          <p:nvPr>
            <p:ph idx="1"/>
            <p:extLst>
              <p:ext uri="{D42A27DB-BD31-4B8C-83A1-F6EECF244321}">
                <p14:modId xmlns:p14="http://schemas.microsoft.com/office/powerpoint/2010/main" val="391028715"/>
              </p:ext>
            </p:extLst>
          </p:nvPr>
        </p:nvGraphicFramePr>
        <p:xfrm>
          <a:off x="628650" y="1201739"/>
          <a:ext cx="7886700" cy="4028440"/>
        </p:xfrm>
        <a:graphic>
          <a:graphicData uri="http://schemas.openxmlformats.org/drawingml/2006/table">
            <a:tbl>
              <a:tblPr firstRow="1" bandRow="1">
                <a:tableStyleId>{125E5076-3810-47DD-B79F-674D7AD40C01}</a:tableStyleId>
              </a:tblPr>
              <a:tblGrid>
                <a:gridCol w="3943350">
                  <a:extLst>
                    <a:ext uri="{9D8B030D-6E8A-4147-A177-3AD203B41FA5}">
                      <a16:colId xmlns:a16="http://schemas.microsoft.com/office/drawing/2014/main" val="1500444238"/>
                    </a:ext>
                  </a:extLst>
                </a:gridCol>
                <a:gridCol w="3943350">
                  <a:extLst>
                    <a:ext uri="{9D8B030D-6E8A-4147-A177-3AD203B41FA5}">
                      <a16:colId xmlns:a16="http://schemas.microsoft.com/office/drawing/2014/main" val="2461179986"/>
                    </a:ext>
                  </a:extLst>
                </a:gridCol>
              </a:tblGrid>
              <a:tr h="370840">
                <a:tc>
                  <a:txBody>
                    <a:bodyPr/>
                    <a:lstStyle/>
                    <a:p>
                      <a:r>
                        <a:rPr lang="en-US" dirty="0"/>
                        <a:t>Ci3T Leadership Teams</a:t>
                      </a:r>
                    </a:p>
                  </a:txBody>
                  <a:tcPr/>
                </a:tc>
                <a:tc>
                  <a:txBody>
                    <a:bodyPr/>
                    <a:lstStyle/>
                    <a:p>
                      <a:r>
                        <a:rPr lang="en-US" dirty="0"/>
                        <a:t>Individuals </a:t>
                      </a:r>
                    </a:p>
                  </a:txBody>
                  <a:tcPr>
                    <a:solidFill>
                      <a:schemeClr val="accent1">
                        <a:lumMod val="50000"/>
                      </a:schemeClr>
                    </a:solidFill>
                  </a:tcPr>
                </a:tc>
                <a:extLst>
                  <a:ext uri="{0D108BD9-81ED-4DB2-BD59-A6C34878D82A}">
                    <a16:rowId xmlns:a16="http://schemas.microsoft.com/office/drawing/2014/main" val="1147044120"/>
                  </a:ext>
                </a:extLst>
              </a:tr>
              <a:tr h="370840">
                <a:tc>
                  <a:txBody>
                    <a:bodyPr/>
                    <a:lstStyle/>
                    <a:p>
                      <a:r>
                        <a:rPr lang="en-US" dirty="0"/>
                        <a:t>If you are part of a Ci3T Leadership Team:</a:t>
                      </a:r>
                    </a:p>
                    <a:p>
                      <a:pPr marL="285750" indent="-285750">
                        <a:buFont typeface="Arial" panose="020B0604020202020204" pitchFamily="34" charset="0"/>
                        <a:buChar char="•"/>
                      </a:pPr>
                      <a:r>
                        <a:rPr lang="en-US" dirty="0"/>
                        <a:t>Please open your Ci3T Implementation Manual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Treat this as a team meeting</a:t>
                      </a:r>
                    </a:p>
                    <a:p>
                      <a:pPr marL="285750" indent="-285750">
                        <a:buFont typeface="Arial" panose="020B0604020202020204" pitchFamily="34" charset="0"/>
                        <a:buChar char="•"/>
                      </a:pPr>
                      <a:r>
                        <a:rPr lang="en-US" dirty="0"/>
                        <a:t>Use IM18 Ci3T Leadership Team Meeting Agenda from ci3t.org/building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Materials for this session can be found at ci3t.org/pl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Welcome to EMPOWER!</a:t>
                      </a:r>
                    </a:p>
                    <a:p>
                      <a:pPr marL="285750" indent="-285750">
                        <a:buFont typeface="Arial" panose="020B0604020202020204" pitchFamily="34" charset="0"/>
                        <a:buChar char="•"/>
                      </a:pPr>
                      <a:endParaRPr lang="en-US" dirty="0"/>
                    </a:p>
                  </a:txBody>
                  <a:tcPr>
                    <a:solidFill>
                      <a:schemeClr val="accent1">
                        <a:shade val="60000"/>
                        <a:alpha val="70000"/>
                      </a:schemeClr>
                    </a:solidFill>
                  </a:tcPr>
                </a:tc>
                <a:tc>
                  <a:txBody>
                    <a:bodyPr/>
                    <a:lstStyle/>
                    <a:p>
                      <a:r>
                        <a:rPr lang="en-US" dirty="0"/>
                        <a:t>If you are here to learn with us as an individual:</a:t>
                      </a:r>
                    </a:p>
                    <a:p>
                      <a:pPr marL="285750" indent="-285750">
                        <a:buFont typeface="Arial" panose="020B0604020202020204" pitchFamily="34" charset="0"/>
                        <a:buChar char="•"/>
                      </a:pPr>
                      <a:r>
                        <a:rPr lang="en-US" dirty="0"/>
                        <a:t>Materials for this session can be found at ci3t.org/pl</a:t>
                      </a:r>
                    </a:p>
                    <a:p>
                      <a:pPr marL="285750" indent="-285750">
                        <a:buFont typeface="Arial" panose="020B0604020202020204" pitchFamily="34" charset="0"/>
                        <a:buChar char="•"/>
                      </a:pPr>
                      <a:r>
                        <a:rPr lang="en-US" dirty="0"/>
                        <a:t>Create a space on your computer to download today’s materials</a:t>
                      </a:r>
                    </a:p>
                    <a:p>
                      <a:pPr marL="285750" indent="-285750">
                        <a:buFont typeface="Arial" panose="020B0604020202020204" pitchFamily="34" charset="0"/>
                        <a:buChar char="•"/>
                      </a:pPr>
                      <a:r>
                        <a:rPr lang="en-US" dirty="0"/>
                        <a:t>Consider building a structure to organize your learning for future </a:t>
                      </a:r>
                      <a:r>
                        <a:rPr lang="en-US"/>
                        <a:t>EMPOWER sessions</a:t>
                      </a:r>
                      <a:endParaRPr lang="en-US" dirty="0"/>
                    </a:p>
                    <a:p>
                      <a:pPr marL="285750" indent="-285750">
                        <a:buFont typeface="Arial" panose="020B0604020202020204" pitchFamily="34" charset="0"/>
                        <a:buChar char="•"/>
                      </a:pPr>
                      <a:r>
                        <a:rPr lang="en-US" dirty="0"/>
                        <a:t>Think of ways to share your</a:t>
                      </a:r>
                      <a:br>
                        <a:rPr lang="en-US" dirty="0"/>
                      </a:br>
                      <a:r>
                        <a:rPr lang="en-US" dirty="0"/>
                        <a:t>learning with colleagues</a:t>
                      </a:r>
                    </a:p>
                    <a:p>
                      <a:pPr marL="285750" indent="-285750">
                        <a:buFont typeface="Arial" panose="020B0604020202020204" pitchFamily="34" charset="0"/>
                        <a:buChar char="•"/>
                      </a:pPr>
                      <a:r>
                        <a:rPr lang="en-US" dirty="0"/>
                        <a:t>Welcome to EMPOWER!</a:t>
                      </a:r>
                    </a:p>
                    <a:p>
                      <a:pPr marL="285750" indent="-285750">
                        <a:buFont typeface="Arial" panose="020B0604020202020204" pitchFamily="34" charset="0"/>
                        <a:buChar char="•"/>
                      </a:pPr>
                      <a:endParaRPr lang="en-US" dirty="0"/>
                    </a:p>
                  </a:txBody>
                  <a:tcPr>
                    <a:solidFill>
                      <a:schemeClr val="tx2">
                        <a:lumMod val="75000"/>
                        <a:alpha val="70000"/>
                      </a:schemeClr>
                    </a:solidFill>
                  </a:tcPr>
                </a:tc>
                <a:extLst>
                  <a:ext uri="{0D108BD9-81ED-4DB2-BD59-A6C34878D82A}">
                    <a16:rowId xmlns:a16="http://schemas.microsoft.com/office/drawing/2014/main" val="1499469558"/>
                  </a:ext>
                </a:extLst>
              </a:tr>
            </a:tbl>
          </a:graphicData>
        </a:graphic>
      </p:graphicFrame>
      <p:pic>
        <p:nvPicPr>
          <p:cNvPr id="7" name="Picture 6" title="Illustration of 3D person wearing glasses carring a stack of books">
            <a:extLst>
              <a:ext uri="{FF2B5EF4-FFF2-40B4-BE49-F238E27FC236}">
                <a16:creationId xmlns:a16="http://schemas.microsoft.com/office/drawing/2014/main" id="{E3324A04-5C96-4810-A824-7A17B702977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3750" b="95781" l="36016" r="73594">
                        <a14:foregroundMark x1="38203" y1="18906" x2="40859" y2="14766"/>
                      </a14:backgroundRemoval>
                    </a14:imgEffect>
                  </a14:imgLayer>
                </a14:imgProps>
              </a:ext>
              <a:ext uri="{28A0092B-C50C-407E-A947-70E740481C1C}">
                <a14:useLocalDpi xmlns:a14="http://schemas.microsoft.com/office/drawing/2010/main"/>
              </a:ext>
            </a:extLst>
          </a:blip>
          <a:srcRect l="33795" r="24674"/>
          <a:stretch/>
        </p:blipFill>
        <p:spPr>
          <a:xfrm flipH="1">
            <a:off x="7503501" y="3901185"/>
            <a:ext cx="1227994" cy="2956815"/>
          </a:xfrm>
          <a:prstGeom prst="rect">
            <a:avLst/>
          </a:prstGeom>
        </p:spPr>
      </p:pic>
      <p:pic>
        <p:nvPicPr>
          <p:cNvPr id="2050" name="Picture 74">
            <a:extLst>
              <a:ext uri="{FF2B5EF4-FFF2-40B4-BE49-F238E27FC236}">
                <a16:creationId xmlns:a16="http://schemas.microsoft.com/office/drawing/2014/main" id="{9BB0113C-F6B1-4EE1-B08F-63D2A1F8DD1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 y="4667251"/>
            <a:ext cx="3115735" cy="219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5375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7" name="Rounded Rectangle 6"/>
          <p:cNvSpPr/>
          <p:nvPr/>
        </p:nvSpPr>
        <p:spPr>
          <a:xfrm rot="5400000">
            <a:off x="1277746" y="2397423"/>
            <a:ext cx="1671274" cy="2509935"/>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130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Building Your Toolbox</a:t>
            </a:r>
          </a:p>
        </p:txBody>
      </p:sp>
      <p:sp>
        <p:nvSpPr>
          <p:cNvPr id="4" name="Content Placeholder 3"/>
          <p:cNvSpPr>
            <a:spLocks noGrp="1"/>
          </p:cNvSpPr>
          <p:nvPr>
            <p:ph idx="1"/>
          </p:nvPr>
        </p:nvSpPr>
        <p:spPr/>
        <p:txBody>
          <a:bodyPr/>
          <a:lstStyle/>
          <a:p>
            <a:pPr marL="514350" indent="-514350">
              <a:buFont typeface="+mj-lt"/>
              <a:buAutoNum type="arabicPeriod"/>
            </a:pPr>
            <a:r>
              <a:rPr lang="en-US" dirty="0"/>
              <a:t>Behavior-Specific Praise  </a:t>
            </a:r>
          </a:p>
          <a:p>
            <a:pPr marL="514350" indent="-514350">
              <a:buFont typeface="+mj-lt"/>
              <a:buAutoNum type="arabicPeriod"/>
            </a:pPr>
            <a:r>
              <a:rPr lang="en-US" dirty="0" err="1"/>
              <a:t>Precorrection</a:t>
            </a:r>
            <a:r>
              <a:rPr lang="en-US" dirty="0"/>
              <a:t>  </a:t>
            </a:r>
          </a:p>
          <a:p>
            <a:pPr marL="514350" indent="-514350">
              <a:buFont typeface="+mj-lt"/>
              <a:buAutoNum type="arabicPeriod"/>
            </a:pPr>
            <a:r>
              <a:rPr lang="en-US" dirty="0"/>
              <a:t>Active Supervision  </a:t>
            </a:r>
          </a:p>
          <a:p>
            <a:pPr marL="514350" indent="-514350">
              <a:buFont typeface="+mj-lt"/>
              <a:buAutoNum type="arabicPeriod"/>
            </a:pPr>
            <a:r>
              <a:rPr lang="en-US" dirty="0"/>
              <a:t>Instructional Choice  </a:t>
            </a:r>
          </a:p>
          <a:p>
            <a:pPr marL="514350" indent="-514350">
              <a:buFont typeface="+mj-lt"/>
              <a:buAutoNum type="arabicPeriod"/>
            </a:pPr>
            <a:r>
              <a:rPr lang="en-US" dirty="0"/>
              <a:t>Opportunities to Respond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2300" y="4620986"/>
            <a:ext cx="3979252" cy="205594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739104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D1385-A1ED-DD43-9877-FCF4E016CFCB}"/>
              </a:ext>
            </a:extLst>
          </p:cNvPr>
          <p:cNvSpPr>
            <a:spLocks noGrp="1"/>
          </p:cNvSpPr>
          <p:nvPr>
            <p:ph type="title"/>
          </p:nvPr>
        </p:nvSpPr>
        <p:spPr>
          <a:xfrm>
            <a:off x="457200" y="273050"/>
            <a:ext cx="3810000" cy="2774950"/>
          </a:xfrm>
        </p:spPr>
        <p:txBody>
          <a:bodyPr>
            <a:noAutofit/>
          </a:bodyPr>
          <a:lstStyle/>
          <a:p>
            <a:r>
              <a:rPr lang="en-US" sz="4400" b="0" dirty="0">
                <a:solidFill>
                  <a:schemeClr val="tx1"/>
                </a:solidFill>
              </a:rPr>
              <a:t>Professional Learning Resources</a:t>
            </a:r>
            <a:br>
              <a:rPr lang="en-US" sz="4400" b="0" dirty="0">
                <a:solidFill>
                  <a:schemeClr val="tx1">
                    <a:lumMod val="65000"/>
                    <a:lumOff val="35000"/>
                  </a:schemeClr>
                </a:solidFill>
              </a:rPr>
            </a:br>
            <a:r>
              <a:rPr lang="en-US" sz="4400" b="0" dirty="0">
                <a:solidFill>
                  <a:schemeClr val="accent1"/>
                </a:solidFill>
                <a:hlinkClick r:id="rId3"/>
              </a:rPr>
              <a:t>ci3t.org/</a:t>
            </a:r>
            <a:r>
              <a:rPr lang="en-US" sz="4400" b="0" dirty="0" err="1">
                <a:solidFill>
                  <a:schemeClr val="accent1"/>
                </a:solidFill>
                <a:hlinkClick r:id="rId3"/>
              </a:rPr>
              <a:t>pl</a:t>
            </a:r>
            <a:endParaRPr lang="en-US" sz="4400" b="0" dirty="0">
              <a:solidFill>
                <a:schemeClr val="accent1"/>
              </a:solidFill>
            </a:endParaRPr>
          </a:p>
        </p:txBody>
      </p:sp>
      <p:pic>
        <p:nvPicPr>
          <p:cNvPr id="7" name="Content Placeholder 6">
            <a:extLst>
              <a:ext uri="{FF2B5EF4-FFF2-40B4-BE49-F238E27FC236}">
                <a16:creationId xmlns:a16="http://schemas.microsoft.com/office/drawing/2014/main" id="{EB286F72-9DB3-DD43-B39A-0B5AE2831FAF}"/>
              </a:ext>
            </a:extLst>
          </p:cNvPr>
          <p:cNvPicPr>
            <a:picLocks noGrp="1" noChangeAspect="1"/>
          </p:cNvPicPr>
          <p:nvPr>
            <p:ph idx="1"/>
          </p:nvPr>
        </p:nvPicPr>
        <p:blipFill>
          <a:blip r:embed="rId4"/>
          <a:stretch>
            <a:fillRect/>
          </a:stretch>
        </p:blipFill>
        <p:spPr>
          <a:xfrm>
            <a:off x="5029200" y="24882"/>
            <a:ext cx="3952653" cy="6821515"/>
          </a:xfrm>
          <a:prstGeom prst="rect">
            <a:avLst/>
          </a:prstGeom>
        </p:spPr>
      </p:pic>
      <p:pic>
        <p:nvPicPr>
          <p:cNvPr id="13" name="Picture 12">
            <a:extLst>
              <a:ext uri="{FF2B5EF4-FFF2-40B4-BE49-F238E27FC236}">
                <a16:creationId xmlns:a16="http://schemas.microsoft.com/office/drawing/2014/main" id="{074CAAF0-822D-854F-804A-DBFA3DA9D36E}"/>
              </a:ext>
            </a:extLst>
          </p:cNvPr>
          <p:cNvPicPr>
            <a:picLocks noChangeAspect="1"/>
          </p:cNvPicPr>
          <p:nvPr/>
        </p:nvPicPr>
        <p:blipFill>
          <a:blip r:embed="rId5"/>
          <a:stretch>
            <a:fillRect/>
          </a:stretch>
        </p:blipFill>
        <p:spPr>
          <a:xfrm>
            <a:off x="1739900" y="3810000"/>
            <a:ext cx="7404100" cy="647700"/>
          </a:xfrm>
          <a:prstGeom prst="rect">
            <a:avLst/>
          </a:prstGeom>
        </p:spPr>
      </p:pic>
      <p:pic>
        <p:nvPicPr>
          <p:cNvPr id="14" name="Picture 13">
            <a:extLst>
              <a:ext uri="{FF2B5EF4-FFF2-40B4-BE49-F238E27FC236}">
                <a16:creationId xmlns:a16="http://schemas.microsoft.com/office/drawing/2014/main" id="{6B5BF79F-6C02-7A45-A4A0-7843BEAAD153}"/>
              </a:ext>
            </a:extLst>
          </p:cNvPr>
          <p:cNvPicPr>
            <a:picLocks noChangeAspect="1"/>
          </p:cNvPicPr>
          <p:nvPr/>
        </p:nvPicPr>
        <p:blipFill>
          <a:blip r:embed="rId6"/>
          <a:stretch>
            <a:fillRect/>
          </a:stretch>
        </p:blipFill>
        <p:spPr>
          <a:xfrm>
            <a:off x="1905000" y="4419600"/>
            <a:ext cx="3797300" cy="2578100"/>
          </a:xfrm>
          <a:prstGeom prst="rect">
            <a:avLst/>
          </a:prstGeom>
        </p:spPr>
      </p:pic>
      <p:cxnSp>
        <p:nvCxnSpPr>
          <p:cNvPr id="16" name="Straight Arrow Connector 15">
            <a:extLst>
              <a:ext uri="{FF2B5EF4-FFF2-40B4-BE49-F238E27FC236}">
                <a16:creationId xmlns:a16="http://schemas.microsoft.com/office/drawing/2014/main" id="{612E73F5-5A3F-5B4C-AA2E-ECA6E5F69816}"/>
              </a:ext>
            </a:extLst>
          </p:cNvPr>
          <p:cNvCxnSpPr/>
          <p:nvPr/>
        </p:nvCxnSpPr>
        <p:spPr>
          <a:xfrm flipV="1">
            <a:off x="609600" y="4648200"/>
            <a:ext cx="1295400" cy="152400"/>
          </a:xfrm>
          <a:prstGeom prst="straightConnector1">
            <a:avLst/>
          </a:prstGeom>
          <a:ln w="76200">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89930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3213"/>
            <a:ext cx="7057768" cy="6844787"/>
          </a:xfrm>
          <a:prstGeom prst="rect">
            <a:avLst/>
          </a:prstGeom>
        </p:spPr>
      </p:pic>
      <p:sp>
        <p:nvSpPr>
          <p:cNvPr id="2" name="Title 1"/>
          <p:cNvSpPr>
            <a:spLocks noGrp="1"/>
          </p:cNvSpPr>
          <p:nvPr>
            <p:ph type="title"/>
          </p:nvPr>
        </p:nvSpPr>
        <p:spPr>
          <a:xfrm>
            <a:off x="0" y="13213"/>
            <a:ext cx="7886700" cy="967213"/>
          </a:xfrm>
          <a:noFill/>
        </p:spPr>
        <p:txBody>
          <a:bodyPr/>
          <a:lstStyle/>
          <a:p>
            <a:r>
              <a:rPr lang="en-US" b="1" dirty="0"/>
              <a:t>Ci3T.org</a:t>
            </a:r>
          </a:p>
        </p:txBody>
      </p:sp>
      <p:sp>
        <p:nvSpPr>
          <p:cNvPr id="5" name="Rounded Rectangle 4"/>
          <p:cNvSpPr/>
          <p:nvPr/>
        </p:nvSpPr>
        <p:spPr>
          <a:xfrm>
            <a:off x="4808307" y="132791"/>
            <a:ext cx="4263775" cy="111757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a:solidFill>
                  <a:prstClr val="white"/>
                </a:solidFill>
                <a:latin typeface="Calibri"/>
              </a:rPr>
              <a:t>ci3t.org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rPr>
              <a:t>Professional Learning</a:t>
            </a:r>
            <a:r>
              <a:rPr lang="en-US" sz="3000" noProof="0">
                <a:solidFill>
                  <a:prstClr val="white"/>
                </a:solidFill>
                <a:latin typeface="Calibri"/>
              </a:rPr>
              <a:t> tab</a:t>
            </a:r>
            <a:endParaRPr kumimoji="0" lang="en-US" sz="3000" b="0" i="0" u="none" strike="noStrike" kern="1200" cap="none" spc="0" normalizeH="0" baseline="0" noProof="0">
              <a:ln>
                <a:noFill/>
              </a:ln>
              <a:solidFill>
                <a:prstClr val="white"/>
              </a:solidFill>
              <a:effectLst/>
              <a:uLnTx/>
              <a:uFillTx/>
              <a:latin typeface="Calibri"/>
            </a:endParaRPr>
          </a:p>
        </p:txBody>
      </p:sp>
      <p:pic>
        <p:nvPicPr>
          <p:cNvPr id="8" name="Picture 7"/>
          <p:cNvPicPr>
            <a:picLocks noChangeAspect="1"/>
          </p:cNvPicPr>
          <p:nvPr/>
        </p:nvPicPr>
        <p:blipFill rotWithShape="1">
          <a:blip r:embed="rId4"/>
          <a:srcRect r="23304"/>
          <a:stretch/>
        </p:blipFill>
        <p:spPr>
          <a:xfrm>
            <a:off x="3943350" y="1828799"/>
            <a:ext cx="4832434" cy="591812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stretch>
            <a:fillRect/>
          </a:stretch>
        </p:blipFill>
        <p:spPr>
          <a:xfrm>
            <a:off x="5109711" y="3524036"/>
            <a:ext cx="3896113" cy="521964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a:stretch>
            <a:fillRect/>
          </a:stretch>
        </p:blipFill>
        <p:spPr>
          <a:xfrm>
            <a:off x="1823160" y="4463504"/>
            <a:ext cx="3931773" cy="4788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3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371014" y="536575"/>
            <a:ext cx="6649036"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a:ea typeface="+mn-ea"/>
                <a:cs typeface="+mn-cs"/>
              </a:rPr>
              <a:t>Let’s talk… and make plans!</a:t>
            </a:r>
          </a:p>
        </p:txBody>
      </p:sp>
      <p:graphicFrame>
        <p:nvGraphicFramePr>
          <p:cNvPr id="19" name="Table 4">
            <a:extLst>
              <a:ext uri="{FF2B5EF4-FFF2-40B4-BE49-F238E27FC236}">
                <a16:creationId xmlns:a16="http://schemas.microsoft.com/office/drawing/2014/main" id="{A7972104-C9FD-49AE-BF0F-961931ADA38E}"/>
              </a:ext>
            </a:extLst>
          </p:cNvPr>
          <p:cNvGraphicFramePr>
            <a:graphicFrameLocks/>
          </p:cNvGraphicFramePr>
          <p:nvPr>
            <p:extLst>
              <p:ext uri="{D42A27DB-BD31-4B8C-83A1-F6EECF244321}">
                <p14:modId xmlns:p14="http://schemas.microsoft.com/office/powerpoint/2010/main" val="2516360416"/>
              </p:ext>
            </p:extLst>
          </p:nvPr>
        </p:nvGraphicFramePr>
        <p:xfrm>
          <a:off x="1079500" y="1041400"/>
          <a:ext cx="7061994" cy="5837774"/>
        </p:xfrm>
        <a:graphic>
          <a:graphicData uri="http://schemas.openxmlformats.org/drawingml/2006/table">
            <a:tbl>
              <a:tblPr firstRow="1" bandRow="1">
                <a:tableStyleId>{125E5076-3810-47DD-B79F-674D7AD40C01}</a:tableStyleId>
              </a:tblPr>
              <a:tblGrid>
                <a:gridCol w="3530997">
                  <a:extLst>
                    <a:ext uri="{9D8B030D-6E8A-4147-A177-3AD203B41FA5}">
                      <a16:colId xmlns:a16="http://schemas.microsoft.com/office/drawing/2014/main" val="1500444238"/>
                    </a:ext>
                  </a:extLst>
                </a:gridCol>
                <a:gridCol w="3530997">
                  <a:extLst>
                    <a:ext uri="{9D8B030D-6E8A-4147-A177-3AD203B41FA5}">
                      <a16:colId xmlns:a16="http://schemas.microsoft.com/office/drawing/2014/main" val="2461179986"/>
                    </a:ext>
                  </a:extLst>
                </a:gridCol>
              </a:tblGrid>
              <a:tr h="375066">
                <a:tc>
                  <a:txBody>
                    <a:bodyPr/>
                    <a:lstStyle/>
                    <a:p>
                      <a:r>
                        <a:rPr lang="en-US" sz="1800" dirty="0"/>
                        <a:t>Ci3T Leadership Teams</a:t>
                      </a:r>
                    </a:p>
                  </a:txBody>
                  <a:tcPr/>
                </a:tc>
                <a:tc>
                  <a:txBody>
                    <a:bodyPr/>
                    <a:lstStyle/>
                    <a:p>
                      <a:r>
                        <a:rPr lang="en-US" sz="2000" dirty="0"/>
                        <a:t>Individuals </a:t>
                      </a:r>
                    </a:p>
                  </a:txBody>
                  <a:tcPr>
                    <a:solidFill>
                      <a:schemeClr val="accent1">
                        <a:lumMod val="50000"/>
                      </a:schemeClr>
                    </a:solidFill>
                  </a:tcPr>
                </a:tc>
                <a:extLst>
                  <a:ext uri="{0D108BD9-81ED-4DB2-BD59-A6C34878D82A}">
                    <a16:rowId xmlns:a16="http://schemas.microsoft.com/office/drawing/2014/main" val="1147044120"/>
                  </a:ext>
                </a:extLst>
              </a:tr>
              <a:tr h="5441534">
                <a:tc>
                  <a:txBody>
                    <a:bodyPr/>
                    <a:lstStyle/>
                    <a:p>
                      <a:pPr marL="342900" marR="0" lvl="0" indent="-342900">
                        <a:spcBef>
                          <a:spcPts val="0"/>
                        </a:spcBef>
                        <a:spcAft>
                          <a:spcPts val="0"/>
                        </a:spcAft>
                        <a:buFont typeface="Arial" panose="020B0604020202020204" pitchFamily="34" charset="0"/>
                        <a:buChar char="•"/>
                        <a:tabLst>
                          <a:tab pos="457200" algn="l"/>
                        </a:tabLst>
                      </a:pPr>
                      <a:r>
                        <a:rPr lang="en-US" sz="2400" b="0" kern="1200" baseline="0" dirty="0">
                          <a:solidFill>
                            <a:schemeClr val="tx1"/>
                          </a:solidFill>
                          <a:effectLst/>
                          <a:latin typeface="+mn-lt"/>
                          <a:ea typeface="+mn-ea"/>
                          <a:cs typeface="+mn-cs"/>
                        </a:rPr>
                        <a:t>Pick a low-intensity strategy</a:t>
                      </a:r>
                    </a:p>
                    <a:p>
                      <a:pPr marL="342900" marR="0" lvl="0" indent="-342900">
                        <a:spcBef>
                          <a:spcPts val="0"/>
                        </a:spcBef>
                        <a:spcAft>
                          <a:spcPts val="0"/>
                        </a:spcAft>
                        <a:buFont typeface="Arial" panose="020B0604020202020204" pitchFamily="34" charset="0"/>
                        <a:buChar char="•"/>
                        <a:tabLst>
                          <a:tab pos="457200" algn="l"/>
                        </a:tabLst>
                      </a:pPr>
                      <a:r>
                        <a:rPr lang="en-US" sz="2400" b="0" kern="1200" dirty="0">
                          <a:solidFill>
                            <a:schemeClr val="tx1"/>
                          </a:solidFill>
                          <a:effectLst/>
                          <a:latin typeface="+mn-lt"/>
                          <a:ea typeface="+mn-ea"/>
                          <a:cs typeface="+mn-cs"/>
                        </a:rPr>
                        <a:t>Review the Step-by-Step</a:t>
                      </a:r>
                      <a:r>
                        <a:rPr lang="en-US" sz="2400" b="0" kern="1200" baseline="0" dirty="0">
                          <a:solidFill>
                            <a:schemeClr val="tx1"/>
                          </a:solidFill>
                          <a:effectLst/>
                          <a:latin typeface="+mn-lt"/>
                          <a:ea typeface="+mn-ea"/>
                          <a:cs typeface="+mn-cs"/>
                        </a:rPr>
                        <a:t> procedures</a:t>
                      </a:r>
                    </a:p>
                    <a:p>
                      <a:pPr marL="342900" marR="0" lvl="0" indent="-342900">
                        <a:spcBef>
                          <a:spcPts val="0"/>
                        </a:spcBef>
                        <a:spcAft>
                          <a:spcPts val="0"/>
                        </a:spcAft>
                        <a:buFont typeface="Arial" panose="020B0604020202020204" pitchFamily="34" charset="0"/>
                        <a:buChar char="•"/>
                        <a:tabLst>
                          <a:tab pos="457200" algn="l"/>
                        </a:tabLst>
                      </a:pPr>
                      <a:r>
                        <a:rPr lang="en-US" sz="2400" b="0" kern="1200" baseline="0" dirty="0">
                          <a:solidFill>
                            <a:schemeClr val="tx1"/>
                          </a:solidFill>
                          <a:effectLst/>
                          <a:latin typeface="+mn-lt"/>
                          <a:ea typeface="+mn-ea"/>
                          <a:cs typeface="+mn-cs"/>
                        </a:rPr>
                        <a:t>Share your strategy with a partner</a:t>
                      </a:r>
                    </a:p>
                    <a:p>
                      <a:pPr marL="0" marR="0" lvl="0" indent="0">
                        <a:spcBef>
                          <a:spcPts val="0"/>
                        </a:spcBef>
                        <a:spcAft>
                          <a:spcPts val="0"/>
                        </a:spcAft>
                        <a:buFont typeface="Arial" panose="020B0604020202020204" pitchFamily="34" charset="0"/>
                        <a:buNone/>
                        <a:tabLst>
                          <a:tab pos="457200" algn="l"/>
                        </a:tabLst>
                      </a:pPr>
                      <a:endParaRPr lang="en-US" sz="2400" b="0" kern="1200" dirty="0">
                        <a:solidFill>
                          <a:schemeClr val="tx1"/>
                        </a:solidFill>
                        <a:effectLst/>
                        <a:latin typeface="+mn-lt"/>
                        <a:ea typeface="+mn-ea"/>
                        <a:cs typeface="+mn-cs"/>
                      </a:endParaRPr>
                    </a:p>
                    <a:p>
                      <a:pPr marL="0" marR="0" indent="0">
                        <a:lnSpc>
                          <a:spcPct val="107000"/>
                        </a:lnSpc>
                        <a:spcBef>
                          <a:spcPts val="0"/>
                        </a:spcBef>
                        <a:spcAft>
                          <a:spcPts val="0"/>
                        </a:spcAft>
                        <a:buFont typeface="Arial" panose="020B0604020202020204" pitchFamily="34" charset="0"/>
                        <a:buNone/>
                      </a:pPr>
                      <a:r>
                        <a:rPr lang="en-US" sz="2400" b="0" kern="1200" dirty="0">
                          <a:solidFill>
                            <a:schemeClr val="tx1"/>
                          </a:solidFill>
                          <a:effectLst/>
                          <a:latin typeface="+mn-lt"/>
                          <a:ea typeface="+mn-ea"/>
                          <a:cs typeface="+mn-cs"/>
                        </a:rPr>
                        <a:t>How can we build our</a:t>
                      </a:r>
                      <a:r>
                        <a:rPr lang="en-US" sz="2400" b="0" kern="1200" baseline="0" dirty="0">
                          <a:solidFill>
                            <a:schemeClr val="tx1"/>
                          </a:solidFill>
                          <a:effectLst/>
                          <a:latin typeface="+mn-lt"/>
                          <a:ea typeface="+mn-ea"/>
                          <a:cs typeface="+mn-cs"/>
                        </a:rPr>
                        <a:t> capacity to use these strategies as part of Tier 1 instruction? Or in more targeted ways for students needing more than Tier 1? </a:t>
                      </a:r>
                      <a:endParaRPr lang="en-US" sz="2400" b="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accent1">
                        <a:shade val="60000"/>
                        <a:alpha val="20000"/>
                      </a:schemeClr>
                    </a:solidFill>
                  </a:tcPr>
                </a:tc>
                <a:tc>
                  <a:txBody>
                    <a:bodyPr/>
                    <a:lstStyle/>
                    <a:p>
                      <a:pPr marL="342900" marR="0" lvl="0" indent="-342900">
                        <a:spcBef>
                          <a:spcPts val="0"/>
                        </a:spcBef>
                        <a:spcAft>
                          <a:spcPts val="0"/>
                        </a:spcAft>
                        <a:buFont typeface="Arial" panose="020B0604020202020204" pitchFamily="34" charset="0"/>
                        <a:buChar char="•"/>
                        <a:tabLst>
                          <a:tab pos="457200" algn="l"/>
                        </a:tabLst>
                      </a:pPr>
                      <a:r>
                        <a:rPr lang="en-US" sz="2400" b="0" kern="1200" baseline="0" dirty="0">
                          <a:solidFill>
                            <a:schemeClr val="tx1"/>
                          </a:solidFill>
                          <a:effectLst/>
                          <a:latin typeface="+mn-lt"/>
                          <a:ea typeface="+mn-ea"/>
                          <a:cs typeface="+mn-cs"/>
                        </a:rPr>
                        <a:t>Pick a low-intensity strategy</a:t>
                      </a:r>
                    </a:p>
                    <a:p>
                      <a:pPr marL="342900" marR="0" lvl="0" indent="-342900">
                        <a:spcBef>
                          <a:spcPts val="0"/>
                        </a:spcBef>
                        <a:spcAft>
                          <a:spcPts val="0"/>
                        </a:spcAft>
                        <a:buFont typeface="Arial" panose="020B0604020202020204" pitchFamily="34" charset="0"/>
                        <a:buChar char="•"/>
                        <a:tabLst>
                          <a:tab pos="457200" algn="l"/>
                        </a:tabLst>
                      </a:pPr>
                      <a:r>
                        <a:rPr lang="en-US" sz="2400" b="0" kern="1200" dirty="0">
                          <a:solidFill>
                            <a:schemeClr val="tx1"/>
                          </a:solidFill>
                          <a:effectLst/>
                          <a:latin typeface="+mn-lt"/>
                          <a:ea typeface="+mn-ea"/>
                          <a:cs typeface="+mn-cs"/>
                        </a:rPr>
                        <a:t>Review the Step-by-Step</a:t>
                      </a:r>
                      <a:r>
                        <a:rPr lang="en-US" sz="2400" b="0" kern="1200" baseline="0" dirty="0">
                          <a:solidFill>
                            <a:schemeClr val="tx1"/>
                          </a:solidFill>
                          <a:effectLst/>
                          <a:latin typeface="+mn-lt"/>
                          <a:ea typeface="+mn-ea"/>
                          <a:cs typeface="+mn-cs"/>
                        </a:rPr>
                        <a:t> procedures</a:t>
                      </a:r>
                    </a:p>
                    <a:p>
                      <a:pPr marL="342900" marR="0" lvl="0" indent="-342900">
                        <a:spcBef>
                          <a:spcPts val="0"/>
                        </a:spcBef>
                        <a:spcAft>
                          <a:spcPts val="0"/>
                        </a:spcAft>
                        <a:buFont typeface="Arial" panose="020B0604020202020204" pitchFamily="34" charset="0"/>
                        <a:buChar char="•"/>
                        <a:tabLst>
                          <a:tab pos="457200" algn="l"/>
                        </a:tabLst>
                      </a:pPr>
                      <a:r>
                        <a:rPr lang="en-US" sz="2400" b="0" kern="1200" baseline="0" dirty="0">
                          <a:solidFill>
                            <a:schemeClr val="tx1"/>
                          </a:solidFill>
                          <a:effectLst/>
                          <a:latin typeface="+mn-lt"/>
                          <a:ea typeface="+mn-ea"/>
                          <a:cs typeface="+mn-cs"/>
                        </a:rPr>
                        <a:t>Share your strategy with a partner</a:t>
                      </a:r>
                    </a:p>
                    <a:p>
                      <a:pPr marL="0" marR="0" lvl="0" indent="0">
                        <a:spcBef>
                          <a:spcPts val="0"/>
                        </a:spcBef>
                        <a:spcAft>
                          <a:spcPts val="0"/>
                        </a:spcAft>
                        <a:buFont typeface="Arial" panose="020B0604020202020204" pitchFamily="34" charset="0"/>
                        <a:buNone/>
                        <a:tabLst>
                          <a:tab pos="457200" algn="l"/>
                        </a:tabLst>
                      </a:pPr>
                      <a:endParaRPr lang="en-US" sz="2400" b="0" kern="1200" dirty="0">
                        <a:solidFill>
                          <a:schemeClr val="tx1"/>
                        </a:solidFill>
                        <a:effectLst/>
                        <a:latin typeface="+mn-lt"/>
                        <a:ea typeface="+mn-ea"/>
                        <a:cs typeface="+mn-cs"/>
                      </a:endParaRPr>
                    </a:p>
                    <a:p>
                      <a:pPr marL="0" marR="0" indent="0">
                        <a:lnSpc>
                          <a:spcPct val="107000"/>
                        </a:lnSpc>
                        <a:spcBef>
                          <a:spcPts val="0"/>
                        </a:spcBef>
                        <a:spcAft>
                          <a:spcPts val="0"/>
                        </a:spcAft>
                        <a:buFont typeface="Arial" panose="020B0604020202020204" pitchFamily="34" charset="0"/>
                        <a:buNone/>
                      </a:pPr>
                      <a:r>
                        <a:rPr lang="en-US" sz="2400" b="0" kern="1200" dirty="0">
                          <a:solidFill>
                            <a:schemeClr val="tx1"/>
                          </a:solidFill>
                          <a:effectLst/>
                          <a:latin typeface="+mn-lt"/>
                          <a:ea typeface="+mn-ea"/>
                          <a:cs typeface="+mn-cs"/>
                        </a:rPr>
                        <a:t>How can I use this information?  With</a:t>
                      </a:r>
                      <a:r>
                        <a:rPr lang="en-US" sz="2400" b="0" kern="1200" baseline="0" dirty="0">
                          <a:solidFill>
                            <a:schemeClr val="tx1"/>
                          </a:solidFill>
                          <a:effectLst/>
                          <a:latin typeface="+mn-lt"/>
                          <a:ea typeface="+mn-ea"/>
                          <a:cs typeface="+mn-cs"/>
                        </a:rPr>
                        <a:t> whom could I share this information?</a:t>
                      </a:r>
                      <a:endParaRPr lang="en-US" sz="2400" b="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tx2">
                        <a:lumMod val="75000"/>
                        <a:alpha val="20000"/>
                      </a:schemeClr>
                    </a:solidFill>
                  </a:tcPr>
                </a:tc>
                <a:extLst>
                  <a:ext uri="{0D108BD9-81ED-4DB2-BD59-A6C34878D82A}">
                    <a16:rowId xmlns:a16="http://schemas.microsoft.com/office/drawing/2014/main" val="1499469558"/>
                  </a:ext>
                </a:extLst>
              </a:tr>
            </a:tbl>
          </a:graphicData>
        </a:graphic>
      </p:graphicFrame>
      <p:pic>
        <p:nvPicPr>
          <p:cNvPr id="20" name="Picture 47" descr="10yellow">
            <a:extLst>
              <a:ext uri="{FF2B5EF4-FFF2-40B4-BE49-F238E27FC236}">
                <a16:creationId xmlns:a16="http://schemas.microsoft.com/office/drawing/2014/main" id="{2C228742-0A6D-4EE4-B1ED-109344F082D8}"/>
              </a:ext>
            </a:extLst>
          </p:cNvPr>
          <p:cNvPicPr>
            <a:picLocks noChangeAspect="1" noChangeArrowheads="1"/>
          </p:cNvPicPr>
          <p:nvPr/>
        </p:nvPicPr>
        <p:blipFill>
          <a:blip r:embed="rId3"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22" name="Picture 46" descr="9yellow">
            <a:extLst>
              <a:ext uri="{FF2B5EF4-FFF2-40B4-BE49-F238E27FC236}">
                <a16:creationId xmlns:a16="http://schemas.microsoft.com/office/drawing/2014/main" id="{6640E997-6884-4D7A-9F8F-EF5A69CE87FE}"/>
              </a:ext>
            </a:extLst>
          </p:cNvPr>
          <p:cNvPicPr>
            <a:picLocks noChangeAspect="1" noChangeArrowheads="1"/>
          </p:cNvPicPr>
          <p:nvPr/>
        </p:nvPicPr>
        <p:blipFill>
          <a:blip r:embed="rId4"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0" name="Picture 45" descr="8yellow">
            <a:extLst>
              <a:ext uri="{FF2B5EF4-FFF2-40B4-BE49-F238E27FC236}">
                <a16:creationId xmlns:a16="http://schemas.microsoft.com/office/drawing/2014/main" id="{D694206D-67C1-4FC2-9588-7BB05BB391B9}"/>
              </a:ext>
            </a:extLst>
          </p:cNvPr>
          <p:cNvPicPr>
            <a:picLocks noChangeAspect="1" noChangeArrowheads="1"/>
          </p:cNvPicPr>
          <p:nvPr/>
        </p:nvPicPr>
        <p:blipFill>
          <a:blip r:embed="rId5"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1" name="Picture 44" descr="7yellow">
            <a:extLst>
              <a:ext uri="{FF2B5EF4-FFF2-40B4-BE49-F238E27FC236}">
                <a16:creationId xmlns:a16="http://schemas.microsoft.com/office/drawing/2014/main" id="{00B56DF0-26D3-455B-B5EF-7171F62D1C96}"/>
              </a:ext>
            </a:extLst>
          </p:cNvPr>
          <p:cNvPicPr>
            <a:picLocks noChangeAspect="1" noChangeArrowheads="1"/>
          </p:cNvPicPr>
          <p:nvPr/>
        </p:nvPicPr>
        <p:blipFill>
          <a:blip r:embed="rId6"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2" name="Picture 43" descr="6yellow">
            <a:extLst>
              <a:ext uri="{FF2B5EF4-FFF2-40B4-BE49-F238E27FC236}">
                <a16:creationId xmlns:a16="http://schemas.microsoft.com/office/drawing/2014/main" id="{F00EF00D-7382-4A0A-A320-82F541F4ABBE}"/>
              </a:ext>
            </a:extLst>
          </p:cNvPr>
          <p:cNvPicPr>
            <a:picLocks noChangeAspect="1" noChangeArrowheads="1"/>
          </p:cNvPicPr>
          <p:nvPr/>
        </p:nvPicPr>
        <p:blipFill>
          <a:blip r:embed="rId7"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3" name="Picture 41" descr="5yellow">
            <a:extLst>
              <a:ext uri="{FF2B5EF4-FFF2-40B4-BE49-F238E27FC236}">
                <a16:creationId xmlns:a16="http://schemas.microsoft.com/office/drawing/2014/main" id="{E922E490-DEB6-4755-81A4-DE57F430E40F}"/>
              </a:ext>
            </a:extLst>
          </p:cNvPr>
          <p:cNvPicPr>
            <a:picLocks noChangeAspect="1" noChangeArrowheads="1"/>
          </p:cNvPicPr>
          <p:nvPr/>
        </p:nvPicPr>
        <p:blipFill>
          <a:blip r:embed="rId8"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4" name="Picture 40" descr="4yellow">
            <a:extLst>
              <a:ext uri="{FF2B5EF4-FFF2-40B4-BE49-F238E27FC236}">
                <a16:creationId xmlns:a16="http://schemas.microsoft.com/office/drawing/2014/main" id="{51E5F35F-C4B6-47F9-AF9B-03A0E822F4CC}"/>
              </a:ext>
            </a:extLst>
          </p:cNvPr>
          <p:cNvPicPr>
            <a:picLocks noChangeAspect="1" noChangeArrowheads="1"/>
          </p:cNvPicPr>
          <p:nvPr/>
        </p:nvPicPr>
        <p:blipFill>
          <a:blip r:embed="rId9"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5" name="Picture 39" descr="3yellow">
            <a:extLst>
              <a:ext uri="{FF2B5EF4-FFF2-40B4-BE49-F238E27FC236}">
                <a16:creationId xmlns:a16="http://schemas.microsoft.com/office/drawing/2014/main" id="{43F40CF5-BAC3-4431-9DE9-976310DC7FF7}"/>
              </a:ext>
            </a:extLst>
          </p:cNvPr>
          <p:cNvPicPr>
            <a:picLocks noChangeAspect="1" noChangeArrowheads="1"/>
          </p:cNvPicPr>
          <p:nvPr/>
        </p:nvPicPr>
        <p:blipFill>
          <a:blip r:embed="rId10"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6" name="Picture 38" descr="2yellow">
            <a:extLst>
              <a:ext uri="{FF2B5EF4-FFF2-40B4-BE49-F238E27FC236}">
                <a16:creationId xmlns:a16="http://schemas.microsoft.com/office/drawing/2014/main" id="{4948326F-4FD9-456F-9F0D-A28AE9E41849}"/>
              </a:ext>
            </a:extLst>
          </p:cNvPr>
          <p:cNvPicPr>
            <a:picLocks noChangeAspect="1" noChangeArrowheads="1"/>
          </p:cNvPicPr>
          <p:nvPr/>
        </p:nvPicPr>
        <p:blipFill>
          <a:blip r:embed="rId11"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7" name="Picture 33" descr="1yellow">
            <a:extLst>
              <a:ext uri="{FF2B5EF4-FFF2-40B4-BE49-F238E27FC236}">
                <a16:creationId xmlns:a16="http://schemas.microsoft.com/office/drawing/2014/main" id="{01DBEE97-0D27-4B28-9414-E919F5F51B92}"/>
              </a:ext>
            </a:extLst>
          </p:cNvPr>
          <p:cNvPicPr>
            <a:picLocks noChangeAspect="1" noChangeArrowheads="1"/>
          </p:cNvPicPr>
          <p:nvPr/>
        </p:nvPicPr>
        <p:blipFill>
          <a:blip r:embed="rId12"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8" name="Picture 36" descr="30seconds_yellow">
            <a:extLst>
              <a:ext uri="{FF2B5EF4-FFF2-40B4-BE49-F238E27FC236}">
                <a16:creationId xmlns:a16="http://schemas.microsoft.com/office/drawing/2014/main" id="{C083DC9A-AC39-4DD5-916F-0752D327F136}"/>
              </a:ext>
            </a:extLst>
          </p:cNvPr>
          <p:cNvPicPr>
            <a:picLocks noChangeAspect="1" noChangeArrowheads="1"/>
          </p:cNvPicPr>
          <p:nvPr/>
        </p:nvPicPr>
        <p:blipFill>
          <a:blip r:embed="rId13"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9" name="Picture 32" descr="00seconds_yellow">
            <a:extLst>
              <a:ext uri="{FF2B5EF4-FFF2-40B4-BE49-F238E27FC236}">
                <a16:creationId xmlns:a16="http://schemas.microsoft.com/office/drawing/2014/main" id="{2FEF5F53-F185-411B-9DED-2B4A91D20B16}"/>
              </a:ext>
            </a:extLst>
          </p:cNvPr>
          <p:cNvPicPr>
            <a:picLocks noChangeAspect="1" noChangeArrowheads="1"/>
          </p:cNvPicPr>
          <p:nvPr/>
        </p:nvPicPr>
        <p:blipFill>
          <a:blip r:embed="rId14"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spTree>
    <p:extLst>
      <p:ext uri="{BB962C8B-B14F-4D97-AF65-F5344CB8AC3E}">
        <p14:creationId xmlns:p14="http://schemas.microsoft.com/office/powerpoint/2010/main" val="3713118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30"/>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32"/>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3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3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770DEC-76C0-4AB7-B936-B4310C2C28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16608" y="1521257"/>
            <a:ext cx="3794816" cy="420228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5135"/>
            <a:ext cx="4824350" cy="3586386"/>
          </a:xfrm>
          <a:prstGeom prst="rect">
            <a:avLst/>
          </a:prstGeom>
        </p:spPr>
      </p:pic>
      <p:sp>
        <p:nvSpPr>
          <p:cNvPr id="9" name="Rectangle 8"/>
          <p:cNvSpPr/>
          <p:nvPr/>
        </p:nvSpPr>
        <p:spPr>
          <a:xfrm>
            <a:off x="4985886" y="2646947"/>
            <a:ext cx="3856260" cy="3076589"/>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196138" y="727132"/>
            <a:ext cx="867747"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9D6750A-FEA1-47D4-BF42-CA37A98E84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0066" y="2878087"/>
            <a:ext cx="3428012" cy="39439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5152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Wrapping Up and Next Steps</a:t>
            </a:r>
            <a:endParaRPr lang="en-US" sz="5400"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73049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9"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1" name="Domains"/>
          <p:cNvSpPr txBox="1"/>
          <p:nvPr userDrawn="1"/>
        </p:nvSpPr>
        <p:spPr>
          <a:xfrm>
            <a:off x="423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a:lnSpc>
                <a:spcPct val="75000"/>
              </a:lnSpc>
              <a:tabLst>
                <a:tab pos="1541463" algn="ctr"/>
                <a:tab pos="4056063" algn="ctr"/>
                <a:tab pos="6570663" algn="ctr"/>
              </a:tabLst>
              <a:defRPr/>
            </a:pPr>
            <a:r>
              <a:rPr lang="en-US" dirty="0">
                <a:solidFill>
                  <a:schemeClr val="tx1">
                    <a:lumMod val="85000"/>
                    <a:lumOff val="15000"/>
                  </a:schemeClr>
                </a:solidFill>
                <a:cs typeface="Arial" charset="0"/>
              </a:rPr>
              <a:t>	Validated Curricula	PBIS Framework	Validated Curricula</a:t>
            </a:r>
          </a:p>
        </p:txBody>
      </p:sp>
      <p:sp>
        <p:nvSpPr>
          <p:cNvPr id="3" name="Goal 3"/>
          <p:cNvSpPr/>
          <p:nvPr/>
        </p:nvSpPr>
        <p:spPr>
          <a:xfrm flipH="1">
            <a:off x="5640572" y="805649"/>
            <a:ext cx="3485321"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b="1" u="sng" dirty="0">
                <a:solidFill>
                  <a:schemeClr val="bg2"/>
                </a:solidFill>
              </a:rPr>
              <a:t>Goal: Reduce Harm</a:t>
            </a:r>
          </a:p>
          <a:p>
            <a:pPr fontAlgn="base">
              <a:spcBef>
                <a:spcPct val="0"/>
              </a:spcBef>
              <a:spcAft>
                <a:spcPct val="0"/>
              </a:spcAft>
            </a:pPr>
            <a:r>
              <a:rPr lang="en-US" b="1" dirty="0">
                <a:solidFill>
                  <a:schemeClr val="bg1"/>
                </a:solidFill>
              </a:rPr>
              <a:t>Specialized individual systems</a:t>
            </a:r>
            <a:br>
              <a:rPr lang="en-US" b="1" dirty="0">
                <a:solidFill>
                  <a:schemeClr val="bg1"/>
                </a:solidFill>
              </a:rPr>
            </a:br>
            <a:r>
              <a:rPr lang="en-US" b="1" dirty="0">
                <a:solidFill>
                  <a:schemeClr val="bg1"/>
                </a:solidFill>
              </a:rPr>
              <a:t>       for students with high risk</a:t>
            </a:r>
          </a:p>
        </p:txBody>
      </p:sp>
      <p:sp>
        <p:nvSpPr>
          <p:cNvPr id="5" name="Goal 2"/>
          <p:cNvSpPr/>
          <p:nvPr/>
        </p:nvSpPr>
        <p:spPr>
          <a:xfrm rot="10800000" flipH="1" flipV="1">
            <a:off x="13625" y="1858317"/>
            <a:ext cx="307238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fontAlgn="base">
              <a:spcBef>
                <a:spcPct val="0"/>
              </a:spcBef>
              <a:spcAft>
                <a:spcPct val="0"/>
              </a:spcAft>
            </a:pPr>
            <a:r>
              <a:rPr lang="en-US" b="1" u="sng" dirty="0">
                <a:solidFill>
                  <a:schemeClr val="bg2"/>
                </a:solidFill>
                <a:cs typeface="Arial" charset="0"/>
              </a:rPr>
              <a:t>Goal: Reverse Harm</a:t>
            </a:r>
          </a:p>
          <a:p>
            <a:pPr fontAlgn="base">
              <a:spcBef>
                <a:spcPct val="0"/>
              </a:spcBef>
              <a:spcAft>
                <a:spcPct val="0"/>
              </a:spcAft>
            </a:pPr>
            <a:r>
              <a:rPr lang="en-US" b="1" dirty="0">
                <a:solidFill>
                  <a:schemeClr val="bg1"/>
                </a:solidFill>
                <a:cs typeface="Arial" charset="0"/>
              </a:rPr>
              <a:t>Specialized group systems </a:t>
            </a:r>
          </a:p>
          <a:p>
            <a:pPr fontAlgn="base">
              <a:spcBef>
                <a:spcPct val="0"/>
              </a:spcBef>
              <a:spcAft>
                <a:spcPct val="0"/>
              </a:spcAft>
            </a:pPr>
            <a:r>
              <a:rPr lang="en-US" b="1" dirty="0">
                <a:solidFill>
                  <a:schemeClr val="bg1"/>
                </a:solidFill>
                <a:cs typeface="Arial" charset="0"/>
              </a:rPr>
              <a:t>for students at risk</a:t>
            </a:r>
            <a:endParaRPr lang="en-US" dirty="0">
              <a:solidFill>
                <a:schemeClr val="bg1"/>
              </a:solidFill>
            </a:endParaRPr>
          </a:p>
        </p:txBody>
      </p:sp>
      <p:sp>
        <p:nvSpPr>
          <p:cNvPr id="4" name="Goal 1"/>
          <p:cNvSpPr/>
          <p:nvPr/>
        </p:nvSpPr>
        <p:spPr>
          <a:xfrm flipH="1">
            <a:off x="5314152" y="3740744"/>
            <a:ext cx="3813048"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b="1" u="sng" dirty="0">
                <a:solidFill>
                  <a:schemeClr val="bg2"/>
                </a:solidFill>
              </a:rPr>
              <a:t>Goal: Prevent Harm</a:t>
            </a:r>
          </a:p>
          <a:p>
            <a:pPr fontAlgn="base">
              <a:spcBef>
                <a:spcPct val="0"/>
              </a:spcBef>
              <a:spcAft>
                <a:spcPct val="0"/>
              </a:spcAft>
            </a:pPr>
            <a:r>
              <a:rPr lang="en-US" b="1" dirty="0">
                <a:solidFill>
                  <a:schemeClr val="bg1"/>
                </a:solidFill>
              </a:rPr>
              <a:t>School/classroom-wide systems for all students, staff, &amp; settings</a:t>
            </a:r>
          </a:p>
        </p:txBody>
      </p:sp>
      <p:sp>
        <p:nvSpPr>
          <p:cNvPr id="108" name="Tier 3"/>
          <p:cNvSpPr txBox="1">
            <a:spLocks noChangeArrowheads="1"/>
          </p:cNvSpPr>
          <p:nvPr/>
        </p:nvSpPr>
        <p:spPr bwMode="auto">
          <a:xfrm>
            <a:off x="2635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schemeClr val="bg1">
                      <a:alpha val="70000"/>
                    </a:schemeClr>
                  </a:solidFill>
                </a:ln>
                <a:solidFill>
                  <a:prstClr val="black"/>
                </a:solidFill>
              </a:rPr>
              <a:t>Tier 3</a:t>
            </a:r>
          </a:p>
          <a:p>
            <a:pPr algn="ctr" eaLnBrk="1" fontAlgn="base" hangingPunct="1">
              <a:lnSpc>
                <a:spcPct val="75000"/>
              </a:lnSpc>
              <a:spcBef>
                <a:spcPct val="0"/>
              </a:spcBef>
              <a:spcAft>
                <a:spcPct val="0"/>
              </a:spcAft>
            </a:pPr>
            <a:r>
              <a:rPr lang="en-US" sz="2400" b="1" dirty="0">
                <a:ln w="3175">
                  <a:solidFill>
                    <a:schemeClr val="bg1">
                      <a:alpha val="70000"/>
                    </a:schemeClr>
                  </a:solidFill>
                </a:ln>
                <a:solidFill>
                  <a:prstClr val="black"/>
                </a:solidFill>
              </a:rPr>
              <a:t>Tertiary Prevention  (</a:t>
            </a:r>
            <a:r>
              <a:rPr lang="en-US" sz="2400" b="1" dirty="0">
                <a:ln w="3175">
                  <a:solidFill>
                    <a:schemeClr val="bg1">
                      <a:alpha val="70000"/>
                    </a:schemeClr>
                  </a:solidFill>
                </a:ln>
                <a:solidFill>
                  <a:prstClr val="black"/>
                </a:solidFill>
                <a:cs typeface="Arial" panose="020B0604020202020204" pitchFamily="34" charset="0"/>
              </a:rPr>
              <a:t>≈5%</a:t>
            </a:r>
            <a:r>
              <a:rPr lang="en-US" sz="2400" b="1" dirty="0">
                <a:ln w="3175">
                  <a:solidFill>
                    <a:schemeClr val="bg1">
                      <a:alpha val="70000"/>
                    </a:schemeClr>
                  </a:solidFill>
                </a:ln>
                <a:solidFill>
                  <a:prstClr val="black"/>
                </a:solidFill>
              </a:rPr>
              <a:t>)</a:t>
            </a:r>
          </a:p>
        </p:txBody>
      </p:sp>
      <p:sp>
        <p:nvSpPr>
          <p:cNvPr id="107" name="Tier 2"/>
          <p:cNvSpPr txBox="1">
            <a:spLocks noChangeArrowheads="1"/>
          </p:cNvSpPr>
          <p:nvPr/>
        </p:nvSpPr>
        <p:spPr bwMode="auto">
          <a:xfrm>
            <a:off x="2476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schemeClr val="bg1"/>
                  </a:solidFill>
                </a:ln>
                <a:solidFill>
                  <a:prstClr val="black"/>
                </a:solidFill>
              </a:rPr>
              <a:t>Tier 2</a:t>
            </a:r>
          </a:p>
          <a:p>
            <a:pPr algn="ctr" eaLnBrk="1" fontAlgn="base" hangingPunct="1">
              <a:lnSpc>
                <a:spcPct val="85000"/>
              </a:lnSpc>
              <a:spcBef>
                <a:spcPct val="0"/>
              </a:spcBef>
              <a:spcAft>
                <a:spcPct val="0"/>
              </a:spcAft>
            </a:pPr>
            <a:r>
              <a:rPr lang="en-US" sz="2400" b="1" dirty="0">
                <a:ln w="3175">
                  <a:solidFill>
                    <a:schemeClr val="bg1"/>
                  </a:solidFill>
                </a:ln>
                <a:solidFill>
                  <a:prstClr val="black"/>
                </a:solidFill>
              </a:rPr>
              <a:t>Secondary Prevention (</a:t>
            </a:r>
            <a:r>
              <a:rPr lang="en-US" sz="2400" b="1" dirty="0">
                <a:ln w="3175">
                  <a:solidFill>
                    <a:schemeClr val="bg1"/>
                  </a:solidFill>
                </a:ln>
                <a:solidFill>
                  <a:prstClr val="black"/>
                </a:solidFill>
                <a:cs typeface="Arial" panose="020B0604020202020204" pitchFamily="34" charset="0"/>
              </a:rPr>
              <a:t>≈15%</a:t>
            </a:r>
            <a:r>
              <a:rPr lang="en-US" sz="2400" b="1" dirty="0">
                <a:ln w="3175">
                  <a:solidFill>
                    <a:schemeClr val="bg1"/>
                  </a:solidFill>
                </a:ln>
                <a:solidFill>
                  <a:prstClr val="black"/>
                </a:solidFill>
              </a:rPr>
              <a:t>) </a:t>
            </a:r>
          </a:p>
        </p:txBody>
      </p:sp>
      <p:sp>
        <p:nvSpPr>
          <p:cNvPr id="106" name="Tier 1"/>
          <p:cNvSpPr txBox="1">
            <a:spLocks noChangeArrowheads="1"/>
          </p:cNvSpPr>
          <p:nvPr/>
        </p:nvSpPr>
        <p:spPr bwMode="auto">
          <a:xfrm>
            <a:off x="2476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schemeClr val="bg1">
                      <a:alpha val="70000"/>
                    </a:schemeClr>
                  </a:solidFill>
                </a:ln>
                <a:solidFill>
                  <a:prstClr val="black"/>
                </a:solidFill>
                <a:effectLst/>
              </a:rPr>
              <a:t>Tier 1</a:t>
            </a:r>
          </a:p>
          <a:p>
            <a:pPr algn="ctr" eaLnBrk="1" fontAlgn="base" hangingPunct="1">
              <a:spcBef>
                <a:spcPct val="0"/>
              </a:spcBef>
              <a:spcAft>
                <a:spcPct val="0"/>
              </a:spcAft>
            </a:pPr>
            <a:r>
              <a:rPr lang="en-US" sz="2400" b="1" dirty="0">
                <a:ln w="3175">
                  <a:solidFill>
                    <a:schemeClr val="bg1">
                      <a:alpha val="70000"/>
                    </a:schemeClr>
                  </a:solidFill>
                </a:ln>
                <a:solidFill>
                  <a:prstClr val="black"/>
                </a:solidFill>
                <a:effectLst/>
              </a:rPr>
              <a:t>Primary Prevention (</a:t>
            </a:r>
            <a:r>
              <a:rPr lang="en-US" sz="2400" b="1" dirty="0">
                <a:ln w="3175">
                  <a:solidFill>
                    <a:schemeClr val="bg1">
                      <a:alpha val="70000"/>
                    </a:schemeClr>
                  </a:solidFill>
                </a:ln>
                <a:solidFill>
                  <a:prstClr val="black"/>
                </a:solidFill>
                <a:cs typeface="Arial" panose="020B0604020202020204" pitchFamily="34" charset="0"/>
              </a:rPr>
              <a:t>≈80%</a:t>
            </a:r>
            <a:r>
              <a:rPr lang="en-US" sz="2400" b="1" dirty="0">
                <a:ln w="3175">
                  <a:solidFill>
                    <a:schemeClr val="bg1">
                      <a:alpha val="70000"/>
                    </a:schemeClr>
                  </a:solidFill>
                </a:ln>
                <a:solidFill>
                  <a:prstClr val="black"/>
                </a:solidFill>
                <a:effectLst/>
              </a:rPr>
              <a:t>) </a:t>
            </a:r>
          </a:p>
        </p:txBody>
      </p:sp>
      <p:sp>
        <p:nvSpPr>
          <p:cNvPr id="2" name="Reference"/>
          <p:cNvSpPr txBox="1"/>
          <p:nvPr/>
        </p:nvSpPr>
        <p:spPr>
          <a:xfrm>
            <a:off x="2698955" y="395891"/>
            <a:ext cx="3746090" cy="400110"/>
          </a:xfrm>
          <a:prstGeom prst="rect">
            <a:avLst/>
          </a:prstGeom>
          <a:noFill/>
        </p:spPr>
        <p:txBody>
          <a:bodyPr wrap="none" rtlCol="0">
            <a:spAutoFit/>
          </a:bodyPr>
          <a:lstStyle/>
          <a:p>
            <a:r>
              <a:rPr lang="en-US" sz="2000" dirty="0"/>
              <a:t>(Lane, </a:t>
            </a:r>
            <a:r>
              <a:rPr lang="en-US" sz="2000" dirty="0" err="1"/>
              <a:t>Kalberg</a:t>
            </a:r>
            <a:r>
              <a:rPr lang="en-US" sz="2000" dirty="0"/>
              <a:t>, &amp; </a:t>
            </a:r>
            <a:r>
              <a:rPr lang="en-US" sz="2000" dirty="0" err="1"/>
              <a:t>Menzies</a:t>
            </a:r>
            <a:r>
              <a:rPr lang="en-US" sz="2000" dirty="0"/>
              <a:t>, 2009)</a:t>
            </a:r>
          </a:p>
        </p:txBody>
      </p:sp>
      <p:sp>
        <p:nvSpPr>
          <p:cNvPr id="58" name="Title"/>
          <p:cNvSpPr txBox="1">
            <a:spLocks noChangeArrowheads="1"/>
          </p:cNvSpPr>
          <p:nvPr/>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dirty="0"/>
              <a:t>Comprehensive, Integrated, Three-Tiered Model of Prevention</a:t>
            </a:r>
            <a:endParaRPr lang="en-US" sz="2800" b="1" dirty="0"/>
          </a:p>
        </p:txBody>
      </p:sp>
      <p:sp>
        <p:nvSpPr>
          <p:cNvPr id="7" name="Border"/>
          <p:cNvSpPr/>
          <p:nvPr/>
        </p:nvSpPr>
        <p:spPr>
          <a:xfrm>
            <a:off x="0" y="0"/>
            <a:ext cx="9144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Original Triangle" descr="Triangle 3.jpg"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950" y="986105"/>
            <a:ext cx="8420100" cy="5821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539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Building Your Toolbox</a:t>
            </a:r>
          </a:p>
        </p:txBody>
      </p:sp>
      <p:sp>
        <p:nvSpPr>
          <p:cNvPr id="4" name="Content Placeholder 3"/>
          <p:cNvSpPr>
            <a:spLocks noGrp="1"/>
          </p:cNvSpPr>
          <p:nvPr>
            <p:ph idx="1"/>
          </p:nvPr>
        </p:nvSpPr>
        <p:spPr/>
        <p:txBody>
          <a:bodyPr/>
          <a:lstStyle/>
          <a:p>
            <a:pPr marL="514350" indent="-514350">
              <a:buFont typeface="+mj-lt"/>
              <a:buAutoNum type="arabicPeriod"/>
            </a:pPr>
            <a:r>
              <a:rPr lang="en-US" dirty="0"/>
              <a:t>Behavior-Specific Praise  </a:t>
            </a:r>
          </a:p>
          <a:p>
            <a:pPr marL="514350" indent="-514350">
              <a:buFont typeface="+mj-lt"/>
              <a:buAutoNum type="arabicPeriod"/>
            </a:pPr>
            <a:r>
              <a:rPr lang="en-US" dirty="0" err="1"/>
              <a:t>Precorrection</a:t>
            </a:r>
            <a:r>
              <a:rPr lang="en-US" dirty="0"/>
              <a:t>  </a:t>
            </a:r>
          </a:p>
          <a:p>
            <a:pPr marL="514350" indent="-514350">
              <a:buFont typeface="+mj-lt"/>
              <a:buAutoNum type="arabicPeriod"/>
            </a:pPr>
            <a:r>
              <a:rPr lang="en-US" dirty="0"/>
              <a:t>Active Supervision  </a:t>
            </a:r>
          </a:p>
          <a:p>
            <a:pPr marL="514350" indent="-514350">
              <a:buFont typeface="+mj-lt"/>
              <a:buAutoNum type="arabicPeriod"/>
            </a:pPr>
            <a:r>
              <a:rPr lang="en-US" dirty="0"/>
              <a:t>Instructional Choice  </a:t>
            </a:r>
          </a:p>
          <a:p>
            <a:pPr marL="514350" indent="-514350">
              <a:buFont typeface="+mj-lt"/>
              <a:buAutoNum type="arabicPeriod"/>
            </a:pPr>
            <a:r>
              <a:rPr lang="en-US" dirty="0"/>
              <a:t>Opportunities to Respond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2300" y="4620986"/>
            <a:ext cx="3979252" cy="205594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265008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4541758"/>
            <a:ext cx="6629400" cy="2308324"/>
          </a:xfrm>
          <a:prstGeom prst="rect">
            <a:avLst/>
          </a:prstGeom>
          <a:solidFill>
            <a:schemeClr val="tx2">
              <a:lumMod val="40000"/>
              <a:lumOff val="60000"/>
            </a:schemeClr>
          </a:solidFill>
        </p:spPr>
        <p:txBody>
          <a:bodyPr wrap="square" rtlCol="0">
            <a:spAutoFit/>
          </a:bodyPr>
          <a:lstStyle/>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p:txBody>
      </p:sp>
      <p:graphicFrame>
        <p:nvGraphicFramePr>
          <p:cNvPr id="6" name="Diagram 5"/>
          <p:cNvGraphicFramePr/>
          <p:nvPr/>
        </p:nvGraphicFramePr>
        <p:xfrm>
          <a:off x="609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3291840" y="768985"/>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5553075" y="1489075"/>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4419600" y="174261"/>
            <a:ext cx="4514549" cy="775699"/>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dirty="0">
                <a:solidFill>
                  <a:prstClr val="black"/>
                </a:solidFill>
                <a:latin typeface="Times New Roman"/>
                <a:ea typeface="Times New Roman"/>
              </a:rPr>
              <a:t>Ci3T </a:t>
            </a:r>
          </a:p>
          <a:p>
            <a:pPr algn="ctr"/>
            <a:r>
              <a:rPr lang="en-US" dirty="0">
                <a:solidFill>
                  <a:prstClr val="black"/>
                </a:solidFill>
                <a:latin typeface="Times New Roman"/>
                <a:ea typeface="Times New Roman"/>
              </a:rPr>
              <a:t>Comprehensive Professional Learning Plan</a:t>
            </a:r>
          </a:p>
        </p:txBody>
      </p:sp>
      <p:sp>
        <p:nvSpPr>
          <p:cNvPr id="10" name="Down Arrow 9"/>
          <p:cNvSpPr/>
          <p:nvPr/>
        </p:nvSpPr>
        <p:spPr>
          <a:xfrm>
            <a:off x="7193280"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4998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black"/>
              </a:solidFill>
            </a:endParaRPr>
          </a:p>
        </p:txBody>
      </p:sp>
      <p:sp>
        <p:nvSpPr>
          <p:cNvPr id="12" name="Down Arrow 11"/>
          <p:cNvSpPr/>
          <p:nvPr/>
        </p:nvSpPr>
        <p:spPr>
          <a:xfrm>
            <a:off x="2859405"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00B050"/>
              </a:solidFill>
            </a:endParaRPr>
          </a:p>
        </p:txBody>
      </p:sp>
      <p:sp>
        <p:nvSpPr>
          <p:cNvPr id="13" name="Right Arrow 12"/>
          <p:cNvSpPr/>
          <p:nvPr/>
        </p:nvSpPr>
        <p:spPr>
          <a:xfrm>
            <a:off x="152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dirty="0">
                <a:solidFill>
                  <a:prstClr val="black"/>
                </a:solidFill>
                <a:latin typeface="Times New Roman"/>
                <a:ea typeface="Times New Roman"/>
              </a:rPr>
              <a:t>Additional Professional Development on Specific Topics</a:t>
            </a:r>
          </a:p>
        </p:txBody>
      </p:sp>
      <p:sp>
        <p:nvSpPr>
          <p:cNvPr id="14" name="Rounded Rectangle 13"/>
          <p:cNvSpPr/>
          <p:nvPr/>
        </p:nvSpPr>
        <p:spPr>
          <a:xfrm>
            <a:off x="2678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Core Content Curriculum</a:t>
            </a:r>
          </a:p>
        </p:txBody>
      </p:sp>
      <p:sp>
        <p:nvSpPr>
          <p:cNvPr id="15" name="Rounded Rectangle 14"/>
          <p:cNvSpPr/>
          <p:nvPr/>
        </p:nvSpPr>
        <p:spPr>
          <a:xfrm>
            <a:off x="2678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Instructional Techniques to Improve Students’ Motivation; Classroom Management Practices; </a:t>
            </a:r>
          </a:p>
          <a:p>
            <a:pPr algn="ctr"/>
            <a:r>
              <a:rPr lang="en-US" sz="1200" dirty="0">
                <a:solidFill>
                  <a:prstClr val="black"/>
                </a:solidFill>
                <a:latin typeface="Times New Roman"/>
                <a:ea typeface="Times New Roman"/>
              </a:rPr>
              <a:t>Low-Intensity Behavior Supports</a:t>
            </a:r>
          </a:p>
        </p:txBody>
      </p:sp>
      <p:sp>
        <p:nvSpPr>
          <p:cNvPr id="16" name="Rounded Rectangle 15"/>
          <p:cNvSpPr/>
          <p:nvPr/>
        </p:nvSpPr>
        <p:spPr>
          <a:xfrm>
            <a:off x="7095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Functional Assessment-based Interventions</a:t>
            </a:r>
          </a:p>
        </p:txBody>
      </p:sp>
      <p:sp>
        <p:nvSpPr>
          <p:cNvPr id="17" name="Rounded Rectangle 16"/>
          <p:cNvSpPr/>
          <p:nvPr/>
        </p:nvSpPr>
        <p:spPr>
          <a:xfrm>
            <a:off x="2678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4953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Interventions, Strategies, &amp; Practices</a:t>
            </a:r>
          </a:p>
        </p:txBody>
      </p:sp>
      <p:sp>
        <p:nvSpPr>
          <p:cNvPr id="20" name="Rounded Rectangle 19"/>
          <p:cNvSpPr/>
          <p:nvPr/>
        </p:nvSpPr>
        <p:spPr>
          <a:xfrm>
            <a:off x="4953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Check In - Check Out</a:t>
            </a:r>
          </a:p>
        </p:txBody>
      </p:sp>
      <p:sp>
        <p:nvSpPr>
          <p:cNvPr id="21" name="Rounded Rectangle 20"/>
          <p:cNvSpPr/>
          <p:nvPr/>
        </p:nvSpPr>
        <p:spPr>
          <a:xfrm>
            <a:off x="7095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Additional Tier 3 Supports</a:t>
            </a:r>
          </a:p>
        </p:txBody>
      </p:sp>
      <p:sp>
        <p:nvSpPr>
          <p:cNvPr id="19" name="Right Arrow 18"/>
          <p:cNvSpPr/>
          <p:nvPr/>
        </p:nvSpPr>
        <p:spPr>
          <a:xfrm>
            <a:off x="76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dirty="0">
                <a:solidFill>
                  <a:prstClr val="black"/>
                </a:solidFill>
                <a:latin typeface="Times New Roman"/>
                <a:ea typeface="Times New Roman"/>
              </a:rPr>
              <a:t>Ci3T Leadership Team Training Sequence</a:t>
            </a:r>
          </a:p>
        </p:txBody>
      </p:sp>
      <p:sp>
        <p:nvSpPr>
          <p:cNvPr id="22" name="Rounded Rectangle 21">
            <a:extLst>
              <a:ext uri="{FF2B5EF4-FFF2-40B4-BE49-F238E27FC236}">
                <a16:creationId xmlns:a16="http://schemas.microsoft.com/office/drawing/2014/main" id="{BFFBBD93-7D0B-8844-A021-C43327D1F174}"/>
              </a:ext>
            </a:extLst>
          </p:cNvPr>
          <p:cNvSpPr/>
          <p:nvPr/>
        </p:nvSpPr>
        <p:spPr>
          <a:xfrm rot="20838025">
            <a:off x="6971393" y="1022351"/>
            <a:ext cx="1945933"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Implementation Stages of Tier 2 and 3 within Ci3T</a:t>
            </a:r>
          </a:p>
        </p:txBody>
      </p:sp>
    </p:spTree>
    <p:extLst>
      <p:ext uri="{BB962C8B-B14F-4D97-AF65-F5344CB8AC3E}">
        <p14:creationId xmlns:p14="http://schemas.microsoft.com/office/powerpoint/2010/main" val="822870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6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65474" y="196209"/>
            <a:ext cx="4936881" cy="6407441"/>
          </a:xfrm>
          <a:prstGeom prst="rect">
            <a:avLst/>
          </a:prstGeom>
          <a:ln>
            <a:solidFill>
              <a:schemeClr val="accent1"/>
            </a:solidFill>
          </a:ln>
          <a:effectLst>
            <a:outerShdw blurRad="292100" dist="139700" dir="2700000" algn="tl" rotWithShape="0">
              <a:srgbClr val="333333">
                <a:alpha val="65000"/>
              </a:srgbClr>
            </a:outerShdw>
          </a:effectLst>
        </p:spPr>
      </p:pic>
      <p:sp>
        <p:nvSpPr>
          <p:cNvPr id="5" name="Rounded Rectangle 4"/>
          <p:cNvSpPr/>
          <p:nvPr/>
        </p:nvSpPr>
        <p:spPr>
          <a:xfrm>
            <a:off x="164430" y="642257"/>
            <a:ext cx="4407570" cy="1040142"/>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3175"/>
            <a:r>
              <a:rPr lang="en-US" sz="2800" b="1" dirty="0">
                <a:solidFill>
                  <a:prstClr val="white"/>
                </a:solidFill>
              </a:rPr>
              <a:t>IM18 Ci3T Leadership Team Meeting Agenda TEMPLATE</a:t>
            </a:r>
          </a:p>
        </p:txBody>
      </p:sp>
      <p:pic>
        <p:nvPicPr>
          <p:cNvPr id="2" name="Picture 1">
            <a:extLst>
              <a:ext uri="{FF2B5EF4-FFF2-40B4-BE49-F238E27FC236}">
                <a16:creationId xmlns:a16="http://schemas.microsoft.com/office/drawing/2014/main" id="{97F13943-D7C7-4257-9CDE-228D7ABA198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875" b="96406" l="7969" r="91875">
                        <a14:foregroundMark x1="10469" y1="32031" x2="7969" y2="46406"/>
                        <a14:foregroundMark x1="7969" y1="46406" x2="11719" y2="68281"/>
                        <a14:foregroundMark x1="31406" y1="10156" x2="44688" y2="7187"/>
                        <a14:foregroundMark x1="44688" y1="7187" x2="59219" y2="7187"/>
                        <a14:foregroundMark x1="59219" y1="7187" x2="70625" y2="10781"/>
                        <a14:foregroundMark x1="88281" y1="31094" x2="91875" y2="43750"/>
                        <a14:foregroundMark x1="91875" y1="43750" x2="91875" y2="58750"/>
                        <a14:foregroundMark x1="91875" y1="58750" x2="87656" y2="67656"/>
                        <a14:foregroundMark x1="19688" y1="81719" x2="27344" y2="92500"/>
                        <a14:foregroundMark x1="27344" y1="92500" x2="68906" y2="93750"/>
                        <a14:foregroundMark x1="68906" y1="93750" x2="79063" y2="84688"/>
                        <a14:foregroundMark x1="79063" y1="84688" x2="19688" y2="81719"/>
                        <a14:foregroundMark x1="15937" y1="92188" x2="29688" y2="96719"/>
                        <a14:foregroundMark x1="29688" y1="96719" x2="45000" y2="96406"/>
                        <a14:foregroundMark x1="45000" y1="96406" x2="58125" y2="96406"/>
                        <a14:foregroundMark x1="58125" y1="96406" x2="83281" y2="91875"/>
                      </a14:backgroundRemoval>
                    </a14:imgEffect>
                  </a14:imgLayer>
                </a14:imgProps>
              </a:ext>
            </a:extLst>
          </a:blip>
          <a:stretch>
            <a:fillRect/>
          </a:stretch>
        </p:blipFill>
        <p:spPr>
          <a:xfrm>
            <a:off x="-1" y="3222171"/>
            <a:ext cx="3635829" cy="3635829"/>
          </a:xfrm>
          <a:prstGeom prst="rect">
            <a:avLst/>
          </a:prstGeom>
          <a:effectLst>
            <a:outerShdw blurRad="76200" dir="13500000" sy="23000" kx="1200000" algn="br" rotWithShape="0">
              <a:prstClr val="black">
                <a:alpha val="20000"/>
              </a:prstClr>
            </a:outerShdw>
          </a:effectLst>
        </p:spPr>
      </p:pic>
      <p:sp>
        <p:nvSpPr>
          <p:cNvPr id="7" name="Rectangle 6"/>
          <p:cNvSpPr/>
          <p:nvPr/>
        </p:nvSpPr>
        <p:spPr>
          <a:xfrm>
            <a:off x="284387" y="4156608"/>
            <a:ext cx="3166383" cy="129540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3200" b="1" dirty="0">
                <a:solidFill>
                  <a:prstClr val="white"/>
                </a:solidFill>
                <a:effectLst>
                  <a:outerShdw blurRad="50800" dist="38100" dir="2700000" algn="tl" rotWithShape="0">
                    <a:prstClr val="black">
                      <a:alpha val="40000"/>
                    </a:prstClr>
                  </a:outerShdw>
                </a:effectLst>
                <a:latin typeface="Calisto MT"/>
              </a:rPr>
              <a:t>Predictability</a:t>
            </a:r>
          </a:p>
        </p:txBody>
      </p:sp>
    </p:spTree>
    <p:extLst>
      <p:ext uri="{BB962C8B-B14F-4D97-AF65-F5344CB8AC3E}">
        <p14:creationId xmlns:p14="http://schemas.microsoft.com/office/powerpoint/2010/main" val="111650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00" fill="hold"/>
                                        <p:tgtEl>
                                          <p:spTgt spid="7"/>
                                        </p:tgtEl>
                                        <p:attrNameLst>
                                          <p:attrName>ppt_w</p:attrName>
                                        </p:attrNameLst>
                                      </p:cBhvr>
                                      <p:tavLst>
                                        <p:tav tm="0">
                                          <p:val>
                                            <p:strVal val="#ppt_w*0.70"/>
                                          </p:val>
                                        </p:tav>
                                        <p:tav tm="100000">
                                          <p:val>
                                            <p:strVal val="#ppt_w"/>
                                          </p:val>
                                        </p:tav>
                                      </p:tavLst>
                                    </p:anim>
                                    <p:anim calcmode="lin" valueType="num">
                                      <p:cBhvr>
                                        <p:cTn id="8" dur="700" fill="hold"/>
                                        <p:tgtEl>
                                          <p:spTgt spid="7"/>
                                        </p:tgtEl>
                                        <p:attrNameLst>
                                          <p:attrName>ppt_h</p:attrName>
                                        </p:attrNameLst>
                                      </p:cBhvr>
                                      <p:tavLst>
                                        <p:tav tm="0">
                                          <p:val>
                                            <p:strVal val="#ppt_h"/>
                                          </p:val>
                                        </p:tav>
                                        <p:tav tm="100000">
                                          <p:val>
                                            <p:strVal val="#ppt_h"/>
                                          </p:val>
                                        </p:tav>
                                      </p:tavLst>
                                    </p:anim>
                                    <p:animEffect transition="in" filter="fade">
                                      <p:cBhvr>
                                        <p:cTn id="9"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173558" y="1081253"/>
          <a:ext cx="7970442" cy="4274991"/>
        </p:xfrm>
        <a:graphic>
          <a:graphicData uri="http://schemas.openxmlformats.org/drawingml/2006/table">
            <a:tbl>
              <a:tblPr firstRow="1" bandRow="1">
                <a:tableStyleId>{5C22544A-7EE6-4342-B048-85BDC9FD1C3A}</a:tableStyleId>
              </a:tblPr>
              <a:tblGrid>
                <a:gridCol w="709563">
                  <a:extLst>
                    <a:ext uri="{9D8B030D-6E8A-4147-A177-3AD203B41FA5}">
                      <a16:colId xmlns:a16="http://schemas.microsoft.com/office/drawing/2014/main" val="1569275804"/>
                    </a:ext>
                  </a:extLst>
                </a:gridCol>
                <a:gridCol w="742384">
                  <a:extLst>
                    <a:ext uri="{9D8B030D-6E8A-4147-A177-3AD203B41FA5}">
                      <a16:colId xmlns:a16="http://schemas.microsoft.com/office/drawing/2014/main" val="982221062"/>
                    </a:ext>
                  </a:extLst>
                </a:gridCol>
                <a:gridCol w="697117">
                  <a:extLst>
                    <a:ext uri="{9D8B030D-6E8A-4147-A177-3AD203B41FA5}">
                      <a16:colId xmlns:a16="http://schemas.microsoft.com/office/drawing/2014/main" val="928380305"/>
                    </a:ext>
                  </a:extLst>
                </a:gridCol>
                <a:gridCol w="733331">
                  <a:extLst>
                    <a:ext uri="{9D8B030D-6E8A-4147-A177-3AD203B41FA5}">
                      <a16:colId xmlns:a16="http://schemas.microsoft.com/office/drawing/2014/main" val="1869208923"/>
                    </a:ext>
                  </a:extLst>
                </a:gridCol>
                <a:gridCol w="751438">
                  <a:extLst>
                    <a:ext uri="{9D8B030D-6E8A-4147-A177-3AD203B41FA5}">
                      <a16:colId xmlns:a16="http://schemas.microsoft.com/office/drawing/2014/main" val="300311761"/>
                    </a:ext>
                  </a:extLst>
                </a:gridCol>
                <a:gridCol w="724277">
                  <a:extLst>
                    <a:ext uri="{9D8B030D-6E8A-4147-A177-3AD203B41FA5}">
                      <a16:colId xmlns:a16="http://schemas.microsoft.com/office/drawing/2014/main" val="1330973351"/>
                    </a:ext>
                  </a:extLst>
                </a:gridCol>
                <a:gridCol w="724277">
                  <a:extLst>
                    <a:ext uri="{9D8B030D-6E8A-4147-A177-3AD203B41FA5}">
                      <a16:colId xmlns:a16="http://schemas.microsoft.com/office/drawing/2014/main" val="347397456"/>
                    </a:ext>
                  </a:extLst>
                </a:gridCol>
                <a:gridCol w="724277">
                  <a:extLst>
                    <a:ext uri="{9D8B030D-6E8A-4147-A177-3AD203B41FA5}">
                      <a16:colId xmlns:a16="http://schemas.microsoft.com/office/drawing/2014/main" val="3630951689"/>
                    </a:ext>
                  </a:extLst>
                </a:gridCol>
                <a:gridCol w="715224">
                  <a:extLst>
                    <a:ext uri="{9D8B030D-6E8A-4147-A177-3AD203B41FA5}">
                      <a16:colId xmlns:a16="http://schemas.microsoft.com/office/drawing/2014/main" val="3120191633"/>
                    </a:ext>
                  </a:extLst>
                </a:gridCol>
                <a:gridCol w="733330">
                  <a:extLst>
                    <a:ext uri="{9D8B030D-6E8A-4147-A177-3AD203B41FA5}">
                      <a16:colId xmlns:a16="http://schemas.microsoft.com/office/drawing/2014/main" val="1067188364"/>
                    </a:ext>
                  </a:extLst>
                </a:gridCol>
                <a:gridCol w="715224">
                  <a:extLst>
                    <a:ext uri="{9D8B030D-6E8A-4147-A177-3AD203B41FA5}">
                      <a16:colId xmlns:a16="http://schemas.microsoft.com/office/drawing/2014/main" val="2253179347"/>
                    </a:ext>
                  </a:extLst>
                </a:gridCol>
              </a:tblGrid>
              <a:tr h="344093">
                <a:tc>
                  <a:txBody>
                    <a:bodyPr/>
                    <a:lstStyle/>
                    <a:p>
                      <a:pPr algn="ctr"/>
                      <a:r>
                        <a:rPr lang="en-US" sz="1600" dirty="0">
                          <a:solidFill>
                            <a:schemeClr val="tx1"/>
                          </a:solidFill>
                          <a:latin typeface="+mn-lt"/>
                        </a:rPr>
                        <a:t>Aug</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600" dirty="0">
                          <a:solidFill>
                            <a:schemeClr val="tx1"/>
                          </a:solidFill>
                          <a:latin typeface="+mn-lt"/>
                        </a:rPr>
                        <a:t>Sep</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600" dirty="0">
                          <a:solidFill>
                            <a:schemeClr val="tx1"/>
                          </a:solidFill>
                          <a:latin typeface="+mn-lt"/>
                        </a:rPr>
                        <a:t>Oct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600" dirty="0">
                          <a:solidFill>
                            <a:schemeClr val="tx1"/>
                          </a:solidFill>
                          <a:latin typeface="+mn-lt"/>
                        </a:rPr>
                        <a:t>Nov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600" dirty="0">
                          <a:solidFill>
                            <a:schemeClr val="tx1"/>
                          </a:solidFill>
                          <a:latin typeface="+mn-lt"/>
                        </a:rPr>
                        <a:t>Dec</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600" dirty="0">
                          <a:solidFill>
                            <a:schemeClr val="tx1"/>
                          </a:solidFill>
                          <a:latin typeface="+mn-lt"/>
                        </a:rPr>
                        <a:t>Jan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600" dirty="0">
                          <a:solidFill>
                            <a:schemeClr val="tx1"/>
                          </a:solidFill>
                          <a:latin typeface="+mn-lt"/>
                        </a:rPr>
                        <a:t>Feb</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600" dirty="0">
                          <a:solidFill>
                            <a:schemeClr val="tx1"/>
                          </a:solidFill>
                          <a:latin typeface="+mn-lt"/>
                        </a:rPr>
                        <a:t>Mar</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600" dirty="0">
                          <a:solidFill>
                            <a:schemeClr val="tx1"/>
                          </a:solidFill>
                          <a:latin typeface="+mn-lt"/>
                        </a:rPr>
                        <a:t>Apr</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600" dirty="0">
                          <a:solidFill>
                            <a:schemeClr val="tx1"/>
                          </a:solidFill>
                          <a:latin typeface="+mn-lt"/>
                        </a:rPr>
                        <a:t>May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600" dirty="0">
                          <a:solidFill>
                            <a:schemeClr val="tx1"/>
                          </a:solidFill>
                          <a:latin typeface="+mn-lt"/>
                        </a:rPr>
                        <a:t>June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2037523294"/>
                  </a:ext>
                </a:extLst>
              </a:tr>
              <a:tr h="206068">
                <a:tc>
                  <a:txBody>
                    <a:bodyPr/>
                    <a:lstStyle/>
                    <a:p>
                      <a:endParaRPr lang="en-US" sz="15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5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8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p>
                    <a:p>
                      <a:pPr algn="ctr"/>
                      <a:r>
                        <a:rPr lang="en-US" sz="1200" dirty="0">
                          <a:latin typeface="+mn-lt"/>
                        </a:rPr>
                        <a:t>Day 1</a:t>
                      </a:r>
                      <a:endParaRPr lang="en-US" sz="900" baseline="0" dirty="0">
                        <a:latin typeface="+mn-lt"/>
                      </a:endParaRPr>
                    </a:p>
                    <a:p>
                      <a:pPr algn="ctr"/>
                      <a:r>
                        <a:rPr lang="en-US" sz="900" baseline="0" dirty="0">
                          <a:latin typeface="+mn-lt"/>
                        </a:rPr>
                        <a:t> </a:t>
                      </a:r>
                    </a:p>
                    <a:p>
                      <a:pPr algn="ctr"/>
                      <a:r>
                        <a:rPr lang="en-US" sz="1100" b="1" baseline="0" dirty="0">
                          <a:latin typeface="+mn-lt"/>
                        </a:rPr>
                        <a:t>11/13/19</a:t>
                      </a:r>
                    </a:p>
                    <a:p>
                      <a:pPr algn="ctr"/>
                      <a:r>
                        <a:rPr lang="en-US" sz="1100" b="1" baseline="0" dirty="0">
                          <a:latin typeface="+mn-lt"/>
                        </a:rPr>
                        <a:t>4:30-6:30PM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EAAD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Day</a:t>
                      </a:r>
                      <a:r>
                        <a:rPr lang="en-US" sz="1200" baseline="0" dirty="0">
                          <a:latin typeface="+mn-lt"/>
                        </a:rPr>
                        <a:t> 2</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12/03/19</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8:00AM-4:00PM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EAAD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r>
                        <a:rPr lang="en-US" sz="1200" b="1" baseline="0" dirty="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Day</a:t>
                      </a:r>
                      <a:r>
                        <a:rPr lang="en-US" sz="1200" baseline="0" dirty="0">
                          <a:latin typeface="+mn-lt"/>
                        </a:rPr>
                        <a:t> 3</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latin typeface="+mn-lt"/>
                        </a:rPr>
                        <a:t>01/14/20</a:t>
                      </a:r>
                    </a:p>
                    <a:p>
                      <a:pPr algn="ctr"/>
                      <a:r>
                        <a:rPr lang="en-US" sz="1100" b="1" baseline="0" dirty="0">
                          <a:latin typeface="+mn-lt"/>
                        </a:rPr>
                        <a:t>4:30-6:30PM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EAAD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r>
                        <a:rPr lang="en-US" sz="1200" b="1" baseline="0" dirty="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Day</a:t>
                      </a:r>
                      <a:r>
                        <a:rPr lang="en-US" sz="1200" baseline="0" dirty="0">
                          <a:latin typeface="+mn-lt"/>
                        </a:rPr>
                        <a:t> 4</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02/20/20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8:00AM-4:00PM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EAADB"/>
                    </a:solidFill>
                  </a:tcPr>
                </a:tc>
                <a:tc>
                  <a:txBody>
                    <a:bodyPr/>
                    <a:lstStyle/>
                    <a:p>
                      <a:endParaRPr lang="en-US" sz="15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r>
                        <a:rPr lang="en-US" sz="1200" b="1" baseline="0" dirty="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Day</a:t>
                      </a:r>
                      <a:r>
                        <a:rPr lang="en-US" sz="1200" baseline="0" dirty="0">
                          <a:latin typeface="+mn-lt"/>
                        </a:rPr>
                        <a:t> 5</a:t>
                      </a: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04/07/20</a:t>
                      </a:r>
                    </a:p>
                    <a:p>
                      <a:pPr algn="ctr"/>
                      <a:r>
                        <a:rPr lang="en-US" sz="1100" b="1" baseline="0" dirty="0">
                          <a:latin typeface="+mn-lt"/>
                        </a:rPr>
                        <a:t>4:30-6:30PM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EAAD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r>
                        <a:rPr lang="en-US" sz="1200" b="1" baseline="0" dirty="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Day</a:t>
                      </a:r>
                      <a:r>
                        <a:rPr lang="en-US" sz="1200" baseline="0" dirty="0">
                          <a:latin typeface="+mn-lt"/>
                        </a:rPr>
                        <a:t> 6</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05/07/20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8:00AM-4:00PM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EAA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69058595"/>
                  </a:ext>
                </a:extLst>
              </a:tr>
              <a:tr h="493033">
                <a:tc>
                  <a:txBody>
                    <a:bodyPr/>
                    <a:lstStyle/>
                    <a:p>
                      <a:pPr algn="ctr"/>
                      <a:endParaRPr lang="en-US" sz="1100" b="1" baseline="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KU Ci3T IMP</a:t>
                      </a:r>
                    </a:p>
                    <a:p>
                      <a:pPr algn="ctr"/>
                      <a:r>
                        <a:rPr lang="en-US" sz="1200" baseline="0" dirty="0">
                          <a:latin typeface="+mn-lt"/>
                        </a:rPr>
                        <a:t>Day 1</a:t>
                      </a:r>
                    </a:p>
                    <a:p>
                      <a:pPr algn="ctr"/>
                      <a:r>
                        <a:rPr lang="en-US" sz="1100" b="1" baseline="0" dirty="0">
                          <a:latin typeface="+mn-lt"/>
                        </a:rPr>
                        <a:t>09/05/19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Day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10/29/19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Day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12/04/19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Day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01/15/20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endParaRPr lang="en-US" sz="2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Day 5</a:t>
                      </a:r>
                      <a:endParaRPr kumimoji="0" lang="en-US" sz="9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04/02/20</a:t>
                      </a:r>
                      <a:endParaRPr lang="en-US" sz="1100" b="1" baseline="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530063289"/>
                  </a:ext>
                </a:extLst>
              </a:tr>
              <a:tr h="8295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chemeClr val="bg1"/>
                        </a:solidFill>
                        <a:effectLst/>
                        <a:uLnTx/>
                        <a:uFillTx/>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KU Ci3T  </a:t>
                      </a:r>
                      <a:r>
                        <a:rPr kumimoji="0" lang="en-US" sz="1000" b="1" i="0" u="none" strike="noStrike" kern="1200" cap="none" spc="0" normalizeH="0" baseline="0" noProof="0" dirty="0">
                          <a:ln>
                            <a:noFill/>
                          </a:ln>
                          <a:solidFill>
                            <a:prstClr val="black"/>
                          </a:solidFill>
                          <a:effectLst/>
                          <a:uLnTx/>
                          <a:uFillTx/>
                          <a:latin typeface="+mn-lt"/>
                          <a:ea typeface="+mn-ea"/>
                          <a:cs typeface="+mn-cs"/>
                        </a:rPr>
                        <a:t>EMPOWER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Session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09/17/19</a:t>
                      </a:r>
                      <a:endParaRPr kumimoji="0" lang="en-US" sz="1100" b="1" i="0" u="none" strike="noStrike" kern="1200" cap="none" spc="0" normalizeH="0" baseline="0" noProof="0" dirty="0">
                        <a:ln>
                          <a:noFill/>
                        </a:ln>
                        <a:solidFill>
                          <a:schemeClr val="bg1"/>
                        </a:solidFill>
                        <a:effectLst/>
                        <a:uLnTx/>
                        <a:uFillTx/>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kumimoji="0" lang="en-US" sz="1200" b="1" i="0" u="none" strike="noStrike" kern="1200" cap="none" spc="0" normalizeH="0" baseline="0" noProof="0" dirty="0">
                          <a:ln>
                            <a:noFill/>
                          </a:ln>
                          <a:solidFill>
                            <a:schemeClr val="tx1"/>
                          </a:solidFill>
                          <a:effectLst/>
                          <a:uLnTx/>
                          <a:uFillTx/>
                          <a:latin typeface="+mn-lt"/>
                          <a:ea typeface="+mn-ea"/>
                          <a:cs typeface="+mn-cs"/>
                        </a:rPr>
                        <a:t> </a:t>
                      </a:r>
                      <a:endParaRPr lang="en-US" sz="12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KU Ci3T  </a:t>
                      </a:r>
                      <a:r>
                        <a:rPr kumimoji="0" lang="en-US" sz="1000" b="1" i="0" u="none" strike="noStrike" kern="1200" cap="none" spc="0" normalizeH="0" baseline="0" noProof="0" dirty="0">
                          <a:ln>
                            <a:noFill/>
                          </a:ln>
                          <a:solidFill>
                            <a:prstClr val="black"/>
                          </a:solidFill>
                          <a:effectLst/>
                          <a:uLnTx/>
                          <a:uFillTx/>
                          <a:latin typeface="+mn-lt"/>
                          <a:ea typeface="+mn-ea"/>
                          <a:cs typeface="+mn-cs"/>
                        </a:rPr>
                        <a:t>EMPOWER </a:t>
                      </a:r>
                      <a:r>
                        <a:rPr kumimoji="0" lang="en-US" sz="1100" b="0" i="0" u="none" strike="noStrike" kern="1200" cap="none" spc="0" normalizeH="0" baseline="0" noProof="0" dirty="0">
                          <a:ln>
                            <a:noFill/>
                          </a:ln>
                          <a:solidFill>
                            <a:prstClr val="black"/>
                          </a:solidFill>
                          <a:effectLst/>
                          <a:uLnTx/>
                          <a:uFillTx/>
                          <a:latin typeface="+mn-lt"/>
                          <a:ea typeface="+mn-ea"/>
                          <a:cs typeface="+mn-cs"/>
                        </a:rPr>
                        <a:t>Session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rPr>
                        <a:t>11/05/19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endParaRPr 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KU Ci3T  </a:t>
                      </a:r>
                      <a:r>
                        <a:rPr kumimoji="0" lang="en-US" sz="1000" b="1" i="0" u="none" strike="noStrike" kern="1200" cap="none" spc="0" normalizeH="0" baseline="0" noProof="0" dirty="0">
                          <a:ln>
                            <a:noFill/>
                          </a:ln>
                          <a:solidFill>
                            <a:schemeClr val="tx1"/>
                          </a:solidFill>
                          <a:effectLst/>
                          <a:uLnTx/>
                          <a:uFillTx/>
                          <a:latin typeface="+mn-lt"/>
                          <a:ea typeface="+mn-ea"/>
                          <a:cs typeface="+mn-cs"/>
                        </a:rPr>
                        <a:t>E</a:t>
                      </a:r>
                      <a:r>
                        <a:rPr kumimoji="0" lang="en-US" sz="1000" b="1" i="0" u="none" strike="noStrike" kern="1200" cap="none" spc="0" normalizeH="0" baseline="0" noProof="0" dirty="0">
                          <a:ln>
                            <a:noFill/>
                          </a:ln>
                          <a:solidFill>
                            <a:prstClr val="black"/>
                          </a:solidFill>
                          <a:effectLst/>
                          <a:uLnTx/>
                          <a:uFillTx/>
                          <a:latin typeface="+mn-lt"/>
                          <a:ea typeface="+mn-ea"/>
                          <a:cs typeface="+mn-cs"/>
                        </a:rPr>
                        <a:t>MPOWER </a:t>
                      </a:r>
                      <a:r>
                        <a:rPr kumimoji="0" lang="en-US" sz="1100" b="0" i="0" u="none" strike="noStrike" kern="1200" cap="none" spc="0" normalizeH="0" baseline="0" noProof="0" dirty="0">
                          <a:ln>
                            <a:noFill/>
                          </a:ln>
                          <a:solidFill>
                            <a:prstClr val="black"/>
                          </a:solidFill>
                          <a:effectLst/>
                          <a:uLnTx/>
                          <a:uFillTx/>
                          <a:latin typeface="+mn-lt"/>
                          <a:ea typeface="+mn-ea"/>
                          <a:cs typeface="+mn-cs"/>
                        </a:rPr>
                        <a:t>Session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rPr>
                        <a:t>01/23/20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KU Ci3T  </a:t>
                      </a:r>
                      <a:r>
                        <a:rPr kumimoji="0" lang="en-US" sz="1000" b="1" i="0" u="none" strike="noStrike" kern="1200" cap="none" spc="0" normalizeH="0" baseline="0" noProof="0" dirty="0">
                          <a:ln>
                            <a:noFill/>
                          </a:ln>
                          <a:solidFill>
                            <a:prstClr val="black"/>
                          </a:solidFill>
                          <a:effectLst/>
                          <a:uLnTx/>
                          <a:uFillTx/>
                          <a:latin typeface="+mn-lt"/>
                          <a:ea typeface="+mn-ea"/>
                          <a:cs typeface="+mn-cs"/>
                        </a:rPr>
                        <a:t>EMPOWER </a:t>
                      </a:r>
                      <a:r>
                        <a:rPr kumimoji="0" lang="en-US" sz="1100" b="0" i="0" u="none" strike="noStrike" kern="1200" cap="none" spc="0" normalizeH="0" baseline="0" noProof="0" dirty="0">
                          <a:ln>
                            <a:noFill/>
                          </a:ln>
                          <a:solidFill>
                            <a:prstClr val="black"/>
                          </a:solidFill>
                          <a:effectLst/>
                          <a:uLnTx/>
                          <a:uFillTx/>
                          <a:latin typeface="+mn-lt"/>
                          <a:ea typeface="+mn-ea"/>
                          <a:cs typeface="+mn-cs"/>
                        </a:rPr>
                        <a:t>Session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02/25/20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chemeClr val="tx1"/>
                        </a:solidFill>
                        <a:effectLst/>
                        <a:uLnTx/>
                        <a:uFillTx/>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KU Ci3T  </a:t>
                      </a:r>
                      <a:r>
                        <a:rPr kumimoji="0" lang="en-US" sz="1000" b="1" i="0" u="none" strike="noStrike" kern="1200" cap="none" spc="0" normalizeH="0" baseline="0" noProof="0" dirty="0">
                          <a:ln>
                            <a:noFill/>
                          </a:ln>
                          <a:solidFill>
                            <a:prstClr val="black"/>
                          </a:solidFill>
                          <a:effectLst/>
                          <a:uLnTx/>
                          <a:uFillTx/>
                          <a:latin typeface="+mn-lt"/>
                          <a:ea typeface="+mn-ea"/>
                          <a:cs typeface="+mn-cs"/>
                        </a:rPr>
                        <a:t>EMPOWER</a:t>
                      </a:r>
                      <a:r>
                        <a:rPr kumimoji="0" lang="en-US" sz="1200" b="1" i="0" u="none" strike="noStrike" kern="1200" cap="none" spc="0" normalizeH="0" baseline="0" noProof="0" dirty="0">
                          <a:ln>
                            <a:noFill/>
                          </a:ln>
                          <a:solidFill>
                            <a:schemeClr val="tx1"/>
                          </a:solidFill>
                          <a:effectLst/>
                          <a:uLnTx/>
                          <a:uFillTx/>
                          <a:latin typeface="+mn-lt"/>
                          <a:ea typeface="+mn-ea"/>
                          <a:cs typeface="+mn-cs"/>
                        </a:rPr>
                        <a:t> </a:t>
                      </a:r>
                      <a:r>
                        <a:rPr kumimoji="0" lang="en-US" sz="1100" b="0" i="0" u="none" strike="noStrike" kern="1200" cap="none" spc="0" normalizeH="0" baseline="0" noProof="0" dirty="0">
                          <a:ln>
                            <a:noFill/>
                          </a:ln>
                          <a:solidFill>
                            <a:prstClr val="black"/>
                          </a:solidFill>
                          <a:effectLst/>
                          <a:uLnTx/>
                          <a:uFillTx/>
                          <a:latin typeface="+mn-lt"/>
                          <a:ea typeface="+mn-ea"/>
                          <a:cs typeface="+mn-cs"/>
                        </a:rPr>
                        <a:t>Session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rPr>
                        <a:t>04/23/20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06220560"/>
                  </a:ext>
                </a:extLst>
              </a:tr>
              <a:tr h="8295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latin typeface="+mn-lt"/>
                        </a:rPr>
                        <a:t>Trainers &amp; Coaches </a:t>
                      </a:r>
                      <a:r>
                        <a:rPr lang="en-US" sz="1000" b="1" baseline="0" dirty="0">
                          <a:latin typeface="+mn-lt"/>
                        </a:rPr>
                        <a:t>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dirty="0">
                          <a:latin typeface="+mn-lt"/>
                        </a:rPr>
                        <a:t>Session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08/01/19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dirty="0">
                          <a:latin typeface="+mn-lt"/>
                        </a:rPr>
                        <a:t>Session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08/28/19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5B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kern="1200" dirty="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noProof="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noProof="0" dirty="0">
                          <a:solidFill>
                            <a:schemeClr val="dk1"/>
                          </a:solidFill>
                          <a:latin typeface="+mn-lt"/>
                          <a:ea typeface="+mn-ea"/>
                          <a:cs typeface="+mn-cs"/>
                        </a:rPr>
                        <a:t>Trainers &amp; Coaches Call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Session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10/22/19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5B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dk1"/>
                          </a:solidFill>
                          <a:latin typeface="+mn-lt"/>
                          <a:ea typeface="+mn-ea"/>
                          <a:cs typeface="+mn-cs"/>
                        </a:rPr>
                        <a:t>Trainers &amp; Coaches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latin typeface="+mn-lt"/>
                          <a:ea typeface="+mn-ea"/>
                          <a:cs typeface="+mn-cs"/>
                        </a:rPr>
                        <a:t>Session 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noProof="0" dirty="0">
                          <a:solidFill>
                            <a:schemeClr val="dk1"/>
                          </a:solidFill>
                          <a:latin typeface="+mn-lt"/>
                          <a:ea typeface="+mn-ea"/>
                          <a:cs typeface="+mn-cs"/>
                        </a:rPr>
                        <a:t>11/04/19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latin typeface="+mn-lt"/>
                          <a:ea typeface="+mn-ea"/>
                          <a:cs typeface="+mn-cs"/>
                        </a:rPr>
                        <a:t>Session 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noProof="0" dirty="0">
                          <a:solidFill>
                            <a:schemeClr val="dk1"/>
                          </a:solidFill>
                          <a:latin typeface="+mn-lt"/>
                          <a:ea typeface="+mn-ea"/>
                          <a:cs typeface="+mn-cs"/>
                        </a:rPr>
                        <a:t>11/21/19</a:t>
                      </a:r>
                      <a:endParaRPr lang="en-US" sz="1100" b="1" kern="1200" dirty="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5B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kern="1200" dirty="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dk1"/>
                          </a:solidFill>
                          <a:latin typeface="+mn-lt"/>
                          <a:ea typeface="+mn-ea"/>
                          <a:cs typeface="+mn-cs"/>
                        </a:rPr>
                        <a:t>Trainers &amp; Coaches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latin typeface="+mn-lt"/>
                          <a:ea typeface="+mn-ea"/>
                          <a:cs typeface="+mn-cs"/>
                        </a:rPr>
                        <a:t>Session 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noProof="0" dirty="0">
                          <a:solidFill>
                            <a:schemeClr val="dk1"/>
                          </a:solidFill>
                          <a:latin typeface="+mn-lt"/>
                          <a:ea typeface="+mn-ea"/>
                          <a:cs typeface="+mn-cs"/>
                        </a:rPr>
                        <a:t>01/09/20</a:t>
                      </a:r>
                      <a:endParaRPr lang="en-US" sz="1100" b="1" kern="1200" dirty="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5B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dk1"/>
                          </a:solidFill>
                          <a:latin typeface="+mn-lt"/>
                          <a:ea typeface="+mn-ea"/>
                          <a:cs typeface="+mn-cs"/>
                        </a:rPr>
                        <a:t>Trainers &amp; Coaches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latin typeface="+mn-lt"/>
                          <a:ea typeface="+mn-ea"/>
                          <a:cs typeface="+mn-cs"/>
                        </a:rPr>
                        <a:t>Session 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noProof="0" dirty="0">
                          <a:solidFill>
                            <a:schemeClr val="dk1"/>
                          </a:solidFill>
                          <a:latin typeface="+mn-lt"/>
                          <a:ea typeface="+mn-ea"/>
                          <a:cs typeface="+mn-cs"/>
                        </a:rPr>
                        <a:t>02/10/20</a:t>
                      </a:r>
                      <a:endParaRPr lang="en-US" sz="1100" b="1" kern="1200" dirty="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5B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dk1"/>
                          </a:solidFill>
                          <a:latin typeface="+mn-lt"/>
                          <a:ea typeface="+mn-ea"/>
                          <a:cs typeface="+mn-cs"/>
                        </a:rPr>
                        <a:t>Trainers &amp; Coaches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latin typeface="+mn-lt"/>
                          <a:ea typeface="+mn-ea"/>
                          <a:cs typeface="+mn-cs"/>
                        </a:rPr>
                        <a:t>Session 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noProof="0" dirty="0">
                          <a:solidFill>
                            <a:schemeClr val="dk1"/>
                          </a:solidFill>
                          <a:latin typeface="+mn-lt"/>
                          <a:ea typeface="+mn-ea"/>
                          <a:cs typeface="+mn-cs"/>
                        </a:rPr>
                        <a:t>03/24/20</a:t>
                      </a:r>
                      <a:endParaRPr lang="en-US" sz="1100" b="1" kern="1200" dirty="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5B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dk1"/>
                          </a:solidFill>
                          <a:latin typeface="+mn-lt"/>
                          <a:ea typeface="+mn-ea"/>
                          <a:cs typeface="+mn-cs"/>
                        </a:rPr>
                        <a:t>Trainers &amp; Coaches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latin typeface="+mn-lt"/>
                          <a:ea typeface="+mn-ea"/>
                          <a:cs typeface="+mn-cs"/>
                        </a:rPr>
                        <a:t>Session 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noProof="0" dirty="0">
                          <a:solidFill>
                            <a:schemeClr val="dk1"/>
                          </a:solidFill>
                          <a:latin typeface="+mn-lt"/>
                          <a:ea typeface="+mn-ea"/>
                          <a:cs typeface="+mn-cs"/>
                        </a:rPr>
                        <a:t>04/30/20</a:t>
                      </a:r>
                      <a:endParaRPr lang="en-US" sz="1100" b="1" kern="1200" dirty="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5B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kern="1200" dirty="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dk1"/>
                          </a:solidFill>
                          <a:latin typeface="+mn-lt"/>
                          <a:ea typeface="+mn-ea"/>
                          <a:cs typeface="+mn-cs"/>
                        </a:rPr>
                        <a:t>Trainers &amp; Coaches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latin typeface="+mn-lt"/>
                          <a:ea typeface="+mn-ea"/>
                          <a:cs typeface="+mn-cs"/>
                        </a:rPr>
                        <a:t>Session 10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noProof="0" dirty="0">
                          <a:solidFill>
                            <a:schemeClr val="dk1"/>
                          </a:solidFill>
                          <a:latin typeface="+mn-lt"/>
                          <a:ea typeface="+mn-ea"/>
                          <a:cs typeface="+mn-cs"/>
                        </a:rPr>
                        <a:t>06/02/20</a:t>
                      </a:r>
                      <a:endParaRPr lang="en-US" sz="1100" b="1" kern="1200" dirty="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5B8EA"/>
                    </a:solidFill>
                  </a:tcPr>
                </a:tc>
                <a:extLst>
                  <a:ext uri="{0D108BD9-81ED-4DB2-BD59-A6C34878D82A}">
                    <a16:rowId xmlns:a16="http://schemas.microsoft.com/office/drawing/2014/main" val="1069604151"/>
                  </a:ext>
                </a:extLst>
              </a:tr>
            </a:tbl>
          </a:graphicData>
        </a:graphic>
      </p:graphicFrame>
      <p:sp>
        <p:nvSpPr>
          <p:cNvPr id="11" name="Pentagon 10"/>
          <p:cNvSpPr/>
          <p:nvPr/>
        </p:nvSpPr>
        <p:spPr>
          <a:xfrm>
            <a:off x="23759" y="1571978"/>
            <a:ext cx="1310489" cy="742363"/>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latin typeface="Calibri" panose="020F0502020204030204" pitchFamily="34" charset="0"/>
                <a:cs typeface="Calibri" panose="020F0502020204030204" pitchFamily="34" charset="0"/>
              </a:rPr>
              <a:t>P. ENHANCE Ci3T TRAINING</a:t>
            </a:r>
          </a:p>
        </p:txBody>
      </p:sp>
      <p:sp>
        <p:nvSpPr>
          <p:cNvPr id="12" name="Pentagon 11"/>
          <p:cNvSpPr/>
          <p:nvPr/>
        </p:nvSpPr>
        <p:spPr>
          <a:xfrm>
            <a:off x="-3396" y="2584473"/>
            <a:ext cx="1358020" cy="742363"/>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latin typeface="Calibri" panose="020F0502020204030204" pitchFamily="34" charset="0"/>
                <a:cs typeface="Calibri" panose="020F0502020204030204" pitchFamily="34" charset="0"/>
              </a:rPr>
              <a:t>P. ENHANCE Ci3T  </a:t>
            </a:r>
            <a:r>
              <a:rPr lang="en-US" sz="1000" dirty="0">
                <a:solidFill>
                  <a:schemeClr val="bg1"/>
                </a:solidFill>
                <a:latin typeface="Calibri" panose="020F0502020204030204" pitchFamily="34" charset="0"/>
                <a:cs typeface="Calibri" panose="020F0502020204030204" pitchFamily="34" charset="0"/>
              </a:rPr>
              <a:t>IMPLEMENTATION</a:t>
            </a:r>
          </a:p>
          <a:p>
            <a:r>
              <a:rPr lang="en-US" sz="1000" dirty="0">
                <a:solidFill>
                  <a:schemeClr val="bg1"/>
                </a:solidFill>
                <a:latin typeface="Calibri" panose="020F0502020204030204" pitchFamily="34" charset="0"/>
                <a:cs typeface="Calibri" panose="020F0502020204030204" pitchFamily="34" charset="0"/>
              </a:rPr>
              <a:t>AM/PM</a:t>
            </a:r>
          </a:p>
        </p:txBody>
      </p:sp>
      <p:sp>
        <p:nvSpPr>
          <p:cNvPr id="15" name="Pentagon 14"/>
          <p:cNvSpPr/>
          <p:nvPr/>
        </p:nvSpPr>
        <p:spPr>
          <a:xfrm>
            <a:off x="27156" y="3486746"/>
            <a:ext cx="1310489" cy="714626"/>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latin typeface="Calibri" panose="020F0502020204030204" pitchFamily="34" charset="0"/>
                <a:cs typeface="Calibri" panose="020F0502020204030204" pitchFamily="34" charset="0"/>
              </a:rPr>
              <a:t>KU Project EMPOWER</a:t>
            </a:r>
          </a:p>
          <a:p>
            <a:r>
              <a:rPr lang="en-US" sz="1100" dirty="0">
                <a:solidFill>
                  <a:schemeClr val="bg1"/>
                </a:solidFill>
                <a:latin typeface="Calibri" panose="020F0502020204030204" pitchFamily="34" charset="0"/>
                <a:cs typeface="Calibri" panose="020F0502020204030204" pitchFamily="34" charset="0"/>
              </a:rPr>
              <a:t>5:00-7:00 PM</a:t>
            </a:r>
          </a:p>
        </p:txBody>
      </p:sp>
      <p:sp>
        <p:nvSpPr>
          <p:cNvPr id="14" name="Pentagon 13"/>
          <p:cNvSpPr/>
          <p:nvPr/>
        </p:nvSpPr>
        <p:spPr>
          <a:xfrm>
            <a:off x="3390" y="4425611"/>
            <a:ext cx="1358020" cy="851346"/>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latin typeface="Calibri" panose="020F0502020204030204" pitchFamily="34" charset="0"/>
                <a:cs typeface="Calibri" panose="020F0502020204030204" pitchFamily="34" charset="0"/>
              </a:rPr>
              <a:t>Ci3T Trainers &amp; Coaches Conference Calls</a:t>
            </a:r>
          </a:p>
          <a:p>
            <a:r>
              <a:rPr lang="en-US" sz="1100" dirty="0">
                <a:solidFill>
                  <a:schemeClr val="bg1"/>
                </a:solidFill>
                <a:latin typeface="Calibri" panose="020F0502020204030204" pitchFamily="34" charset="0"/>
                <a:cs typeface="Calibri" panose="020F0502020204030204" pitchFamily="34" charset="0"/>
              </a:rPr>
              <a:t>4:00-5:30 PM</a:t>
            </a:r>
          </a:p>
        </p:txBody>
      </p:sp>
      <p:sp>
        <p:nvSpPr>
          <p:cNvPr id="8" name="Rectangle 7"/>
          <p:cNvSpPr/>
          <p:nvPr/>
        </p:nvSpPr>
        <p:spPr>
          <a:xfrm>
            <a:off x="204395" y="212938"/>
            <a:ext cx="8939605" cy="623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ysClr val="windowText" lastClr="000000"/>
                </a:solidFill>
                <a:effectLst>
                  <a:outerShdw blurRad="50800" dist="38100" dir="2700000" algn="tl" rotWithShape="0">
                    <a:prstClr val="black">
                      <a:alpha val="40000"/>
                    </a:prstClr>
                  </a:outerShdw>
                </a:effectLst>
              </a:rPr>
              <a:t>Sample Professional Learning</a:t>
            </a:r>
          </a:p>
        </p:txBody>
      </p:sp>
      <p:sp>
        <p:nvSpPr>
          <p:cNvPr id="9" name="Rectangle 8">
            <a:extLst>
              <a:ext uri="{FF2B5EF4-FFF2-40B4-BE49-F238E27FC236}">
                <a16:creationId xmlns:a16="http://schemas.microsoft.com/office/drawing/2014/main" id="{0B72C43B-01E0-4586-8239-812CEF0D80CB}"/>
              </a:ext>
            </a:extLst>
          </p:cNvPr>
          <p:cNvSpPr/>
          <p:nvPr/>
        </p:nvSpPr>
        <p:spPr>
          <a:xfrm rot="16200000">
            <a:off x="4694574" y="-278914"/>
            <a:ext cx="837723" cy="7979492"/>
          </a:xfrm>
          <a:prstGeom prst="rect">
            <a:avLst/>
          </a:prstGeom>
          <a:noFill/>
          <a:ln w="76200">
            <a:solidFill>
              <a:schemeClr val="accent1">
                <a:lumMod val="50000"/>
              </a:schemeClr>
            </a:solid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id="{C42DA3BE-46D0-44F9-BE12-A071892FD850}"/>
              </a:ext>
            </a:extLst>
          </p:cNvPr>
          <p:cNvSpPr/>
          <p:nvPr/>
        </p:nvSpPr>
        <p:spPr>
          <a:xfrm rot="16200000">
            <a:off x="4492982" y="812338"/>
            <a:ext cx="1268230" cy="7979492"/>
          </a:xfrm>
          <a:prstGeom prst="rect">
            <a:avLst/>
          </a:prstGeom>
          <a:noFill/>
          <a:ln w="76200">
            <a:solidFill>
              <a:schemeClr val="accent1">
                <a:lumMod val="50000"/>
              </a:schemeClr>
            </a:solid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5-Point Star 7">
            <a:extLst>
              <a:ext uri="{FF2B5EF4-FFF2-40B4-BE49-F238E27FC236}">
                <a16:creationId xmlns:a16="http://schemas.microsoft.com/office/drawing/2014/main" id="{DED0FA84-8830-4DE5-BD86-5C63C44CB810}"/>
              </a:ext>
            </a:extLst>
          </p:cNvPr>
          <p:cNvSpPr/>
          <p:nvPr/>
        </p:nvSpPr>
        <p:spPr>
          <a:xfrm>
            <a:off x="3890600" y="3249807"/>
            <a:ext cx="307248" cy="262812"/>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Left Arrow 10">
            <a:extLst>
              <a:ext uri="{FF2B5EF4-FFF2-40B4-BE49-F238E27FC236}">
                <a16:creationId xmlns:a16="http://schemas.microsoft.com/office/drawing/2014/main" id="{5743B69A-549E-4789-B2D7-6286F146B3F8}"/>
              </a:ext>
            </a:extLst>
          </p:cNvPr>
          <p:cNvSpPr/>
          <p:nvPr/>
        </p:nvSpPr>
        <p:spPr>
          <a:xfrm rot="19845607">
            <a:off x="5276053" y="2127198"/>
            <a:ext cx="2595300" cy="1286885"/>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Register  today!</a:t>
            </a:r>
          </a:p>
        </p:txBody>
      </p:sp>
      <p:sp>
        <p:nvSpPr>
          <p:cNvPr id="3" name="Rectangle 2">
            <a:extLst>
              <a:ext uri="{FF2B5EF4-FFF2-40B4-BE49-F238E27FC236}">
                <a16:creationId xmlns:a16="http://schemas.microsoft.com/office/drawing/2014/main" id="{0DF94FA5-D159-41A2-83C9-23B2E93CBC67}"/>
              </a:ext>
            </a:extLst>
          </p:cNvPr>
          <p:cNvSpPr/>
          <p:nvPr/>
        </p:nvSpPr>
        <p:spPr>
          <a:xfrm>
            <a:off x="675614" y="6101144"/>
            <a:ext cx="2035494" cy="461665"/>
          </a:xfrm>
          <a:prstGeom prst="rect">
            <a:avLst/>
          </a:prstGeom>
        </p:spPr>
        <p:txBody>
          <a:bodyPr wrap="none">
            <a:spAutoFit/>
          </a:bodyPr>
          <a:lstStyle/>
          <a:p>
            <a:pPr lvl="0"/>
            <a:r>
              <a:rPr lang="en-US" sz="2400" dirty="0">
                <a:solidFill>
                  <a:prstClr val="black"/>
                </a:solidFill>
              </a:rPr>
              <a:t>= You Are Here</a:t>
            </a:r>
          </a:p>
        </p:txBody>
      </p:sp>
      <p:sp>
        <p:nvSpPr>
          <p:cNvPr id="18" name="5-Point Star 7">
            <a:extLst>
              <a:ext uri="{FF2B5EF4-FFF2-40B4-BE49-F238E27FC236}">
                <a16:creationId xmlns:a16="http://schemas.microsoft.com/office/drawing/2014/main" id="{53D4006E-FB3B-42E6-A524-FC58E606FB6E}"/>
              </a:ext>
            </a:extLst>
          </p:cNvPr>
          <p:cNvSpPr/>
          <p:nvPr/>
        </p:nvSpPr>
        <p:spPr>
          <a:xfrm>
            <a:off x="373331" y="6200570"/>
            <a:ext cx="309069" cy="262812"/>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606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679" y="205337"/>
            <a:ext cx="9222658" cy="1207260"/>
          </a:xfrm>
        </p:spPr>
        <p:txBody>
          <a:bodyPr>
            <a:normAutofit/>
          </a:bodyPr>
          <a:lstStyle/>
          <a:p>
            <a:r>
              <a:rPr lang="en-US" sz="3600" b="1" dirty="0"/>
              <a:t>Sample EMPOWER</a:t>
            </a:r>
            <a:r>
              <a:rPr lang="en-US" sz="3600" dirty="0"/>
              <a:t> Professional Learning Series</a:t>
            </a:r>
          </a:p>
        </p:txBody>
      </p:sp>
      <p:grpSp>
        <p:nvGrpSpPr>
          <p:cNvPr id="19" name="Group 2"/>
          <p:cNvGrpSpPr>
            <a:grpSpLocks/>
          </p:cNvGrpSpPr>
          <p:nvPr/>
        </p:nvGrpSpPr>
        <p:grpSpPr bwMode="auto">
          <a:xfrm>
            <a:off x="335229" y="1489800"/>
            <a:ext cx="8599487" cy="912170"/>
            <a:chOff x="316117" y="1657350"/>
            <a:chExt cx="8599283" cy="762000"/>
          </a:xfrm>
        </p:grpSpPr>
        <p:sp>
          <p:nvSpPr>
            <p:cNvPr id="20" name="Rounded Rectangle 19"/>
            <p:cNvSpPr/>
            <p:nvPr/>
          </p:nvSpPr>
          <p:spPr>
            <a:xfrm>
              <a:off x="2057563" y="1657350"/>
              <a:ext cx="6857837" cy="76200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algn="ctr" eaLnBrk="1" fontAlgn="ctr" hangingPunct="1">
                <a:defRPr/>
              </a:pPr>
              <a:r>
                <a:rPr lang="en-US" dirty="0"/>
                <a:t>   Moving Forward with Ci3T: Setting up for Success</a:t>
              </a:r>
              <a:endParaRPr lang="en-US" dirty="0">
                <a:solidFill>
                  <a:schemeClr val="bg1"/>
                </a:solidFill>
                <a:ea typeface="ＭＳ Ｐゴシック" charset="0"/>
              </a:endParaRPr>
            </a:p>
          </p:txBody>
        </p:sp>
        <p:sp>
          <p:nvSpPr>
            <p:cNvPr id="21" name="Rounded Rectangle 20"/>
            <p:cNvSpPr>
              <a:spLocks noChangeArrowheads="1"/>
            </p:cNvSpPr>
            <p:nvPr/>
          </p:nvSpPr>
          <p:spPr bwMode="auto">
            <a:xfrm>
              <a:off x="316117" y="1657350"/>
              <a:ext cx="1981153" cy="762000"/>
            </a:xfrm>
            <a:prstGeom prst="roundRect">
              <a:avLst>
                <a:gd name="adj" fmla="val 16667"/>
              </a:avLst>
            </a:prstGeom>
            <a:solidFill>
              <a:schemeClr val="accent4">
                <a:lumMod val="60000"/>
                <a:lumOff val="40000"/>
              </a:schemeClr>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b="1" dirty="0"/>
                <a:t>9/17/19</a:t>
              </a:r>
            </a:p>
            <a:p>
              <a:pPr algn="ctr">
                <a:defRPr/>
              </a:pPr>
              <a:r>
                <a:rPr lang="en-US" dirty="0"/>
                <a:t>5:00 – 7:00 pm</a:t>
              </a:r>
            </a:p>
          </p:txBody>
        </p:sp>
      </p:grpSp>
      <p:grpSp>
        <p:nvGrpSpPr>
          <p:cNvPr id="22" name="Group 5"/>
          <p:cNvGrpSpPr>
            <a:grpSpLocks/>
          </p:cNvGrpSpPr>
          <p:nvPr/>
        </p:nvGrpSpPr>
        <p:grpSpPr bwMode="auto">
          <a:xfrm>
            <a:off x="335228" y="2476943"/>
            <a:ext cx="8577262" cy="914400"/>
            <a:chOff x="316117" y="3666465"/>
            <a:chExt cx="8576650" cy="762000"/>
          </a:xfrm>
        </p:grpSpPr>
        <p:sp>
          <p:nvSpPr>
            <p:cNvPr id="23" name="Rounded Rectangle 22"/>
            <p:cNvSpPr/>
            <p:nvPr/>
          </p:nvSpPr>
          <p:spPr>
            <a:xfrm>
              <a:off x="2035256" y="3666465"/>
              <a:ext cx="6857511" cy="76200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algn="ctr" eaLnBrk="1" fontAlgn="ctr" hangingPunct="1">
                <a:defRPr/>
              </a:pPr>
              <a:r>
                <a:rPr lang="en-US" dirty="0"/>
                <a:t>Empowering Educators with Low-Intensity Strategies to Increase Engagement and Minimize Disruption </a:t>
              </a:r>
              <a:endParaRPr lang="en-US" dirty="0">
                <a:solidFill>
                  <a:schemeClr val="bg1"/>
                </a:solidFill>
                <a:ea typeface="ＭＳ Ｐゴシック" charset="0"/>
              </a:endParaRPr>
            </a:p>
          </p:txBody>
        </p:sp>
        <p:sp>
          <p:nvSpPr>
            <p:cNvPr id="24" name="Rounded Rectangle 23"/>
            <p:cNvSpPr>
              <a:spLocks noChangeArrowheads="1"/>
            </p:cNvSpPr>
            <p:nvPr/>
          </p:nvSpPr>
          <p:spPr bwMode="auto">
            <a:xfrm>
              <a:off x="316117" y="3666465"/>
              <a:ext cx="1981059" cy="762000"/>
            </a:xfrm>
            <a:prstGeom prst="roundRect">
              <a:avLst>
                <a:gd name="adj" fmla="val 16667"/>
              </a:avLst>
            </a:prstGeom>
            <a:solidFill>
              <a:schemeClr val="accent4">
                <a:lumMod val="60000"/>
                <a:lumOff val="40000"/>
              </a:schemeClr>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b="1" dirty="0"/>
                <a:t>11/05/19</a:t>
              </a:r>
            </a:p>
            <a:p>
              <a:pPr algn="ctr">
                <a:defRPr/>
              </a:pPr>
              <a:r>
                <a:rPr lang="en-US" dirty="0"/>
                <a:t>5:00 – 7:00 pm</a:t>
              </a:r>
            </a:p>
          </p:txBody>
        </p:sp>
      </p:grpSp>
      <p:grpSp>
        <p:nvGrpSpPr>
          <p:cNvPr id="25" name="Group 25"/>
          <p:cNvGrpSpPr>
            <a:grpSpLocks/>
          </p:cNvGrpSpPr>
          <p:nvPr/>
        </p:nvGrpSpPr>
        <p:grpSpPr bwMode="auto">
          <a:xfrm>
            <a:off x="335229" y="3466317"/>
            <a:ext cx="8575675" cy="914402"/>
            <a:chOff x="332714" y="2628899"/>
            <a:chExt cx="8576650" cy="762001"/>
          </a:xfrm>
        </p:grpSpPr>
        <p:sp>
          <p:nvSpPr>
            <p:cNvPr id="26" name="Rounded Rectangle 25"/>
            <p:cNvSpPr/>
            <p:nvPr/>
          </p:nvSpPr>
          <p:spPr>
            <a:xfrm>
              <a:off x="2050583" y="2628899"/>
              <a:ext cx="6858781" cy="76200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algn="ctr" eaLnBrk="1" fontAlgn="ctr" hangingPunct="1">
                <a:defRPr/>
              </a:pPr>
              <a:r>
                <a:rPr lang="en-US" dirty="0"/>
                <a:t> Supporting Students who Need More Than Tier 1: Connecting students with Secondary (Tier 2) and Tertiary (Tier 3) Interventions</a:t>
              </a:r>
              <a:endParaRPr lang="en-US" dirty="0">
                <a:solidFill>
                  <a:schemeClr val="bg1"/>
                </a:solidFill>
                <a:ea typeface="ＭＳ Ｐゴシック" charset="0"/>
              </a:endParaRPr>
            </a:p>
          </p:txBody>
        </p:sp>
        <p:sp>
          <p:nvSpPr>
            <p:cNvPr id="27" name="Rounded Rectangle 26"/>
            <p:cNvSpPr>
              <a:spLocks noChangeArrowheads="1"/>
            </p:cNvSpPr>
            <p:nvPr/>
          </p:nvSpPr>
          <p:spPr bwMode="auto">
            <a:xfrm>
              <a:off x="332714" y="2628900"/>
              <a:ext cx="1950993" cy="762000"/>
            </a:xfrm>
            <a:prstGeom prst="roundRect">
              <a:avLst>
                <a:gd name="adj" fmla="val 16667"/>
              </a:avLst>
            </a:prstGeom>
            <a:solidFill>
              <a:schemeClr val="accent4">
                <a:lumMod val="60000"/>
                <a:lumOff val="40000"/>
              </a:schemeClr>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b="1" dirty="0"/>
                <a:t>1/23/20</a:t>
              </a:r>
            </a:p>
            <a:p>
              <a:pPr algn="ctr">
                <a:defRPr/>
              </a:pPr>
              <a:r>
                <a:rPr lang="en-US" dirty="0"/>
                <a:t>5:00 – 7:00 pm</a:t>
              </a:r>
            </a:p>
          </p:txBody>
        </p:sp>
      </p:grpSp>
      <p:grpSp>
        <p:nvGrpSpPr>
          <p:cNvPr id="28" name="Group 7"/>
          <p:cNvGrpSpPr>
            <a:grpSpLocks/>
          </p:cNvGrpSpPr>
          <p:nvPr/>
        </p:nvGrpSpPr>
        <p:grpSpPr bwMode="auto">
          <a:xfrm>
            <a:off x="335228" y="4455689"/>
            <a:ext cx="8575675" cy="914400"/>
            <a:chOff x="332714" y="3672312"/>
            <a:chExt cx="8576650" cy="762000"/>
          </a:xfrm>
        </p:grpSpPr>
        <p:sp>
          <p:nvSpPr>
            <p:cNvPr id="29" name="Rounded Rectangle 28"/>
            <p:cNvSpPr/>
            <p:nvPr/>
          </p:nvSpPr>
          <p:spPr>
            <a:xfrm>
              <a:off x="2050584" y="3672312"/>
              <a:ext cx="6858780" cy="76200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algn="ctr" eaLnBrk="1" fontAlgn="ctr" hangingPunct="1">
                <a:defRPr/>
              </a:pPr>
              <a:r>
                <a:rPr lang="en-US" dirty="0"/>
                <a:t>    Supporting Students Across the Tiers: Managing Acting Out and Internalizing Behaviors </a:t>
              </a:r>
              <a:endParaRPr lang="en-US" dirty="0">
                <a:solidFill>
                  <a:schemeClr val="bg1"/>
                </a:solidFill>
                <a:ea typeface="ＭＳ Ｐゴシック" charset="0"/>
              </a:endParaRPr>
            </a:p>
          </p:txBody>
        </p:sp>
        <p:sp>
          <p:nvSpPr>
            <p:cNvPr id="30" name="Rounded Rectangle 29"/>
            <p:cNvSpPr>
              <a:spLocks noChangeArrowheads="1"/>
            </p:cNvSpPr>
            <p:nvPr/>
          </p:nvSpPr>
          <p:spPr bwMode="auto">
            <a:xfrm>
              <a:off x="332714" y="3672312"/>
              <a:ext cx="1950993" cy="762000"/>
            </a:xfrm>
            <a:prstGeom prst="roundRect">
              <a:avLst>
                <a:gd name="adj" fmla="val 16667"/>
              </a:avLst>
            </a:prstGeom>
            <a:solidFill>
              <a:schemeClr val="accent4">
                <a:lumMod val="60000"/>
                <a:lumOff val="40000"/>
              </a:schemeClr>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b="1" dirty="0"/>
                <a:t>2/25/20</a:t>
              </a:r>
            </a:p>
            <a:p>
              <a:pPr algn="ctr">
                <a:defRPr/>
              </a:pPr>
              <a:r>
                <a:rPr lang="en-US" dirty="0"/>
                <a:t>5:00 – 7:00 pm</a:t>
              </a:r>
            </a:p>
          </p:txBody>
        </p:sp>
      </p:grpSp>
      <p:grpSp>
        <p:nvGrpSpPr>
          <p:cNvPr id="31" name="Group 8"/>
          <p:cNvGrpSpPr>
            <a:grpSpLocks/>
          </p:cNvGrpSpPr>
          <p:nvPr/>
        </p:nvGrpSpPr>
        <p:grpSpPr bwMode="auto">
          <a:xfrm>
            <a:off x="335228" y="5445060"/>
            <a:ext cx="8575676" cy="914400"/>
            <a:chOff x="283674" y="5252637"/>
            <a:chExt cx="8576651" cy="762000"/>
          </a:xfrm>
        </p:grpSpPr>
        <p:sp>
          <p:nvSpPr>
            <p:cNvPr id="32" name="Rounded Rectangle 31"/>
            <p:cNvSpPr/>
            <p:nvPr/>
          </p:nvSpPr>
          <p:spPr>
            <a:xfrm>
              <a:off x="2001545" y="5252637"/>
              <a:ext cx="6858780" cy="76200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algn="ctr" eaLnBrk="1" fontAlgn="ctr" hangingPunct="1">
                <a:defRPr/>
              </a:pPr>
              <a:r>
                <a:rPr lang="en-US" dirty="0"/>
                <a:t>Moving Forward with Ci3T: Planning for Success</a:t>
              </a:r>
              <a:endParaRPr lang="en-US" dirty="0">
                <a:solidFill>
                  <a:schemeClr val="bg1"/>
                </a:solidFill>
                <a:ea typeface="ＭＳ Ｐゴシック" charset="0"/>
              </a:endParaRPr>
            </a:p>
          </p:txBody>
        </p:sp>
        <p:sp>
          <p:nvSpPr>
            <p:cNvPr id="33" name="Rounded Rectangle 32"/>
            <p:cNvSpPr>
              <a:spLocks noChangeArrowheads="1"/>
            </p:cNvSpPr>
            <p:nvPr/>
          </p:nvSpPr>
          <p:spPr bwMode="auto">
            <a:xfrm>
              <a:off x="283674" y="5252637"/>
              <a:ext cx="1950993" cy="762000"/>
            </a:xfrm>
            <a:prstGeom prst="roundRect">
              <a:avLst>
                <a:gd name="adj" fmla="val 16667"/>
              </a:avLst>
            </a:prstGeom>
            <a:solidFill>
              <a:schemeClr val="accent4">
                <a:lumMod val="60000"/>
                <a:lumOff val="40000"/>
              </a:schemeClr>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b="1" dirty="0"/>
                <a:t>4/23/20</a:t>
              </a:r>
            </a:p>
            <a:p>
              <a:pPr algn="ctr">
                <a:defRPr/>
              </a:pPr>
              <a:r>
                <a:rPr lang="en-US" dirty="0"/>
                <a:t>5:00 – 7:00 pm</a:t>
              </a:r>
            </a:p>
          </p:txBody>
        </p:sp>
      </p:grpSp>
      <p:sp>
        <p:nvSpPr>
          <p:cNvPr id="18" name="Rectangle 17">
            <a:extLst>
              <a:ext uri="{FF2B5EF4-FFF2-40B4-BE49-F238E27FC236}">
                <a16:creationId xmlns:a16="http://schemas.microsoft.com/office/drawing/2014/main" id="{5633E201-074F-4033-8908-B7247FCB3784}"/>
              </a:ext>
            </a:extLst>
          </p:cNvPr>
          <p:cNvSpPr/>
          <p:nvPr/>
        </p:nvSpPr>
        <p:spPr>
          <a:xfrm>
            <a:off x="2514864" y="1614498"/>
            <a:ext cx="5981701" cy="6234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COMPLETED!</a:t>
            </a:r>
          </a:p>
        </p:txBody>
      </p:sp>
      <p:sp>
        <p:nvSpPr>
          <p:cNvPr id="35" name="Rectangle 34">
            <a:extLst>
              <a:ext uri="{FF2B5EF4-FFF2-40B4-BE49-F238E27FC236}">
                <a16:creationId xmlns:a16="http://schemas.microsoft.com/office/drawing/2014/main" id="{09E11108-BAF8-428D-98EC-9C0CAB90EFE7}"/>
              </a:ext>
            </a:extLst>
          </p:cNvPr>
          <p:cNvSpPr/>
          <p:nvPr/>
        </p:nvSpPr>
        <p:spPr>
          <a:xfrm>
            <a:off x="2514865" y="2622414"/>
            <a:ext cx="5981701" cy="6234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COMPLETED!</a:t>
            </a:r>
          </a:p>
        </p:txBody>
      </p:sp>
    </p:spTree>
    <p:extLst>
      <p:ext uri="{BB962C8B-B14F-4D97-AF65-F5344CB8AC3E}">
        <p14:creationId xmlns:p14="http://schemas.microsoft.com/office/powerpoint/2010/main" val="409665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C8C515D4-1640-4AD8-98B0-844C4B3E9E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667" y="237641"/>
            <a:ext cx="7708951" cy="5221435"/>
          </a:xfrm>
          <a:prstGeom prst="rect">
            <a:avLst/>
          </a:prstGeom>
        </p:spPr>
      </p:pic>
      <p:sp>
        <p:nvSpPr>
          <p:cNvPr id="12" name="Rectangle 11">
            <a:extLst>
              <a:ext uri="{FF2B5EF4-FFF2-40B4-BE49-F238E27FC236}">
                <a16:creationId xmlns:a16="http://schemas.microsoft.com/office/drawing/2014/main" id="{CF9382E5-0B62-4631-9CE4-F3FD699A0B38}"/>
              </a:ext>
            </a:extLst>
          </p:cNvPr>
          <p:cNvSpPr/>
          <p:nvPr/>
        </p:nvSpPr>
        <p:spPr>
          <a:xfrm>
            <a:off x="4721853" y="1346172"/>
            <a:ext cx="1212955"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F1723406-4349-4FD0-821C-E555CBA34E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6982" y="972155"/>
            <a:ext cx="4445018" cy="5753961"/>
          </a:xfrm>
          <a:prstGeom prst="rect">
            <a:avLst/>
          </a:prstGeom>
          <a:ln>
            <a:solidFill>
              <a:schemeClr val="accent2"/>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85021" y="3783795"/>
            <a:ext cx="2095058" cy="2722513"/>
          </a:xfrm>
          <a:prstGeom prst="rect">
            <a:avLst/>
          </a:prstGeom>
        </p:spPr>
      </p:pic>
    </p:spTree>
    <p:extLst>
      <p:ext uri="{BB962C8B-B14F-4D97-AF65-F5344CB8AC3E}">
        <p14:creationId xmlns:p14="http://schemas.microsoft.com/office/powerpoint/2010/main" val="169455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174" y="1020726"/>
            <a:ext cx="9161174" cy="5837274"/>
          </a:xfrm>
          <a:prstGeom prst="rect">
            <a:avLst/>
          </a:prstGeom>
        </p:spPr>
      </p:pic>
      <p:sp>
        <p:nvSpPr>
          <p:cNvPr id="4" name="Rectangle 3"/>
          <p:cNvSpPr/>
          <p:nvPr/>
        </p:nvSpPr>
        <p:spPr>
          <a:xfrm>
            <a:off x="485694" y="110041"/>
            <a:ext cx="8155438" cy="707886"/>
          </a:xfrm>
          <a:prstGeom prst="rect">
            <a:avLst/>
          </a:prstGeom>
        </p:spPr>
        <p:txBody>
          <a:bodyPr wrap="none">
            <a:spAutoFit/>
          </a:bodyPr>
          <a:lstStyle/>
          <a:p>
            <a:r>
              <a:rPr lang="en-US" sz="4000" dirty="0"/>
              <a:t>Updates to the Website! www.ci3t.org</a:t>
            </a:r>
          </a:p>
        </p:txBody>
      </p:sp>
      <p:sp>
        <p:nvSpPr>
          <p:cNvPr id="5" name="Oval 4"/>
          <p:cNvSpPr/>
          <p:nvPr/>
        </p:nvSpPr>
        <p:spPr>
          <a:xfrm>
            <a:off x="159488" y="2477386"/>
            <a:ext cx="2147777" cy="808074"/>
          </a:xfrm>
          <a:prstGeom prst="ellipse">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265879" y="2489710"/>
            <a:ext cx="2147777" cy="808074"/>
          </a:xfrm>
          <a:prstGeom prst="ellipse">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1621300" y="914400"/>
            <a:ext cx="1880436" cy="1562986"/>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5540000" flipH="1">
            <a:off x="4904668" y="1074614"/>
            <a:ext cx="1911927" cy="1361209"/>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B7AE55A-D565-4A4E-B20C-07CF52ABD1A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06851" y="2298672"/>
            <a:ext cx="3183292" cy="4136664"/>
          </a:xfrm>
          <a:prstGeom prst="rect">
            <a:avLst/>
          </a:prstGeom>
          <a:effectLst>
            <a:glow rad="101600">
              <a:schemeClr val="bg1">
                <a:alpha val="40000"/>
              </a:schemeClr>
            </a:glow>
          </a:effectLst>
        </p:spPr>
      </p:pic>
      <p:sp>
        <p:nvSpPr>
          <p:cNvPr id="10" name="Rectangle: Rounded Corners 9">
            <a:extLst>
              <a:ext uri="{FF2B5EF4-FFF2-40B4-BE49-F238E27FC236}">
                <a16:creationId xmlns:a16="http://schemas.microsoft.com/office/drawing/2014/main" id="{F38D2D2B-79F1-46C8-AD80-CC42B4DD8864}"/>
              </a:ext>
            </a:extLst>
          </p:cNvPr>
          <p:cNvSpPr/>
          <p:nvPr/>
        </p:nvSpPr>
        <p:spPr>
          <a:xfrm>
            <a:off x="2879874" y="5362973"/>
            <a:ext cx="3129041" cy="80807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Check out the newly updated Ci3T iBook v1.3 today!</a:t>
            </a: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0598" y="3559607"/>
            <a:ext cx="2250895" cy="29235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8998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9"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1" name="Domains"/>
          <p:cNvSpPr txBox="1"/>
          <p:nvPr userDrawn="1"/>
        </p:nvSpPr>
        <p:spPr>
          <a:xfrm>
            <a:off x="423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a:lnSpc>
                <a:spcPct val="75000"/>
              </a:lnSpc>
              <a:tabLst>
                <a:tab pos="1541463" algn="ctr"/>
                <a:tab pos="4056063" algn="ctr"/>
                <a:tab pos="6570663" algn="ctr"/>
              </a:tabLst>
              <a:defRPr/>
            </a:pPr>
            <a:r>
              <a:rPr lang="en-US" dirty="0">
                <a:solidFill>
                  <a:schemeClr val="tx1">
                    <a:lumMod val="85000"/>
                    <a:lumOff val="15000"/>
                  </a:schemeClr>
                </a:solidFill>
                <a:cs typeface="Arial" charset="0"/>
              </a:rPr>
              <a:t>	Validated Curricula	PBIS Framework	Validated Curricula</a:t>
            </a:r>
          </a:p>
        </p:txBody>
      </p:sp>
      <p:sp>
        <p:nvSpPr>
          <p:cNvPr id="3" name="Goal 3"/>
          <p:cNvSpPr/>
          <p:nvPr/>
        </p:nvSpPr>
        <p:spPr>
          <a:xfrm flipH="1">
            <a:off x="5640572" y="805649"/>
            <a:ext cx="3485321"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b="1" u="sng" dirty="0">
                <a:solidFill>
                  <a:schemeClr val="bg2"/>
                </a:solidFill>
              </a:rPr>
              <a:t>Goal: Reduce Harm</a:t>
            </a:r>
          </a:p>
          <a:p>
            <a:pPr fontAlgn="base">
              <a:spcBef>
                <a:spcPct val="0"/>
              </a:spcBef>
              <a:spcAft>
                <a:spcPct val="0"/>
              </a:spcAft>
            </a:pPr>
            <a:r>
              <a:rPr lang="en-US" b="1" dirty="0">
                <a:solidFill>
                  <a:schemeClr val="bg1"/>
                </a:solidFill>
              </a:rPr>
              <a:t>Specialized individual systems</a:t>
            </a:r>
            <a:br>
              <a:rPr lang="en-US" b="1" dirty="0">
                <a:solidFill>
                  <a:schemeClr val="bg1"/>
                </a:solidFill>
              </a:rPr>
            </a:br>
            <a:r>
              <a:rPr lang="en-US" b="1" dirty="0">
                <a:solidFill>
                  <a:schemeClr val="bg1"/>
                </a:solidFill>
              </a:rPr>
              <a:t>       for students with high risk</a:t>
            </a:r>
          </a:p>
        </p:txBody>
      </p:sp>
      <p:sp>
        <p:nvSpPr>
          <p:cNvPr id="5" name="Goal 2"/>
          <p:cNvSpPr/>
          <p:nvPr/>
        </p:nvSpPr>
        <p:spPr>
          <a:xfrm rot="10800000" flipH="1" flipV="1">
            <a:off x="13625" y="1858317"/>
            <a:ext cx="307238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fontAlgn="base">
              <a:spcBef>
                <a:spcPct val="0"/>
              </a:spcBef>
              <a:spcAft>
                <a:spcPct val="0"/>
              </a:spcAft>
            </a:pPr>
            <a:r>
              <a:rPr lang="en-US" b="1" u="sng" dirty="0">
                <a:solidFill>
                  <a:schemeClr val="bg2"/>
                </a:solidFill>
                <a:cs typeface="Arial" charset="0"/>
              </a:rPr>
              <a:t>Goal: Reverse Harm</a:t>
            </a:r>
          </a:p>
          <a:p>
            <a:pPr fontAlgn="base">
              <a:spcBef>
                <a:spcPct val="0"/>
              </a:spcBef>
              <a:spcAft>
                <a:spcPct val="0"/>
              </a:spcAft>
            </a:pPr>
            <a:r>
              <a:rPr lang="en-US" b="1" dirty="0">
                <a:solidFill>
                  <a:schemeClr val="bg1"/>
                </a:solidFill>
                <a:cs typeface="Arial" charset="0"/>
              </a:rPr>
              <a:t>Specialized group systems </a:t>
            </a:r>
          </a:p>
          <a:p>
            <a:pPr fontAlgn="base">
              <a:spcBef>
                <a:spcPct val="0"/>
              </a:spcBef>
              <a:spcAft>
                <a:spcPct val="0"/>
              </a:spcAft>
            </a:pPr>
            <a:r>
              <a:rPr lang="en-US" b="1" dirty="0">
                <a:solidFill>
                  <a:schemeClr val="bg1"/>
                </a:solidFill>
                <a:cs typeface="Arial" charset="0"/>
              </a:rPr>
              <a:t>for students at risk</a:t>
            </a:r>
            <a:endParaRPr lang="en-US" dirty="0">
              <a:solidFill>
                <a:schemeClr val="bg1"/>
              </a:solidFill>
            </a:endParaRPr>
          </a:p>
        </p:txBody>
      </p:sp>
      <p:sp>
        <p:nvSpPr>
          <p:cNvPr id="4" name="Goal 1"/>
          <p:cNvSpPr/>
          <p:nvPr/>
        </p:nvSpPr>
        <p:spPr>
          <a:xfrm flipH="1">
            <a:off x="5314152" y="3740744"/>
            <a:ext cx="3813048"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b="1" u="sng" dirty="0">
                <a:solidFill>
                  <a:schemeClr val="bg2"/>
                </a:solidFill>
              </a:rPr>
              <a:t>Goal: Prevent Harm</a:t>
            </a:r>
          </a:p>
          <a:p>
            <a:pPr fontAlgn="base">
              <a:spcBef>
                <a:spcPct val="0"/>
              </a:spcBef>
              <a:spcAft>
                <a:spcPct val="0"/>
              </a:spcAft>
            </a:pPr>
            <a:r>
              <a:rPr lang="en-US" b="1" dirty="0">
                <a:solidFill>
                  <a:schemeClr val="bg1"/>
                </a:solidFill>
              </a:rPr>
              <a:t>School/classroom-wide systems for all students, staff, &amp; settings</a:t>
            </a:r>
          </a:p>
        </p:txBody>
      </p:sp>
      <p:sp>
        <p:nvSpPr>
          <p:cNvPr id="108" name="Tier 3"/>
          <p:cNvSpPr txBox="1">
            <a:spLocks noChangeArrowheads="1"/>
          </p:cNvSpPr>
          <p:nvPr/>
        </p:nvSpPr>
        <p:spPr bwMode="auto">
          <a:xfrm>
            <a:off x="2635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schemeClr val="bg1">
                      <a:alpha val="70000"/>
                    </a:schemeClr>
                  </a:solidFill>
                </a:ln>
                <a:solidFill>
                  <a:prstClr val="black"/>
                </a:solidFill>
              </a:rPr>
              <a:t>Tier 3</a:t>
            </a:r>
          </a:p>
          <a:p>
            <a:pPr algn="ctr" eaLnBrk="1" fontAlgn="base" hangingPunct="1">
              <a:lnSpc>
                <a:spcPct val="75000"/>
              </a:lnSpc>
              <a:spcBef>
                <a:spcPct val="0"/>
              </a:spcBef>
              <a:spcAft>
                <a:spcPct val="0"/>
              </a:spcAft>
            </a:pPr>
            <a:r>
              <a:rPr lang="en-US" sz="2400" b="1" dirty="0">
                <a:ln w="3175">
                  <a:solidFill>
                    <a:schemeClr val="bg1">
                      <a:alpha val="70000"/>
                    </a:schemeClr>
                  </a:solidFill>
                </a:ln>
                <a:solidFill>
                  <a:prstClr val="black"/>
                </a:solidFill>
              </a:rPr>
              <a:t>Tertiary Prevention  (</a:t>
            </a:r>
            <a:r>
              <a:rPr lang="en-US" sz="2400" b="1" dirty="0">
                <a:ln w="3175">
                  <a:solidFill>
                    <a:schemeClr val="bg1">
                      <a:alpha val="70000"/>
                    </a:schemeClr>
                  </a:solidFill>
                </a:ln>
                <a:solidFill>
                  <a:prstClr val="black"/>
                </a:solidFill>
                <a:cs typeface="Arial" panose="020B0604020202020204" pitchFamily="34" charset="0"/>
              </a:rPr>
              <a:t>≈5%</a:t>
            </a:r>
            <a:r>
              <a:rPr lang="en-US" sz="2400" b="1" dirty="0">
                <a:ln w="3175">
                  <a:solidFill>
                    <a:schemeClr val="bg1">
                      <a:alpha val="70000"/>
                    </a:schemeClr>
                  </a:solidFill>
                </a:ln>
                <a:solidFill>
                  <a:prstClr val="black"/>
                </a:solidFill>
              </a:rPr>
              <a:t>)</a:t>
            </a:r>
          </a:p>
        </p:txBody>
      </p:sp>
      <p:sp>
        <p:nvSpPr>
          <p:cNvPr id="107" name="Tier 2"/>
          <p:cNvSpPr txBox="1">
            <a:spLocks noChangeArrowheads="1"/>
          </p:cNvSpPr>
          <p:nvPr/>
        </p:nvSpPr>
        <p:spPr bwMode="auto">
          <a:xfrm>
            <a:off x="2476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schemeClr val="bg1"/>
                  </a:solidFill>
                </a:ln>
                <a:solidFill>
                  <a:prstClr val="black"/>
                </a:solidFill>
              </a:rPr>
              <a:t>Tier 2</a:t>
            </a:r>
          </a:p>
          <a:p>
            <a:pPr algn="ctr" eaLnBrk="1" fontAlgn="base" hangingPunct="1">
              <a:lnSpc>
                <a:spcPct val="85000"/>
              </a:lnSpc>
              <a:spcBef>
                <a:spcPct val="0"/>
              </a:spcBef>
              <a:spcAft>
                <a:spcPct val="0"/>
              </a:spcAft>
            </a:pPr>
            <a:r>
              <a:rPr lang="en-US" sz="2400" b="1" dirty="0">
                <a:ln w="3175">
                  <a:solidFill>
                    <a:schemeClr val="bg1"/>
                  </a:solidFill>
                </a:ln>
                <a:solidFill>
                  <a:prstClr val="black"/>
                </a:solidFill>
              </a:rPr>
              <a:t>Secondary Prevention (</a:t>
            </a:r>
            <a:r>
              <a:rPr lang="en-US" sz="2400" b="1" dirty="0">
                <a:ln w="3175">
                  <a:solidFill>
                    <a:schemeClr val="bg1"/>
                  </a:solidFill>
                </a:ln>
                <a:solidFill>
                  <a:prstClr val="black"/>
                </a:solidFill>
                <a:cs typeface="Arial" panose="020B0604020202020204" pitchFamily="34" charset="0"/>
              </a:rPr>
              <a:t>≈15%</a:t>
            </a:r>
            <a:r>
              <a:rPr lang="en-US" sz="2400" b="1" dirty="0">
                <a:ln w="3175">
                  <a:solidFill>
                    <a:schemeClr val="bg1"/>
                  </a:solidFill>
                </a:ln>
                <a:solidFill>
                  <a:prstClr val="black"/>
                </a:solidFill>
              </a:rPr>
              <a:t>) </a:t>
            </a:r>
          </a:p>
        </p:txBody>
      </p:sp>
      <p:sp>
        <p:nvSpPr>
          <p:cNvPr id="106" name="Tier 1"/>
          <p:cNvSpPr txBox="1">
            <a:spLocks noChangeArrowheads="1"/>
          </p:cNvSpPr>
          <p:nvPr/>
        </p:nvSpPr>
        <p:spPr bwMode="auto">
          <a:xfrm>
            <a:off x="2476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schemeClr val="bg1">
                      <a:alpha val="70000"/>
                    </a:schemeClr>
                  </a:solidFill>
                </a:ln>
                <a:solidFill>
                  <a:prstClr val="black"/>
                </a:solidFill>
                <a:effectLst/>
              </a:rPr>
              <a:t>Tier 1</a:t>
            </a:r>
          </a:p>
          <a:p>
            <a:pPr algn="ctr" eaLnBrk="1" fontAlgn="base" hangingPunct="1">
              <a:spcBef>
                <a:spcPct val="0"/>
              </a:spcBef>
              <a:spcAft>
                <a:spcPct val="0"/>
              </a:spcAft>
            </a:pPr>
            <a:r>
              <a:rPr lang="en-US" sz="2400" b="1" dirty="0">
                <a:ln w="3175">
                  <a:solidFill>
                    <a:schemeClr val="bg1">
                      <a:alpha val="70000"/>
                    </a:schemeClr>
                  </a:solidFill>
                </a:ln>
                <a:solidFill>
                  <a:prstClr val="black"/>
                </a:solidFill>
                <a:effectLst/>
              </a:rPr>
              <a:t>Primary Prevention (</a:t>
            </a:r>
            <a:r>
              <a:rPr lang="en-US" sz="2400" b="1" dirty="0">
                <a:ln w="3175">
                  <a:solidFill>
                    <a:schemeClr val="bg1">
                      <a:alpha val="70000"/>
                    </a:schemeClr>
                  </a:solidFill>
                </a:ln>
                <a:solidFill>
                  <a:prstClr val="black"/>
                </a:solidFill>
                <a:cs typeface="Arial" panose="020B0604020202020204" pitchFamily="34" charset="0"/>
              </a:rPr>
              <a:t>≈80%</a:t>
            </a:r>
            <a:r>
              <a:rPr lang="en-US" sz="2400" b="1" dirty="0">
                <a:ln w="3175">
                  <a:solidFill>
                    <a:schemeClr val="bg1">
                      <a:alpha val="70000"/>
                    </a:schemeClr>
                  </a:solidFill>
                </a:ln>
                <a:solidFill>
                  <a:prstClr val="black"/>
                </a:solidFill>
                <a:effectLst/>
              </a:rPr>
              <a:t>) </a:t>
            </a:r>
          </a:p>
        </p:txBody>
      </p:sp>
      <p:sp>
        <p:nvSpPr>
          <p:cNvPr id="2" name="Reference"/>
          <p:cNvSpPr txBox="1"/>
          <p:nvPr/>
        </p:nvSpPr>
        <p:spPr>
          <a:xfrm>
            <a:off x="2698955" y="395891"/>
            <a:ext cx="3746090" cy="400110"/>
          </a:xfrm>
          <a:prstGeom prst="rect">
            <a:avLst/>
          </a:prstGeom>
          <a:noFill/>
        </p:spPr>
        <p:txBody>
          <a:bodyPr wrap="none" rtlCol="0">
            <a:spAutoFit/>
          </a:bodyPr>
          <a:lstStyle/>
          <a:p>
            <a:r>
              <a:rPr lang="en-US" sz="2000" dirty="0"/>
              <a:t>(Lane, </a:t>
            </a:r>
            <a:r>
              <a:rPr lang="en-US" sz="2000" dirty="0" err="1"/>
              <a:t>Kalberg</a:t>
            </a:r>
            <a:r>
              <a:rPr lang="en-US" sz="2000" dirty="0"/>
              <a:t>, &amp; </a:t>
            </a:r>
            <a:r>
              <a:rPr lang="en-US" sz="2000" dirty="0" err="1"/>
              <a:t>Menzies</a:t>
            </a:r>
            <a:r>
              <a:rPr lang="en-US" sz="2000" dirty="0"/>
              <a:t>, 2009)</a:t>
            </a:r>
          </a:p>
        </p:txBody>
      </p:sp>
      <p:sp>
        <p:nvSpPr>
          <p:cNvPr id="58" name="Title"/>
          <p:cNvSpPr txBox="1">
            <a:spLocks noChangeArrowheads="1"/>
          </p:cNvSpPr>
          <p:nvPr/>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dirty="0"/>
              <a:t>Comprehensive, Integrated, Three-Tiered Model of Prevention</a:t>
            </a:r>
            <a:endParaRPr lang="en-US" sz="2800" b="1" dirty="0"/>
          </a:p>
        </p:txBody>
      </p:sp>
      <p:sp>
        <p:nvSpPr>
          <p:cNvPr id="7" name="Border"/>
          <p:cNvSpPr/>
          <p:nvPr/>
        </p:nvSpPr>
        <p:spPr>
          <a:xfrm>
            <a:off x="0" y="0"/>
            <a:ext cx="9144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Original Triangle" descr="Triangle 3.jpg" hidden="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1950" y="986105"/>
            <a:ext cx="8420100" cy="5821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5541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Ci3T implementation manual">
            <a:extLst>
              <a:ext uri="{FF2B5EF4-FFF2-40B4-BE49-F238E27FC236}">
                <a16:creationId xmlns:a16="http://schemas.microsoft.com/office/drawing/2014/main" id="{D811307F-AC00-4C31-8F2D-27036C5A90FF}"/>
              </a:ext>
            </a:extLst>
          </p:cNvPr>
          <p:cNvPicPr>
            <a:picLocks noChangeAspect="1"/>
          </p:cNvPicPr>
          <p:nvPr/>
        </p:nvPicPr>
        <p:blipFill>
          <a:blip r:embed="rId2"/>
          <a:stretch>
            <a:fillRect/>
          </a:stretch>
        </p:blipFill>
        <p:spPr>
          <a:xfrm rot="20948215">
            <a:off x="3748606" y="528823"/>
            <a:ext cx="1651992" cy="2130871"/>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5" name="Picture 4" title="Ci3T implementation manual">
            <a:extLst>
              <a:ext uri="{FF2B5EF4-FFF2-40B4-BE49-F238E27FC236}">
                <a16:creationId xmlns:a16="http://schemas.microsoft.com/office/drawing/2014/main" id="{AA7DDD48-3490-4C0F-8B3E-11824B1EE49C}"/>
              </a:ext>
            </a:extLst>
          </p:cNvPr>
          <p:cNvPicPr>
            <a:picLocks noChangeAspect="1"/>
          </p:cNvPicPr>
          <p:nvPr/>
        </p:nvPicPr>
        <p:blipFill>
          <a:blip r:embed="rId3"/>
          <a:stretch>
            <a:fillRect/>
          </a:stretch>
        </p:blipFill>
        <p:spPr>
          <a:xfrm>
            <a:off x="5393735" y="408053"/>
            <a:ext cx="1618704" cy="2095747"/>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7" name="Picture 6" title="Ci3T implementation manual">
            <a:extLst>
              <a:ext uri="{FF2B5EF4-FFF2-40B4-BE49-F238E27FC236}">
                <a16:creationId xmlns:a16="http://schemas.microsoft.com/office/drawing/2014/main" id="{C96D0131-6511-4B97-A02A-AD24F869D263}"/>
              </a:ext>
            </a:extLst>
          </p:cNvPr>
          <p:cNvPicPr>
            <a:picLocks noChangeAspect="1"/>
          </p:cNvPicPr>
          <p:nvPr/>
        </p:nvPicPr>
        <p:blipFill>
          <a:blip r:embed="rId4"/>
          <a:stretch>
            <a:fillRect/>
          </a:stretch>
        </p:blipFill>
        <p:spPr>
          <a:xfrm rot="649208">
            <a:off x="6924412" y="529212"/>
            <a:ext cx="1655836" cy="2076218"/>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10" name="Picture 9" title="Ci3T implementation manual">
            <a:extLst>
              <a:ext uri="{FF2B5EF4-FFF2-40B4-BE49-F238E27FC236}">
                <a16:creationId xmlns:a16="http://schemas.microsoft.com/office/drawing/2014/main" id="{BF730DDB-312A-496A-8BCC-D61412976A5F}"/>
              </a:ext>
            </a:extLst>
          </p:cNvPr>
          <p:cNvPicPr>
            <a:picLocks noChangeAspect="1"/>
          </p:cNvPicPr>
          <p:nvPr/>
        </p:nvPicPr>
        <p:blipFill>
          <a:blip r:embed="rId5"/>
          <a:stretch>
            <a:fillRect/>
          </a:stretch>
        </p:blipFill>
        <p:spPr>
          <a:xfrm rot="362365">
            <a:off x="6875789" y="2155162"/>
            <a:ext cx="1648577" cy="2172331"/>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9" name="Picture 8" title="Ci3T implementation manual">
            <a:extLst>
              <a:ext uri="{FF2B5EF4-FFF2-40B4-BE49-F238E27FC236}">
                <a16:creationId xmlns:a16="http://schemas.microsoft.com/office/drawing/2014/main" id="{EBBB4DCB-689A-44E6-8D3A-1BB39EEB7F2E}"/>
              </a:ext>
            </a:extLst>
          </p:cNvPr>
          <p:cNvPicPr>
            <a:picLocks noChangeAspect="1"/>
          </p:cNvPicPr>
          <p:nvPr/>
        </p:nvPicPr>
        <p:blipFill>
          <a:blip r:embed="rId6"/>
          <a:stretch>
            <a:fillRect/>
          </a:stretch>
        </p:blipFill>
        <p:spPr>
          <a:xfrm rot="21305290">
            <a:off x="5366918" y="1784086"/>
            <a:ext cx="1672338" cy="2159907"/>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8" name="Picture 7" title="Ci3T implementation manual">
            <a:extLst>
              <a:ext uri="{FF2B5EF4-FFF2-40B4-BE49-F238E27FC236}">
                <a16:creationId xmlns:a16="http://schemas.microsoft.com/office/drawing/2014/main" id="{8FE4CB31-2AA7-4841-A713-31AE4E5C6ED4}"/>
              </a:ext>
            </a:extLst>
          </p:cNvPr>
          <p:cNvPicPr>
            <a:picLocks noChangeAspect="1"/>
          </p:cNvPicPr>
          <p:nvPr/>
        </p:nvPicPr>
        <p:blipFill>
          <a:blip r:embed="rId7"/>
          <a:stretch>
            <a:fillRect/>
          </a:stretch>
        </p:blipFill>
        <p:spPr>
          <a:xfrm rot="165230">
            <a:off x="3902127" y="2062220"/>
            <a:ext cx="1634390" cy="2123771"/>
          </a:xfrm>
          <a:prstGeom prst="rect">
            <a:avLst/>
          </a:prstGeom>
          <a:ln>
            <a:noFill/>
          </a:ln>
          <a:effectLst>
            <a:outerShdw blurRad="292100" dist="139700" dir="2700000" algn="tl" rotWithShape="0">
              <a:srgbClr val="333333">
                <a:alpha val="65000"/>
              </a:srgbClr>
            </a:outerShdw>
          </a:effectLst>
        </p:spPr>
      </p:pic>
      <p:sp>
        <p:nvSpPr>
          <p:cNvPr id="3" name="Text Placeholder 2"/>
          <p:cNvSpPr>
            <a:spLocks noGrp="1"/>
          </p:cNvSpPr>
          <p:nvPr>
            <p:ph type="body" idx="1"/>
          </p:nvPr>
        </p:nvSpPr>
        <p:spPr/>
        <p:txBody>
          <a:bodyPr/>
          <a:lstStyle/>
          <a:p>
            <a:pPr algn="ctr"/>
            <a:r>
              <a:rPr lang="en-US" sz="3600" dirty="0"/>
              <a:t>If you are here with your Ci3T Leadership  Team, please pull up your Ci3T Implementation Manual 2019-2020</a:t>
            </a:r>
          </a:p>
          <a:p>
            <a:endParaRPr lang="en-US" dirty="0"/>
          </a:p>
        </p:txBody>
      </p:sp>
      <p:sp>
        <p:nvSpPr>
          <p:cNvPr id="11" name="Title 7">
            <a:extLst>
              <a:ext uri="{FF2B5EF4-FFF2-40B4-BE49-F238E27FC236}">
                <a16:creationId xmlns:a16="http://schemas.microsoft.com/office/drawing/2014/main" id="{3BCC6E9C-A91A-4E80-9800-974A00F4379B}"/>
              </a:ext>
            </a:extLst>
          </p:cNvPr>
          <p:cNvSpPr txBox="1">
            <a:spLocks/>
          </p:cNvSpPr>
          <p:nvPr/>
        </p:nvSpPr>
        <p:spPr>
          <a:xfrm>
            <a:off x="2261936" y="6283434"/>
            <a:ext cx="5117432" cy="3900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l" rtl="0" fontAlgn="base">
              <a:lnSpc>
                <a:spcPct val="90000"/>
              </a:lnSpc>
              <a:spcBef>
                <a:spcPct val="0"/>
              </a:spcBef>
              <a:spcAft>
                <a:spcPct val="0"/>
              </a:spcAft>
              <a:defRPr sz="4400" kern="1200">
                <a:solidFill>
                  <a:schemeClr val="lt1"/>
                </a:solidFill>
                <a:latin typeface="+mn-lt"/>
                <a:ea typeface="+mn-ea"/>
                <a:cs typeface="+mn-cs"/>
              </a:defRPr>
            </a:lvl1pPr>
            <a:lvl2pPr algn="l" rtl="0" fontAlgn="base">
              <a:lnSpc>
                <a:spcPct val="90000"/>
              </a:lnSpc>
              <a:spcBef>
                <a:spcPct val="0"/>
              </a:spcBef>
              <a:spcAft>
                <a:spcPct val="0"/>
              </a:spcAft>
              <a:defRPr sz="4400">
                <a:solidFill>
                  <a:schemeClr val="lt1"/>
                </a:solidFill>
                <a:latin typeface="+mn-lt"/>
                <a:ea typeface="+mn-ea"/>
                <a:cs typeface="+mn-cs"/>
              </a:defRPr>
            </a:lvl2pPr>
            <a:lvl3pPr algn="l" rtl="0" fontAlgn="base">
              <a:lnSpc>
                <a:spcPct val="90000"/>
              </a:lnSpc>
              <a:spcBef>
                <a:spcPct val="0"/>
              </a:spcBef>
              <a:spcAft>
                <a:spcPct val="0"/>
              </a:spcAft>
              <a:defRPr sz="4400">
                <a:solidFill>
                  <a:schemeClr val="lt1"/>
                </a:solidFill>
                <a:latin typeface="+mn-lt"/>
                <a:ea typeface="+mn-ea"/>
                <a:cs typeface="+mn-cs"/>
              </a:defRPr>
            </a:lvl3pPr>
            <a:lvl4pPr algn="l" rtl="0" fontAlgn="base">
              <a:lnSpc>
                <a:spcPct val="90000"/>
              </a:lnSpc>
              <a:spcBef>
                <a:spcPct val="0"/>
              </a:spcBef>
              <a:spcAft>
                <a:spcPct val="0"/>
              </a:spcAft>
              <a:defRPr sz="4400">
                <a:solidFill>
                  <a:schemeClr val="lt1"/>
                </a:solidFill>
                <a:latin typeface="+mn-lt"/>
                <a:ea typeface="+mn-ea"/>
                <a:cs typeface="+mn-cs"/>
              </a:defRPr>
            </a:lvl4pPr>
            <a:lvl5pPr algn="l" rtl="0" fontAlgn="base">
              <a:lnSpc>
                <a:spcPct val="90000"/>
              </a:lnSpc>
              <a:spcBef>
                <a:spcPct val="0"/>
              </a:spcBef>
              <a:spcAft>
                <a:spcPct val="0"/>
              </a:spcAft>
              <a:defRPr sz="4400">
                <a:solidFill>
                  <a:schemeClr val="lt1"/>
                </a:solidFill>
                <a:latin typeface="+mn-lt"/>
                <a:ea typeface="+mn-ea"/>
                <a:cs typeface="+mn-cs"/>
              </a:defRPr>
            </a:lvl5pPr>
            <a:lvl6pPr marL="457200" algn="l" rtl="0" fontAlgn="base">
              <a:lnSpc>
                <a:spcPct val="90000"/>
              </a:lnSpc>
              <a:spcBef>
                <a:spcPct val="0"/>
              </a:spcBef>
              <a:spcAft>
                <a:spcPct val="0"/>
              </a:spcAft>
              <a:defRPr sz="4400">
                <a:solidFill>
                  <a:schemeClr val="lt1"/>
                </a:solidFill>
                <a:latin typeface="+mn-lt"/>
                <a:ea typeface="+mn-ea"/>
                <a:cs typeface="+mn-cs"/>
              </a:defRPr>
            </a:lvl6pPr>
            <a:lvl7pPr marL="914400" algn="l" rtl="0" fontAlgn="base">
              <a:lnSpc>
                <a:spcPct val="90000"/>
              </a:lnSpc>
              <a:spcBef>
                <a:spcPct val="0"/>
              </a:spcBef>
              <a:spcAft>
                <a:spcPct val="0"/>
              </a:spcAft>
              <a:defRPr sz="4400">
                <a:solidFill>
                  <a:schemeClr val="lt1"/>
                </a:solidFill>
                <a:latin typeface="+mn-lt"/>
                <a:ea typeface="+mn-ea"/>
                <a:cs typeface="+mn-cs"/>
              </a:defRPr>
            </a:lvl7pPr>
            <a:lvl8pPr marL="1371600" algn="l" rtl="0" fontAlgn="base">
              <a:lnSpc>
                <a:spcPct val="90000"/>
              </a:lnSpc>
              <a:spcBef>
                <a:spcPct val="0"/>
              </a:spcBef>
              <a:spcAft>
                <a:spcPct val="0"/>
              </a:spcAft>
              <a:defRPr sz="4400">
                <a:solidFill>
                  <a:schemeClr val="lt1"/>
                </a:solidFill>
                <a:latin typeface="+mn-lt"/>
                <a:ea typeface="+mn-ea"/>
                <a:cs typeface="+mn-cs"/>
              </a:defRPr>
            </a:lvl8pPr>
            <a:lvl9pPr marL="1828800" algn="l" rtl="0" fontAlgn="base">
              <a:lnSpc>
                <a:spcPct val="90000"/>
              </a:lnSpc>
              <a:spcBef>
                <a:spcPct val="0"/>
              </a:spcBef>
              <a:spcAft>
                <a:spcPct val="0"/>
              </a:spcAft>
              <a:defRPr sz="4400">
                <a:solidFill>
                  <a:schemeClr val="lt1"/>
                </a:solidFill>
                <a:latin typeface="+mn-lt"/>
                <a:ea typeface="+mn-ea"/>
                <a:cs typeface="+mn-cs"/>
              </a:defRPr>
            </a:lvl9pPr>
          </a:lstStyle>
          <a:p>
            <a:pPr algn="ctr" defTabSz="914400"/>
            <a:r>
              <a:rPr lang="en-US" sz="2800"/>
              <a:t>Ci3T Implementation Manuals</a:t>
            </a:r>
            <a:endParaRPr lang="en-US" sz="2800" dirty="0"/>
          </a:p>
        </p:txBody>
      </p:sp>
      <p:sp>
        <p:nvSpPr>
          <p:cNvPr id="12" name="Rectangle 11">
            <a:extLst>
              <a:ext uri="{FF2B5EF4-FFF2-40B4-BE49-F238E27FC236}">
                <a16:creationId xmlns:a16="http://schemas.microsoft.com/office/drawing/2014/main" id="{8A934168-CF6A-4BB1-9A02-E1482F75E96A}"/>
              </a:ext>
            </a:extLst>
          </p:cNvPr>
          <p:cNvSpPr/>
          <p:nvPr/>
        </p:nvSpPr>
        <p:spPr>
          <a:xfrm>
            <a:off x="0" y="6377868"/>
            <a:ext cx="9144000"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Shared with permission.</a:t>
            </a:r>
            <a:endPar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786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Preparing to Collect Social Validity &amp; Treatment Integrity Data</a:t>
            </a:r>
            <a:endParaRPr lang="en-US" sz="5400"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78701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7" name="Rounded Rectangle 6"/>
          <p:cNvSpPr/>
          <p:nvPr/>
        </p:nvSpPr>
        <p:spPr>
          <a:xfrm rot="5400000">
            <a:off x="1277746" y="2397423"/>
            <a:ext cx="1671274" cy="2509935"/>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rot="5400000">
            <a:off x="3696791" y="3469121"/>
            <a:ext cx="1759748" cy="2416629"/>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rot="5400000">
            <a:off x="4309442" y="745147"/>
            <a:ext cx="534448" cy="2416629"/>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rot="5400000">
            <a:off x="6015058" y="941719"/>
            <a:ext cx="2077769" cy="2537925"/>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378D9821-4AD7-2944-AA24-31E9AFD9901A}"/>
              </a:ext>
            </a:extLst>
          </p:cNvPr>
          <p:cNvSpPr/>
          <p:nvPr/>
        </p:nvSpPr>
        <p:spPr>
          <a:xfrm rot="5400000">
            <a:off x="1574538" y="455673"/>
            <a:ext cx="1077687" cy="2509936"/>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prstClr val="white"/>
              </a:solidFill>
            </a:endParaRPr>
          </a:p>
        </p:txBody>
      </p:sp>
      <p:sp>
        <p:nvSpPr>
          <p:cNvPr id="12" name="Title 3">
            <a:extLst>
              <a:ext uri="{FF2B5EF4-FFF2-40B4-BE49-F238E27FC236}">
                <a16:creationId xmlns:a16="http://schemas.microsoft.com/office/drawing/2014/main" id="{138B59EE-0CD4-D149-A99D-2CD0F4F206CE}"/>
              </a:ext>
            </a:extLst>
          </p:cNvPr>
          <p:cNvSpPr txBox="1">
            <a:spLocks/>
          </p:cNvSpPr>
          <p:nvPr/>
        </p:nvSpPr>
        <p:spPr>
          <a:xfrm rot="21353057">
            <a:off x="280090" y="1371009"/>
            <a:ext cx="8798446" cy="946285"/>
          </a:xfrm>
          <a:prstGeom prst="rect">
            <a:avLst/>
          </a:prstGeom>
          <a:solidFill>
            <a:srgbClr val="92D050"/>
          </a:solidFill>
          <a:ln>
            <a:solidFill>
              <a:schemeClr val="accent6"/>
            </a:solidFill>
          </a:ln>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r>
              <a:rPr lang="en-US" sz="3200" dirty="0">
                <a:solidFill>
                  <a:prstClr val="white"/>
                </a:solidFill>
              </a:rPr>
              <a:t>Ci3T Primary (Tier 1) Plan: Procedures for</a:t>
            </a:r>
          </a:p>
          <a:p>
            <a:r>
              <a:rPr lang="en-US" sz="3200" dirty="0">
                <a:solidFill>
                  <a:prstClr val="white"/>
                </a:solidFill>
              </a:rPr>
              <a:t>Teaching</a:t>
            </a:r>
          </a:p>
        </p:txBody>
      </p:sp>
      <p:sp>
        <p:nvSpPr>
          <p:cNvPr id="13" name="Title 3">
            <a:extLst>
              <a:ext uri="{FF2B5EF4-FFF2-40B4-BE49-F238E27FC236}">
                <a16:creationId xmlns:a16="http://schemas.microsoft.com/office/drawing/2014/main" id="{31D380E9-6DC9-FB48-A8E9-D6C3E35775B7}"/>
              </a:ext>
            </a:extLst>
          </p:cNvPr>
          <p:cNvSpPr txBox="1">
            <a:spLocks/>
          </p:cNvSpPr>
          <p:nvPr/>
        </p:nvSpPr>
        <p:spPr>
          <a:xfrm rot="414631">
            <a:off x="216445" y="2851261"/>
            <a:ext cx="8728504" cy="1027203"/>
          </a:xfrm>
          <a:prstGeom prst="rect">
            <a:avLst/>
          </a:prstGeom>
          <a:solidFill>
            <a:srgbClr val="92D050"/>
          </a:solidFill>
          <a:ln>
            <a:solidFill>
              <a:schemeClr val="accent6"/>
            </a:solidFill>
          </a:ln>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r>
              <a:rPr lang="en-US" sz="3200" dirty="0">
                <a:solidFill>
                  <a:prstClr val="white"/>
                </a:solidFill>
              </a:rPr>
              <a:t>Ci3T Primary (Tier 1) Plan: Procedures for Reinforcing</a:t>
            </a:r>
          </a:p>
        </p:txBody>
      </p:sp>
      <p:sp>
        <p:nvSpPr>
          <p:cNvPr id="14" name="Title 3">
            <a:extLst>
              <a:ext uri="{FF2B5EF4-FFF2-40B4-BE49-F238E27FC236}">
                <a16:creationId xmlns:a16="http://schemas.microsoft.com/office/drawing/2014/main" id="{869E4C2E-2757-3349-9B72-DB4486C70E10}"/>
              </a:ext>
            </a:extLst>
          </p:cNvPr>
          <p:cNvSpPr txBox="1">
            <a:spLocks/>
          </p:cNvSpPr>
          <p:nvPr/>
        </p:nvSpPr>
        <p:spPr>
          <a:xfrm rot="21269493">
            <a:off x="269251" y="4507001"/>
            <a:ext cx="8746205" cy="998528"/>
          </a:xfrm>
          <a:prstGeom prst="rect">
            <a:avLst/>
          </a:prstGeom>
          <a:solidFill>
            <a:srgbClr val="92D050"/>
          </a:solidFill>
          <a:ln>
            <a:solidFill>
              <a:schemeClr val="accent6"/>
            </a:solidFill>
          </a:ln>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r>
              <a:rPr lang="en-US" sz="3200" b="1" dirty="0">
                <a:solidFill>
                  <a:schemeClr val="accent5"/>
                </a:solidFill>
              </a:rPr>
              <a:t>Ci3T Primary (Tier 1) Plan: Procedures for Monitoring</a:t>
            </a:r>
          </a:p>
        </p:txBody>
      </p:sp>
      <p:pic>
        <p:nvPicPr>
          <p:cNvPr id="15" name="Picture 14">
            <a:extLst>
              <a:ext uri="{FF2B5EF4-FFF2-40B4-BE49-F238E27FC236}">
                <a16:creationId xmlns:a16="http://schemas.microsoft.com/office/drawing/2014/main" id="{0424DEA9-3573-674C-92BC-C01DC8EDD7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65161">
            <a:off x="7415397" y="5001674"/>
            <a:ext cx="1199189" cy="15518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3312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0-#ppt_w/2"/>
                                          </p:val>
                                        </p:tav>
                                        <p:tav tm="100000">
                                          <p:val>
                                            <p:strVal val="#ppt_x"/>
                                          </p:val>
                                        </p:tav>
                                      </p:tavLst>
                                    </p:anim>
                                    <p:anim calcmode="lin" valueType="num">
                                      <p:cBhvr additive="base">
                                        <p:cTn id="4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0" grpId="0" animBg="1"/>
      <p:bldP spid="12" grpId="0" animBg="1"/>
      <p:bldP spid="13" grpId="0" animBg="1"/>
      <p:bldP spid="14" grpId="0" animBg="1"/>
    </p:bldLst>
  </p:timing>
</p:sld>
</file>

<file path=ppt/theme/theme1.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1317</TotalTime>
  <Words>3077</Words>
  <Application>Microsoft Office PowerPoint</Application>
  <PresentationFormat>On-screen Show (4:3)</PresentationFormat>
  <Paragraphs>670</Paragraphs>
  <Slides>53</Slides>
  <Notes>33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53</vt:i4>
      </vt:variant>
    </vt:vector>
  </HeadingPairs>
  <TitlesOfParts>
    <vt:vector size="67" baseType="lpstr">
      <vt:lpstr>Arial</vt:lpstr>
      <vt:lpstr>Arial Narrow</vt:lpstr>
      <vt:lpstr>Book Antiqua</vt:lpstr>
      <vt:lpstr>Calibri</vt:lpstr>
      <vt:lpstr>Calibri Light</vt:lpstr>
      <vt:lpstr>Calisto MT</vt:lpstr>
      <vt:lpstr>Century Gothic</vt:lpstr>
      <vt:lpstr>Courier New</vt:lpstr>
      <vt:lpstr>Times New Roman</vt:lpstr>
      <vt:lpstr>Verdana</vt:lpstr>
      <vt:lpstr>Wingdings</vt:lpstr>
      <vt:lpstr>10_Office Theme</vt:lpstr>
      <vt:lpstr>4_Office Theme</vt:lpstr>
      <vt:lpstr>11_Office Theme</vt:lpstr>
      <vt:lpstr>Empowering Educators with Low-Intensity Strategies to Increase Engagement and Minimize Disruption  Kathleen Lynne Lane, Ph.D., BCBA-D, CF-L1 Mark Matthew Buckman, MS.ED. Wendy Peia Oakes, Ph.D. Paloma Pérez-Clark, Ed.S. </vt:lpstr>
      <vt:lpstr>Agenda</vt:lpstr>
      <vt:lpstr>PowerPoint Presentation</vt:lpstr>
      <vt:lpstr>Welcome!</vt:lpstr>
      <vt:lpstr>PowerPoint Presentation</vt:lpstr>
      <vt:lpstr>PowerPoint Presentation</vt:lpstr>
      <vt:lpstr>PowerPoint Presentation</vt:lpstr>
      <vt:lpstr>Preparing to Collect Social Validity &amp; Treatment Integrity Data</vt:lpstr>
      <vt:lpstr>PowerPoint Presentation</vt:lpstr>
      <vt:lpstr>Essential Components of Primary Prevention Efforts</vt:lpstr>
      <vt:lpstr>PowerPoint Presentation</vt:lpstr>
      <vt:lpstr>PowerPoint Presentation</vt:lpstr>
      <vt:lpstr>Social Validity: Primary Intervention Rating Scale</vt:lpstr>
      <vt:lpstr>Treatment Integrity</vt:lpstr>
      <vt:lpstr>PowerPoint Presentation</vt:lpstr>
      <vt:lpstr>Sharing Data with Faculty and Staff</vt:lpstr>
      <vt:lpstr>PowerPoint Presentation</vt:lpstr>
      <vt:lpstr>Using Screening Data to Inform Instruction</vt:lpstr>
      <vt:lpstr>Examining your screening data…</vt:lpstr>
      <vt:lpstr>PowerPoint Presentation</vt:lpstr>
      <vt:lpstr>Academic Screening Data</vt:lpstr>
      <vt:lpstr>SRSS-E7 (externalizing) Results – All Students</vt:lpstr>
      <vt:lpstr>SRSS-I5 (internalizing) Results – All Students</vt:lpstr>
      <vt:lpstr>Student Risk Screening Scale Fall 2004 – 2012 Middle School</vt:lpstr>
      <vt:lpstr>Screening Data: High School Yrs1-3</vt:lpstr>
      <vt:lpstr>PowerPoint Presentation</vt:lpstr>
      <vt:lpstr>Second Grade Illustration: Academic (Curriculum-Based Measurement) and Behavior (Student Risk Screening Scale &amp; Systematic Screening for Behavior Disorder) Screeners</vt:lpstr>
      <vt:lpstr>Additional Information …</vt:lpstr>
      <vt:lpstr>Screening Results </vt:lpstr>
      <vt:lpstr>PowerPoint Presentation</vt:lpstr>
      <vt:lpstr>Examining your screening data…</vt:lpstr>
      <vt:lpstr>PowerPoint Presentation</vt:lpstr>
      <vt:lpstr>Consider a book study to build school site capacity</vt:lpstr>
      <vt:lpstr>Essential Components of  Classroom Management</vt:lpstr>
      <vt:lpstr>Identify site-level experts using self-assessment tools </vt:lpstr>
      <vt:lpstr>Low-Intensity Strategies for Academics and Behavior</vt:lpstr>
      <vt:lpstr>Consider this class….</vt:lpstr>
      <vt:lpstr>Low-Intensity Strategies: Building Capacity Through Professional Learning</vt:lpstr>
      <vt:lpstr>PowerPoint Presentation</vt:lpstr>
      <vt:lpstr>PowerPoint Presentation</vt:lpstr>
      <vt:lpstr>Building Your Toolbox</vt:lpstr>
      <vt:lpstr>Professional Learning Resources ci3t.org/pl</vt:lpstr>
      <vt:lpstr>Ci3T.org</vt:lpstr>
      <vt:lpstr>PowerPoint Presentation</vt:lpstr>
      <vt:lpstr>PowerPoint Presentation</vt:lpstr>
      <vt:lpstr>Wrapping Up and Next Steps</vt:lpstr>
      <vt:lpstr>PowerPoint Presentation</vt:lpstr>
      <vt:lpstr>Building Your Toolbox</vt:lpstr>
      <vt:lpstr>PowerPoint Presentation</vt:lpstr>
      <vt:lpstr>PowerPoint Presentation</vt:lpstr>
      <vt:lpstr>Sample EMPOWER Professional Learning Series</vt:lpstr>
      <vt:lpstr>PowerPoint Presentation</vt:lpstr>
      <vt:lpstr>PowerPoint Presentation</vt:lpstr>
    </vt:vector>
  </TitlesOfParts>
  <Company>University of Kansas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Cantwell, Emily Dawn</dc:creator>
  <cp:lastModifiedBy>Pérez-Clark, Paloma</cp:lastModifiedBy>
  <cp:revision>138</cp:revision>
  <cp:lastPrinted>2018-01-04T20:04:37Z</cp:lastPrinted>
  <dcterms:created xsi:type="dcterms:W3CDTF">2016-08-11T13:19:31Z</dcterms:created>
  <dcterms:modified xsi:type="dcterms:W3CDTF">2019-10-22T13:50:44Z</dcterms:modified>
</cp:coreProperties>
</file>