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charts/chart2.xml" ContentType="application/vnd.openxmlformats-officedocument.drawingml.chart+xml"/>
  <Override PartName="/ppt/notesSlides/notesSlide3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 id="2147483696" r:id="rId2"/>
    <p:sldMasterId id="2147483716" r:id="rId3"/>
    <p:sldMasterId id="2147483741" r:id="rId4"/>
    <p:sldMasterId id="2147483762" r:id="rId5"/>
    <p:sldMasterId id="2147483778" r:id="rId6"/>
  </p:sldMasterIdLst>
  <p:notesMasterIdLst>
    <p:notesMasterId r:id="rId91"/>
  </p:notesMasterIdLst>
  <p:handoutMasterIdLst>
    <p:handoutMasterId r:id="rId92"/>
  </p:handoutMasterIdLst>
  <p:sldIdLst>
    <p:sldId id="333" r:id="rId7"/>
    <p:sldId id="550" r:id="rId8"/>
    <p:sldId id="844" r:id="rId9"/>
    <p:sldId id="773" r:id="rId10"/>
    <p:sldId id="310" r:id="rId11"/>
    <p:sldId id="802" r:id="rId12"/>
    <p:sldId id="698" r:id="rId13"/>
    <p:sldId id="845" r:id="rId14"/>
    <p:sldId id="889" r:id="rId15"/>
    <p:sldId id="279" r:id="rId16"/>
    <p:sldId id="280" r:id="rId17"/>
    <p:sldId id="281" r:id="rId18"/>
    <p:sldId id="282" r:id="rId19"/>
    <p:sldId id="263" r:id="rId20"/>
    <p:sldId id="474" r:id="rId21"/>
    <p:sldId id="287" r:id="rId22"/>
    <p:sldId id="801" r:id="rId23"/>
    <p:sldId id="890" r:id="rId24"/>
    <p:sldId id="458" r:id="rId25"/>
    <p:sldId id="705" r:id="rId26"/>
    <p:sldId id="664" r:id="rId27"/>
    <p:sldId id="846" r:id="rId28"/>
    <p:sldId id="847" r:id="rId29"/>
    <p:sldId id="848" r:id="rId30"/>
    <p:sldId id="849" r:id="rId31"/>
    <p:sldId id="850" r:id="rId32"/>
    <p:sldId id="851" r:id="rId33"/>
    <p:sldId id="712" r:id="rId34"/>
    <p:sldId id="711" r:id="rId35"/>
    <p:sldId id="752" r:id="rId36"/>
    <p:sldId id="713" r:id="rId37"/>
    <p:sldId id="715" r:id="rId38"/>
    <p:sldId id="717" r:id="rId39"/>
    <p:sldId id="754" r:id="rId40"/>
    <p:sldId id="755" r:id="rId41"/>
    <p:sldId id="756" r:id="rId42"/>
    <p:sldId id="720" r:id="rId43"/>
    <p:sldId id="892" r:id="rId44"/>
    <p:sldId id="725" r:id="rId45"/>
    <p:sldId id="833" r:id="rId46"/>
    <p:sldId id="839" r:id="rId47"/>
    <p:sldId id="838" r:id="rId48"/>
    <p:sldId id="728" r:id="rId49"/>
    <p:sldId id="834" r:id="rId50"/>
    <p:sldId id="836" r:id="rId51"/>
    <p:sldId id="895" r:id="rId52"/>
    <p:sldId id="843" r:id="rId53"/>
    <p:sldId id="831" r:id="rId54"/>
    <p:sldId id="735" r:id="rId55"/>
    <p:sldId id="840" r:id="rId56"/>
    <p:sldId id="738" r:id="rId57"/>
    <p:sldId id="761" r:id="rId58"/>
    <p:sldId id="739" r:id="rId59"/>
    <p:sldId id="744" r:id="rId60"/>
    <p:sldId id="841" r:id="rId61"/>
    <p:sldId id="742" r:id="rId62"/>
    <p:sldId id="741" r:id="rId63"/>
    <p:sldId id="896" r:id="rId64"/>
    <p:sldId id="423" r:id="rId65"/>
    <p:sldId id="375" r:id="rId66"/>
    <p:sldId id="430" r:id="rId67"/>
    <p:sldId id="331" r:id="rId68"/>
    <p:sldId id="770" r:id="rId69"/>
    <p:sldId id="643" r:id="rId70"/>
    <p:sldId id="682" r:id="rId71"/>
    <p:sldId id="656" r:id="rId72"/>
    <p:sldId id="305" r:id="rId73"/>
    <p:sldId id="301" r:id="rId74"/>
    <p:sldId id="306" r:id="rId75"/>
    <p:sldId id="304" r:id="rId76"/>
    <p:sldId id="893" r:id="rId77"/>
    <p:sldId id="894" r:id="rId78"/>
    <p:sldId id="342" r:id="rId79"/>
    <p:sldId id="471" r:id="rId80"/>
    <p:sldId id="506" r:id="rId81"/>
    <p:sldId id="830" r:id="rId82"/>
    <p:sldId id="897" r:id="rId83"/>
    <p:sldId id="693" r:id="rId84"/>
    <p:sldId id="724" r:id="rId85"/>
    <p:sldId id="799" r:id="rId86"/>
    <p:sldId id="524" r:id="rId87"/>
    <p:sldId id="686" r:id="rId88"/>
    <p:sldId id="688" r:id="rId89"/>
    <p:sldId id="351" r:id="rId90"/>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2E75B6"/>
    <a:srgbClr val="92D050"/>
    <a:srgbClr val="764DC7"/>
    <a:srgbClr val="000000"/>
    <a:srgbClr val="196EF7"/>
    <a:srgbClr val="4472C3"/>
    <a:srgbClr val="4472C4"/>
    <a:srgbClr val="CFD5EA"/>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63" autoAdjust="0"/>
    <p:restoredTop sz="86114" autoAdjust="0"/>
  </p:normalViewPr>
  <p:slideViewPr>
    <p:cSldViewPr snapToGrid="0">
      <p:cViewPr varScale="1">
        <p:scale>
          <a:sx n="98" d="100"/>
          <a:sy n="98" d="100"/>
        </p:scale>
        <p:origin x="2256"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88"/>
    </p:cViewPr>
  </p:sorterViewPr>
  <p:notesViewPr>
    <p:cSldViewPr snapToGrid="0">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75-4E80-A749-9453710E275E}"/>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75-4E80-A749-9453710E275E}"/>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75-4E80-A749-9453710E275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0-58B7-45BB-9D0B-3F699612E8E2}"/>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1-58B7-45BB-9D0B-3F699612E8E2}"/>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2-58B7-45BB-9D0B-3F699612E8E2}"/>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ata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image" Target="../media/image15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4.jpeg"/><Relationship Id="rId1" Type="http://schemas.openxmlformats.org/officeDocument/2006/relationships/image" Target="../media/image15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dirty="0">
              <a:solidFill>
                <a:schemeClr val="accent4"/>
              </a:solidFill>
            </a:rPr>
            <a:t>TECHNOLOGY TRAINING PART 1: Preparing</a:t>
          </a:r>
          <a:br>
            <a:rPr lang="en-US" sz="1400" i="1" dirty="0">
              <a:solidFill>
                <a:schemeClr val="accent4"/>
              </a:solidFill>
            </a:rPr>
          </a:br>
          <a:r>
            <a:rPr lang="en-US" sz="1400" i="1" dirty="0">
              <a:solidFill>
                <a:schemeClr val="accent4"/>
              </a:solidFill>
            </a:rPr>
            <a:t>Your Data Structures</a:t>
          </a:r>
          <a:endParaRPr lang="en-US" sz="1400" dirty="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D106A5-6996-474B-AD8A-1F15A24D8F5A}" type="doc">
      <dgm:prSet loTypeId="urn:microsoft.com/office/officeart/2008/layout/HexagonCluster" loCatId="relationship" qsTypeId="urn:microsoft.com/office/officeart/2005/8/quickstyle/simple5" qsCatId="simple" csTypeId="urn:microsoft.com/office/officeart/2005/8/colors/colorful5" csCatId="colorful" phldr="1"/>
      <dgm:spPr/>
      <dgm:t>
        <a:bodyPr/>
        <a:lstStyle/>
        <a:p>
          <a:endParaRPr lang="en-US"/>
        </a:p>
      </dgm:t>
    </dgm:pt>
    <dgm:pt modelId="{2D44763A-5383-4836-A464-721DF96D3536}">
      <dgm:prSet phldrT="[Text]"/>
      <dgm:spPr/>
      <dgm:t>
        <a:bodyPr/>
        <a:lstStyle/>
        <a:p>
          <a:r>
            <a:rPr lang="en-US" dirty="0"/>
            <a:t>Instructional choice</a:t>
          </a:r>
        </a:p>
      </dgm:t>
    </dgm:pt>
    <dgm:pt modelId="{006E3D92-5A55-47B6-BDF8-9D9B0AA98932}" type="parTrans" cxnId="{F6FAC2B0-C324-42D2-9401-EB235FB28CBB}">
      <dgm:prSet/>
      <dgm:spPr/>
      <dgm:t>
        <a:bodyPr/>
        <a:lstStyle/>
        <a:p>
          <a:endParaRPr lang="en-US"/>
        </a:p>
      </dgm:t>
    </dgm:pt>
    <dgm:pt modelId="{638E9915-0000-441C-9B5E-4140D2E789ED}" type="sibTrans" cxnId="{F6FAC2B0-C324-42D2-9401-EB235FB28CBB}">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EB92BA74-AF9B-4F62-9842-F7056CFC0234}">
      <dgm:prSet phldrT="[Text]"/>
      <dgm:spPr/>
      <dgm:t>
        <a:bodyPr/>
        <a:lstStyle/>
        <a:p>
          <a:r>
            <a:rPr lang="en-US" dirty="0"/>
            <a:t>Behavior-specific praise</a:t>
          </a:r>
        </a:p>
      </dgm:t>
    </dgm:pt>
    <dgm:pt modelId="{B5C45D19-125E-42A8-BBDB-35B1DBF27FA4}" type="parTrans" cxnId="{57D09DB9-4501-4F3B-B4B5-C951E976D66D}">
      <dgm:prSet/>
      <dgm:spPr/>
      <dgm:t>
        <a:bodyPr/>
        <a:lstStyle/>
        <a:p>
          <a:endParaRPr lang="en-US"/>
        </a:p>
      </dgm:t>
    </dgm:pt>
    <dgm:pt modelId="{1C4A5309-5786-4FC7-9F5C-0453C0EE925A}" type="sibTrans" cxnId="{57D09DB9-4501-4F3B-B4B5-C951E976D66D}">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 of teacher reading book to students during circle time"/>
        </a:ext>
      </dgm:extLst>
    </dgm:pt>
    <dgm:pt modelId="{CB4F58F2-DE31-43B8-8319-EDFE7C46C28A}">
      <dgm:prSet phldrT="[Text]"/>
      <dgm:spPr/>
      <dgm:t>
        <a:bodyPr/>
        <a:lstStyle/>
        <a:p>
          <a:r>
            <a:rPr lang="en-US" dirty="0"/>
            <a:t>Increased opportunities to respond</a:t>
          </a:r>
        </a:p>
      </dgm:t>
    </dgm:pt>
    <dgm:pt modelId="{05315244-DCF1-4E29-9610-A361B1B66B58}" type="parTrans" cxnId="{CD537928-8036-4EE1-9685-FF24C7AC48F5}">
      <dgm:prSet/>
      <dgm:spPr/>
      <dgm:t>
        <a:bodyPr/>
        <a:lstStyle/>
        <a:p>
          <a:endParaRPr lang="en-US"/>
        </a:p>
      </dgm:t>
    </dgm:pt>
    <dgm:pt modelId="{E9CC8F97-5411-4618-A0C8-825496D38A95}" type="sibTrans" cxnId="{CD537928-8036-4EE1-9685-FF24C7AC48F5}">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F7FA1381-EE46-4984-8EF1-570D55A5969D}">
      <dgm:prSet phldrT="[Text]"/>
      <dgm:spPr/>
      <dgm:t>
        <a:bodyPr/>
        <a:lstStyle/>
        <a:p>
          <a:r>
            <a:rPr lang="en-US" dirty="0"/>
            <a:t>Active supervision</a:t>
          </a:r>
        </a:p>
      </dgm:t>
    </dgm:pt>
    <dgm:pt modelId="{D33A1731-26F6-404A-867B-757866DF742B}" type="parTrans" cxnId="{5D41E988-5AFD-4045-99F4-4A4B81B1119F}">
      <dgm:prSet/>
      <dgm:spPr/>
      <dgm:t>
        <a:bodyPr/>
        <a:lstStyle/>
        <a:p>
          <a:endParaRPr lang="en-US"/>
        </a:p>
      </dgm:t>
    </dgm:pt>
    <dgm:pt modelId="{F988E451-FDB1-4CCA-909B-FB267379E0CE}" type="sibTrans" cxnId="{5D41E988-5AFD-4045-99F4-4A4B81B1119F}">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title="Young students on tablets"/>
        </a:ext>
      </dgm:extLst>
    </dgm:pt>
    <dgm:pt modelId="{0A597800-6C86-4385-9138-7727CE6BFC90}" type="pres">
      <dgm:prSet presAssocID="{06D106A5-6996-474B-AD8A-1F15A24D8F5A}" presName="Name0" presStyleCnt="0">
        <dgm:presLayoutVars>
          <dgm:chMax val="21"/>
          <dgm:chPref val="21"/>
        </dgm:presLayoutVars>
      </dgm:prSet>
      <dgm:spPr/>
    </dgm:pt>
    <dgm:pt modelId="{619F86CF-A350-4FF7-AF3F-8F4D871D6E64}" type="pres">
      <dgm:prSet presAssocID="{2D44763A-5383-4836-A464-721DF96D3536}" presName="text1" presStyleCnt="0"/>
      <dgm:spPr/>
    </dgm:pt>
    <dgm:pt modelId="{4DB139CB-B2F6-4780-AD40-C4DF8374F79B}" type="pres">
      <dgm:prSet presAssocID="{2D44763A-5383-4836-A464-721DF96D3536}" presName="textRepeatNode" presStyleLbl="alignNode1" presStyleIdx="0" presStyleCnt="4">
        <dgm:presLayoutVars>
          <dgm:chMax val="0"/>
          <dgm:chPref val="0"/>
          <dgm:bulletEnabled val="1"/>
        </dgm:presLayoutVars>
      </dgm:prSet>
      <dgm:spPr/>
    </dgm:pt>
    <dgm:pt modelId="{F1F7A2EE-9F87-4437-B79A-AD3A7A49E2B9}" type="pres">
      <dgm:prSet presAssocID="{2D44763A-5383-4836-A464-721DF96D3536}" presName="textaccent1" presStyleCnt="0"/>
      <dgm:spPr/>
    </dgm:pt>
    <dgm:pt modelId="{3604951E-9EDD-4C31-BD6A-F7D55359CF8E}" type="pres">
      <dgm:prSet presAssocID="{2D44763A-5383-4836-A464-721DF96D3536}" presName="accentRepeatNode" presStyleLbl="solidAlignAcc1" presStyleIdx="0" presStyleCnt="8"/>
      <dgm:spPr/>
    </dgm:pt>
    <dgm:pt modelId="{CC2ADB24-8E8F-4D4D-9809-FEBF6201995A}" type="pres">
      <dgm:prSet presAssocID="{638E9915-0000-441C-9B5E-4140D2E789ED}" presName="image1" presStyleCnt="0"/>
      <dgm:spPr/>
    </dgm:pt>
    <dgm:pt modelId="{C1133F5D-16C2-4A6E-B6BC-3182ABAEC3B0}" type="pres">
      <dgm:prSet presAssocID="{638E9915-0000-441C-9B5E-4140D2E789ED}" presName="imageRepeatNode" presStyleLbl="alignAcc1" presStyleIdx="0" presStyleCnt="4"/>
      <dgm:spPr/>
    </dgm:pt>
    <dgm:pt modelId="{44798EEE-3DA6-4A45-BB9E-98F6DA8458C2}" type="pres">
      <dgm:prSet presAssocID="{638E9915-0000-441C-9B5E-4140D2E789ED}" presName="imageaccent1" presStyleCnt="0"/>
      <dgm:spPr/>
    </dgm:pt>
    <dgm:pt modelId="{26DF4BA1-482C-46EF-B4DC-EB6AF2AB444E}" type="pres">
      <dgm:prSet presAssocID="{638E9915-0000-441C-9B5E-4140D2E789ED}" presName="accentRepeatNode" presStyleLbl="solidAlignAcc1" presStyleIdx="1" presStyleCnt="8"/>
      <dgm:spPr/>
    </dgm:pt>
    <dgm:pt modelId="{6F10BE83-D1FC-4753-88E0-C2FF9E2E0202}" type="pres">
      <dgm:prSet presAssocID="{F7FA1381-EE46-4984-8EF1-570D55A5969D}" presName="text2" presStyleCnt="0"/>
      <dgm:spPr/>
    </dgm:pt>
    <dgm:pt modelId="{A74C656E-ED77-43D5-A73F-063E554D1DF0}" type="pres">
      <dgm:prSet presAssocID="{F7FA1381-EE46-4984-8EF1-570D55A5969D}" presName="textRepeatNode" presStyleLbl="alignNode1" presStyleIdx="1" presStyleCnt="4">
        <dgm:presLayoutVars>
          <dgm:chMax val="0"/>
          <dgm:chPref val="0"/>
          <dgm:bulletEnabled val="1"/>
        </dgm:presLayoutVars>
      </dgm:prSet>
      <dgm:spPr/>
    </dgm:pt>
    <dgm:pt modelId="{33D78F77-4459-4006-AA97-295E5A5FD493}" type="pres">
      <dgm:prSet presAssocID="{F7FA1381-EE46-4984-8EF1-570D55A5969D}" presName="textaccent2" presStyleCnt="0"/>
      <dgm:spPr/>
    </dgm:pt>
    <dgm:pt modelId="{2A2BB062-1DB2-4DF7-B1D9-E7DBDAEE9079}" type="pres">
      <dgm:prSet presAssocID="{F7FA1381-EE46-4984-8EF1-570D55A5969D}" presName="accentRepeatNode" presStyleLbl="solidAlignAcc1" presStyleIdx="2" presStyleCnt="8"/>
      <dgm:spPr/>
    </dgm:pt>
    <dgm:pt modelId="{14FD52B1-6F86-490F-A147-C0D9381376A3}" type="pres">
      <dgm:prSet presAssocID="{F988E451-FDB1-4CCA-909B-FB267379E0CE}" presName="image2" presStyleCnt="0"/>
      <dgm:spPr/>
    </dgm:pt>
    <dgm:pt modelId="{239533A5-DA78-4AAE-9FCF-E6A30142DACE}" type="pres">
      <dgm:prSet presAssocID="{F988E451-FDB1-4CCA-909B-FB267379E0CE}" presName="imageRepeatNode" presStyleLbl="alignAcc1" presStyleIdx="1" presStyleCnt="4"/>
      <dgm:spPr/>
    </dgm:pt>
    <dgm:pt modelId="{010BE30E-F383-4065-83A1-62B48510D65D}" type="pres">
      <dgm:prSet presAssocID="{F988E451-FDB1-4CCA-909B-FB267379E0CE}" presName="imageaccent2" presStyleCnt="0"/>
      <dgm:spPr/>
    </dgm:pt>
    <dgm:pt modelId="{0B955740-FA2C-416F-854C-DBD4CF63E143}" type="pres">
      <dgm:prSet presAssocID="{F988E451-FDB1-4CCA-909B-FB267379E0CE}" presName="accentRepeatNode" presStyleLbl="solidAlignAcc1" presStyleIdx="3" presStyleCnt="8"/>
      <dgm:spPr/>
    </dgm:pt>
    <dgm:pt modelId="{530A14E3-799A-47C4-B636-1A52223F0998}" type="pres">
      <dgm:prSet presAssocID="{EB92BA74-AF9B-4F62-9842-F7056CFC0234}" presName="text3" presStyleCnt="0"/>
      <dgm:spPr/>
    </dgm:pt>
    <dgm:pt modelId="{4AA4808B-508A-46E6-A535-C90FFCF51BD7}" type="pres">
      <dgm:prSet presAssocID="{EB92BA74-AF9B-4F62-9842-F7056CFC0234}" presName="textRepeatNode" presStyleLbl="alignNode1" presStyleIdx="2" presStyleCnt="4">
        <dgm:presLayoutVars>
          <dgm:chMax val="0"/>
          <dgm:chPref val="0"/>
          <dgm:bulletEnabled val="1"/>
        </dgm:presLayoutVars>
      </dgm:prSet>
      <dgm:spPr/>
    </dgm:pt>
    <dgm:pt modelId="{24CB498E-F065-459E-B986-926162B332C7}" type="pres">
      <dgm:prSet presAssocID="{EB92BA74-AF9B-4F62-9842-F7056CFC0234}" presName="textaccent3" presStyleCnt="0"/>
      <dgm:spPr/>
    </dgm:pt>
    <dgm:pt modelId="{60E09C23-7454-4F3B-AC3A-826BF7ED922F}" type="pres">
      <dgm:prSet presAssocID="{EB92BA74-AF9B-4F62-9842-F7056CFC0234}" presName="accentRepeatNode" presStyleLbl="solidAlignAcc1" presStyleIdx="4" presStyleCnt="8"/>
      <dgm:spPr/>
    </dgm:pt>
    <dgm:pt modelId="{49392DE3-0AB7-458B-B3FA-D9732854C131}" type="pres">
      <dgm:prSet presAssocID="{1C4A5309-5786-4FC7-9F5C-0453C0EE925A}" presName="image3" presStyleCnt="0"/>
      <dgm:spPr/>
    </dgm:pt>
    <dgm:pt modelId="{05876DB1-EF5C-44C6-B083-4FAA1FDF2CB5}" type="pres">
      <dgm:prSet presAssocID="{1C4A5309-5786-4FC7-9F5C-0453C0EE925A}" presName="imageRepeatNode" presStyleLbl="alignAcc1" presStyleIdx="2" presStyleCnt="4"/>
      <dgm:spPr/>
    </dgm:pt>
    <dgm:pt modelId="{448F80CE-DA15-494E-B8B2-0599C3A122CE}" type="pres">
      <dgm:prSet presAssocID="{1C4A5309-5786-4FC7-9F5C-0453C0EE925A}" presName="imageaccent3" presStyleCnt="0"/>
      <dgm:spPr/>
    </dgm:pt>
    <dgm:pt modelId="{33C1C8FC-050F-44FF-BAF0-5B9E67663F55}" type="pres">
      <dgm:prSet presAssocID="{1C4A5309-5786-4FC7-9F5C-0453C0EE925A}" presName="accentRepeatNode" presStyleLbl="solidAlignAcc1" presStyleIdx="5" presStyleCnt="8"/>
      <dgm:spPr/>
    </dgm:pt>
    <dgm:pt modelId="{1ABA44B6-0C91-4786-849E-8D4E08717116}" type="pres">
      <dgm:prSet presAssocID="{CB4F58F2-DE31-43B8-8319-EDFE7C46C28A}" presName="text4" presStyleCnt="0"/>
      <dgm:spPr/>
    </dgm:pt>
    <dgm:pt modelId="{E2A7EE76-AA5E-473A-9C6A-A93EEDBAF77A}" type="pres">
      <dgm:prSet presAssocID="{CB4F58F2-DE31-43B8-8319-EDFE7C46C28A}" presName="textRepeatNode" presStyleLbl="alignNode1" presStyleIdx="3" presStyleCnt="4">
        <dgm:presLayoutVars>
          <dgm:chMax val="0"/>
          <dgm:chPref val="0"/>
          <dgm:bulletEnabled val="1"/>
        </dgm:presLayoutVars>
      </dgm:prSet>
      <dgm:spPr/>
    </dgm:pt>
    <dgm:pt modelId="{9E604D6F-49C5-4885-8639-773F29AF599B}" type="pres">
      <dgm:prSet presAssocID="{CB4F58F2-DE31-43B8-8319-EDFE7C46C28A}" presName="textaccent4" presStyleCnt="0"/>
      <dgm:spPr/>
    </dgm:pt>
    <dgm:pt modelId="{4516045C-127C-4892-A839-076125772A1A}" type="pres">
      <dgm:prSet presAssocID="{CB4F58F2-DE31-43B8-8319-EDFE7C46C28A}" presName="accentRepeatNode" presStyleLbl="solidAlignAcc1" presStyleIdx="6" presStyleCnt="8"/>
      <dgm:spPr/>
    </dgm:pt>
    <dgm:pt modelId="{B4E628DF-3E5A-4035-8ED6-04739917036D}" type="pres">
      <dgm:prSet presAssocID="{E9CC8F97-5411-4618-A0C8-825496D38A95}" presName="image4" presStyleCnt="0"/>
      <dgm:spPr/>
    </dgm:pt>
    <dgm:pt modelId="{1E617081-9CE7-486D-B6EF-1F8E4D3A04FF}" type="pres">
      <dgm:prSet presAssocID="{E9CC8F97-5411-4618-A0C8-825496D38A95}" presName="imageRepeatNode" presStyleLbl="alignAcc1" presStyleIdx="3" presStyleCnt="4"/>
      <dgm:spPr/>
    </dgm:pt>
    <dgm:pt modelId="{B47CB224-E5A7-4E6E-BEB7-6F3C6DAF184F}" type="pres">
      <dgm:prSet presAssocID="{E9CC8F97-5411-4618-A0C8-825496D38A95}" presName="imageaccent4" presStyleCnt="0"/>
      <dgm:spPr/>
    </dgm:pt>
    <dgm:pt modelId="{BFB3B0A0-977C-4DCE-841F-B0D4FC928A66}" type="pres">
      <dgm:prSet presAssocID="{E9CC8F97-5411-4618-A0C8-825496D38A95}" presName="accentRepeatNode" presStyleLbl="solidAlignAcc1" presStyleIdx="7" presStyleCnt="8"/>
      <dgm:spPr/>
    </dgm:pt>
  </dgm:ptLst>
  <dgm:cxnLst>
    <dgm:cxn modelId="{CD537928-8036-4EE1-9685-FF24C7AC48F5}" srcId="{06D106A5-6996-474B-AD8A-1F15A24D8F5A}" destId="{CB4F58F2-DE31-43B8-8319-EDFE7C46C28A}" srcOrd="3" destOrd="0" parTransId="{05315244-DCF1-4E29-9610-A361B1B66B58}" sibTransId="{E9CC8F97-5411-4618-A0C8-825496D38A95}"/>
    <dgm:cxn modelId="{4772832F-E3B4-40A0-8C27-FA4509CE14CC}" type="presOf" srcId="{2D44763A-5383-4836-A464-721DF96D3536}" destId="{4DB139CB-B2F6-4780-AD40-C4DF8374F79B}" srcOrd="0" destOrd="0" presId="urn:microsoft.com/office/officeart/2008/layout/HexagonCluster"/>
    <dgm:cxn modelId="{6D98183A-FE38-4FEF-BB1D-C05638AFC980}" type="presOf" srcId="{CB4F58F2-DE31-43B8-8319-EDFE7C46C28A}" destId="{E2A7EE76-AA5E-473A-9C6A-A93EEDBAF77A}" srcOrd="0" destOrd="0" presId="urn:microsoft.com/office/officeart/2008/layout/HexagonCluster"/>
    <dgm:cxn modelId="{E4FD055B-B8EA-4FC8-9F3C-9D971B3F3168}" type="presOf" srcId="{638E9915-0000-441C-9B5E-4140D2E789ED}" destId="{C1133F5D-16C2-4A6E-B6BC-3182ABAEC3B0}" srcOrd="0" destOrd="0" presId="urn:microsoft.com/office/officeart/2008/layout/HexagonCluster"/>
    <dgm:cxn modelId="{3EA3EA59-D665-499C-A9B4-012FFCAC9A7B}" type="presOf" srcId="{E9CC8F97-5411-4618-A0C8-825496D38A95}" destId="{1E617081-9CE7-486D-B6EF-1F8E4D3A04FF}" srcOrd="0" destOrd="0" presId="urn:microsoft.com/office/officeart/2008/layout/HexagonCluster"/>
    <dgm:cxn modelId="{5D41E988-5AFD-4045-99F4-4A4B81B1119F}" srcId="{06D106A5-6996-474B-AD8A-1F15A24D8F5A}" destId="{F7FA1381-EE46-4984-8EF1-570D55A5969D}" srcOrd="1" destOrd="0" parTransId="{D33A1731-26F6-404A-867B-757866DF742B}" sibTransId="{F988E451-FDB1-4CCA-909B-FB267379E0CE}"/>
    <dgm:cxn modelId="{88C49989-DD87-44E0-9FCB-66BEDA15C5F4}" type="presOf" srcId="{06D106A5-6996-474B-AD8A-1F15A24D8F5A}" destId="{0A597800-6C86-4385-9138-7727CE6BFC90}" srcOrd="0" destOrd="0" presId="urn:microsoft.com/office/officeart/2008/layout/HexagonCluster"/>
    <dgm:cxn modelId="{6EBBCF8A-09E1-44F0-92FD-19A160288611}" type="presOf" srcId="{EB92BA74-AF9B-4F62-9842-F7056CFC0234}" destId="{4AA4808B-508A-46E6-A535-C90FFCF51BD7}" srcOrd="0" destOrd="0" presId="urn:microsoft.com/office/officeart/2008/layout/HexagonCluster"/>
    <dgm:cxn modelId="{58C35393-0A7D-45CB-939C-ED81F81C52EE}" type="presOf" srcId="{F7FA1381-EE46-4984-8EF1-570D55A5969D}" destId="{A74C656E-ED77-43D5-A73F-063E554D1DF0}" srcOrd="0" destOrd="0" presId="urn:microsoft.com/office/officeart/2008/layout/HexagonCluster"/>
    <dgm:cxn modelId="{5F1FAA99-F427-4D76-9CD6-D55C1EC7BDF5}" type="presOf" srcId="{1C4A5309-5786-4FC7-9F5C-0453C0EE925A}" destId="{05876DB1-EF5C-44C6-B083-4FAA1FDF2CB5}" srcOrd="0" destOrd="0" presId="urn:microsoft.com/office/officeart/2008/layout/HexagonCluster"/>
    <dgm:cxn modelId="{F6FAC2B0-C324-42D2-9401-EB235FB28CBB}" srcId="{06D106A5-6996-474B-AD8A-1F15A24D8F5A}" destId="{2D44763A-5383-4836-A464-721DF96D3536}" srcOrd="0" destOrd="0" parTransId="{006E3D92-5A55-47B6-BDF8-9D9B0AA98932}" sibTransId="{638E9915-0000-441C-9B5E-4140D2E789ED}"/>
    <dgm:cxn modelId="{57D09DB9-4501-4F3B-B4B5-C951E976D66D}" srcId="{06D106A5-6996-474B-AD8A-1F15A24D8F5A}" destId="{EB92BA74-AF9B-4F62-9842-F7056CFC0234}" srcOrd="2" destOrd="0" parTransId="{B5C45D19-125E-42A8-BBDB-35B1DBF27FA4}" sibTransId="{1C4A5309-5786-4FC7-9F5C-0453C0EE925A}"/>
    <dgm:cxn modelId="{3C95DDEC-38F3-4CC2-B5EC-B0498FA03EA4}" type="presOf" srcId="{F988E451-FDB1-4CCA-909B-FB267379E0CE}" destId="{239533A5-DA78-4AAE-9FCF-E6A30142DACE}" srcOrd="0" destOrd="0" presId="urn:microsoft.com/office/officeart/2008/layout/HexagonCluster"/>
    <dgm:cxn modelId="{CA211338-8838-452A-A787-327320DB10BB}" type="presParOf" srcId="{0A597800-6C86-4385-9138-7727CE6BFC90}" destId="{619F86CF-A350-4FF7-AF3F-8F4D871D6E64}" srcOrd="0" destOrd="0" presId="urn:microsoft.com/office/officeart/2008/layout/HexagonCluster"/>
    <dgm:cxn modelId="{79316A8F-31C4-43B2-B992-8DDC6CC85205}" type="presParOf" srcId="{619F86CF-A350-4FF7-AF3F-8F4D871D6E64}" destId="{4DB139CB-B2F6-4780-AD40-C4DF8374F79B}" srcOrd="0" destOrd="0" presId="urn:microsoft.com/office/officeart/2008/layout/HexagonCluster"/>
    <dgm:cxn modelId="{FA4864B3-E5B6-4BD0-919F-4A41C87DC966}" type="presParOf" srcId="{0A597800-6C86-4385-9138-7727CE6BFC90}" destId="{F1F7A2EE-9F87-4437-B79A-AD3A7A49E2B9}" srcOrd="1" destOrd="0" presId="urn:microsoft.com/office/officeart/2008/layout/HexagonCluster"/>
    <dgm:cxn modelId="{62B9DCE5-A10B-456A-BF70-2CE5BA75ABFB}" type="presParOf" srcId="{F1F7A2EE-9F87-4437-B79A-AD3A7A49E2B9}" destId="{3604951E-9EDD-4C31-BD6A-F7D55359CF8E}" srcOrd="0" destOrd="0" presId="urn:microsoft.com/office/officeart/2008/layout/HexagonCluster"/>
    <dgm:cxn modelId="{7B12B4A3-FA4C-4FA2-B4C0-E0210D95550D}" type="presParOf" srcId="{0A597800-6C86-4385-9138-7727CE6BFC90}" destId="{CC2ADB24-8E8F-4D4D-9809-FEBF6201995A}" srcOrd="2" destOrd="0" presId="urn:microsoft.com/office/officeart/2008/layout/HexagonCluster"/>
    <dgm:cxn modelId="{7BCD1D01-1C4D-4793-8EC3-BAE8988C5D71}" type="presParOf" srcId="{CC2ADB24-8E8F-4D4D-9809-FEBF6201995A}" destId="{C1133F5D-16C2-4A6E-B6BC-3182ABAEC3B0}" srcOrd="0" destOrd="0" presId="urn:microsoft.com/office/officeart/2008/layout/HexagonCluster"/>
    <dgm:cxn modelId="{08554240-1FDC-424B-834E-70B6BACB250E}" type="presParOf" srcId="{0A597800-6C86-4385-9138-7727CE6BFC90}" destId="{44798EEE-3DA6-4A45-BB9E-98F6DA8458C2}" srcOrd="3" destOrd="0" presId="urn:microsoft.com/office/officeart/2008/layout/HexagonCluster"/>
    <dgm:cxn modelId="{FB7B535A-E84C-4AF5-A370-5430E9F85B6A}" type="presParOf" srcId="{44798EEE-3DA6-4A45-BB9E-98F6DA8458C2}" destId="{26DF4BA1-482C-46EF-B4DC-EB6AF2AB444E}" srcOrd="0" destOrd="0" presId="urn:microsoft.com/office/officeart/2008/layout/HexagonCluster"/>
    <dgm:cxn modelId="{E55E18A6-0950-4A07-BA9D-6A87D3EE0C55}" type="presParOf" srcId="{0A597800-6C86-4385-9138-7727CE6BFC90}" destId="{6F10BE83-D1FC-4753-88E0-C2FF9E2E0202}" srcOrd="4" destOrd="0" presId="urn:microsoft.com/office/officeart/2008/layout/HexagonCluster"/>
    <dgm:cxn modelId="{F11104E7-7E49-4CB2-907B-7FFC2E3D5E08}" type="presParOf" srcId="{6F10BE83-D1FC-4753-88E0-C2FF9E2E0202}" destId="{A74C656E-ED77-43D5-A73F-063E554D1DF0}" srcOrd="0" destOrd="0" presId="urn:microsoft.com/office/officeart/2008/layout/HexagonCluster"/>
    <dgm:cxn modelId="{194BB1E7-CF6E-49E4-923B-159CAC388095}" type="presParOf" srcId="{0A597800-6C86-4385-9138-7727CE6BFC90}" destId="{33D78F77-4459-4006-AA97-295E5A5FD493}" srcOrd="5" destOrd="0" presId="urn:microsoft.com/office/officeart/2008/layout/HexagonCluster"/>
    <dgm:cxn modelId="{87F11E40-AB6D-4C3C-A15D-93B13A52AEFB}" type="presParOf" srcId="{33D78F77-4459-4006-AA97-295E5A5FD493}" destId="{2A2BB062-1DB2-4DF7-B1D9-E7DBDAEE9079}" srcOrd="0" destOrd="0" presId="urn:microsoft.com/office/officeart/2008/layout/HexagonCluster"/>
    <dgm:cxn modelId="{2E6D1AA9-969E-4F62-AF40-31C7D1DC356C}" type="presParOf" srcId="{0A597800-6C86-4385-9138-7727CE6BFC90}" destId="{14FD52B1-6F86-490F-A147-C0D9381376A3}" srcOrd="6" destOrd="0" presId="urn:microsoft.com/office/officeart/2008/layout/HexagonCluster"/>
    <dgm:cxn modelId="{F87D9AE0-DD4F-4F86-A203-0E9F04F2E31E}" type="presParOf" srcId="{14FD52B1-6F86-490F-A147-C0D9381376A3}" destId="{239533A5-DA78-4AAE-9FCF-E6A30142DACE}" srcOrd="0" destOrd="0" presId="urn:microsoft.com/office/officeart/2008/layout/HexagonCluster"/>
    <dgm:cxn modelId="{BE392258-4723-4846-80C2-A2F2DE5DD373}" type="presParOf" srcId="{0A597800-6C86-4385-9138-7727CE6BFC90}" destId="{010BE30E-F383-4065-83A1-62B48510D65D}" srcOrd="7" destOrd="0" presId="urn:microsoft.com/office/officeart/2008/layout/HexagonCluster"/>
    <dgm:cxn modelId="{FF5EAE4E-04F1-4DBC-87C6-6A40CD4ACEA3}" type="presParOf" srcId="{010BE30E-F383-4065-83A1-62B48510D65D}" destId="{0B955740-FA2C-416F-854C-DBD4CF63E143}" srcOrd="0" destOrd="0" presId="urn:microsoft.com/office/officeart/2008/layout/HexagonCluster"/>
    <dgm:cxn modelId="{606DB9D4-95A7-4C52-A789-D13E59E4C4C4}" type="presParOf" srcId="{0A597800-6C86-4385-9138-7727CE6BFC90}" destId="{530A14E3-799A-47C4-B636-1A52223F0998}" srcOrd="8" destOrd="0" presId="urn:microsoft.com/office/officeart/2008/layout/HexagonCluster"/>
    <dgm:cxn modelId="{4CAB0C87-940B-4D05-B890-4C6E6D636784}" type="presParOf" srcId="{530A14E3-799A-47C4-B636-1A52223F0998}" destId="{4AA4808B-508A-46E6-A535-C90FFCF51BD7}" srcOrd="0" destOrd="0" presId="urn:microsoft.com/office/officeart/2008/layout/HexagonCluster"/>
    <dgm:cxn modelId="{0E4FB9CB-DAE6-496B-A9E5-F52B082333B6}" type="presParOf" srcId="{0A597800-6C86-4385-9138-7727CE6BFC90}" destId="{24CB498E-F065-459E-B986-926162B332C7}" srcOrd="9" destOrd="0" presId="urn:microsoft.com/office/officeart/2008/layout/HexagonCluster"/>
    <dgm:cxn modelId="{E823D581-5FC6-43B5-8482-BADCBB7397BD}" type="presParOf" srcId="{24CB498E-F065-459E-B986-926162B332C7}" destId="{60E09C23-7454-4F3B-AC3A-826BF7ED922F}" srcOrd="0" destOrd="0" presId="urn:microsoft.com/office/officeart/2008/layout/HexagonCluster"/>
    <dgm:cxn modelId="{15610453-B4DD-413F-9197-49E0A465F83C}" type="presParOf" srcId="{0A597800-6C86-4385-9138-7727CE6BFC90}" destId="{49392DE3-0AB7-458B-B3FA-D9732854C131}" srcOrd="10" destOrd="0" presId="urn:microsoft.com/office/officeart/2008/layout/HexagonCluster"/>
    <dgm:cxn modelId="{FF17A4AA-9463-4CFD-91C2-439BC0A53C0D}" type="presParOf" srcId="{49392DE3-0AB7-458B-B3FA-D9732854C131}" destId="{05876DB1-EF5C-44C6-B083-4FAA1FDF2CB5}" srcOrd="0" destOrd="0" presId="urn:microsoft.com/office/officeart/2008/layout/HexagonCluster"/>
    <dgm:cxn modelId="{6840F1D5-958B-4BE2-A538-E3A285FE403E}" type="presParOf" srcId="{0A597800-6C86-4385-9138-7727CE6BFC90}" destId="{448F80CE-DA15-494E-B8B2-0599C3A122CE}" srcOrd="11" destOrd="0" presId="urn:microsoft.com/office/officeart/2008/layout/HexagonCluster"/>
    <dgm:cxn modelId="{24CD3B01-B498-49FF-9ED0-A7C16F50563E}" type="presParOf" srcId="{448F80CE-DA15-494E-B8B2-0599C3A122CE}" destId="{33C1C8FC-050F-44FF-BAF0-5B9E67663F55}" srcOrd="0" destOrd="0" presId="urn:microsoft.com/office/officeart/2008/layout/HexagonCluster"/>
    <dgm:cxn modelId="{FE6E6F4F-AA72-4F61-ABE3-5DD30CC1C3EA}" type="presParOf" srcId="{0A597800-6C86-4385-9138-7727CE6BFC90}" destId="{1ABA44B6-0C91-4786-849E-8D4E08717116}" srcOrd="12" destOrd="0" presId="urn:microsoft.com/office/officeart/2008/layout/HexagonCluster"/>
    <dgm:cxn modelId="{82924624-FC99-4BE9-A3BF-6C35829C80E3}" type="presParOf" srcId="{1ABA44B6-0C91-4786-849E-8D4E08717116}" destId="{E2A7EE76-AA5E-473A-9C6A-A93EEDBAF77A}" srcOrd="0" destOrd="0" presId="urn:microsoft.com/office/officeart/2008/layout/HexagonCluster"/>
    <dgm:cxn modelId="{30432FDC-D073-4342-8686-4D32CB03F941}" type="presParOf" srcId="{0A597800-6C86-4385-9138-7727CE6BFC90}" destId="{9E604D6F-49C5-4885-8639-773F29AF599B}" srcOrd="13" destOrd="0" presId="urn:microsoft.com/office/officeart/2008/layout/HexagonCluster"/>
    <dgm:cxn modelId="{F9A8358F-A4BE-4A90-87D6-0266C1319FC8}" type="presParOf" srcId="{9E604D6F-49C5-4885-8639-773F29AF599B}" destId="{4516045C-127C-4892-A839-076125772A1A}" srcOrd="0" destOrd="0" presId="urn:microsoft.com/office/officeart/2008/layout/HexagonCluster"/>
    <dgm:cxn modelId="{13DF2F5D-AB5F-4312-836D-522F2631948A}" type="presParOf" srcId="{0A597800-6C86-4385-9138-7727CE6BFC90}" destId="{B4E628DF-3E5A-4035-8ED6-04739917036D}" srcOrd="14" destOrd="0" presId="urn:microsoft.com/office/officeart/2008/layout/HexagonCluster"/>
    <dgm:cxn modelId="{43B456EE-6BDC-4669-BCC4-280541AAB0EF}" type="presParOf" srcId="{B4E628DF-3E5A-4035-8ED6-04739917036D}" destId="{1E617081-9CE7-486D-B6EF-1F8E4D3A04FF}" srcOrd="0" destOrd="0" presId="urn:microsoft.com/office/officeart/2008/layout/HexagonCluster"/>
    <dgm:cxn modelId="{232210A8-270B-4406-942B-43A6BDF5C164}" type="presParOf" srcId="{0A597800-6C86-4385-9138-7727CE6BFC90}" destId="{B47CB224-E5A7-4E6E-BEB7-6F3C6DAF184F}" srcOrd="15" destOrd="0" presId="urn:microsoft.com/office/officeart/2008/layout/HexagonCluster"/>
    <dgm:cxn modelId="{AD29223A-0BCE-462D-A491-AE1982C9FD06}" type="presParOf" srcId="{B47CB224-E5A7-4E6E-BEB7-6F3C6DAF184F}" destId="{BFB3B0A0-977C-4DCE-841F-B0D4FC928A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nchor="ctr"/>
        <a:lstStyle/>
        <a:p>
          <a:pPr algn="r">
            <a:lnSpc>
              <a:spcPct val="100000"/>
            </a:lnSpc>
            <a:spcBef>
              <a:spcPts val="0"/>
            </a:spcBef>
            <a:spcAft>
              <a:spcPts val="0"/>
            </a:spcAft>
          </a:pPr>
          <a:endParaRPr lang="en-US" sz="1200" dirty="0">
            <a:latin typeface="Times New Roman" pitchFamily="18" charset="0"/>
            <a:cs typeface="Times New Roman" pitchFamily="18" charset="0"/>
          </a:endParaRPr>
        </a:p>
        <a:p>
          <a:pPr algn="r">
            <a:lnSpc>
              <a:spcPct val="100000"/>
            </a:lnSpc>
            <a:spcBef>
              <a:spcPts val="0"/>
            </a:spcBef>
            <a:spcAft>
              <a:spcPts val="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dirty="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dirty="0">
              <a:latin typeface="Times New Roman" pitchFamily="18" charset="0"/>
              <a:cs typeface="Times New Roman" pitchFamily="18" charset="0"/>
            </a:rPr>
            <a:t>Overview of Teacher focused Strategies</a:t>
          </a:r>
        </a:p>
        <a:p>
          <a:r>
            <a:rPr lang="en-US" sz="1200" dirty="0">
              <a:latin typeface="Times New Roman" pitchFamily="18" charset="0"/>
              <a:cs typeface="Times New Roman" pitchFamily="18" charset="0"/>
            </a:rPr>
            <a:t>Overview of Student Focused Strategies</a:t>
          </a:r>
        </a:p>
        <a:p>
          <a:r>
            <a:rPr lang="en-US" sz="1200" dirty="0">
              <a:latin typeface="Times New Roman" pitchFamily="18" charset="0"/>
              <a:cs typeface="Times New Roman" pitchFamily="18" charset="0"/>
            </a:rPr>
            <a:t>Using data to determine</a:t>
          </a:r>
        </a:p>
        <a:p>
          <a:r>
            <a:rPr lang="en-US" sz="1200" dirty="0">
              <a:latin typeface="Times New Roman" pitchFamily="18" charset="0"/>
              <a:cs typeface="Times New Roman" pitchFamily="18" charset="0"/>
            </a:rPr>
            <a:t>Draft the Secondary Intervention Grid based on existing supports</a:t>
          </a:r>
        </a:p>
        <a:p>
          <a:endParaRPr lang="en-US" sz="1200" dirty="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pPr>
            <a:spcAft>
              <a:spcPct val="35000"/>
            </a:spcAft>
          </a:pPr>
          <a:r>
            <a:rPr lang="en-US" sz="1200" dirty="0">
              <a:latin typeface="Times New Roman" pitchFamily="18" charset="0"/>
              <a:cs typeface="Times New Roman" pitchFamily="18" charset="0"/>
            </a:rPr>
            <a:t> </a:t>
          </a:r>
        </a:p>
        <a:p>
          <a:pPr>
            <a:spcAft>
              <a:spcPts val="0"/>
            </a:spcAft>
          </a:pPr>
          <a:r>
            <a:rPr lang="en-US" sz="1200" dirty="0">
              <a:latin typeface="Times New Roman" pitchFamily="18" charset="0"/>
              <a:cs typeface="Times New Roman" pitchFamily="18" charset="0"/>
            </a:rPr>
            <a:t>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dirty="0">
              <a:latin typeface="Times New Roman" pitchFamily="18" charset="0"/>
              <a:cs typeface="Times New Roman" pitchFamily="18" charset="0"/>
            </a:rPr>
            <a:t>Final revisions of Ci3T Plan based on stakeholder feedback</a:t>
          </a:r>
        </a:p>
        <a:p>
          <a:r>
            <a:rPr lang="en-US" sz="1200" dirty="0">
              <a:latin typeface="Times New Roman" pitchFamily="18" charset="0"/>
              <a:cs typeface="Times New Roman" pitchFamily="18" charset="0"/>
            </a:rPr>
            <a:t>Draft Tertiary Prevention Intervention Grids</a:t>
          </a:r>
        </a:p>
        <a:p>
          <a:r>
            <a:rPr lang="en-US" sz="1200" dirty="0">
              <a:latin typeface="Times New Roman" pitchFamily="18" charset="0"/>
              <a:cs typeface="Times New Roman" pitchFamily="18" charset="0"/>
            </a:rPr>
            <a:t>Design Implementation Manual and Plan for roll out to faculty, students, and parents</a:t>
          </a:r>
        </a:p>
        <a:p>
          <a:endParaRPr lang="en-US" sz="1200" dirty="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1_4" csCatId="accent1" phldr="1"/>
      <dgm:spPr/>
      <dgm:t>
        <a:bodyPr/>
        <a:lstStyle/>
        <a:p>
          <a:endParaRPr lang="en-US"/>
        </a:p>
      </dgm:t>
    </dgm:pt>
    <dgm:pt modelId="{DC549AE1-33AD-4706-A29F-8AB463C218A9}">
      <dgm:prSet custT="1"/>
      <dgm:spPr>
        <a:solidFill>
          <a:srgbClr val="7FA4D0"/>
        </a:solidFill>
      </dgm:spPr>
      <dgm:t>
        <a:bodyPr/>
        <a:lstStyle/>
        <a:p>
          <a:pPr rtl="0"/>
          <a:r>
            <a:rPr lang="en-US" sz="4000" dirty="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dirty="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a:t>Academic</a:t>
          </a:r>
          <a:endParaRPr lang="en-US" dirty="0"/>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a:t>Behavior</a:t>
          </a:r>
          <a:endParaRPr lang="en-US" dirty="0"/>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dgm:t>
        <a:bodyPr/>
        <a:lstStyle/>
        <a:p>
          <a:r>
            <a:rPr lang="en-US" sz="3600" b="1" dirty="0"/>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dgm:t>
        <a:bodyPr/>
        <a:lstStyle/>
        <a:p>
          <a:endParaRPr lang="en-US"/>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dgm:t>
        <a:bodyPr/>
        <a:lstStyle/>
        <a:p>
          <a:endParaRPr lang="en-US"/>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F8758E-413D-40D3-9203-87F353461983}" type="doc">
      <dgm:prSet loTypeId="urn:microsoft.com/office/officeart/2005/8/layout/cycle8" loCatId="cycle" qsTypeId="urn:microsoft.com/office/officeart/2005/8/quickstyle/simple5" qsCatId="simple" csTypeId="urn:microsoft.com/office/officeart/2005/8/colors/colorful5" csCatId="colorful" phldr="1"/>
      <dgm:spPr/>
    </dgm:pt>
    <dgm:pt modelId="{9CF334E1-A89E-4E3F-B14D-105DC3CB8391}">
      <dgm:prSet phldrT="[Text]"/>
      <dgm:spPr/>
      <dgm:t>
        <a:bodyPr/>
        <a:lstStyle/>
        <a:p>
          <a:r>
            <a:rPr lang="en-US" dirty="0"/>
            <a:t>Classroom climate</a:t>
          </a:r>
        </a:p>
      </dgm:t>
    </dgm:pt>
    <dgm:pt modelId="{6BFBA432-26CF-4576-969B-B90582EBB911}" type="parTrans" cxnId="{3DD82DBD-1110-4C7F-A0D1-80426232D712}">
      <dgm:prSet/>
      <dgm:spPr/>
      <dgm:t>
        <a:bodyPr/>
        <a:lstStyle/>
        <a:p>
          <a:endParaRPr lang="en-US"/>
        </a:p>
      </dgm:t>
    </dgm:pt>
    <dgm:pt modelId="{E6916926-F1AD-4272-98E1-9688748090CB}" type="sibTrans" cxnId="{3DD82DBD-1110-4C7F-A0D1-80426232D712}">
      <dgm:prSet/>
      <dgm:spPr/>
      <dgm:t>
        <a:bodyPr/>
        <a:lstStyle/>
        <a:p>
          <a:endParaRPr lang="en-US"/>
        </a:p>
      </dgm:t>
    </dgm:pt>
    <dgm:pt modelId="{463A0134-C9E8-4242-9E44-5EBB8D5F5C42}">
      <dgm:prSet phldrT="[Text]"/>
      <dgm:spPr/>
      <dgm:t>
        <a:bodyPr/>
        <a:lstStyle/>
        <a:p>
          <a:r>
            <a:rPr lang="en-US" dirty="0"/>
            <a:t>Physical room arrangement</a:t>
          </a:r>
        </a:p>
      </dgm:t>
    </dgm:pt>
    <dgm:pt modelId="{A04728FF-1055-4969-9D7F-1636AC9D6B8E}" type="parTrans" cxnId="{F3C5D095-017F-4D2B-B9A3-BEEE4B46EE8C}">
      <dgm:prSet/>
      <dgm:spPr/>
      <dgm:t>
        <a:bodyPr/>
        <a:lstStyle/>
        <a:p>
          <a:endParaRPr lang="en-US"/>
        </a:p>
      </dgm:t>
    </dgm:pt>
    <dgm:pt modelId="{EE347287-7992-4587-B933-62E08B11791E}" type="sibTrans" cxnId="{F3C5D095-017F-4D2B-B9A3-BEEE4B46EE8C}">
      <dgm:prSet/>
      <dgm:spPr/>
      <dgm:t>
        <a:bodyPr/>
        <a:lstStyle/>
        <a:p>
          <a:endParaRPr lang="en-US"/>
        </a:p>
      </dgm:t>
    </dgm:pt>
    <dgm:pt modelId="{D3E46AFD-EB5E-4457-A3D6-C24DB323EC56}">
      <dgm:prSet phldrT="[Text]"/>
      <dgm:spPr/>
      <dgm:t>
        <a:bodyPr/>
        <a:lstStyle/>
        <a:p>
          <a:r>
            <a:rPr lang="en-US" dirty="0"/>
            <a:t>Routines and procedures</a:t>
          </a:r>
        </a:p>
      </dgm:t>
    </dgm:pt>
    <dgm:pt modelId="{C51E1521-0B70-429F-9B2B-4C806DF69659}" type="parTrans" cxnId="{29E7A77B-376F-43E6-B824-7E9E48A6C90E}">
      <dgm:prSet/>
      <dgm:spPr/>
      <dgm:t>
        <a:bodyPr/>
        <a:lstStyle/>
        <a:p>
          <a:endParaRPr lang="en-US"/>
        </a:p>
      </dgm:t>
    </dgm:pt>
    <dgm:pt modelId="{40D42529-0E97-48F9-A9EF-E9ABB82B7F2D}" type="sibTrans" cxnId="{29E7A77B-376F-43E6-B824-7E9E48A6C90E}">
      <dgm:prSet/>
      <dgm:spPr/>
      <dgm:t>
        <a:bodyPr/>
        <a:lstStyle/>
        <a:p>
          <a:endParaRPr lang="en-US"/>
        </a:p>
      </dgm:t>
    </dgm:pt>
    <dgm:pt modelId="{1DADC66B-3D21-42C8-98D6-685D7E1F4143}">
      <dgm:prSet phldrT="[Text]"/>
      <dgm:spPr/>
      <dgm:t>
        <a:bodyPr/>
        <a:lstStyle/>
        <a:p>
          <a:r>
            <a:rPr lang="en-US" dirty="0"/>
            <a:t>Managing paperwork</a:t>
          </a:r>
        </a:p>
      </dgm:t>
    </dgm:pt>
    <dgm:pt modelId="{20E7CF15-0BAF-4283-9628-21D4EB0D99C0}" type="parTrans" cxnId="{6005BE3B-F758-48CD-8B0D-BFFCCA69A772}">
      <dgm:prSet/>
      <dgm:spPr/>
      <dgm:t>
        <a:bodyPr/>
        <a:lstStyle/>
        <a:p>
          <a:endParaRPr lang="en-US"/>
        </a:p>
      </dgm:t>
    </dgm:pt>
    <dgm:pt modelId="{5E626BC3-C6A6-411E-8C18-25E67AE66B82}" type="sibTrans" cxnId="{6005BE3B-F758-48CD-8B0D-BFFCCA69A772}">
      <dgm:prSet/>
      <dgm:spPr/>
      <dgm:t>
        <a:bodyPr/>
        <a:lstStyle/>
        <a:p>
          <a:endParaRPr lang="en-US"/>
        </a:p>
      </dgm:t>
    </dgm:pt>
    <dgm:pt modelId="{4963CBA1-C11E-450C-8CFE-82D53454B2E6}" type="pres">
      <dgm:prSet presAssocID="{E9F8758E-413D-40D3-9203-87F353461983}" presName="compositeShape" presStyleCnt="0">
        <dgm:presLayoutVars>
          <dgm:chMax val="7"/>
          <dgm:dir/>
          <dgm:resizeHandles val="exact"/>
        </dgm:presLayoutVars>
      </dgm:prSet>
      <dgm:spPr/>
    </dgm:pt>
    <dgm:pt modelId="{A94DFE21-E2D3-43BD-A19F-F6DE990311E9}" type="pres">
      <dgm:prSet presAssocID="{E9F8758E-413D-40D3-9203-87F353461983}" presName="wedge1" presStyleLbl="node1" presStyleIdx="0" presStyleCnt="4"/>
      <dgm:spPr/>
    </dgm:pt>
    <dgm:pt modelId="{ACEF707E-701A-4C0F-9913-53790D2F84BB}" type="pres">
      <dgm:prSet presAssocID="{E9F8758E-413D-40D3-9203-87F353461983}" presName="dummy1a" presStyleCnt="0"/>
      <dgm:spPr/>
    </dgm:pt>
    <dgm:pt modelId="{2B050674-2491-4E67-9910-3E1B6AD6DEA0}" type="pres">
      <dgm:prSet presAssocID="{E9F8758E-413D-40D3-9203-87F353461983}" presName="dummy1b" presStyleCnt="0"/>
      <dgm:spPr/>
    </dgm:pt>
    <dgm:pt modelId="{7C82C881-D462-4552-9B80-D396DEA9E7ED}" type="pres">
      <dgm:prSet presAssocID="{E9F8758E-413D-40D3-9203-87F353461983}" presName="wedge1Tx" presStyleLbl="node1" presStyleIdx="0" presStyleCnt="4">
        <dgm:presLayoutVars>
          <dgm:chMax val="0"/>
          <dgm:chPref val="0"/>
          <dgm:bulletEnabled val="1"/>
        </dgm:presLayoutVars>
      </dgm:prSet>
      <dgm:spPr/>
    </dgm:pt>
    <dgm:pt modelId="{CC58B911-FCA1-4AEB-90D1-1287625FDCD6}" type="pres">
      <dgm:prSet presAssocID="{E9F8758E-413D-40D3-9203-87F353461983}" presName="wedge2" presStyleLbl="node1" presStyleIdx="1" presStyleCnt="4"/>
      <dgm:spPr/>
    </dgm:pt>
    <dgm:pt modelId="{68EEA61B-4CAF-4969-9D87-C015759537EB}" type="pres">
      <dgm:prSet presAssocID="{E9F8758E-413D-40D3-9203-87F353461983}" presName="dummy2a" presStyleCnt="0"/>
      <dgm:spPr/>
    </dgm:pt>
    <dgm:pt modelId="{CA08D54D-875A-40DA-B757-775BA1AA3D0C}" type="pres">
      <dgm:prSet presAssocID="{E9F8758E-413D-40D3-9203-87F353461983}" presName="dummy2b" presStyleCnt="0"/>
      <dgm:spPr/>
    </dgm:pt>
    <dgm:pt modelId="{F4F26828-7F73-4617-9C06-F77E3092B22E}" type="pres">
      <dgm:prSet presAssocID="{E9F8758E-413D-40D3-9203-87F353461983}" presName="wedge2Tx" presStyleLbl="node1" presStyleIdx="1" presStyleCnt="4">
        <dgm:presLayoutVars>
          <dgm:chMax val="0"/>
          <dgm:chPref val="0"/>
          <dgm:bulletEnabled val="1"/>
        </dgm:presLayoutVars>
      </dgm:prSet>
      <dgm:spPr/>
    </dgm:pt>
    <dgm:pt modelId="{B0EA0930-9D4F-4371-907C-5C0A19B9C352}" type="pres">
      <dgm:prSet presAssocID="{E9F8758E-413D-40D3-9203-87F353461983}" presName="wedge3" presStyleLbl="node1" presStyleIdx="2" presStyleCnt="4"/>
      <dgm:spPr/>
    </dgm:pt>
    <dgm:pt modelId="{67870106-FFD3-436E-8981-077AF3E22C4E}" type="pres">
      <dgm:prSet presAssocID="{E9F8758E-413D-40D3-9203-87F353461983}" presName="dummy3a" presStyleCnt="0"/>
      <dgm:spPr/>
    </dgm:pt>
    <dgm:pt modelId="{ABE3771F-06B7-4405-830B-AC972944E60C}" type="pres">
      <dgm:prSet presAssocID="{E9F8758E-413D-40D3-9203-87F353461983}" presName="dummy3b" presStyleCnt="0"/>
      <dgm:spPr/>
    </dgm:pt>
    <dgm:pt modelId="{38A6147F-B489-4D09-A802-F398F4906B1C}" type="pres">
      <dgm:prSet presAssocID="{E9F8758E-413D-40D3-9203-87F353461983}" presName="wedge3Tx" presStyleLbl="node1" presStyleIdx="2" presStyleCnt="4">
        <dgm:presLayoutVars>
          <dgm:chMax val="0"/>
          <dgm:chPref val="0"/>
          <dgm:bulletEnabled val="1"/>
        </dgm:presLayoutVars>
      </dgm:prSet>
      <dgm:spPr/>
    </dgm:pt>
    <dgm:pt modelId="{F1F7CC27-BEAB-4198-B9E8-D6430FCDB8F9}" type="pres">
      <dgm:prSet presAssocID="{E9F8758E-413D-40D3-9203-87F353461983}" presName="wedge4" presStyleLbl="node1" presStyleIdx="3" presStyleCnt="4"/>
      <dgm:spPr/>
    </dgm:pt>
    <dgm:pt modelId="{C5788A3D-ED60-473A-8FEB-C851BB6F2D14}" type="pres">
      <dgm:prSet presAssocID="{E9F8758E-413D-40D3-9203-87F353461983}" presName="dummy4a" presStyleCnt="0"/>
      <dgm:spPr/>
    </dgm:pt>
    <dgm:pt modelId="{05B1AF1D-269F-47FD-85C1-D96852FCDF26}" type="pres">
      <dgm:prSet presAssocID="{E9F8758E-413D-40D3-9203-87F353461983}" presName="dummy4b" presStyleCnt="0"/>
      <dgm:spPr/>
    </dgm:pt>
    <dgm:pt modelId="{BBAD2626-7F2E-49E6-8F5C-9DC8DBEF24FC}" type="pres">
      <dgm:prSet presAssocID="{E9F8758E-413D-40D3-9203-87F353461983}" presName="wedge4Tx" presStyleLbl="node1" presStyleIdx="3" presStyleCnt="4">
        <dgm:presLayoutVars>
          <dgm:chMax val="0"/>
          <dgm:chPref val="0"/>
          <dgm:bulletEnabled val="1"/>
        </dgm:presLayoutVars>
      </dgm:prSet>
      <dgm:spPr/>
    </dgm:pt>
    <dgm:pt modelId="{A4C64341-867B-4240-89B9-78853D1587B8}" type="pres">
      <dgm:prSet presAssocID="{EE347287-7992-4587-B933-62E08B11791E}" presName="arrowWedge1" presStyleLbl="fgSibTrans2D1" presStyleIdx="0" presStyleCnt="4"/>
      <dgm:spPr/>
    </dgm:pt>
    <dgm:pt modelId="{5F57016B-421C-4056-9235-902576317BD6}" type="pres">
      <dgm:prSet presAssocID="{5E626BC3-C6A6-411E-8C18-25E67AE66B82}" presName="arrowWedge2" presStyleLbl="fgSibTrans2D1" presStyleIdx="1" presStyleCnt="4"/>
      <dgm:spPr/>
    </dgm:pt>
    <dgm:pt modelId="{2A026C36-5C0E-43B9-BBE8-9EE60EAF0B7E}" type="pres">
      <dgm:prSet presAssocID="{40D42529-0E97-48F9-A9EF-E9ABB82B7F2D}" presName="arrowWedge3" presStyleLbl="fgSibTrans2D1" presStyleIdx="2" presStyleCnt="4"/>
      <dgm:spPr/>
    </dgm:pt>
    <dgm:pt modelId="{B6F21521-36EB-4ECF-8398-4020D01CC066}" type="pres">
      <dgm:prSet presAssocID="{E6916926-F1AD-4272-98E1-9688748090CB}" presName="arrowWedge4" presStyleLbl="fgSibTrans2D1" presStyleIdx="3" presStyleCnt="4"/>
      <dgm:spPr/>
    </dgm:pt>
  </dgm:ptLst>
  <dgm:cxnLst>
    <dgm:cxn modelId="{5C8AB51F-7686-43B4-B2B9-02100E803357}" type="presOf" srcId="{463A0134-C9E8-4242-9E44-5EBB8D5F5C42}" destId="{7C82C881-D462-4552-9B80-D396DEA9E7ED}" srcOrd="1" destOrd="0" presId="urn:microsoft.com/office/officeart/2005/8/layout/cycle8"/>
    <dgm:cxn modelId="{3C168026-6783-4FD4-B33C-A7D97318E5DE}" type="presOf" srcId="{E9F8758E-413D-40D3-9203-87F353461983}" destId="{4963CBA1-C11E-450C-8CFE-82D53454B2E6}" srcOrd="0" destOrd="0" presId="urn:microsoft.com/office/officeart/2005/8/layout/cycle8"/>
    <dgm:cxn modelId="{86631135-FF1C-428B-9B7C-4E015022647E}" type="presOf" srcId="{1DADC66B-3D21-42C8-98D6-685D7E1F4143}" destId="{CC58B911-FCA1-4AEB-90D1-1287625FDCD6}" srcOrd="0" destOrd="0" presId="urn:microsoft.com/office/officeart/2005/8/layout/cycle8"/>
    <dgm:cxn modelId="{6005BE3B-F758-48CD-8B0D-BFFCCA69A772}" srcId="{E9F8758E-413D-40D3-9203-87F353461983}" destId="{1DADC66B-3D21-42C8-98D6-685D7E1F4143}" srcOrd="1" destOrd="0" parTransId="{20E7CF15-0BAF-4283-9628-21D4EB0D99C0}" sibTransId="{5E626BC3-C6A6-411E-8C18-25E67AE66B82}"/>
    <dgm:cxn modelId="{9C427441-1265-4C77-9A69-D85FAFB0B1BE}" type="presOf" srcId="{D3E46AFD-EB5E-4457-A3D6-C24DB323EC56}" destId="{38A6147F-B489-4D09-A802-F398F4906B1C}" srcOrd="1" destOrd="0" presId="urn:microsoft.com/office/officeart/2005/8/layout/cycle8"/>
    <dgm:cxn modelId="{9B257948-94E2-494B-915D-967E02EDDD88}" type="presOf" srcId="{D3E46AFD-EB5E-4457-A3D6-C24DB323EC56}" destId="{B0EA0930-9D4F-4371-907C-5C0A19B9C352}" srcOrd="0" destOrd="0" presId="urn:microsoft.com/office/officeart/2005/8/layout/cycle8"/>
    <dgm:cxn modelId="{52CAC054-FB5C-4ADE-8BAE-AD2F653CE952}" type="presOf" srcId="{9CF334E1-A89E-4E3F-B14D-105DC3CB8391}" destId="{BBAD2626-7F2E-49E6-8F5C-9DC8DBEF24FC}" srcOrd="1" destOrd="0" presId="urn:microsoft.com/office/officeart/2005/8/layout/cycle8"/>
    <dgm:cxn modelId="{8F92DF7A-F1CC-483F-94AD-269E247EE085}" type="presOf" srcId="{9CF334E1-A89E-4E3F-B14D-105DC3CB8391}" destId="{F1F7CC27-BEAB-4198-B9E8-D6430FCDB8F9}" srcOrd="0" destOrd="0" presId="urn:microsoft.com/office/officeart/2005/8/layout/cycle8"/>
    <dgm:cxn modelId="{29E7A77B-376F-43E6-B824-7E9E48A6C90E}" srcId="{E9F8758E-413D-40D3-9203-87F353461983}" destId="{D3E46AFD-EB5E-4457-A3D6-C24DB323EC56}" srcOrd="2" destOrd="0" parTransId="{C51E1521-0B70-429F-9B2B-4C806DF69659}" sibTransId="{40D42529-0E97-48F9-A9EF-E9ABB82B7F2D}"/>
    <dgm:cxn modelId="{12DF6B7F-D9C2-43F0-9423-3CDF3EB4DEB1}" type="presOf" srcId="{1DADC66B-3D21-42C8-98D6-685D7E1F4143}" destId="{F4F26828-7F73-4617-9C06-F77E3092B22E}" srcOrd="1" destOrd="0" presId="urn:microsoft.com/office/officeart/2005/8/layout/cycle8"/>
    <dgm:cxn modelId="{F3C5D095-017F-4D2B-B9A3-BEEE4B46EE8C}" srcId="{E9F8758E-413D-40D3-9203-87F353461983}" destId="{463A0134-C9E8-4242-9E44-5EBB8D5F5C42}" srcOrd="0" destOrd="0" parTransId="{A04728FF-1055-4969-9D7F-1636AC9D6B8E}" sibTransId="{EE347287-7992-4587-B933-62E08B11791E}"/>
    <dgm:cxn modelId="{3DD82DBD-1110-4C7F-A0D1-80426232D712}" srcId="{E9F8758E-413D-40D3-9203-87F353461983}" destId="{9CF334E1-A89E-4E3F-B14D-105DC3CB8391}" srcOrd="3" destOrd="0" parTransId="{6BFBA432-26CF-4576-969B-B90582EBB911}" sibTransId="{E6916926-F1AD-4272-98E1-9688748090CB}"/>
    <dgm:cxn modelId="{F98B32EB-0F5C-4449-978C-27C434700050}" type="presOf" srcId="{463A0134-C9E8-4242-9E44-5EBB8D5F5C42}" destId="{A94DFE21-E2D3-43BD-A19F-F6DE990311E9}" srcOrd="0" destOrd="0" presId="urn:microsoft.com/office/officeart/2005/8/layout/cycle8"/>
    <dgm:cxn modelId="{A9D9F576-8F92-42CC-87C9-E71DB31117AA}" type="presParOf" srcId="{4963CBA1-C11E-450C-8CFE-82D53454B2E6}" destId="{A94DFE21-E2D3-43BD-A19F-F6DE990311E9}" srcOrd="0" destOrd="0" presId="urn:microsoft.com/office/officeart/2005/8/layout/cycle8"/>
    <dgm:cxn modelId="{C4F3399E-3308-41D7-9F62-0C6CF2768805}" type="presParOf" srcId="{4963CBA1-C11E-450C-8CFE-82D53454B2E6}" destId="{ACEF707E-701A-4C0F-9913-53790D2F84BB}" srcOrd="1" destOrd="0" presId="urn:microsoft.com/office/officeart/2005/8/layout/cycle8"/>
    <dgm:cxn modelId="{C85313C3-36BC-4FA0-AA5C-462E04850F5B}" type="presParOf" srcId="{4963CBA1-C11E-450C-8CFE-82D53454B2E6}" destId="{2B050674-2491-4E67-9910-3E1B6AD6DEA0}" srcOrd="2" destOrd="0" presId="urn:microsoft.com/office/officeart/2005/8/layout/cycle8"/>
    <dgm:cxn modelId="{6A3FC2DE-2478-4473-BE30-3014FE26FA57}" type="presParOf" srcId="{4963CBA1-C11E-450C-8CFE-82D53454B2E6}" destId="{7C82C881-D462-4552-9B80-D396DEA9E7ED}" srcOrd="3" destOrd="0" presId="urn:microsoft.com/office/officeart/2005/8/layout/cycle8"/>
    <dgm:cxn modelId="{03353429-711D-4C98-BF8B-82C5987AA0EC}" type="presParOf" srcId="{4963CBA1-C11E-450C-8CFE-82D53454B2E6}" destId="{CC58B911-FCA1-4AEB-90D1-1287625FDCD6}" srcOrd="4" destOrd="0" presId="urn:microsoft.com/office/officeart/2005/8/layout/cycle8"/>
    <dgm:cxn modelId="{51D0C657-68A9-4975-A55D-5CB573A000F2}" type="presParOf" srcId="{4963CBA1-C11E-450C-8CFE-82D53454B2E6}" destId="{68EEA61B-4CAF-4969-9D87-C015759537EB}" srcOrd="5" destOrd="0" presId="urn:microsoft.com/office/officeart/2005/8/layout/cycle8"/>
    <dgm:cxn modelId="{AE4C1993-890C-4575-9652-AA6F11E64B5C}" type="presParOf" srcId="{4963CBA1-C11E-450C-8CFE-82D53454B2E6}" destId="{CA08D54D-875A-40DA-B757-775BA1AA3D0C}" srcOrd="6" destOrd="0" presId="urn:microsoft.com/office/officeart/2005/8/layout/cycle8"/>
    <dgm:cxn modelId="{7F42654A-C8B6-4F5B-8F2E-0C0E67D8CA94}" type="presParOf" srcId="{4963CBA1-C11E-450C-8CFE-82D53454B2E6}" destId="{F4F26828-7F73-4617-9C06-F77E3092B22E}" srcOrd="7" destOrd="0" presId="urn:microsoft.com/office/officeart/2005/8/layout/cycle8"/>
    <dgm:cxn modelId="{8C3BD645-4C0B-4DE4-8503-1EDBE670C54B}" type="presParOf" srcId="{4963CBA1-C11E-450C-8CFE-82D53454B2E6}" destId="{B0EA0930-9D4F-4371-907C-5C0A19B9C352}" srcOrd="8" destOrd="0" presId="urn:microsoft.com/office/officeart/2005/8/layout/cycle8"/>
    <dgm:cxn modelId="{1F556696-5F43-42B0-B4A0-FF9A50246986}" type="presParOf" srcId="{4963CBA1-C11E-450C-8CFE-82D53454B2E6}" destId="{67870106-FFD3-436E-8981-077AF3E22C4E}" srcOrd="9" destOrd="0" presId="urn:microsoft.com/office/officeart/2005/8/layout/cycle8"/>
    <dgm:cxn modelId="{1F80E3B3-5524-448C-8299-80A2C24107AB}" type="presParOf" srcId="{4963CBA1-C11E-450C-8CFE-82D53454B2E6}" destId="{ABE3771F-06B7-4405-830B-AC972944E60C}" srcOrd="10" destOrd="0" presId="urn:microsoft.com/office/officeart/2005/8/layout/cycle8"/>
    <dgm:cxn modelId="{A241A5C6-6BA1-4A9E-BBC1-A34FB422BCE2}" type="presParOf" srcId="{4963CBA1-C11E-450C-8CFE-82D53454B2E6}" destId="{38A6147F-B489-4D09-A802-F398F4906B1C}" srcOrd="11" destOrd="0" presId="urn:microsoft.com/office/officeart/2005/8/layout/cycle8"/>
    <dgm:cxn modelId="{DDEEF189-40A4-415A-9F64-38447C36FBBA}" type="presParOf" srcId="{4963CBA1-C11E-450C-8CFE-82D53454B2E6}" destId="{F1F7CC27-BEAB-4198-B9E8-D6430FCDB8F9}" srcOrd="12" destOrd="0" presId="urn:microsoft.com/office/officeart/2005/8/layout/cycle8"/>
    <dgm:cxn modelId="{4D6CC904-3DBB-4FDD-97E9-7B60DF4C3E51}" type="presParOf" srcId="{4963CBA1-C11E-450C-8CFE-82D53454B2E6}" destId="{C5788A3D-ED60-473A-8FEB-C851BB6F2D14}" srcOrd="13" destOrd="0" presId="urn:microsoft.com/office/officeart/2005/8/layout/cycle8"/>
    <dgm:cxn modelId="{F90D825D-D899-443D-9608-40940C41C947}" type="presParOf" srcId="{4963CBA1-C11E-450C-8CFE-82D53454B2E6}" destId="{05B1AF1D-269F-47FD-85C1-D96852FCDF26}" srcOrd="14" destOrd="0" presId="urn:microsoft.com/office/officeart/2005/8/layout/cycle8"/>
    <dgm:cxn modelId="{F77D8C9B-8DD5-40F0-B6C9-7E8993D388A5}" type="presParOf" srcId="{4963CBA1-C11E-450C-8CFE-82D53454B2E6}" destId="{BBAD2626-7F2E-49E6-8F5C-9DC8DBEF24FC}" srcOrd="15" destOrd="0" presId="urn:microsoft.com/office/officeart/2005/8/layout/cycle8"/>
    <dgm:cxn modelId="{ABA38664-E6A6-4779-A15B-6164C17A3632}" type="presParOf" srcId="{4963CBA1-C11E-450C-8CFE-82D53454B2E6}" destId="{A4C64341-867B-4240-89B9-78853D1587B8}" srcOrd="16" destOrd="0" presId="urn:microsoft.com/office/officeart/2005/8/layout/cycle8"/>
    <dgm:cxn modelId="{B3C73FBF-05C6-4FD0-9420-59175D63622F}" type="presParOf" srcId="{4963CBA1-C11E-450C-8CFE-82D53454B2E6}" destId="{5F57016B-421C-4056-9235-902576317BD6}" srcOrd="17" destOrd="0" presId="urn:microsoft.com/office/officeart/2005/8/layout/cycle8"/>
    <dgm:cxn modelId="{7175996E-A90C-4FC8-85B7-06985CDB618B}" type="presParOf" srcId="{4963CBA1-C11E-450C-8CFE-82D53454B2E6}" destId="{2A026C36-5C0E-43B9-BBE8-9EE60EAF0B7E}" srcOrd="18" destOrd="0" presId="urn:microsoft.com/office/officeart/2005/8/layout/cycle8"/>
    <dgm:cxn modelId="{3BC7DBBF-3BAA-4822-907E-BB589E16B93D}" type="presParOf" srcId="{4963CBA1-C11E-450C-8CFE-82D53454B2E6}" destId="{B6F21521-36EB-4ECF-8398-4020D01CC06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dirty="0">
              <a:solidFill>
                <a:schemeClr val="accent4"/>
              </a:solidFill>
            </a:rPr>
            <a:t>TECHNOLOGY TRAINING PART 1: Preparing</a:t>
          </a:r>
          <a:br>
            <a:rPr lang="en-US" sz="1400" i="1" kern="1200" dirty="0">
              <a:solidFill>
                <a:schemeClr val="accent4"/>
              </a:solidFill>
            </a:rPr>
          </a:br>
          <a:r>
            <a:rPr lang="en-US" sz="1400" i="1" kern="1200" dirty="0">
              <a:solidFill>
                <a:schemeClr val="accent4"/>
              </a:solidFill>
            </a:rPr>
            <a:t>Your Data Structures</a:t>
          </a:r>
          <a:endParaRPr lang="en-US" sz="1400" kern="1200" dirty="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39CB-B2F6-4780-AD40-C4DF8374F79B}">
      <dsp:nvSpPr>
        <dsp:cNvPr id="0" name=""/>
        <dsp:cNvSpPr/>
      </dsp:nvSpPr>
      <dsp:spPr>
        <a:xfrm>
          <a:off x="1725772" y="3507377"/>
          <a:ext cx="2032954" cy="17450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Instructional choice</a:t>
          </a:r>
        </a:p>
      </dsp:txBody>
      <dsp:txXfrm>
        <a:off x="2040606" y="3777626"/>
        <a:ext cx="1403286" cy="1204558"/>
      </dsp:txXfrm>
    </dsp:sp>
    <dsp:sp modelId="{3604951E-9EDD-4C31-BD6A-F7D55359CF8E}">
      <dsp:nvSpPr>
        <dsp:cNvPr id="0" name=""/>
        <dsp:cNvSpPr/>
      </dsp:nvSpPr>
      <dsp:spPr>
        <a:xfrm>
          <a:off x="1789357" y="4278502"/>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133F5D-16C2-4A6E-B6BC-3182ABAEC3B0}">
      <dsp:nvSpPr>
        <dsp:cNvPr id="0" name=""/>
        <dsp:cNvSpPr/>
      </dsp:nvSpPr>
      <dsp:spPr>
        <a:xfrm>
          <a:off x="0" y="2558796"/>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6DF4BA1-482C-46EF-B4DC-EB6AF2AB444E}">
      <dsp:nvSpPr>
        <dsp:cNvPr id="0" name=""/>
        <dsp:cNvSpPr/>
      </dsp:nvSpPr>
      <dsp:spPr>
        <a:xfrm>
          <a:off x="1376498" y="406186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050478"/>
              <a:satOff val="-1461"/>
              <a:lumOff val="-56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74C656E-ED77-43D5-A73F-063E554D1DF0}">
      <dsp:nvSpPr>
        <dsp:cNvPr id="0" name=""/>
        <dsp:cNvSpPr/>
      </dsp:nvSpPr>
      <dsp:spPr>
        <a:xfrm>
          <a:off x="3449752" y="2545429"/>
          <a:ext cx="2032954" cy="1745056"/>
        </a:xfrm>
        <a:prstGeom prst="hexagon">
          <a:avLst>
            <a:gd name="adj" fmla="val 25000"/>
            <a:gd name="vf" fmla="val 11547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w="6350" cap="flat" cmpd="sng" algn="ctr">
          <a:solidFill>
            <a:schemeClr val="accent5">
              <a:hueOff val="-2451115"/>
              <a:satOff val="-3409"/>
              <a:lumOff val="-130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Active supervision</a:t>
          </a:r>
        </a:p>
      </dsp:txBody>
      <dsp:txXfrm>
        <a:off x="3764586" y="2815678"/>
        <a:ext cx="1403286" cy="1204558"/>
      </dsp:txXfrm>
    </dsp:sp>
    <dsp:sp modelId="{2A2BB062-1DB2-4DF7-B1D9-E7DBDAEE9079}">
      <dsp:nvSpPr>
        <dsp:cNvPr id="0" name=""/>
        <dsp:cNvSpPr/>
      </dsp:nvSpPr>
      <dsp:spPr>
        <a:xfrm>
          <a:off x="4842371" y="404665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100956"/>
              <a:satOff val="-2922"/>
              <a:lumOff val="-112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39533A5-DA78-4AAE-9FCF-E6A30142DACE}">
      <dsp:nvSpPr>
        <dsp:cNvPr id="0" name=""/>
        <dsp:cNvSpPr/>
      </dsp:nvSpPr>
      <dsp:spPr>
        <a:xfrm>
          <a:off x="5182689" y="3504611"/>
          <a:ext cx="2032954" cy="174505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hueOff val="-2451115"/>
              <a:satOff val="-3409"/>
              <a:lumOff val="-130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955740-FA2C-416F-854C-DBD4CF63E143}">
      <dsp:nvSpPr>
        <dsp:cNvPr id="0" name=""/>
        <dsp:cNvSpPr/>
      </dsp:nvSpPr>
      <dsp:spPr>
        <a:xfrm>
          <a:off x="5229259" y="428633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151433"/>
              <a:satOff val="-4383"/>
              <a:lumOff val="-16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AA4808B-508A-46E6-A535-C90FFCF51BD7}">
      <dsp:nvSpPr>
        <dsp:cNvPr id="0" name=""/>
        <dsp:cNvSpPr/>
      </dsp:nvSpPr>
      <dsp:spPr>
        <a:xfrm>
          <a:off x="1725772" y="1605145"/>
          <a:ext cx="2032954" cy="1745056"/>
        </a:xfrm>
        <a:prstGeom prst="hexagon">
          <a:avLst>
            <a:gd name="adj" fmla="val 25000"/>
            <a:gd name="vf" fmla="val 11547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w="6350" cap="flat" cmpd="sng" algn="ctr">
          <a:solidFill>
            <a:schemeClr val="accent5">
              <a:hueOff val="-4902230"/>
              <a:satOff val="-6819"/>
              <a:lumOff val="-261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Behavior-specific praise</a:t>
          </a:r>
        </a:p>
      </dsp:txBody>
      <dsp:txXfrm>
        <a:off x="2040606" y="1875394"/>
        <a:ext cx="1403286" cy="1204558"/>
      </dsp:txXfrm>
    </dsp:sp>
    <dsp:sp modelId="{60E09C23-7454-4F3B-AC3A-826BF7ED922F}">
      <dsp:nvSpPr>
        <dsp:cNvPr id="0" name=""/>
        <dsp:cNvSpPr/>
      </dsp:nvSpPr>
      <dsp:spPr>
        <a:xfrm>
          <a:off x="3109434" y="164109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201911"/>
              <a:satOff val="-5845"/>
              <a:lumOff val="-22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876DB1-EF5C-44C6-B083-4FAA1FDF2CB5}">
      <dsp:nvSpPr>
        <dsp:cNvPr id="0" name=""/>
        <dsp:cNvSpPr/>
      </dsp:nvSpPr>
      <dsp:spPr>
        <a:xfrm>
          <a:off x="3449752" y="643198"/>
          <a:ext cx="2032954" cy="1745056"/>
        </a:xfrm>
        <a:prstGeom prst="hexagon">
          <a:avLst>
            <a:gd name="adj" fmla="val 25000"/>
            <a:gd name="vf" fmla="val 11547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4902230"/>
              <a:satOff val="-6819"/>
              <a:lumOff val="-2615"/>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C1C8FC-050F-44FF-BAF0-5B9E67663F55}">
      <dsp:nvSpPr>
        <dsp:cNvPr id="0" name=""/>
        <dsp:cNvSpPr/>
      </dsp:nvSpPr>
      <dsp:spPr>
        <a:xfrm>
          <a:off x="3496322" y="141662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252389"/>
              <a:satOff val="-7306"/>
              <a:lumOff val="-280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2A7EE76-AA5E-473A-9C6A-A93EEDBAF77A}">
      <dsp:nvSpPr>
        <dsp:cNvPr id="0" name=""/>
        <dsp:cNvSpPr/>
      </dsp:nvSpPr>
      <dsp:spPr>
        <a:xfrm>
          <a:off x="5182689" y="1602380"/>
          <a:ext cx="2032954" cy="1745056"/>
        </a:xfrm>
        <a:prstGeom prst="hexagon">
          <a:avLst>
            <a:gd name="adj" fmla="val 25000"/>
            <a:gd name="vf" fmla="val 11547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opportunities to respond</a:t>
          </a:r>
        </a:p>
      </dsp:txBody>
      <dsp:txXfrm>
        <a:off x="5497523" y="1872629"/>
        <a:ext cx="1403286" cy="1204558"/>
      </dsp:txXfrm>
    </dsp:sp>
    <dsp:sp modelId="{4516045C-127C-4892-A839-076125772A1A}">
      <dsp:nvSpPr>
        <dsp:cNvPr id="0" name=""/>
        <dsp:cNvSpPr/>
      </dsp:nvSpPr>
      <dsp:spPr>
        <a:xfrm>
          <a:off x="6930851" y="237258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302867"/>
              <a:satOff val="-8767"/>
              <a:lumOff val="-336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617081-9CE7-486D-B6EF-1F8E4D3A04FF}">
      <dsp:nvSpPr>
        <dsp:cNvPr id="0" name=""/>
        <dsp:cNvSpPr/>
      </dsp:nvSpPr>
      <dsp:spPr>
        <a:xfrm>
          <a:off x="6922790" y="2561562"/>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3B0A0-977C-4DCE-841F-B0D4FC928A66}">
      <dsp:nvSpPr>
        <dsp:cNvPr id="0" name=""/>
        <dsp:cNvSpPr/>
      </dsp:nvSpPr>
      <dsp:spPr>
        <a:xfrm>
          <a:off x="7332964" y="259244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 </a:t>
          </a:r>
        </a:p>
        <a:p>
          <a:pPr marL="0" lvl="0" indent="0" algn="r" defTabSz="533400">
            <a:lnSpc>
              <a:spcPct val="90000"/>
            </a:lnSpc>
            <a:spcBef>
              <a:spcPct val="0"/>
            </a:spcBef>
            <a:spcAft>
              <a:spcPts val="0"/>
            </a:spcAft>
            <a:buNone/>
          </a:pPr>
          <a:r>
            <a:rPr lang="en-US" sz="1200" kern="1200" dirty="0">
              <a:latin typeface="Times New Roman" pitchFamily="18" charset="0"/>
              <a:cs typeface="Times New Roman" pitchFamily="18" charset="0"/>
            </a:rPr>
            <a:t>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0"/>
            </a:spcAft>
            <a:buNone/>
          </a:pPr>
          <a:endParaRPr lang="en-US" sz="1200" kern="1200" dirty="0">
            <a:latin typeface="Times New Roman" pitchFamily="18" charset="0"/>
            <a:cs typeface="Times New Roman" pitchFamily="18" charset="0"/>
          </a:endParaRPr>
        </a:p>
        <a:p>
          <a:pPr marL="0" lvl="0" indent="0" algn="r" defTabSz="533400">
            <a:lnSpc>
              <a:spcPct val="100000"/>
            </a:lnSpc>
            <a:spcBef>
              <a:spcPct val="0"/>
            </a:spcBef>
            <a:spcAft>
              <a:spcPts val="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861" y="260164"/>
        <a:ext cx="546685" cy="111114"/>
      </dsp:txXfrm>
    </dsp:sp>
    <dsp:sp modelId="{016B7851-ED07-41AA-91EF-5A835E3DD507}">
      <dsp:nvSpPr>
        <dsp:cNvPr id="0" name=""/>
        <dsp:cNvSpPr/>
      </dsp:nvSpPr>
      <dsp:spPr>
        <a:xfrm>
          <a:off x="57594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158" y="260164"/>
        <a:ext cx="546685" cy="111114"/>
      </dsp:txXfrm>
    </dsp:sp>
    <dsp:sp modelId="{427FC1E3-0593-4C6D-B81C-9EA4B510122F}">
      <dsp:nvSpPr>
        <dsp:cNvPr id="0" name=""/>
        <dsp:cNvSpPr/>
      </dsp:nvSpPr>
      <dsp:spPr>
        <a:xfrm rot="5400000">
          <a:off x="52972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178" y="260164"/>
        <a:ext cx="546685" cy="111114"/>
      </dsp:txXfrm>
    </dsp:sp>
    <dsp:sp modelId="{D91F4DFA-AF61-4DA7-B416-261203779B99}">
      <dsp:nvSpPr>
        <dsp:cNvPr id="0" name=""/>
        <dsp:cNvSpPr/>
      </dsp:nvSpPr>
      <dsp:spPr>
        <a:xfrm rot="5400000">
          <a:off x="110474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198" y="260164"/>
        <a:ext cx="546685" cy="111114"/>
      </dsp:txXfrm>
    </dsp:sp>
    <dsp:sp modelId="{D79CC247-1F61-4E90-9866-DAA70D747B32}">
      <dsp:nvSpPr>
        <dsp:cNvPr id="0" name=""/>
        <dsp:cNvSpPr/>
      </dsp:nvSpPr>
      <dsp:spPr>
        <a:xfrm rot="5400000">
          <a:off x="167976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0654" y="221253"/>
        <a:ext cx="529315" cy="107584"/>
      </dsp:txXfrm>
    </dsp:sp>
    <dsp:sp modelId="{E0A01FB4-1D39-44C8-BE71-7169CCA8ECD3}">
      <dsp:nvSpPr>
        <dsp:cNvPr id="0" name=""/>
        <dsp:cNvSpPr/>
      </dsp:nvSpPr>
      <dsp:spPr>
        <a:xfrm>
          <a:off x="556960"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46095" y="221253"/>
        <a:ext cx="529315" cy="107584"/>
      </dsp:txXfrm>
    </dsp:sp>
    <dsp:sp modelId="{427FC1E3-0593-4C6D-B81C-9EA4B510122F}">
      <dsp:nvSpPr>
        <dsp:cNvPr id="0" name=""/>
        <dsp:cNvSpPr/>
      </dsp:nvSpPr>
      <dsp:spPr>
        <a:xfrm rot="5400000">
          <a:off x="512205" y="523570"/>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5116967" y="-783865"/>
          <a:ext cx="6093694" cy="6093694"/>
        </a:xfrm>
        <a:prstGeom prst="blockArc">
          <a:avLst>
            <a:gd name="adj1" fmla="val 18900000"/>
            <a:gd name="adj2" fmla="val 2700000"/>
            <a:gd name="adj3" fmla="val 354"/>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628203" y="452596"/>
          <a:ext cx="7538938" cy="905192"/>
        </a:xfrm>
        <a:prstGeom prst="rect">
          <a:avLst/>
        </a:prstGeom>
        <a:solidFill>
          <a:srgbClr val="7FA4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dirty="0"/>
            <a:t>Faculty and Staff</a:t>
          </a:r>
        </a:p>
      </dsp:txBody>
      <dsp:txXfrm>
        <a:off x="628203" y="452596"/>
        <a:ext cx="7538938" cy="905192"/>
      </dsp:txXfrm>
    </dsp:sp>
    <dsp:sp modelId="{326BA992-7EEB-4347-A2EE-82B85B673192}">
      <dsp:nvSpPr>
        <dsp:cNvPr id="0" name=""/>
        <dsp:cNvSpPr/>
      </dsp:nvSpPr>
      <dsp:spPr>
        <a:xfrm>
          <a:off x="62458" y="339447"/>
          <a:ext cx="1131490" cy="1131490"/>
        </a:xfrm>
        <a:prstGeom prst="ellipse">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957241" y="1810385"/>
          <a:ext cx="7209900" cy="905192"/>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957241" y="1810385"/>
        <a:ext cx="7209900" cy="905192"/>
      </dsp:txXfrm>
    </dsp:sp>
    <dsp:sp modelId="{5CC4C9E6-7618-0543-BADD-12987C1D0FDB}">
      <dsp:nvSpPr>
        <dsp:cNvPr id="0" name=""/>
        <dsp:cNvSpPr/>
      </dsp:nvSpPr>
      <dsp:spPr>
        <a:xfrm>
          <a:off x="391495" y="1697236"/>
          <a:ext cx="1131490" cy="1131490"/>
        </a:xfrm>
        <a:prstGeom prst="ellipse">
          <a:avLst/>
        </a:prstGeom>
        <a:solidFill>
          <a:schemeClr val="lt1">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628203" y="3168174"/>
          <a:ext cx="7538938" cy="905192"/>
        </a:xfrm>
        <a:prstGeom prst="rect">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dirty="0"/>
            <a:t>Families and Community </a:t>
          </a:r>
        </a:p>
      </dsp:txBody>
      <dsp:txXfrm>
        <a:off x="628203" y="3168174"/>
        <a:ext cx="7538938" cy="905192"/>
      </dsp:txXfrm>
    </dsp:sp>
    <dsp:sp modelId="{93A7F3CD-F22E-1144-8AEE-A191E88D335A}">
      <dsp:nvSpPr>
        <dsp:cNvPr id="0" name=""/>
        <dsp:cNvSpPr/>
      </dsp:nvSpPr>
      <dsp:spPr>
        <a:xfrm>
          <a:off x="62458" y="3055025"/>
          <a:ext cx="1131490" cy="1131490"/>
        </a:xfrm>
        <a:prstGeom prst="ellipse">
          <a:avLst/>
        </a:prstGeom>
        <a:solidFill>
          <a:schemeClr val="lt1">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Academic</a:t>
          </a:r>
          <a:endParaRPr lang="en-US" sz="3100" kern="1200" dirty="0"/>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Behavior</a:t>
          </a:r>
          <a:endParaRPr lang="en-US" sz="3100" kern="1200" dirty="0"/>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705658"/>
        <a:ext cx="8229600" cy="604298"/>
      </dsp:txXfrm>
    </dsp:sp>
    <dsp:sp modelId="{EF1860AA-16E8-43FF-8CDC-B27F22404ED5}">
      <dsp:nvSpPr>
        <dsp:cNvPr id="0" name=""/>
        <dsp:cNvSpPr/>
      </dsp:nvSpPr>
      <dsp:spPr>
        <a:xfrm>
          <a:off x="0" y="2285999"/>
          <a:ext cx="4124482"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hade val="50000"/>
            <a:hueOff val="268329"/>
            <a:satOff val="-6535"/>
            <a:lumOff val="285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0"/>
        <a:ext cx="8229600" cy="604298"/>
      </dsp:txXfrm>
    </dsp:sp>
    <dsp:sp modelId="{1089999C-8267-48BC-A665-5A0CF5DB29FD}">
      <dsp:nvSpPr>
        <dsp:cNvPr id="0" name=""/>
        <dsp:cNvSpPr/>
      </dsp:nvSpPr>
      <dsp:spPr>
        <a:xfrm>
          <a:off x="1182" y="605099"/>
          <a:ext cx="4124489"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chemeClr val="accent5">
            <a:alpha val="90000"/>
            <a:tint val="55000"/>
            <a:hueOff val="0"/>
            <a:satOff val="0"/>
            <a:lumOff val="0"/>
            <a:alphaOff val="0"/>
          </a:schemeClr>
        </a:solidFill>
        <a:ln w="12700" cap="flat" cmpd="sng" algn="ctr">
          <a:solidFill>
            <a:schemeClr val="accent5">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4125672" y="605099"/>
        <a:ext cx="4102744" cy="5147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FE21-E2D3-43BD-A19F-F6DE990311E9}">
      <dsp:nvSpPr>
        <dsp:cNvPr id="0" name=""/>
        <dsp:cNvSpPr/>
      </dsp:nvSpPr>
      <dsp:spPr>
        <a:xfrm>
          <a:off x="524349" y="268753"/>
          <a:ext cx="3655123" cy="3655123"/>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Physical room arrangement</a:t>
          </a:r>
        </a:p>
      </dsp:txBody>
      <dsp:txXfrm>
        <a:off x="2464611" y="1026321"/>
        <a:ext cx="1348914" cy="1000807"/>
      </dsp:txXfrm>
    </dsp:sp>
    <dsp:sp modelId="{CC58B911-FCA1-4AEB-90D1-1287625FDCD6}">
      <dsp:nvSpPr>
        <dsp:cNvPr id="0" name=""/>
        <dsp:cNvSpPr/>
      </dsp:nvSpPr>
      <dsp:spPr>
        <a:xfrm>
          <a:off x="524349" y="391460"/>
          <a:ext cx="3655123" cy="3655123"/>
        </a:xfrm>
        <a:prstGeom prst="pie">
          <a:avLst>
            <a:gd name="adj1" fmla="val 0"/>
            <a:gd name="adj2" fmla="val 540000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Managing paperwork</a:t>
          </a:r>
        </a:p>
      </dsp:txBody>
      <dsp:txXfrm>
        <a:off x="2464611" y="2288209"/>
        <a:ext cx="1348914" cy="1000807"/>
      </dsp:txXfrm>
    </dsp:sp>
    <dsp:sp modelId="{B0EA0930-9D4F-4371-907C-5C0A19B9C352}">
      <dsp:nvSpPr>
        <dsp:cNvPr id="0" name=""/>
        <dsp:cNvSpPr/>
      </dsp:nvSpPr>
      <dsp:spPr>
        <a:xfrm>
          <a:off x="401642" y="391460"/>
          <a:ext cx="3655123" cy="3655123"/>
        </a:xfrm>
        <a:prstGeom prst="pie">
          <a:avLst>
            <a:gd name="adj1" fmla="val 5400000"/>
            <a:gd name="adj2" fmla="val 1080000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Routines and procedures</a:t>
          </a:r>
        </a:p>
      </dsp:txBody>
      <dsp:txXfrm>
        <a:off x="767589" y="2288209"/>
        <a:ext cx="1348914" cy="1000807"/>
      </dsp:txXfrm>
    </dsp:sp>
    <dsp:sp modelId="{F1F7CC27-BEAB-4198-B9E8-D6430FCDB8F9}">
      <dsp:nvSpPr>
        <dsp:cNvPr id="0" name=""/>
        <dsp:cNvSpPr/>
      </dsp:nvSpPr>
      <dsp:spPr>
        <a:xfrm>
          <a:off x="401642" y="268753"/>
          <a:ext cx="3655123" cy="3655123"/>
        </a:xfrm>
        <a:prstGeom prst="pie">
          <a:avLst>
            <a:gd name="adj1" fmla="val 10800000"/>
            <a:gd name="adj2" fmla="val 1620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Classroom climate</a:t>
          </a:r>
        </a:p>
      </dsp:txBody>
      <dsp:txXfrm>
        <a:off x="767589" y="1026321"/>
        <a:ext cx="1348914" cy="1000807"/>
      </dsp:txXfrm>
    </dsp:sp>
    <dsp:sp modelId="{A4C64341-867B-4240-89B9-78853D1587B8}">
      <dsp:nvSpPr>
        <dsp:cNvPr id="0" name=""/>
        <dsp:cNvSpPr/>
      </dsp:nvSpPr>
      <dsp:spPr>
        <a:xfrm>
          <a:off x="298080" y="42483"/>
          <a:ext cx="4107663" cy="4107663"/>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57016B-421C-4056-9235-902576317BD6}">
      <dsp:nvSpPr>
        <dsp:cNvPr id="0" name=""/>
        <dsp:cNvSpPr/>
      </dsp:nvSpPr>
      <dsp:spPr>
        <a:xfrm>
          <a:off x="298080" y="165191"/>
          <a:ext cx="4107663" cy="4107663"/>
        </a:xfrm>
        <a:prstGeom prst="circularArrow">
          <a:avLst>
            <a:gd name="adj1" fmla="val 5085"/>
            <a:gd name="adj2" fmla="val 327528"/>
            <a:gd name="adj3" fmla="val 5072472"/>
            <a:gd name="adj4" fmla="val 0"/>
            <a:gd name="adj5" fmla="val 5932"/>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026C36-5C0E-43B9-BBE8-9EE60EAF0B7E}">
      <dsp:nvSpPr>
        <dsp:cNvPr id="0" name=""/>
        <dsp:cNvSpPr/>
      </dsp:nvSpPr>
      <dsp:spPr>
        <a:xfrm>
          <a:off x="175372" y="165191"/>
          <a:ext cx="4107663" cy="4107663"/>
        </a:xfrm>
        <a:prstGeom prst="circularArrow">
          <a:avLst>
            <a:gd name="adj1" fmla="val 5085"/>
            <a:gd name="adj2" fmla="val 327528"/>
            <a:gd name="adj3" fmla="val 10472472"/>
            <a:gd name="adj4" fmla="val 5400000"/>
            <a:gd name="adj5" fmla="val 5932"/>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F21521-36EB-4ECF-8398-4020D01CC066}">
      <dsp:nvSpPr>
        <dsp:cNvPr id="0" name=""/>
        <dsp:cNvSpPr/>
      </dsp:nvSpPr>
      <dsp:spPr>
        <a:xfrm>
          <a:off x="175372" y="42483"/>
          <a:ext cx="4107663" cy="4107663"/>
        </a:xfrm>
        <a:prstGeom prst="circularArrow">
          <a:avLst>
            <a:gd name="adj1" fmla="val 5085"/>
            <a:gd name="adj2" fmla="val 327528"/>
            <a:gd name="adj3" fmla="val 15872472"/>
            <a:gd name="adj4" fmla="val 10800000"/>
            <a:gd name="adj5" fmla="val 5932"/>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0.42661</cdr:x>
      <cdr:y>0.07555</cdr:y>
    </cdr:from>
    <cdr:to>
      <cdr:x>0.50367</cdr:x>
      <cdr:y>0.1301</cdr:y>
    </cdr:to>
    <cdr:sp macro="" textlink="">
      <cdr:nvSpPr>
        <cdr:cNvPr id="2" name="Rectangle 1"/>
        <cdr:cNvSpPr/>
      </cdr:nvSpPr>
      <cdr:spPr>
        <a:xfrm xmlns:a="http://schemas.openxmlformats.org/drawingml/2006/main">
          <a:off x="3543324" y="379956"/>
          <a:ext cx="64008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19</a:t>
          </a:r>
        </a:p>
      </cdr:txBody>
    </cdr:sp>
  </cdr:relSizeAnchor>
  <cdr:relSizeAnchor xmlns:cdr="http://schemas.openxmlformats.org/drawingml/2006/chartDrawing">
    <cdr:from>
      <cdr:x>0.90578</cdr:x>
      <cdr:y>0.2082</cdr:y>
    </cdr:from>
    <cdr:to>
      <cdr:x>0.99385</cdr:x>
      <cdr:y>0.26275</cdr:y>
    </cdr:to>
    <cdr:sp macro="" textlink="">
      <cdr:nvSpPr>
        <cdr:cNvPr id="3" name="Rectangle 2">
          <a:extLst xmlns:a="http://schemas.openxmlformats.org/drawingml/2006/main">
            <a:ext uri="{FF2B5EF4-FFF2-40B4-BE49-F238E27FC236}">
              <a16:creationId xmlns:a16="http://schemas.microsoft.com/office/drawing/2014/main" id="{CB0BFFC7-81EE-4660-B1EF-D09882B020CB}"/>
            </a:ext>
          </a:extLst>
        </cdr:cNvPr>
        <cdr:cNvSpPr/>
      </cdr:nvSpPr>
      <cdr:spPr>
        <a:xfrm xmlns:a="http://schemas.openxmlformats.org/drawingml/2006/main">
          <a:off x="7523228" y="1047079"/>
          <a:ext cx="731520" cy="274320"/>
        </a:xfrm>
        <a:prstGeom xmlns:a="http://schemas.openxmlformats.org/drawingml/2006/main" prst="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solidFill>
                <a:schemeClr val="tx1"/>
              </a:solidFill>
            </a:rPr>
            <a:t>N = 45</a:t>
          </a:r>
        </a:p>
      </cdr:txBody>
    </cdr:sp>
  </cdr:relSizeAnchor>
  <cdr:relSizeAnchor xmlns:cdr="http://schemas.openxmlformats.org/drawingml/2006/chartDrawing">
    <cdr:from>
      <cdr:x>0.90991</cdr:x>
      <cdr:y>0.34107</cdr:y>
    </cdr:from>
    <cdr:to>
      <cdr:x>0.99798</cdr:x>
      <cdr:y>0.39562</cdr:y>
    </cdr:to>
    <cdr:sp macro="" textlink="">
      <cdr:nvSpPr>
        <cdr:cNvPr id="4" name="Rectangle 3">
          <a:extLst xmlns:a="http://schemas.openxmlformats.org/drawingml/2006/main">
            <a:ext uri="{FF2B5EF4-FFF2-40B4-BE49-F238E27FC236}">
              <a16:creationId xmlns:a16="http://schemas.microsoft.com/office/drawing/2014/main" id="{E70FCF9E-0BB8-4DF3-AB96-930218DCABBB}"/>
            </a:ext>
          </a:extLst>
        </cdr:cNvPr>
        <cdr:cNvSpPr/>
      </cdr:nvSpPr>
      <cdr:spPr>
        <a:xfrm xmlns:a="http://schemas.openxmlformats.org/drawingml/2006/main">
          <a:off x="7557530" y="1715309"/>
          <a:ext cx="731520" cy="274320"/>
        </a:xfrm>
        <a:prstGeom xmlns:a="http://schemas.openxmlformats.org/drawingml/2006/main" prst="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248</a:t>
          </a:r>
        </a:p>
      </cdr:txBody>
    </cdr:sp>
  </cdr:relSizeAnchor>
  <cdr:relSizeAnchor xmlns:cdr="http://schemas.openxmlformats.org/drawingml/2006/chartDrawing">
    <cdr:from>
      <cdr:x>0.90578</cdr:x>
      <cdr:y>0.07534</cdr:y>
    </cdr:from>
    <cdr:to>
      <cdr:x>0.99385</cdr:x>
      <cdr:y>0.12989</cdr:y>
    </cdr:to>
    <cdr:sp macro="" textlink="">
      <cdr:nvSpPr>
        <cdr:cNvPr id="5" name="Rectangle 4">
          <a:extLst xmlns:a="http://schemas.openxmlformats.org/drawingml/2006/main">
            <a:ext uri="{FF2B5EF4-FFF2-40B4-BE49-F238E27FC236}">
              <a16:creationId xmlns:a16="http://schemas.microsoft.com/office/drawing/2014/main" id="{33472A85-5FC8-4E26-A2CB-7CA5C942F2E9}"/>
            </a:ext>
          </a:extLst>
        </cdr:cNvPr>
        <cdr:cNvSpPr/>
      </cdr:nvSpPr>
      <cdr:spPr>
        <a:xfrm xmlns:a="http://schemas.openxmlformats.org/drawingml/2006/main">
          <a:off x="7523228" y="378900"/>
          <a:ext cx="731520" cy="274320"/>
        </a:xfrm>
        <a:prstGeom xmlns:a="http://schemas.openxmlformats.org/drawingml/2006/main" prst="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algn="ctr" rtl="0" eaLnBrk="0" fontAlgn="base" hangingPunct="0">
            <a:spcBef>
              <a:spcPct val="0"/>
            </a:spcBef>
            <a:spcAft>
              <a:spcPct val="0"/>
            </a:spcAft>
            <a:defRPr kern="1200">
              <a:solidFill>
                <a:schemeClr val="lt1"/>
              </a:solidFill>
              <a:latin typeface="+mn-lt"/>
              <a:ea typeface="+mn-ea"/>
              <a:cs typeface="+mn-cs"/>
            </a:defRPr>
          </a:lvl1pPr>
          <a:lvl2pPr marL="457200" algn="ctr" rtl="0" eaLnBrk="0" fontAlgn="base" hangingPunct="0">
            <a:spcBef>
              <a:spcPct val="0"/>
            </a:spcBef>
            <a:spcAft>
              <a:spcPct val="0"/>
            </a:spcAft>
            <a:defRPr kern="1200">
              <a:solidFill>
                <a:schemeClr val="lt1"/>
              </a:solidFill>
              <a:latin typeface="+mn-lt"/>
              <a:ea typeface="+mn-ea"/>
              <a:cs typeface="+mn-cs"/>
            </a:defRPr>
          </a:lvl2pPr>
          <a:lvl3pPr marL="914400" algn="ctr" rtl="0" eaLnBrk="0" fontAlgn="base" hangingPunct="0">
            <a:spcBef>
              <a:spcPct val="0"/>
            </a:spcBef>
            <a:spcAft>
              <a:spcPct val="0"/>
            </a:spcAft>
            <a:defRPr kern="1200">
              <a:solidFill>
                <a:schemeClr val="lt1"/>
              </a:solidFill>
              <a:latin typeface="+mn-lt"/>
              <a:ea typeface="+mn-ea"/>
              <a:cs typeface="+mn-cs"/>
            </a:defRPr>
          </a:lvl3pPr>
          <a:lvl4pPr marL="1371600" algn="ctr" rtl="0" eaLnBrk="0" fontAlgn="base" hangingPunct="0">
            <a:spcBef>
              <a:spcPct val="0"/>
            </a:spcBef>
            <a:spcAft>
              <a:spcPct val="0"/>
            </a:spcAft>
            <a:defRPr kern="1200">
              <a:solidFill>
                <a:schemeClr val="lt1"/>
              </a:solidFill>
              <a:latin typeface="+mn-lt"/>
              <a:ea typeface="+mn-ea"/>
              <a:cs typeface="+mn-cs"/>
            </a:defRPr>
          </a:lvl4pPr>
          <a:lvl5pPr marL="1828800" algn="ctr"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sz="1800" dirty="0"/>
            <a:t>N = 24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E4CF9C72-B9A3-4CA1-A221-A39ECE8CD3F6}" type="datetimeFigureOut">
              <a:rPr lang="en-US" smtClean="0"/>
              <a:t>9/9/2019</a:t>
            </a:fld>
            <a:endParaRPr lang="en-US"/>
          </a:p>
        </p:txBody>
      </p:sp>
      <p:sp>
        <p:nvSpPr>
          <p:cNvPr id="4" name="Footer Placeholder 3"/>
          <p:cNvSpPr>
            <a:spLocks noGrp="1"/>
          </p:cNvSpPr>
          <p:nvPr>
            <p:ph type="ftr" sz="quarter" idx="2"/>
          </p:nvPr>
        </p:nvSpPr>
        <p:spPr>
          <a:xfrm>
            <a:off x="0" y="6658666"/>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6"/>
            <a:ext cx="4028440" cy="351736"/>
          </a:xfrm>
          <a:prstGeom prst="rect">
            <a:avLst/>
          </a:prstGeom>
        </p:spPr>
        <p:txBody>
          <a:bodyPr vert="horz" lIns="93164" tIns="46582" rIns="93164" bIns="46582" rtlCol="0" anchor="b"/>
          <a:lstStyle>
            <a:lvl1pPr algn="r">
              <a:defRPr sz="1200"/>
            </a:lvl1pPr>
          </a:lstStyle>
          <a:p>
            <a:fld id="{FD82F99C-6B5F-4A9D-AEC2-8F8FFA7DFAE4}" type="slidenum">
              <a:rPr lang="en-US" smtClean="0"/>
              <a:t>‹#›</a:t>
            </a:fld>
            <a:endParaRPr lang="en-US"/>
          </a:p>
        </p:txBody>
      </p:sp>
    </p:spTree>
    <p:extLst>
      <p:ext uri="{BB962C8B-B14F-4D97-AF65-F5344CB8AC3E}">
        <p14:creationId xmlns:p14="http://schemas.microsoft.com/office/powerpoint/2010/main" val="389195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25A675C4-020F-419C-A761-33BABE103843}" type="datetimeFigureOut">
              <a:rPr lang="en-US" smtClean="0"/>
              <a:t>9/9/2019</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6"/>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6"/>
            <a:ext cx="4028440" cy="351736"/>
          </a:xfrm>
          <a:prstGeom prst="rect">
            <a:avLst/>
          </a:prstGeom>
        </p:spPr>
        <p:txBody>
          <a:bodyPr vert="horz" lIns="93164" tIns="46582" rIns="93164" bIns="46582" rtlCol="0" anchor="b"/>
          <a:lstStyle>
            <a:lvl1pPr algn="r">
              <a:defRPr sz="1200"/>
            </a:lvl1pPr>
          </a:lstStyle>
          <a:p>
            <a:fld id="{1DA97D0D-5178-4F57-BFD7-EC7A65772746}" type="slidenum">
              <a:rPr lang="en-US" smtClean="0"/>
              <a:t>‹#›</a:t>
            </a:fld>
            <a:endParaRPr lang="en-US"/>
          </a:p>
        </p:txBody>
      </p:sp>
    </p:spTree>
    <p:extLst>
      <p:ext uri="{BB962C8B-B14F-4D97-AF65-F5344CB8AC3E}">
        <p14:creationId xmlns:p14="http://schemas.microsoft.com/office/powerpoint/2010/main" val="407739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1</a:t>
            </a:fld>
            <a:endParaRPr lang="en-US"/>
          </a:p>
        </p:txBody>
      </p:sp>
    </p:spTree>
    <p:extLst>
      <p:ext uri="{BB962C8B-B14F-4D97-AF65-F5344CB8AC3E}">
        <p14:creationId xmlns:p14="http://schemas.microsoft.com/office/powerpoint/2010/main" val="4025264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5357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463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38133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4884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421B6-B46F-4440-B41D-82D0FEFAF04D}" type="slidenum">
              <a:rPr lang="en-US" smtClean="0"/>
              <a:t>19</a:t>
            </a:fld>
            <a:endParaRPr lang="en-US" dirty="0"/>
          </a:p>
        </p:txBody>
      </p:sp>
    </p:spTree>
    <p:extLst>
      <p:ext uri="{BB962C8B-B14F-4D97-AF65-F5344CB8AC3E}">
        <p14:creationId xmlns:p14="http://schemas.microsoft.com/office/powerpoint/2010/main" val="136786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a:p>
            <a:endParaRPr lang="en-US" dirty="0"/>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24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096420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101">
              <a:spcBef>
                <a:spcPct val="30000"/>
              </a:spcBef>
              <a:defRPr sz="1300">
                <a:solidFill>
                  <a:schemeClr val="tx1"/>
                </a:solidFill>
                <a:latin typeface="Calibri" panose="020F0502020204030204" pitchFamily="34" charset="0"/>
                <a:ea typeface="MS PGothic" panose="020B0600070205080204" pitchFamily="34" charset="-128"/>
              </a:defRPr>
            </a:lvl1pPr>
            <a:lvl2pPr marL="742463" indent="-284692" defTabSz="930101">
              <a:spcBef>
                <a:spcPct val="30000"/>
              </a:spcBef>
              <a:defRPr sz="1300">
                <a:solidFill>
                  <a:schemeClr val="tx1"/>
                </a:solidFill>
                <a:latin typeface="Calibri" panose="020F0502020204030204" pitchFamily="34" charset="0"/>
                <a:ea typeface="MS PGothic" panose="020B0600070205080204" pitchFamily="34" charset="-128"/>
              </a:defRPr>
            </a:lvl2pPr>
            <a:lvl3pPr marL="1143619" indent="-228077" defTabSz="930101">
              <a:spcBef>
                <a:spcPct val="30000"/>
              </a:spcBef>
              <a:defRPr sz="1300">
                <a:solidFill>
                  <a:schemeClr val="tx1"/>
                </a:solidFill>
                <a:latin typeface="Calibri" panose="020F0502020204030204" pitchFamily="34" charset="0"/>
                <a:ea typeface="MS PGothic" panose="020B0600070205080204" pitchFamily="34" charset="-128"/>
              </a:defRPr>
            </a:lvl3pPr>
            <a:lvl4pPr marL="1601390" indent="-228077" defTabSz="930101">
              <a:spcBef>
                <a:spcPct val="30000"/>
              </a:spcBef>
              <a:defRPr sz="1300">
                <a:solidFill>
                  <a:schemeClr val="tx1"/>
                </a:solidFill>
                <a:latin typeface="Calibri" panose="020F0502020204030204" pitchFamily="34" charset="0"/>
                <a:ea typeface="MS PGothic" panose="020B0600070205080204" pitchFamily="34" charset="-128"/>
              </a:defRPr>
            </a:lvl4pPr>
            <a:lvl5pPr marL="2059161" indent="-228077" defTabSz="930101">
              <a:spcBef>
                <a:spcPct val="30000"/>
              </a:spcBef>
              <a:defRPr sz="1300">
                <a:solidFill>
                  <a:schemeClr val="tx1"/>
                </a:solidFill>
                <a:latin typeface="Calibri" panose="020F0502020204030204" pitchFamily="34" charset="0"/>
                <a:ea typeface="MS PGothic" panose="020B0600070205080204" pitchFamily="34" charset="-128"/>
              </a:defRPr>
            </a:lvl5pPr>
            <a:lvl6pPr marL="2525020"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2990879"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456737"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3922596"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defRPr/>
            </a:pPr>
            <a:fld id="{1FB2362D-33F6-4CD1-81E1-F8DAAC953D03}" type="slidenum">
              <a:rPr lang="en-US" altLang="en-US">
                <a:solidFill>
                  <a:prstClr val="black"/>
                </a:solidFill>
              </a:rPr>
              <a:pPr>
                <a:spcBef>
                  <a:spcPct val="0"/>
                </a:spcBef>
                <a:defRPr/>
              </a:pPr>
              <a:t>26</a:t>
            </a:fld>
            <a:endParaRPr lang="en-US" altLang="en-US">
              <a:solidFill>
                <a:prstClr val="black"/>
              </a:solidFill>
            </a:endParaRPr>
          </a:p>
        </p:txBody>
      </p:sp>
    </p:spTree>
    <p:extLst>
      <p:ext uri="{BB962C8B-B14F-4D97-AF65-F5344CB8AC3E}">
        <p14:creationId xmlns:p14="http://schemas.microsoft.com/office/powerpoint/2010/main" val="272444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a:p>
            <a:endParaRPr lang="en-US" dirty="0"/>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28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47808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29</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10 min</a:t>
            </a:r>
            <a:endParaRPr lang="en-US" sz="1100" dirty="0"/>
          </a:p>
        </p:txBody>
      </p:sp>
    </p:spTree>
    <p:extLst>
      <p:ext uri="{BB962C8B-B14F-4D97-AF65-F5344CB8AC3E}">
        <p14:creationId xmlns:p14="http://schemas.microsoft.com/office/powerpoint/2010/main" val="210044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dirty="0"/>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32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5360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3</a:t>
            </a:fld>
            <a:endParaRPr lang="en-US"/>
          </a:p>
        </p:txBody>
      </p:sp>
    </p:spTree>
    <p:extLst>
      <p:ext uri="{BB962C8B-B14F-4D97-AF65-F5344CB8AC3E}">
        <p14:creationId xmlns:p14="http://schemas.microsoft.com/office/powerpoint/2010/main" val="1467630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BCBA Task List K-02 Identify the contingencies governing the behavior of those responsible for carrying out behavior-change procedures and design interventions accordingly – Emphasize shift to clearly stating expectations for staff and students</a:t>
            </a:r>
          </a:p>
        </p:txBody>
      </p:sp>
      <p:sp>
        <p:nvSpPr>
          <p:cNvPr id="4" name="Slide Number Placeholder 3"/>
          <p:cNvSpPr>
            <a:spLocks noGrp="1"/>
          </p:cNvSpPr>
          <p:nvPr>
            <p:ph type="sldNum" sz="quarter" idx="10"/>
          </p:nvPr>
        </p:nvSpPr>
        <p:spPr/>
        <p:txBody>
          <a:bodyPr/>
          <a:lstStyle/>
          <a:p>
            <a:pPr defTabSz="440695">
              <a:defRPr/>
            </a:pPr>
            <a:fld id="{1DA97D0D-5178-4F57-BFD7-EC7A65772746}" type="slidenum">
              <a:rPr lang="en-US" sz="1300">
                <a:solidFill>
                  <a:prstClr val="black"/>
                </a:solidFill>
                <a:latin typeface="Calibri" panose="020F0502020204030204"/>
              </a:rPr>
              <a:pPr defTabSz="440695">
                <a:defRPr/>
              </a:pPr>
              <a:t>35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009939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38</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15 min</a:t>
            </a:r>
            <a:endParaRPr lang="en-US" sz="1100" dirty="0"/>
          </a:p>
        </p:txBody>
      </p:sp>
    </p:spTree>
    <p:extLst>
      <p:ext uri="{BB962C8B-B14F-4D97-AF65-F5344CB8AC3E}">
        <p14:creationId xmlns:p14="http://schemas.microsoft.com/office/powerpoint/2010/main" val="52599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More than preventing problem behavior from occurring.</a:t>
            </a: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342984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a:t>
            </a:r>
            <a:r>
              <a:rPr lang="en-US" sz="1300" dirty="0">
                <a:solidFill>
                  <a:schemeClr val="tx1">
                    <a:lumMod val="75000"/>
                    <a:lumOff val="25000"/>
                  </a:schemeClr>
                </a:solidFill>
              </a:rPr>
              <a:t>setting expectations, social skills</a:t>
            </a:r>
          </a:p>
          <a:p>
            <a:r>
              <a:rPr lang="en-US" dirty="0"/>
              <a:t>Posters: </a:t>
            </a:r>
            <a:r>
              <a:rPr lang="en-US" sz="1300" dirty="0">
                <a:solidFill>
                  <a:schemeClr val="tx1">
                    <a:lumMod val="75000"/>
                    <a:lumOff val="25000"/>
                  </a:schemeClr>
                </a:solidFill>
              </a:rPr>
              <a:t>setting expectations, full expectation matrix</a:t>
            </a:r>
            <a:endParaRPr lang="en-US" dirty="0"/>
          </a:p>
        </p:txBody>
      </p:sp>
      <p:sp>
        <p:nvSpPr>
          <p:cNvPr id="4" name="Slide Number Placeholder 3"/>
          <p:cNvSpPr>
            <a:spLocks noGrp="1"/>
          </p:cNvSpPr>
          <p:nvPr>
            <p:ph type="sldNum" sz="quarter" idx="10"/>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12583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5385026" y="0"/>
            <a:ext cx="4117961" cy="356362"/>
          </a:xfrm>
          <a:prstGeom prst="rect">
            <a:avLst/>
          </a:prstGeom>
          <a:noFill/>
          <a:ln w="12700">
            <a:noFill/>
            <a:miter lim="800000"/>
            <a:headEnd/>
            <a:tailEnd/>
          </a:ln>
        </p:spPr>
        <p:txBody>
          <a:bodyPr wrap="none" lIns="95649" tIns="47824" rIns="95649" bIns="47824" anchor="ctr"/>
          <a:lstStyle/>
          <a:p>
            <a:pPr defTabSz="440695">
              <a:defRPr/>
            </a:pPr>
            <a:endParaRPr lang="en-US" sz="2400" b="1">
              <a:solidFill>
                <a:prstClr val="black"/>
              </a:solidFill>
              <a:latin typeface="Times New Roman" pitchFamily="18" charset="0"/>
            </a:endParaRPr>
          </a:p>
        </p:txBody>
      </p:sp>
      <p:sp>
        <p:nvSpPr>
          <p:cNvPr id="186370" name="Rectangle 3"/>
          <p:cNvSpPr>
            <a:spLocks noChangeArrowheads="1"/>
          </p:cNvSpPr>
          <p:nvPr/>
        </p:nvSpPr>
        <p:spPr bwMode="auto">
          <a:xfrm>
            <a:off x="5385026" y="6770878"/>
            <a:ext cx="4117961" cy="356362"/>
          </a:xfrm>
          <a:prstGeom prst="rect">
            <a:avLst/>
          </a:prstGeom>
          <a:noFill/>
          <a:ln w="12700">
            <a:noFill/>
            <a:miter lim="800000"/>
            <a:headEnd/>
            <a:tailEnd/>
          </a:ln>
        </p:spPr>
        <p:txBody>
          <a:bodyPr lIns="94654" tIns="46497" rIns="94654" bIns="46497" anchor="b"/>
          <a:lstStyle/>
          <a:p>
            <a:pPr algn="r" defTabSz="440695" eaLnBrk="0" hangingPunct="0">
              <a:spcBef>
                <a:spcPct val="20000"/>
              </a:spcBef>
              <a:buClr>
                <a:srgbClr val="ED7D31"/>
              </a:buClr>
              <a:buFont typeface="Monotype Sorts" pitchFamily="2" charset="2"/>
              <a:buChar char="y"/>
              <a:defRPr/>
            </a:pPr>
            <a:r>
              <a:rPr lang="en-US" altLang="en-US" sz="1300">
                <a:solidFill>
                  <a:prstClr val="black"/>
                </a:solidFill>
                <a:latin typeface="Tahoma" pitchFamily="34" charset="0"/>
              </a:rPr>
              <a:t>4</a:t>
            </a:r>
          </a:p>
        </p:txBody>
      </p:sp>
      <p:sp>
        <p:nvSpPr>
          <p:cNvPr id="186371" name="Rectangle 4"/>
          <p:cNvSpPr>
            <a:spLocks noChangeArrowheads="1"/>
          </p:cNvSpPr>
          <p:nvPr/>
        </p:nvSpPr>
        <p:spPr bwMode="auto">
          <a:xfrm>
            <a:off x="0" y="6770878"/>
            <a:ext cx="4117961" cy="356362"/>
          </a:xfrm>
          <a:prstGeom prst="rect">
            <a:avLst/>
          </a:prstGeom>
          <a:noFill/>
          <a:ln w="12700">
            <a:noFill/>
            <a:miter lim="800000"/>
            <a:headEnd/>
            <a:tailEnd/>
          </a:ln>
        </p:spPr>
        <p:txBody>
          <a:bodyPr wrap="none" lIns="95649" tIns="47824" rIns="95649" bIns="47824" anchor="ctr"/>
          <a:lstStyle/>
          <a:p>
            <a:pPr defTabSz="440695">
              <a:defRPr/>
            </a:pPr>
            <a:endParaRPr lang="en-US" sz="2400" b="1">
              <a:solidFill>
                <a:prstClr val="black"/>
              </a:solidFill>
              <a:latin typeface="Times New Roman" pitchFamily="18" charset="0"/>
            </a:endParaRPr>
          </a:p>
        </p:txBody>
      </p:sp>
      <p:sp>
        <p:nvSpPr>
          <p:cNvPr id="186372" name="Rectangle 5"/>
          <p:cNvSpPr>
            <a:spLocks noChangeArrowheads="1"/>
          </p:cNvSpPr>
          <p:nvPr/>
        </p:nvSpPr>
        <p:spPr bwMode="auto">
          <a:xfrm>
            <a:off x="0" y="0"/>
            <a:ext cx="4117961" cy="356362"/>
          </a:xfrm>
          <a:prstGeom prst="rect">
            <a:avLst/>
          </a:prstGeom>
          <a:noFill/>
          <a:ln w="12700">
            <a:noFill/>
            <a:miter lim="800000"/>
            <a:headEnd/>
            <a:tailEnd/>
          </a:ln>
        </p:spPr>
        <p:txBody>
          <a:bodyPr wrap="none" lIns="95649" tIns="47824" rIns="95649" bIns="47824" anchor="ctr"/>
          <a:lstStyle/>
          <a:p>
            <a:pPr defTabSz="440695">
              <a:defRPr/>
            </a:pPr>
            <a:endParaRPr lang="en-US" sz="2400" b="1">
              <a:solidFill>
                <a:prstClr val="black"/>
              </a:solidFill>
              <a:latin typeface="Times New Roman" pitchFamily="18" charset="0"/>
            </a:endParaRPr>
          </a:p>
        </p:txBody>
      </p:sp>
      <p:sp>
        <p:nvSpPr>
          <p:cNvPr id="186373" name="Rectangle 6"/>
          <p:cNvSpPr>
            <a:spLocks noGrp="1" noRot="1" noChangeAspect="1" noChangeArrowheads="1" noTextEdit="1"/>
          </p:cNvSpPr>
          <p:nvPr>
            <p:ph type="sldImg"/>
          </p:nvPr>
        </p:nvSpPr>
        <p:spPr bwMode="auto">
          <a:xfrm>
            <a:off x="2974975" y="538163"/>
            <a:ext cx="3552825" cy="2665412"/>
          </a:xfrm>
          <a:noFill/>
          <a:ln cap="flat">
            <a:solidFill>
              <a:srgbClr val="000000"/>
            </a:solidFill>
            <a:miter lim="800000"/>
            <a:headEnd/>
            <a:tailEnd/>
          </a:ln>
        </p:spPr>
      </p:sp>
      <p:sp>
        <p:nvSpPr>
          <p:cNvPr id="186374" name="Rectangle 7"/>
          <p:cNvSpPr>
            <a:spLocks noGrp="1" noChangeArrowheads="1"/>
          </p:cNvSpPr>
          <p:nvPr>
            <p:ph type="body" idx="1"/>
          </p:nvPr>
        </p:nvSpPr>
        <p:spPr bwMode="auto">
          <a:xfrm>
            <a:off x="1267064" y="3384204"/>
            <a:ext cx="6968857" cy="3208495"/>
          </a:xfrm>
          <a:noFill/>
        </p:spPr>
        <p:txBody>
          <a:bodyPr wrap="square" lIns="94654" tIns="46497" rIns="94654" bIns="46497" numCol="1" anchor="t" anchorCtr="0" compatLnSpc="1">
            <a:prstTxWarp prst="textNoShape">
              <a:avLst/>
            </a:prstTxWarp>
          </a:bodyPr>
          <a:lstStyle/>
          <a:p>
            <a:pPr eaLnBrk="1" hangingPunct="1">
              <a:spcBef>
                <a:spcPct val="0"/>
              </a:spcBef>
            </a:pPr>
            <a:endParaRPr lang="en-US" altLang="en-US" dirty="0">
              <a:latin typeface="Arial" charset="0"/>
            </a:endParaRPr>
          </a:p>
        </p:txBody>
      </p:sp>
    </p:spTree>
    <p:extLst>
      <p:ext uri="{BB962C8B-B14F-4D97-AF65-F5344CB8AC3E}">
        <p14:creationId xmlns:p14="http://schemas.microsoft.com/office/powerpoint/2010/main" val="1213820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94313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46</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10 min</a:t>
            </a:r>
            <a:endParaRPr lang="en-US" sz="1100" dirty="0"/>
          </a:p>
        </p:txBody>
      </p:sp>
    </p:spTree>
    <p:extLst>
      <p:ext uri="{BB962C8B-B14F-4D97-AF65-F5344CB8AC3E}">
        <p14:creationId xmlns:p14="http://schemas.microsoft.com/office/powerpoint/2010/main" val="334466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lIns="93151" tIns="46577" rIns="93151" bIns="46577" numCol="1" anchor="t" anchorCtr="0" compatLnSpc="1">
            <a:prstTxWarp prst="textNoShape">
              <a:avLst/>
            </a:prstTxWarp>
          </a:bodyPr>
          <a:lstStyle/>
          <a:p>
            <a:endParaRPr lang="en-US" dirty="0"/>
          </a:p>
        </p:txBody>
      </p:sp>
      <p:sp>
        <p:nvSpPr>
          <p:cNvPr id="78851" name="Slide Number Placeholder 3"/>
          <p:cNvSpPr>
            <a:spLocks noGrp="1"/>
          </p:cNvSpPr>
          <p:nvPr>
            <p:ph type="sldNum" sz="quarter" idx="5"/>
          </p:nvPr>
        </p:nvSpPr>
        <p:spPr/>
        <p:txBody>
          <a:bodyPr/>
          <a:lstStyle/>
          <a:p>
            <a:pPr defTabSz="931717">
              <a:defRPr/>
            </a:pPr>
            <a:fld id="{CBCAA787-9623-4975-A634-99B0F922B2EF}" type="slidenum">
              <a:rPr lang="en-US" sz="1300">
                <a:solidFill>
                  <a:prstClr val="black"/>
                </a:solidFill>
                <a:latin typeface="Calibri" panose="020F0502020204030204"/>
              </a:rPr>
              <a:pPr defTabSz="931717">
                <a:defRPr/>
              </a:pPr>
              <a:t>48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00086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40695">
              <a:defRPr/>
            </a:pPr>
            <a:fld id="{9ADC8702-A81F-469D-86FF-FB33C8A1E0D8}" type="slidenum">
              <a:rPr lang="en-US" sz="1300">
                <a:solidFill>
                  <a:prstClr val="black"/>
                </a:solidFill>
                <a:latin typeface="Calibri" panose="020F0502020204030204"/>
              </a:rPr>
              <a:pPr defTabSz="440695">
                <a:defRPr/>
              </a:pPr>
              <a:t>50</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72196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“Hide Slide” feature to hide the file sharing system not being used.  Do not delete the slide.  Hiding the slide will preserve correspondence to the pacing guide slide numbers.</a:t>
            </a:r>
          </a:p>
        </p:txBody>
      </p:sp>
      <p:sp>
        <p:nvSpPr>
          <p:cNvPr id="4" name="Slide Number Placeholder 3"/>
          <p:cNvSpPr>
            <a:spLocks noGrp="1"/>
          </p:cNvSpPr>
          <p:nvPr>
            <p:ph type="sldNum" sz="quarter" idx="10"/>
          </p:nvPr>
        </p:nvSpPr>
        <p:spPr/>
        <p:txBody>
          <a:bodyPr/>
          <a:lstStyle/>
          <a:p>
            <a:fld id="{FDDD80E2-CEE1-430F-BB48-F94E6E00B3AA}" type="slidenum">
              <a:rPr lang="en-US" smtClean="0"/>
              <a:t>5</a:t>
            </a:fld>
            <a:endParaRPr lang="en-US"/>
          </a:p>
        </p:txBody>
      </p:sp>
    </p:spTree>
    <p:extLst>
      <p:ext uri="{BB962C8B-B14F-4D97-AF65-F5344CB8AC3E}">
        <p14:creationId xmlns:p14="http://schemas.microsoft.com/office/powerpoint/2010/main" val="1327997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01">
              <a:spcBef>
                <a:spcPct val="30000"/>
              </a:spcBef>
              <a:defRPr sz="1300">
                <a:solidFill>
                  <a:schemeClr val="tx1"/>
                </a:solidFill>
                <a:latin typeface="Calibri" panose="020F0502020204030204" pitchFamily="34" charset="0"/>
                <a:ea typeface="MS PGothic" panose="020B0600070205080204" pitchFamily="34" charset="-128"/>
              </a:defRPr>
            </a:lvl1pPr>
            <a:lvl2pPr marL="742463" indent="-284692" defTabSz="930101">
              <a:spcBef>
                <a:spcPct val="30000"/>
              </a:spcBef>
              <a:defRPr sz="1300">
                <a:solidFill>
                  <a:schemeClr val="tx1"/>
                </a:solidFill>
                <a:latin typeface="Calibri" panose="020F0502020204030204" pitchFamily="34" charset="0"/>
                <a:ea typeface="MS PGothic" panose="020B0600070205080204" pitchFamily="34" charset="-128"/>
              </a:defRPr>
            </a:lvl2pPr>
            <a:lvl3pPr marL="1143619" indent="-228077" defTabSz="930101">
              <a:spcBef>
                <a:spcPct val="30000"/>
              </a:spcBef>
              <a:defRPr sz="1300">
                <a:solidFill>
                  <a:schemeClr val="tx1"/>
                </a:solidFill>
                <a:latin typeface="Calibri" panose="020F0502020204030204" pitchFamily="34" charset="0"/>
                <a:ea typeface="MS PGothic" panose="020B0600070205080204" pitchFamily="34" charset="-128"/>
              </a:defRPr>
            </a:lvl3pPr>
            <a:lvl4pPr marL="1601390" indent="-228077" defTabSz="930101">
              <a:spcBef>
                <a:spcPct val="30000"/>
              </a:spcBef>
              <a:defRPr sz="1300">
                <a:solidFill>
                  <a:schemeClr val="tx1"/>
                </a:solidFill>
                <a:latin typeface="Calibri" panose="020F0502020204030204" pitchFamily="34" charset="0"/>
                <a:ea typeface="MS PGothic" panose="020B0600070205080204" pitchFamily="34" charset="-128"/>
              </a:defRPr>
            </a:lvl4pPr>
            <a:lvl5pPr marL="2059161" indent="-228077" defTabSz="930101">
              <a:spcBef>
                <a:spcPct val="30000"/>
              </a:spcBef>
              <a:defRPr sz="1300">
                <a:solidFill>
                  <a:schemeClr val="tx1"/>
                </a:solidFill>
                <a:latin typeface="Calibri" panose="020F0502020204030204" pitchFamily="34" charset="0"/>
                <a:ea typeface="MS PGothic" panose="020B0600070205080204" pitchFamily="34" charset="-128"/>
              </a:defRPr>
            </a:lvl5pPr>
            <a:lvl6pPr marL="2525020"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2990879"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456737"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3922596" indent="-228077" defTabSz="930101"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defRPr/>
            </a:pPr>
            <a:fld id="{1FB2362D-33F6-4CD1-81E1-F8DAAC953D03}" type="slidenum">
              <a:rPr lang="en-US" altLang="en-US">
                <a:solidFill>
                  <a:prstClr val="black"/>
                </a:solidFill>
              </a:rPr>
              <a:pPr>
                <a:spcBef>
                  <a:spcPct val="0"/>
                </a:spcBef>
                <a:defRPr/>
              </a:pPr>
              <a:t>51</a:t>
            </a:fld>
            <a:endParaRPr lang="en-US" altLang="en-US">
              <a:solidFill>
                <a:prstClr val="black"/>
              </a:solidFill>
            </a:endParaRPr>
          </a:p>
        </p:txBody>
      </p:sp>
    </p:spTree>
    <p:extLst>
      <p:ext uri="{BB962C8B-B14F-4D97-AF65-F5344CB8AC3E}">
        <p14:creationId xmlns:p14="http://schemas.microsoft.com/office/powerpoint/2010/main" val="2212924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lIns="95518" tIns="47759" rIns="95518" bIns="47759" numCol="1" anchor="t" anchorCtr="0" compatLnSpc="1">
            <a:prstTxWarp prst="textNoShape">
              <a:avLst/>
            </a:prstTxWarp>
          </a:bodyPr>
          <a:lstStyle/>
          <a:p>
            <a:endParaRPr lang="en-US" baseline="0"/>
          </a:p>
        </p:txBody>
      </p:sp>
      <p:sp>
        <p:nvSpPr>
          <p:cNvPr id="91139" name="Slide Number Placeholder 3"/>
          <p:cNvSpPr>
            <a:spLocks noGrp="1"/>
          </p:cNvSpPr>
          <p:nvPr>
            <p:ph type="sldNum" sz="quarter" idx="5"/>
          </p:nvPr>
        </p:nvSpPr>
        <p:spPr/>
        <p:txBody>
          <a:bodyPr/>
          <a:lstStyle/>
          <a:p>
            <a:pPr defTabSz="440695">
              <a:defRPr/>
            </a:pPr>
            <a:fld id="{C778809D-00CB-4DBA-AF43-912CC465E331}" type="slidenum">
              <a:rPr lang="en-US" sz="1300">
                <a:solidFill>
                  <a:prstClr val="black"/>
                </a:solidFill>
                <a:latin typeface="Calibri" panose="020F0502020204030204"/>
              </a:rPr>
              <a:pPr defTabSz="440695">
                <a:defRPr/>
              </a:pPr>
              <a:t>54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20618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B9BB252C-4602-4093-A354-B7A8448DCE6C}" type="slidenum">
              <a:rPr lang="en-US" sz="1300">
                <a:solidFill>
                  <a:prstClr val="black"/>
                </a:solidFill>
                <a:latin typeface="Calibri" panose="020F0502020204030204"/>
              </a:rPr>
              <a:pPr defTabSz="440695">
                <a:defRPr/>
              </a:pPr>
              <a:t>55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10264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40695">
              <a:defRPr/>
            </a:pPr>
            <a:fld id="{B9BB252C-4602-4093-A354-B7A8448DCE6C}" type="slidenum">
              <a:rPr lang="en-US" sz="1300">
                <a:solidFill>
                  <a:prstClr val="black"/>
                </a:solidFill>
                <a:latin typeface="Calibri" panose="020F0502020204030204"/>
              </a:rPr>
              <a:pPr defTabSz="440695">
                <a:defRPr/>
              </a:pPr>
              <a:t>57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03868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58</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10 min</a:t>
            </a:r>
            <a:endParaRPr lang="en-US" sz="1100" dirty="0"/>
          </a:p>
        </p:txBody>
      </p:sp>
    </p:spTree>
    <p:extLst>
      <p:ext uri="{BB962C8B-B14F-4D97-AF65-F5344CB8AC3E}">
        <p14:creationId xmlns:p14="http://schemas.microsoft.com/office/powerpoint/2010/main" val="54047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C8702-A81F-469D-86FF-FB33C8A1E0D8}" type="slidenum">
              <a:rPr lang="en-US" smtClean="0"/>
              <a:t>59</a:t>
            </a:fld>
            <a:endParaRPr lang="en-US" dirty="0"/>
          </a:p>
        </p:txBody>
      </p:sp>
    </p:spTree>
    <p:extLst>
      <p:ext uri="{BB962C8B-B14F-4D97-AF65-F5344CB8AC3E}">
        <p14:creationId xmlns:p14="http://schemas.microsoft.com/office/powerpoint/2010/main" val="2675265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B9BB252C-4602-4093-A354-B7A8448DCE6C}" type="slidenum">
              <a:rPr lang="en-US">
                <a:solidFill>
                  <a:prstClr val="black"/>
                </a:solidFill>
                <a:latin typeface="Calibri" panose="020F0502020204030204"/>
              </a:rPr>
              <a:pPr defTabSz="881390">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147066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B9BB252C-4602-4093-A354-B7A8448DCE6C}" type="slidenum">
              <a:rPr lang="en-US">
                <a:solidFill>
                  <a:prstClr val="black"/>
                </a:solidFill>
                <a:latin typeface="Calibri" panose="020F0502020204030204"/>
              </a:rPr>
              <a:pPr defTabSz="881390">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1153057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0" fontAlgn="base" hangingPunct="0">
              <a:spcBef>
                <a:spcPct val="30000"/>
              </a:spcBef>
              <a:spcAft>
                <a:spcPct val="0"/>
              </a:spcAft>
              <a:defRPr/>
            </a:pPr>
            <a:endParaRPr lang="en-US" dirty="0"/>
          </a:p>
        </p:txBody>
      </p:sp>
      <p:sp>
        <p:nvSpPr>
          <p:cNvPr id="4" name="Header Placeholder 3"/>
          <p:cNvSpPr>
            <a:spLocks noGrp="1"/>
          </p:cNvSpPr>
          <p:nvPr>
            <p:ph type="hdr" sz="quarter"/>
          </p:nvPr>
        </p:nvSpPr>
        <p:spPr/>
        <p:txBody>
          <a:bodyPr/>
          <a:lstStyle/>
          <a:p>
            <a:pPr>
              <a:defRPr/>
            </a:pPr>
            <a:r>
              <a:rPr lang="en-US"/>
              <a:t>Kathleen Lynne Lane, Ph.D.</a:t>
            </a:r>
          </a:p>
        </p:txBody>
      </p:sp>
      <p:sp>
        <p:nvSpPr>
          <p:cNvPr id="5" name="Slide Number Placeholder 4"/>
          <p:cNvSpPr>
            <a:spLocks noGrp="1"/>
          </p:cNvSpPr>
          <p:nvPr>
            <p:ph type="sldNum" sz="quarter" idx="5"/>
          </p:nvPr>
        </p:nvSpPr>
        <p:spPr/>
        <p:txBody>
          <a:bodyPr/>
          <a:lstStyle/>
          <a:p>
            <a:fld id="{F63EF9D5-750D-4157-A752-736DE1CF6136}" type="slidenum">
              <a:rPr lang="en-US" altLang="en-US" smtClean="0"/>
              <a:pPr/>
              <a:t>66</a:t>
            </a:fld>
            <a:endParaRPr lang="en-US" altLang="en-US"/>
          </a:p>
        </p:txBody>
      </p:sp>
    </p:spTree>
    <p:extLst>
      <p:ext uri="{BB962C8B-B14F-4D97-AF65-F5344CB8AC3E}">
        <p14:creationId xmlns:p14="http://schemas.microsoft.com/office/powerpoint/2010/main" val="358466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29408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Use the “Hide Slide” feature to hide the file sharing system not being used.  Do not delete the slide.  Hiding the slide will preserve correspondence to the pacing guide slide numbers.</a:t>
            </a:r>
          </a:p>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6</a:t>
            </a:fld>
            <a:endParaRPr lang="en-US"/>
          </a:p>
        </p:txBody>
      </p:sp>
    </p:spTree>
    <p:extLst>
      <p:ext uri="{BB962C8B-B14F-4D97-AF65-F5344CB8AC3E}">
        <p14:creationId xmlns:p14="http://schemas.microsoft.com/office/powerpoint/2010/main" val="2759211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FDDD80E2-CEE1-430F-BB48-F94E6E00B3AA}" type="slidenum">
              <a:rPr lang="en-US">
                <a:solidFill>
                  <a:prstClr val="black"/>
                </a:solidFill>
                <a:latin typeface="Calibri" panose="020F0502020204030204"/>
              </a:rPr>
              <a:pPr defTabSz="881390">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3797123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AB86F-69B3-40D1-ADA3-E7244A873187}" type="slidenum">
              <a:rPr lang="en-US" smtClean="0"/>
              <a:pPr/>
              <a:t>69</a:t>
            </a:fld>
            <a:endParaRPr lang="en-US"/>
          </a:p>
        </p:txBody>
      </p:sp>
    </p:spTree>
    <p:extLst>
      <p:ext uri="{BB962C8B-B14F-4D97-AF65-F5344CB8AC3E}">
        <p14:creationId xmlns:p14="http://schemas.microsoft.com/office/powerpoint/2010/main" val="1383343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1965040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0" fontAlgn="base" hangingPunct="0">
              <a:spcBef>
                <a:spcPct val="30000"/>
              </a:spcBef>
              <a:spcAft>
                <a:spcPct val="0"/>
              </a:spcAft>
              <a:defRPr/>
            </a:pPr>
            <a:endParaRPr lang="en-US" dirty="0"/>
          </a:p>
        </p:txBody>
      </p:sp>
      <p:sp>
        <p:nvSpPr>
          <p:cNvPr id="4" name="Header Placeholder 3"/>
          <p:cNvSpPr>
            <a:spLocks noGrp="1"/>
          </p:cNvSpPr>
          <p:nvPr>
            <p:ph type="hdr" sz="quarter"/>
          </p:nvPr>
        </p:nvSpPr>
        <p:spPr/>
        <p:txBody>
          <a:bodyPr/>
          <a:lstStyle/>
          <a:p>
            <a:pPr>
              <a:defRPr/>
            </a:pPr>
            <a:r>
              <a:rPr lang="en-US"/>
              <a:t>Kathleen Lynne Lane, Ph.D.</a:t>
            </a:r>
          </a:p>
        </p:txBody>
      </p:sp>
      <p:sp>
        <p:nvSpPr>
          <p:cNvPr id="5" name="Slide Number Placeholder 4"/>
          <p:cNvSpPr>
            <a:spLocks noGrp="1"/>
          </p:cNvSpPr>
          <p:nvPr>
            <p:ph type="sldNum" sz="quarter" idx="5"/>
          </p:nvPr>
        </p:nvSpPr>
        <p:spPr/>
        <p:txBody>
          <a:bodyPr/>
          <a:lstStyle/>
          <a:p>
            <a:fld id="{F63EF9D5-750D-4157-A752-736DE1CF6136}" type="slidenum">
              <a:rPr lang="en-US" altLang="en-US" smtClean="0"/>
              <a:pPr/>
              <a:t>72</a:t>
            </a:fld>
            <a:endParaRPr lang="en-US" altLang="en-US"/>
          </a:p>
        </p:txBody>
      </p:sp>
    </p:spTree>
    <p:extLst>
      <p:ext uri="{BB962C8B-B14F-4D97-AF65-F5344CB8AC3E}">
        <p14:creationId xmlns:p14="http://schemas.microsoft.com/office/powerpoint/2010/main" val="328524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788E3E-4005-4000-BBCD-F83A6C7560F8}" type="slidenum">
              <a:rPr lang="en-US" smtClean="0"/>
              <a:pPr>
                <a:defRPr/>
              </a:pPr>
              <a:t>73</a:t>
            </a:fld>
            <a:endParaRPr lang="en-US" dirty="0"/>
          </a:p>
        </p:txBody>
      </p:sp>
    </p:spTree>
    <p:extLst>
      <p:ext uri="{BB962C8B-B14F-4D97-AF65-F5344CB8AC3E}">
        <p14:creationId xmlns:p14="http://schemas.microsoft.com/office/powerpoint/2010/main" val="182993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905125" y="530225"/>
            <a:ext cx="3492500" cy="2619375"/>
          </a:xfrm>
          <a:ln/>
        </p:spPr>
      </p:sp>
      <p:sp>
        <p:nvSpPr>
          <p:cNvPr id="124931" name="Notes Placeholder 2"/>
          <p:cNvSpPr>
            <a:spLocks noGrp="1"/>
          </p:cNvSpPr>
          <p:nvPr>
            <p:ph type="body" idx="1"/>
          </p:nvPr>
        </p:nvSpPr>
        <p:spPr>
          <a:xfrm>
            <a:off x="1237371" y="3331159"/>
            <a:ext cx="6821664" cy="3153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0" tIns="46044" rIns="93730" bIns="46044"/>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1646857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440695">
              <a:defRPr/>
            </a:pPr>
            <a:fld id="{A9203853-BF44-432B-840E-26104550DF5C}" type="slidenum">
              <a:rPr lang="en-US" sz="1300">
                <a:solidFill>
                  <a:prstClr val="black"/>
                </a:solidFill>
                <a:latin typeface="Calibri" panose="020F0502020204030204"/>
              </a:rPr>
              <a:pPr defTabSz="440695">
                <a:defRPr/>
              </a:pPr>
              <a:t>77</a:t>
            </a:fld>
            <a:endParaRPr lang="en-US" sz="1300">
              <a:solidFill>
                <a:prstClr val="black"/>
              </a:solidFill>
              <a:latin typeface="Calibri" panose="020F0502020204030204"/>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77" tIns="47089" rIns="94177" bIns="47089" numCol="1" anchor="t" anchorCtr="0" compatLnSpc="1">
            <a:prstTxWarp prst="textNoShape">
              <a:avLst/>
            </a:prstTxWarp>
          </a:bodyPr>
          <a:lstStyle/>
          <a:p>
            <a:pPr marL="235440" indent="-235440">
              <a:lnSpc>
                <a:spcPct val="80000"/>
              </a:lnSpc>
            </a:pPr>
            <a:r>
              <a:rPr lang="en-US" sz="1100" b="1" dirty="0"/>
              <a:t>10 min</a:t>
            </a:r>
            <a:endParaRPr lang="en-US" sz="1100" dirty="0"/>
          </a:p>
        </p:txBody>
      </p:sp>
    </p:spTree>
    <p:extLst>
      <p:ext uri="{BB962C8B-B14F-4D97-AF65-F5344CB8AC3E}">
        <p14:creationId xmlns:p14="http://schemas.microsoft.com/office/powerpoint/2010/main" val="3636444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78</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37293" indent="-237293">
              <a:lnSpc>
                <a:spcPct val="80000"/>
              </a:lnSpc>
            </a:pPr>
            <a:r>
              <a:rPr lang="en-US" altLang="en-US" sz="1000" b="1" dirty="0"/>
              <a:t>5 min</a:t>
            </a:r>
            <a:endParaRPr lang="en-US" altLang="en-US" sz="1000" dirty="0"/>
          </a:p>
        </p:txBody>
      </p:sp>
    </p:spTree>
    <p:extLst>
      <p:ext uri="{BB962C8B-B14F-4D97-AF65-F5344CB8AC3E}">
        <p14:creationId xmlns:p14="http://schemas.microsoft.com/office/powerpoint/2010/main" val="1499901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992282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8925" y="712788"/>
            <a:ext cx="2566988" cy="19240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59">
              <a:defRPr/>
            </a:pPr>
            <a:fld id="{A1131652-EFA5-43B9-8A91-8C89FC3BF3F4}" type="slidenum">
              <a:rPr lang="en-US" sz="1300">
                <a:solidFill>
                  <a:prstClr val="black"/>
                </a:solidFill>
                <a:latin typeface="Calibri" panose="020F0502020204030204"/>
              </a:rPr>
              <a:pPr defTabSz="465859">
                <a:defRPr/>
              </a:pPr>
              <a:t>80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40132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E49B4-EC0A-4049-9686-12B5F89B4714}" type="slidenum">
              <a:rPr lang="en-US" smtClean="0"/>
              <a:t>7</a:t>
            </a:fld>
            <a:endParaRPr lang="en-US"/>
          </a:p>
        </p:txBody>
      </p:sp>
    </p:spTree>
    <p:extLst>
      <p:ext uri="{BB962C8B-B14F-4D97-AF65-F5344CB8AC3E}">
        <p14:creationId xmlns:p14="http://schemas.microsoft.com/office/powerpoint/2010/main" val="3143286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81</a:t>
            </a:fld>
            <a:endParaRPr lang="en-US"/>
          </a:p>
        </p:txBody>
      </p:sp>
    </p:spTree>
    <p:extLst>
      <p:ext uri="{BB962C8B-B14F-4D97-AF65-F5344CB8AC3E}">
        <p14:creationId xmlns:p14="http://schemas.microsoft.com/office/powerpoint/2010/main" val="4099342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82</a:t>
            </a:fld>
            <a:endParaRPr lang="en-US"/>
          </a:p>
        </p:txBody>
      </p:sp>
    </p:spTree>
    <p:extLst>
      <p:ext uri="{BB962C8B-B14F-4D97-AF65-F5344CB8AC3E}">
        <p14:creationId xmlns:p14="http://schemas.microsoft.com/office/powerpoint/2010/main" val="2062959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83</a:t>
            </a:fld>
            <a:endParaRPr lang="en-US"/>
          </a:p>
        </p:txBody>
      </p:sp>
    </p:spTree>
    <p:extLst>
      <p:ext uri="{BB962C8B-B14F-4D97-AF65-F5344CB8AC3E}">
        <p14:creationId xmlns:p14="http://schemas.microsoft.com/office/powerpoint/2010/main" val="243770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A97D0D-5178-4F57-BFD7-EC7A65772746}" type="slidenum">
              <a:rPr lang="en-US" smtClean="0"/>
              <a:t>9</a:t>
            </a:fld>
            <a:endParaRPr lang="en-US"/>
          </a:p>
        </p:txBody>
      </p:sp>
    </p:spTree>
    <p:extLst>
      <p:ext uri="{BB962C8B-B14F-4D97-AF65-F5344CB8AC3E}">
        <p14:creationId xmlns:p14="http://schemas.microsoft.com/office/powerpoint/2010/main" val="219850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318143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0196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05F8F4C2-8D1B-4152-9155-7910E1606850}" type="slidenum">
              <a:rPr lang="en-US">
                <a:solidFill>
                  <a:prstClr val="black"/>
                </a:solidFill>
                <a:latin typeface="Calibri" panose="020F0502020204030204"/>
              </a:rPr>
              <a:pPr defTabSz="88139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46852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3.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600" b="1" dirty="0">
                  <a:solidFill>
                    <a:prstClr val="black"/>
                  </a:solidFill>
                  <a:latin typeface="+mn-lt"/>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200" b="1" dirty="0">
                  <a:solidFill>
                    <a:prstClr val="black"/>
                  </a:solidFill>
                  <a:latin typeface="+mn-lt"/>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solidFill>
                    <a:prstClr val="black"/>
                  </a:solidFill>
                  <a:latin typeface="+mn-lt"/>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850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103162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0415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normAutofit/>
          </a:bodyPr>
          <a:lstStyle/>
          <a:p>
            <a:pPr lvl="0"/>
            <a:endParaRPr lang="en-US" noProof="0"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p>
            <a:r>
              <a:rPr lang="en-US" dirty="0">
                <a:solidFill>
                  <a:prstClr val="black">
                    <a:tint val="75000"/>
                  </a:prstClr>
                </a:solidFill>
              </a:rPr>
              <a:t>Ci3T II 2014-2015 </a:t>
            </a:r>
            <a:fld id="{F96D8484-BC40-4D68-9C59-73C520390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74529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7467840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911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2241270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872576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3459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640846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0423387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54180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318993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9614324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7385873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8210526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1530256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888173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518861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dirty="0"/>
          </a:p>
        </p:txBody>
      </p:sp>
    </p:spTree>
    <p:extLst>
      <p:ext uri="{BB962C8B-B14F-4D97-AF65-F5344CB8AC3E}">
        <p14:creationId xmlns:p14="http://schemas.microsoft.com/office/powerpoint/2010/main" val="32344075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normAutofit/>
          </a:bodyPr>
          <a:lstStyle/>
          <a:p>
            <a:pPr lvl="0"/>
            <a:endParaRPr lang="en-US" noProof="0"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p>
            <a:r>
              <a:rPr lang="en-US" dirty="0">
                <a:solidFill>
                  <a:prstClr val="black">
                    <a:tint val="75000"/>
                  </a:prstClr>
                </a:solidFill>
              </a:rPr>
              <a:t>Ci3T II 2014-2015 </a:t>
            </a:r>
            <a:fld id="{F96D8484-BC40-4D68-9C59-73C520390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2357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33900415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a:p>
        </p:txBody>
      </p:sp>
      <p:sp>
        <p:nvSpPr>
          <p:cNvPr id="8"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Rectangle 11"/>
          <p:cNvSpPr>
            <a:spLocks noGrp="1"/>
          </p:cNvSpPr>
          <p:nvPr>
            <p:ph sz="quarter" idx="15"/>
          </p:nvPr>
        </p:nvSpPr>
        <p:spPr>
          <a:xfrm>
            <a:off x="304800" y="609600"/>
            <a:ext cx="80772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Rectangle 9"/>
          <p:cNvSpPr>
            <a:spLocks noGrp="1"/>
          </p:cNvSpPr>
          <p:nvPr>
            <p:ph type="dt" sz="half" idx="16"/>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
        <p:nvSpPr>
          <p:cNvPr id="6" name="Rectangle 10"/>
          <p:cNvSpPr>
            <a:spLocks noGrp="1"/>
          </p:cNvSpPr>
          <p:nvPr>
            <p:ph type="sldNum" sz="quarter" idx="17"/>
          </p:nvPr>
        </p:nvSpPr>
        <p:spPr>
          <a:xfrm>
            <a:off x="6553200" y="6356350"/>
            <a:ext cx="2133600" cy="365125"/>
          </a:xfrm>
          <a:prstGeom prst="rect">
            <a:avLst/>
          </a:prstGeom>
        </p:spPr>
        <p:txBody>
          <a:bodyPr/>
          <a:lstStyle>
            <a:lvl1pPr>
              <a:defRPr/>
            </a:lvl1pPr>
            <a:extLst/>
          </a:lstStyle>
          <a:p>
            <a:pPr>
              <a:defRPr/>
            </a:pPr>
            <a:r>
              <a:rPr lang="en-US" dirty="0"/>
              <a:t> MTSS:Ci3T II 2014-2015 </a:t>
            </a:r>
            <a:fld id="{DD9A9FE0-D006-4324-B3B9-B12B2E47A970}" type="slidenum">
              <a:rPr lang="en-US" smtClean="0"/>
              <a:pPr>
                <a:defRPr/>
              </a:pPr>
              <a:t>‹#›</a:t>
            </a:fld>
            <a:endParaRPr lang="en-US" dirty="0"/>
          </a:p>
        </p:txBody>
      </p:sp>
      <p:sp>
        <p:nvSpPr>
          <p:cNvPr id="7" name="Rectangle 12"/>
          <p:cNvSpPr>
            <a:spLocks noGrp="1"/>
          </p:cNvSpPr>
          <p:nvPr>
            <p:ph type="ftr" sz="quarter" idx="18"/>
          </p:nvPr>
        </p:nvSpPr>
        <p:spPr>
          <a:xfrm>
            <a:off x="3124200" y="6356350"/>
            <a:ext cx="2895600" cy="365125"/>
          </a:xfrm>
          <a:prstGeom prst="rect">
            <a:avLst/>
          </a:prstGeom>
        </p:spPr>
        <p:txBody>
          <a:bodyPr/>
          <a:lstStyle>
            <a:lvl1pPr>
              <a:defRPr/>
            </a:lvl1pPr>
            <a:extLst/>
          </a:lstStyle>
          <a:p>
            <a:pPr>
              <a:defRPr/>
            </a:pPr>
            <a:endParaRPr lang="en-US" dirty="0"/>
          </a:p>
        </p:txBody>
      </p:sp>
    </p:spTree>
    <p:extLst>
      <p:ext uri="{BB962C8B-B14F-4D97-AF65-F5344CB8AC3E}">
        <p14:creationId xmlns:p14="http://schemas.microsoft.com/office/powerpoint/2010/main" val="53660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375180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r>
              <a:rPr lang="en-US"/>
              <a:t>Click to edit Master title style</a:t>
            </a:r>
            <a:endParaRPr/>
          </a:p>
        </p:txBody>
      </p:sp>
      <p:sp>
        <p:nvSpPr>
          <p:cNvPr id="31" name="Rectangle 8"/>
          <p:cNvSpPr>
            <a:spLocks noGrp="1"/>
          </p:cNvSpPr>
          <p:nvPr>
            <p:ph type="body" sz="quarter" idx="13"/>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9" name="Rectangle 11"/>
          <p:cNvSpPr>
            <a:spLocks noGrp="1"/>
          </p:cNvSpPr>
          <p:nvPr>
            <p:ph sz="quarter" idx="15"/>
          </p:nvPr>
        </p:nvSpPr>
        <p:spPr>
          <a:xfrm>
            <a:off x="304800" y="609600"/>
            <a:ext cx="396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8"/>
          <p:cNvSpPr>
            <a:spLocks noGrp="1"/>
          </p:cNvSpPr>
          <p:nvPr>
            <p:ph type="body" sz="quarter" idx="16"/>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5" name="Rectangle 11"/>
          <p:cNvSpPr>
            <a:spLocks noGrp="1"/>
          </p:cNvSpPr>
          <p:nvPr>
            <p:ph sz="quarter" idx="17"/>
          </p:nvPr>
        </p:nvSpPr>
        <p:spPr>
          <a:xfrm>
            <a:off x="4416552" y="609600"/>
            <a:ext cx="396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Rectangle 13"/>
          <p:cNvSpPr>
            <a:spLocks noGrp="1"/>
          </p:cNvSpPr>
          <p:nvPr>
            <p:ph type="dt" sz="half" idx="18"/>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
        <p:nvSpPr>
          <p:cNvPr id="8" name="Rectangle 16"/>
          <p:cNvSpPr>
            <a:spLocks noGrp="1"/>
          </p:cNvSpPr>
          <p:nvPr>
            <p:ph type="sldNum" sz="quarter" idx="19"/>
          </p:nvPr>
        </p:nvSpPr>
        <p:spPr>
          <a:xfrm>
            <a:off x="6553200" y="6356350"/>
            <a:ext cx="2133600" cy="365125"/>
          </a:xfrm>
          <a:prstGeom prst="rect">
            <a:avLst/>
          </a:prstGeom>
        </p:spPr>
        <p:txBody>
          <a:bodyPr/>
          <a:lstStyle>
            <a:lvl1pPr>
              <a:defRPr/>
            </a:lvl1pPr>
            <a:extLst/>
          </a:lstStyle>
          <a:p>
            <a:pPr>
              <a:defRPr/>
            </a:pPr>
            <a:r>
              <a:rPr lang="en-US" dirty="0"/>
              <a:t> MTSS:Ci3T II 2014-2015 </a:t>
            </a:r>
            <a:fld id="{041AAB7B-AAFA-4E6A-84F2-7B3B85B85050}" type="slidenum">
              <a:rPr lang="en-US" smtClean="0"/>
              <a:pPr>
                <a:defRPr/>
              </a:pPr>
              <a:t>‹#›</a:t>
            </a:fld>
            <a:endParaRPr lang="en-US" dirty="0"/>
          </a:p>
        </p:txBody>
      </p:sp>
      <p:sp>
        <p:nvSpPr>
          <p:cNvPr id="10" name="Rectangle 17"/>
          <p:cNvSpPr>
            <a:spLocks noGrp="1"/>
          </p:cNvSpPr>
          <p:nvPr>
            <p:ph type="ftr" sz="quarter" idx="20"/>
          </p:nvPr>
        </p:nvSpPr>
        <p:spPr>
          <a:xfrm>
            <a:off x="3124200" y="6356350"/>
            <a:ext cx="2895600" cy="365125"/>
          </a:xfrm>
          <a:prstGeom prst="rect">
            <a:avLst/>
          </a:prstGeom>
        </p:spPr>
        <p:txBody>
          <a:bodyPr/>
          <a:lstStyle>
            <a:lvl1pPr>
              <a:defRPr/>
            </a:lvl1pPr>
            <a:extLst/>
          </a:lstStyle>
          <a:p>
            <a:pPr>
              <a:defRPr/>
            </a:pPr>
            <a:endParaRPr lang="en-US" dirty="0"/>
          </a:p>
        </p:txBody>
      </p:sp>
    </p:spTree>
    <p:extLst>
      <p:ext uri="{BB962C8B-B14F-4D97-AF65-F5344CB8AC3E}">
        <p14:creationId xmlns:p14="http://schemas.microsoft.com/office/powerpoint/2010/main" val="14940823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a:p>
        </p:txBody>
      </p:sp>
      <p:sp>
        <p:nvSpPr>
          <p:cNvPr id="11" name="Rectangle 11"/>
          <p:cNvSpPr>
            <a:spLocks noGrp="1"/>
          </p:cNvSpPr>
          <p:nvPr>
            <p:ph sz="quarter" idx="15"/>
          </p:nvPr>
        </p:nvSpPr>
        <p:spPr>
          <a:xfrm>
            <a:off x="304800" y="1600200"/>
            <a:ext cx="80772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Rectangle 9"/>
          <p:cNvSpPr>
            <a:spLocks noGrp="1"/>
          </p:cNvSpPr>
          <p:nvPr>
            <p:ph type="dt" sz="half" idx="16"/>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
        <p:nvSpPr>
          <p:cNvPr id="7" name="Rectangle 12"/>
          <p:cNvSpPr>
            <a:spLocks noGrp="1"/>
          </p:cNvSpPr>
          <p:nvPr>
            <p:ph type="ftr" sz="quarter" idx="18"/>
          </p:nvPr>
        </p:nvSpPr>
        <p:spPr>
          <a:xfrm>
            <a:off x="3124200" y="6356350"/>
            <a:ext cx="2895600" cy="365125"/>
          </a:xfrm>
          <a:prstGeom prst="rect">
            <a:avLst/>
          </a:prstGeom>
        </p:spPr>
        <p:txBody>
          <a:bodyPr/>
          <a:lstStyle>
            <a:lvl1pPr>
              <a:defRPr/>
            </a:lvl1pPr>
            <a:extLst/>
          </a:lstStyle>
          <a:p>
            <a:pPr>
              <a:defRPr/>
            </a:pPr>
            <a:endParaRPr lang="en-US" dirty="0"/>
          </a:p>
        </p:txBody>
      </p:sp>
    </p:spTree>
    <p:extLst>
      <p:ext uri="{BB962C8B-B14F-4D97-AF65-F5344CB8AC3E}">
        <p14:creationId xmlns:p14="http://schemas.microsoft.com/office/powerpoint/2010/main" val="7946769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2_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Reduce Harm</a:t>
            </a:r>
          </a:p>
          <a:p>
            <a:pPr fontAlgn="base">
              <a:spcBef>
                <a:spcPct val="0"/>
              </a:spcBef>
              <a:spcAft>
                <a:spcPct val="0"/>
              </a:spcAft>
            </a:pPr>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rgbClr val="E7E6E6"/>
                </a:solidFill>
                <a:cs typeface="Arial" charset="0"/>
              </a:rPr>
              <a:t>Goal: Reverse Harm</a:t>
            </a:r>
          </a:p>
          <a:p>
            <a:pPr fontAlgn="base">
              <a:spcBef>
                <a:spcPct val="0"/>
              </a:spcBef>
              <a:spcAft>
                <a:spcPct val="0"/>
              </a:spcAft>
            </a:pPr>
            <a:r>
              <a:rPr lang="en-US" b="1" dirty="0">
                <a:solidFill>
                  <a:prstClr val="white"/>
                </a:solidFill>
                <a:cs typeface="Arial" charset="0"/>
              </a:rPr>
              <a:t>Specialized group systems </a:t>
            </a:r>
          </a:p>
          <a:p>
            <a:pPr fontAlgn="base">
              <a:spcBef>
                <a:spcPct val="0"/>
              </a:spcBef>
              <a:spcAft>
                <a:spcPct val="0"/>
              </a:spcAft>
            </a:pPr>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Prevent Harm</a:t>
            </a:r>
          </a:p>
          <a:p>
            <a:pPr fontAlgn="base">
              <a:spcBef>
                <a:spcPct val="0"/>
              </a:spcBef>
              <a:spcAft>
                <a:spcPct val="0"/>
              </a:spcAft>
            </a:pPr>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95744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10979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3741692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821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31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389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4774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968643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678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715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371360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24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100811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414776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555542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735485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90609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942225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schemeClr val="tx1">
                    <a:lumMod val="85000"/>
                    <a:lumOff val="15000"/>
                  </a:scheme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Reduce Harm</a:t>
            </a:r>
          </a:p>
          <a:p>
            <a:pPr fontAlgn="base">
              <a:spcBef>
                <a:spcPct val="0"/>
              </a:spcBef>
              <a:spcAft>
                <a:spcPct val="0"/>
              </a:spcAft>
            </a:pPr>
            <a:r>
              <a:rPr lang="en-US" b="1" dirty="0">
                <a:solidFill>
                  <a:schemeClr val="bg1"/>
                </a:solidFill>
              </a:rPr>
              <a:t>Specialized individual systems</a:t>
            </a:r>
            <a:br>
              <a:rPr lang="en-US" b="1" dirty="0">
                <a:solidFill>
                  <a:schemeClr val="bg1"/>
                </a:solidFill>
              </a:rPr>
            </a:br>
            <a:r>
              <a:rPr lang="en-US" b="1" dirty="0">
                <a:solidFill>
                  <a:schemeClr val="bg1"/>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chemeClr val="bg2"/>
                </a:solidFill>
                <a:cs typeface="Arial" charset="0"/>
              </a:rPr>
              <a:t>Goal: Reverse Harm</a:t>
            </a:r>
          </a:p>
          <a:p>
            <a:pPr fontAlgn="base">
              <a:spcBef>
                <a:spcPct val="0"/>
              </a:spcBef>
              <a:spcAft>
                <a:spcPct val="0"/>
              </a:spcAft>
            </a:pPr>
            <a:r>
              <a:rPr lang="en-US" b="1" dirty="0">
                <a:solidFill>
                  <a:schemeClr val="bg1"/>
                </a:solidFill>
                <a:cs typeface="Arial" charset="0"/>
              </a:rPr>
              <a:t>Specialized group systems </a:t>
            </a:r>
          </a:p>
          <a:p>
            <a:pPr fontAlgn="base">
              <a:spcBef>
                <a:spcPct val="0"/>
              </a:spcBef>
              <a:spcAft>
                <a:spcPct val="0"/>
              </a:spcAft>
            </a:pPr>
            <a:r>
              <a:rPr lang="en-US" b="1" dirty="0">
                <a:solidFill>
                  <a:schemeClr val="bg1"/>
                </a:solidFill>
                <a:cs typeface="Arial" charset="0"/>
              </a:rPr>
              <a:t>for students at risk</a:t>
            </a:r>
            <a:endParaRPr lang="en-US" dirty="0">
              <a:solidFill>
                <a:schemeClr val="bg1"/>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Prevent Harm</a:t>
            </a:r>
          </a:p>
          <a:p>
            <a:pPr fontAlgn="base">
              <a:spcBef>
                <a:spcPct val="0"/>
              </a:spcBef>
              <a:spcAft>
                <a:spcPct val="0"/>
              </a:spcAft>
            </a:pPr>
            <a:r>
              <a:rPr lang="en-US" b="1" dirty="0">
                <a:solidFill>
                  <a:schemeClr val="bg1"/>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schemeClr val="bg1">
                      <a:alpha val="70000"/>
                    </a:schemeClr>
                  </a:solidFill>
                </a:ln>
                <a:solidFill>
                  <a:prstClr val="black"/>
                </a:solidFill>
              </a:rPr>
              <a:t>Tertiary Prevention  (</a:t>
            </a:r>
            <a:r>
              <a:rPr lang="en-US" sz="2400" b="1" dirty="0">
                <a:ln w="3175">
                  <a:solidFill>
                    <a:schemeClr val="bg1">
                      <a:alpha val="70000"/>
                    </a:schemeClr>
                  </a:solidFill>
                </a:ln>
                <a:solidFill>
                  <a:prstClr val="black"/>
                </a:solidFill>
                <a:cs typeface="Arial" panose="020B0604020202020204" pitchFamily="34" charset="0"/>
              </a:rPr>
              <a:t>≈5%</a:t>
            </a:r>
            <a:r>
              <a:rPr lang="en-US" sz="2400" b="1" dirty="0">
                <a:ln w="3175">
                  <a:solidFill>
                    <a:schemeClr val="bg1">
                      <a:alpha val="70000"/>
                    </a:scheme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schemeClr val="bg1"/>
                  </a:solidFill>
                </a:ln>
                <a:solidFill>
                  <a:prstClr val="black"/>
                </a:solidFill>
              </a:rPr>
              <a:t>Secondary Prevention (</a:t>
            </a:r>
            <a:r>
              <a:rPr lang="en-US" sz="2400" b="1" dirty="0">
                <a:ln w="3175">
                  <a:solidFill>
                    <a:schemeClr val="bg1"/>
                  </a:solidFill>
                </a:ln>
                <a:solidFill>
                  <a:prstClr val="black"/>
                </a:solidFill>
                <a:cs typeface="Arial" panose="020B0604020202020204" pitchFamily="34" charset="0"/>
              </a:rPr>
              <a:t>≈15%</a:t>
            </a:r>
            <a:r>
              <a:rPr lang="en-US" sz="2400" b="1" dirty="0">
                <a:ln w="3175">
                  <a:solidFill>
                    <a:schemeClr val="bg1"/>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effectLst/>
              </a:rPr>
              <a:t>Tier 1</a:t>
            </a:r>
          </a:p>
          <a:p>
            <a:pPr algn="ctr" eaLnBrk="1" fontAlgn="base" hangingPunct="1">
              <a:spcBef>
                <a:spcPct val="0"/>
              </a:spcBef>
              <a:spcAft>
                <a:spcPct val="0"/>
              </a:spcAft>
            </a:pPr>
            <a:r>
              <a:rPr lang="en-US" sz="2400" b="1" dirty="0">
                <a:ln w="3175">
                  <a:solidFill>
                    <a:schemeClr val="bg1">
                      <a:alpha val="70000"/>
                    </a:schemeClr>
                  </a:solidFill>
                </a:ln>
                <a:solidFill>
                  <a:prstClr val="black"/>
                </a:solidFill>
                <a:effectLst/>
              </a:rPr>
              <a:t>Primary Prevention (</a:t>
            </a:r>
            <a:r>
              <a:rPr lang="en-US" sz="2400" b="1" dirty="0">
                <a:ln w="3175">
                  <a:solidFill>
                    <a:schemeClr val="bg1">
                      <a:alpha val="70000"/>
                    </a:schemeClr>
                  </a:solidFill>
                </a:ln>
                <a:solidFill>
                  <a:prstClr val="black"/>
                </a:solidFill>
                <a:cs typeface="Arial" panose="020B0604020202020204" pitchFamily="34" charset="0"/>
              </a:rPr>
              <a:t>≈80%</a:t>
            </a:r>
            <a:r>
              <a:rPr lang="en-US" sz="2400" b="1" dirty="0">
                <a:ln w="3175">
                  <a:solidFill>
                    <a:schemeClr val="bg1">
                      <a:alpha val="70000"/>
                    </a:schemeClr>
                  </a:solidFill>
                </a:ln>
                <a:solidFill>
                  <a:prstClr val="black"/>
                </a:solidFill>
                <a:effectLst/>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t>(Lane, </a:t>
            </a:r>
            <a:r>
              <a:rPr lang="en-US" sz="2000" dirty="0" err="1"/>
              <a:t>Kalberg</a:t>
            </a:r>
            <a:r>
              <a:rPr lang="en-US" sz="2000" dirty="0"/>
              <a:t>, &amp; </a:t>
            </a:r>
            <a:r>
              <a:rPr lang="en-US" sz="2000" dirty="0" err="1"/>
              <a:t>Menzies</a:t>
            </a:r>
            <a:r>
              <a:rPr lang="en-US" sz="2000" dirty="0"/>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t>Comprehensive, Integrated, Three-Tiered Model of Prevention</a:t>
            </a:r>
            <a:endParaRPr lang="en-US" sz="2800" b="1" dirty="0"/>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73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88781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1871182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746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5749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806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863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B325507-D667-43EF-B61F-E6F31FCB293B}"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F2CBAB0-875A-40BA-9FC6-96BA0186123A}" type="slidenum">
              <a:rPr lang="en-US"/>
              <a:pPr>
                <a:defRPr/>
              </a:pPr>
              <a:t>‹#›</a:t>
            </a:fld>
            <a:endParaRPr lang="en-US"/>
          </a:p>
        </p:txBody>
      </p:sp>
    </p:spTree>
    <p:extLst>
      <p:ext uri="{BB962C8B-B14F-4D97-AF65-F5344CB8AC3E}">
        <p14:creationId xmlns:p14="http://schemas.microsoft.com/office/powerpoint/2010/main" val="84574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739114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45686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123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775802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94040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4258223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996913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3591495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Reduce Harm</a:t>
            </a:r>
          </a:p>
          <a:p>
            <a:pPr fontAlgn="base">
              <a:spcBef>
                <a:spcPct val="0"/>
              </a:spcBef>
              <a:spcAft>
                <a:spcPct val="0"/>
              </a:spcAft>
            </a:pPr>
            <a:r>
              <a:rPr lang="en-US" b="1">
                <a:solidFill>
                  <a:prstClr val="white"/>
                </a:solidFill>
              </a:rPr>
              <a:t>Specialized individual systems</a:t>
            </a:r>
            <a:br>
              <a:rPr lang="en-US" b="1">
                <a:solidFill>
                  <a:prstClr val="white"/>
                </a:solidFill>
              </a:rPr>
            </a:br>
            <a:r>
              <a:rPr lang="en-US" b="1">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a:solidFill>
                  <a:srgbClr val="E7E6E6"/>
                </a:solidFill>
                <a:cs typeface="Arial" charset="0"/>
              </a:rPr>
              <a:t>Goal: Reverse Harm</a:t>
            </a:r>
          </a:p>
          <a:p>
            <a:pPr fontAlgn="base">
              <a:spcBef>
                <a:spcPct val="0"/>
              </a:spcBef>
              <a:spcAft>
                <a:spcPct val="0"/>
              </a:spcAft>
            </a:pPr>
            <a:r>
              <a:rPr lang="en-US" b="1">
                <a:solidFill>
                  <a:prstClr val="white"/>
                </a:solidFill>
                <a:cs typeface="Arial" charset="0"/>
              </a:rPr>
              <a:t>Specialized group systems </a:t>
            </a:r>
          </a:p>
          <a:p>
            <a:pPr fontAlgn="base">
              <a:spcBef>
                <a:spcPct val="0"/>
              </a:spcBef>
              <a:spcAft>
                <a:spcPct val="0"/>
              </a:spcAft>
            </a:pPr>
            <a:r>
              <a:rPr lang="en-US" b="1">
                <a:solidFill>
                  <a:prstClr val="white"/>
                </a:solidFill>
                <a:cs typeface="Arial" charset="0"/>
              </a:rPr>
              <a:t>for students at risk</a:t>
            </a:r>
            <a:endParaRPr lang="en-US">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Prevent Harm</a:t>
            </a:r>
          </a:p>
          <a:p>
            <a:pPr fontAlgn="base">
              <a:spcBef>
                <a:spcPct val="0"/>
              </a:spcBef>
              <a:spcAft>
                <a:spcPct val="0"/>
              </a:spcAft>
            </a:pPr>
            <a:r>
              <a:rPr lang="en-US" b="1">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62857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7960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4004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349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176529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3T_IMP_PL_Series">
    <p:spTree>
      <p:nvGrpSpPr>
        <p:cNvPr id="1" name=""/>
        <p:cNvGrpSpPr/>
        <p:nvPr/>
      </p:nvGrpSpPr>
      <p:grpSpPr>
        <a:xfrm>
          <a:off x="0" y="0"/>
          <a:ext cx="0" cy="0"/>
          <a:chOff x="0" y="0"/>
          <a:chExt cx="0" cy="0"/>
        </a:xfrm>
      </p:grpSpPr>
      <p:graphicFrame>
        <p:nvGraphicFramePr>
          <p:cNvPr id="4" name="Diagram 3"/>
          <p:cNvGraphicFramePr/>
          <p:nvPr userDrawn="1"/>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userDrawn="1"/>
        </p:nvGraphicFramePr>
        <p:xfrm>
          <a:off x="44396" y="4870281"/>
          <a:ext cx="2282482" cy="7514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userDrawn="1"/>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userDrawn="1"/>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userDrawn="1"/>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9" name="Diagram 8"/>
          <p:cNvGraphicFramePr/>
          <p:nvPr userDrawn="1"/>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pSp>
        <p:nvGrpSpPr>
          <p:cNvPr id="10" name="Group 9"/>
          <p:cNvGrpSpPr/>
          <p:nvPr userDrawn="1"/>
        </p:nvGrpSpPr>
        <p:grpSpPr>
          <a:xfrm>
            <a:off x="623404" y="5447747"/>
            <a:ext cx="7806909" cy="1012535"/>
            <a:chOff x="622708" y="5720435"/>
            <a:chExt cx="8626755" cy="1118867"/>
          </a:xfrm>
        </p:grpSpPr>
        <p:sp>
          <p:nvSpPr>
            <p:cNvPr id="11" name="Oval 10"/>
            <p:cNvSpPr/>
            <p:nvPr/>
          </p:nvSpPr>
          <p:spPr>
            <a:xfrm>
              <a:off x="8130779" y="5720435"/>
              <a:ext cx="1118684" cy="1118867"/>
            </a:xfrm>
            <a:prstGeom prst="ellipse">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8167700"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5" tIns="206359" rIns="205991" bIns="206358" numCol="1" spcCol="1270" anchor="ctr" anchorCtr="0">
              <a:noAutofit/>
            </a:bodyPr>
            <a:lstStyle/>
            <a:p>
              <a:pPr lvl="0" algn="ctr" defTabSz="2000250">
                <a:lnSpc>
                  <a:spcPct val="90000"/>
                </a:lnSpc>
                <a:spcBef>
                  <a:spcPct val="0"/>
                </a:spcBef>
                <a:spcAft>
                  <a:spcPct val="35000"/>
                </a:spcAft>
              </a:pPr>
              <a:r>
                <a:rPr lang="en-US" sz="1600" kern="1200"/>
                <a:t>BOOK5</a:t>
              </a:r>
            </a:p>
          </p:txBody>
        </p:sp>
        <p:sp>
          <p:nvSpPr>
            <p:cNvPr id="13" name="Teardrop 12"/>
            <p:cNvSpPr/>
            <p:nvPr/>
          </p:nvSpPr>
          <p:spPr>
            <a:xfrm rot="2700000">
              <a:off x="6296353"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633439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0" tIns="206359" rIns="206586" bIns="206358" numCol="1" spcCol="1270" anchor="ctr" anchorCtr="0">
              <a:noAutofit/>
            </a:bodyPr>
            <a:lstStyle/>
            <a:p>
              <a:pPr lvl="0" algn="ctr" defTabSz="2000250">
                <a:lnSpc>
                  <a:spcPct val="90000"/>
                </a:lnSpc>
                <a:spcBef>
                  <a:spcPct val="0"/>
                </a:spcBef>
                <a:spcAft>
                  <a:spcPct val="35000"/>
                </a:spcAft>
              </a:pPr>
              <a:r>
                <a:rPr lang="en-US" sz="1600" kern="1200"/>
                <a:t>BOOK 4</a:t>
              </a:r>
            </a:p>
          </p:txBody>
        </p:sp>
        <p:sp>
          <p:nvSpPr>
            <p:cNvPr id="15" name="Teardrop 14"/>
            <p:cNvSpPr/>
            <p:nvPr/>
          </p:nvSpPr>
          <p:spPr>
            <a:xfrm rot="2700000">
              <a:off x="5046029"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508347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1" tIns="206359" rIns="206585" bIns="206358" numCol="1" spcCol="1270" anchor="ctr" anchorCtr="0">
              <a:noAutofit/>
            </a:bodyPr>
            <a:lstStyle/>
            <a:p>
              <a:pPr lvl="0" algn="ctr" defTabSz="2000250">
                <a:lnSpc>
                  <a:spcPct val="90000"/>
                </a:lnSpc>
                <a:spcBef>
                  <a:spcPct val="0"/>
                </a:spcBef>
                <a:spcAft>
                  <a:spcPct val="35000"/>
                </a:spcAft>
              </a:pPr>
              <a:r>
                <a:rPr lang="en-US" sz="1600" kern="1200"/>
                <a:t>BOOK3</a:t>
              </a:r>
            </a:p>
          </p:txBody>
        </p:sp>
        <p:sp>
          <p:nvSpPr>
            <p:cNvPr id="17" name="Teardrop 16"/>
            <p:cNvSpPr/>
            <p:nvPr/>
          </p:nvSpPr>
          <p:spPr>
            <a:xfrm rot="2700000">
              <a:off x="3167460"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3204903"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BOOK2</a:t>
              </a:r>
            </a:p>
          </p:txBody>
        </p:sp>
        <p:sp>
          <p:nvSpPr>
            <p:cNvPr id="19" name="Teardrop 18"/>
            <p:cNvSpPr/>
            <p:nvPr/>
          </p:nvSpPr>
          <p:spPr>
            <a:xfrm rot="2700000">
              <a:off x="622708"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660151"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a:t>
              </a:r>
              <a:r>
                <a:rPr lang="en-US" sz="1600" kern="1200"/>
                <a:t>OOK1</a:t>
              </a:r>
            </a:p>
          </p:txBody>
        </p:sp>
      </p:grpSp>
      <p:sp>
        <p:nvSpPr>
          <p:cNvPr id="22" name="TextBox 21"/>
          <p:cNvSpPr txBox="1"/>
          <p:nvPr userDrawn="1"/>
        </p:nvSpPr>
        <p:spPr>
          <a:xfrm>
            <a:off x="1769135" y="6244915"/>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25" name="TextBox 24"/>
          <p:cNvSpPr txBox="1"/>
          <p:nvPr userDrawn="1"/>
        </p:nvSpPr>
        <p:spPr>
          <a:xfrm>
            <a:off x="413064" y="418744"/>
            <a:ext cx="8542929" cy="1358781"/>
          </a:xfrm>
          <a:prstGeom prst="rect">
            <a:avLst/>
          </a:prstGeom>
          <a:noFill/>
        </p:spPr>
        <p:txBody>
          <a:bodyPr wrap="square" rtlCol="0">
            <a:spAutoFit/>
          </a:bodyPr>
          <a:lstStyle/>
          <a:p>
            <a:endParaRPr lang="en-US"/>
          </a:p>
        </p:txBody>
      </p:sp>
      <p:sp>
        <p:nvSpPr>
          <p:cNvPr id="27" name="TextBox 26"/>
          <p:cNvSpPr txBox="1"/>
          <p:nvPr userDrawn="1"/>
        </p:nvSpPr>
        <p:spPr>
          <a:xfrm>
            <a:off x="413064" y="162367"/>
            <a:ext cx="8416611"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24" name="TextBox 23"/>
          <p:cNvSpPr txBox="1"/>
          <p:nvPr userDrawn="1"/>
        </p:nvSpPr>
        <p:spPr>
          <a:xfrm>
            <a:off x="5130048" y="6244916"/>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247189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691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240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994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060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805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1462231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smtClean="0"/>
              <a:pPr>
                <a:defRPr/>
              </a:pPr>
              <a:t>9/9/2019</a:t>
            </a:fld>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6767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405200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103989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217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9/9/2019</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156338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9/9/2019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07394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9/9/2019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2286978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130328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934770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249402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9/9/2019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32422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119592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9/9/2019</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3247462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9/9/2019</a:t>
            </a:fld>
            <a:endParaRPr lang="en-US"/>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1072883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pPr>
                <a:defRPr/>
              </a:pPr>
              <a:t>9/9/2019</a:t>
            </a:fld>
            <a:endParaRPr lang="en-US"/>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160038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2338235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919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587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73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54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Reduce Harm</a:t>
            </a:r>
          </a:p>
          <a:p>
            <a:pPr fontAlgn="base">
              <a:spcBef>
                <a:spcPct val="0"/>
              </a:spcBef>
              <a:spcAft>
                <a:spcPct val="0"/>
              </a:spcAft>
            </a:pPr>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rgbClr val="E7E6E6"/>
                </a:solidFill>
                <a:cs typeface="Arial" charset="0"/>
              </a:rPr>
              <a:t>Goal: Reverse Harm</a:t>
            </a:r>
          </a:p>
          <a:p>
            <a:pPr fontAlgn="base">
              <a:spcBef>
                <a:spcPct val="0"/>
              </a:spcBef>
              <a:spcAft>
                <a:spcPct val="0"/>
              </a:spcAft>
            </a:pPr>
            <a:r>
              <a:rPr lang="en-US" b="1" dirty="0">
                <a:solidFill>
                  <a:prstClr val="white"/>
                </a:solidFill>
                <a:cs typeface="Arial" charset="0"/>
              </a:rPr>
              <a:t>Specialized group systems </a:t>
            </a:r>
          </a:p>
          <a:p>
            <a:pPr fontAlgn="base">
              <a:spcBef>
                <a:spcPct val="0"/>
              </a:spcBef>
              <a:spcAft>
                <a:spcPct val="0"/>
              </a:spcAft>
            </a:pPr>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Prevent Harm</a:t>
            </a:r>
          </a:p>
          <a:p>
            <a:pPr fontAlgn="base">
              <a:spcBef>
                <a:spcPct val="0"/>
              </a:spcBef>
              <a:spcAft>
                <a:spcPct val="0"/>
              </a:spcAft>
            </a:pPr>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20776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3754585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6363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9/9/2019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3136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213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575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76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47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405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13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49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843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9201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22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9/9/2019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291266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540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solidFill>
                <a:prstClr val="black">
                  <a:tint val="75000"/>
                </a:prstClr>
              </a:solidFill>
            </a:endParaRPr>
          </a:p>
        </p:txBody>
      </p:sp>
    </p:spTree>
    <p:extLst>
      <p:ext uri="{BB962C8B-B14F-4D97-AF65-F5344CB8AC3E}">
        <p14:creationId xmlns:p14="http://schemas.microsoft.com/office/powerpoint/2010/main" val="3417863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normAutofit/>
          </a:bodyPr>
          <a:lstStyle/>
          <a:p>
            <a:pPr lvl="0"/>
            <a:endParaRPr lang="en-US" noProof="0"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p>
            <a:r>
              <a:rPr lang="en-US" dirty="0">
                <a:solidFill>
                  <a:prstClr val="black">
                    <a:tint val="75000"/>
                  </a:prstClr>
                </a:solidFill>
              </a:rPr>
              <a:t>Ci3T II 2014-2015 </a:t>
            </a:r>
            <a:fld id="{F96D8484-BC40-4D68-9C59-73C52039010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6126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solidFill>
                <a:srgbClr val="46464A">
                  <a:shade val="90000"/>
                </a:srgbClr>
              </a:solidFill>
            </a:endParaRP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a:lstStyle>
            <a:lvl1pPr>
              <a:defRPr/>
            </a:lvl1pPr>
          </a:lstStyle>
          <a:p>
            <a:pPr>
              <a:defRPr/>
            </a:pPr>
            <a:r>
              <a:rPr lang="en-US" dirty="0"/>
              <a:t>Ci3T II 2014-2015 </a:t>
            </a:r>
            <a:fld id="{F37D365C-14BA-4E89-A6F0-6574D271F140}" type="slidenum">
              <a:rPr lang="en-US" smtClean="0">
                <a:solidFill>
                  <a:srgbClr val="46464A">
                    <a:shade val="90000"/>
                  </a:srgbClr>
                </a:solidFill>
              </a:rPr>
              <a:pPr>
                <a:defRPr/>
              </a:pPr>
              <a:t>‹#›</a:t>
            </a:fld>
            <a:endParaRPr lang="en-US" dirty="0">
              <a:solidFill>
                <a:srgbClr val="46464A">
                  <a:shade val="90000"/>
                </a:srgbClr>
              </a:solidFill>
            </a:endParaRPr>
          </a:p>
        </p:txBody>
      </p:sp>
    </p:spTree>
    <p:extLst>
      <p:ext uri="{BB962C8B-B14F-4D97-AF65-F5344CB8AC3E}">
        <p14:creationId xmlns:p14="http://schemas.microsoft.com/office/powerpoint/2010/main" val="946624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6603763"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685800" y="3584946"/>
            <a:ext cx="6603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582950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581965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504870"/>
            <a:ext cx="6665675"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66656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54119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953267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46364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10925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9/9/2019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89346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9122338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7656752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017990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60348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098308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2239318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dirty="0"/>
          </a:p>
        </p:txBody>
      </p:sp>
    </p:spTree>
    <p:extLst>
      <p:ext uri="{BB962C8B-B14F-4D97-AF65-F5344CB8AC3E}">
        <p14:creationId xmlns:p14="http://schemas.microsoft.com/office/powerpoint/2010/main" val="13058117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_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Reduce Harm</a:t>
            </a:r>
          </a:p>
          <a:p>
            <a:pPr fontAlgn="base">
              <a:spcBef>
                <a:spcPct val="0"/>
              </a:spcBef>
              <a:spcAft>
                <a:spcPct val="0"/>
              </a:spcAft>
            </a:pPr>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rgbClr val="E7E6E6"/>
                </a:solidFill>
                <a:cs typeface="Arial" charset="0"/>
              </a:rPr>
              <a:t>Goal: Reverse Harm</a:t>
            </a:r>
          </a:p>
          <a:p>
            <a:pPr fontAlgn="base">
              <a:spcBef>
                <a:spcPct val="0"/>
              </a:spcBef>
              <a:spcAft>
                <a:spcPct val="0"/>
              </a:spcAft>
            </a:pPr>
            <a:r>
              <a:rPr lang="en-US" b="1" dirty="0">
                <a:solidFill>
                  <a:prstClr val="white"/>
                </a:solidFill>
                <a:cs typeface="Arial" charset="0"/>
              </a:rPr>
              <a:t>Specialized group systems </a:t>
            </a:r>
          </a:p>
          <a:p>
            <a:pPr fontAlgn="base">
              <a:spcBef>
                <a:spcPct val="0"/>
              </a:spcBef>
              <a:spcAft>
                <a:spcPct val="0"/>
              </a:spcAft>
            </a:pPr>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rgbClr val="E7E6E6"/>
                </a:solidFill>
              </a:rPr>
              <a:t>Goal: Prevent Harm</a:t>
            </a:r>
          </a:p>
          <a:p>
            <a:pPr fontAlgn="base">
              <a:spcBef>
                <a:spcPct val="0"/>
              </a:spcBef>
              <a:spcAft>
                <a:spcPct val="0"/>
              </a:spcAft>
            </a:pPr>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dirty="0">
                <a:solidFill>
                  <a:prstClr val="black"/>
                </a:solidFill>
              </a:rPr>
              <a:t>(Lane, </a:t>
            </a:r>
            <a:r>
              <a:rPr lang="en-US" sz="2000" dirty="0" err="1">
                <a:solidFill>
                  <a:prstClr val="black"/>
                </a:solidFill>
              </a:rPr>
              <a:t>Kalberg</a:t>
            </a:r>
            <a:r>
              <a:rPr lang="en-US" sz="2000" dirty="0">
                <a:solidFill>
                  <a:prstClr val="black"/>
                </a:solidFill>
              </a:rPr>
              <a:t>, &amp; </a:t>
            </a:r>
            <a:r>
              <a:rPr lang="en-US" sz="2000" dirty="0" err="1">
                <a:solidFill>
                  <a:prstClr val="black"/>
                </a:solidFill>
              </a:rPr>
              <a:t>Menzies</a:t>
            </a:r>
            <a:r>
              <a:rPr lang="en-US" sz="2000" dirty="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a:t>
            </a:r>
            <a:endParaRPr lang="en-US" sz="2800" b="1" dirty="0">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53673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0222" y="1226635"/>
            <a:ext cx="8897823" cy="4767766"/>
          </a:xfrm>
          <a:prstGeom prst="rect">
            <a:avLst/>
          </a:prstGeom>
        </p:spPr>
      </p:pic>
    </p:spTree>
    <p:extLst>
      <p:ext uri="{BB962C8B-B14F-4D97-AF65-F5344CB8AC3E}">
        <p14:creationId xmlns:p14="http://schemas.microsoft.com/office/powerpoint/2010/main" val="2448636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94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5.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microsoft.com/office/2007/relationships/hdphoto" Target="../media/hdphoto1.wdp"/><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5.pn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5.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theme" Target="../theme/theme6.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0">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1">
                    <a14:imgEffect>
                      <a14:sharpenSoften amount="100000"/>
                    </a14:imgEffect>
                    <a14:imgEffect>
                      <a14:saturation sat="295000"/>
                    </a14:imgEffect>
                  </a14:imgLayer>
                </a14:imgProps>
              </a:ext>
              <a:ext uri="{28A0092B-C50C-407E-A947-70E740481C1C}">
                <a14:useLocalDpi xmlns:a14="http://schemas.microsoft.com/office/drawing/2010/main"/>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9/9/2019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
        <p:nvSpPr>
          <p:cNvPr id="9" name="Slide Number Placeholder 5"/>
          <p:cNvSpPr txBox="1">
            <a:spLocks/>
          </p:cNvSpPr>
          <p:nvPr userDrawn="1"/>
        </p:nvSpPr>
        <p:spPr>
          <a:xfrm>
            <a:off x="5181600" y="6400800"/>
            <a:ext cx="381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eaLnBrk="1" hangingPunct="1">
              <a:defRPr/>
            </a:pPr>
            <a:fld id="{2F9A0F7B-A8F7-4CC4-B71B-4C9B3F94620D}" type="slidenum">
              <a:rPr lang="en-US" altLang="en-US" sz="1000" smtClean="0">
                <a:solidFill>
                  <a:srgbClr val="898989"/>
                </a:solidFill>
                <a:ea typeface="Verdana" panose="020B0604030504040204" pitchFamily="34" charset="0"/>
                <a:cs typeface="Verdana" panose="020B0604030504040204" pitchFamily="34" charset="0"/>
              </a:rPr>
              <a:pPr algn="r" eaLnBrk="1" hangingPunct="1">
                <a:defRPr/>
              </a:pPr>
              <a:t>‹#›</a:t>
            </a:fld>
            <a:endParaRPr lang="en-US" altLang="en-US" sz="1000" dirty="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2621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94" r:id="rId14"/>
    <p:sldLayoutId id="2147483695" r:id="rId15"/>
    <p:sldLayoutId id="2147483804" r:id="rId16"/>
    <p:sldLayoutId id="2147483805" r:id="rId17"/>
    <p:sldLayoutId id="2147483806"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3"/>
            <a:ext cx="4023360" cy="1581912"/>
          </a:xfrm>
          <a:prstGeom prst="rect">
            <a:avLst/>
          </a:prstGeom>
          <a:blipFill dpi="0" rotWithShape="1">
            <a:blip r:embed="rId21">
              <a:alphaModFix amt="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t>9/9/2019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27601357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8">
                    <a14:imgEffect>
                      <a14:sharpenSoften amount="100000"/>
                    </a14:imgEffect>
                    <a14:imgEffect>
                      <a14:saturation sat="295000"/>
                    </a14:imgEffect>
                  </a14:imgLayer>
                </a14:imgProps>
              </a:ext>
              <a:ext uri="{28A0092B-C50C-407E-A947-70E740481C1C}">
                <a14:useLocalDpi xmlns:a14="http://schemas.microsoft.com/office/drawing/2010/main"/>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9/9/2019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6554538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962" r:id="rId2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3"/>
            <a:ext cx="4023360" cy="1581912"/>
          </a:xfrm>
          <a:prstGeom prst="rect">
            <a:avLst/>
          </a:prstGeom>
          <a:blipFill dpi="0" rotWithShape="1">
            <a:blip r:embed="rId23">
              <a:alphaModFix amt="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9/9/2019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22091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80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3"/>
            <a:ext cx="4023360" cy="1581912"/>
          </a:xfrm>
          <a:prstGeom prst="rect">
            <a:avLst/>
          </a:prstGeom>
          <a:blipFill dpi="0" rotWithShape="1">
            <a:blip r:embed="rId22">
              <a:alphaModFix amt="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t>9/9/2019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36871300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957" r:id="rId16"/>
    <p:sldLayoutId id="2147483958" r:id="rId17"/>
    <p:sldLayoutId id="2147483959" r:id="rId18"/>
    <p:sldLayoutId id="2147483960" r:id="rId19"/>
    <p:sldLayoutId id="21474839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6137128" y="3662793"/>
            <a:ext cx="4023360" cy="1581912"/>
          </a:xfrm>
          <a:prstGeom prst="rect">
            <a:avLst/>
          </a:prstGeom>
          <a:blipFill dpi="0" rotWithShape="1">
            <a:blip r:embed="rId27">
              <a:alphaModFix amt="7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t>9/9/2019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201450762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66.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67.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68.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1.xml"/><Relationship Id="rId16" Type="http://schemas.openxmlformats.org/officeDocument/2006/relationships/image" Target="../media/image84.png"/><Relationship Id="rId1" Type="http://schemas.openxmlformats.org/officeDocument/2006/relationships/slideLayout" Target="../slideLayouts/slideLayout99.xml"/><Relationship Id="rId6" Type="http://schemas.openxmlformats.org/officeDocument/2006/relationships/image" Target="../media/image93.png"/><Relationship Id="rId11" Type="http://schemas.openxmlformats.org/officeDocument/2006/relationships/image" Target="../media/image79.png"/><Relationship Id="rId5" Type="http://schemas.openxmlformats.org/officeDocument/2006/relationships/image" Target="../media/image92.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91.png"/><Relationship Id="rId9" Type="http://schemas.openxmlformats.org/officeDocument/2006/relationships/image" Target="../media/image77.png"/><Relationship Id="rId1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5.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98.png"/><Relationship Id="rId4" Type="http://schemas.openxmlformats.org/officeDocument/2006/relationships/diagramLayout" Target="../diagrams/layout7.xml"/><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54.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5.pn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19.png"/><Relationship Id="rId4" Type="http://schemas.openxmlformats.org/officeDocument/2006/relationships/diagramLayout" Target="../diagrams/layout8.xml"/><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27.sv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53.xml"/><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4.xml"/><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49.xml"/><Relationship Id="rId4"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54.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8" Type="http://schemas.openxmlformats.org/officeDocument/2006/relationships/image" Target="../media/image138.png"/><Relationship Id="rId3" Type="http://schemas.microsoft.com/office/2007/relationships/hdphoto" Target="../media/hdphoto13.wdp"/><Relationship Id="rId7" Type="http://schemas.openxmlformats.org/officeDocument/2006/relationships/image" Target="../media/image137.png"/><Relationship Id="rId2" Type="http://schemas.openxmlformats.org/officeDocument/2006/relationships/image" Target="../media/image134.jpeg"/><Relationship Id="rId1" Type="http://schemas.openxmlformats.org/officeDocument/2006/relationships/slideLayout" Target="../slideLayouts/slideLayout54.xml"/><Relationship Id="rId6" Type="http://schemas.openxmlformats.org/officeDocument/2006/relationships/image" Target="../media/image136.png"/><Relationship Id="rId11" Type="http://schemas.openxmlformats.org/officeDocument/2006/relationships/image" Target="../media/image141.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5.jpeg"/><Relationship Id="rId9" Type="http://schemas.openxmlformats.org/officeDocument/2006/relationships/image" Target="../media/image139.pn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54.xml"/><Relationship Id="rId5" Type="http://schemas.openxmlformats.org/officeDocument/2006/relationships/image" Target="../media/image144.png"/><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27.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8.xml"/><Relationship Id="rId1" Type="http://schemas.openxmlformats.org/officeDocument/2006/relationships/slideLayout" Target="../slideLayouts/slideLayout62.xml"/><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51.jpeg"/></Relationships>
</file>

<file path=ppt/slides/_rels/slide6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1.xml"/><Relationship Id="rId1" Type="http://schemas.openxmlformats.org/officeDocument/2006/relationships/slideLayout" Target="../slideLayouts/slideLayout5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3.xml"/><Relationship Id="rId1" Type="http://schemas.openxmlformats.org/officeDocument/2006/relationships/slideLayout" Target="../slideLayouts/slideLayout62.xml"/><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1.xml"/><Relationship Id="rId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5.xml"/><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7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171.pn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5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1.xml"/><Relationship Id="rId1" Type="http://schemas.openxmlformats.org/officeDocument/2006/relationships/slideLayout" Target="../slideLayouts/slideLayout54.xml"/><Relationship Id="rId5" Type="http://schemas.openxmlformats.org/officeDocument/2006/relationships/image" Target="../media/image174.jpeg"/><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2.xml"/><Relationship Id="rId1" Type="http://schemas.openxmlformats.org/officeDocument/2006/relationships/slideLayout" Target="../slideLayouts/slideLayout54.xml"/><Relationship Id="rId4" Type="http://schemas.openxmlformats.org/officeDocument/2006/relationships/image" Target="../media/image176.jpeg"/></Relationships>
</file>

<file path=ppt/slides/_rels/slide84.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54.xml"/><Relationship Id="rId6" Type="http://schemas.openxmlformats.org/officeDocument/2006/relationships/image" Target="../media/image181.jpeg"/><Relationship Id="rId5" Type="http://schemas.openxmlformats.org/officeDocument/2006/relationships/image" Target="../media/image180.jpeg"/><Relationship Id="rId10" Type="http://schemas.openxmlformats.org/officeDocument/2006/relationships/image" Target="../media/image185.png"/><Relationship Id="rId4" Type="http://schemas.openxmlformats.org/officeDocument/2006/relationships/image" Target="../media/image179.jpeg"/><Relationship Id="rId9" Type="http://schemas.openxmlformats.org/officeDocument/2006/relationships/image" Target="../media/image184.png"/></Relationships>
</file>

<file path=ppt/slides/_rels/slide9.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image" Target="../media/image42.jpeg"/><Relationship Id="rId26" Type="http://schemas.openxmlformats.org/officeDocument/2006/relationships/image" Target="../media/image50.png"/><Relationship Id="rId39" Type="http://schemas.openxmlformats.org/officeDocument/2006/relationships/image" Target="../media/image62.jpeg"/><Relationship Id="rId21" Type="http://schemas.openxmlformats.org/officeDocument/2006/relationships/image" Target="../media/image45.jpeg"/><Relationship Id="rId34" Type="http://schemas.openxmlformats.org/officeDocument/2006/relationships/image" Target="../media/image57.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1.jpeg"/><Relationship Id="rId25" Type="http://schemas.openxmlformats.org/officeDocument/2006/relationships/image" Target="../media/image49.jpeg"/><Relationship Id="rId33" Type="http://schemas.openxmlformats.org/officeDocument/2006/relationships/image" Target="../media/image56.jpeg"/><Relationship Id="rId38" Type="http://schemas.openxmlformats.org/officeDocument/2006/relationships/image" Target="../media/image61.png"/><Relationship Id="rId2" Type="http://schemas.openxmlformats.org/officeDocument/2006/relationships/notesSlide" Target="../notesSlides/notesSlide6.xml"/><Relationship Id="rId16" Type="http://schemas.microsoft.com/office/2007/relationships/hdphoto" Target="../media/hdphoto7.wdp"/><Relationship Id="rId20" Type="http://schemas.openxmlformats.org/officeDocument/2006/relationships/image" Target="../media/image44.jpeg"/><Relationship Id="rId29" Type="http://schemas.microsoft.com/office/2007/relationships/hdphoto" Target="../media/hdphoto8.wdp"/><Relationship Id="rId1" Type="http://schemas.openxmlformats.org/officeDocument/2006/relationships/slideLayout" Target="../slideLayouts/slideLayout49.xml"/><Relationship Id="rId6" Type="http://schemas.microsoft.com/office/2007/relationships/hdphoto" Target="../media/hdphoto6.wdp"/><Relationship Id="rId11" Type="http://schemas.openxmlformats.org/officeDocument/2006/relationships/image" Target="../media/image36.jpeg"/><Relationship Id="rId24" Type="http://schemas.openxmlformats.org/officeDocument/2006/relationships/image" Target="../media/image48.jpeg"/><Relationship Id="rId32" Type="http://schemas.openxmlformats.org/officeDocument/2006/relationships/image" Target="../media/image55.png"/><Relationship Id="rId37" Type="http://schemas.openxmlformats.org/officeDocument/2006/relationships/image" Target="../media/image60.jpeg"/><Relationship Id="rId40" Type="http://schemas.openxmlformats.org/officeDocument/2006/relationships/image" Target="../media/image63.jpe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7.jpeg"/><Relationship Id="rId28" Type="http://schemas.openxmlformats.org/officeDocument/2006/relationships/image" Target="../media/image52.png"/><Relationship Id="rId36" Type="http://schemas.openxmlformats.org/officeDocument/2006/relationships/image" Target="../media/image59.jpeg"/><Relationship Id="rId10" Type="http://schemas.openxmlformats.org/officeDocument/2006/relationships/image" Target="../media/image35.jpeg"/><Relationship Id="rId19" Type="http://schemas.openxmlformats.org/officeDocument/2006/relationships/image" Target="../media/image43.jpeg"/><Relationship Id="rId31" Type="http://schemas.openxmlformats.org/officeDocument/2006/relationships/image" Target="../media/image54.jpeg"/><Relationship Id="rId4" Type="http://schemas.openxmlformats.org/officeDocument/2006/relationships/image" Target="../media/image30.png"/><Relationship Id="rId9" Type="http://schemas.openxmlformats.org/officeDocument/2006/relationships/image" Target="../media/image34.jpeg"/><Relationship Id="rId14" Type="http://schemas.openxmlformats.org/officeDocument/2006/relationships/image" Target="../media/image39.pn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3.jpeg"/><Relationship Id="rId35" Type="http://schemas.openxmlformats.org/officeDocument/2006/relationships/image" Target="../media/image58.jpeg"/><Relationship Id="rId8" Type="http://schemas.openxmlformats.org/officeDocument/2006/relationships/image" Target="../media/image33.jpeg"/><Relationship Id="rId3"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155" y="2090516"/>
            <a:ext cx="8208818" cy="2061606"/>
          </a:xfrm>
        </p:spPr>
        <p:txBody>
          <a:bodyPr rtlCol="0">
            <a:normAutofit fontScale="90000"/>
          </a:bodyPr>
          <a:lstStyle/>
          <a:p>
            <a:pPr eaLnBrk="1" fontAlgn="auto" hangingPunct="1">
              <a:spcAft>
                <a:spcPts val="0"/>
              </a:spcAft>
              <a:defRPr/>
            </a:pPr>
            <a:r>
              <a:rPr lang="en-US" sz="5300" b="1" dirty="0">
                <a:ea typeface="+mj-ea"/>
                <a:cs typeface="Aharoni" pitchFamily="2" charset="-79"/>
              </a:rPr>
              <a:t>Moving Forward with Ci3T: </a:t>
            </a:r>
            <a:br>
              <a:rPr lang="en-US" sz="5300" b="1" dirty="0">
                <a:ea typeface="+mj-ea"/>
                <a:cs typeface="Aharoni" pitchFamily="2" charset="-79"/>
              </a:rPr>
            </a:br>
            <a:r>
              <a:rPr lang="en-US" sz="5300" b="1" dirty="0">
                <a:ea typeface="+mj-ea"/>
                <a:cs typeface="Aharoni" pitchFamily="2" charset="-79"/>
              </a:rPr>
              <a:t>Setting Up for Success</a:t>
            </a:r>
            <a:br>
              <a:rPr lang="en-US" sz="4000" dirty="0">
                <a:ea typeface="+mj-ea"/>
                <a:cs typeface="Aharoni" pitchFamily="2" charset="-79"/>
              </a:rPr>
            </a:br>
            <a:br>
              <a:rPr lang="en-US" dirty="0">
                <a:latin typeface="Arial Narrow" panose="020B0606020202030204" pitchFamily="34" charset="0"/>
                <a:ea typeface="+mj-ea"/>
                <a:cs typeface="Aharoni" pitchFamily="2" charset="-79"/>
              </a:rPr>
            </a:br>
            <a:r>
              <a:rPr lang="en-US" sz="2700" dirty="0">
                <a:cs typeface="Aharoni" pitchFamily="2" charset="-79"/>
              </a:rPr>
              <a:t>Kathleen Lynne Lane, Ph.D., BCBA-D, CF-L1</a:t>
            </a:r>
            <a:br>
              <a:rPr lang="en-US" sz="2700" dirty="0">
                <a:cs typeface="Aharoni" pitchFamily="2" charset="-79"/>
              </a:rPr>
            </a:br>
            <a:r>
              <a:rPr lang="en-US" sz="2700" dirty="0">
                <a:cs typeface="Aharoni" pitchFamily="2" charset="-79"/>
              </a:rPr>
              <a:t>Mark Matthew Buckman, </a:t>
            </a:r>
            <a:r>
              <a:rPr lang="en-US" sz="2700" dirty="0" err="1">
                <a:cs typeface="Aharoni" pitchFamily="2" charset="-79"/>
              </a:rPr>
              <a:t>M.S.Ed</a:t>
            </a:r>
            <a:r>
              <a:rPr lang="en-US" sz="2700" dirty="0">
                <a:cs typeface="Aharoni" pitchFamily="2" charset="-79"/>
              </a:rPr>
              <a:t>. </a:t>
            </a:r>
            <a:br>
              <a:rPr lang="en-US" sz="2700" dirty="0">
                <a:cs typeface="Aharoni" pitchFamily="2" charset="-79"/>
              </a:rPr>
            </a:br>
            <a:r>
              <a:rPr lang="en-US" sz="2700" dirty="0">
                <a:cs typeface="Aharoni" pitchFamily="2" charset="-79"/>
              </a:rPr>
              <a:t> </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056" b="-90"/>
          <a:stretch/>
        </p:blipFill>
        <p:spPr>
          <a:xfrm>
            <a:off x="5327780" y="4195161"/>
            <a:ext cx="3167106" cy="2266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933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6"/>
            <a:ext cx="7886700" cy="1325563"/>
          </a:xfrm>
          <a:solidFill>
            <a:srgbClr val="00B050"/>
          </a:solidFill>
        </p:spPr>
        <p:txBody>
          <a:bodyPr>
            <a:normAutofit/>
          </a:bodyPr>
          <a:lstStyle/>
          <a:p>
            <a:r>
              <a:rPr lang="en-US" dirty="0">
                <a:solidFill>
                  <a:schemeClr val="bg1"/>
                </a:solidFill>
              </a:rPr>
              <a:t>Primary (Tier 1) Prevention </a:t>
            </a:r>
            <a:endParaRPr lang="en-US" dirty="0"/>
          </a:p>
        </p:txBody>
      </p:sp>
      <p:sp>
        <p:nvSpPr>
          <p:cNvPr id="3" name="Content Placeholder 2"/>
          <p:cNvSpPr>
            <a:spLocks noGrp="1"/>
          </p:cNvSpPr>
          <p:nvPr>
            <p:ph idx="1"/>
          </p:nvPr>
        </p:nvSpPr>
        <p:spPr>
          <a:xfrm>
            <a:off x="628650" y="1487489"/>
            <a:ext cx="7886700" cy="4351338"/>
          </a:xfrm>
        </p:spPr>
        <p:txBody>
          <a:bodyPr>
            <a:normAutofit/>
          </a:bodyPr>
          <a:lstStyle/>
          <a:p>
            <a:r>
              <a:rPr lang="en-US" sz="2600"/>
              <a:t>All students are eligible for participation                                </a:t>
            </a:r>
            <a:r>
              <a:rPr lang="en-US" sz="1800">
                <a:solidFill>
                  <a:schemeClr val="bg1">
                    <a:lumMod val="50000"/>
                  </a:schemeClr>
                </a:solidFill>
              </a:rPr>
              <a:t>(Lane, Robertson et al., 2006)</a:t>
            </a:r>
          </a:p>
          <a:p>
            <a:r>
              <a:rPr lang="en-US" sz="2600"/>
              <a:t>About 80% of students respond to this level</a:t>
            </a:r>
            <a:br>
              <a:rPr lang="en-US" sz="2600"/>
            </a:br>
            <a:r>
              <a:rPr lang="en-US" sz="1900">
                <a:solidFill>
                  <a:schemeClr val="bg1">
                    <a:lumMod val="50000"/>
                  </a:schemeClr>
                </a:solidFill>
              </a:rPr>
              <a:t>(Gresham, </a:t>
            </a:r>
            <a:r>
              <a:rPr lang="en-US" sz="1900" err="1">
                <a:solidFill>
                  <a:schemeClr val="bg1">
                    <a:lumMod val="50000"/>
                  </a:schemeClr>
                </a:solidFill>
              </a:rPr>
              <a:t>Sugai</a:t>
            </a:r>
            <a:r>
              <a:rPr lang="en-US" sz="1900">
                <a:solidFill>
                  <a:schemeClr val="bg1">
                    <a:lumMod val="50000"/>
                  </a:schemeClr>
                </a:solidFill>
              </a:rPr>
              <a:t>, Horner, Quinn, &amp; </a:t>
            </a:r>
            <a:r>
              <a:rPr lang="en-US" sz="1900" err="1">
                <a:solidFill>
                  <a:schemeClr val="bg1">
                    <a:lumMod val="50000"/>
                  </a:schemeClr>
                </a:solidFill>
              </a:rPr>
              <a:t>McInerney</a:t>
            </a:r>
            <a:r>
              <a:rPr lang="en-US" sz="1900">
                <a:solidFill>
                  <a:schemeClr val="bg1">
                    <a:lumMod val="50000"/>
                  </a:schemeClr>
                </a:solidFill>
              </a:rPr>
              <a:t>, 1998; </a:t>
            </a:r>
            <a:r>
              <a:rPr lang="en-US" sz="1900" err="1">
                <a:solidFill>
                  <a:schemeClr val="bg1">
                    <a:lumMod val="50000"/>
                  </a:schemeClr>
                </a:solidFill>
              </a:rPr>
              <a:t>Sugai</a:t>
            </a:r>
            <a:r>
              <a:rPr lang="en-US" sz="1900">
                <a:solidFill>
                  <a:schemeClr val="bg1">
                    <a:lumMod val="50000"/>
                  </a:schemeClr>
                </a:solidFill>
              </a:rPr>
              <a:t> &amp; Horner, 2006)</a:t>
            </a:r>
          </a:p>
          <a:p>
            <a:r>
              <a:rPr lang="en-US" sz="2600"/>
              <a:t>Examples of primary (Tier 1) prevention </a:t>
            </a:r>
          </a:p>
          <a:p>
            <a:pPr lvl="1"/>
            <a:r>
              <a:rPr lang="en-US"/>
              <a:t>Validated literacy curricula</a:t>
            </a:r>
          </a:p>
          <a:p>
            <a:pPr lvl="1"/>
            <a:r>
              <a:rPr lang="en-US"/>
              <a:t>Violence prevention</a:t>
            </a:r>
          </a:p>
          <a:p>
            <a:pPr lvl="1"/>
            <a:r>
              <a:rPr lang="en-US"/>
              <a:t>Conflict resolution programs</a:t>
            </a:r>
          </a:p>
          <a:p>
            <a:pPr lvl="1"/>
            <a:r>
              <a:rPr lang="en-US"/>
              <a:t>Anti-bullying programs</a:t>
            </a:r>
          </a:p>
          <a:p>
            <a:pPr lvl="1"/>
            <a:r>
              <a:rPr lang="en-US" err="1"/>
              <a:t>Schoolwide</a:t>
            </a:r>
            <a:r>
              <a:rPr lang="en-US"/>
              <a:t> social skills instruction</a:t>
            </a:r>
          </a:p>
          <a:p>
            <a:pPr lvl="1"/>
            <a:r>
              <a:rPr lang="en-US"/>
              <a:t>Character education programs</a:t>
            </a:r>
          </a:p>
        </p:txBody>
      </p:sp>
      <p:sp>
        <p:nvSpPr>
          <p:cNvPr id="5" name="Rectangle 4"/>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Sources: </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Gresham, F. M., </a:t>
            </a:r>
            <a:r>
              <a:rPr kumimoji="0" lang="en-US" sz="10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Sugai</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G., Horner, R. H., Quinn, M. M., &amp; </a:t>
            </a:r>
            <a:r>
              <a:rPr kumimoji="0" lang="en-US" sz="10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McInerney</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M. (1998). </a:t>
            </a:r>
            <a:r>
              <a:rPr kumimoji="0" lang="en-US" sz="10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Classroom and schoolwide practices that support students’ social competence: A synthesis of research</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Washington, DC: Office of Special Education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Lane, K. L., Robertson, E. J., &amp; Graham-Bailey, M. A. L. (2006). An examination of school-wide interventions with primary level efforts conducted in secondary schools: Methodological considerations.  In T. E. Scruggs &amp; M. A. </a:t>
            </a:r>
            <a:r>
              <a:rPr kumimoji="0" lang="en-US" sz="10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Mastropieri</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(Eds.) </a:t>
            </a:r>
            <a:r>
              <a:rPr kumimoji="0" lang="en-US" sz="10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Applications of research methodology: Advances in learning and behavioral disabilities</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(Vol. 19), pp. 157-199.  Oxford, UK: Elsevier.</a:t>
            </a:r>
            <a:endPar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Sugai</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G., &amp; Horner, R.R. (2006). A promising approach for expanding and sustaining school-wide positive behavior support. </a:t>
            </a:r>
            <a:r>
              <a:rPr kumimoji="0" lang="en-US" sz="10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School psychology review, 35</a:t>
            </a:r>
            <a:r>
              <a:rPr kumimoji="0" lang="en-US" sz="10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245.</a:t>
            </a:r>
          </a:p>
        </p:txBody>
      </p:sp>
      <p:grpSp>
        <p:nvGrpSpPr>
          <p:cNvPr id="4" name="Group 3">
            <a:extLst>
              <a:ext uri="{FF2B5EF4-FFF2-40B4-BE49-F238E27FC236}">
                <a16:creationId xmlns:a16="http://schemas.microsoft.com/office/drawing/2014/main" id="{E44E0843-E86F-0445-94E2-3530C0186F19}"/>
              </a:ext>
            </a:extLst>
          </p:cNvPr>
          <p:cNvGrpSpPr/>
          <p:nvPr/>
        </p:nvGrpSpPr>
        <p:grpSpPr>
          <a:xfrm>
            <a:off x="6008914" y="3663158"/>
            <a:ext cx="2973010" cy="2047406"/>
            <a:chOff x="423333" y="1059255"/>
            <a:chExt cx="8297334" cy="5714079"/>
          </a:xfrm>
        </p:grpSpPr>
        <p:sp>
          <p:nvSpPr>
            <p:cNvPr id="7" name="Green Triangle">
              <a:extLst>
                <a:ext uri="{FF2B5EF4-FFF2-40B4-BE49-F238E27FC236}">
                  <a16:creationId xmlns:a16="http://schemas.microsoft.com/office/drawing/2014/main" id="{16795D9A-3A0C-564D-8778-F77D28545AC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Yellow Triangle">
              <a:extLst>
                <a:ext uri="{FF2B5EF4-FFF2-40B4-BE49-F238E27FC236}">
                  <a16:creationId xmlns:a16="http://schemas.microsoft.com/office/drawing/2014/main" id="{4A61817E-2CBB-D64C-B32F-7264F747EBE3}"/>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d Triangle">
              <a:extLst>
                <a:ext uri="{FF2B5EF4-FFF2-40B4-BE49-F238E27FC236}">
                  <a16:creationId xmlns:a16="http://schemas.microsoft.com/office/drawing/2014/main" id="{BF593E2F-25D4-5948-B80E-9D577666329C}"/>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01458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dirty="0"/>
              <a:t>Secondary (Tier 2) Prevention </a:t>
            </a:r>
          </a:p>
        </p:txBody>
      </p:sp>
      <p:sp>
        <p:nvSpPr>
          <p:cNvPr id="3" name="Content Placeholder 2"/>
          <p:cNvSpPr>
            <a:spLocks noGrp="1"/>
          </p:cNvSpPr>
          <p:nvPr>
            <p:ph idx="1"/>
          </p:nvPr>
        </p:nvSpPr>
        <p:spPr/>
        <p:txBody>
          <a:bodyPr>
            <a:normAutofit/>
          </a:bodyPr>
          <a:lstStyle/>
          <a:p>
            <a:r>
              <a:rPr lang="en-US" sz="2400"/>
              <a:t>Students who need more than the primary prevention plan, 10-15% of students </a:t>
            </a:r>
          </a:p>
          <a:p>
            <a:r>
              <a:rPr lang="en-US" sz="2400"/>
              <a:t>Focused intervention to address academic, behavior, and/or social concerns</a:t>
            </a:r>
          </a:p>
          <a:p>
            <a:pPr lvl="1"/>
            <a:r>
              <a:rPr lang="en-US"/>
              <a:t>Acquisition (can’t do)</a:t>
            </a:r>
          </a:p>
          <a:p>
            <a:pPr lvl="1"/>
            <a:r>
              <a:rPr lang="en-US"/>
              <a:t>Fluency (trouble doing)</a:t>
            </a:r>
          </a:p>
          <a:p>
            <a:pPr lvl="1"/>
            <a:r>
              <a:rPr lang="en-US"/>
              <a:t>Performance (won’t do) </a:t>
            </a:r>
          </a:p>
          <a:p>
            <a:r>
              <a:rPr lang="en-US" sz="2400"/>
              <a:t>Examples of secondary (Tier 2) prevention </a:t>
            </a:r>
          </a:p>
          <a:p>
            <a:pPr lvl="1"/>
            <a:r>
              <a:rPr lang="en-US"/>
              <a:t>Small group instruction in anger management</a:t>
            </a:r>
          </a:p>
          <a:p>
            <a:pPr lvl="1"/>
            <a:r>
              <a:rPr lang="en-US"/>
              <a:t>Reading comprehension strategies</a:t>
            </a:r>
          </a:p>
          <a:p>
            <a:endParaRPr lang="en-US"/>
          </a:p>
        </p:txBody>
      </p:sp>
      <p:grpSp>
        <p:nvGrpSpPr>
          <p:cNvPr id="5" name="Group 4">
            <a:extLst>
              <a:ext uri="{FF2B5EF4-FFF2-40B4-BE49-F238E27FC236}">
                <a16:creationId xmlns:a16="http://schemas.microsoft.com/office/drawing/2014/main" id="{F8415739-6E96-F24C-8705-A3CCE2144BF6}"/>
              </a:ext>
            </a:extLst>
          </p:cNvPr>
          <p:cNvGrpSpPr/>
          <p:nvPr/>
        </p:nvGrpSpPr>
        <p:grpSpPr>
          <a:xfrm>
            <a:off x="6008914" y="3663158"/>
            <a:ext cx="2973010" cy="2047406"/>
            <a:chOff x="423333" y="1059255"/>
            <a:chExt cx="8297334" cy="5714079"/>
          </a:xfrm>
        </p:grpSpPr>
        <p:sp>
          <p:nvSpPr>
            <p:cNvPr id="6" name="Green Triangle">
              <a:extLst>
                <a:ext uri="{FF2B5EF4-FFF2-40B4-BE49-F238E27FC236}">
                  <a16:creationId xmlns:a16="http://schemas.microsoft.com/office/drawing/2014/main" id="{7541D549-D5AF-6B48-ADF1-31F64913B8DE}"/>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Yellow Triangle">
              <a:extLst>
                <a:ext uri="{FF2B5EF4-FFF2-40B4-BE49-F238E27FC236}">
                  <a16:creationId xmlns:a16="http://schemas.microsoft.com/office/drawing/2014/main" id="{C65C711B-062B-FE45-9A10-5A119A94DB69}"/>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102444AD-9C16-3841-A835-FE3262F178D8}"/>
                </a:ext>
              </a:extLst>
            </p:cNvPr>
            <p:cNvSpPr/>
            <p:nvPr/>
          </p:nvSpPr>
          <p:spPr>
            <a:xfrm>
              <a:off x="3995596" y="1059255"/>
              <a:ext cx="1134701" cy="787564"/>
            </a:xfrm>
            <a:prstGeom prst="triangle">
              <a:avLst/>
            </a:prstGeom>
            <a:solidFill>
              <a:srgbClr val="FE0002">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a:ln>
                  <a:noFill/>
                </a:ln>
                <a:solidFill>
                  <a:srgbClr val="FF0000"/>
                </a:solidFill>
                <a:effectLst/>
                <a:uLnTx/>
                <a:uFillTx/>
                <a:latin typeface="Calibri" panose="020F0502020204030204"/>
                <a:ea typeface="ＭＳ Ｐゴシック" pitchFamily="34" charset="-128"/>
                <a:cs typeface="+mn-cs"/>
              </a:rPr>
              <a:t> </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Lane, K.L., Oakes, W.P., Ennis, R.P., &amp; Hirsch, S.E. (2014). Identifying students for secondary and tertiary prevention efforts: How do we determine which students have tier 2 and tier 3 needs?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Preventing School Failure, 58</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171-182.</a:t>
            </a:r>
          </a:p>
        </p:txBody>
      </p:sp>
    </p:spTree>
    <p:extLst>
      <p:ext uri="{BB962C8B-B14F-4D97-AF65-F5344CB8AC3E}">
        <p14:creationId xmlns:p14="http://schemas.microsoft.com/office/powerpoint/2010/main" val="2845797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US" dirty="0">
                <a:solidFill>
                  <a:schemeClr val="bg1"/>
                </a:solidFill>
              </a:rPr>
              <a:t>Tertiary (Tier 3) Prevention </a:t>
            </a:r>
          </a:p>
        </p:txBody>
      </p:sp>
      <p:sp>
        <p:nvSpPr>
          <p:cNvPr id="3" name="Content Placeholder 2"/>
          <p:cNvSpPr>
            <a:spLocks noGrp="1"/>
          </p:cNvSpPr>
          <p:nvPr>
            <p:ph idx="1"/>
          </p:nvPr>
        </p:nvSpPr>
        <p:spPr>
          <a:xfrm>
            <a:off x="628650" y="1825624"/>
            <a:ext cx="7886700" cy="4746625"/>
          </a:xfrm>
        </p:spPr>
        <p:txBody>
          <a:bodyPr>
            <a:normAutofit/>
          </a:bodyPr>
          <a:lstStyle/>
          <a:p>
            <a:r>
              <a:rPr lang="en-US" sz="2400"/>
              <a:t>Students who need more than primary or secondary prevention, 5-7% of students</a:t>
            </a:r>
          </a:p>
          <a:p>
            <a:r>
              <a:rPr lang="en-US" sz="2400"/>
              <a:t>Intensive individualized interventions</a:t>
            </a:r>
          </a:p>
          <a:p>
            <a:r>
              <a:rPr lang="en-US" sz="2400"/>
              <a:t>Examples of tertiary (Tier 3) prevention </a:t>
            </a:r>
          </a:p>
          <a:p>
            <a:pPr lvl="1"/>
            <a:r>
              <a:rPr lang="en-US" sz="2200"/>
              <a:t>Functional assessment-based interventions </a:t>
            </a:r>
            <a:br>
              <a:rPr lang="en-US" sz="2200"/>
            </a:br>
            <a:r>
              <a:rPr lang="en-US" sz="1800">
                <a:solidFill>
                  <a:schemeClr val="bg1">
                    <a:lumMod val="50000"/>
                  </a:schemeClr>
                </a:solidFill>
              </a:rPr>
              <a:t>(</a:t>
            </a:r>
            <a:r>
              <a:rPr lang="en-US" sz="1800" err="1">
                <a:solidFill>
                  <a:schemeClr val="bg1">
                    <a:lumMod val="50000"/>
                  </a:schemeClr>
                </a:solidFill>
              </a:rPr>
              <a:t>Umbreit</a:t>
            </a:r>
            <a:r>
              <a:rPr lang="en-US" sz="1800">
                <a:solidFill>
                  <a:schemeClr val="bg1">
                    <a:lumMod val="50000"/>
                  </a:schemeClr>
                </a:solidFill>
              </a:rPr>
              <a:t>, Ferro, </a:t>
            </a:r>
            <a:r>
              <a:rPr lang="en-US" sz="1800" err="1">
                <a:solidFill>
                  <a:schemeClr val="bg1">
                    <a:lumMod val="50000"/>
                  </a:schemeClr>
                </a:solidFill>
              </a:rPr>
              <a:t>Liaupsin</a:t>
            </a:r>
            <a:r>
              <a:rPr lang="en-US" sz="1800">
                <a:solidFill>
                  <a:schemeClr val="bg1">
                    <a:lumMod val="50000"/>
                  </a:schemeClr>
                </a:solidFill>
              </a:rPr>
              <a:t>, &amp; Lane, 2007)</a:t>
            </a:r>
          </a:p>
          <a:p>
            <a:pPr lvl="1"/>
            <a:r>
              <a:rPr lang="en-US" sz="2200"/>
              <a:t>Multisystemic therapy program</a:t>
            </a:r>
            <a:br>
              <a:rPr lang="en-US" sz="2200"/>
            </a:br>
            <a:r>
              <a:rPr lang="en-US" sz="1800">
                <a:solidFill>
                  <a:schemeClr val="bg1">
                    <a:lumMod val="50000"/>
                  </a:schemeClr>
                </a:solidFill>
              </a:rPr>
              <a:t>(</a:t>
            </a:r>
            <a:r>
              <a:rPr lang="en-US" sz="1800" err="1">
                <a:solidFill>
                  <a:schemeClr val="bg1">
                    <a:lumMod val="50000"/>
                  </a:schemeClr>
                </a:solidFill>
              </a:rPr>
              <a:t>Schoenwald</a:t>
            </a:r>
            <a:r>
              <a:rPr lang="en-US" sz="1800">
                <a:solidFill>
                  <a:schemeClr val="bg1">
                    <a:lumMod val="50000"/>
                  </a:schemeClr>
                </a:solidFill>
              </a:rPr>
              <a:t>, Brown, &amp; </a:t>
            </a:r>
            <a:r>
              <a:rPr lang="en-US" sz="1800" err="1">
                <a:solidFill>
                  <a:schemeClr val="bg1">
                    <a:lumMod val="50000"/>
                  </a:schemeClr>
                </a:solidFill>
              </a:rPr>
              <a:t>Henggeler</a:t>
            </a:r>
            <a:r>
              <a:rPr lang="en-US" sz="1800">
                <a:solidFill>
                  <a:schemeClr val="bg1">
                    <a:lumMod val="50000"/>
                  </a:schemeClr>
                </a:solidFill>
              </a:rPr>
              <a:t>, 2000)</a:t>
            </a:r>
          </a:p>
        </p:txBody>
      </p:sp>
      <p:sp>
        <p:nvSpPr>
          <p:cNvPr id="4" name="Rectangle 3"/>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Sources:  Lane, K.L., Oakes, W.P., Ennis, R.P., &amp; Hirsch, S.E. (2014). Identifying students for secondary and tertiary prevention efforts: How do we determine which students have Tier 2 and Tier 3 needs? </a:t>
            </a:r>
            <a:r>
              <a:rPr kumimoji="0" lang="en-US" sz="11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Preventing School Failure, 58</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171-182.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Schoenwald</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S. K., Brown, T. L., &amp; </a:t>
            </a:r>
            <a:r>
              <a:rPr kumimoji="0" lang="en-US" sz="11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Henggeler</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S. W. (2000). Inside </a:t>
            </a:r>
            <a:r>
              <a:rPr kumimoji="0" lang="en-US" sz="11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multisystemic</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therapy therapist, supervisory, and program practices. </a:t>
            </a:r>
            <a:r>
              <a:rPr kumimoji="0" lang="en-US" sz="11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Journal of Emotional and Behavioral Disorders</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n-US" sz="11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8</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113-127.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Umbreit, J., Ferro, J.B., Liaupsin, C.J., </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&amp; Lane, K.L. (2007). </a:t>
            </a:r>
            <a:r>
              <a:rPr kumimoji="0" lang="en-US" sz="11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Functional behavioral assessment and function-based intervention: An effective, practical approach. </a:t>
            </a: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Upper Saddle River, NJ: Prentice-Hall.</a:t>
            </a:r>
          </a:p>
        </p:txBody>
      </p:sp>
      <p:grpSp>
        <p:nvGrpSpPr>
          <p:cNvPr id="5" name="Group 4">
            <a:extLst>
              <a:ext uri="{FF2B5EF4-FFF2-40B4-BE49-F238E27FC236}">
                <a16:creationId xmlns:a16="http://schemas.microsoft.com/office/drawing/2014/main" id="{4963C938-0543-3C49-A25F-62A18E4B62FC}"/>
              </a:ext>
            </a:extLst>
          </p:cNvPr>
          <p:cNvGrpSpPr/>
          <p:nvPr/>
        </p:nvGrpSpPr>
        <p:grpSpPr>
          <a:xfrm>
            <a:off x="6008914" y="3663158"/>
            <a:ext cx="2973010" cy="2047406"/>
            <a:chOff x="423333" y="1059255"/>
            <a:chExt cx="8297334" cy="5714079"/>
          </a:xfrm>
        </p:grpSpPr>
        <p:sp>
          <p:nvSpPr>
            <p:cNvPr id="6" name="Green Triangle">
              <a:extLst>
                <a:ext uri="{FF2B5EF4-FFF2-40B4-BE49-F238E27FC236}">
                  <a16:creationId xmlns:a16="http://schemas.microsoft.com/office/drawing/2014/main" id="{399DA423-2E13-EB45-A7DD-C9D63C6D1CA3}"/>
                </a:ext>
              </a:extLst>
            </p:cNvPr>
            <p:cNvSpPr/>
            <p:nvPr/>
          </p:nvSpPr>
          <p:spPr>
            <a:xfrm>
              <a:off x="423333" y="3132668"/>
              <a:ext cx="8297334" cy="3640666"/>
            </a:xfrm>
            <a:prstGeom prst="trapezoid">
              <a:avLst>
                <a:gd name="adj" fmla="val 72862"/>
              </a:avLst>
            </a:prstGeom>
            <a:solidFill>
              <a:srgbClr val="0099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Yellow Triangle">
              <a:extLst>
                <a:ext uri="{FF2B5EF4-FFF2-40B4-BE49-F238E27FC236}">
                  <a16:creationId xmlns:a16="http://schemas.microsoft.com/office/drawing/2014/main" id="{39D2D345-3F2A-0748-9D08-37E74E2C739D}"/>
                </a:ext>
              </a:extLst>
            </p:cNvPr>
            <p:cNvSpPr/>
            <p:nvPr/>
          </p:nvSpPr>
          <p:spPr>
            <a:xfrm>
              <a:off x="3066106" y="1846280"/>
              <a:ext cx="3008769" cy="1286934"/>
            </a:xfrm>
            <a:prstGeom prst="trapezoid">
              <a:avLst>
                <a:gd name="adj" fmla="val 72862"/>
              </a:avLst>
            </a:prstGeom>
            <a:solidFill>
              <a:srgbClr val="FFFF00">
                <a:alpha val="15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2961939C-1E54-5E45-A19C-AFE03AAD8662}"/>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5450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Three</a:t>
            </a:r>
            <a:r>
              <a:rPr lang="en-US" dirty="0"/>
              <a:t> Core Features</a:t>
            </a:r>
          </a:p>
        </p:txBody>
      </p:sp>
      <p:pic>
        <p:nvPicPr>
          <p:cNvPr id="4" name="Picture 3" descr="The number 3, large in 3D brushed steel." title="Three">
            <a:extLst>
              <a:ext uri="{FF2B5EF4-FFF2-40B4-BE49-F238E27FC236}">
                <a16:creationId xmlns:a16="http://schemas.microsoft.com/office/drawing/2014/main" id="{6B6AF0AD-8021-9B4C-B0FA-3405A5F6FF7B}"/>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0772" y="2487317"/>
            <a:ext cx="3198244" cy="3602736"/>
          </a:xfrm>
          <a:prstGeom prst="rect">
            <a:avLst/>
          </a:prstGeom>
        </p:spPr>
      </p:pic>
    </p:spTree>
    <p:extLst>
      <p:ext uri="{BB962C8B-B14F-4D97-AF65-F5344CB8AC3E}">
        <p14:creationId xmlns:p14="http://schemas.microsoft.com/office/powerpoint/2010/main" val="1824957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8791"/>
            <a:ext cx="8229600" cy="1143000"/>
          </a:xfrm>
          <a:noFill/>
          <a:ln>
            <a:noFill/>
          </a:ln>
        </p:spPr>
        <p:txBody>
          <a:bodyPr>
            <a:noAutofit/>
          </a:bodyPr>
          <a:lstStyle/>
          <a:p>
            <a:r>
              <a:rPr lang="en-US" kern="0" dirty="0">
                <a:cs typeface="Times New Roman" panose="02020603050405020304" pitchFamily="18" charset="0"/>
              </a:rPr>
              <a:t>Core features of the Ci3T model of prevention</a:t>
            </a:r>
            <a:endParaRPr lang="en-US" dirty="0"/>
          </a:p>
        </p:txBody>
      </p:sp>
      <p:grpSp>
        <p:nvGrpSpPr>
          <p:cNvPr id="10" name="Group 9" descr="Three circles stacks as a triangle with arrow connecting in clockwise motion." title="Graphic showing interrelated academic, behavior, and social domains">
            <a:extLst>
              <a:ext uri="{FF2B5EF4-FFF2-40B4-BE49-F238E27FC236}">
                <a16:creationId xmlns:a16="http://schemas.microsoft.com/office/drawing/2014/main" id="{A5DC57F8-1977-7B46-9FAB-5C9098EEE9D9}"/>
              </a:ext>
            </a:extLst>
          </p:cNvPr>
          <p:cNvGrpSpPr/>
          <p:nvPr/>
        </p:nvGrpSpPr>
        <p:grpSpPr>
          <a:xfrm>
            <a:off x="1610446" y="882476"/>
            <a:ext cx="6075507" cy="6047660"/>
            <a:chOff x="1419530" y="604955"/>
            <a:chExt cx="6075507" cy="6047660"/>
          </a:xfrm>
        </p:grpSpPr>
        <p:sp>
          <p:nvSpPr>
            <p:cNvPr id="11" name="Oval 10">
              <a:extLst>
                <a:ext uri="{FF2B5EF4-FFF2-40B4-BE49-F238E27FC236}">
                  <a16:creationId xmlns:a16="http://schemas.microsoft.com/office/drawing/2014/main" id="{5C1577E2-3388-154B-BA69-6C62C8437BBB}"/>
                </a:ext>
              </a:extLst>
            </p:cNvPr>
            <p:cNvSpPr>
              <a:spLocks noChangeAspect="1"/>
            </p:cNvSpPr>
            <p:nvPr/>
          </p:nvSpPr>
          <p:spPr>
            <a:xfrm>
              <a:off x="2987017" y="604955"/>
              <a:ext cx="2926080" cy="2926080"/>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Calibri" panose="020F0502020204030204"/>
                  <a:ea typeface="+mn-ea"/>
                  <a:cs typeface="+mn-cs"/>
                </a:rPr>
                <a:t>Academic</a:t>
              </a:r>
            </a:p>
          </p:txBody>
        </p:sp>
        <p:sp>
          <p:nvSpPr>
            <p:cNvPr id="12" name="Oval 11">
              <a:extLst>
                <a:ext uri="{FF2B5EF4-FFF2-40B4-BE49-F238E27FC236}">
                  <a16:creationId xmlns:a16="http://schemas.microsoft.com/office/drawing/2014/main" id="{B1962DA3-9AF7-EF48-90FC-07CE9BE82527}"/>
                </a:ext>
              </a:extLst>
            </p:cNvPr>
            <p:cNvSpPr>
              <a:spLocks noChangeAspect="1"/>
            </p:cNvSpPr>
            <p:nvPr/>
          </p:nvSpPr>
          <p:spPr>
            <a:xfrm>
              <a:off x="1419530" y="3327864"/>
              <a:ext cx="2926080" cy="2926080"/>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Calibri" panose="020F0502020204030204"/>
                  <a:ea typeface="+mn-ea"/>
                  <a:cs typeface="+mn-cs"/>
                </a:rPr>
                <a:t>Behavior</a:t>
              </a:r>
            </a:p>
          </p:txBody>
        </p:sp>
        <p:sp>
          <p:nvSpPr>
            <p:cNvPr id="13" name="Oval 12">
              <a:extLst>
                <a:ext uri="{FF2B5EF4-FFF2-40B4-BE49-F238E27FC236}">
                  <a16:creationId xmlns:a16="http://schemas.microsoft.com/office/drawing/2014/main" id="{27AD7BAE-AEAE-8D49-AE89-0B8C85F4385A}"/>
                </a:ext>
              </a:extLst>
            </p:cNvPr>
            <p:cNvSpPr>
              <a:spLocks noChangeAspect="1"/>
            </p:cNvSpPr>
            <p:nvPr/>
          </p:nvSpPr>
          <p:spPr>
            <a:xfrm>
              <a:off x="4568957" y="3327864"/>
              <a:ext cx="2926080" cy="2926080"/>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381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15" name="Circular Arrow 14">
              <a:extLst>
                <a:ext uri="{FF2B5EF4-FFF2-40B4-BE49-F238E27FC236}">
                  <a16:creationId xmlns:a16="http://schemas.microsoft.com/office/drawing/2014/main" id="{85D6B5C9-5448-FF41-B826-6A411F221BE5}"/>
                </a:ext>
              </a:extLst>
            </p:cNvPr>
            <p:cNvSpPr/>
            <p:nvPr/>
          </p:nvSpPr>
          <p:spPr>
            <a:xfrm rot="10800000">
              <a:off x="1801201" y="1307644"/>
              <a:ext cx="5138977" cy="5138977"/>
            </a:xfrm>
            <a:prstGeom prst="circularArrow">
              <a:avLst>
                <a:gd name="adj1" fmla="val 8253"/>
                <a:gd name="adj2" fmla="val 576535"/>
                <a:gd name="adj3" fmla="val 2961940"/>
                <a:gd name="adj4" fmla="val 53006"/>
                <a:gd name="adj5" fmla="val 9629"/>
              </a:avLst>
            </a:prstGeom>
            <a:solidFill>
              <a:schemeClr val="bg1">
                <a:alpha val="25000"/>
              </a:schemeClr>
            </a:solidFill>
            <a:ln w="38100">
              <a:solidFill>
                <a:schemeClr val="bg1">
                  <a:lumMod val="50000"/>
                </a:schemeClr>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Circular Arrow 15">
              <a:extLst>
                <a:ext uri="{FF2B5EF4-FFF2-40B4-BE49-F238E27FC236}">
                  <a16:creationId xmlns:a16="http://schemas.microsoft.com/office/drawing/2014/main" id="{85C70D8D-7524-2C4C-8A7B-DBBB4814A521}"/>
                </a:ext>
              </a:extLst>
            </p:cNvPr>
            <p:cNvSpPr/>
            <p:nvPr/>
          </p:nvSpPr>
          <p:spPr>
            <a:xfrm rot="10800000">
              <a:off x="2057387" y="1307644"/>
              <a:ext cx="5138977" cy="5138977"/>
            </a:xfrm>
            <a:prstGeom prst="circularArrow">
              <a:avLst>
                <a:gd name="adj1" fmla="val 8253"/>
                <a:gd name="adj2" fmla="val 576535"/>
                <a:gd name="adj3" fmla="val 10170459"/>
                <a:gd name="adj4" fmla="val 7261524"/>
                <a:gd name="adj5" fmla="val 9629"/>
              </a:avLst>
            </a:prstGeom>
            <a:solidFill>
              <a:schemeClr val="bg1">
                <a:alpha val="25000"/>
              </a:schemeClr>
            </a:solidFill>
            <a:ln w="38100">
              <a:solidFill>
                <a:schemeClr val="accent6"/>
              </a:solidFill>
            </a:ln>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17" name="Circular Arrow 16">
              <a:extLst>
                <a:ext uri="{FF2B5EF4-FFF2-40B4-BE49-F238E27FC236}">
                  <a16:creationId xmlns:a16="http://schemas.microsoft.com/office/drawing/2014/main" id="{59082C71-A70F-E041-B148-A56FBDE9A9BC}"/>
                </a:ext>
              </a:extLst>
            </p:cNvPr>
            <p:cNvSpPr/>
            <p:nvPr/>
          </p:nvSpPr>
          <p:spPr>
            <a:xfrm rot="11273190">
              <a:off x="1807952" y="1513638"/>
              <a:ext cx="5138977" cy="5138977"/>
            </a:xfrm>
            <a:prstGeom prst="circularArrow">
              <a:avLst>
                <a:gd name="adj1" fmla="val 8253"/>
                <a:gd name="adj2" fmla="val 576535"/>
                <a:gd name="adj3" fmla="val 16854933"/>
                <a:gd name="adj4" fmla="val 13847366"/>
                <a:gd name="adj5" fmla="val 9629"/>
              </a:avLst>
            </a:prstGeom>
            <a:solidFill>
              <a:schemeClr val="bg1">
                <a:alpha val="25000"/>
              </a:schemeClr>
            </a:solidFill>
            <a:ln w="38100">
              <a:solidFill>
                <a:schemeClr val="accent5">
                  <a:lumMod val="75000"/>
                </a:schemeClr>
              </a:solidFill>
            </a:ln>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grpSp>
    </p:spTree>
    <p:extLst>
      <p:ext uri="{BB962C8B-B14F-4D97-AF65-F5344CB8AC3E}">
        <p14:creationId xmlns:p14="http://schemas.microsoft.com/office/powerpoint/2010/main" val="386569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r>
              <a:rPr lang="en-US"/>
              <a:t>Academic Component</a:t>
            </a:r>
            <a:endParaRPr lang="en-US" dirty="0"/>
          </a:p>
        </p:txBody>
      </p:sp>
      <p:sp>
        <p:nvSpPr>
          <p:cNvPr id="31747" name="Rectangle 3"/>
          <p:cNvSpPr>
            <a:spLocks noGrp="1" noChangeArrowheads="1"/>
          </p:cNvSpPr>
          <p:nvPr>
            <p:ph idx="1"/>
          </p:nvPr>
        </p:nvSpPr>
        <p:spPr>
          <a:xfrm>
            <a:off x="628650" y="1617275"/>
            <a:ext cx="7886700" cy="4351338"/>
          </a:xfrm>
        </p:spPr>
        <p:txBody>
          <a:bodyPr/>
          <a:lstStyle/>
          <a:p>
            <a:r>
              <a:rPr lang="en-US" altLang="en-US" dirty="0"/>
              <a:t>Coordinated instruction within and across grade levels</a:t>
            </a:r>
          </a:p>
          <a:p>
            <a:r>
              <a:rPr lang="en-US" altLang="en-US" dirty="0"/>
              <a:t>Instruction linked to College and Career-Ready Standards, early learning standards, state, or district standards</a:t>
            </a:r>
          </a:p>
          <a:p>
            <a:r>
              <a:rPr lang="en-US" altLang="en-US" dirty="0"/>
              <a:t>Benchmarking student progress to inform instruction</a:t>
            </a:r>
          </a:p>
          <a:p>
            <a:r>
              <a:rPr lang="en-US" altLang="en-US" dirty="0"/>
              <a:t>Progress monitoring for students identified for secondary (Tier 2) and tertiary (Tier 3) supports</a:t>
            </a:r>
          </a:p>
        </p:txBody>
      </p:sp>
      <p:sp>
        <p:nvSpPr>
          <p:cNvPr id="4" name="Rectangle 3"/>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dirty="0">
                <a:ln>
                  <a:noFill/>
                </a:ln>
                <a:solidFill>
                  <a:srgbClr val="FF0000"/>
                </a:solidFill>
                <a:effectLst/>
                <a:uLnTx/>
                <a:uFillTx/>
                <a:latin typeface="Calibri" panose="020F0502020204030204"/>
                <a:ea typeface="ＭＳ Ｐゴシック" pitchFamily="34" charset="-128"/>
                <a:cs typeface="+mn-cs"/>
              </a:rPr>
              <a:t>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Lane, K.L., Oakes, W.P., &amp; Menzies, H.M. (2014). Comprehensive, integrated, three-tiered models of prevention: Why does my school—and district—need an integrated approach to meet students’ academic, behavioral, and social needs?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Preventing School Failure: Alternative Education for Children and Youth, 58</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121-128.</a:t>
            </a:r>
          </a:p>
        </p:txBody>
      </p:sp>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1129453" y="5512456"/>
            <a:ext cx="5370206" cy="623098"/>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9453" y="5512456"/>
            <a:ext cx="2041859" cy="623098"/>
          </a:xfrm>
          <a:prstGeom prst="rect">
            <a:avLst/>
          </a:prstGeom>
          <a:effectLst>
            <a:softEdge rad="63500"/>
          </a:effectLst>
        </p:spPr>
      </p:pic>
    </p:spTree>
    <p:extLst>
      <p:ext uri="{BB962C8B-B14F-4D97-AF65-F5344CB8AC3E}">
        <p14:creationId xmlns:p14="http://schemas.microsoft.com/office/powerpoint/2010/main" val="2721959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628650" y="365126"/>
            <a:ext cx="8163658" cy="1325563"/>
          </a:xfrm>
        </p:spPr>
        <p:txBody>
          <a:bodyPr>
            <a:normAutofit fontScale="90000"/>
          </a:bodyPr>
          <a:lstStyle/>
          <a:p>
            <a:r>
              <a:rPr lang="en-US"/>
              <a:t>Behavioral Component: Positive Behavioral Interventions and Supports (PBIS)</a:t>
            </a:r>
          </a:p>
        </p:txBody>
      </p:sp>
      <p:sp>
        <p:nvSpPr>
          <p:cNvPr id="33796" name="Rectangle 3"/>
          <p:cNvSpPr>
            <a:spLocks noGrp="1" noChangeArrowheads="1"/>
          </p:cNvSpPr>
          <p:nvPr>
            <p:ph idx="1"/>
          </p:nvPr>
        </p:nvSpPr>
        <p:spPr>
          <a:xfrm>
            <a:off x="628650" y="1959431"/>
            <a:ext cx="7809294" cy="3956277"/>
          </a:xfrm>
        </p:spPr>
        <p:txBody>
          <a:bodyPr>
            <a:normAutofit/>
          </a:bodyPr>
          <a:lstStyle/>
          <a:p>
            <a:r>
              <a:rPr lang="en-US" altLang="en-US" sz="2400" dirty="0"/>
              <a:t>Establish, clarify, and define expectations</a:t>
            </a:r>
          </a:p>
          <a:p>
            <a:r>
              <a:rPr lang="en-US" altLang="en-US" sz="2400" dirty="0"/>
              <a:t>Teach all students the expectations, planned and implemented by all adults in the school </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Horner, R.H., &amp;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Sugai</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G. (2015). School-wide PBIS: An example of applied behavior analysis implemented at a scale of social importance.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Behavior Analysis in Practice, 8</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80-85.</a:t>
            </a:r>
          </a:p>
        </p:txBody>
      </p:sp>
      <p:sp>
        <p:nvSpPr>
          <p:cNvPr id="9" name="Rounded Rectangle 8"/>
          <p:cNvSpPr/>
          <p:nvPr/>
        </p:nvSpPr>
        <p:spPr>
          <a:xfrm>
            <a:off x="2344783" y="1386992"/>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 Framework, Not a Curriculum</a:t>
            </a:r>
          </a:p>
        </p:txBody>
      </p:sp>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1129453" y="5753608"/>
            <a:ext cx="5370206" cy="623098"/>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44167" y="5753608"/>
            <a:ext cx="1758462" cy="623098"/>
          </a:xfrm>
          <a:prstGeom prst="rect">
            <a:avLst/>
          </a:prstGeom>
          <a:effectLst>
            <a:softEdge rad="63500"/>
          </a:effectLst>
        </p:spPr>
      </p:pic>
    </p:spTree>
    <p:extLst>
      <p:ext uri="{BB962C8B-B14F-4D97-AF65-F5344CB8AC3E}">
        <p14:creationId xmlns:p14="http://schemas.microsoft.com/office/powerpoint/2010/main" val="266184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dirty="0"/>
              <a:t>Social Component: </a:t>
            </a:r>
            <a:br>
              <a:rPr lang="en-US" dirty="0"/>
            </a:br>
            <a:r>
              <a:rPr lang="en-US" dirty="0"/>
              <a:t>Identifying a Validated Curriculum</a:t>
            </a:r>
          </a:p>
        </p:txBody>
      </p:sp>
      <p:sp>
        <p:nvSpPr>
          <p:cNvPr id="32772" name="Rectangle 3"/>
          <p:cNvSpPr>
            <a:spLocks noGrp="1" noChangeArrowheads="1"/>
          </p:cNvSpPr>
          <p:nvPr>
            <p:ph idx="1"/>
          </p:nvPr>
        </p:nvSpPr>
        <p:spPr>
          <a:xfrm>
            <a:off x="628650" y="1825625"/>
            <a:ext cx="7524750" cy="4351338"/>
          </a:xfrm>
        </p:spPr>
        <p:txBody>
          <a:bodyPr>
            <a:normAutofit/>
          </a:bodyPr>
          <a:lstStyle/>
          <a:p>
            <a:r>
              <a:rPr lang="en-US" altLang="en-US" sz="2400"/>
              <a:t>Violence Prevention</a:t>
            </a:r>
          </a:p>
          <a:p>
            <a:pPr lvl="1"/>
            <a:r>
              <a:rPr lang="en-US" altLang="en-US"/>
              <a:t>Second Step Violence Prevention (</a:t>
            </a:r>
            <a:r>
              <a:rPr lang="en-US" altLang="en-US" err="1"/>
              <a:t>www.cfchildren.org</a:t>
            </a:r>
            <a:r>
              <a:rPr lang="en-US" altLang="en-US"/>
              <a:t>)</a:t>
            </a:r>
          </a:p>
          <a:p>
            <a:r>
              <a:rPr lang="en-US" altLang="en-US" sz="2400"/>
              <a:t>Character Education</a:t>
            </a:r>
          </a:p>
          <a:p>
            <a:pPr lvl="1"/>
            <a:r>
              <a:rPr lang="en-US" altLang="en-US"/>
              <a:t>Positive Action (</a:t>
            </a:r>
            <a:r>
              <a:rPr lang="en-US" altLang="en-US" err="1"/>
              <a:t>www.positiveaction.net</a:t>
            </a:r>
            <a:r>
              <a:rPr lang="en-US" altLang="en-US"/>
              <a:t>)</a:t>
            </a:r>
          </a:p>
          <a:p>
            <a:pPr lvl="1"/>
            <a:r>
              <a:rPr lang="en-US" altLang="en-US"/>
              <a:t>Caring School Community (www.characterplus.org)</a:t>
            </a:r>
          </a:p>
          <a:p>
            <a:r>
              <a:rPr lang="en-US" altLang="en-US" sz="2400"/>
              <a:t>Social Skills</a:t>
            </a:r>
          </a:p>
          <a:p>
            <a:pPr lvl="1"/>
            <a:r>
              <a:rPr lang="en-US" altLang="en-US"/>
              <a:t>Social Skills Improvement System: </a:t>
            </a:r>
            <a:r>
              <a:rPr lang="en-US" altLang="en-US" err="1"/>
              <a:t>Classwide</a:t>
            </a:r>
            <a:r>
              <a:rPr lang="en-US" altLang="en-US"/>
              <a:t> Intervention Program (Elliott &amp; Gresham, 2007)</a:t>
            </a:r>
          </a:p>
        </p:txBody>
      </p:sp>
      <p:sp>
        <p:nvSpPr>
          <p:cNvPr id="5" name="Rectangle 4"/>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Elliott, S. N., &amp; Gresham, F. M. (2007).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Social Skills Improvement System: </a:t>
            </a:r>
            <a:r>
              <a:rPr kumimoji="0" lang="en-US" sz="1400" b="0" i="1"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Classwide</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 intervention program teacher’s guide. </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Bloomington, MN: Pearson Assessments.</a:t>
            </a:r>
            <a:endPar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endParaRPr>
          </a:p>
        </p:txBody>
      </p:sp>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3" cstate="screen">
            <a:alphaModFix amt="5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1129453" y="5512456"/>
            <a:ext cx="5370206" cy="623098"/>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2435" y="5512456"/>
            <a:ext cx="1837224" cy="623098"/>
          </a:xfrm>
          <a:prstGeom prst="rect">
            <a:avLst/>
          </a:prstGeom>
          <a:effectLst>
            <a:softEdge rad="63500"/>
          </a:effectLst>
        </p:spPr>
      </p:pic>
    </p:spTree>
    <p:extLst>
      <p:ext uri="{BB962C8B-B14F-4D97-AF65-F5344CB8AC3E}">
        <p14:creationId xmlns:p14="http://schemas.microsoft.com/office/powerpoint/2010/main" val="397740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a:off x="495300" y="3152774"/>
            <a:ext cx="8153399" cy="3609975"/>
          </a:xfrm>
          <a:prstGeom prst="trapezoid">
            <a:avLst>
              <a:gd name="adj" fmla="val 71146"/>
            </a:avLst>
          </a:prstGeom>
          <a:noFill/>
          <a:ln>
            <a:solidFill>
              <a:schemeClr val="accent6">
                <a:alpha val="2000"/>
              </a:schemeClr>
            </a:solidFill>
          </a:ln>
          <a:effectLst>
            <a:glow rad="228600">
              <a:srgbClr val="00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83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title="Ci3T Blueprint A"/>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446" y="316027"/>
            <a:ext cx="8057108" cy="6225947"/>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p:cNvSpPr/>
          <p:nvPr/>
        </p:nvSpPr>
        <p:spPr>
          <a:xfrm>
            <a:off x="83275" y="77955"/>
            <a:ext cx="5387848" cy="68580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lt1"/>
                </a:solidFill>
              </a:rPr>
              <a:t>Ci3T Blueprint A Primary (Tier 1) Plan</a:t>
            </a:r>
          </a:p>
        </p:txBody>
      </p:sp>
      <p:sp>
        <p:nvSpPr>
          <p:cNvPr id="9" name="Oval 8"/>
          <p:cNvSpPr/>
          <p:nvPr/>
        </p:nvSpPr>
        <p:spPr>
          <a:xfrm>
            <a:off x="793820" y="1747137"/>
            <a:ext cx="7686989" cy="1517302"/>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71409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28650" y="1740509"/>
            <a:ext cx="8515350" cy="4351338"/>
          </a:xfrm>
        </p:spPr>
        <p:txBody>
          <a:bodyPr/>
          <a:lstStyle/>
          <a:p>
            <a:pPr lvl="0"/>
            <a:r>
              <a:rPr lang="en-US" dirty="0"/>
              <a:t>Overview of Ci3T</a:t>
            </a:r>
          </a:p>
          <a:p>
            <a:r>
              <a:rPr lang="en-US" dirty="0"/>
              <a:t>Rolling out Your Plan … Sharing Successes!</a:t>
            </a:r>
          </a:p>
          <a:p>
            <a:pPr lvl="0"/>
            <a:r>
              <a:rPr lang="en-US" dirty="0"/>
              <a:t>Implementing Tier 1</a:t>
            </a:r>
          </a:p>
          <a:p>
            <a:pPr lvl="1"/>
            <a:r>
              <a:rPr lang="en-US" dirty="0"/>
              <a:t>Academics</a:t>
            </a:r>
          </a:p>
          <a:p>
            <a:pPr lvl="1"/>
            <a:r>
              <a:rPr lang="en-US" dirty="0"/>
              <a:t>Behavior: Positive Behavior Intervention and Supports (PBIS)</a:t>
            </a:r>
          </a:p>
          <a:p>
            <a:pPr lvl="1"/>
            <a:r>
              <a:rPr lang="en-US" dirty="0"/>
              <a:t>Social Skills </a:t>
            </a:r>
          </a:p>
          <a:p>
            <a:pPr lvl="0"/>
            <a:r>
              <a:rPr lang="en-US" dirty="0"/>
              <a:t>Procedures for</a:t>
            </a:r>
          </a:p>
          <a:p>
            <a:pPr lvl="1"/>
            <a:r>
              <a:rPr lang="en-US" dirty="0"/>
              <a:t>Teaching </a:t>
            </a:r>
          </a:p>
          <a:p>
            <a:pPr lvl="1"/>
            <a:r>
              <a:rPr lang="en-US" dirty="0"/>
              <a:t>Reinforcing</a:t>
            </a:r>
          </a:p>
          <a:p>
            <a:pPr lvl="1"/>
            <a:r>
              <a:rPr lang="en-US" dirty="0"/>
              <a:t>Monitoring</a:t>
            </a:r>
          </a:p>
          <a:p>
            <a:pPr lvl="0"/>
            <a:r>
              <a:rPr lang="en-US" dirty="0"/>
              <a:t>Recommendations and Wrap Up </a:t>
            </a:r>
          </a:p>
        </p:txBody>
      </p:sp>
      <p:pic>
        <p:nvPicPr>
          <p:cNvPr id="4" name="Picture 3" descr="Illustration of 3D person placing blueprint on wooden easle." title="Plans">
            <a:extLst>
              <a:ext uri="{FF2B5EF4-FFF2-40B4-BE49-F238E27FC236}">
                <a16:creationId xmlns:a16="http://schemas.microsoft.com/office/drawing/2014/main" id="{43F7F721-9868-43B2-9409-AAB566D4B80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651" b="99036" l="0" r="94118"/>
                    </a14:imgEffect>
                  </a14:imgLayer>
                </a14:imgProps>
              </a:ext>
              <a:ext uri="{28A0092B-C50C-407E-A947-70E740481C1C}">
                <a14:useLocalDpi xmlns:a14="http://schemas.microsoft.com/office/drawing/2010/main"/>
              </a:ext>
            </a:extLst>
          </a:blip>
          <a:srcRect/>
          <a:stretch/>
        </p:blipFill>
        <p:spPr>
          <a:xfrm>
            <a:off x="6210771" y="3965373"/>
            <a:ext cx="1166876" cy="2591146"/>
          </a:xfrm>
          <a:prstGeom prst="rect">
            <a:avLst/>
          </a:prstGeom>
        </p:spPr>
      </p:pic>
    </p:spTree>
    <p:extLst>
      <p:ext uri="{BB962C8B-B14F-4D97-AF65-F5344CB8AC3E}">
        <p14:creationId xmlns:p14="http://schemas.microsoft.com/office/powerpoint/2010/main" val="173521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3" name="Oval Callout 2"/>
          <p:cNvSpPr/>
          <p:nvPr/>
        </p:nvSpPr>
        <p:spPr>
          <a:xfrm rot="516946">
            <a:off x="6353802" y="5552614"/>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do I need to know?</a:t>
            </a:r>
          </a:p>
        </p:txBody>
      </p:sp>
      <p:sp>
        <p:nvSpPr>
          <p:cNvPr id="6" name="Rounded Rectangle 5"/>
          <p:cNvSpPr/>
          <p:nvPr/>
        </p:nvSpPr>
        <p:spPr>
          <a:xfrm>
            <a:off x="237226" y="6004454"/>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Ci3T Exemplar - Elementary</a:t>
            </a:r>
          </a:p>
        </p:txBody>
      </p:sp>
      <p:sp>
        <p:nvSpPr>
          <p:cNvPr id="7" name="Rounded Rectangle 6"/>
          <p:cNvSpPr/>
          <p:nvPr/>
        </p:nvSpPr>
        <p:spPr>
          <a:xfrm rot="5400000">
            <a:off x="1277746" y="2397423"/>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rot="5400000">
            <a:off x="3696791" y="3469121"/>
            <a:ext cx="17597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rot="5400000">
            <a:off x="4309442" y="745147"/>
            <a:ext cx="5344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rot="5400000">
            <a:off x="6015058" y="941719"/>
            <a:ext cx="2077769" cy="253792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066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Rolling out Your Plan … Sharing Successes!</a:t>
            </a:r>
          </a:p>
        </p:txBody>
      </p:sp>
      <p:sp>
        <p:nvSpPr>
          <p:cNvPr id="3" name="Text Placeholder 2"/>
          <p:cNvSpPr>
            <a:spLocks noGrp="1"/>
          </p:cNvSpPr>
          <p:nvPr>
            <p:ph type="body" idx="1"/>
          </p:nvPr>
        </p:nvSpPr>
        <p:spPr/>
        <p:txBody>
          <a:bodyPr>
            <a:normAutofit fontScale="92500"/>
          </a:bodyPr>
          <a:lstStyle/>
          <a:p>
            <a:r>
              <a:rPr lang="en-US" dirty="0"/>
              <a:t>Do you know where your </a:t>
            </a:r>
            <a:r>
              <a:rPr lang="en-US" b="1" dirty="0">
                <a:solidFill>
                  <a:srgbClr val="FF0000"/>
                </a:solidFill>
              </a:rPr>
              <a:t>Ci3T Implementation Manual </a:t>
            </a:r>
            <a:r>
              <a:rPr lang="en-US" dirty="0"/>
              <a:t>is located?</a:t>
            </a:r>
          </a:p>
          <a:p>
            <a:r>
              <a:rPr lang="en-US" dirty="0"/>
              <a:t>What have you seen done well at your building?</a:t>
            </a:r>
          </a:p>
          <a:p>
            <a:r>
              <a:rPr lang="en-US" dirty="0"/>
              <a:t>What are you looking forward to in the coming year?</a:t>
            </a:r>
          </a:p>
        </p:txBody>
      </p:sp>
      <p:pic>
        <p:nvPicPr>
          <p:cNvPr id="4" name="Picture 3"/>
          <p:cNvPicPr>
            <a:picLocks noChangeAspect="1"/>
          </p:cNvPicPr>
          <p:nvPr/>
        </p:nvPicPr>
        <p:blipFill>
          <a:blip r:embed="rId2"/>
          <a:stretch>
            <a:fillRect/>
          </a:stretch>
        </p:blipFill>
        <p:spPr>
          <a:xfrm>
            <a:off x="4464327" y="181132"/>
            <a:ext cx="4465308" cy="1528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41" y="291402"/>
            <a:ext cx="3742169" cy="19591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9593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3" name="Oval Callout 2"/>
          <p:cNvSpPr/>
          <p:nvPr/>
        </p:nvSpPr>
        <p:spPr>
          <a:xfrm rot="516946">
            <a:off x="6353802" y="5552614"/>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do I need to know?</a:t>
            </a:r>
          </a:p>
        </p:txBody>
      </p:sp>
      <p:sp>
        <p:nvSpPr>
          <p:cNvPr id="6" name="Rounded Rectangle 5"/>
          <p:cNvSpPr/>
          <p:nvPr/>
        </p:nvSpPr>
        <p:spPr>
          <a:xfrm>
            <a:off x="237226" y="6004454"/>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Ci3T Exemplar - Elementary</a:t>
            </a:r>
          </a:p>
        </p:txBody>
      </p:sp>
      <p:sp>
        <p:nvSpPr>
          <p:cNvPr id="7" name="Rounded Rectangle 6"/>
          <p:cNvSpPr/>
          <p:nvPr/>
        </p:nvSpPr>
        <p:spPr>
          <a:xfrm rot="5400000">
            <a:off x="1277746" y="2397423"/>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rot="5400000">
            <a:off x="3696791" y="3469121"/>
            <a:ext cx="17597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rot="5400000">
            <a:off x="4309442" y="745147"/>
            <a:ext cx="534448"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rot="5400000">
            <a:off x="6015058" y="941719"/>
            <a:ext cx="2077769" cy="253792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58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010" y="661482"/>
            <a:ext cx="7886700" cy="2852737"/>
          </a:xfrm>
        </p:spPr>
        <p:txBody>
          <a:bodyPr/>
          <a:lstStyle/>
          <a:p>
            <a:r>
              <a:rPr lang="en-US" dirty="0"/>
              <a:t>Rolling out at Tier 1: Academic Domain</a:t>
            </a:r>
          </a:p>
        </p:txBody>
      </p:sp>
      <p:sp>
        <p:nvSpPr>
          <p:cNvPr id="4" name="Text Placeholder 3"/>
          <p:cNvSpPr>
            <a:spLocks noGrp="1"/>
          </p:cNvSpPr>
          <p:nvPr>
            <p:ph type="body" idx="1"/>
          </p:nvPr>
        </p:nvSpPr>
        <p:spPr/>
        <p:txBody>
          <a:bodyPr>
            <a:normAutofit/>
          </a:bodyPr>
          <a:lstStyle/>
          <a:p>
            <a:r>
              <a:rPr lang="en-US"/>
              <a:t>Teaching </a:t>
            </a:r>
          </a:p>
          <a:p>
            <a:r>
              <a:rPr lang="en-US"/>
              <a:t>Reinforcing</a:t>
            </a:r>
          </a:p>
          <a:p>
            <a:r>
              <a:rPr lang="en-US"/>
              <a:t>Monitoring</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0427" y="3719493"/>
            <a:ext cx="3880474" cy="2998548"/>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4506816" y="4531396"/>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225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Ci3T Primary Plan: Faculty and Staff Roles and Responsibilities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47665"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663959" y="3924297"/>
            <a:ext cx="2021348" cy="1780415"/>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897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Rolling out at Tier 1: Academics</a:t>
            </a:r>
          </a:p>
        </p:txBody>
      </p:sp>
      <p:sp>
        <p:nvSpPr>
          <p:cNvPr id="10" name="Content Placeholder 9"/>
          <p:cNvSpPr>
            <a:spLocks noGrp="1"/>
          </p:cNvSpPr>
          <p:nvPr>
            <p:ph idx="1"/>
          </p:nvPr>
        </p:nvSpPr>
        <p:spPr/>
        <p:txBody>
          <a:bodyPr>
            <a:normAutofit lnSpcReduction="10000"/>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using low-intensity supports?</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11" name="Content Placeholder 10"/>
          <p:cNvSpPr>
            <a:spLocks noGrp="1"/>
          </p:cNvSpPr>
          <p:nvPr>
            <p:ph sz="half" idx="4294967295"/>
          </p:nvPr>
        </p:nvSpPr>
        <p:spPr>
          <a:xfrm rot="880817">
            <a:off x="6013450" y="5062538"/>
            <a:ext cx="3130550" cy="1422400"/>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a:lstStyle/>
          <a:p>
            <a:pPr marL="0" indent="0">
              <a:buNone/>
            </a:pPr>
            <a:r>
              <a:rPr lang="en-US"/>
              <a:t>Successes! </a:t>
            </a:r>
          </a:p>
        </p:txBody>
      </p:sp>
      <p:sp>
        <p:nvSpPr>
          <p:cNvPr id="5" name="Double Wave 4">
            <a:extLst>
              <a:ext uri="{FF2B5EF4-FFF2-40B4-BE49-F238E27FC236}">
                <a16:creationId xmlns:a16="http://schemas.microsoft.com/office/drawing/2014/main" id="{6C84E71E-BB23-46B7-948C-A75F62E80625}"/>
              </a:ext>
            </a:extLst>
          </p:cNvPr>
          <p:cNvSpPr/>
          <p:nvPr/>
        </p:nvSpPr>
        <p:spPr>
          <a:xfrm>
            <a:off x="713433" y="2469662"/>
            <a:ext cx="7886700" cy="1024444"/>
          </a:xfrm>
          <a:prstGeom prst="doubleWave">
            <a:avLst/>
          </a:prstGeom>
          <a:noFill/>
          <a:ln w="635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uble Wave 5">
            <a:extLst>
              <a:ext uri="{FF2B5EF4-FFF2-40B4-BE49-F238E27FC236}">
                <a16:creationId xmlns:a16="http://schemas.microsoft.com/office/drawing/2014/main" id="{53C1A4C9-1B1A-4421-A006-4656DF828E56}"/>
              </a:ext>
            </a:extLst>
          </p:cNvPr>
          <p:cNvSpPr/>
          <p:nvPr/>
        </p:nvSpPr>
        <p:spPr>
          <a:xfrm>
            <a:off x="713433" y="3343276"/>
            <a:ext cx="7886700" cy="1276350"/>
          </a:xfrm>
          <a:prstGeom prst="doubleWave">
            <a:avLst/>
          </a:prstGeom>
          <a:noFill/>
          <a:ln w="635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554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926" y="81856"/>
            <a:ext cx="8636305" cy="6673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410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6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135"/>
            <a:ext cx="4824350" cy="3586386"/>
          </a:xfrm>
          <a:prstGeom prst="rect">
            <a:avLst/>
          </a:prstGeom>
        </p:spPr>
      </p:pic>
      <p:sp>
        <p:nvSpPr>
          <p:cNvPr id="9" name="Rectangle 8"/>
          <p:cNvSpPr/>
          <p:nvPr/>
        </p:nvSpPr>
        <p:spPr>
          <a:xfrm>
            <a:off x="4985886" y="2646947"/>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96138"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766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6353802" y="5552614"/>
            <a:ext cx="2667000" cy="612775"/>
          </a:xfrm>
          <a:prstGeom prst="wedgeEllipseCallout">
            <a:avLst>
              <a:gd name="adj1" fmla="val -67005"/>
              <a:gd name="adj2" fmla="val 9850"/>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do I need to know?</a:t>
            </a:r>
          </a:p>
        </p:txBody>
      </p:sp>
      <p:sp>
        <p:nvSpPr>
          <p:cNvPr id="13" name="Rounded Rectangle 12"/>
          <p:cNvSpPr/>
          <p:nvPr/>
        </p:nvSpPr>
        <p:spPr>
          <a:xfrm>
            <a:off x="237226" y="6004454"/>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Ci3T Exemplar - Elementary</a:t>
            </a:r>
          </a:p>
        </p:txBody>
      </p:sp>
      <p:sp>
        <p:nvSpPr>
          <p:cNvPr id="14" name="Rounded Rectangle 13"/>
          <p:cNvSpPr/>
          <p:nvPr/>
        </p:nvSpPr>
        <p:spPr>
          <a:xfrm rot="5400000">
            <a:off x="-597161" y="1959428"/>
            <a:ext cx="5421086"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693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536575"/>
            <a:ext cx="664903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graphicFrame>
        <p:nvGraphicFramePr>
          <p:cNvPr id="19" name="Table 4">
            <a:extLst>
              <a:ext uri="{FF2B5EF4-FFF2-40B4-BE49-F238E27FC236}">
                <a16:creationId xmlns:a16="http://schemas.microsoft.com/office/drawing/2014/main" id="{A7972104-C9FD-49AE-BF0F-961931ADA38E}"/>
              </a:ext>
            </a:extLst>
          </p:cNvPr>
          <p:cNvGraphicFramePr>
            <a:graphicFrameLocks/>
          </p:cNvGraphicFramePr>
          <p:nvPr>
            <p:extLst>
              <p:ext uri="{D42A27DB-BD31-4B8C-83A1-F6EECF244321}">
                <p14:modId xmlns:p14="http://schemas.microsoft.com/office/powerpoint/2010/main" val="902849186"/>
              </p:ext>
            </p:extLst>
          </p:nvPr>
        </p:nvGraphicFramePr>
        <p:xfrm>
          <a:off x="1079500" y="1041400"/>
          <a:ext cx="7061994" cy="5816600"/>
        </p:xfrm>
        <a:graphic>
          <a:graphicData uri="http://schemas.openxmlformats.org/drawingml/2006/table">
            <a:tbl>
              <a:tblPr firstRow="1" bandRow="1">
                <a:tableStyleId>{125E5076-3810-47DD-B79F-674D7AD40C01}</a:tableStyleId>
              </a:tblPr>
              <a:tblGrid>
                <a:gridCol w="3530997">
                  <a:extLst>
                    <a:ext uri="{9D8B030D-6E8A-4147-A177-3AD203B41FA5}">
                      <a16:colId xmlns:a16="http://schemas.microsoft.com/office/drawing/2014/main" val="1500444238"/>
                    </a:ext>
                  </a:extLst>
                </a:gridCol>
                <a:gridCol w="3530997">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0" marR="0">
                        <a:lnSpc>
                          <a:spcPct val="107000"/>
                        </a:lnSpc>
                        <a:spcBef>
                          <a:spcPts val="0"/>
                        </a:spcBef>
                        <a:spcAft>
                          <a:spcPts val="0"/>
                        </a:spcAft>
                      </a:pPr>
                      <a:r>
                        <a:rPr lang="en-US" sz="1800" dirty="0">
                          <a:solidFill>
                            <a:schemeClr val="tx1"/>
                          </a:solidFill>
                          <a:effectLst/>
                        </a:rPr>
                        <a:t>Reviewing Roles &amp; Responsibilities</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 effective are we at communicating roles and responsibilities to ALL stakeholders? </a:t>
                      </a:r>
                    </a:p>
                    <a:p>
                      <a:pPr marL="0" marR="0">
                        <a:lnSpc>
                          <a:spcPct val="107000"/>
                        </a:lnSpc>
                        <a:spcBef>
                          <a:spcPts val="0"/>
                        </a:spcBef>
                        <a:spcAft>
                          <a:spcPts val="0"/>
                        </a:spcAft>
                      </a:pPr>
                      <a:r>
                        <a:rPr lang="en-US" sz="1800" dirty="0">
                          <a:solidFill>
                            <a:schemeClr val="tx1"/>
                          </a:solidFill>
                          <a:effectLst/>
                        </a:rPr>
                        <a:t>Procedures for Teaching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 have we used and developed capacity in our staff to use low-intensity supports?</a:t>
                      </a:r>
                    </a:p>
                    <a:p>
                      <a:pPr marL="0" marR="0">
                        <a:lnSpc>
                          <a:spcPct val="107000"/>
                        </a:lnSpc>
                        <a:spcBef>
                          <a:spcPts val="0"/>
                        </a:spcBef>
                        <a:spcAft>
                          <a:spcPts val="0"/>
                        </a:spcAft>
                      </a:pPr>
                      <a:r>
                        <a:rPr lang="en-US" sz="1800" dirty="0">
                          <a:solidFill>
                            <a:schemeClr val="tx1"/>
                          </a:solidFill>
                          <a:effectLst/>
                        </a:rPr>
                        <a:t>Procedures for Reinforcing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 have we refined and updated our procedures for reinforcing expectations when students meet them?</a:t>
                      </a:r>
                    </a:p>
                    <a:p>
                      <a:pPr marL="0" marR="0">
                        <a:lnSpc>
                          <a:spcPct val="107000"/>
                        </a:lnSpc>
                        <a:spcBef>
                          <a:spcPts val="0"/>
                        </a:spcBef>
                        <a:spcAft>
                          <a:spcPts val="0"/>
                        </a:spcAft>
                      </a:pPr>
                      <a:r>
                        <a:rPr lang="en-US" sz="1800" dirty="0">
                          <a:solidFill>
                            <a:schemeClr val="tx1"/>
                          </a:solidFill>
                          <a:effectLst/>
                        </a:rPr>
                        <a:t>Procedures for Monitoring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 have we developed capacity in our staff to collect and analyze data to monitor implementation?</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shade val="60000"/>
                        <a:alpha val="20000"/>
                      </a:schemeClr>
                    </a:solidFill>
                  </a:tcPr>
                </a:tc>
                <a:tc>
                  <a:txBody>
                    <a:bodyPr/>
                    <a:lstStyle/>
                    <a:p>
                      <a:pPr marL="0" marR="0">
                        <a:lnSpc>
                          <a:spcPct val="107000"/>
                        </a:lnSpc>
                        <a:spcBef>
                          <a:spcPts val="0"/>
                        </a:spcBef>
                        <a:spcAft>
                          <a:spcPts val="0"/>
                        </a:spcAft>
                      </a:pPr>
                      <a:r>
                        <a:rPr lang="en-US" sz="1800" dirty="0">
                          <a:solidFill>
                            <a:schemeClr val="tx1"/>
                          </a:solidFill>
                          <a:effectLst/>
                        </a:rPr>
                        <a:t>Reviewing Roles &amp; Responsibilities</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Do I know what my roles and responsibilities are in teaching academic skills?</a:t>
                      </a:r>
                    </a:p>
                    <a:p>
                      <a:pPr marL="0" marR="0">
                        <a:lnSpc>
                          <a:spcPct val="107000"/>
                        </a:lnSpc>
                        <a:spcBef>
                          <a:spcPts val="0"/>
                        </a:spcBef>
                        <a:spcAft>
                          <a:spcPts val="0"/>
                        </a:spcAft>
                      </a:pPr>
                      <a:r>
                        <a:rPr lang="en-US" sz="1800" dirty="0">
                          <a:solidFill>
                            <a:schemeClr val="tx1"/>
                          </a:solidFill>
                          <a:effectLst/>
                        </a:rPr>
                        <a:t>Procedures for Teaching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a:t>
                      </a:r>
                      <a:r>
                        <a:rPr lang="en-US" sz="1050" dirty="0">
                          <a:solidFill>
                            <a:schemeClr val="tx1"/>
                          </a:solidFill>
                          <a:effectLst/>
                        </a:rPr>
                        <a:t> </a:t>
                      </a:r>
                      <a:r>
                        <a:rPr lang="en-US" sz="1800" dirty="0">
                          <a:solidFill>
                            <a:schemeClr val="tx1"/>
                          </a:solidFill>
                          <a:effectLst/>
                        </a:rPr>
                        <a:t> often am I implementing low-intensity strategies? Do I receive support or offer support to others?</a:t>
                      </a:r>
                    </a:p>
                    <a:p>
                      <a:pPr marL="0" marR="0">
                        <a:lnSpc>
                          <a:spcPct val="107000"/>
                        </a:lnSpc>
                        <a:spcBef>
                          <a:spcPts val="0"/>
                        </a:spcBef>
                        <a:spcAft>
                          <a:spcPts val="0"/>
                        </a:spcAft>
                      </a:pPr>
                      <a:r>
                        <a:rPr lang="en-US" sz="1800" dirty="0">
                          <a:solidFill>
                            <a:schemeClr val="tx1"/>
                          </a:solidFill>
                          <a:effectLst/>
                        </a:rPr>
                        <a:t>Procedures for Reinforcing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How have I been reinforcing expectations when students meet them?</a:t>
                      </a:r>
                      <a:r>
                        <a:rPr lang="en-US" sz="1050" dirty="0">
                          <a:solidFill>
                            <a:schemeClr val="tx1"/>
                          </a:solidFill>
                          <a:effectLst/>
                        </a:rPr>
                        <a:t> </a:t>
                      </a:r>
                      <a:endParaRPr lang="en-US" sz="1800" dirty="0">
                        <a:solidFill>
                          <a:schemeClr val="tx1"/>
                        </a:solidFill>
                        <a:effectLst/>
                      </a:endParaRPr>
                    </a:p>
                    <a:p>
                      <a:pPr marL="0" marR="0">
                        <a:lnSpc>
                          <a:spcPct val="107000"/>
                        </a:lnSpc>
                        <a:spcBef>
                          <a:spcPts val="0"/>
                        </a:spcBef>
                        <a:spcAft>
                          <a:spcPts val="0"/>
                        </a:spcAft>
                      </a:pPr>
                      <a:r>
                        <a:rPr lang="en-US" sz="1800" dirty="0">
                          <a:solidFill>
                            <a:schemeClr val="tx1"/>
                          </a:solidFill>
                          <a:effectLst/>
                        </a:rPr>
                        <a:t>Procedures for Monitoring</a:t>
                      </a:r>
                      <a:endParaRPr lang="en-US" sz="1600" dirty="0">
                        <a:solidFill>
                          <a:schemeClr val="tx1"/>
                        </a:solidFill>
                        <a:effectLst/>
                      </a:endParaRPr>
                    </a:p>
                    <a:p>
                      <a:pPr marL="342900" marR="0" lvl="0" indent="-342900">
                        <a:spcBef>
                          <a:spcPts val="0"/>
                        </a:spcBef>
                        <a:spcAft>
                          <a:spcPts val="0"/>
                        </a:spcAft>
                        <a:buFont typeface="Symbol" panose="05050102010706020507" pitchFamily="18" charset="2"/>
                        <a:buChar char=""/>
                      </a:pPr>
                      <a:r>
                        <a:rPr lang="en-US" sz="1800" dirty="0">
                          <a:solidFill>
                            <a:schemeClr val="tx1"/>
                          </a:solidFill>
                          <a:effectLst/>
                        </a:rPr>
                        <a:t>Who monitors implementation of low-intensity strategies and our school-wide plan?</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pic>
        <p:nvPicPr>
          <p:cNvPr id="20" name="Picture 47" descr="10yellow">
            <a:extLst>
              <a:ext uri="{FF2B5EF4-FFF2-40B4-BE49-F238E27FC236}">
                <a16:creationId xmlns:a16="http://schemas.microsoft.com/office/drawing/2014/main" id="{2C228742-0A6D-4EE4-B1ED-109344F082D8}"/>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22" name="Picture 46" descr="9yellow">
            <a:extLst>
              <a:ext uri="{FF2B5EF4-FFF2-40B4-BE49-F238E27FC236}">
                <a16:creationId xmlns:a16="http://schemas.microsoft.com/office/drawing/2014/main" id="{6640E997-6884-4D7A-9F8F-EF5A69CE87FE}"/>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0" name="Picture 45" descr="8yellow">
            <a:extLst>
              <a:ext uri="{FF2B5EF4-FFF2-40B4-BE49-F238E27FC236}">
                <a16:creationId xmlns:a16="http://schemas.microsoft.com/office/drawing/2014/main" id="{D694206D-67C1-4FC2-9588-7BB05BB391B9}"/>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1" name="Picture 44" descr="7yellow">
            <a:extLst>
              <a:ext uri="{FF2B5EF4-FFF2-40B4-BE49-F238E27FC236}">
                <a16:creationId xmlns:a16="http://schemas.microsoft.com/office/drawing/2014/main" id="{00B56DF0-26D3-455B-B5EF-7171F62D1C96}"/>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2" name="Picture 43" descr="6yellow">
            <a:extLst>
              <a:ext uri="{FF2B5EF4-FFF2-40B4-BE49-F238E27FC236}">
                <a16:creationId xmlns:a16="http://schemas.microsoft.com/office/drawing/2014/main" id="{F00EF00D-7382-4A0A-A320-82F541F4ABBE}"/>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3" name="Picture 41" descr="5yellow">
            <a:extLst>
              <a:ext uri="{FF2B5EF4-FFF2-40B4-BE49-F238E27FC236}">
                <a16:creationId xmlns:a16="http://schemas.microsoft.com/office/drawing/2014/main" id="{E922E490-DEB6-4755-81A4-DE57F430E40F}"/>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4" name="Picture 40" descr="4yellow">
            <a:extLst>
              <a:ext uri="{FF2B5EF4-FFF2-40B4-BE49-F238E27FC236}">
                <a16:creationId xmlns:a16="http://schemas.microsoft.com/office/drawing/2014/main" id="{51E5F35F-C4B6-47F9-AF9B-03A0E822F4CC}"/>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5" name="Picture 39" descr="3yellow">
            <a:extLst>
              <a:ext uri="{FF2B5EF4-FFF2-40B4-BE49-F238E27FC236}">
                <a16:creationId xmlns:a16="http://schemas.microsoft.com/office/drawing/2014/main" id="{43F40CF5-BAC3-4431-9DE9-976310DC7FF7}"/>
              </a:ext>
            </a:extLst>
          </p:cNvPr>
          <p:cNvPicPr>
            <a:picLocks noChangeAspect="1" noChangeArrowheads="1"/>
          </p:cNvPicPr>
          <p:nvPr/>
        </p:nvPicPr>
        <p:blipFill>
          <a:blip r:embed="rId10"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6" name="Picture 38" descr="2yellow">
            <a:extLst>
              <a:ext uri="{FF2B5EF4-FFF2-40B4-BE49-F238E27FC236}">
                <a16:creationId xmlns:a16="http://schemas.microsoft.com/office/drawing/2014/main" id="{4948326F-4FD9-456F-9F0D-A28AE9E41849}"/>
              </a:ext>
            </a:extLst>
          </p:cNvPr>
          <p:cNvPicPr>
            <a:picLocks noChangeAspect="1" noChangeArrowheads="1"/>
          </p:cNvPicPr>
          <p:nvPr/>
        </p:nvPicPr>
        <p:blipFill>
          <a:blip r:embed="rId11"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7" name="Picture 33" descr="1yellow">
            <a:extLst>
              <a:ext uri="{FF2B5EF4-FFF2-40B4-BE49-F238E27FC236}">
                <a16:creationId xmlns:a16="http://schemas.microsoft.com/office/drawing/2014/main" id="{01DBEE97-0D27-4B28-9414-E919F5F51B9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8" name="Picture 36" descr="30seconds_yellow">
            <a:extLst>
              <a:ext uri="{FF2B5EF4-FFF2-40B4-BE49-F238E27FC236}">
                <a16:creationId xmlns:a16="http://schemas.microsoft.com/office/drawing/2014/main" id="{C083DC9A-AC39-4DD5-916F-0752D327F136}"/>
              </a:ext>
            </a:extLst>
          </p:cNvPr>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9" name="Picture 32" descr="00seconds_yellow">
            <a:extLst>
              <a:ext uri="{FF2B5EF4-FFF2-40B4-BE49-F238E27FC236}">
                <a16:creationId xmlns:a16="http://schemas.microsoft.com/office/drawing/2014/main" id="{2FEF5F53-F185-411B-9DED-2B4A91D20B16}"/>
              </a:ext>
            </a:extLst>
          </p:cNvPr>
          <p:cNvPicPr>
            <a:picLocks noChangeAspect="1" noChangeArrowheads="1"/>
          </p:cNvPicPr>
          <p:nvPr/>
        </p:nvPicPr>
        <p:blipFill>
          <a:blip r:embed="rId1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spTree>
    <p:extLst>
      <p:ext uri="{BB962C8B-B14F-4D97-AF65-F5344CB8AC3E}">
        <p14:creationId xmlns:p14="http://schemas.microsoft.com/office/powerpoint/2010/main" val="3713118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6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5135"/>
            <a:ext cx="4824350" cy="358638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985886" y="2646947"/>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96138"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99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824" y="810637"/>
            <a:ext cx="7886700" cy="2852737"/>
          </a:xfrm>
        </p:spPr>
        <p:txBody>
          <a:bodyPr/>
          <a:lstStyle/>
          <a:p>
            <a:r>
              <a:rPr lang="en-US" dirty="0"/>
              <a:t>Rolling out at Tier 1: Behavioral Domain</a:t>
            </a:r>
          </a:p>
        </p:txBody>
      </p:sp>
      <p:sp>
        <p:nvSpPr>
          <p:cNvPr id="4" name="Text Placeholder 3"/>
          <p:cNvSpPr>
            <a:spLocks noGrp="1"/>
          </p:cNvSpPr>
          <p:nvPr>
            <p:ph type="body" idx="1"/>
          </p:nvPr>
        </p:nvSpPr>
        <p:spPr/>
        <p:txBody>
          <a:bodyPr>
            <a:normAutofit/>
          </a:bodyPr>
          <a:lstStyle/>
          <a:p>
            <a:r>
              <a:rPr lang="en-US"/>
              <a:t>Teaching </a:t>
            </a:r>
          </a:p>
          <a:p>
            <a:r>
              <a:rPr lang="en-US"/>
              <a:t>Reinforcing</a:t>
            </a:r>
          </a:p>
          <a:p>
            <a:r>
              <a:rPr lang="en-US"/>
              <a:t>Monitoring</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0427" y="3719493"/>
            <a:ext cx="3880474" cy="2998548"/>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5643447" y="4570426"/>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3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Ci3T Primary Plan: Faculty and Staff Roles and Responsibilities</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147665"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61325"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55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Rolling out at Tier 1: Behavior</a:t>
            </a:r>
          </a:p>
        </p:txBody>
      </p:sp>
      <p:sp>
        <p:nvSpPr>
          <p:cNvPr id="10" name="Content Placeholder 9"/>
          <p:cNvSpPr>
            <a:spLocks noGrp="1"/>
          </p:cNvSpPr>
          <p:nvPr>
            <p:ph idx="1"/>
          </p:nvPr>
        </p:nvSpPr>
        <p:spPr/>
        <p:txBody>
          <a:bodyPr>
            <a:normAutofit lnSpcReduction="10000"/>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teaching expectations for specific settings?</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6" name="Content Placeholder 10"/>
          <p:cNvSpPr txBox="1">
            <a:spLocks/>
          </p:cNvSpPr>
          <p:nvPr/>
        </p:nvSpPr>
        <p:spPr bwMode="auto">
          <a:xfrm rot="880817">
            <a:off x="6265983" y="5516964"/>
            <a:ext cx="2268519" cy="1030727"/>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Successes! </a:t>
            </a:r>
          </a:p>
        </p:txBody>
      </p:sp>
      <p:sp>
        <p:nvSpPr>
          <p:cNvPr id="2" name="Double Wave 1">
            <a:extLst>
              <a:ext uri="{FF2B5EF4-FFF2-40B4-BE49-F238E27FC236}">
                <a16:creationId xmlns:a16="http://schemas.microsoft.com/office/drawing/2014/main" id="{69E00058-14A7-4BE6-8D1B-23ED4636CA40}"/>
              </a:ext>
            </a:extLst>
          </p:cNvPr>
          <p:cNvSpPr/>
          <p:nvPr/>
        </p:nvSpPr>
        <p:spPr>
          <a:xfrm>
            <a:off x="854110" y="2502248"/>
            <a:ext cx="7886700" cy="1235739"/>
          </a:xfrm>
          <a:prstGeom prst="doubleWave">
            <a:avLst/>
          </a:prstGeom>
          <a:noFill/>
          <a:ln w="635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a:extLst>
              <a:ext uri="{FF2B5EF4-FFF2-40B4-BE49-F238E27FC236}">
                <a16:creationId xmlns:a16="http://schemas.microsoft.com/office/drawing/2014/main" id="{B6C3EEED-28F2-4490-BE28-DF3986494367}"/>
              </a:ext>
            </a:extLst>
          </p:cNvPr>
          <p:cNvSpPr/>
          <p:nvPr/>
        </p:nvSpPr>
        <p:spPr>
          <a:xfrm>
            <a:off x="854110" y="3641530"/>
            <a:ext cx="7886700" cy="1235739"/>
          </a:xfrm>
          <a:prstGeom prst="doubleWave">
            <a:avLst/>
          </a:prstGeom>
          <a:noFill/>
          <a:ln w="635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1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Oval Callout 11"/>
          <p:cNvSpPr/>
          <p:nvPr/>
        </p:nvSpPr>
        <p:spPr>
          <a:xfrm rot="516946">
            <a:off x="6353802" y="5552614"/>
            <a:ext cx="2667000" cy="612775"/>
          </a:xfrm>
          <a:prstGeom prst="wedgeEllipseCallout">
            <a:avLst>
              <a:gd name="adj1" fmla="val -8842"/>
              <a:gd name="adj2" fmla="val -80933"/>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What do I need to know?</a:t>
            </a:r>
          </a:p>
        </p:txBody>
      </p:sp>
      <p:sp>
        <p:nvSpPr>
          <p:cNvPr id="13" name="Rounded Rectangle 12"/>
          <p:cNvSpPr/>
          <p:nvPr/>
        </p:nvSpPr>
        <p:spPr>
          <a:xfrm>
            <a:off x="237226" y="6004454"/>
            <a:ext cx="2472267" cy="7144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Ci3T Exemplar - Elementary</a:t>
            </a:r>
          </a:p>
        </p:txBody>
      </p:sp>
      <p:sp>
        <p:nvSpPr>
          <p:cNvPr id="15" name="Rounded Rectangle 14"/>
          <p:cNvSpPr/>
          <p:nvPr/>
        </p:nvSpPr>
        <p:spPr>
          <a:xfrm rot="5400000">
            <a:off x="1875453" y="2015413"/>
            <a:ext cx="5402422" cy="2416629"/>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5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Rolling out at Tier 1: Social</a:t>
            </a:r>
          </a:p>
        </p:txBody>
      </p:sp>
      <p:sp>
        <p:nvSpPr>
          <p:cNvPr id="4" name="Text Placeholder 3"/>
          <p:cNvSpPr>
            <a:spLocks noGrp="1"/>
          </p:cNvSpPr>
          <p:nvPr>
            <p:ph type="body" idx="1"/>
          </p:nvPr>
        </p:nvSpPr>
        <p:spPr/>
        <p:txBody>
          <a:bodyPr>
            <a:normAutofit/>
          </a:bodyPr>
          <a:lstStyle/>
          <a:p>
            <a:r>
              <a:rPr lang="en-US"/>
              <a:t>Teaching </a:t>
            </a:r>
          </a:p>
          <a:p>
            <a:r>
              <a:rPr lang="en-US"/>
              <a:t>Reinforcing</a:t>
            </a:r>
          </a:p>
          <a:p>
            <a:r>
              <a:rPr lang="en-US"/>
              <a:t>Monitoring</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0427" y="3719493"/>
            <a:ext cx="3880474" cy="2998548"/>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6781787" y="4570426"/>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22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Ci3T Primary Plan: Faculty and Staff Roles and Responsibilities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47665"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83431" y="3920399"/>
            <a:ext cx="2065033" cy="2256466"/>
          </a:xfrm>
          <a:prstGeom prst="rect">
            <a:avLst/>
          </a:prstGeom>
          <a:noFill/>
          <a:ln w="76200" cmpd="sng">
            <a:solidFill>
              <a:srgbClr val="196EF7"/>
            </a:solidFill>
          </a:ln>
          <a:effectLst>
            <a:glow rad="635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51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Rolling out at Tier 1: Social Skills</a:t>
            </a:r>
          </a:p>
        </p:txBody>
      </p:sp>
      <p:sp>
        <p:nvSpPr>
          <p:cNvPr id="10" name="Content Placeholder 9"/>
          <p:cNvSpPr>
            <a:spLocks noGrp="1"/>
          </p:cNvSpPr>
          <p:nvPr>
            <p:ph idx="1"/>
          </p:nvPr>
        </p:nvSpPr>
        <p:spPr/>
        <p:txBody>
          <a:bodyPr>
            <a:normAutofit lnSpcReduction="10000"/>
          </a:bodyPr>
          <a:lstStyle/>
          <a:p>
            <a:r>
              <a:rPr lang="en-US" dirty="0"/>
              <a:t>Reviewing Roles &amp; Responsibilities</a:t>
            </a:r>
          </a:p>
          <a:p>
            <a:pPr lvl="1"/>
            <a:r>
              <a:rPr lang="en-US" dirty="0">
                <a:solidFill>
                  <a:schemeClr val="accent1"/>
                </a:solidFill>
              </a:rPr>
              <a:t>What do I need to know?</a:t>
            </a:r>
          </a:p>
          <a:p>
            <a:r>
              <a:rPr lang="en-US" dirty="0"/>
              <a:t>Procedures for Teaching</a:t>
            </a:r>
          </a:p>
          <a:p>
            <a:pPr lvl="1"/>
            <a:r>
              <a:rPr lang="en-US" dirty="0">
                <a:solidFill>
                  <a:srgbClr val="7030A0"/>
                </a:solidFill>
              </a:rPr>
              <a:t>How am I doing with teaching the validated social skills curriculum?</a:t>
            </a:r>
          </a:p>
          <a:p>
            <a:r>
              <a:rPr lang="en-US" dirty="0"/>
              <a:t>Procedures for Reinforcing</a:t>
            </a:r>
          </a:p>
          <a:p>
            <a:pPr lvl="1"/>
            <a:r>
              <a:rPr lang="en-US" dirty="0">
                <a:solidFill>
                  <a:schemeClr val="accent1"/>
                </a:solidFill>
              </a:rPr>
              <a:t>How have I been reinforcing students for meeting expectations?</a:t>
            </a:r>
          </a:p>
          <a:p>
            <a:r>
              <a:rPr lang="en-US" dirty="0"/>
              <a:t>Procedures for Monitoring</a:t>
            </a:r>
          </a:p>
          <a:p>
            <a:pPr lvl="1"/>
            <a:r>
              <a:rPr lang="en-US" dirty="0">
                <a:solidFill>
                  <a:schemeClr val="accent1"/>
                </a:solidFill>
              </a:rPr>
              <a:t>How am I doing with implementation?</a:t>
            </a:r>
          </a:p>
          <a:p>
            <a:r>
              <a:rPr lang="en-US" dirty="0"/>
              <a:t>Questions &amp; Considerations?</a:t>
            </a:r>
          </a:p>
          <a:p>
            <a:endParaRPr lang="en-US" dirty="0"/>
          </a:p>
        </p:txBody>
      </p:sp>
      <p:sp>
        <p:nvSpPr>
          <p:cNvPr id="6" name="Content Placeholder 10"/>
          <p:cNvSpPr txBox="1">
            <a:spLocks/>
          </p:cNvSpPr>
          <p:nvPr/>
        </p:nvSpPr>
        <p:spPr bwMode="auto">
          <a:xfrm rot="880817">
            <a:off x="5884312" y="5062137"/>
            <a:ext cx="3130550" cy="1422400"/>
          </a:xfrm>
          <a:prstGeom prst="irregularSeal1">
            <a:avLst/>
          </a:prstGeom>
          <a:solidFill>
            <a:srgbClr val="764DC7"/>
          </a:soli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lt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lt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lt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Successes! </a:t>
            </a:r>
          </a:p>
        </p:txBody>
      </p:sp>
    </p:spTree>
    <p:extLst>
      <p:ext uri="{BB962C8B-B14F-4D97-AF65-F5344CB8AC3E}">
        <p14:creationId xmlns:p14="http://schemas.microsoft.com/office/powerpoint/2010/main" val="354609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8573" y="2140749"/>
            <a:ext cx="7815427" cy="4717251"/>
          </a:xfrm>
          <a:prstGeom prst="rect">
            <a:avLst/>
          </a:prstGeom>
        </p:spPr>
      </p:pic>
      <p:sp>
        <p:nvSpPr>
          <p:cNvPr id="2" name="Title 1"/>
          <p:cNvSpPr>
            <a:spLocks noGrp="1"/>
          </p:cNvSpPr>
          <p:nvPr>
            <p:ph type="title"/>
          </p:nvPr>
        </p:nvSpPr>
        <p:spPr/>
        <p:txBody>
          <a:bodyPr/>
          <a:lstStyle/>
          <a:p>
            <a:r>
              <a:rPr lang="en-US"/>
              <a:t>Treatment Integrity: </a:t>
            </a:r>
            <a:br>
              <a:rPr lang="en-US"/>
            </a:br>
            <a:r>
              <a:rPr lang="en-US"/>
              <a:t>Tracking Lessons Taught</a:t>
            </a:r>
          </a:p>
        </p:txBody>
      </p:sp>
      <p:sp>
        <p:nvSpPr>
          <p:cNvPr id="11" name="Oval 10"/>
          <p:cNvSpPr/>
          <p:nvPr/>
        </p:nvSpPr>
        <p:spPr>
          <a:xfrm>
            <a:off x="4098664" y="3023118"/>
            <a:ext cx="1904103" cy="11943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013" y="1776146"/>
            <a:ext cx="8495714" cy="3483334"/>
          </a:xfrm>
          <a:prstGeom prst="rect">
            <a:avLst/>
          </a:prstGeom>
          <a:ln w="19050">
            <a:solidFill>
              <a:schemeClr val="accent6"/>
            </a:solidFill>
          </a:ln>
          <a:effectLst>
            <a:outerShdw blurRad="292100" dist="139700" dir="2700000" algn="tl" rotWithShape="0">
              <a:srgbClr val="333333">
                <a:alpha val="65000"/>
              </a:srgbClr>
            </a:outerShdw>
          </a:effectLst>
        </p:spPr>
      </p:pic>
      <p:sp>
        <p:nvSpPr>
          <p:cNvPr id="5" name="Right Arrow 4"/>
          <p:cNvSpPr/>
          <p:nvPr/>
        </p:nvSpPr>
        <p:spPr>
          <a:xfrm>
            <a:off x="55178" y="2808984"/>
            <a:ext cx="2720872" cy="162258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Example social skills lesson implementation tracker</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79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7" descr="15yellow">
            <a:extLst>
              <a:ext uri="{FF2B5EF4-FFF2-40B4-BE49-F238E27FC236}">
                <a16:creationId xmlns:a16="http://schemas.microsoft.com/office/drawing/2014/main" id="{B7286157-935D-4D1B-943A-018530F3B61F}"/>
              </a:ext>
            </a:extLst>
          </p:cNvPr>
          <p:cNvPicPr>
            <a:picLocks noChangeAspect="1" noChangeArrowheads="1"/>
          </p:cNvPicPr>
          <p:nvPr/>
        </p:nvPicPr>
        <p:blipFill>
          <a:blip r:embed="rId3" cstate="print">
            <a:grayscl/>
          </a:blip>
          <a:srcRect/>
          <a:stretch>
            <a:fillRect/>
          </a:stretch>
        </p:blipFill>
        <p:spPr bwMode="auto">
          <a:xfrm>
            <a:off x="142311" y="112830"/>
            <a:ext cx="2270869" cy="826545"/>
          </a:xfrm>
          <a:prstGeom prst="rect">
            <a:avLst/>
          </a:prstGeom>
          <a:noFill/>
        </p:spPr>
      </p:pic>
      <p:pic>
        <p:nvPicPr>
          <p:cNvPr id="26" name="Picture 51" descr="14yellow">
            <a:extLst>
              <a:ext uri="{FF2B5EF4-FFF2-40B4-BE49-F238E27FC236}">
                <a16:creationId xmlns:a16="http://schemas.microsoft.com/office/drawing/2014/main" id="{A967E394-092F-430E-8F33-CE13E309FBB6}"/>
              </a:ext>
            </a:extLst>
          </p:cNvPr>
          <p:cNvPicPr>
            <a:picLocks noChangeAspect="1" noChangeArrowheads="1"/>
          </p:cNvPicPr>
          <p:nvPr/>
        </p:nvPicPr>
        <p:blipFill>
          <a:blip r:embed="rId4" cstate="print">
            <a:grayscl/>
          </a:blip>
          <a:srcRect/>
          <a:stretch>
            <a:fillRect/>
          </a:stretch>
        </p:blipFill>
        <p:spPr bwMode="auto">
          <a:xfrm>
            <a:off x="149251" y="115356"/>
            <a:ext cx="2258313" cy="821975"/>
          </a:xfrm>
          <a:prstGeom prst="rect">
            <a:avLst/>
          </a:prstGeom>
          <a:noFill/>
        </p:spPr>
      </p:pic>
      <p:pic>
        <p:nvPicPr>
          <p:cNvPr id="27" name="Picture 50" descr="13yellow">
            <a:extLst>
              <a:ext uri="{FF2B5EF4-FFF2-40B4-BE49-F238E27FC236}">
                <a16:creationId xmlns:a16="http://schemas.microsoft.com/office/drawing/2014/main" id="{3ADD71DB-1013-4113-8DD1-1F5863B95789}"/>
              </a:ext>
            </a:extLst>
          </p:cNvPr>
          <p:cNvPicPr>
            <a:picLocks noChangeAspect="1" noChangeArrowheads="1"/>
          </p:cNvPicPr>
          <p:nvPr/>
        </p:nvPicPr>
        <p:blipFill>
          <a:blip r:embed="rId5" cstate="print">
            <a:grayscl/>
          </a:blip>
          <a:srcRect/>
          <a:stretch>
            <a:fillRect/>
          </a:stretch>
        </p:blipFill>
        <p:spPr bwMode="auto">
          <a:xfrm>
            <a:off x="154543" y="117282"/>
            <a:ext cx="2248738" cy="818490"/>
          </a:xfrm>
          <a:prstGeom prst="rect">
            <a:avLst/>
          </a:prstGeom>
          <a:noFill/>
        </p:spPr>
      </p:pic>
      <p:pic>
        <p:nvPicPr>
          <p:cNvPr id="28" name="Picture 49" descr="12yellow">
            <a:extLst>
              <a:ext uri="{FF2B5EF4-FFF2-40B4-BE49-F238E27FC236}">
                <a16:creationId xmlns:a16="http://schemas.microsoft.com/office/drawing/2014/main" id="{21A3B0C5-F828-49DC-BA80-5E0F83EF78A1}"/>
              </a:ext>
            </a:extLst>
          </p:cNvPr>
          <p:cNvPicPr>
            <a:picLocks noChangeAspect="1" noChangeArrowheads="1"/>
          </p:cNvPicPr>
          <p:nvPr/>
        </p:nvPicPr>
        <p:blipFill>
          <a:blip r:embed="rId6" cstate="print">
            <a:grayscl/>
          </a:blip>
          <a:srcRect/>
          <a:stretch>
            <a:fillRect/>
          </a:stretch>
        </p:blipFill>
        <p:spPr bwMode="auto">
          <a:xfrm>
            <a:off x="151897" y="116319"/>
            <a:ext cx="2253526" cy="820233"/>
          </a:xfrm>
          <a:prstGeom prst="rect">
            <a:avLst/>
          </a:prstGeom>
          <a:noFill/>
        </p:spPr>
      </p:pic>
      <p:pic>
        <p:nvPicPr>
          <p:cNvPr id="29" name="Picture 48" descr="11yellow">
            <a:extLst>
              <a:ext uri="{FF2B5EF4-FFF2-40B4-BE49-F238E27FC236}">
                <a16:creationId xmlns:a16="http://schemas.microsoft.com/office/drawing/2014/main" id="{37E0234A-56BC-40C7-89C8-9239ED8598C5}"/>
              </a:ext>
            </a:extLst>
          </p:cNvPr>
          <p:cNvPicPr>
            <a:picLocks noChangeAspect="1" noChangeArrowheads="1"/>
          </p:cNvPicPr>
          <p:nvPr/>
        </p:nvPicPr>
        <p:blipFill>
          <a:blip r:embed="rId7" cstate="print">
            <a:grayscl/>
          </a:blip>
          <a:srcRect/>
          <a:stretch>
            <a:fillRect/>
          </a:stretch>
        </p:blipFill>
        <p:spPr bwMode="auto">
          <a:xfrm>
            <a:off x="151897" y="116319"/>
            <a:ext cx="2253526" cy="820233"/>
          </a:xfrm>
          <a:prstGeom prst="rect">
            <a:avLst/>
          </a:prstGeom>
          <a:noFill/>
        </p:spPr>
      </p:pic>
      <p:pic>
        <p:nvPicPr>
          <p:cNvPr id="30" name="Picture 42" descr="10yellow">
            <a:extLst>
              <a:ext uri="{FF2B5EF4-FFF2-40B4-BE49-F238E27FC236}">
                <a16:creationId xmlns:a16="http://schemas.microsoft.com/office/drawing/2014/main" id="{227C8085-AAD3-42F8-A6C1-5CE5193426E9}"/>
              </a:ext>
            </a:extLst>
          </p:cNvPr>
          <p:cNvPicPr>
            <a:picLocks noChangeAspect="1" noChangeArrowheads="1"/>
          </p:cNvPicPr>
          <p:nvPr/>
        </p:nvPicPr>
        <p:blipFill>
          <a:blip r:embed="rId8" cstate="print">
            <a:grayscl/>
          </a:blip>
          <a:srcRect/>
          <a:stretch>
            <a:fillRect/>
          </a:stretch>
        </p:blipFill>
        <p:spPr bwMode="auto">
          <a:xfrm>
            <a:off x="151897" y="116319"/>
            <a:ext cx="2253526" cy="820233"/>
          </a:xfrm>
          <a:prstGeom prst="rect">
            <a:avLst/>
          </a:prstGeom>
          <a:noFill/>
        </p:spPr>
      </p:pic>
      <p:pic>
        <p:nvPicPr>
          <p:cNvPr id="31" name="Picture 46" descr="9yellow">
            <a:extLst>
              <a:ext uri="{FF2B5EF4-FFF2-40B4-BE49-F238E27FC236}">
                <a16:creationId xmlns:a16="http://schemas.microsoft.com/office/drawing/2014/main" id="{B7266043-E183-4623-8E44-3658ED94E548}"/>
              </a:ext>
            </a:extLst>
          </p:cNvPr>
          <p:cNvPicPr>
            <a:picLocks noChangeAspect="1" noChangeArrowheads="1"/>
          </p:cNvPicPr>
          <p:nvPr/>
        </p:nvPicPr>
        <p:blipFill>
          <a:blip r:embed="rId9" cstate="print">
            <a:grayscl/>
          </a:blip>
          <a:srcRect/>
          <a:stretch>
            <a:fillRect/>
          </a:stretch>
        </p:blipFill>
        <p:spPr bwMode="auto">
          <a:xfrm>
            <a:off x="151897" y="116319"/>
            <a:ext cx="2253526" cy="820233"/>
          </a:xfrm>
          <a:prstGeom prst="rect">
            <a:avLst/>
          </a:prstGeom>
          <a:noFill/>
        </p:spPr>
      </p:pic>
      <p:pic>
        <p:nvPicPr>
          <p:cNvPr id="32" name="Picture 45" descr="8yellow">
            <a:extLst>
              <a:ext uri="{FF2B5EF4-FFF2-40B4-BE49-F238E27FC236}">
                <a16:creationId xmlns:a16="http://schemas.microsoft.com/office/drawing/2014/main" id="{A3F15BC3-12B9-45E7-8DD9-8AF784AFF460}"/>
              </a:ext>
            </a:extLst>
          </p:cNvPr>
          <p:cNvPicPr>
            <a:picLocks noChangeAspect="1" noChangeArrowheads="1"/>
          </p:cNvPicPr>
          <p:nvPr/>
        </p:nvPicPr>
        <p:blipFill>
          <a:blip r:embed="rId10" cstate="print">
            <a:grayscl/>
          </a:blip>
          <a:srcRect/>
          <a:stretch>
            <a:fillRect/>
          </a:stretch>
        </p:blipFill>
        <p:spPr bwMode="auto">
          <a:xfrm>
            <a:off x="171070" y="123297"/>
            <a:ext cx="2218840" cy="807608"/>
          </a:xfrm>
          <a:prstGeom prst="rect">
            <a:avLst/>
          </a:prstGeom>
          <a:noFill/>
        </p:spPr>
      </p:pic>
      <p:pic>
        <p:nvPicPr>
          <p:cNvPr id="33" name="Picture 44" descr="7yellow">
            <a:extLst>
              <a:ext uri="{FF2B5EF4-FFF2-40B4-BE49-F238E27FC236}">
                <a16:creationId xmlns:a16="http://schemas.microsoft.com/office/drawing/2014/main" id="{1B72C7D7-1E1A-418A-A44F-02E5CC933EB4}"/>
              </a:ext>
            </a:extLst>
          </p:cNvPr>
          <p:cNvPicPr>
            <a:picLocks noChangeAspect="1" noChangeArrowheads="1"/>
          </p:cNvPicPr>
          <p:nvPr/>
        </p:nvPicPr>
        <p:blipFill>
          <a:blip r:embed="rId11" cstate="print">
            <a:grayscl/>
          </a:blip>
          <a:srcRect/>
          <a:stretch>
            <a:fillRect/>
          </a:stretch>
        </p:blipFill>
        <p:spPr bwMode="auto">
          <a:xfrm>
            <a:off x="171070" y="123297"/>
            <a:ext cx="2218840" cy="807608"/>
          </a:xfrm>
          <a:prstGeom prst="rect">
            <a:avLst/>
          </a:prstGeom>
          <a:noFill/>
        </p:spPr>
      </p:pic>
      <p:pic>
        <p:nvPicPr>
          <p:cNvPr id="34" name="Picture 43" descr="6yellow">
            <a:extLst>
              <a:ext uri="{FF2B5EF4-FFF2-40B4-BE49-F238E27FC236}">
                <a16:creationId xmlns:a16="http://schemas.microsoft.com/office/drawing/2014/main" id="{DB8B138B-BBC5-4261-8ABD-F7BD0094DEC4}"/>
              </a:ext>
            </a:extLst>
          </p:cNvPr>
          <p:cNvPicPr>
            <a:picLocks noChangeAspect="1" noChangeArrowheads="1"/>
          </p:cNvPicPr>
          <p:nvPr/>
        </p:nvPicPr>
        <p:blipFill>
          <a:blip r:embed="rId12" cstate="print">
            <a:grayscl/>
          </a:blip>
          <a:srcRect/>
          <a:stretch>
            <a:fillRect/>
          </a:stretch>
        </p:blipFill>
        <p:spPr bwMode="auto">
          <a:xfrm>
            <a:off x="171070" y="123297"/>
            <a:ext cx="2218840" cy="807608"/>
          </a:xfrm>
          <a:prstGeom prst="rect">
            <a:avLst/>
          </a:prstGeom>
          <a:noFill/>
        </p:spPr>
      </p:pic>
      <p:pic>
        <p:nvPicPr>
          <p:cNvPr id="35" name="Picture 41" descr="5yellow">
            <a:extLst>
              <a:ext uri="{FF2B5EF4-FFF2-40B4-BE49-F238E27FC236}">
                <a16:creationId xmlns:a16="http://schemas.microsoft.com/office/drawing/2014/main" id="{44EE3126-AD27-4F28-9582-8F79360B84BA}"/>
              </a:ext>
            </a:extLst>
          </p:cNvPr>
          <p:cNvPicPr>
            <a:picLocks noChangeAspect="1" noChangeArrowheads="1"/>
          </p:cNvPicPr>
          <p:nvPr/>
        </p:nvPicPr>
        <p:blipFill>
          <a:blip r:embed="rId13" cstate="print">
            <a:grayscl/>
          </a:blip>
          <a:srcRect/>
          <a:stretch>
            <a:fillRect/>
          </a:stretch>
        </p:blipFill>
        <p:spPr bwMode="auto">
          <a:xfrm>
            <a:off x="171070" y="123297"/>
            <a:ext cx="2218840" cy="807608"/>
          </a:xfrm>
          <a:prstGeom prst="rect">
            <a:avLst/>
          </a:prstGeom>
          <a:noFill/>
        </p:spPr>
      </p:pic>
      <p:pic>
        <p:nvPicPr>
          <p:cNvPr id="36" name="Picture 40" descr="4yellow">
            <a:extLst>
              <a:ext uri="{FF2B5EF4-FFF2-40B4-BE49-F238E27FC236}">
                <a16:creationId xmlns:a16="http://schemas.microsoft.com/office/drawing/2014/main" id="{67FDCAE2-83BE-4B75-93F1-AA6E9DF1CF5C}"/>
              </a:ext>
            </a:extLst>
          </p:cNvPr>
          <p:cNvPicPr>
            <a:picLocks noChangeAspect="1" noChangeArrowheads="1"/>
          </p:cNvPicPr>
          <p:nvPr/>
        </p:nvPicPr>
        <p:blipFill>
          <a:blip r:embed="rId14" cstate="print">
            <a:grayscl/>
          </a:blip>
          <a:srcRect/>
          <a:stretch>
            <a:fillRect/>
          </a:stretch>
        </p:blipFill>
        <p:spPr bwMode="auto">
          <a:xfrm>
            <a:off x="171070" y="123297"/>
            <a:ext cx="2218840" cy="807608"/>
          </a:xfrm>
          <a:prstGeom prst="rect">
            <a:avLst/>
          </a:prstGeom>
          <a:noFill/>
        </p:spPr>
      </p:pic>
      <p:pic>
        <p:nvPicPr>
          <p:cNvPr id="37" name="Picture 39" descr="3yellow">
            <a:extLst>
              <a:ext uri="{FF2B5EF4-FFF2-40B4-BE49-F238E27FC236}">
                <a16:creationId xmlns:a16="http://schemas.microsoft.com/office/drawing/2014/main" id="{82D5BE76-AD34-4392-BD6B-BEF8D06A07DB}"/>
              </a:ext>
            </a:extLst>
          </p:cNvPr>
          <p:cNvPicPr>
            <a:picLocks noChangeAspect="1" noChangeArrowheads="1"/>
          </p:cNvPicPr>
          <p:nvPr/>
        </p:nvPicPr>
        <p:blipFill>
          <a:blip r:embed="rId15" cstate="print">
            <a:grayscl/>
          </a:blip>
          <a:srcRect/>
          <a:stretch>
            <a:fillRect/>
          </a:stretch>
        </p:blipFill>
        <p:spPr bwMode="auto">
          <a:xfrm>
            <a:off x="171070" y="123297"/>
            <a:ext cx="2218840" cy="807608"/>
          </a:xfrm>
          <a:prstGeom prst="rect">
            <a:avLst/>
          </a:prstGeom>
          <a:noFill/>
        </p:spPr>
      </p:pic>
      <p:pic>
        <p:nvPicPr>
          <p:cNvPr id="38" name="Picture 38" descr="2yellow">
            <a:extLst>
              <a:ext uri="{FF2B5EF4-FFF2-40B4-BE49-F238E27FC236}">
                <a16:creationId xmlns:a16="http://schemas.microsoft.com/office/drawing/2014/main" id="{338439EB-E7F2-4BD2-9F0A-BEF010E77BF2}"/>
              </a:ext>
            </a:extLst>
          </p:cNvPr>
          <p:cNvPicPr>
            <a:picLocks noChangeAspect="1" noChangeArrowheads="1"/>
          </p:cNvPicPr>
          <p:nvPr/>
        </p:nvPicPr>
        <p:blipFill>
          <a:blip r:embed="rId16" cstate="print">
            <a:grayscl/>
          </a:blip>
          <a:srcRect/>
          <a:stretch>
            <a:fillRect/>
          </a:stretch>
        </p:blipFill>
        <p:spPr bwMode="auto">
          <a:xfrm>
            <a:off x="171070" y="123297"/>
            <a:ext cx="2218840" cy="807608"/>
          </a:xfrm>
          <a:prstGeom prst="rect">
            <a:avLst/>
          </a:prstGeom>
          <a:noFill/>
        </p:spPr>
      </p:pic>
      <p:pic>
        <p:nvPicPr>
          <p:cNvPr id="39" name="Picture 33" descr="1yellow">
            <a:extLst>
              <a:ext uri="{FF2B5EF4-FFF2-40B4-BE49-F238E27FC236}">
                <a16:creationId xmlns:a16="http://schemas.microsoft.com/office/drawing/2014/main" id="{F09F394D-DB36-48EF-AC56-C146E77E0700}"/>
              </a:ext>
            </a:extLst>
          </p:cNvPr>
          <p:cNvPicPr>
            <a:picLocks noChangeAspect="1" noChangeArrowheads="1"/>
          </p:cNvPicPr>
          <p:nvPr/>
        </p:nvPicPr>
        <p:blipFill>
          <a:blip r:embed="rId17" cstate="print">
            <a:grayscl/>
          </a:blip>
          <a:srcRect/>
          <a:stretch>
            <a:fillRect/>
          </a:stretch>
        </p:blipFill>
        <p:spPr bwMode="auto">
          <a:xfrm>
            <a:off x="171070" y="123297"/>
            <a:ext cx="2218840" cy="807608"/>
          </a:xfrm>
          <a:prstGeom prst="rect">
            <a:avLst/>
          </a:prstGeom>
          <a:noFill/>
        </p:spPr>
      </p:pic>
      <p:pic>
        <p:nvPicPr>
          <p:cNvPr id="40" name="Picture 36" descr="30seconds_yellow">
            <a:extLst>
              <a:ext uri="{FF2B5EF4-FFF2-40B4-BE49-F238E27FC236}">
                <a16:creationId xmlns:a16="http://schemas.microsoft.com/office/drawing/2014/main" id="{1E3AA573-FC8F-469E-904F-E67975938086}"/>
              </a:ext>
            </a:extLst>
          </p:cNvPr>
          <p:cNvPicPr>
            <a:picLocks noChangeAspect="1" noChangeArrowheads="1"/>
          </p:cNvPicPr>
          <p:nvPr/>
        </p:nvPicPr>
        <p:blipFill>
          <a:blip r:embed="rId18" cstate="print">
            <a:grayscl/>
          </a:blip>
          <a:srcRect/>
          <a:stretch>
            <a:fillRect/>
          </a:stretch>
        </p:blipFill>
        <p:spPr bwMode="auto">
          <a:xfrm>
            <a:off x="171070" y="123297"/>
            <a:ext cx="2218840" cy="807608"/>
          </a:xfrm>
          <a:prstGeom prst="rect">
            <a:avLst/>
          </a:prstGeom>
          <a:noFill/>
        </p:spPr>
      </p:pic>
      <p:pic>
        <p:nvPicPr>
          <p:cNvPr id="41" name="Picture 32" descr="00seconds_yellow">
            <a:extLst>
              <a:ext uri="{FF2B5EF4-FFF2-40B4-BE49-F238E27FC236}">
                <a16:creationId xmlns:a16="http://schemas.microsoft.com/office/drawing/2014/main" id="{D3296172-66FC-4153-9F58-2DF25FD2D346}"/>
              </a:ext>
            </a:extLst>
          </p:cNvPr>
          <p:cNvPicPr>
            <a:picLocks noChangeAspect="1" noChangeArrowheads="1"/>
          </p:cNvPicPr>
          <p:nvPr/>
        </p:nvPicPr>
        <p:blipFill>
          <a:blip r:embed="rId19" cstate="print">
            <a:grayscl/>
          </a:blip>
          <a:srcRect/>
          <a:stretch>
            <a:fillRect/>
          </a:stretch>
        </p:blipFill>
        <p:spPr bwMode="auto">
          <a:xfrm>
            <a:off x="171070" y="123297"/>
            <a:ext cx="2218840" cy="807608"/>
          </a:xfrm>
          <a:prstGeom prst="rect">
            <a:avLst/>
          </a:prstGeom>
          <a:noFill/>
        </p:spPr>
      </p:pic>
      <p:graphicFrame>
        <p:nvGraphicFramePr>
          <p:cNvPr id="22" name="Table 4">
            <a:extLst>
              <a:ext uri="{FF2B5EF4-FFF2-40B4-BE49-F238E27FC236}">
                <a16:creationId xmlns:a16="http://schemas.microsoft.com/office/drawing/2014/main" id="{D3A6406E-6856-4336-9526-BD4ED15EF8B8}"/>
              </a:ext>
            </a:extLst>
          </p:cNvPr>
          <p:cNvGraphicFramePr>
            <a:graphicFrameLocks/>
          </p:cNvGraphicFramePr>
          <p:nvPr>
            <p:extLst>
              <p:ext uri="{D42A27DB-BD31-4B8C-83A1-F6EECF244321}">
                <p14:modId xmlns:p14="http://schemas.microsoft.com/office/powerpoint/2010/main" val="230925480"/>
              </p:ext>
            </p:extLst>
          </p:nvPr>
        </p:nvGraphicFramePr>
        <p:xfrm>
          <a:off x="1041002" y="1044396"/>
          <a:ext cx="7138356" cy="5816600"/>
        </p:xfrm>
        <a:graphic>
          <a:graphicData uri="http://schemas.openxmlformats.org/drawingml/2006/table">
            <a:tbl>
              <a:tblPr firstRow="1" bandRow="1">
                <a:tableStyleId>{125E5076-3810-47DD-B79F-674D7AD40C01}</a:tableStyleId>
              </a:tblPr>
              <a:tblGrid>
                <a:gridCol w="3569178">
                  <a:extLst>
                    <a:ext uri="{9D8B030D-6E8A-4147-A177-3AD203B41FA5}">
                      <a16:colId xmlns:a16="http://schemas.microsoft.com/office/drawing/2014/main" val="1500444238"/>
                    </a:ext>
                  </a:extLst>
                </a:gridCol>
                <a:gridCol w="3569178">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0" marR="0" algn="l" defTabSz="914400" rtl="0" eaLnBrk="1" latinLnBrk="0" hangingPunct="1">
                        <a:lnSpc>
                          <a:spcPct val="107000"/>
                        </a:lnSpc>
                        <a:spcBef>
                          <a:spcPts val="0"/>
                        </a:spcBef>
                        <a:spcAft>
                          <a:spcPts val="0"/>
                        </a:spcAft>
                      </a:pPr>
                      <a:r>
                        <a:rPr lang="en-US" sz="1800" kern="1200" dirty="0">
                          <a:solidFill>
                            <a:schemeClr val="tx1"/>
                          </a:solidFill>
                          <a:effectLst/>
                          <a:latin typeface="+mn-lt"/>
                          <a:ea typeface="+mn-ea"/>
                          <a:cs typeface="+mn-cs"/>
                        </a:rPr>
                        <a:t>Reviewing Roles &amp; Responsibilities</a:t>
                      </a:r>
                    </a:p>
                    <a:p>
                      <a:pPr marL="285750" marR="0" indent="-2857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How effective are we at communicating roles and responsibilities to ALL stakeholders? </a:t>
                      </a:r>
                    </a:p>
                    <a:p>
                      <a:pPr marL="0" marR="0" algn="l" defTabSz="914400" rtl="0" eaLnBrk="1" latinLnBrk="0" hangingPunct="1">
                        <a:lnSpc>
                          <a:spcPct val="107000"/>
                        </a:lnSpc>
                        <a:spcBef>
                          <a:spcPts val="0"/>
                        </a:spcBef>
                        <a:spcAft>
                          <a:spcPts val="0"/>
                        </a:spcAft>
                      </a:pPr>
                      <a:r>
                        <a:rPr lang="en-US" sz="1800" kern="1200" dirty="0">
                          <a:solidFill>
                            <a:schemeClr val="tx1"/>
                          </a:solidFill>
                          <a:effectLst/>
                          <a:latin typeface="+mn-lt"/>
                          <a:ea typeface="+mn-ea"/>
                          <a:cs typeface="+mn-cs"/>
                        </a:rPr>
                        <a:t>Procedures for Teaching</a:t>
                      </a:r>
                    </a:p>
                    <a:p>
                      <a:pPr marL="285750" marR="0" indent="-2857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How have we been using and developing capacity in our staff to teach setting expectations?</a:t>
                      </a:r>
                    </a:p>
                    <a:p>
                      <a:pPr marL="0" marR="0" algn="l" defTabSz="914400" rtl="0" eaLnBrk="1" latinLnBrk="0" hangingPunct="1">
                        <a:lnSpc>
                          <a:spcPct val="107000"/>
                        </a:lnSpc>
                        <a:spcBef>
                          <a:spcPts val="0"/>
                        </a:spcBef>
                        <a:spcAft>
                          <a:spcPts val="0"/>
                        </a:spcAft>
                      </a:pPr>
                      <a:r>
                        <a:rPr lang="en-US" sz="1800" kern="1200" dirty="0">
                          <a:solidFill>
                            <a:schemeClr val="tx1"/>
                          </a:solidFill>
                          <a:effectLst/>
                          <a:latin typeface="+mn-lt"/>
                          <a:ea typeface="+mn-ea"/>
                          <a:cs typeface="+mn-cs"/>
                        </a:rPr>
                        <a:t>Procedures for Reinforcing</a:t>
                      </a:r>
                    </a:p>
                    <a:p>
                      <a:pPr marL="285750" marR="0" indent="-2857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How have we refined and updated our procedures for reinforcing expectations when students meet them?</a:t>
                      </a:r>
                    </a:p>
                    <a:p>
                      <a:pPr marL="0" marR="0" algn="l" defTabSz="914400" rtl="0" eaLnBrk="1" latinLnBrk="0" hangingPunct="1">
                        <a:lnSpc>
                          <a:spcPct val="107000"/>
                        </a:lnSpc>
                        <a:spcBef>
                          <a:spcPts val="0"/>
                        </a:spcBef>
                        <a:spcAft>
                          <a:spcPts val="0"/>
                        </a:spcAft>
                      </a:pPr>
                      <a:r>
                        <a:rPr lang="en-US" sz="1800" kern="1200" dirty="0">
                          <a:solidFill>
                            <a:schemeClr val="tx1"/>
                          </a:solidFill>
                          <a:effectLst/>
                          <a:latin typeface="+mn-lt"/>
                          <a:ea typeface="+mn-ea"/>
                          <a:cs typeface="+mn-cs"/>
                        </a:rPr>
                        <a:t>Procedures for Monitoring</a:t>
                      </a:r>
                    </a:p>
                    <a:p>
                      <a:pPr marL="285750" marR="0" indent="-2857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How do we know behavior expectations are taught?</a:t>
                      </a:r>
                    </a:p>
                  </a:txBody>
                  <a:tcPr>
                    <a:solidFill>
                      <a:schemeClr val="accent1">
                        <a:shade val="60000"/>
                        <a:alpha val="20000"/>
                      </a:schemeClr>
                    </a:solidFill>
                  </a:tcPr>
                </a:tc>
                <a:tc>
                  <a:txBody>
                    <a:bodyPr/>
                    <a:lstStyle/>
                    <a:p>
                      <a:pPr marL="0" marR="0" indent="0">
                        <a:lnSpc>
                          <a:spcPct val="107000"/>
                        </a:lnSpc>
                        <a:spcBef>
                          <a:spcPts val="0"/>
                        </a:spcBef>
                        <a:spcAft>
                          <a:spcPts val="0"/>
                        </a:spcAft>
                        <a:buFont typeface="Arial" panose="020B0604020202020204" pitchFamily="34" charset="0"/>
                        <a:buNone/>
                      </a:pPr>
                      <a:r>
                        <a:rPr lang="en-US" sz="1800" dirty="0">
                          <a:solidFill>
                            <a:schemeClr val="tx1"/>
                          </a:solidFill>
                          <a:effectLst/>
                        </a:rPr>
                        <a:t>Reviewing Roles &amp; Responsibilities</a:t>
                      </a:r>
                    </a:p>
                    <a:p>
                      <a:pPr marL="285750" marR="0" indent="-285750">
                        <a:lnSpc>
                          <a:spcPct val="107000"/>
                        </a:lnSpc>
                        <a:spcBef>
                          <a:spcPts val="0"/>
                        </a:spcBef>
                        <a:spcAft>
                          <a:spcPts val="0"/>
                        </a:spcAft>
                        <a:buFont typeface="Arial" panose="020B0604020202020204" pitchFamily="34" charset="0"/>
                        <a:buChar char="•"/>
                      </a:pPr>
                      <a:r>
                        <a:rPr lang="en-US" sz="1800" dirty="0">
                          <a:solidFill>
                            <a:schemeClr val="tx1"/>
                          </a:solidFill>
                          <a:effectLst/>
                        </a:rPr>
                        <a:t>Do I know what my roles and responsibilities are in teaching behavioral skills?</a:t>
                      </a:r>
                    </a:p>
                    <a:p>
                      <a:pPr marL="0" marR="0" indent="0">
                        <a:lnSpc>
                          <a:spcPct val="107000"/>
                        </a:lnSpc>
                        <a:spcBef>
                          <a:spcPts val="0"/>
                        </a:spcBef>
                        <a:spcAft>
                          <a:spcPts val="0"/>
                        </a:spcAft>
                        <a:buFont typeface="Arial" panose="020B0604020202020204" pitchFamily="34" charset="0"/>
                        <a:buNone/>
                      </a:pPr>
                      <a:r>
                        <a:rPr lang="en-US" sz="1800" dirty="0">
                          <a:solidFill>
                            <a:schemeClr val="tx1"/>
                          </a:solidFill>
                          <a:effectLst/>
                        </a:rPr>
                        <a:t>Procedures for Teaching</a:t>
                      </a:r>
                    </a:p>
                    <a:p>
                      <a:pPr marL="285750" marR="0" indent="-285750">
                        <a:lnSpc>
                          <a:spcPct val="107000"/>
                        </a:lnSpc>
                        <a:spcBef>
                          <a:spcPts val="0"/>
                        </a:spcBef>
                        <a:spcAft>
                          <a:spcPts val="0"/>
                        </a:spcAft>
                        <a:buFont typeface="Arial" panose="020B0604020202020204" pitchFamily="34" charset="0"/>
                        <a:buChar char="•"/>
                      </a:pPr>
                      <a:r>
                        <a:rPr lang="en-US" sz="1800" dirty="0">
                          <a:solidFill>
                            <a:schemeClr val="tx1"/>
                          </a:solidFill>
                          <a:effectLst/>
                        </a:rPr>
                        <a:t>How often am I teaching specific setting expectations? Do I receive support or offer support to others?</a:t>
                      </a:r>
                    </a:p>
                    <a:p>
                      <a:pPr marL="0" marR="0" indent="0">
                        <a:lnSpc>
                          <a:spcPct val="107000"/>
                        </a:lnSpc>
                        <a:spcBef>
                          <a:spcPts val="0"/>
                        </a:spcBef>
                        <a:spcAft>
                          <a:spcPts val="0"/>
                        </a:spcAft>
                        <a:buFont typeface="Arial" panose="020B0604020202020204" pitchFamily="34" charset="0"/>
                        <a:buNone/>
                      </a:pPr>
                      <a:r>
                        <a:rPr lang="en-US" sz="1800" dirty="0">
                          <a:solidFill>
                            <a:schemeClr val="tx1"/>
                          </a:solidFill>
                          <a:effectLst/>
                        </a:rPr>
                        <a:t>Procedures for Reinforcing</a:t>
                      </a:r>
                    </a:p>
                    <a:p>
                      <a:pPr marL="285750" marR="0" indent="-285750">
                        <a:lnSpc>
                          <a:spcPct val="107000"/>
                        </a:lnSpc>
                        <a:spcBef>
                          <a:spcPts val="0"/>
                        </a:spcBef>
                        <a:spcAft>
                          <a:spcPts val="0"/>
                        </a:spcAft>
                        <a:buFont typeface="Arial" panose="020B0604020202020204" pitchFamily="34" charset="0"/>
                        <a:buChar char="•"/>
                      </a:pPr>
                      <a:r>
                        <a:rPr lang="en-US" sz="1800" dirty="0">
                          <a:solidFill>
                            <a:schemeClr val="tx1"/>
                          </a:solidFill>
                          <a:effectLst/>
                        </a:rPr>
                        <a:t>How have I been reinforcing expectations when students meet them?</a:t>
                      </a:r>
                    </a:p>
                    <a:p>
                      <a:pPr marL="0" marR="0" indent="0">
                        <a:lnSpc>
                          <a:spcPct val="107000"/>
                        </a:lnSpc>
                        <a:spcBef>
                          <a:spcPts val="0"/>
                        </a:spcBef>
                        <a:spcAft>
                          <a:spcPts val="0"/>
                        </a:spcAft>
                        <a:buFont typeface="Arial" panose="020B0604020202020204" pitchFamily="34" charset="0"/>
                        <a:buNone/>
                      </a:pPr>
                      <a:r>
                        <a:rPr lang="en-US" sz="1800" dirty="0">
                          <a:solidFill>
                            <a:schemeClr val="tx1"/>
                          </a:solidFill>
                          <a:effectLst/>
                        </a:rPr>
                        <a:t>Procedures for Monitoring</a:t>
                      </a:r>
                    </a:p>
                    <a:p>
                      <a:pPr marL="285750" marR="0" indent="-285750">
                        <a:lnSpc>
                          <a:spcPct val="107000"/>
                        </a:lnSpc>
                        <a:spcBef>
                          <a:spcPts val="0"/>
                        </a:spcBef>
                        <a:spcAft>
                          <a:spcPts val="0"/>
                        </a:spcAft>
                        <a:buFont typeface="Arial" panose="020B0604020202020204" pitchFamily="34" charset="0"/>
                        <a:buChar char="•"/>
                      </a:pPr>
                      <a:r>
                        <a:rPr lang="en-US" sz="1800" dirty="0">
                          <a:solidFill>
                            <a:schemeClr val="tx1"/>
                          </a:solidFill>
                          <a:effectLst/>
                        </a:rPr>
                        <a:t>How will I know I am teaching setting expectations with fidelity?</a:t>
                      </a: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sp>
        <p:nvSpPr>
          <p:cNvPr id="23" name="Rectangle 22">
            <a:extLst>
              <a:ext uri="{FF2B5EF4-FFF2-40B4-BE49-F238E27FC236}">
                <a16:creationId xmlns:a16="http://schemas.microsoft.com/office/drawing/2014/main" id="{979F75A9-AC28-42B3-BE5C-626E8A66E4F3}"/>
              </a:ext>
            </a:extLst>
          </p:cNvPr>
          <p:cNvSpPr/>
          <p:nvPr/>
        </p:nvSpPr>
        <p:spPr>
          <a:xfrm>
            <a:off x="1371014" y="536575"/>
            <a:ext cx="664903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spTree>
    <p:extLst>
      <p:ext uri="{BB962C8B-B14F-4D97-AF65-F5344CB8AC3E}">
        <p14:creationId xmlns:p14="http://schemas.microsoft.com/office/powerpoint/2010/main" val="724210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Look at Tier 1</a:t>
            </a:r>
          </a:p>
        </p:txBody>
      </p:sp>
      <p:sp>
        <p:nvSpPr>
          <p:cNvPr id="4" name="Text Placeholder 3"/>
          <p:cNvSpPr>
            <a:spLocks noGrp="1"/>
          </p:cNvSpPr>
          <p:nvPr>
            <p:ph type="body" idx="1"/>
          </p:nvPr>
        </p:nvSpPr>
        <p:spPr/>
        <p:txBody>
          <a:bodyPr>
            <a:normAutofit/>
          </a:bodyPr>
          <a:lstStyle/>
          <a:p>
            <a:r>
              <a:rPr lang="en-US" dirty="0">
                <a:solidFill>
                  <a:schemeClr val="accent1"/>
                </a:solidFill>
              </a:rPr>
              <a:t>Teaching </a:t>
            </a:r>
          </a:p>
          <a:p>
            <a:r>
              <a:rPr lang="en-US" dirty="0">
                <a:solidFill>
                  <a:schemeClr val="accent1"/>
                </a:solidFill>
              </a:rPr>
              <a:t>Reinforcing</a:t>
            </a:r>
          </a:p>
          <a:p>
            <a:r>
              <a:rPr lang="en-US" dirty="0">
                <a:solidFill>
                  <a:schemeClr val="tx1"/>
                </a:solidFill>
              </a:rPr>
              <a:t>Monitoring</a:t>
            </a:r>
          </a:p>
        </p:txBody>
      </p:sp>
      <p:pic>
        <p:nvPicPr>
          <p:cNvPr id="5" name="Picture 4" descr="A picture containing indoor, white&#10;&#10;Description automatically generated">
            <a:extLst>
              <a:ext uri="{FF2B5EF4-FFF2-40B4-BE49-F238E27FC236}">
                <a16:creationId xmlns:a16="http://schemas.microsoft.com/office/drawing/2014/main" id="{BD5CD72C-AD97-40FE-A791-B16246B9563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555" b="98902" l="2286" r="100000">
                        <a14:foregroundMark x1="56163" y1="5032" x2="60437" y2="2653"/>
                        <a14:foregroundMark x1="60437" y1="2653" x2="65408" y2="2196"/>
                        <a14:foregroundMark x1="65408" y1="2196" x2="75249" y2="5581"/>
                        <a14:foregroundMark x1="60736" y1="1555" x2="67793" y2="1555"/>
                        <a14:foregroundMark x1="49006" y1="38975" x2="67495" y2="57365"/>
                        <a14:foregroundMark x1="67495" y1="57365" x2="67793" y2="57548"/>
                        <a14:foregroundMark x1="68390" y1="45929" x2="68390" y2="55718"/>
                        <a14:foregroundMark x1="68390" y1="55718" x2="68390" y2="55718"/>
                      </a14:backgroundRemoval>
                    </a14:imgEffect>
                  </a14:imgLayer>
                </a14:imgProps>
              </a:ext>
              <a:ext uri="{28A0092B-C50C-407E-A947-70E740481C1C}">
                <a14:useLocalDpi xmlns:a14="http://schemas.microsoft.com/office/drawing/2010/main"/>
              </a:ext>
            </a:extLst>
          </a:blip>
          <a:srcRect/>
          <a:stretch/>
        </p:blipFill>
        <p:spPr>
          <a:xfrm>
            <a:off x="5573052" y="3548187"/>
            <a:ext cx="2947060" cy="3200147"/>
          </a:xfrm>
          <a:prstGeom prst="rect">
            <a:avLst/>
          </a:prstGeom>
        </p:spPr>
      </p:pic>
    </p:spTree>
    <p:extLst>
      <p:ext uri="{BB962C8B-B14F-4D97-AF65-F5344CB8AC3E}">
        <p14:creationId xmlns:p14="http://schemas.microsoft.com/office/powerpoint/2010/main" val="1619862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13FE-EF9C-40FD-928E-CA16C12216FB}"/>
              </a:ext>
            </a:extLst>
          </p:cNvPr>
          <p:cNvSpPr>
            <a:spLocks noGrp="1"/>
          </p:cNvSpPr>
          <p:nvPr>
            <p:ph type="title"/>
          </p:nvPr>
        </p:nvSpPr>
        <p:spPr>
          <a:xfrm>
            <a:off x="628650" y="365125"/>
            <a:ext cx="7886700" cy="724535"/>
          </a:xfrm>
        </p:spPr>
        <p:txBody>
          <a:bodyPr/>
          <a:lstStyle/>
          <a:p>
            <a:r>
              <a:rPr lang="en-US" dirty="0"/>
              <a:t>Welcome!</a:t>
            </a:r>
          </a:p>
        </p:txBody>
      </p:sp>
      <p:graphicFrame>
        <p:nvGraphicFramePr>
          <p:cNvPr id="4" name="Table 4">
            <a:extLst>
              <a:ext uri="{FF2B5EF4-FFF2-40B4-BE49-F238E27FC236}">
                <a16:creationId xmlns:a16="http://schemas.microsoft.com/office/drawing/2014/main" id="{A2F47DC7-0AE9-4F98-AE28-8461A8AC9749}"/>
              </a:ext>
            </a:extLst>
          </p:cNvPr>
          <p:cNvGraphicFramePr>
            <a:graphicFrameLocks noGrp="1"/>
          </p:cNvGraphicFramePr>
          <p:nvPr>
            <p:ph idx="1"/>
            <p:extLst>
              <p:ext uri="{D42A27DB-BD31-4B8C-83A1-F6EECF244321}">
                <p14:modId xmlns:p14="http://schemas.microsoft.com/office/powerpoint/2010/main" val="358486769"/>
              </p:ext>
            </p:extLst>
          </p:nvPr>
        </p:nvGraphicFramePr>
        <p:xfrm>
          <a:off x="628650" y="1201739"/>
          <a:ext cx="7886700" cy="4028440"/>
        </p:xfrm>
        <a:graphic>
          <a:graphicData uri="http://schemas.openxmlformats.org/drawingml/2006/table">
            <a:tbl>
              <a:tblPr firstRow="1" bandRow="1">
                <a:tableStyleId>{125E5076-3810-47DD-B79F-674D7AD40C01}</a:tableStyleId>
              </a:tblPr>
              <a:tblGrid>
                <a:gridCol w="3943350">
                  <a:extLst>
                    <a:ext uri="{9D8B030D-6E8A-4147-A177-3AD203B41FA5}">
                      <a16:colId xmlns:a16="http://schemas.microsoft.com/office/drawing/2014/main" val="1500444238"/>
                    </a:ext>
                  </a:extLst>
                </a:gridCol>
                <a:gridCol w="3943350">
                  <a:extLst>
                    <a:ext uri="{9D8B030D-6E8A-4147-A177-3AD203B41FA5}">
                      <a16:colId xmlns:a16="http://schemas.microsoft.com/office/drawing/2014/main" val="2461179986"/>
                    </a:ext>
                  </a:extLst>
                </a:gridCol>
              </a:tblGrid>
              <a:tr h="370840">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370840">
                <a:tc>
                  <a:txBody>
                    <a:bodyPr/>
                    <a:lstStyle/>
                    <a:p>
                      <a:r>
                        <a:rPr lang="en-US" dirty="0"/>
                        <a:t>If you are part of a Ci3T Leadership Team:</a:t>
                      </a:r>
                    </a:p>
                    <a:p>
                      <a:pPr marL="285750" indent="-285750">
                        <a:buFont typeface="Arial" panose="020B0604020202020204" pitchFamily="34" charset="0"/>
                        <a:buChar char="•"/>
                      </a:pPr>
                      <a:r>
                        <a:rPr lang="en-US" dirty="0"/>
                        <a:t>Please open your Ci3T Implementation Manual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Treat this as a team meeting</a:t>
                      </a:r>
                    </a:p>
                    <a:p>
                      <a:pPr marL="285750" indent="-285750">
                        <a:buFont typeface="Arial" panose="020B0604020202020204" pitchFamily="34" charset="0"/>
                        <a:buChar char="•"/>
                      </a:pPr>
                      <a:r>
                        <a:rPr lang="en-US" dirty="0"/>
                        <a:t>Use IM18 Ci3T Leadership Team Meeting Agenda from ci3t.org/building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Materials for this session can be found at ci3t.org/pl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Welcome to EMPOWER!</a:t>
                      </a:r>
                    </a:p>
                    <a:p>
                      <a:pPr marL="285750" indent="-285750">
                        <a:buFont typeface="Arial" panose="020B0604020202020204" pitchFamily="34" charset="0"/>
                        <a:buChar char="•"/>
                      </a:pPr>
                      <a:endParaRPr lang="en-US" dirty="0"/>
                    </a:p>
                  </a:txBody>
                  <a:tcPr>
                    <a:solidFill>
                      <a:schemeClr val="accent1">
                        <a:shade val="60000"/>
                        <a:alpha val="70000"/>
                      </a:schemeClr>
                    </a:solidFill>
                  </a:tcPr>
                </a:tc>
                <a:tc>
                  <a:txBody>
                    <a:bodyPr/>
                    <a:lstStyle/>
                    <a:p>
                      <a:r>
                        <a:rPr lang="en-US" dirty="0"/>
                        <a:t>If you are here to learn with us as an individual:</a:t>
                      </a:r>
                    </a:p>
                    <a:p>
                      <a:pPr marL="285750" indent="-285750">
                        <a:buFont typeface="Arial" panose="020B0604020202020204" pitchFamily="34" charset="0"/>
                        <a:buChar char="•"/>
                      </a:pPr>
                      <a:r>
                        <a:rPr lang="en-US" dirty="0"/>
                        <a:t>Materials for this session can be found at ci3t.org/pl</a:t>
                      </a:r>
                    </a:p>
                    <a:p>
                      <a:pPr marL="285750" indent="-285750">
                        <a:buFont typeface="Arial" panose="020B0604020202020204" pitchFamily="34" charset="0"/>
                        <a:buChar char="•"/>
                      </a:pPr>
                      <a:r>
                        <a:rPr lang="en-US" dirty="0"/>
                        <a:t>Create a space on your computer to download today’s materials</a:t>
                      </a:r>
                    </a:p>
                    <a:p>
                      <a:pPr marL="285750" indent="-285750">
                        <a:buFont typeface="Arial" panose="020B0604020202020204" pitchFamily="34" charset="0"/>
                        <a:buChar char="•"/>
                      </a:pPr>
                      <a:r>
                        <a:rPr lang="en-US" dirty="0"/>
                        <a:t>Consider building a structure to organize your learning for future EMPOWER session</a:t>
                      </a:r>
                    </a:p>
                    <a:p>
                      <a:pPr marL="285750" indent="-285750">
                        <a:buFont typeface="Arial" panose="020B0604020202020204" pitchFamily="34" charset="0"/>
                        <a:buChar char="•"/>
                      </a:pPr>
                      <a:r>
                        <a:rPr lang="en-US" dirty="0"/>
                        <a:t>Think of ways to share your</a:t>
                      </a:r>
                      <a:br>
                        <a:rPr lang="en-US" dirty="0"/>
                      </a:br>
                      <a:r>
                        <a:rPr lang="en-US" dirty="0"/>
                        <a:t>learning with colleagues</a:t>
                      </a:r>
                    </a:p>
                    <a:p>
                      <a:pPr marL="285750" indent="-285750">
                        <a:buFont typeface="Arial" panose="020B0604020202020204" pitchFamily="34" charset="0"/>
                        <a:buChar char="•"/>
                      </a:pPr>
                      <a:r>
                        <a:rPr lang="en-US" dirty="0"/>
                        <a:t>Welcome to EMPOWER!</a:t>
                      </a:r>
                    </a:p>
                    <a:p>
                      <a:pPr marL="285750" indent="-285750">
                        <a:buFont typeface="Arial" panose="020B0604020202020204" pitchFamily="34" charset="0"/>
                        <a:buChar char="•"/>
                      </a:pPr>
                      <a:endParaRPr lang="en-US" dirty="0"/>
                    </a:p>
                  </a:txBody>
                  <a:tcPr>
                    <a:solidFill>
                      <a:schemeClr val="tx2">
                        <a:lumMod val="75000"/>
                        <a:alpha val="70000"/>
                      </a:schemeClr>
                    </a:solidFill>
                  </a:tcPr>
                </a:tc>
                <a:extLst>
                  <a:ext uri="{0D108BD9-81ED-4DB2-BD59-A6C34878D82A}">
                    <a16:rowId xmlns:a16="http://schemas.microsoft.com/office/drawing/2014/main" val="1499469558"/>
                  </a:ext>
                </a:extLst>
              </a:tr>
            </a:tbl>
          </a:graphicData>
        </a:graphic>
      </p:graphicFrame>
      <p:pic>
        <p:nvPicPr>
          <p:cNvPr id="7" name="Picture 6" title="Illustration of 3D person wearing glasses carring a stack of books">
            <a:extLst>
              <a:ext uri="{FF2B5EF4-FFF2-40B4-BE49-F238E27FC236}">
                <a16:creationId xmlns:a16="http://schemas.microsoft.com/office/drawing/2014/main" id="{E3324A04-5C96-4810-A824-7A17B702977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3750" b="95781" l="36016" r="73594">
                        <a14:foregroundMark x1="38203" y1="18906" x2="40859" y2="14766"/>
                      </a14:backgroundRemoval>
                    </a14:imgEffect>
                  </a14:imgLayer>
                </a14:imgProps>
              </a:ext>
              <a:ext uri="{28A0092B-C50C-407E-A947-70E740481C1C}">
                <a14:useLocalDpi xmlns:a14="http://schemas.microsoft.com/office/drawing/2010/main"/>
              </a:ext>
            </a:extLst>
          </a:blip>
          <a:srcRect l="33795" r="24674"/>
          <a:stretch/>
        </p:blipFill>
        <p:spPr>
          <a:xfrm flipH="1">
            <a:off x="7503501" y="3901185"/>
            <a:ext cx="1227994" cy="2956815"/>
          </a:xfrm>
          <a:prstGeom prst="rect">
            <a:avLst/>
          </a:prstGeom>
        </p:spPr>
      </p:pic>
      <p:pic>
        <p:nvPicPr>
          <p:cNvPr id="2050" name="Picture 74">
            <a:extLst>
              <a:ext uri="{FF2B5EF4-FFF2-40B4-BE49-F238E27FC236}">
                <a16:creationId xmlns:a16="http://schemas.microsoft.com/office/drawing/2014/main" id="{9BB0113C-F6B1-4EE1-B08F-63D2A1F8DD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 y="4667251"/>
            <a:ext cx="3115735" cy="219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7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229600" cy="1325563"/>
          </a:xfrm>
          <a:noFill/>
          <a:ln>
            <a:noFill/>
          </a:ln>
        </p:spPr>
        <p:txBody>
          <a:bodyPr>
            <a:normAutofit fontScale="90000"/>
          </a:bodyPr>
          <a:lstStyle/>
          <a:p>
            <a:r>
              <a:rPr lang="en-US" sz="4800" dirty="0">
                <a:solidFill>
                  <a:sysClr val="windowText" lastClr="000000"/>
                </a:solidFill>
              </a:rPr>
              <a:t>Procedures for Teaching the Plan to:</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56463550"/>
              </p:ext>
            </p:extLst>
          </p:nvPr>
        </p:nvGraphicFramePr>
        <p:xfrm>
          <a:off x="457200" y="116455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5A30139-67ED-114C-BE2C-5A14176DF030}"/>
              </a:ext>
            </a:extLst>
          </p:cNvPr>
          <p:cNvSpPr txBox="1"/>
          <p:nvPr/>
        </p:nvSpPr>
        <p:spPr>
          <a:xfrm>
            <a:off x="160774" y="5591861"/>
            <a:ext cx="898322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Focuses on teaching more appropriate functional skills that promote success in the school environment and provides a context for the practice and reinforcement of these skills</a:t>
            </a:r>
          </a:p>
        </p:txBody>
      </p:sp>
      <p:pic>
        <p:nvPicPr>
          <p:cNvPr id="6" name="Picture 5" title="Students in cafeteria">
            <a:extLst>
              <a:ext uri="{FF2B5EF4-FFF2-40B4-BE49-F238E27FC236}">
                <a16:creationId xmlns:a16="http://schemas.microsoft.com/office/drawing/2014/main" id="{84A94DD4-FC6C-374D-AC90-3BE67BCCE1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2193" y="2875097"/>
            <a:ext cx="1115568" cy="1115568"/>
          </a:xfrm>
          <a:prstGeom prst="ellipse">
            <a:avLst/>
          </a:prstGeom>
        </p:spPr>
      </p:pic>
      <p:pic>
        <p:nvPicPr>
          <p:cNvPr id="7" name="Picture 6" title="Mother and young child looking at computer">
            <a:extLst>
              <a:ext uri="{FF2B5EF4-FFF2-40B4-BE49-F238E27FC236}">
                <a16:creationId xmlns:a16="http://schemas.microsoft.com/office/drawing/2014/main" id="{EA0BB9F9-7E0E-714A-B0A7-CFF8290B92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553" y="4238727"/>
            <a:ext cx="1120159" cy="1115568"/>
          </a:xfrm>
          <a:prstGeom prst="ellipse">
            <a:avLst/>
          </a:prstGeom>
        </p:spPr>
      </p:pic>
      <p:pic>
        <p:nvPicPr>
          <p:cNvPr id="8" name="Picture 7" title="Male teacher teaching">
            <a:extLst>
              <a:ext uri="{FF2B5EF4-FFF2-40B4-BE49-F238E27FC236}">
                <a16:creationId xmlns:a16="http://schemas.microsoft.com/office/drawing/2014/main" id="{34F6ABA9-CB25-9841-BFDF-16F3E3BD07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1144" y="1521963"/>
            <a:ext cx="1115568" cy="1115568"/>
          </a:xfrm>
          <a:prstGeom prst="ellipse">
            <a:avLst/>
          </a:prstGeom>
        </p:spPr>
      </p:pic>
      <p:sp>
        <p:nvSpPr>
          <p:cNvPr id="4" name="Rectangle 3"/>
          <p:cNvSpPr/>
          <p:nvPr/>
        </p:nvSpPr>
        <p:spPr>
          <a:xfrm>
            <a:off x="0" y="6299749"/>
            <a:ext cx="9144000"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Lewis, T. J., Powers, L. J.,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Kely</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M. J., &amp; Newcomer, L. L. (2002). Reducing problem behaviors on the playground: An investigation of the application of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schoolwide</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positive behavior supports.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Psychology in the Schools</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39</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(2), 181-190; Turnbull, A., Edmonson, H., Griggs, P., Wickham, D., Sailor, W., Freeman, R., ... &amp;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Riffel</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L. (2002). A blueprint for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schoolwide</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positive behavior support: Implementation of three components.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Exceptional Children</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68</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(3), 377-402.</a:t>
            </a:r>
          </a:p>
        </p:txBody>
      </p:sp>
    </p:spTree>
    <p:extLst>
      <p:ext uri="{BB962C8B-B14F-4D97-AF65-F5344CB8AC3E}">
        <p14:creationId xmlns:p14="http://schemas.microsoft.com/office/powerpoint/2010/main" val="2495689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1067601" y="615601"/>
            <a:ext cx="7250899"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rot="9318962">
            <a:off x="7312812" y="686212"/>
            <a:ext cx="1752600" cy="759848"/>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5842003" y="2689899"/>
            <a:ext cx="3048317" cy="3072620"/>
            <a:chOff x="4532102" y="3785380"/>
            <a:chExt cx="3048317" cy="3072620"/>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 in your Ci3T Implementation Manual</a:t>
              </a:r>
            </a:p>
          </p:txBody>
        </p:sp>
      </p:grpSp>
    </p:spTree>
    <p:extLst>
      <p:ext uri="{BB962C8B-B14F-4D97-AF65-F5344CB8AC3E}">
        <p14:creationId xmlns:p14="http://schemas.microsoft.com/office/powerpoint/2010/main" val="2477918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895"/>
            <a:ext cx="8229600" cy="1295400"/>
          </a:xfrm>
          <a:noFill/>
          <a:ln>
            <a:noFill/>
          </a:ln>
        </p:spPr>
        <p:txBody>
          <a:bodyPr>
            <a:normAutofit fontScale="90000"/>
          </a:bodyPr>
          <a:lstStyle/>
          <a:p>
            <a:r>
              <a:rPr lang="en-US" dirty="0">
                <a:solidFill>
                  <a:sysClr val="windowText" lastClr="000000"/>
                </a:solidFill>
              </a:rPr>
              <a:t>How will primary prevention (Tier 1) efforts be taught to all stakeholders?</a:t>
            </a:r>
          </a:p>
        </p:txBody>
      </p:sp>
      <p:sp>
        <p:nvSpPr>
          <p:cNvPr id="3" name="Content Placeholder 2"/>
          <p:cNvSpPr>
            <a:spLocks noGrp="1"/>
          </p:cNvSpPr>
          <p:nvPr>
            <p:ph idx="1"/>
          </p:nvPr>
        </p:nvSpPr>
        <p:spPr>
          <a:xfrm>
            <a:off x="533400" y="1600199"/>
            <a:ext cx="8153400" cy="5102051"/>
          </a:xfrm>
          <a:noFill/>
        </p:spPr>
        <p:txBody>
          <a:bodyPr>
            <a:normAutofit lnSpcReduction="10000"/>
          </a:bodyPr>
          <a:lstStyle/>
          <a:p>
            <a:pPr marL="0" indent="-182880">
              <a:lnSpc>
                <a:spcPct val="80000"/>
              </a:lnSpc>
              <a:buNone/>
              <a:defRPr/>
            </a:pPr>
            <a:r>
              <a:rPr lang="en-US" u="sng" dirty="0">
                <a:solidFill>
                  <a:schemeClr val="tx1">
                    <a:lumMod val="75000"/>
                    <a:lumOff val="25000"/>
                  </a:schemeClr>
                </a:solidFill>
              </a:rPr>
              <a:t>Faculty and Staff</a:t>
            </a:r>
          </a:p>
          <a:p>
            <a:pPr lvl="1">
              <a:lnSpc>
                <a:spcPct val="80000"/>
              </a:lnSpc>
              <a:defRPr/>
            </a:pPr>
            <a:r>
              <a:rPr lang="en-US" sz="2200" dirty="0">
                <a:solidFill>
                  <a:schemeClr val="tx1">
                    <a:lumMod val="75000"/>
                    <a:lumOff val="25000"/>
                  </a:schemeClr>
                </a:solidFill>
              </a:rPr>
              <a:t>Implementation manual</a:t>
            </a:r>
          </a:p>
          <a:p>
            <a:pPr lvl="1">
              <a:lnSpc>
                <a:spcPct val="80000"/>
              </a:lnSpc>
              <a:defRPr/>
            </a:pPr>
            <a:r>
              <a:rPr lang="en-US" sz="2200" dirty="0">
                <a:solidFill>
                  <a:schemeClr val="tx1">
                    <a:lumMod val="75000"/>
                    <a:lumOff val="25000"/>
                  </a:schemeClr>
                </a:solidFill>
              </a:rPr>
              <a:t>Expectation matrix</a:t>
            </a:r>
          </a:p>
          <a:p>
            <a:pPr lvl="1">
              <a:lnSpc>
                <a:spcPct val="80000"/>
              </a:lnSpc>
              <a:defRPr/>
            </a:pPr>
            <a:r>
              <a:rPr lang="en-US" sz="2200" dirty="0">
                <a:solidFill>
                  <a:schemeClr val="tx1">
                    <a:lumMod val="75000"/>
                    <a:lumOff val="25000"/>
                  </a:schemeClr>
                </a:solidFill>
              </a:rPr>
              <a:t>Bookmarks</a:t>
            </a:r>
          </a:p>
          <a:p>
            <a:pPr lvl="1">
              <a:lnSpc>
                <a:spcPct val="80000"/>
              </a:lnSpc>
              <a:defRPr/>
            </a:pPr>
            <a:r>
              <a:rPr lang="en-US" sz="2200" dirty="0">
                <a:solidFill>
                  <a:schemeClr val="tx1">
                    <a:lumMod val="75000"/>
                    <a:lumOff val="25000"/>
                  </a:schemeClr>
                </a:solidFill>
              </a:rPr>
              <a:t>Collaborative teams</a:t>
            </a:r>
          </a:p>
          <a:p>
            <a:pPr lvl="1">
              <a:lnSpc>
                <a:spcPct val="80000"/>
              </a:lnSpc>
              <a:defRPr/>
            </a:pPr>
            <a:r>
              <a:rPr lang="en-US" sz="2200" dirty="0">
                <a:solidFill>
                  <a:schemeClr val="tx1">
                    <a:lumMod val="75000"/>
                    <a:lumOff val="25000"/>
                  </a:schemeClr>
                </a:solidFill>
              </a:rPr>
              <a:t>Posters</a:t>
            </a:r>
          </a:p>
          <a:p>
            <a:pPr lvl="1">
              <a:lnSpc>
                <a:spcPct val="80000"/>
              </a:lnSpc>
              <a:defRPr/>
            </a:pPr>
            <a:r>
              <a:rPr lang="en-US" sz="2200" dirty="0">
                <a:solidFill>
                  <a:schemeClr val="tx1">
                    <a:lumMod val="75000"/>
                    <a:lumOff val="25000"/>
                  </a:schemeClr>
                </a:solidFill>
              </a:rPr>
              <a:t>Ticket tip sheet </a:t>
            </a:r>
          </a:p>
          <a:p>
            <a:pPr lvl="1">
              <a:lnSpc>
                <a:spcPct val="80000"/>
              </a:lnSpc>
              <a:defRPr/>
            </a:pPr>
            <a:r>
              <a:rPr lang="en-US" sz="2200" dirty="0">
                <a:solidFill>
                  <a:schemeClr val="tx1">
                    <a:lumMod val="75000"/>
                    <a:lumOff val="25000"/>
                  </a:schemeClr>
                </a:solidFill>
              </a:rPr>
              <a:t>Professional learning</a:t>
            </a:r>
          </a:p>
          <a:p>
            <a:pPr marL="0" indent="-182880">
              <a:lnSpc>
                <a:spcPct val="80000"/>
              </a:lnSpc>
              <a:buNone/>
              <a:defRPr/>
            </a:pPr>
            <a:r>
              <a:rPr lang="en-US" u="sng" dirty="0">
                <a:solidFill>
                  <a:schemeClr val="tx1">
                    <a:lumMod val="75000"/>
                    <a:lumOff val="25000"/>
                  </a:schemeClr>
                </a:solidFill>
              </a:rPr>
              <a:t>Students</a:t>
            </a:r>
          </a:p>
          <a:p>
            <a:pPr lvl="1">
              <a:lnSpc>
                <a:spcPct val="80000"/>
              </a:lnSpc>
              <a:defRPr/>
            </a:pPr>
            <a:r>
              <a:rPr lang="en-US" sz="2200" dirty="0">
                <a:solidFill>
                  <a:schemeClr val="tx1">
                    <a:lumMod val="75000"/>
                    <a:lumOff val="25000"/>
                  </a:schemeClr>
                </a:solidFill>
              </a:rPr>
              <a:t>Lessons</a:t>
            </a:r>
          </a:p>
          <a:p>
            <a:pPr lvl="1">
              <a:lnSpc>
                <a:spcPct val="80000"/>
              </a:lnSpc>
              <a:defRPr/>
            </a:pPr>
            <a:r>
              <a:rPr lang="en-US" sz="2200" dirty="0">
                <a:solidFill>
                  <a:schemeClr val="tx1">
                    <a:lumMod val="75000"/>
                    <a:lumOff val="25000"/>
                  </a:schemeClr>
                </a:solidFill>
              </a:rPr>
              <a:t>Posters</a:t>
            </a:r>
          </a:p>
          <a:p>
            <a:pPr lvl="1">
              <a:lnSpc>
                <a:spcPct val="80000"/>
              </a:lnSpc>
              <a:defRPr/>
            </a:pPr>
            <a:r>
              <a:rPr lang="en-US" sz="2200" dirty="0">
                <a:solidFill>
                  <a:schemeClr val="tx1">
                    <a:lumMod val="75000"/>
                    <a:lumOff val="25000"/>
                  </a:schemeClr>
                </a:solidFill>
              </a:rPr>
              <a:t>Videos</a:t>
            </a:r>
          </a:p>
          <a:p>
            <a:pPr marL="0" indent="-182880">
              <a:lnSpc>
                <a:spcPct val="80000"/>
              </a:lnSpc>
              <a:buNone/>
              <a:defRPr/>
            </a:pPr>
            <a:r>
              <a:rPr lang="en-US" u="sng" dirty="0">
                <a:solidFill>
                  <a:schemeClr val="tx1">
                    <a:lumMod val="75000"/>
                    <a:lumOff val="25000"/>
                  </a:schemeClr>
                </a:solidFill>
              </a:rPr>
              <a:t>Parents and Community</a:t>
            </a:r>
          </a:p>
          <a:p>
            <a:pPr lvl="1">
              <a:lnSpc>
                <a:spcPct val="80000"/>
              </a:lnSpc>
              <a:defRPr/>
            </a:pPr>
            <a:r>
              <a:rPr lang="en-US" sz="2200" dirty="0">
                <a:solidFill>
                  <a:schemeClr val="tx1">
                    <a:lumMod val="75000"/>
                    <a:lumOff val="25000"/>
                  </a:schemeClr>
                </a:solidFill>
              </a:rPr>
              <a:t>Letters to parents</a:t>
            </a:r>
          </a:p>
          <a:p>
            <a:pPr lvl="1">
              <a:lnSpc>
                <a:spcPct val="80000"/>
              </a:lnSpc>
              <a:defRPr/>
            </a:pPr>
            <a:r>
              <a:rPr lang="en-US" sz="2200" dirty="0">
                <a:solidFill>
                  <a:schemeClr val="tx1">
                    <a:lumMod val="75000"/>
                    <a:lumOff val="25000"/>
                  </a:schemeClr>
                </a:solidFill>
              </a:rPr>
              <a:t>Contacts with community businesses</a:t>
            </a:r>
          </a:p>
        </p:txBody>
      </p:sp>
      <p:pic>
        <p:nvPicPr>
          <p:cNvPr id="13" name="Picture 12" title="Classroom expectations poster">
            <a:extLst>
              <a:ext uri="{FF2B5EF4-FFF2-40B4-BE49-F238E27FC236}">
                <a16:creationId xmlns:a16="http://schemas.microsoft.com/office/drawing/2014/main" id="{77798891-BBA4-3E48-87B0-A117D200D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432154">
            <a:off x="4687496" y="1606754"/>
            <a:ext cx="1899521" cy="2849281"/>
          </a:xfrm>
          <a:prstGeom prst="rect">
            <a:avLst/>
          </a:prstGeom>
          <a:ln>
            <a:solidFill>
              <a:schemeClr val="tx1">
                <a:lumMod val="50000"/>
                <a:lumOff val="50000"/>
              </a:schemeClr>
            </a:solidFill>
          </a:ln>
        </p:spPr>
      </p:pic>
      <p:pic>
        <p:nvPicPr>
          <p:cNvPr id="11" name="Picture 10" title="Elementary expectation matrix">
            <a:extLst>
              <a:ext uri="{FF2B5EF4-FFF2-40B4-BE49-F238E27FC236}">
                <a16:creationId xmlns:a16="http://schemas.microsoft.com/office/drawing/2014/main" id="{C01EA6C8-0ADE-C041-B956-9CE9172486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15249">
            <a:off x="5772073" y="5555994"/>
            <a:ext cx="3055248" cy="1441120"/>
          </a:xfrm>
          <a:prstGeom prst="rect">
            <a:avLst/>
          </a:prstGeom>
          <a:ln>
            <a:solidFill>
              <a:schemeClr val="tx2"/>
            </a:solidFill>
          </a:ln>
        </p:spPr>
      </p:pic>
      <p:pic>
        <p:nvPicPr>
          <p:cNvPr id="5" name="Picture 4" title="Bookmakr: Bus setting">
            <a:extLst>
              <a:ext uri="{FF2B5EF4-FFF2-40B4-BE49-F238E27FC236}">
                <a16:creationId xmlns:a16="http://schemas.microsoft.com/office/drawing/2014/main" id="{064B914F-666A-6E47-85CD-733971317A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25417">
            <a:off x="7463923" y="1528941"/>
            <a:ext cx="1329995" cy="3358598"/>
          </a:xfrm>
          <a:prstGeom prst="rect">
            <a:avLst/>
          </a:prstGeom>
          <a:ln>
            <a:solidFill>
              <a:schemeClr val="tx1"/>
            </a:solidFill>
          </a:ln>
          <a:effectLst/>
        </p:spPr>
      </p:pic>
      <p:pic>
        <p:nvPicPr>
          <p:cNvPr id="9" name="Picture 8" descr="Be responsible" title="Hallway banner">
            <a:extLst>
              <a:ext uri="{FF2B5EF4-FFF2-40B4-BE49-F238E27FC236}">
                <a16:creationId xmlns:a16="http://schemas.microsoft.com/office/drawing/2014/main" id="{49CAB8E8-1BDC-8444-9B4D-4A1D5E0FD7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20000">
            <a:off x="2997200" y="4180240"/>
            <a:ext cx="5778498" cy="1268059"/>
          </a:xfrm>
          <a:prstGeom prst="rect">
            <a:avLst/>
          </a:prstGeom>
          <a:ln>
            <a:solidFill>
              <a:schemeClr val="accent4"/>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C39BE330-623D-41EB-971A-06E297CA4B3D}"/>
              </a:ext>
            </a:extLst>
          </p:cNvPr>
          <p:cNvSpPr/>
          <p:nvPr/>
        </p:nvSpPr>
        <p:spPr>
          <a:xfrm>
            <a:off x="0" y="6494130"/>
            <a:ext cx="5735572"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Shared with permission.</a:t>
            </a:r>
          </a:p>
        </p:txBody>
      </p:sp>
    </p:spTree>
    <p:extLst>
      <p:ext uri="{BB962C8B-B14F-4D97-AF65-F5344CB8AC3E}">
        <p14:creationId xmlns:p14="http://schemas.microsoft.com/office/powerpoint/2010/main" val="2980915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91447144"/>
              </p:ext>
            </p:extLst>
          </p:nvPr>
        </p:nvGraphicFramePr>
        <p:xfrm>
          <a:off x="990600" y="838200"/>
          <a:ext cx="7315200" cy="4191001"/>
        </p:xfrm>
        <a:graphic>
          <a:graphicData uri="http://schemas.openxmlformats.org/drawingml/2006/table">
            <a:tbl>
              <a:tblPr/>
              <a:tblGrid>
                <a:gridCol w="3657327">
                  <a:extLst>
                    <a:ext uri="{9D8B030D-6E8A-4147-A177-3AD203B41FA5}">
                      <a16:colId xmlns:a16="http://schemas.microsoft.com/office/drawing/2014/main" val="20000"/>
                    </a:ext>
                  </a:extLst>
                </a:gridCol>
                <a:gridCol w="3657873">
                  <a:extLst>
                    <a:ext uri="{9D8B030D-6E8A-4147-A177-3AD203B41FA5}">
                      <a16:colId xmlns:a16="http://schemas.microsoft.com/office/drawing/2014/main" val="20001"/>
                    </a:ext>
                  </a:extLst>
                </a:gridCol>
              </a:tblGrid>
              <a:tr h="462976">
                <a:tc gridSpan="2">
                  <a:txBody>
                    <a:bodyPr/>
                    <a:lstStyle/>
                    <a:p>
                      <a:pPr marL="0" marR="0" algn="ctr">
                        <a:spcBef>
                          <a:spcPts val="0"/>
                        </a:spcBef>
                        <a:spcAft>
                          <a:spcPts val="0"/>
                        </a:spcAft>
                      </a:pPr>
                      <a:r>
                        <a:rPr lang="en-US" sz="2000" b="1">
                          <a:latin typeface="+mn-lt"/>
                          <a:ea typeface="Times New Roman"/>
                          <a:cs typeface="Times New Roman"/>
                        </a:rPr>
                        <a:t>Procedures for Reinforcing</a:t>
                      </a:r>
                      <a:endParaRPr lang="en-US" sz="2000">
                        <a:latin typeface="+mn-lt"/>
                        <a:ea typeface="Times New Roman"/>
                        <a:cs typeface="Times New Roman"/>
                      </a:endParaRPr>
                    </a:p>
                  </a:txBody>
                  <a:tcPr marL="49121" marR="49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80498">
                <a:tc>
                  <a:txBody>
                    <a:bodyPr/>
                    <a:lstStyle/>
                    <a:p>
                      <a:pPr marL="0" marR="0">
                        <a:spcBef>
                          <a:spcPts val="0"/>
                        </a:spcBef>
                        <a:spcAft>
                          <a:spcPts val="0"/>
                        </a:spcAft>
                      </a:pPr>
                      <a:r>
                        <a:rPr lang="en-US" sz="2000" b="1">
                          <a:latin typeface="+mn-lt"/>
                          <a:ea typeface="Times New Roman"/>
                          <a:cs typeface="Times New Roman"/>
                        </a:rPr>
                        <a:t>Faculty and Staff: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34903">
                <a:tc>
                  <a:txBody>
                    <a:bodyPr/>
                    <a:lstStyle/>
                    <a:p>
                      <a:pPr marL="0" marR="0">
                        <a:spcBef>
                          <a:spcPts val="0"/>
                        </a:spcBef>
                        <a:spcAft>
                          <a:spcPts val="0"/>
                        </a:spcAft>
                      </a:pPr>
                      <a:r>
                        <a:rPr lang="en-US" sz="2000" b="1" dirty="0">
                          <a:latin typeface="+mn-lt"/>
                          <a:ea typeface="Times New Roman"/>
                          <a:cs typeface="Times New Roman"/>
                        </a:rPr>
                        <a:t>Students: </a:t>
                      </a:r>
                    </a:p>
                    <a:p>
                      <a:pPr marL="0" marR="0">
                        <a:spcBef>
                          <a:spcPts val="0"/>
                        </a:spcBef>
                        <a:spcAft>
                          <a:spcPts val="0"/>
                        </a:spcAft>
                      </a:pPr>
                      <a:r>
                        <a:rPr lang="en-US" sz="1800" b="0" dirty="0">
                          <a:latin typeface="+mn-lt"/>
                          <a:ea typeface="Times New Roman"/>
                          <a:cs typeface="Times New Roman"/>
                        </a:rPr>
                        <a:t>ROAR</a:t>
                      </a:r>
                      <a:r>
                        <a:rPr lang="en-US" sz="1800" b="0" baseline="0" dirty="0">
                          <a:latin typeface="+mn-lt"/>
                          <a:ea typeface="Times New Roman"/>
                          <a:cs typeface="Times New Roman"/>
                        </a:rPr>
                        <a:t> zone</a:t>
                      </a:r>
                    </a:p>
                    <a:p>
                      <a:pPr marL="0" marR="0">
                        <a:spcBef>
                          <a:spcPts val="0"/>
                        </a:spcBef>
                        <a:spcAft>
                          <a:spcPts val="0"/>
                        </a:spcAft>
                      </a:pPr>
                      <a:r>
                        <a:rPr lang="en-US" sz="1800" b="0" baseline="0" dirty="0">
                          <a:latin typeface="+mn-lt"/>
                          <a:ea typeface="Times New Roman"/>
                          <a:cs typeface="Times New Roman"/>
                        </a:rPr>
                        <a:t>Parking spaces</a:t>
                      </a: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624">
                <a:tc>
                  <a:txBody>
                    <a:bodyPr/>
                    <a:lstStyle/>
                    <a:p>
                      <a:pPr marL="0" marR="0">
                        <a:spcBef>
                          <a:spcPts val="0"/>
                        </a:spcBef>
                        <a:spcAft>
                          <a:spcPts val="0"/>
                        </a:spcAft>
                      </a:pPr>
                      <a:r>
                        <a:rPr lang="en-US" sz="2000" b="1">
                          <a:latin typeface="+mn-lt"/>
                          <a:ea typeface="Times New Roman"/>
                          <a:cs typeface="Times New Roman"/>
                        </a:rPr>
                        <a:t>Parents/ Community: </a:t>
                      </a:r>
                      <a:endParaRPr lang="en-US" sz="200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dirty="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68206" y="3909527"/>
            <a:ext cx="2794857" cy="1959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p:cNvGrpSpPr/>
          <p:nvPr/>
        </p:nvGrpSpPr>
        <p:grpSpPr>
          <a:xfrm rot="20391030">
            <a:off x="607448" y="3988414"/>
            <a:ext cx="4344052" cy="2679016"/>
            <a:chOff x="3480617" y="1637084"/>
            <a:chExt cx="5103283" cy="3190698"/>
          </a:xfrm>
        </p:grpSpPr>
        <p:sp>
          <p:nvSpPr>
            <p:cNvPr id="8" name="Rectangle 7"/>
            <p:cNvSpPr/>
            <p:nvPr/>
          </p:nvSpPr>
          <p:spPr>
            <a:xfrm rot="1208970">
              <a:off x="3480617" y="2170836"/>
              <a:ext cx="5103283" cy="2656946"/>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dobe Caslon Pro Bold" panose="0205070206050A020403" pitchFamily="18"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dobe Caslon Pro Bold" panose="0205070206050A020403" pitchFamily="18" charset="0"/>
                  <a:ea typeface="+mn-ea"/>
                  <a:cs typeface="+mn-cs"/>
                </a:rPr>
                <a:t>         Donation Coupon: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box of Macaroni and Cheese to Community Food Drive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09397">
              <a:off x="3866465" y="1637084"/>
              <a:ext cx="1287409" cy="1325677"/>
            </a:xfrm>
            <a:prstGeom prst="rect">
              <a:avLst/>
            </a:prstGeom>
          </p:spPr>
        </p:pic>
      </p:grpSp>
      <p:grpSp>
        <p:nvGrpSpPr>
          <p:cNvPr id="10" name="Group 9">
            <a:extLst>
              <a:ext uri="{FF2B5EF4-FFF2-40B4-BE49-F238E27FC236}">
                <a16:creationId xmlns:a16="http://schemas.microsoft.com/office/drawing/2014/main" id="{63A7E83C-F305-44CE-BDCC-EEE01A632751}"/>
              </a:ext>
            </a:extLst>
          </p:cNvPr>
          <p:cNvGrpSpPr/>
          <p:nvPr/>
        </p:nvGrpSpPr>
        <p:grpSpPr>
          <a:xfrm rot="20972135">
            <a:off x="6748339" y="80521"/>
            <a:ext cx="2221948" cy="2203025"/>
            <a:chOff x="4540022" y="3814989"/>
            <a:chExt cx="2783775" cy="2760066"/>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40022" y="4069229"/>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041739" y="3814989"/>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618831" y="4676554"/>
              <a:ext cx="269409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 in your Ci3T Implementation Manual</a:t>
              </a:r>
            </a:p>
          </p:txBody>
        </p:sp>
      </p:grpSp>
      <p:grpSp>
        <p:nvGrpSpPr>
          <p:cNvPr id="14" name="Group 13">
            <a:extLst>
              <a:ext uri="{FF2B5EF4-FFF2-40B4-BE49-F238E27FC236}">
                <a16:creationId xmlns:a16="http://schemas.microsoft.com/office/drawing/2014/main" id="{A4A08060-5117-49DA-B9B0-A1601D983392}"/>
              </a:ext>
            </a:extLst>
          </p:cNvPr>
          <p:cNvGrpSpPr/>
          <p:nvPr/>
        </p:nvGrpSpPr>
        <p:grpSpPr>
          <a:xfrm>
            <a:off x="5397378" y="2085315"/>
            <a:ext cx="2320334" cy="1824212"/>
            <a:chOff x="5397378" y="2085315"/>
            <a:chExt cx="2320334" cy="1824212"/>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spTree>
    <p:extLst>
      <p:ext uri="{BB962C8B-B14F-4D97-AF65-F5344CB8AC3E}">
        <p14:creationId xmlns:p14="http://schemas.microsoft.com/office/powerpoint/2010/main" val="3087220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Reinforcing</a:t>
            </a:r>
            <a:endParaRPr lang="en-US" dirty="0"/>
          </a:p>
        </p:txBody>
      </p:sp>
      <p:sp>
        <p:nvSpPr>
          <p:cNvPr id="141318" name="Rectangle 8"/>
          <p:cNvSpPr>
            <a:spLocks noGrp="1" noChangeArrowheads="1"/>
          </p:cNvSpPr>
          <p:nvPr>
            <p:ph idx="1"/>
          </p:nvPr>
        </p:nvSpPr>
        <p:spPr>
          <a:xfrm>
            <a:off x="628650" y="1825625"/>
            <a:ext cx="7886700" cy="4786190"/>
          </a:xfrm>
        </p:spPr>
        <p:txBody>
          <a:bodyPr>
            <a:normAutofit fontScale="92500" lnSpcReduction="20000"/>
          </a:bodyPr>
          <a:lstStyle/>
          <a:p>
            <a:pPr marL="0" indent="0">
              <a:buNone/>
            </a:pPr>
            <a:r>
              <a:rPr lang="en-US" dirty="0">
                <a:solidFill>
                  <a:srgbClr val="00B0F0"/>
                </a:solidFill>
              </a:rPr>
              <a:t>How will you reinforce… </a:t>
            </a:r>
          </a:p>
          <a:p>
            <a:r>
              <a:rPr lang="en-US" dirty="0"/>
              <a:t>Faculty and staff for</a:t>
            </a:r>
          </a:p>
          <a:p>
            <a:pPr lvl="1"/>
            <a:r>
              <a:rPr lang="en-US" dirty="0"/>
              <a:t>Participation and support</a:t>
            </a:r>
          </a:p>
          <a:p>
            <a:pPr lvl="1"/>
            <a:r>
              <a:rPr lang="en-US" dirty="0"/>
              <a:t>Modeling schoolwide expectations</a:t>
            </a:r>
          </a:p>
          <a:p>
            <a:pPr lvl="1"/>
            <a:r>
              <a:rPr lang="en-US" dirty="0"/>
              <a:t>Taking an instructional approach to behavior</a:t>
            </a:r>
          </a:p>
          <a:p>
            <a:pPr lvl="1"/>
            <a:r>
              <a:rPr lang="en-US" dirty="0"/>
              <a:t>Implementing the Ci3T plan with fidelity</a:t>
            </a:r>
          </a:p>
          <a:p>
            <a:pPr lvl="1"/>
            <a:r>
              <a:rPr lang="en-US" dirty="0"/>
              <a:t>Making instructional shifts in traditional practices</a:t>
            </a:r>
          </a:p>
          <a:p>
            <a:r>
              <a:rPr lang="en-US" dirty="0"/>
              <a:t>Students for</a:t>
            </a:r>
          </a:p>
          <a:p>
            <a:pPr lvl="1"/>
            <a:r>
              <a:rPr lang="en-US" dirty="0"/>
              <a:t>Demonstrating the expectations across</a:t>
            </a:r>
            <a:br>
              <a:rPr lang="en-US" dirty="0"/>
            </a:br>
            <a:r>
              <a:rPr lang="en-US" dirty="0"/>
              <a:t>academic, behavioral, and social skill domains</a:t>
            </a:r>
          </a:p>
          <a:p>
            <a:r>
              <a:rPr lang="en-US" dirty="0"/>
              <a:t>Families and community for</a:t>
            </a:r>
          </a:p>
          <a:p>
            <a:pPr lvl="1"/>
            <a:r>
              <a:rPr lang="en-US" dirty="0"/>
              <a:t>Communication with school staff</a:t>
            </a:r>
          </a:p>
          <a:p>
            <a:pPr lvl="1"/>
            <a:r>
              <a:rPr lang="en-US" dirty="0"/>
              <a:t>Reinforcing expectations</a:t>
            </a:r>
          </a:p>
          <a:p>
            <a:pPr lvl="1"/>
            <a:r>
              <a:rPr lang="en-US" dirty="0"/>
              <a:t>Supporting the social skills lessons at home and in the community</a:t>
            </a:r>
          </a:p>
        </p:txBody>
      </p:sp>
      <p:pic>
        <p:nvPicPr>
          <p:cNvPr id="4" name="Picture 3" descr="A screenshot of a cell phone&#10;&#10;Description automatically generated">
            <a:extLst>
              <a:ext uri="{FF2B5EF4-FFF2-40B4-BE49-F238E27FC236}">
                <a16:creationId xmlns:a16="http://schemas.microsoft.com/office/drawing/2014/main" id="{D511F642-4B38-4CDD-B11A-726877E13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98655">
            <a:off x="7144378" y="948314"/>
            <a:ext cx="1828800" cy="968188"/>
          </a:xfrm>
          <a:prstGeom prst="rect">
            <a:avLst/>
          </a:prstGeom>
          <a:ln>
            <a:solidFill>
              <a:schemeClr val="tx1">
                <a:lumMod val="50000"/>
                <a:lumOff val="50000"/>
              </a:schemeClr>
            </a:solidFill>
          </a:ln>
          <a:effectLst/>
        </p:spPr>
      </p:pic>
      <p:pic>
        <p:nvPicPr>
          <p:cNvPr id="6" name="Picture 5" descr="A screenshot of a cell phone&#10;&#10;Description automatically generated">
            <a:extLst>
              <a:ext uri="{FF2B5EF4-FFF2-40B4-BE49-F238E27FC236}">
                <a16:creationId xmlns:a16="http://schemas.microsoft.com/office/drawing/2014/main" id="{2944DBCC-A9A8-4416-9330-920FC9100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6112">
            <a:off x="6626260" y="2252753"/>
            <a:ext cx="1828800" cy="949162"/>
          </a:xfrm>
          <a:prstGeom prst="rect">
            <a:avLst/>
          </a:prstGeom>
          <a:ln>
            <a:solidFill>
              <a:schemeClr val="tx1">
                <a:lumMod val="50000"/>
                <a:lumOff val="50000"/>
              </a:schemeClr>
            </a:solidFill>
          </a:ln>
          <a:effectLst/>
        </p:spPr>
      </p:pic>
      <p:pic>
        <p:nvPicPr>
          <p:cNvPr id="8" name="Picture 7" descr="A screenshot of a cell phone&#10;&#10;Description automatically generated">
            <a:extLst>
              <a:ext uri="{FF2B5EF4-FFF2-40B4-BE49-F238E27FC236}">
                <a16:creationId xmlns:a16="http://schemas.microsoft.com/office/drawing/2014/main" id="{B66E1A64-1918-4A19-9987-929B34D724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79215">
            <a:off x="7144378" y="3508729"/>
            <a:ext cx="1828800" cy="943022"/>
          </a:xfrm>
          <a:prstGeom prst="rect">
            <a:avLst/>
          </a:prstGeom>
          <a:ln>
            <a:solidFill>
              <a:schemeClr val="tx1">
                <a:lumMod val="50000"/>
                <a:lumOff val="50000"/>
              </a:schemeClr>
            </a:solidFill>
          </a:ln>
          <a:effectLst/>
        </p:spPr>
      </p:pic>
      <p:pic>
        <p:nvPicPr>
          <p:cNvPr id="10" name="Picture 9" descr="A screenshot of a cell phone&#10;&#10;Description automatically generated">
            <a:extLst>
              <a:ext uri="{FF2B5EF4-FFF2-40B4-BE49-F238E27FC236}">
                <a16:creationId xmlns:a16="http://schemas.microsoft.com/office/drawing/2014/main" id="{2EFA6B99-7B7A-41A8-8E5B-BA9A4A36AF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38562">
            <a:off x="6883120" y="4822284"/>
            <a:ext cx="1828800" cy="947487"/>
          </a:xfrm>
          <a:prstGeom prst="rect">
            <a:avLst/>
          </a:prstGeom>
          <a:ln>
            <a:solidFill>
              <a:schemeClr val="tx1">
                <a:lumMod val="50000"/>
                <a:lumOff val="50000"/>
              </a:schemeClr>
            </a:solidFill>
          </a:ln>
          <a:effectLst/>
        </p:spPr>
      </p:pic>
    </p:spTree>
    <p:extLst>
      <p:ext uri="{BB962C8B-B14F-4D97-AF65-F5344CB8AC3E}">
        <p14:creationId xmlns:p14="http://schemas.microsoft.com/office/powerpoint/2010/main" val="328196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1" y="5514896"/>
            <a:ext cx="8001000" cy="990600"/>
          </a:xfrm>
          <a:noFill/>
          <a:ln>
            <a:noFill/>
          </a:ln>
        </p:spPr>
        <p:txBody>
          <a:bodyPr>
            <a:normAutofit/>
          </a:bodyPr>
          <a:lstStyle/>
          <a:p>
            <a:r>
              <a:rPr lang="en-US" dirty="0">
                <a:solidFill>
                  <a:sysClr val="windowText" lastClr="000000"/>
                </a:solidFill>
                <a:cs typeface="Times New Roman" panose="02020603050405020304" pitchFamily="18" charset="0"/>
              </a:rPr>
              <a:t>Ticket Tip Sheet</a:t>
            </a:r>
          </a:p>
        </p:txBody>
      </p:sp>
      <p:pic>
        <p:nvPicPr>
          <p:cNvPr id="10" name="Picture 9" descr="Illustration of paper envelopes coming out of a laptop and smart phone against a background of the world map." title="Computer sending email">
            <a:extLst>
              <a:ext uri="{FF2B5EF4-FFF2-40B4-BE49-F238E27FC236}">
                <a16:creationId xmlns:a16="http://schemas.microsoft.com/office/drawing/2014/main" id="{C4DEE8AF-DB4A-8846-A2A9-585E09CE8F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61402" cy="5124659"/>
          </a:xfrm>
          <a:prstGeom prst="rect">
            <a:avLst/>
          </a:prstGeom>
        </p:spPr>
      </p:pic>
      <p:sp>
        <p:nvSpPr>
          <p:cNvPr id="3" name="Content Placeholder 2"/>
          <p:cNvSpPr>
            <a:spLocks noGrp="1"/>
          </p:cNvSpPr>
          <p:nvPr>
            <p:ph idx="1"/>
          </p:nvPr>
        </p:nvSpPr>
        <p:spPr>
          <a:xfrm>
            <a:off x="5435321" y="2134960"/>
            <a:ext cx="3581400" cy="4587387"/>
          </a:xfrm>
          <a:solidFill>
            <a:srgbClr val="FFFFFF">
              <a:alpha val="85000"/>
            </a:srgb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Autofit/>
          </a:bodyPr>
          <a:lstStyle/>
          <a:p>
            <a:pPr marL="0" indent="0" eaLnBrk="0" hangingPunct="0">
              <a:lnSpc>
                <a:spcPct val="100000"/>
              </a:lnSpc>
              <a:spcBef>
                <a:spcPts val="0"/>
              </a:spcBef>
              <a:buNone/>
            </a:pPr>
            <a:r>
              <a:rPr lang="en-US" sz="1800" dirty="0">
                <a:solidFill>
                  <a:schemeClr val="tx1"/>
                </a:solidFill>
                <a:latin typeface="Times New Roman" pitchFamily="18" charset="0"/>
              </a:rPr>
              <a:t>Ticket Tip Sheet</a:t>
            </a:r>
          </a:p>
          <a:p>
            <a:pPr eaLnBrk="0" hangingPunct="0">
              <a:spcBef>
                <a:spcPts val="400"/>
              </a:spcBef>
              <a:buFontTx/>
              <a:buAutoNum type="arabicPeriod"/>
            </a:pPr>
            <a:r>
              <a:rPr lang="en-US" sz="1300" dirty="0">
                <a:solidFill>
                  <a:schemeClr val="tx1">
                    <a:lumMod val="85000"/>
                    <a:lumOff val="15000"/>
                  </a:schemeClr>
                </a:solidFill>
                <a:latin typeface="Times New Roman" pitchFamily="18" charset="0"/>
                <a:cs typeface="Times New Roman" pitchFamily="18" charset="0"/>
              </a:rPr>
              <a:t>When giving a ticket for positive behavior, always pair behavior specific praise. Example, “Lori, thank you for walking down the hallway with a quiet voice and your hands at your side. For showing responsibility, you have earned a PAWS ticket.”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In the first days and weeks of implementing a Positive Behavior Interventions and Support system, flood students with tickets to increase effectiveness. Overtime fade tickets and provide intermittent reinforcement.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School staff should try to be consistent with ticket distribution. Portions of staff meetings can be used to discuss ticket distribution.</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To ensure student buy-in, survey students to gain an understanding of what reinforcements are desired. </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Explicitly teach students how tickets can be earned and what tickets can be used for once they are received.</a:t>
            </a:r>
            <a:endParaRPr lang="en-US" sz="1300" dirty="0">
              <a:latin typeface="Times New Roman" pitchFamily="18" charset="0"/>
            </a:endParaRPr>
          </a:p>
        </p:txBody>
      </p:sp>
      <p:sp>
        <p:nvSpPr>
          <p:cNvPr id="4" name="Left Arrow 3"/>
          <p:cNvSpPr/>
          <p:nvPr/>
        </p:nvSpPr>
        <p:spPr>
          <a:xfrm rot="1347066">
            <a:off x="3162735" y="4141427"/>
            <a:ext cx="2449253" cy="1066800"/>
          </a:xfrm>
          <a:prstGeom prst="leftArrow">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Weekly emails</a:t>
            </a:r>
          </a:p>
        </p:txBody>
      </p:sp>
    </p:spTree>
    <p:extLst>
      <p:ext uri="{BB962C8B-B14F-4D97-AF65-F5344CB8AC3E}">
        <p14:creationId xmlns:p14="http://schemas.microsoft.com/office/powerpoint/2010/main" val="2388306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09992" y="117475"/>
            <a:ext cx="6229978"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Procedures for</a:t>
            </a:r>
            <a:b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b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Teaching and Reinforcing</a:t>
            </a:r>
          </a:p>
        </p:txBody>
      </p:sp>
      <p:graphicFrame>
        <p:nvGraphicFramePr>
          <p:cNvPr id="19" name="Table 4">
            <a:extLst>
              <a:ext uri="{FF2B5EF4-FFF2-40B4-BE49-F238E27FC236}">
                <a16:creationId xmlns:a16="http://schemas.microsoft.com/office/drawing/2014/main" id="{A7972104-C9FD-49AE-BF0F-961931ADA38E}"/>
              </a:ext>
            </a:extLst>
          </p:cNvPr>
          <p:cNvGraphicFramePr>
            <a:graphicFrameLocks/>
          </p:cNvGraphicFramePr>
          <p:nvPr>
            <p:extLst>
              <p:ext uri="{D42A27DB-BD31-4B8C-83A1-F6EECF244321}">
                <p14:modId xmlns:p14="http://schemas.microsoft.com/office/powerpoint/2010/main" val="2695010502"/>
              </p:ext>
            </p:extLst>
          </p:nvPr>
        </p:nvGraphicFramePr>
        <p:xfrm>
          <a:off x="1079500" y="1041400"/>
          <a:ext cx="7061994" cy="5816600"/>
        </p:xfrm>
        <a:graphic>
          <a:graphicData uri="http://schemas.openxmlformats.org/drawingml/2006/table">
            <a:tbl>
              <a:tblPr firstRow="1" bandRow="1">
                <a:tableStyleId>{125E5076-3810-47DD-B79F-674D7AD40C01}</a:tableStyleId>
              </a:tblPr>
              <a:tblGrid>
                <a:gridCol w="3530997">
                  <a:extLst>
                    <a:ext uri="{9D8B030D-6E8A-4147-A177-3AD203B41FA5}">
                      <a16:colId xmlns:a16="http://schemas.microsoft.com/office/drawing/2014/main" val="1500444238"/>
                    </a:ext>
                  </a:extLst>
                </a:gridCol>
                <a:gridCol w="3530997">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What have traditionally been our strengths and successes rolling out Ci3T?</a:t>
                      </a:r>
                    </a:p>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How can we continue to teach faculty and staff about their Tier 1 responsibilities?</a:t>
                      </a:r>
                    </a:p>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How can we involve additional staff in the planning and implementation of our Ci3T roll out?</a:t>
                      </a:r>
                    </a:p>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How do we ensure new changes in our Ci3T plan are communicated during roll out?</a:t>
                      </a:r>
                    </a:p>
                  </a:txBody>
                  <a:tcPr>
                    <a:solidFill>
                      <a:schemeClr val="accent1">
                        <a:shade val="60000"/>
                        <a:alpha val="20000"/>
                      </a:schemeClr>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How did I perceive the roll out of my school’s plan?</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What opportunities did I have to learn about my Tier 1 responsibilities?</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How am I reinforcing expectations when students meet them? How am I using tickets?</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What is highly preferred by my students? What would they like to earn for meeting expectations?</a:t>
                      </a: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pic>
        <p:nvPicPr>
          <p:cNvPr id="20" name="Picture 47" descr="10yellow">
            <a:extLst>
              <a:ext uri="{FF2B5EF4-FFF2-40B4-BE49-F238E27FC236}">
                <a16:creationId xmlns:a16="http://schemas.microsoft.com/office/drawing/2014/main" id="{2C228742-0A6D-4EE4-B1ED-109344F082D8}"/>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22" name="Picture 46" descr="9yellow">
            <a:extLst>
              <a:ext uri="{FF2B5EF4-FFF2-40B4-BE49-F238E27FC236}">
                <a16:creationId xmlns:a16="http://schemas.microsoft.com/office/drawing/2014/main" id="{6640E997-6884-4D7A-9F8F-EF5A69CE87FE}"/>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0" name="Picture 45" descr="8yellow">
            <a:extLst>
              <a:ext uri="{FF2B5EF4-FFF2-40B4-BE49-F238E27FC236}">
                <a16:creationId xmlns:a16="http://schemas.microsoft.com/office/drawing/2014/main" id="{D694206D-67C1-4FC2-9588-7BB05BB391B9}"/>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1" name="Picture 44" descr="7yellow">
            <a:extLst>
              <a:ext uri="{FF2B5EF4-FFF2-40B4-BE49-F238E27FC236}">
                <a16:creationId xmlns:a16="http://schemas.microsoft.com/office/drawing/2014/main" id="{00B56DF0-26D3-455B-B5EF-7171F62D1C96}"/>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2" name="Picture 43" descr="6yellow">
            <a:extLst>
              <a:ext uri="{FF2B5EF4-FFF2-40B4-BE49-F238E27FC236}">
                <a16:creationId xmlns:a16="http://schemas.microsoft.com/office/drawing/2014/main" id="{F00EF00D-7382-4A0A-A320-82F541F4ABBE}"/>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3" name="Picture 41" descr="5yellow">
            <a:extLst>
              <a:ext uri="{FF2B5EF4-FFF2-40B4-BE49-F238E27FC236}">
                <a16:creationId xmlns:a16="http://schemas.microsoft.com/office/drawing/2014/main" id="{E922E490-DEB6-4755-81A4-DE57F430E40F}"/>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4" name="Picture 40" descr="4yellow">
            <a:extLst>
              <a:ext uri="{FF2B5EF4-FFF2-40B4-BE49-F238E27FC236}">
                <a16:creationId xmlns:a16="http://schemas.microsoft.com/office/drawing/2014/main" id="{51E5F35F-C4B6-47F9-AF9B-03A0E822F4CC}"/>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5" name="Picture 39" descr="3yellow">
            <a:extLst>
              <a:ext uri="{FF2B5EF4-FFF2-40B4-BE49-F238E27FC236}">
                <a16:creationId xmlns:a16="http://schemas.microsoft.com/office/drawing/2014/main" id="{43F40CF5-BAC3-4431-9DE9-976310DC7FF7}"/>
              </a:ext>
            </a:extLst>
          </p:cNvPr>
          <p:cNvPicPr>
            <a:picLocks noChangeAspect="1" noChangeArrowheads="1"/>
          </p:cNvPicPr>
          <p:nvPr/>
        </p:nvPicPr>
        <p:blipFill>
          <a:blip r:embed="rId10"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6" name="Picture 38" descr="2yellow">
            <a:extLst>
              <a:ext uri="{FF2B5EF4-FFF2-40B4-BE49-F238E27FC236}">
                <a16:creationId xmlns:a16="http://schemas.microsoft.com/office/drawing/2014/main" id="{4948326F-4FD9-456F-9F0D-A28AE9E41849}"/>
              </a:ext>
            </a:extLst>
          </p:cNvPr>
          <p:cNvPicPr>
            <a:picLocks noChangeAspect="1" noChangeArrowheads="1"/>
          </p:cNvPicPr>
          <p:nvPr/>
        </p:nvPicPr>
        <p:blipFill>
          <a:blip r:embed="rId11"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7" name="Picture 33" descr="1yellow">
            <a:extLst>
              <a:ext uri="{FF2B5EF4-FFF2-40B4-BE49-F238E27FC236}">
                <a16:creationId xmlns:a16="http://schemas.microsoft.com/office/drawing/2014/main" id="{01DBEE97-0D27-4B28-9414-E919F5F51B9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8" name="Picture 36" descr="30seconds_yellow">
            <a:extLst>
              <a:ext uri="{FF2B5EF4-FFF2-40B4-BE49-F238E27FC236}">
                <a16:creationId xmlns:a16="http://schemas.microsoft.com/office/drawing/2014/main" id="{C083DC9A-AC39-4DD5-916F-0752D327F136}"/>
              </a:ext>
            </a:extLst>
          </p:cNvPr>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9" name="Picture 32" descr="00seconds_yellow">
            <a:extLst>
              <a:ext uri="{FF2B5EF4-FFF2-40B4-BE49-F238E27FC236}">
                <a16:creationId xmlns:a16="http://schemas.microsoft.com/office/drawing/2014/main" id="{2FEF5F53-F185-411B-9DED-2B4A91D20B16}"/>
              </a:ext>
            </a:extLst>
          </p:cNvPr>
          <p:cNvPicPr>
            <a:picLocks noChangeAspect="1" noChangeArrowheads="1"/>
          </p:cNvPicPr>
          <p:nvPr/>
        </p:nvPicPr>
        <p:blipFill>
          <a:blip r:embed="rId1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spTree>
    <p:extLst>
      <p:ext uri="{BB962C8B-B14F-4D97-AF65-F5344CB8AC3E}">
        <p14:creationId xmlns:p14="http://schemas.microsoft.com/office/powerpoint/2010/main" val="130273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Look at Tier 1</a:t>
            </a:r>
          </a:p>
        </p:txBody>
      </p:sp>
      <p:sp>
        <p:nvSpPr>
          <p:cNvPr id="4" name="Text Placeholder 3"/>
          <p:cNvSpPr>
            <a:spLocks noGrp="1"/>
          </p:cNvSpPr>
          <p:nvPr>
            <p:ph type="body" idx="1"/>
          </p:nvPr>
        </p:nvSpPr>
        <p:spPr/>
        <p:txBody>
          <a:bodyPr>
            <a:normAutofit/>
          </a:bodyPr>
          <a:lstStyle/>
          <a:p>
            <a:r>
              <a:rPr lang="en-US" dirty="0">
                <a:solidFill>
                  <a:schemeClr val="tx1"/>
                </a:solidFill>
              </a:rPr>
              <a:t>Teaching </a:t>
            </a:r>
          </a:p>
          <a:p>
            <a:r>
              <a:rPr lang="en-US" dirty="0">
                <a:solidFill>
                  <a:schemeClr val="tx1"/>
                </a:solidFill>
              </a:rPr>
              <a:t>Reinforcing</a:t>
            </a:r>
          </a:p>
          <a:p>
            <a:r>
              <a:rPr lang="en-US" dirty="0">
                <a:solidFill>
                  <a:schemeClr val="accent1"/>
                </a:solidFill>
              </a:rPr>
              <a:t>Monitoring</a:t>
            </a:r>
          </a:p>
        </p:txBody>
      </p:sp>
      <p:pic>
        <p:nvPicPr>
          <p:cNvPr id="5" name="Picture 4" descr="A picture containing indoor, white&#10;&#10;Description automatically generated">
            <a:extLst>
              <a:ext uri="{FF2B5EF4-FFF2-40B4-BE49-F238E27FC236}">
                <a16:creationId xmlns:a16="http://schemas.microsoft.com/office/drawing/2014/main" id="{29AAA957-8594-47CC-B36C-AD7E23FEA52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1555" b="98902" l="2286" r="100000">
                        <a14:foregroundMark x1="56163" y1="5032" x2="60437" y2="2653"/>
                        <a14:foregroundMark x1="60437" y1="2653" x2="65408" y2="2196"/>
                        <a14:foregroundMark x1="65408" y1="2196" x2="75249" y2="5581"/>
                        <a14:foregroundMark x1="60736" y1="1555" x2="67793" y2="1555"/>
                        <a14:foregroundMark x1="49006" y1="38975" x2="67495" y2="57365"/>
                        <a14:foregroundMark x1="67495" y1="57365" x2="67793" y2="57548"/>
                        <a14:foregroundMark x1="68390" y1="45929" x2="68390" y2="55718"/>
                        <a14:foregroundMark x1="68390" y1="55718" x2="68390" y2="55718"/>
                      </a14:backgroundRemoval>
                    </a14:imgEffect>
                  </a14:imgLayer>
                </a14:imgProps>
              </a:ext>
              <a:ext uri="{28A0092B-C50C-407E-A947-70E740481C1C}">
                <a14:useLocalDpi xmlns:a14="http://schemas.microsoft.com/office/drawing/2010/main"/>
              </a:ext>
            </a:extLst>
          </a:blip>
          <a:srcRect/>
          <a:stretch/>
        </p:blipFill>
        <p:spPr>
          <a:xfrm>
            <a:off x="5573052" y="3548187"/>
            <a:ext cx="2947060" cy="3200147"/>
          </a:xfrm>
          <a:prstGeom prst="rect">
            <a:avLst/>
          </a:prstGeom>
        </p:spPr>
      </p:pic>
    </p:spTree>
    <p:extLst>
      <p:ext uri="{BB962C8B-B14F-4D97-AF65-F5344CB8AC3E}">
        <p14:creationId xmlns:p14="http://schemas.microsoft.com/office/powerpoint/2010/main" val="3954676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Essential Components of Primary Prevention Efforts</a:t>
            </a:r>
          </a:p>
        </p:txBody>
      </p:sp>
      <p:graphicFrame>
        <p:nvGraphicFramePr>
          <p:cNvPr id="5" name="Content Placeholder 4"/>
          <p:cNvGraphicFramePr>
            <a:graphicFrameLocks noGrp="1"/>
          </p:cNvGraphicFramePr>
          <p:nvPr>
            <p:ph type="chart"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title="Ci3T Implementation Report powerpoint">
            <a:extLst>
              <a:ext uri="{FF2B5EF4-FFF2-40B4-BE49-F238E27FC236}">
                <a16:creationId xmlns:a16="http://schemas.microsoft.com/office/drawing/2014/main" id="{36F68E19-A48B-1F45-8B98-68CCC837E2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86" y="1768616"/>
            <a:ext cx="2176813" cy="1635029"/>
          </a:xfrm>
          <a:prstGeom prst="rect">
            <a:avLst/>
          </a:prstGeom>
          <a:ln>
            <a:noFill/>
          </a:ln>
          <a:effectLst>
            <a:outerShdw blurRad="292100" dist="139700" dir="2700000" algn="tl" rotWithShape="0">
              <a:srgbClr val="333333">
                <a:alpha val="65000"/>
              </a:srgbClr>
            </a:outerShdw>
          </a:effectLst>
        </p:spPr>
      </p:pic>
      <p:pic>
        <p:nvPicPr>
          <p:cNvPr id="11" name="Picture 10" title="Ci3T Implementation Report cover">
            <a:extLst>
              <a:ext uri="{FF2B5EF4-FFF2-40B4-BE49-F238E27FC236}">
                <a16:creationId xmlns:a16="http://schemas.microsoft.com/office/drawing/2014/main" id="{D23D9731-DEA8-EA40-B4DB-4CF4705B88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2333" y="2992849"/>
            <a:ext cx="1733365" cy="2241210"/>
          </a:xfrm>
          <a:prstGeom prst="rect">
            <a:avLst/>
          </a:prstGeom>
          <a:ln>
            <a:noFill/>
          </a:ln>
          <a:effectLst>
            <a:outerShdw blurRad="292100" dist="139700" dir="2700000" algn="tl" rotWithShape="0">
              <a:srgbClr val="333333">
                <a:alpha val="65000"/>
              </a:srgbClr>
            </a:outerShdw>
          </a:effectLst>
        </p:spPr>
      </p:pic>
      <p:pic>
        <p:nvPicPr>
          <p:cNvPr id="12" name="Picture 11" title="Behavior screening summary powerpoint">
            <a:extLst>
              <a:ext uri="{FF2B5EF4-FFF2-40B4-BE49-F238E27FC236}">
                <a16:creationId xmlns:a16="http://schemas.microsoft.com/office/drawing/2014/main" id="{FCAF6C62-3C29-3A48-BD18-0AE77FF0A4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48061" y="3666779"/>
            <a:ext cx="2099006" cy="156728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88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1867" y="1184988"/>
            <a:ext cx="4216197" cy="545625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28650" y="365125"/>
            <a:ext cx="7886700" cy="819863"/>
          </a:xfrm>
        </p:spPr>
        <p:txBody>
          <a:bodyPr/>
          <a:lstStyle/>
          <a:p>
            <a:r>
              <a:rPr lang="en-US"/>
              <a:t>Monitoring Your Plan</a:t>
            </a:r>
          </a:p>
        </p:txBody>
      </p:sp>
    </p:spTree>
    <p:extLst>
      <p:ext uri="{BB962C8B-B14F-4D97-AF65-F5344CB8AC3E}">
        <p14:creationId xmlns:p14="http://schemas.microsoft.com/office/powerpoint/2010/main" val="336015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title="Laptop computer">
            <a:extLst>
              <a:ext uri="{FF2B5EF4-FFF2-40B4-BE49-F238E27FC236}">
                <a16:creationId xmlns:a16="http://schemas.microsoft.com/office/drawing/2014/main" id="{C0BD14F8-6728-0E4A-8622-941474AF5ED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98585" y="230380"/>
            <a:ext cx="2145415" cy="1938628"/>
          </a:xfrm>
          <a:prstGeom prst="rect">
            <a:avLst/>
          </a:prstGeom>
        </p:spPr>
      </p:pic>
      <p:sp>
        <p:nvSpPr>
          <p:cNvPr id="2" name="Title 1">
            <a:extLst>
              <a:ext uri="{FF2B5EF4-FFF2-40B4-BE49-F238E27FC236}">
                <a16:creationId xmlns:a16="http://schemas.microsoft.com/office/drawing/2014/main" id="{86AA67E1-2E63-9E4B-878F-88150CA17D62}"/>
              </a:ext>
            </a:extLst>
          </p:cNvPr>
          <p:cNvSpPr>
            <a:spLocks noGrp="1"/>
          </p:cNvSpPr>
          <p:nvPr>
            <p:ph type="title"/>
          </p:nvPr>
        </p:nvSpPr>
        <p:spPr/>
        <p:txBody>
          <a:bodyPr>
            <a:normAutofit/>
          </a:bodyPr>
          <a:lstStyle/>
          <a:p>
            <a:pPr rtl="0" eaLnBrk="1" latinLnBrk="0" hangingPunct="1"/>
            <a:r>
              <a:rPr lang="en-US" kern="1200" dirty="0">
                <a:solidFill>
                  <a:srgbClr val="505153"/>
                </a:solidFill>
                <a:effectLst/>
                <a:ea typeface="+mn-ea"/>
                <a:cs typeface="+mn-cs"/>
              </a:rPr>
              <a:t>Open your school’s folder on </a:t>
            </a:r>
            <a:r>
              <a:rPr lang="en-US" b="1" kern="1200" dirty="0">
                <a:solidFill>
                  <a:srgbClr val="505153"/>
                </a:solidFill>
                <a:effectLst/>
                <a:ea typeface="+mn-ea"/>
                <a:cs typeface="+mn-cs"/>
              </a:rPr>
              <a:t>dropbox.com</a:t>
            </a:r>
            <a:endParaRPr lang="en-US" dirty="0">
              <a:effectLst/>
            </a:endParaRPr>
          </a:p>
        </p:txBody>
      </p:sp>
      <p:sp>
        <p:nvSpPr>
          <p:cNvPr id="3" name="Content Placeholder 2">
            <a:extLst>
              <a:ext uri="{FF2B5EF4-FFF2-40B4-BE49-F238E27FC236}">
                <a16:creationId xmlns:a16="http://schemas.microsoft.com/office/drawing/2014/main" id="{B51821B4-5497-48D1-AD90-4742C5545B45}"/>
              </a:ext>
            </a:extLst>
          </p:cNvPr>
          <p:cNvSpPr>
            <a:spLocks noGrp="1"/>
          </p:cNvSpPr>
          <p:nvPr>
            <p:ph idx="1"/>
          </p:nvPr>
        </p:nvSpPr>
        <p:spPr/>
        <p:txBody>
          <a:bodyPr/>
          <a:lstStyle/>
          <a:p>
            <a:pPr marL="514350" indent="-514350">
              <a:buFont typeface="+mj-lt"/>
              <a:buAutoNum type="arabicPeriod"/>
            </a:pPr>
            <a:r>
              <a:rPr lang="en-US" dirty="0"/>
              <a:t>Open your school’s Ci3T Implementation</a:t>
            </a:r>
            <a:br>
              <a:rPr lang="en-US" dirty="0"/>
            </a:br>
            <a:r>
              <a:rPr lang="en-US" dirty="0"/>
              <a:t>Manual</a:t>
            </a:r>
          </a:p>
          <a:p>
            <a:pPr marL="514350" indent="-514350">
              <a:buFont typeface="+mj-lt"/>
              <a:buAutoNum type="arabicPeriod"/>
            </a:pPr>
            <a:r>
              <a:rPr lang="en-US" dirty="0"/>
              <a:t>Make a copy of </a:t>
            </a:r>
            <a:r>
              <a:rPr lang="en-US" b="1" dirty="0">
                <a:solidFill>
                  <a:schemeClr val="accent5">
                    <a:lumMod val="75000"/>
                  </a:schemeClr>
                </a:solidFill>
              </a:rPr>
              <a:t>IM18 Ci3T Leadership Team Meeting Agenda </a:t>
            </a:r>
            <a:r>
              <a:rPr lang="en-US" dirty="0"/>
              <a:t>and rename to add the date to the end of the file name</a:t>
            </a:r>
          </a:p>
          <a:p>
            <a:pPr marL="514350" indent="-514350">
              <a:buFont typeface="+mj-lt"/>
              <a:buAutoNum type="arabicPeriod"/>
            </a:pPr>
            <a:r>
              <a:rPr lang="en-US" dirty="0"/>
              <a:t>Make a copy of </a:t>
            </a:r>
            <a:r>
              <a:rPr lang="en-US" b="1" dirty="0">
                <a:solidFill>
                  <a:schemeClr val="accent5">
                    <a:lumMod val="75000"/>
                  </a:schemeClr>
                </a:solidFill>
              </a:rPr>
              <a:t>R04 Ci3T Professional Learning Plan </a:t>
            </a:r>
            <a:r>
              <a:rPr lang="en-US" dirty="0"/>
              <a:t>and rename to add the date to the end of the file name</a:t>
            </a:r>
          </a:p>
          <a:p>
            <a:pPr marL="514350" indent="-514350">
              <a:buFont typeface="+mj-lt"/>
              <a:buAutoNum type="arabicPeriod"/>
            </a:pPr>
            <a:endParaRPr lang="en-US" dirty="0"/>
          </a:p>
        </p:txBody>
      </p:sp>
    </p:spTree>
    <p:extLst>
      <p:ext uri="{BB962C8B-B14F-4D97-AF65-F5344CB8AC3E}">
        <p14:creationId xmlns:p14="http://schemas.microsoft.com/office/powerpoint/2010/main" val="35737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113" y="112570"/>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3348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future years, consider alternative program goals.</a:t>
            </a:r>
          </a:p>
        </p:txBody>
      </p:sp>
      <p:sp>
        <p:nvSpPr>
          <p:cNvPr id="6" name="Right Arrow 5"/>
          <p:cNvSpPr/>
          <p:nvPr/>
        </p:nvSpPr>
        <p:spPr>
          <a:xfrm rot="20995636">
            <a:off x="2979978" y="4000241"/>
            <a:ext cx="3476045"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80% of students meeting reading and math targets on assessments</a:t>
            </a:r>
          </a:p>
        </p:txBody>
      </p:sp>
      <p:grpSp>
        <p:nvGrpSpPr>
          <p:cNvPr id="2" name="Group 1"/>
          <p:cNvGrpSpPr/>
          <p:nvPr/>
        </p:nvGrpSpPr>
        <p:grpSpPr>
          <a:xfrm rot="21216813">
            <a:off x="49488" y="4083360"/>
            <a:ext cx="2847931" cy="2480336"/>
            <a:chOff x="2336800" y="-477078"/>
            <a:chExt cx="7515616" cy="7335078"/>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71678" y="4895764"/>
            <a:ext cx="27870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 in your Ci3T Implementation Manual</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8388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094" y="97970"/>
            <a:ext cx="8610649" cy="665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6660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idx="4294967295"/>
          </p:nvPr>
        </p:nvSpPr>
        <p:spPr bwMode="auto">
          <a:xfrm>
            <a:off x="0" y="274638"/>
            <a:ext cx="8229600" cy="792162"/>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dirty="0"/>
              <a:t>Why monitor implementation?</a:t>
            </a:r>
          </a:p>
        </p:txBody>
      </p:sp>
      <p:pic>
        <p:nvPicPr>
          <p:cNvPr id="8" name="Picture 7"/>
          <p:cNvPicPr>
            <a:picLocks noChangeAspect="1"/>
          </p:cNvPicPr>
          <p:nvPr/>
        </p:nvPicPr>
        <p:blipFill>
          <a:blip r:embed="rId2"/>
          <a:stretch>
            <a:fillRect/>
          </a:stretch>
        </p:blipFill>
        <p:spPr>
          <a:xfrm>
            <a:off x="3248692" y="1652798"/>
            <a:ext cx="5573215" cy="42853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3535162" y="1376497"/>
            <a:ext cx="4127940" cy="4837920"/>
          </a:xfrm>
          <a:prstGeom prst="rect">
            <a:avLst/>
          </a:prstGeom>
          <a:ln>
            <a:noFill/>
          </a:ln>
          <a:effectLst>
            <a:outerShdw blurRad="292100" dist="139700" dir="2700000" algn="tl" rotWithShape="0">
              <a:srgbClr val="333333">
                <a:alpha val="65000"/>
              </a:srgbClr>
            </a:outerShdw>
          </a:effectLst>
        </p:spPr>
      </p:pic>
      <p:sp>
        <p:nvSpPr>
          <p:cNvPr id="16" name="Bent-Up Arrow 15"/>
          <p:cNvSpPr/>
          <p:nvPr/>
        </p:nvSpPr>
        <p:spPr>
          <a:xfrm flipV="1">
            <a:off x="2634487" y="1066800"/>
            <a:ext cx="1480313" cy="585998"/>
          </a:xfrm>
          <a:prstGeom prst="bentUpArrow">
            <a:avLst>
              <a:gd name="adj1" fmla="val 32840"/>
              <a:gd name="adj2" fmla="val 34965"/>
              <a:gd name="adj3" fmla="val 5000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TextBox 17"/>
          <p:cNvSpPr txBox="1"/>
          <p:nvPr/>
        </p:nvSpPr>
        <p:spPr>
          <a:xfrm>
            <a:off x="152400" y="4138640"/>
            <a:ext cx="3276600"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our students have access to Tier 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are our strengths and areas for growth?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professional learning opportunities can we give our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How can we improve our plan?</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310" y="1031562"/>
            <a:ext cx="2201853" cy="284945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stretch>
            <a:fillRect/>
          </a:stretch>
        </p:blipFill>
        <p:spPr>
          <a:xfrm>
            <a:off x="182474" y="1665918"/>
            <a:ext cx="7634287" cy="3864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662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nodeType="clickEffect">
                                  <p:stCondLst>
                                    <p:cond delay="0"/>
                                  </p:stCondLst>
                                  <p:childTnLst>
                                    <p:animEffect transition="out" filter="wipe(up)">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p:cNvSpPr>
            <a:spLocks noGrp="1"/>
          </p:cNvSpPr>
          <p:nvPr>
            <p:ph type="title"/>
          </p:nvPr>
        </p:nvSpPr>
        <p:spPr bwMode="auto">
          <a:xfrm>
            <a:off x="498421" y="134013"/>
            <a:ext cx="8515350" cy="1325563"/>
          </a:xfrm>
          <a:extLs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en-US" altLang="en-US" dirty="0"/>
              <a:t>Social Validity &amp; Treatment Integrity</a:t>
            </a:r>
          </a:p>
        </p:txBody>
      </p:sp>
      <p:sp>
        <p:nvSpPr>
          <p:cNvPr id="9" name="Content Placeholder 8"/>
          <p:cNvSpPr>
            <a:spLocks noGrp="1"/>
          </p:cNvSpPr>
          <p:nvPr>
            <p:ph sz="half" idx="4294967295"/>
          </p:nvPr>
        </p:nvSpPr>
        <p:spPr>
          <a:xfrm>
            <a:off x="4872927" y="1459576"/>
            <a:ext cx="3679371" cy="4599947"/>
          </a:xfrm>
        </p:spPr>
        <p:txBody>
          <a:bodyPr rtlCol="0">
            <a:normAutofit/>
          </a:bodyPr>
          <a:lstStyle/>
          <a:p>
            <a:pPr marL="0" indent="0" fontAlgn="auto">
              <a:spcAft>
                <a:spcPts val="0"/>
              </a:spcAft>
              <a:buFont typeface="Arial" panose="020B0604020202020204" pitchFamily="34" charset="0"/>
              <a:buNone/>
              <a:defRPr/>
            </a:pPr>
            <a:r>
              <a:rPr lang="en-US" altLang="en-US" dirty="0">
                <a:latin typeface="+mj-lt"/>
                <a:cs typeface="Times New Roman" panose="02020603050405020304" pitchFamily="18" charset="0"/>
              </a:rPr>
              <a:t>Schools receive fall and spring reports outlining:</a:t>
            </a:r>
          </a:p>
          <a:p>
            <a:pPr marL="514350" indent="-514350" fontAlgn="auto">
              <a:spcAft>
                <a:spcPts val="0"/>
              </a:spcAft>
              <a:buFont typeface="Arial" panose="020B0604020202020204" pitchFamily="34" charset="0"/>
              <a:buAutoNum type="arabicPeriod"/>
              <a:defRPr/>
            </a:pPr>
            <a:r>
              <a:rPr lang="en-US" altLang="en-US" dirty="0">
                <a:latin typeface="+mj-lt"/>
                <a:cs typeface="Times New Roman" panose="02020603050405020304" pitchFamily="18" charset="0"/>
              </a:rPr>
              <a:t>…faculty and staff opinions about the Ci3T plan</a:t>
            </a:r>
          </a:p>
          <a:p>
            <a:pPr marL="514350" indent="-514350" fontAlgn="auto">
              <a:spcAft>
                <a:spcPts val="0"/>
              </a:spcAft>
              <a:buFont typeface="+mj-lt"/>
              <a:buAutoNum type="arabicPeriod"/>
              <a:defRPr/>
            </a:pPr>
            <a:r>
              <a:rPr lang="en-US" altLang="en-US" dirty="0">
                <a:latin typeface="+mj-lt"/>
                <a:cs typeface="Times New Roman" panose="02020603050405020304" pitchFamily="18" charset="0"/>
              </a:rPr>
              <a:t>…degree to which the Ci3T plan is being implemented</a:t>
            </a:r>
          </a:p>
          <a:p>
            <a:pPr fontAlgn="auto">
              <a:spcAft>
                <a:spcPts val="0"/>
              </a:spcAft>
              <a:defRPr/>
            </a:pP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151986">
            <a:off x="431424" y="1447800"/>
            <a:ext cx="3772116" cy="4881562"/>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62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ChangeArrowheads="1"/>
          </p:cNvSpPr>
          <p:nvPr/>
        </p:nvSpPr>
        <p:spPr bwMode="auto">
          <a:xfrm>
            <a:off x="1143000" y="1905000"/>
            <a:ext cx="8229600" cy="4343400"/>
          </a:xfrm>
          <a:prstGeom prst="rect">
            <a:avLst/>
          </a:prstGeom>
          <a:noFill/>
          <a:ln w="9525">
            <a:noFill/>
            <a:miter lim="800000"/>
            <a:headEnd/>
            <a:tailEnd/>
          </a:ln>
        </p:spPr>
        <p:txBody>
          <a:bodyPr/>
          <a:lstStyle/>
          <a:p>
            <a:pPr marL="342900" marR="0" lvl="0" indent="-342900" algn="l" defTabSz="457200" rtl="0" eaLnBrk="1" fontAlgn="auto" latinLnBrk="0" hangingPunct="1">
              <a:lnSpc>
                <a:spcPct val="80000"/>
              </a:lnSpc>
              <a:spcBef>
                <a:spcPct val="200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Title 1"/>
          <p:cNvSpPr>
            <a:spLocks noGrp="1"/>
          </p:cNvSpPr>
          <p:nvPr>
            <p:ph type="title"/>
          </p:nvPr>
        </p:nvSpPr>
        <p:spPr/>
        <p:txBody>
          <a:bodyPr/>
          <a:lstStyle/>
          <a:p>
            <a:r>
              <a:rPr lang="en-US"/>
              <a:t>Social Validity</a:t>
            </a:r>
          </a:p>
        </p:txBody>
      </p:sp>
      <p:sp>
        <p:nvSpPr>
          <p:cNvPr id="64515" name="Content Placeholder 4"/>
          <p:cNvSpPr>
            <a:spLocks noGrp="1"/>
          </p:cNvSpPr>
          <p:nvPr>
            <p:ph idx="1"/>
          </p:nvPr>
        </p:nvSpPr>
        <p:spPr>
          <a:xfrm>
            <a:off x="628650" y="1825625"/>
            <a:ext cx="3868922" cy="4351338"/>
          </a:xfrm>
        </p:spPr>
        <p:txBody>
          <a:bodyPr/>
          <a:lstStyle/>
          <a:p>
            <a:r>
              <a:rPr lang="en-US" dirty="0"/>
              <a:t>Used during building and implementation</a:t>
            </a:r>
          </a:p>
          <a:p>
            <a:r>
              <a:rPr lang="en-US" dirty="0"/>
              <a:t>AFTER the person has had an opportunity to learn about the plan</a:t>
            </a:r>
          </a:p>
        </p:txBody>
      </p:sp>
      <p:grpSp>
        <p:nvGrpSpPr>
          <p:cNvPr id="6" name="Group 5"/>
          <p:cNvGrpSpPr/>
          <p:nvPr/>
        </p:nvGrpSpPr>
        <p:grpSpPr>
          <a:xfrm>
            <a:off x="4763389" y="244217"/>
            <a:ext cx="3255264" cy="6513921"/>
            <a:chOff x="4646428" y="318648"/>
            <a:chExt cx="3255264" cy="6513921"/>
          </a:xfrm>
        </p:grpSpPr>
        <p:pic>
          <p:nvPicPr>
            <p:cNvPr id="5" name="Picture 4"/>
            <p:cNvPicPr>
              <a:picLocks noChangeAspect="1"/>
            </p:cNvPicPr>
            <p:nvPr/>
          </p:nvPicPr>
          <p:blipFill>
            <a:blip r:embed="rId3"/>
            <a:stretch>
              <a:fillRect/>
            </a:stretch>
          </p:blipFill>
          <p:spPr>
            <a:xfrm>
              <a:off x="4646428" y="588024"/>
              <a:ext cx="3253248" cy="624454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6428" y="318648"/>
              <a:ext cx="3255264" cy="305863"/>
            </a:xfrm>
            <a:prstGeom prst="rect">
              <a:avLst/>
            </a:prstGeom>
            <a:ln>
              <a:solidFill>
                <a:schemeClr val="tx1">
                  <a:lumMod val="50000"/>
                  <a:lumOff val="50000"/>
                </a:schemeClr>
              </a:solidFill>
            </a:ln>
            <a:effectLst/>
          </p:spPr>
        </p:pic>
      </p:grpSp>
      <p:sp>
        <p:nvSpPr>
          <p:cNvPr id="3" name="Left Arrow 2"/>
          <p:cNvSpPr/>
          <p:nvPr/>
        </p:nvSpPr>
        <p:spPr>
          <a:xfrm rot="10330923" flipV="1">
            <a:off x="1731856" y="4461267"/>
            <a:ext cx="3351140" cy="1781804"/>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dirty="0">
                <a:solidFill>
                  <a:prstClr val="black"/>
                </a:solidFill>
                <a:latin typeface="Arial" panose="020B0604020202020204" pitchFamily="34" charset="0"/>
                <a:cs typeface="Arial" panose="020B0604020202020204" pitchFamily="34" charset="0"/>
              </a:rPr>
              <a:t>PIRS scores have predicted implementation in previous studies</a:t>
            </a:r>
          </a:p>
        </p:txBody>
      </p:sp>
    </p:spTree>
    <p:extLst>
      <p:ext uri="{BB962C8B-B14F-4D97-AF65-F5344CB8AC3E}">
        <p14:creationId xmlns:p14="http://schemas.microsoft.com/office/powerpoint/2010/main" val="4224928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AC0B-E685-E245-8122-2131CF15E004}"/>
              </a:ext>
            </a:extLst>
          </p:cNvPr>
          <p:cNvSpPr>
            <a:spLocks noGrp="1"/>
          </p:cNvSpPr>
          <p:nvPr>
            <p:ph type="title" idx="4294967295"/>
          </p:nvPr>
        </p:nvSpPr>
        <p:spPr>
          <a:xfrm>
            <a:off x="0" y="365125"/>
            <a:ext cx="5056188" cy="733425"/>
          </a:xfrm>
        </p:spPr>
        <p:txBody>
          <a:bodyPr/>
          <a:lstStyle/>
          <a:p>
            <a:r>
              <a:rPr lang="en-US" dirty="0"/>
              <a:t>Treatment Integrity</a:t>
            </a:r>
          </a:p>
        </p:txBody>
      </p:sp>
      <p:pic>
        <p:nvPicPr>
          <p:cNvPr id="7" name="Picture 6" descr="Screenshot of Measures tab" title="Ci3T Website"/>
          <p:cNvPicPr>
            <a:picLocks noChangeAspect="1"/>
          </p:cNvPicPr>
          <p:nvPr/>
        </p:nvPicPr>
        <p:blipFill>
          <a:blip r:embed="rId3"/>
          <a:stretch>
            <a:fillRect/>
          </a:stretch>
        </p:blipFill>
        <p:spPr>
          <a:xfrm>
            <a:off x="0" y="1266738"/>
            <a:ext cx="5324088" cy="4432401"/>
          </a:xfrm>
          <a:prstGeom prst="rect">
            <a:avLst/>
          </a:prstGeom>
        </p:spPr>
      </p:pic>
      <p:pic>
        <p:nvPicPr>
          <p:cNvPr id="3" name="Picture 2" descr="Screenshot of Treatment Integrity on Measures tab" title="Ci3T Website"/>
          <p:cNvPicPr>
            <a:picLocks noChangeAspect="1"/>
          </p:cNvPicPr>
          <p:nvPr/>
        </p:nvPicPr>
        <p:blipFill>
          <a:blip r:embed="rId4"/>
          <a:stretch>
            <a:fillRect/>
          </a:stretch>
        </p:blipFill>
        <p:spPr>
          <a:xfrm>
            <a:off x="5340527" y="0"/>
            <a:ext cx="3803473" cy="6249798"/>
          </a:xfrm>
          <a:prstGeom prst="rect">
            <a:avLst/>
          </a:prstGeom>
        </p:spPr>
      </p:pic>
      <p:grpSp>
        <p:nvGrpSpPr>
          <p:cNvPr id="10" name="Group 9"/>
          <p:cNvGrpSpPr/>
          <p:nvPr/>
        </p:nvGrpSpPr>
        <p:grpSpPr>
          <a:xfrm>
            <a:off x="3538289" y="3049323"/>
            <a:ext cx="2535340" cy="1833069"/>
            <a:chOff x="657834" y="6234804"/>
            <a:chExt cx="2916394" cy="2322527"/>
          </a:xfrm>
        </p:grpSpPr>
        <p:sp>
          <p:nvSpPr>
            <p:cNvPr id="11" name="Oval 10"/>
            <p:cNvSpPr/>
            <p:nvPr/>
          </p:nvSpPr>
          <p:spPr>
            <a:xfrm>
              <a:off x="657834" y="6234804"/>
              <a:ext cx="2194560" cy="29463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p:cNvCxnSpPr>
              <a:stCxn id="11" idx="5"/>
            </p:cNvCxnSpPr>
            <p:nvPr/>
          </p:nvCxnSpPr>
          <p:spPr>
            <a:xfrm>
              <a:off x="2531008" y="6486294"/>
              <a:ext cx="1043220" cy="207103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721125" y="2885814"/>
            <a:ext cx="2386060" cy="1820412"/>
            <a:chOff x="904240" y="4204071"/>
            <a:chExt cx="3729265" cy="1942730"/>
          </a:xfrm>
        </p:grpSpPr>
        <p:sp>
          <p:nvSpPr>
            <p:cNvPr id="6" name="Oval 5"/>
            <p:cNvSpPr/>
            <p:nvPr/>
          </p:nvSpPr>
          <p:spPr>
            <a:xfrm>
              <a:off x="904240" y="5788694"/>
              <a:ext cx="2194559" cy="358107"/>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2790427" y="4204071"/>
              <a:ext cx="1843078" cy="168314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8762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40242" y="0"/>
            <a:ext cx="8234798"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Light" panose="020F0302020204030204"/>
                <a:ea typeface="+mn-ea"/>
                <a:cs typeface="+mn-cs"/>
              </a:rPr>
              <a:t>Treatment Integrity</a:t>
            </a:r>
          </a:p>
        </p:txBody>
      </p:sp>
      <p:pic>
        <p:nvPicPr>
          <p:cNvPr id="2" name="Picture 1"/>
          <p:cNvPicPr>
            <a:picLocks noChangeAspect="1"/>
          </p:cNvPicPr>
          <p:nvPr/>
        </p:nvPicPr>
        <p:blipFill rotWithShape="1">
          <a:blip r:embed="rId2" cstate="screen">
            <a:alphaModFix amt="3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3921"/>
          <a:stretch/>
        </p:blipFill>
        <p:spPr>
          <a:xfrm>
            <a:off x="10160" y="758969"/>
            <a:ext cx="5831840" cy="5355032"/>
          </a:xfrm>
          <a:prstGeom prst="rect">
            <a:avLst/>
          </a:prstGeom>
          <a:ln>
            <a:noFill/>
          </a:ln>
          <a:effectLst>
            <a:outerShdw blurRad="292100" dist="139700" dir="2700000" algn="tl" rotWithShape="0">
              <a:srgbClr val="333333">
                <a:alpha val="65000"/>
              </a:srgbClr>
            </a:outerShdw>
            <a:softEdge rad="127000"/>
          </a:effectLst>
        </p:spPr>
      </p:pic>
      <p:pic>
        <p:nvPicPr>
          <p:cNvPr id="14" name="Picture 13"/>
          <p:cNvPicPr>
            <a:picLocks noChangeAspect="1"/>
          </p:cNvPicPr>
          <p:nvPr/>
        </p:nvPicPr>
        <p:blipFill rotWithShape="1">
          <a:blip r:embed="rId4" cstate="screen">
            <a:alphaModFix amt="30000"/>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r="32164"/>
          <a:stretch/>
        </p:blipFill>
        <p:spPr>
          <a:xfrm>
            <a:off x="5397911" y="346893"/>
            <a:ext cx="3735930" cy="6179185"/>
          </a:xfrm>
          <a:prstGeom prst="rect">
            <a:avLst/>
          </a:prstGeom>
          <a:ln>
            <a:noFill/>
          </a:ln>
          <a:effectLst>
            <a:outerShdw blurRad="292100" dist="139700" dir="2700000" algn="tl" rotWithShape="0">
              <a:srgbClr val="333333">
                <a:alpha val="65000"/>
              </a:srgbClr>
            </a:outerShdw>
            <a:softEdge rad="127000"/>
          </a:effectLst>
        </p:spPr>
      </p:pic>
      <p:sp>
        <p:nvSpPr>
          <p:cNvPr id="18" name="Rectangle 17"/>
          <p:cNvSpPr/>
          <p:nvPr/>
        </p:nvSpPr>
        <p:spPr>
          <a:xfrm>
            <a:off x="478466" y="6271032"/>
            <a:ext cx="3742660" cy="35659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Ci3T TI: Teacher Self-Report</a:t>
            </a:r>
            <a:endPar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Rectangle 21"/>
          <p:cNvSpPr/>
          <p:nvPr/>
        </p:nvSpPr>
        <p:spPr>
          <a:xfrm>
            <a:off x="5096539" y="6271032"/>
            <a:ext cx="3742660" cy="35659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Ci3T TI: Direct Observation</a:t>
            </a:r>
            <a:endPar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1329" y="748242"/>
            <a:ext cx="2876007" cy="4710223"/>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4986669" y="1241515"/>
            <a:ext cx="2743200" cy="4843879"/>
            <a:chOff x="850604" y="1294678"/>
            <a:chExt cx="2743200" cy="4843879"/>
          </a:xfrm>
        </p:grpSpPr>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0604" y="1294678"/>
              <a:ext cx="2743200" cy="26294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0604" y="1552353"/>
              <a:ext cx="2743200" cy="4586204"/>
            </a:xfrm>
            <a:prstGeom prst="rect">
              <a:avLst/>
            </a:prstGeom>
            <a:ln>
              <a:noFill/>
            </a:ln>
            <a:effectLst>
              <a:outerShdw blurRad="292100" dist="139700" dir="2700000" algn="tl" rotWithShape="0">
                <a:srgbClr val="333333">
                  <a:alpha val="65000"/>
                </a:srgbClr>
              </a:outerShdw>
            </a:effectLst>
          </p:spPr>
        </p:pic>
      </p:grpSp>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59176" y="1189104"/>
            <a:ext cx="2999232" cy="3651065"/>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9799" y="1711842"/>
            <a:ext cx="2999232" cy="345354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4188" y="2402958"/>
            <a:ext cx="2999835" cy="3668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072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85" y="458185"/>
            <a:ext cx="6745160" cy="5910853"/>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82719" y="442187"/>
            <a:ext cx="6261281" cy="4085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1028172" y="3063132"/>
            <a:ext cx="3342705" cy="2745907"/>
            <a:chOff x="1038531" y="3465461"/>
            <a:chExt cx="3274340" cy="2712273"/>
          </a:xfrm>
        </p:grpSpPr>
        <p:sp>
          <p:nvSpPr>
            <p:cNvPr id="11" name="Oval 10"/>
            <p:cNvSpPr/>
            <p:nvPr/>
          </p:nvSpPr>
          <p:spPr>
            <a:xfrm>
              <a:off x="1038531" y="5925686"/>
              <a:ext cx="1539264" cy="25204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p:cNvCxnSpPr>
              <a:stCxn id="11" idx="7"/>
            </p:cNvCxnSpPr>
            <p:nvPr/>
          </p:nvCxnSpPr>
          <p:spPr>
            <a:xfrm flipV="1">
              <a:off x="2352375" y="3465461"/>
              <a:ext cx="1960496" cy="249713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4863" y="1540038"/>
            <a:ext cx="3667571" cy="4795520"/>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1014350" y="5875526"/>
            <a:ext cx="4580415" cy="295661"/>
            <a:chOff x="904240" y="5854760"/>
            <a:chExt cx="4580415" cy="292040"/>
          </a:xfrm>
        </p:grpSpPr>
        <p:sp>
          <p:nvSpPr>
            <p:cNvPr id="6" name="Oval 5"/>
            <p:cNvSpPr/>
            <p:nvPr/>
          </p:nvSpPr>
          <p:spPr>
            <a:xfrm>
              <a:off x="904240" y="5917762"/>
              <a:ext cx="1571401" cy="2290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a:stCxn id="6" idx="6"/>
            </p:cNvCxnSpPr>
            <p:nvPr/>
          </p:nvCxnSpPr>
          <p:spPr>
            <a:xfrm flipV="1">
              <a:off x="2475641" y="5854760"/>
              <a:ext cx="3009014" cy="1775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0" y="-35541"/>
            <a:ext cx="8298593" cy="561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Light" panose="020F0302020204030204"/>
                <a:ea typeface="+mn-ea"/>
                <a:cs typeface="+mn-cs"/>
              </a:rPr>
              <a:t>Treatment Integrity</a:t>
            </a:r>
          </a:p>
        </p:txBody>
      </p:sp>
      <p:sp>
        <p:nvSpPr>
          <p:cNvPr id="7" name="TextBox 6"/>
          <p:cNvSpPr txBox="1"/>
          <p:nvPr/>
        </p:nvSpPr>
        <p:spPr>
          <a:xfrm>
            <a:off x="14185" y="6378457"/>
            <a:ext cx="912981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"Tiered Fidelity Inventory" and “Schoolwide Evaluation Tool Interview and Observation Form” are products developed as part of the U.S. Department of Education’s Office of Special Education Programs National Technical Assistance Center on Positive Behavioral Interventions and Supports.</a:t>
            </a:r>
          </a:p>
        </p:txBody>
      </p:sp>
    </p:spTree>
    <p:extLst>
      <p:ext uri="{BB962C8B-B14F-4D97-AF65-F5344CB8AC3E}">
        <p14:creationId xmlns:p14="http://schemas.microsoft.com/office/powerpoint/2010/main" val="2472893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536575"/>
            <a:ext cx="7772986"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Procedures for Monitoring</a:t>
            </a:r>
          </a:p>
        </p:txBody>
      </p:sp>
      <p:graphicFrame>
        <p:nvGraphicFramePr>
          <p:cNvPr id="19" name="Table 4">
            <a:extLst>
              <a:ext uri="{FF2B5EF4-FFF2-40B4-BE49-F238E27FC236}">
                <a16:creationId xmlns:a16="http://schemas.microsoft.com/office/drawing/2014/main" id="{A7972104-C9FD-49AE-BF0F-961931ADA38E}"/>
              </a:ext>
            </a:extLst>
          </p:cNvPr>
          <p:cNvGraphicFramePr>
            <a:graphicFrameLocks/>
          </p:cNvGraphicFramePr>
          <p:nvPr>
            <p:extLst>
              <p:ext uri="{D42A27DB-BD31-4B8C-83A1-F6EECF244321}">
                <p14:modId xmlns:p14="http://schemas.microsoft.com/office/powerpoint/2010/main" val="4078421726"/>
              </p:ext>
            </p:extLst>
          </p:nvPr>
        </p:nvGraphicFramePr>
        <p:xfrm>
          <a:off x="1079500" y="1041400"/>
          <a:ext cx="7061994" cy="5816600"/>
        </p:xfrm>
        <a:graphic>
          <a:graphicData uri="http://schemas.openxmlformats.org/drawingml/2006/table">
            <a:tbl>
              <a:tblPr firstRow="1" bandRow="1">
                <a:tableStyleId>{125E5076-3810-47DD-B79F-674D7AD40C01}</a:tableStyleId>
              </a:tblPr>
              <a:tblGrid>
                <a:gridCol w="3530997">
                  <a:extLst>
                    <a:ext uri="{9D8B030D-6E8A-4147-A177-3AD203B41FA5}">
                      <a16:colId xmlns:a16="http://schemas.microsoft.com/office/drawing/2014/main" val="1500444238"/>
                    </a:ext>
                  </a:extLst>
                </a:gridCol>
                <a:gridCol w="3530997">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How can we effectively share back treatment integrity and social validity with faculty and staff?</a:t>
                      </a:r>
                    </a:p>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What additional resources do we need to support our faculty and staff in Tier 1 efforts?</a:t>
                      </a:r>
                    </a:p>
                    <a:p>
                      <a:pPr marL="285750" marR="0" indent="-285750">
                        <a:lnSpc>
                          <a:spcPct val="107000"/>
                        </a:lnSpc>
                        <a:spcBef>
                          <a:spcPts val="0"/>
                        </a:spcBef>
                        <a:spcAft>
                          <a:spcPts val="0"/>
                        </a:spcAft>
                        <a:buFont typeface="Arial" panose="020B0604020202020204" pitchFamily="34" charset="0"/>
                        <a:buChar char="•"/>
                      </a:pPr>
                      <a:r>
                        <a:rPr lang="en-US" sz="2000" dirty="0">
                          <a:solidFill>
                            <a:schemeClr val="tx1"/>
                          </a:solidFill>
                          <a:effectLst/>
                        </a:rPr>
                        <a:t>How will we continue to build capacity as a Ci3T Leadership Team to collect and analyze treatment integrity and social validity data? </a:t>
                      </a:r>
                    </a:p>
                  </a:txBody>
                  <a:tcPr>
                    <a:solidFill>
                      <a:schemeClr val="accent1">
                        <a:shade val="60000"/>
                        <a:alpha val="20000"/>
                      </a:schemeClr>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What do I think about the Tier 1 efforts being implemented at my school? How can I share this with my leadership team?</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How can I tell if Tier 1 is happening?</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How can I see if my students are responding to Tier 1 strategies?</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What resources do I need to improve my capacity to implement Tier 1?</a:t>
                      </a:r>
                    </a:p>
                    <a:p>
                      <a:pPr marL="342900" marR="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What role did my school’s leadership team play in supporting Tier 1?</a:t>
                      </a: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pic>
        <p:nvPicPr>
          <p:cNvPr id="20" name="Picture 47" descr="10yellow">
            <a:extLst>
              <a:ext uri="{FF2B5EF4-FFF2-40B4-BE49-F238E27FC236}">
                <a16:creationId xmlns:a16="http://schemas.microsoft.com/office/drawing/2014/main" id="{2C228742-0A6D-4EE4-B1ED-109344F082D8}"/>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22" name="Picture 46" descr="9yellow">
            <a:extLst>
              <a:ext uri="{FF2B5EF4-FFF2-40B4-BE49-F238E27FC236}">
                <a16:creationId xmlns:a16="http://schemas.microsoft.com/office/drawing/2014/main" id="{6640E997-6884-4D7A-9F8F-EF5A69CE87FE}"/>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0" name="Picture 45" descr="8yellow">
            <a:extLst>
              <a:ext uri="{FF2B5EF4-FFF2-40B4-BE49-F238E27FC236}">
                <a16:creationId xmlns:a16="http://schemas.microsoft.com/office/drawing/2014/main" id="{D694206D-67C1-4FC2-9588-7BB05BB391B9}"/>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1" name="Picture 44" descr="7yellow">
            <a:extLst>
              <a:ext uri="{FF2B5EF4-FFF2-40B4-BE49-F238E27FC236}">
                <a16:creationId xmlns:a16="http://schemas.microsoft.com/office/drawing/2014/main" id="{00B56DF0-26D3-455B-B5EF-7171F62D1C96}"/>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2" name="Picture 43" descr="6yellow">
            <a:extLst>
              <a:ext uri="{FF2B5EF4-FFF2-40B4-BE49-F238E27FC236}">
                <a16:creationId xmlns:a16="http://schemas.microsoft.com/office/drawing/2014/main" id="{F00EF00D-7382-4A0A-A320-82F541F4ABBE}"/>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3" name="Picture 41" descr="5yellow">
            <a:extLst>
              <a:ext uri="{FF2B5EF4-FFF2-40B4-BE49-F238E27FC236}">
                <a16:creationId xmlns:a16="http://schemas.microsoft.com/office/drawing/2014/main" id="{E922E490-DEB6-4755-81A4-DE57F430E40F}"/>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4" name="Picture 40" descr="4yellow">
            <a:extLst>
              <a:ext uri="{FF2B5EF4-FFF2-40B4-BE49-F238E27FC236}">
                <a16:creationId xmlns:a16="http://schemas.microsoft.com/office/drawing/2014/main" id="{51E5F35F-C4B6-47F9-AF9B-03A0E822F4CC}"/>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5" name="Picture 39" descr="3yellow">
            <a:extLst>
              <a:ext uri="{FF2B5EF4-FFF2-40B4-BE49-F238E27FC236}">
                <a16:creationId xmlns:a16="http://schemas.microsoft.com/office/drawing/2014/main" id="{43F40CF5-BAC3-4431-9DE9-976310DC7FF7}"/>
              </a:ext>
            </a:extLst>
          </p:cNvPr>
          <p:cNvPicPr>
            <a:picLocks noChangeAspect="1" noChangeArrowheads="1"/>
          </p:cNvPicPr>
          <p:nvPr/>
        </p:nvPicPr>
        <p:blipFill>
          <a:blip r:embed="rId10"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6" name="Picture 38" descr="2yellow">
            <a:extLst>
              <a:ext uri="{FF2B5EF4-FFF2-40B4-BE49-F238E27FC236}">
                <a16:creationId xmlns:a16="http://schemas.microsoft.com/office/drawing/2014/main" id="{4948326F-4FD9-456F-9F0D-A28AE9E41849}"/>
              </a:ext>
            </a:extLst>
          </p:cNvPr>
          <p:cNvPicPr>
            <a:picLocks noChangeAspect="1" noChangeArrowheads="1"/>
          </p:cNvPicPr>
          <p:nvPr/>
        </p:nvPicPr>
        <p:blipFill>
          <a:blip r:embed="rId11"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7" name="Picture 33" descr="1yellow">
            <a:extLst>
              <a:ext uri="{FF2B5EF4-FFF2-40B4-BE49-F238E27FC236}">
                <a16:creationId xmlns:a16="http://schemas.microsoft.com/office/drawing/2014/main" id="{01DBEE97-0D27-4B28-9414-E919F5F51B9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8" name="Picture 36" descr="30seconds_yellow">
            <a:extLst>
              <a:ext uri="{FF2B5EF4-FFF2-40B4-BE49-F238E27FC236}">
                <a16:creationId xmlns:a16="http://schemas.microsoft.com/office/drawing/2014/main" id="{C083DC9A-AC39-4DD5-916F-0752D327F136}"/>
              </a:ext>
            </a:extLst>
          </p:cNvPr>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9" name="Picture 32" descr="00seconds_yellow">
            <a:extLst>
              <a:ext uri="{FF2B5EF4-FFF2-40B4-BE49-F238E27FC236}">
                <a16:creationId xmlns:a16="http://schemas.microsoft.com/office/drawing/2014/main" id="{2FEF5F53-F185-411B-9DED-2B4A91D20B16}"/>
              </a:ext>
            </a:extLst>
          </p:cNvPr>
          <p:cNvPicPr>
            <a:picLocks noChangeAspect="1" noChangeArrowheads="1"/>
          </p:cNvPicPr>
          <p:nvPr/>
        </p:nvPicPr>
        <p:blipFill>
          <a:blip r:embed="rId1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spTree>
    <p:extLst>
      <p:ext uri="{BB962C8B-B14F-4D97-AF65-F5344CB8AC3E}">
        <p14:creationId xmlns:p14="http://schemas.microsoft.com/office/powerpoint/2010/main" val="27407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data do we currently collect and how do these data inform decision making? </a:t>
            </a:r>
          </a:p>
        </p:txBody>
      </p:sp>
      <p:pic>
        <p:nvPicPr>
          <p:cNvPr id="4" name="Picture 3" descr="Illustration of 3D person walking on path that comes to a 3-way branch." title="Decision time">
            <a:extLst>
              <a:ext uri="{FF2B5EF4-FFF2-40B4-BE49-F238E27FC236}">
                <a16:creationId xmlns:a16="http://schemas.microsoft.com/office/drawing/2014/main" id="{5B08A776-C006-0648-BA83-142F816DEDB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3047" b="92344" l="1250" r="86875">
                        <a14:foregroundMark x1="81484" y1="55391" x2="83672" y2="54922"/>
                        <a14:foregroundMark x1="83203" y1="83984" x2="75156" y2="87109"/>
                        <a14:foregroundMark x1="75156" y1="87109" x2="83359" y2="85703"/>
                        <a14:foregroundMark x1="83359" y1="85703" x2="83672" y2="84922"/>
                        <a14:foregroundMark x1="87031" y1="89766" x2="84141" y2="90078"/>
                        <a14:foregroundMark x1="10078" y1="81563" x2="5859" y2="80938"/>
                        <a14:foregroundMark x1="6641" y1="31797" x2="1250" y2="29297"/>
                        <a14:foregroundMark x1="33516" y1="19688" x2="28359" y2="12969"/>
                        <a14:foregroundMark x1="28359" y1="12969" x2="22031" y2="18828"/>
                        <a14:foregroundMark x1="22031" y1="18828" x2="33516" y2="19688"/>
                        <a14:foregroundMark x1="33984" y1="16172" x2="25859" y2="14531"/>
                        <a14:foregroundMark x1="25859" y1="14531" x2="32500" y2="15234"/>
                        <a14:foregroundMark x1="32344" y1="14297" x2="26875" y2="14297"/>
                        <a14:foregroundMark x1="32188" y1="14141" x2="29219" y2="13672"/>
                        <a14:foregroundMark x1="30469" y1="13047" x2="25938" y2="13828"/>
                        <a14:foregroundMark x1="47031" y1="67344" x2="41484" y2="73594"/>
                        <a14:foregroundMark x1="41484" y1="73594" x2="32500" y2="76406"/>
                        <a14:foregroundMark x1="32500" y1="76406" x2="25625" y2="81172"/>
                        <a14:foregroundMark x1="25625" y1="81172" x2="17188" y2="82969"/>
                        <a14:foregroundMark x1="17188" y1="82969" x2="5391" y2="82813"/>
                        <a14:foregroundMark x1="86250" y1="56484" x2="78750" y2="60859"/>
                        <a14:foregroundMark x1="78750" y1="60859" x2="61172" y2="65313"/>
                        <a14:foregroundMark x1="61172" y1="65313" x2="55547" y2="64688"/>
                        <a14:foregroundMark x1="86875" y1="92344" x2="68516" y2="87266"/>
                        <a14:foregroundMark x1="68516" y1="87266" x2="61172" y2="82656"/>
                        <a14:foregroundMark x1="61172" y1="82656" x2="56094" y2="76094"/>
                        <a14:foregroundMark x1="56094" y1="76094" x2="45938" y2="68438"/>
                      </a14:backgroundRemoval>
                    </a14:imgEffect>
                  </a14:imgLayer>
                </a14:imgProps>
              </a:ext>
              <a:ext uri="{28A0092B-C50C-407E-A947-70E740481C1C}">
                <a14:useLocalDpi xmlns:a14="http://schemas.microsoft.com/office/drawing/2010/main"/>
              </a:ext>
            </a:extLst>
          </a:blip>
          <a:srcRect t="10864" r="9085" b="5621"/>
          <a:stretch/>
        </p:blipFill>
        <p:spPr>
          <a:xfrm flipH="1">
            <a:off x="4741150" y="2813538"/>
            <a:ext cx="4402848" cy="4044462"/>
          </a:xfrm>
          <a:prstGeom prst="rect">
            <a:avLst/>
          </a:prstGeom>
        </p:spPr>
      </p:pic>
    </p:spTree>
    <p:extLst>
      <p:ext uri="{BB962C8B-B14F-4D97-AF65-F5344CB8AC3E}">
        <p14:creationId xmlns:p14="http://schemas.microsoft.com/office/powerpoint/2010/main" val="3389734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3251"/>
            <a:ext cx="7886700" cy="1325563"/>
          </a:xfrm>
        </p:spPr>
        <p:txBody>
          <a:bodyPr/>
          <a:lstStyle/>
          <a:p>
            <a:r>
              <a:rPr lang="en-US">
                <a:solidFill>
                  <a:srgbClr val="505153"/>
                </a:solidFill>
              </a:rPr>
              <a:t>Open your school’s Google Drive folder online</a:t>
            </a:r>
            <a:endParaRPr lang="en-US"/>
          </a:p>
        </p:txBody>
      </p:sp>
      <p:sp>
        <p:nvSpPr>
          <p:cNvPr id="5" name="Content Placeholder 4"/>
          <p:cNvSpPr>
            <a:spLocks noGrp="1"/>
          </p:cNvSpPr>
          <p:nvPr>
            <p:ph sz="half" idx="1"/>
          </p:nvPr>
        </p:nvSpPr>
        <p:spPr>
          <a:xfrm>
            <a:off x="634043" y="1545431"/>
            <a:ext cx="5696419" cy="5006094"/>
          </a:xfrm>
        </p:spPr>
        <p:txBody>
          <a:bodyPr>
            <a:noAutofit/>
          </a:bodyPr>
          <a:lstStyle/>
          <a:p>
            <a:pPr marL="514350" indent="-514350">
              <a:spcAft>
                <a:spcPts val="1200"/>
              </a:spcAft>
              <a:buFont typeface="+mj-lt"/>
              <a:buAutoNum type="arabicPeriod"/>
            </a:pPr>
            <a:r>
              <a:rPr lang="en-US" sz="2500" dirty="0">
                <a:solidFill>
                  <a:srgbClr val="505153"/>
                </a:solidFill>
              </a:rPr>
              <a:t>Open the “Ci3T Blueprint Materials” folder</a:t>
            </a:r>
          </a:p>
          <a:p>
            <a:pPr marL="514350" indent="-514350">
              <a:spcAft>
                <a:spcPts val="1200"/>
              </a:spcAft>
              <a:buFont typeface="+mj-lt"/>
              <a:buAutoNum type="arabicPeriod"/>
            </a:pPr>
            <a:r>
              <a:rPr lang="en-US" sz="2500" dirty="0">
                <a:solidFill>
                  <a:srgbClr val="505153"/>
                </a:solidFill>
              </a:rPr>
              <a:t>Find your school’s</a:t>
            </a:r>
            <a:r>
              <a:rPr lang="en-US" sz="2400" b="1" dirty="0"/>
              <a:t> </a:t>
            </a:r>
            <a:r>
              <a:rPr lang="en-US" sz="2500" dirty="0">
                <a:solidFill>
                  <a:schemeClr val="accent1"/>
                </a:solidFill>
              </a:rPr>
              <a:t>Ci3T Implementation Manual</a:t>
            </a:r>
          </a:p>
          <a:p>
            <a:pPr marL="514350" indent="-514350">
              <a:spcAft>
                <a:spcPts val="1200"/>
              </a:spcAft>
              <a:buFont typeface="+mj-lt"/>
              <a:buAutoNum type="arabicPeriod"/>
            </a:pPr>
            <a:r>
              <a:rPr lang="en-US" sz="2500" dirty="0">
                <a:solidFill>
                  <a:srgbClr val="505153"/>
                </a:solidFill>
              </a:rPr>
              <a:t>Make a copy of </a:t>
            </a:r>
            <a:r>
              <a:rPr lang="en-US" sz="2500" dirty="0">
                <a:solidFill>
                  <a:schemeClr val="accent1"/>
                </a:solidFill>
              </a:rPr>
              <a:t>IM18 Ci3T Leadership Team Meeting Agenda</a:t>
            </a:r>
            <a:r>
              <a:rPr lang="en-US" sz="2500" dirty="0">
                <a:solidFill>
                  <a:srgbClr val="505153"/>
                </a:solidFill>
              </a:rPr>
              <a:t> and rename to add the date to the end of the file name</a:t>
            </a:r>
          </a:p>
          <a:p>
            <a:pPr marL="514350" indent="-514350">
              <a:spcAft>
                <a:spcPts val="1200"/>
              </a:spcAft>
              <a:buFont typeface="+mj-lt"/>
              <a:buAutoNum type="arabicPeriod"/>
            </a:pPr>
            <a:r>
              <a:rPr lang="en-US" sz="2500" dirty="0">
                <a:solidFill>
                  <a:srgbClr val="505153"/>
                </a:solidFill>
              </a:rPr>
              <a:t>Make a copy of </a:t>
            </a:r>
            <a:r>
              <a:rPr lang="en-US" sz="2500" dirty="0">
                <a:solidFill>
                  <a:schemeClr val="accent1"/>
                </a:solidFill>
              </a:rPr>
              <a:t>R04 Ci3T Professional Learning Plan </a:t>
            </a:r>
            <a:r>
              <a:rPr lang="en-US" sz="2500" dirty="0">
                <a:solidFill>
                  <a:srgbClr val="505153"/>
                </a:solidFill>
              </a:rPr>
              <a:t>and rename to add the date to the end of the file name</a:t>
            </a:r>
          </a:p>
        </p:txBody>
      </p:sp>
      <p:pic>
        <p:nvPicPr>
          <p:cNvPr id="10" name="Content Placeholder 9" title="Laptop computer">
            <a:extLst>
              <a:ext uri="{FF2B5EF4-FFF2-40B4-BE49-F238E27FC236}">
                <a16:creationId xmlns:a16="http://schemas.microsoft.com/office/drawing/2014/main" id="{B68FAB7C-F125-0D42-AAE2-756F22C4EDA2}"/>
              </a:ext>
            </a:extLst>
          </p:cNvPr>
          <p:cNvPicPr>
            <a:picLocks noGrp="1" noChangeAspect="1"/>
          </p:cNvPicPr>
          <p:nvPr>
            <p:ph sz="half" idx="2"/>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81458" y="1674508"/>
            <a:ext cx="3598471" cy="3249184"/>
          </a:xfrm>
          <a:prstGeom prst="rect">
            <a:avLst/>
          </a:prstGeom>
        </p:spPr>
      </p:pic>
      <p:sp>
        <p:nvSpPr>
          <p:cNvPr id="2" name="TextBox 1">
            <a:extLst>
              <a:ext uri="{FF2B5EF4-FFF2-40B4-BE49-F238E27FC236}">
                <a16:creationId xmlns:a16="http://schemas.microsoft.com/office/drawing/2014/main" id="{8220916E-1D7C-4FD5-8DF4-C30E11C84857}"/>
              </a:ext>
            </a:extLst>
          </p:cNvPr>
          <p:cNvSpPr txBox="1"/>
          <p:nvPr/>
        </p:nvSpPr>
        <p:spPr>
          <a:xfrm>
            <a:off x="3725695" y="6300626"/>
            <a:ext cx="4940985" cy="338554"/>
          </a:xfrm>
          <a:prstGeom prst="rect">
            <a:avLst/>
          </a:prstGeom>
          <a:solidFill>
            <a:schemeClr val="bg1">
              <a:lumMod val="95000"/>
            </a:schemeClr>
          </a:solidFill>
          <a:effectLst>
            <a:glow rad="63500">
              <a:schemeClr val="accent5">
                <a:satMod val="175000"/>
                <a:alpha val="40000"/>
              </a:schemeClr>
            </a:glow>
          </a:effectLst>
        </p:spPr>
        <p:txBody>
          <a:bodyPr wrap="square" rtlCol="0">
            <a:spAutoFit/>
          </a:bodyPr>
          <a:lstStyle/>
          <a:p>
            <a:r>
              <a:rPr lang="en-US" sz="1600" b="1" dirty="0"/>
              <a:t>Ex: </a:t>
            </a:r>
            <a:r>
              <a:rPr lang="en-US" sz="1600" b="1" dirty="0">
                <a:solidFill>
                  <a:srgbClr val="FF0000"/>
                </a:solidFill>
              </a:rPr>
              <a:t>LES </a:t>
            </a:r>
            <a:r>
              <a:rPr lang="en-US" sz="1600" b="1" dirty="0">
                <a:solidFill>
                  <a:schemeClr val="accent1"/>
                </a:solidFill>
              </a:rPr>
              <a:t>Ci3T Implementation Manual</a:t>
            </a:r>
            <a:r>
              <a:rPr lang="en-US" sz="1600" b="1" dirty="0">
                <a:solidFill>
                  <a:srgbClr val="FF0000"/>
                </a:solidFill>
              </a:rPr>
              <a:t> 2021 11 14</a:t>
            </a:r>
          </a:p>
        </p:txBody>
      </p:sp>
    </p:spTree>
    <p:extLst>
      <p:ext uri="{BB962C8B-B14F-4D97-AF65-F5344CB8AC3E}">
        <p14:creationId xmlns:p14="http://schemas.microsoft.com/office/powerpoint/2010/main" val="83646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990600" y="2071288"/>
            <a:ext cx="6254750" cy="1362075"/>
          </a:xfrm>
        </p:spPr>
        <p:txBody>
          <a:bodyPr>
            <a:noAutofit/>
          </a:bodyPr>
          <a:lstStyle/>
          <a:p>
            <a:r>
              <a:rPr lang="en-US" sz="4800" dirty="0"/>
              <a:t>Examining your screening data…</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b="1" dirty="0"/>
              <a:t>…implications for primary prevention efforts</a:t>
            </a:r>
          </a:p>
          <a:p>
            <a:r>
              <a:rPr lang="en-US" sz="2600" dirty="0"/>
              <a:t>…implications for teachers</a:t>
            </a:r>
          </a:p>
          <a:p>
            <a:r>
              <a:rPr lang="en-US" sz="2600" dirty="0"/>
              <a:t>…implications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601515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99" y="217642"/>
            <a:ext cx="7886700" cy="1325563"/>
          </a:xfrm>
        </p:spPr>
        <p:txBody>
          <a:bodyPr>
            <a:noAutofit/>
          </a:bodyPr>
          <a:lstStyle/>
          <a:p>
            <a:r>
              <a:rPr lang="en-US" sz="3200" dirty="0"/>
              <a:t>Student Risk Screening Scale</a:t>
            </a:r>
            <a:br>
              <a:rPr lang="en-US" sz="3200" dirty="0"/>
            </a:br>
            <a:r>
              <a:rPr lang="en-US" sz="3200" dirty="0"/>
              <a:t>Fall 2004 – 2012</a:t>
            </a:r>
            <a:br>
              <a:rPr lang="en-US" sz="3200" dirty="0"/>
            </a:br>
            <a:r>
              <a:rPr lang="en-US" sz="3200" dirty="0"/>
              <a:t>Middle School</a:t>
            </a:r>
          </a:p>
        </p:txBody>
      </p:sp>
      <p:graphicFrame>
        <p:nvGraphicFramePr>
          <p:cNvPr id="3" name="Chart 2" title="SSRS bar graph"/>
          <p:cNvGraphicFramePr>
            <a:graphicFrameLocks noChangeAspect="1"/>
          </p:cNvGraphicFramePr>
          <p:nvPr/>
        </p:nvGraphicFramePr>
        <p:xfrm>
          <a:off x="0" y="1404211"/>
          <a:ext cx="8111613" cy="441648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201559" y="5842337"/>
            <a:ext cx="8421329" cy="93871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doi</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New York, NY: Guilford Press.]</a:t>
            </a:r>
          </a:p>
        </p:txBody>
      </p:sp>
    </p:spTree>
    <p:extLst>
      <p:ext uri="{BB962C8B-B14F-4D97-AF65-F5344CB8AC3E}">
        <p14:creationId xmlns:p14="http://schemas.microsoft.com/office/powerpoint/2010/main" val="1678484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1D4C7-A1DB-744B-8DA7-71BBDD35503A}"/>
              </a:ext>
            </a:extLst>
          </p:cNvPr>
          <p:cNvSpPr>
            <a:spLocks noGrp="1"/>
          </p:cNvSpPr>
          <p:nvPr>
            <p:ph type="title"/>
          </p:nvPr>
        </p:nvSpPr>
        <p:spPr/>
        <p:txBody>
          <a:bodyPr rtlCol="0">
            <a:noAutofit/>
          </a:bodyPr>
          <a:lstStyle/>
          <a:p>
            <a:pPr algn="ctr">
              <a:lnSpc>
                <a:spcPct val="100000"/>
              </a:lnSpc>
            </a:pPr>
            <a:r>
              <a:rPr lang="en-US" sz="2800" dirty="0">
                <a:latin typeface="Book Antiqua" panose="02040602050305030304" pitchFamily="18" charset="0"/>
              </a:rPr>
              <a:t>SRSS-E7 (externalizing) Results – All Students</a:t>
            </a:r>
          </a:p>
        </p:txBody>
      </p:sp>
      <p:graphicFrame>
        <p:nvGraphicFramePr>
          <p:cNvPr id="2" name="Chart 1" title="SRSS-IE data graph"/>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591807"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a:t>
            </a:r>
          </a:p>
        </p:txBody>
      </p:sp>
      <p:sp>
        <p:nvSpPr>
          <p:cNvPr id="9" name="Rectangle 8"/>
          <p:cNvSpPr/>
          <p:nvPr/>
        </p:nvSpPr>
        <p:spPr>
          <a:xfrm>
            <a:off x="259473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86</a:t>
            </a:r>
          </a:p>
        </p:txBody>
      </p:sp>
      <p:sp>
        <p:nvSpPr>
          <p:cNvPr id="10" name="Rectangle 9"/>
          <p:cNvSpPr/>
          <p:nvPr/>
        </p:nvSpPr>
        <p:spPr>
          <a:xfrm>
            <a:off x="2597695"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2" name="Rectangle 11"/>
          <p:cNvSpPr/>
          <p:nvPr/>
        </p:nvSpPr>
        <p:spPr>
          <a:xfrm>
            <a:off x="3851910"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16</a:t>
            </a:r>
          </a:p>
        </p:txBody>
      </p:sp>
      <p:sp>
        <p:nvSpPr>
          <p:cNvPr id="13" name="Rectangle 12"/>
          <p:cNvSpPr/>
          <p:nvPr/>
        </p:nvSpPr>
        <p:spPr>
          <a:xfrm>
            <a:off x="3851910"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35</a:t>
            </a:r>
          </a:p>
        </p:txBody>
      </p:sp>
      <p:sp>
        <p:nvSpPr>
          <p:cNvPr id="14" name="Rectangle 13"/>
          <p:cNvSpPr/>
          <p:nvPr/>
        </p:nvSpPr>
        <p:spPr>
          <a:xfrm>
            <a:off x="385191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300</a:t>
            </a:r>
          </a:p>
        </p:txBody>
      </p:sp>
      <p:sp>
        <p:nvSpPr>
          <p:cNvPr id="11" name="Rectangle 10">
            <a:extLst>
              <a:ext uri="{FF2B5EF4-FFF2-40B4-BE49-F238E27FC236}">
                <a16:creationId xmlns:a16="http://schemas.microsoft.com/office/drawing/2014/main" id="{CF541242-7F4A-4987-87C0-0129B90F3B70}"/>
              </a:ext>
            </a:extLst>
          </p:cNvPr>
          <p:cNvSpPr/>
          <p:nvPr/>
        </p:nvSpPr>
        <p:spPr>
          <a:xfrm>
            <a:off x="5143454"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17</a:t>
            </a:r>
          </a:p>
        </p:txBody>
      </p:sp>
      <p:sp>
        <p:nvSpPr>
          <p:cNvPr id="15" name="Rectangle 14">
            <a:extLst>
              <a:ext uri="{FF2B5EF4-FFF2-40B4-BE49-F238E27FC236}">
                <a16:creationId xmlns:a16="http://schemas.microsoft.com/office/drawing/2014/main" id="{B7F03ED6-73B1-4E13-B212-94FD97E08BB3}"/>
              </a:ext>
            </a:extLst>
          </p:cNvPr>
          <p:cNvSpPr/>
          <p:nvPr/>
        </p:nvSpPr>
        <p:spPr>
          <a:xfrm>
            <a:off x="5144827"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57</a:t>
            </a:r>
          </a:p>
        </p:txBody>
      </p:sp>
      <p:sp>
        <p:nvSpPr>
          <p:cNvPr id="16" name="Rectangle 15">
            <a:extLst>
              <a:ext uri="{FF2B5EF4-FFF2-40B4-BE49-F238E27FC236}">
                <a16:creationId xmlns:a16="http://schemas.microsoft.com/office/drawing/2014/main" id="{18DB06C5-626D-444C-80FC-20136AB608D4}"/>
              </a:ext>
            </a:extLst>
          </p:cNvPr>
          <p:cNvSpPr/>
          <p:nvPr/>
        </p:nvSpPr>
        <p:spPr>
          <a:xfrm>
            <a:off x="5152316"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250</a:t>
            </a:r>
          </a:p>
        </p:txBody>
      </p:sp>
      <p:sp>
        <p:nvSpPr>
          <p:cNvPr id="17" name="Rectangle 16">
            <a:extLst>
              <a:ext uri="{FF2B5EF4-FFF2-40B4-BE49-F238E27FC236}">
                <a16:creationId xmlns:a16="http://schemas.microsoft.com/office/drawing/2014/main" id="{D4811066-309D-42A2-AB4A-A901CF1C55E6}"/>
              </a:ext>
            </a:extLst>
          </p:cNvPr>
          <p:cNvSpPr/>
          <p:nvPr/>
        </p:nvSpPr>
        <p:spPr>
          <a:xfrm>
            <a:off x="6426703"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18" name="Rectangle 17">
            <a:extLst>
              <a:ext uri="{FF2B5EF4-FFF2-40B4-BE49-F238E27FC236}">
                <a16:creationId xmlns:a16="http://schemas.microsoft.com/office/drawing/2014/main" id="{04425D0E-DDF3-485E-8D95-0ECE816B87B7}"/>
              </a:ext>
            </a:extLst>
          </p:cNvPr>
          <p:cNvSpPr/>
          <p:nvPr/>
        </p:nvSpPr>
        <p:spPr>
          <a:xfrm>
            <a:off x="6420062"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36</a:t>
            </a:r>
          </a:p>
        </p:txBody>
      </p:sp>
      <p:sp>
        <p:nvSpPr>
          <p:cNvPr id="19" name="Rectangle 18">
            <a:extLst>
              <a:ext uri="{FF2B5EF4-FFF2-40B4-BE49-F238E27FC236}">
                <a16:creationId xmlns:a16="http://schemas.microsoft.com/office/drawing/2014/main" id="{B8E012B7-A505-46AD-914A-4291D861CDF9}"/>
              </a:ext>
            </a:extLst>
          </p:cNvPr>
          <p:cNvSpPr/>
          <p:nvPr/>
        </p:nvSpPr>
        <p:spPr>
          <a:xfrm>
            <a:off x="6432098"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0" name="Rectangle 19">
            <a:extLst>
              <a:ext uri="{FF2B5EF4-FFF2-40B4-BE49-F238E27FC236}">
                <a16:creationId xmlns:a16="http://schemas.microsoft.com/office/drawing/2014/main" id="{A83F2AC5-AD4D-4A6E-BFB3-F93A98C177E7}"/>
              </a:ext>
            </a:extLst>
          </p:cNvPr>
          <p:cNvSpPr/>
          <p:nvPr/>
        </p:nvSpPr>
        <p:spPr>
          <a:xfrm>
            <a:off x="7748052" y="1850930"/>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12</a:t>
            </a:r>
          </a:p>
        </p:txBody>
      </p:sp>
      <p:sp>
        <p:nvSpPr>
          <p:cNvPr id="21" name="Rectangle 20">
            <a:extLst>
              <a:ext uri="{FF2B5EF4-FFF2-40B4-BE49-F238E27FC236}">
                <a16:creationId xmlns:a16="http://schemas.microsoft.com/office/drawing/2014/main" id="{12F9FE70-6312-4902-A655-04E72B24A40D}"/>
              </a:ext>
            </a:extLst>
          </p:cNvPr>
          <p:cNvSpPr/>
          <p:nvPr/>
        </p:nvSpPr>
        <p:spPr>
          <a:xfrm>
            <a:off x="7755973" y="2318456"/>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 50</a:t>
            </a:r>
          </a:p>
        </p:txBody>
      </p:sp>
      <p:sp>
        <p:nvSpPr>
          <p:cNvPr id="22" name="Rectangle 21">
            <a:extLst>
              <a:ext uri="{FF2B5EF4-FFF2-40B4-BE49-F238E27FC236}">
                <a16:creationId xmlns:a16="http://schemas.microsoft.com/office/drawing/2014/main" id="{385DE437-77B0-47F2-8627-B98296290260}"/>
              </a:ext>
            </a:extLst>
          </p:cNvPr>
          <p:cNvSpPr/>
          <p:nvPr/>
        </p:nvSpPr>
        <p:spPr>
          <a:xfrm>
            <a:off x="7749980" y="2830281"/>
            <a:ext cx="64008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 = 255</a:t>
            </a:r>
          </a:p>
        </p:txBody>
      </p:sp>
      <p:sp>
        <p:nvSpPr>
          <p:cNvPr id="24" name="Rectangle 2">
            <a:extLst>
              <a:ext uri="{FF2B5EF4-FFF2-40B4-BE49-F238E27FC236}">
                <a16:creationId xmlns:a16="http://schemas.microsoft.com/office/drawing/2014/main" id="{C2A5CFC5-7C0D-AF48-94FB-BF6CF643727C}"/>
              </a:ext>
            </a:extLst>
          </p:cNvPr>
          <p:cNvSpPr txBox="1">
            <a:spLocks noChangeArrowheads="1"/>
          </p:cNvSpPr>
          <p:nvPr/>
        </p:nvSpPr>
        <p:spPr>
          <a:xfrm>
            <a:off x="457200" y="152400"/>
            <a:ext cx="8229600" cy="609600"/>
          </a:xfrm>
          <a:prstGeom prst="rect">
            <a:avLst/>
          </a:prstGeom>
          <a:solidFill>
            <a:schemeClr val="accent1">
              <a:lumMod val="60000"/>
              <a:lumOff val="4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3630518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idx="4294967295"/>
          </p:nvPr>
        </p:nvSpPr>
        <p:spPr>
          <a:xfrm>
            <a:off x="628650" y="365125"/>
            <a:ext cx="7886700" cy="1325563"/>
          </a:xfrm>
        </p:spPr>
        <p:txBody>
          <a:bodyPr/>
          <a:lstStyle/>
          <a:p>
            <a:pPr algn="ctr" rtl="0" eaLnBrk="1" fontAlgn="auto" latinLnBrk="0" hangingPunct="1"/>
            <a:r>
              <a:rPr lang="en-US" sz="2800" b="0" i="0" kern="1200" spc="0" baseline="0" dirty="0">
                <a:ln>
                  <a:noFill/>
                </a:ln>
                <a:solidFill>
                  <a:srgbClr val="000000"/>
                </a:solidFill>
                <a:effectLst/>
                <a:latin typeface="Book Antiqua" panose="02040602050305030304" pitchFamily="18" charset="0"/>
                <a:ea typeface="+mn-ea"/>
                <a:cs typeface="+mn-cs"/>
              </a:rPr>
              <a:t>SRSS-I5 (internalizing) Results – All Students</a:t>
            </a:r>
            <a:endParaRPr lang="en-US" dirty="0">
              <a:effectLst/>
            </a:endParaRPr>
          </a:p>
        </p:txBody>
      </p:sp>
      <p:graphicFrame>
        <p:nvGraphicFramePr>
          <p:cNvPr id="2" name="Chart 1" title="SRSS-IE data graph"/>
          <p:cNvGraphicFramePr/>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409825" y="1737823"/>
            <a:ext cx="73152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72</a:t>
            </a:r>
          </a:p>
        </p:txBody>
      </p:sp>
      <p:sp>
        <p:nvSpPr>
          <p:cNvPr id="9" name="Rectangle 8"/>
          <p:cNvSpPr/>
          <p:nvPr/>
        </p:nvSpPr>
        <p:spPr>
          <a:xfrm>
            <a:off x="2433370"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85</a:t>
            </a:r>
          </a:p>
        </p:txBody>
      </p:sp>
      <p:sp>
        <p:nvSpPr>
          <p:cNvPr id="10" name="Rectangle 9"/>
          <p:cNvSpPr/>
          <p:nvPr/>
        </p:nvSpPr>
        <p:spPr>
          <a:xfrm>
            <a:off x="243337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204</a:t>
            </a:r>
          </a:p>
        </p:txBody>
      </p:sp>
      <p:sp>
        <p:nvSpPr>
          <p:cNvPr id="11" name="Rectangle 10"/>
          <p:cNvSpPr/>
          <p:nvPr/>
        </p:nvSpPr>
        <p:spPr>
          <a:xfrm>
            <a:off x="3834508" y="23963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43</a:t>
            </a:r>
          </a:p>
        </p:txBody>
      </p:sp>
      <p:sp>
        <p:nvSpPr>
          <p:cNvPr id="12" name="Rectangle 11"/>
          <p:cNvSpPr/>
          <p:nvPr/>
        </p:nvSpPr>
        <p:spPr>
          <a:xfrm>
            <a:off x="386212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5105400" y="2396327"/>
            <a:ext cx="64008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5105400"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5105400"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6444037" y="2434427"/>
            <a:ext cx="731520" cy="27432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6478284" y="3080591"/>
            <a:ext cx="731520" cy="27432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6434512" y="1737823"/>
            <a:ext cx="640080" cy="27432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 = 32</a:t>
            </a:r>
          </a:p>
        </p:txBody>
      </p:sp>
      <p:sp>
        <p:nvSpPr>
          <p:cNvPr id="23" name="Rectangle 2">
            <a:extLst>
              <a:ext uri="{FF2B5EF4-FFF2-40B4-BE49-F238E27FC236}">
                <a16:creationId xmlns:a16="http://schemas.microsoft.com/office/drawing/2014/main" id="{0A01848D-8D40-6746-BB3C-3697234CC893}"/>
              </a:ext>
            </a:extLst>
          </p:cNvPr>
          <p:cNvSpPr txBox="1">
            <a:spLocks noChangeArrowheads="1"/>
          </p:cNvSpPr>
          <p:nvPr/>
        </p:nvSpPr>
        <p:spPr>
          <a:xfrm>
            <a:off x="457200" y="152400"/>
            <a:ext cx="8229600" cy="609600"/>
          </a:xfrm>
          <a:prstGeom prst="rect">
            <a:avLst/>
          </a:prstGeom>
          <a:solidFill>
            <a:schemeClr val="accent1">
              <a:lumMod val="60000"/>
              <a:lumOff val="40000"/>
            </a:schemeClr>
          </a:solid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Sample Elementary School Fall</a:t>
            </a:r>
          </a:p>
        </p:txBody>
      </p:sp>
    </p:spTree>
    <p:extLst>
      <p:ext uri="{BB962C8B-B14F-4D97-AF65-F5344CB8AC3E}">
        <p14:creationId xmlns:p14="http://schemas.microsoft.com/office/powerpoint/2010/main" val="277346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48D94-F6DE-4568-85CD-860DDEFD4AB8}"/>
              </a:ext>
            </a:extLst>
          </p:cNvPr>
          <p:cNvPicPr>
            <a:picLocks noChangeAspect="1"/>
          </p:cNvPicPr>
          <p:nvPr/>
        </p:nvPicPr>
        <p:blipFill>
          <a:blip r:embed="rId2"/>
          <a:stretch>
            <a:fillRect/>
          </a:stretch>
        </p:blipFill>
        <p:spPr>
          <a:xfrm>
            <a:off x="2154818" y="1307745"/>
            <a:ext cx="6410772" cy="5441182"/>
          </a:xfrm>
          <a:prstGeom prst="rect">
            <a:avLst/>
          </a:prstGeom>
          <a:ln>
            <a:noFill/>
          </a:ln>
          <a:effectLst>
            <a:outerShdw blurRad="292100" dist="139700" dir="2700000" algn="tl" rotWithShape="0">
              <a:srgbClr val="333333">
                <a:alpha val="65000"/>
              </a:srgbClr>
            </a:outerShdw>
          </a:effectLst>
        </p:spPr>
      </p:pic>
      <p:sp>
        <p:nvSpPr>
          <p:cNvPr id="72706" name="Title 1"/>
          <p:cNvSpPr>
            <a:spLocks noGrp="1"/>
          </p:cNvSpPr>
          <p:nvPr>
            <p:ph type="title"/>
          </p:nvPr>
        </p:nvSpPr>
        <p:spPr/>
        <p:txBody>
          <a:bodyPr/>
          <a:lstStyle/>
          <a:p>
            <a:r>
              <a:rPr lang="en-US" altLang="en-US" dirty="0"/>
              <a:t>Additional Information</a:t>
            </a:r>
          </a:p>
        </p:txBody>
      </p:sp>
      <p:sp>
        <p:nvSpPr>
          <p:cNvPr id="3" name="Oval 2"/>
          <p:cNvSpPr/>
          <p:nvPr/>
        </p:nvSpPr>
        <p:spPr>
          <a:xfrm>
            <a:off x="2272255" y="2552281"/>
            <a:ext cx="1446962" cy="341644"/>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ular Callout 3"/>
          <p:cNvSpPr/>
          <p:nvPr/>
        </p:nvSpPr>
        <p:spPr>
          <a:xfrm rot="275529">
            <a:off x="71869" y="2115818"/>
            <a:ext cx="2529506" cy="1034980"/>
          </a:xfrm>
          <a:prstGeom prst="rightArrow">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i="1" dirty="0">
                <a:solidFill>
                  <a:prstClr val="black"/>
                </a:solidFill>
              </a:rPr>
              <a:t>Systematic Screening  </a:t>
            </a:r>
            <a:r>
              <a:rPr lang="en-US" dirty="0">
                <a:solidFill>
                  <a:prstClr val="black"/>
                </a:solidFill>
              </a:rPr>
              <a:t>tab</a:t>
            </a:r>
          </a:p>
        </p:txBody>
      </p:sp>
    </p:spTree>
    <p:extLst>
      <p:ext uri="{BB962C8B-B14F-4D97-AF65-F5344CB8AC3E}">
        <p14:creationId xmlns:p14="http://schemas.microsoft.com/office/powerpoint/2010/main" val="2158893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990600" y="2071288"/>
            <a:ext cx="6254750" cy="1362075"/>
          </a:xfrm>
        </p:spPr>
        <p:txBody>
          <a:bodyPr>
            <a:noAutofit/>
          </a:bodyPr>
          <a:lstStyle/>
          <a:p>
            <a:r>
              <a:rPr lang="en-US" sz="4800" dirty="0"/>
              <a:t>Examining your screening data…</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…implications for primary prevention efforts</a:t>
            </a:r>
          </a:p>
          <a:p>
            <a:r>
              <a:rPr lang="en-US" sz="2600" b="1" dirty="0"/>
              <a:t>…implications for teachers</a:t>
            </a:r>
          </a:p>
          <a:p>
            <a:r>
              <a:rPr lang="en-US" sz="2600" dirty="0"/>
              <a:t>…implications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2483833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5" name="Picture 4" descr="Cover Graphic">
            <a:extLst>
              <a:ext uri="{FF2B5EF4-FFF2-40B4-BE49-F238E27FC236}">
                <a16:creationId xmlns:a16="http://schemas.microsoft.com/office/drawing/2014/main" id="{401718EC-DADA-9E4A-B93D-402ABE77F3F8}"/>
              </a:ext>
            </a:extLst>
          </p:cNvPr>
          <p:cNvPicPr>
            <a:picLocks noChangeAspect="1" noChangeArrowheads="1"/>
          </p:cNvPicPr>
          <p:nvPr/>
        </p:nvPicPr>
        <p:blipFill rotWithShape="1">
          <a:blip r:embed="rId3"/>
          <a:srcRect r="5964" b="4260"/>
          <a:stretch/>
        </p:blipFill>
        <p:spPr bwMode="auto">
          <a:xfrm>
            <a:off x="6108116" y="232443"/>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C1D0D720-78AE-7C47-B5CB-DCE4A18E34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5200" y="1212550"/>
            <a:ext cx="1651794" cy="2371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5" name="AutoShape 35"/>
          <p:cNvSpPr>
            <a:spLocks noChangeArrowheads="1"/>
          </p:cNvSpPr>
          <p:nvPr/>
        </p:nvSpPr>
        <p:spPr bwMode="auto">
          <a:xfrm rot="3883708">
            <a:off x="1843147"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6" name="AutoShape 36"/>
          <p:cNvSpPr>
            <a:spLocks noChangeArrowheads="1"/>
          </p:cNvSpPr>
          <p:nvPr/>
        </p:nvSpPr>
        <p:spPr bwMode="auto">
          <a:xfrm>
            <a:off x="228600" y="609600"/>
            <a:ext cx="30480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srgbClr val="000000"/>
                </a:solidFill>
                <a:ea typeface="ＭＳ Ｐゴシック" pitchFamily="34" charset="-128"/>
                <a:cs typeface=""/>
              </a:rPr>
              <a:t>Comprehensive, Integrated,</a:t>
            </a:r>
          </a:p>
          <a:p>
            <a:pPr algn="ctr"/>
            <a:r>
              <a:rPr lang="en-US" sz="1800" dirty="0">
                <a:solidFill>
                  <a:srgbClr val="000000"/>
                </a:solidFill>
                <a:ea typeface="ＭＳ Ｐゴシック" pitchFamily="34" charset="-128"/>
                <a:cs typeface=""/>
              </a:rPr>
              <a:t>Three-Tiered (Ci3T)</a:t>
            </a:r>
          </a:p>
          <a:p>
            <a:pPr algn="ctr"/>
            <a:r>
              <a:rPr lang="en-US" sz="1800" dirty="0">
                <a:solidFill>
                  <a:srgbClr val="000000"/>
                </a:solidFill>
                <a:ea typeface="ＭＳ Ｐゴシック" pitchFamily="34" charset="-128"/>
                <a:cs typeface=""/>
              </a:rPr>
              <a:t> Models of Support</a:t>
            </a:r>
          </a:p>
        </p:txBody>
      </p:sp>
      <p:sp>
        <p:nvSpPr>
          <p:cNvPr id="23557" name="AutoShape 39"/>
          <p:cNvSpPr>
            <a:spLocks noChangeArrowheads="1"/>
          </p:cNvSpPr>
          <p:nvPr/>
        </p:nvSpPr>
        <p:spPr bwMode="auto">
          <a:xfrm>
            <a:off x="5562600" y="5029200"/>
            <a:ext cx="34290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srgbClr val="000000"/>
                </a:solidFill>
                <a:ea typeface="ＭＳ Ｐゴシック" pitchFamily="34" charset="-128"/>
                <a:cs typeface=""/>
              </a:rPr>
              <a:t>Assess, Design, Implement, and</a:t>
            </a:r>
          </a:p>
          <a:p>
            <a:pPr algn="ctr"/>
            <a:r>
              <a:rPr lang="en-US" sz="1800" dirty="0">
                <a:solidFill>
                  <a:srgbClr val="000000"/>
                </a:solidFill>
                <a:ea typeface="ＭＳ Ｐゴシック" pitchFamily="34" charset="-128"/>
                <a:cs typeface=""/>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9" name="AutoShape 37"/>
          <p:cNvSpPr>
            <a:spLocks noChangeArrowheads="1"/>
          </p:cNvSpPr>
          <p:nvPr/>
        </p:nvSpPr>
        <p:spPr bwMode="auto">
          <a:xfrm>
            <a:off x="1447800" y="1981200"/>
            <a:ext cx="32766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prstClr val="black"/>
                </a:solidFill>
                <a:effectLst/>
                <a:highlight>
                  <a:srgbClr val="FFFF00"/>
                </a:highlight>
                <a:ea typeface="ＭＳ Ｐゴシック" pitchFamily="34" charset="-128"/>
                <a:cs typeface=""/>
              </a:rPr>
              <a:t>Basic Classroom Management</a:t>
            </a:r>
          </a:p>
          <a:p>
            <a:pPr algn="ctr"/>
            <a:r>
              <a:rPr lang="en-US" sz="1800" dirty="0">
                <a:solidFill>
                  <a:prstClr val="black"/>
                </a:solidFill>
                <a:effectLst/>
                <a:highlight>
                  <a:srgbClr val="FFFF00"/>
                </a:highlight>
                <a:ea typeface="ＭＳ Ｐゴシック" pitchFamily="34" charset="-128"/>
                <a:cs typeface=""/>
              </a:rPr>
              <a:t>Effective Instruction</a:t>
            </a:r>
          </a:p>
          <a:p>
            <a:pPr algn="ctr"/>
            <a:r>
              <a:rPr lang="en-US" sz="1800" dirty="0">
                <a:solidFill>
                  <a:prstClr val="black"/>
                </a:solidFill>
                <a:effectLst/>
                <a:highlight>
                  <a:srgbClr val="FFFF00"/>
                </a:highlight>
                <a:ea typeface="ＭＳ Ｐゴシック" pitchFamily="34" charset="-128"/>
                <a:cs typeface=""/>
              </a:rPr>
              <a:t>Low-Intensity Strategies</a:t>
            </a:r>
          </a:p>
        </p:txBody>
      </p:sp>
      <p:sp>
        <p:nvSpPr>
          <p:cNvPr id="23560" name="AutoShape 38"/>
          <p:cNvSpPr>
            <a:spLocks noChangeArrowheads="1"/>
          </p:cNvSpPr>
          <p:nvPr/>
        </p:nvSpPr>
        <p:spPr bwMode="auto">
          <a:xfrm>
            <a:off x="3429000" y="3424454"/>
            <a:ext cx="3200400" cy="1376146"/>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prstClr val="black"/>
                </a:solidFill>
                <a:ea typeface="ＭＳ Ｐゴシック" pitchFamily="34" charset="-128"/>
                <a:cs typeface=""/>
              </a:rPr>
              <a:t>Behavior Contracts </a:t>
            </a:r>
          </a:p>
          <a:p>
            <a:pPr algn="ctr"/>
            <a:r>
              <a:rPr lang="en-US" sz="1800" dirty="0">
                <a:solidFill>
                  <a:prstClr val="black"/>
                </a:solidFill>
                <a:ea typeface="ＭＳ Ｐゴシック" pitchFamily="34" charset="-128"/>
                <a:cs typeface=""/>
              </a:rPr>
              <a:t>Self-Monitoring</a:t>
            </a:r>
          </a:p>
          <a:p>
            <a:pPr algn="ctr"/>
            <a:r>
              <a:rPr lang="en-US" sz="1000" dirty="0">
                <a:solidFill>
                  <a:srgbClr val="000000"/>
                </a:solidFill>
                <a:ea typeface="ＭＳ Ｐゴシック" pitchFamily="34" charset="-128"/>
                <a:cs typeface=""/>
              </a:rPr>
              <a:t>- -</a:t>
            </a:r>
          </a:p>
          <a:p>
            <a:pPr algn="ctr"/>
            <a:r>
              <a:rPr lang="en-US" sz="1800" dirty="0">
                <a:solidFill>
                  <a:prstClr val="black"/>
                </a:solidFill>
                <a:ea typeface="ＭＳ Ｐゴシック" pitchFamily="34" charset="-128"/>
                <a:cs typeface=""/>
              </a:rPr>
              <a:t>Functional Assessment-Based</a:t>
            </a:r>
          </a:p>
          <a:p>
            <a:pPr algn="ctr"/>
            <a:r>
              <a:rPr lang="en-US" sz="1800" dirty="0">
                <a:solidFill>
                  <a:prstClr val="black"/>
                </a:solidFill>
                <a:ea typeface="ＭＳ Ｐゴシック" pitchFamily="34" charset="-128"/>
                <a:cs typeface=""/>
              </a:rPr>
              <a:t> Interventions</a:t>
            </a:r>
          </a:p>
        </p:txBody>
      </p:sp>
      <p:sp>
        <p:nvSpPr>
          <p:cNvPr id="23561" name="AutoShape 41"/>
          <p:cNvSpPr>
            <a:spLocks noChangeArrowheads="1"/>
          </p:cNvSpPr>
          <p:nvPr/>
        </p:nvSpPr>
        <p:spPr bwMode="auto">
          <a:xfrm>
            <a:off x="1676400" y="228600"/>
            <a:ext cx="3429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Schoolwide Positive</a:t>
            </a:r>
          </a:p>
          <a:p>
            <a:pPr algn="ctr"/>
            <a:r>
              <a:rPr lang="en-US" sz="1800" b="1" dirty="0">
                <a:solidFill>
                  <a:srgbClr val="FFFFFF"/>
                </a:solidFill>
                <a:ea typeface="ＭＳ Ｐゴシック" pitchFamily="34" charset="-128"/>
                <a:cs typeface=""/>
              </a:rPr>
              <a:t>Behavior Support</a:t>
            </a:r>
          </a:p>
        </p:txBody>
      </p:sp>
      <p:sp>
        <p:nvSpPr>
          <p:cNvPr id="23562" name="AutoShape 42"/>
          <p:cNvSpPr>
            <a:spLocks noChangeArrowheads="1"/>
          </p:cNvSpPr>
          <p:nvPr/>
        </p:nvSpPr>
        <p:spPr bwMode="auto">
          <a:xfrm>
            <a:off x="4343400" y="1676400"/>
            <a:ext cx="28956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Low-Intensity Strategies</a:t>
            </a:r>
          </a:p>
        </p:txBody>
      </p:sp>
      <p:sp>
        <p:nvSpPr>
          <p:cNvPr id="23563" name="AutoShape 43"/>
          <p:cNvSpPr>
            <a:spLocks noChangeArrowheads="1"/>
          </p:cNvSpPr>
          <p:nvPr/>
        </p:nvSpPr>
        <p:spPr bwMode="auto">
          <a:xfrm>
            <a:off x="914400" y="4648200"/>
            <a:ext cx="31242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Higher-Intensity Strategies</a:t>
            </a:r>
          </a:p>
        </p:txBody>
      </p:sp>
      <p:sp>
        <p:nvSpPr>
          <p:cNvPr id="23564" name="AutoShape 44"/>
          <p:cNvSpPr>
            <a:spLocks noChangeArrowheads="1"/>
          </p:cNvSpPr>
          <p:nvPr/>
        </p:nvSpPr>
        <p:spPr bwMode="auto">
          <a:xfrm>
            <a:off x="4373154" y="6021355"/>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a:solidFill>
                  <a:srgbClr val="FFFFFF"/>
                </a:solidFill>
                <a:ea typeface="ＭＳ Ｐゴシック" pitchFamily="34" charset="-128"/>
                <a:cs typeface=""/>
              </a:rPr>
              <a:t>Assessment</a:t>
            </a:r>
          </a:p>
        </p:txBody>
      </p:sp>
      <p:sp>
        <p:nvSpPr>
          <p:cNvPr id="16" name="Rectangle 15">
            <a:extLst>
              <a:ext uri="{FF2B5EF4-FFF2-40B4-BE49-F238E27FC236}">
                <a16:creationId xmlns:a16="http://schemas.microsoft.com/office/drawing/2014/main" id="{9A997B31-49DC-4673-B146-6E1DFC7E8179}"/>
              </a:ext>
            </a:extLst>
          </p:cNvPr>
          <p:cNvSpPr/>
          <p:nvPr/>
        </p:nvSpPr>
        <p:spPr>
          <a:xfrm>
            <a:off x="30982" y="5903893"/>
            <a:ext cx="409889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Adapted from Lane, K. L., Menzies, H. M., Bruhn, A. L.,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Crnobori</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 (2011).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Managing challenging behaviors in schools: Research-based strategies that work</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New York, NY: Guilford Press. </a:t>
            </a:r>
          </a:p>
        </p:txBody>
      </p:sp>
    </p:spTree>
    <p:extLst>
      <p:ext uri="{BB962C8B-B14F-4D97-AF65-F5344CB8AC3E}">
        <p14:creationId xmlns:p14="http://schemas.microsoft.com/office/powerpoint/2010/main" val="3035890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a book study to build school site capacity</a:t>
            </a:r>
          </a:p>
        </p:txBody>
      </p:sp>
      <p:sp>
        <p:nvSpPr>
          <p:cNvPr id="7" name="TextBox 6"/>
          <p:cNvSpPr txBox="1">
            <a:spLocks noChangeArrowheads="1"/>
          </p:cNvSpPr>
          <p:nvPr/>
        </p:nvSpPr>
        <p:spPr bwMode="auto">
          <a:xfrm>
            <a:off x="47484" y="6027003"/>
            <a:ext cx="5621372" cy="830997"/>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See Lane, K. L., Menzies, H. M., Bruhn, A. L., &amp; </a:t>
            </a:r>
            <a:r>
              <a:rPr kumimoji="0" lang="en-US" sz="1600" b="0" i="0" u="none" strike="noStrike" kern="1200" cap="none" spc="0" normalizeH="0" baseline="0" noProof="0" dirty="0" err="1">
                <a:ln>
                  <a:noFill/>
                </a:ln>
                <a:solidFill>
                  <a:prstClr val="white">
                    <a:lumMod val="50000"/>
                  </a:prstClr>
                </a:solidFill>
                <a:effectLst/>
                <a:uLnTx/>
                <a:uFillTx/>
                <a:latin typeface="Calibri" pitchFamily="-109" charset="0"/>
                <a:ea typeface="+mn-ea"/>
                <a:cs typeface="Arial" charset="0"/>
              </a:rPr>
              <a:t>Crnobori</a:t>
            </a: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M. (2011). </a:t>
            </a:r>
            <a:r>
              <a:rPr kumimoji="0" lang="en-US" sz="16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Managing challenging behaviors in schools: </a:t>
            </a:r>
            <a:r>
              <a:rPr kumimoji="0" lang="en-US" sz="14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Research-based</a:t>
            </a:r>
            <a:r>
              <a:rPr kumimoji="0" lang="en-US" sz="16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strategies that work</a:t>
            </a:r>
            <a:r>
              <a:rPr kumimoji="0" lang="en-US" sz="16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New York, NY: Guilford Press.</a:t>
            </a:r>
          </a:p>
        </p:txBody>
      </p:sp>
      <p:pic>
        <p:nvPicPr>
          <p:cNvPr id="5" name="Picture 4" title="Book cover: Managing challenging behaviors in school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784" y="2867463"/>
            <a:ext cx="2512769" cy="33095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0" name="Freeform 9"/>
          <p:cNvSpPr/>
          <p:nvPr/>
        </p:nvSpPr>
        <p:spPr>
          <a:xfrm>
            <a:off x="2825147" y="460553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11" name="Freeform 10"/>
          <p:cNvSpPr/>
          <p:nvPr/>
        </p:nvSpPr>
        <p:spPr>
          <a:xfrm>
            <a:off x="2825147" y="5275652"/>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
        <p:nvSpPr>
          <p:cNvPr id="9" name="Freeform 8"/>
          <p:cNvSpPr/>
          <p:nvPr/>
        </p:nvSpPr>
        <p:spPr>
          <a:xfrm>
            <a:off x="725806" y="1920463"/>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Classroom management</a:t>
            </a:r>
          </a:p>
        </p:txBody>
      </p:sp>
      <p:sp>
        <p:nvSpPr>
          <p:cNvPr id="12" name="Freeform 11"/>
          <p:cNvSpPr/>
          <p:nvPr/>
        </p:nvSpPr>
        <p:spPr>
          <a:xfrm>
            <a:off x="725806" y="3270067"/>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Low-intensity strategies</a:t>
            </a:r>
          </a:p>
        </p:txBody>
      </p:sp>
      <p:sp>
        <p:nvSpPr>
          <p:cNvPr id="13" name="Freeform 12"/>
          <p:cNvSpPr/>
          <p:nvPr/>
        </p:nvSpPr>
        <p:spPr>
          <a:xfrm>
            <a:off x="725806" y="2591336"/>
            <a:ext cx="4362388"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delivery</a:t>
            </a:r>
          </a:p>
        </p:txBody>
      </p:sp>
    </p:spTree>
    <p:extLst>
      <p:ext uri="{BB962C8B-B14F-4D97-AF65-F5344CB8AC3E}">
        <p14:creationId xmlns:p14="http://schemas.microsoft.com/office/powerpoint/2010/main" val="328620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Components of </a:t>
            </a:r>
            <a:br>
              <a:rPr lang="en-US" dirty="0"/>
            </a:br>
            <a:r>
              <a:rPr lang="en-US" dirty="0"/>
              <a:t>Classroom Management</a:t>
            </a:r>
          </a:p>
        </p:txBody>
      </p:sp>
      <p:graphicFrame>
        <p:nvGraphicFramePr>
          <p:cNvPr id="10" name="Content Placeholder 9"/>
          <p:cNvGraphicFramePr>
            <a:graphicFrameLocks noGrp="1"/>
          </p:cNvGraphicFramePr>
          <p:nvPr>
            <p:ph idx="1"/>
          </p:nvPr>
        </p:nvGraphicFramePr>
        <p:xfrm>
          <a:off x="628650" y="1825625"/>
          <a:ext cx="461711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 title="Adolescent students writing at desks in a classroom"/>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rot="267407">
            <a:off x="6028204" y="3589138"/>
            <a:ext cx="2822031" cy="1881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Teacher overlooking students mixing chemicals" title="Picture of science classroom"/>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rot="21187471">
            <a:off x="5201749" y="1836790"/>
            <a:ext cx="2542708" cy="1695139"/>
          </a:xfrm>
          <a:prstGeom prst="roundRect">
            <a:avLst>
              <a:gd name="adj" fmla="val 13506"/>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101678" y="6211669"/>
            <a:ext cx="8940644" cy="64633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See Lane, K. L., Menzies, H. M., Bruhn, A. L., &amp; </a:t>
            </a:r>
            <a:r>
              <a:rPr kumimoji="0" lang="en-US" sz="1800" b="0" i="0" u="none" strike="noStrike" kern="1200" cap="none" spc="0" normalizeH="0" baseline="0" noProof="0" dirty="0" err="1">
                <a:ln>
                  <a:noFill/>
                </a:ln>
                <a:solidFill>
                  <a:prstClr val="white">
                    <a:lumMod val="50000"/>
                  </a:prstClr>
                </a:solidFill>
                <a:effectLst/>
                <a:uLnTx/>
                <a:uFillTx/>
                <a:latin typeface="Calibri" pitchFamily="-109" charset="0"/>
                <a:ea typeface="+mn-ea"/>
                <a:cs typeface="Arial" charset="0"/>
              </a:rPr>
              <a:t>Crnobori</a:t>
            </a: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M. (2011). </a:t>
            </a:r>
            <a:r>
              <a:rPr kumimoji="0" lang="en-US" sz="1800" b="0" i="1"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Managing challenging behaviors in schools: Research-based strategies that work</a:t>
            </a:r>
            <a:r>
              <a:rPr kumimoji="0" lang="en-US" sz="1800" b="0" i="0" u="none" strike="noStrike" kern="1200" cap="none" spc="0" normalizeH="0" baseline="0" noProof="0" dirty="0">
                <a:ln>
                  <a:noFill/>
                </a:ln>
                <a:solidFill>
                  <a:prstClr val="white">
                    <a:lumMod val="50000"/>
                  </a:prstClr>
                </a:solidFill>
                <a:effectLst/>
                <a:uLnTx/>
                <a:uFillTx/>
                <a:latin typeface="Calibri" pitchFamily="-109" charset="0"/>
                <a:ea typeface="+mn-ea"/>
                <a:cs typeface="Arial" charset="0"/>
              </a:rPr>
              <a:t>. New York, NY: Guilford Press.</a:t>
            </a:r>
          </a:p>
        </p:txBody>
      </p:sp>
    </p:spTree>
    <p:extLst>
      <p:ext uri="{BB962C8B-B14F-4D97-AF65-F5344CB8AC3E}">
        <p14:creationId xmlns:p14="http://schemas.microsoft.com/office/powerpoint/2010/main" val="350151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E5D-ED7D-C541-9542-41C2DFAF00F3}"/>
              </a:ext>
            </a:extLst>
          </p:cNvPr>
          <p:cNvSpPr>
            <a:spLocks noGrp="1"/>
          </p:cNvSpPr>
          <p:nvPr>
            <p:ph type="title" idx="4294967295"/>
          </p:nvPr>
        </p:nvSpPr>
        <p:spPr>
          <a:xfrm>
            <a:off x="241160" y="4502192"/>
            <a:ext cx="3749675" cy="1201737"/>
          </a:xfrm>
        </p:spPr>
        <p:txBody>
          <a:bodyPr/>
          <a:lstStyle/>
          <a:p>
            <a:pPr rtl="0" eaLnBrk="1" latinLnBrk="0" hangingPunct="1"/>
            <a:r>
              <a:rPr lang="en-US" sz="2400" kern="1200" dirty="0">
                <a:solidFill>
                  <a:srgbClr val="000000"/>
                </a:solidFill>
                <a:effectLst/>
                <a:latin typeface="Calibri" panose="020F0502020204030204" pitchFamily="34" charset="0"/>
                <a:ea typeface="+mn-ea"/>
                <a:cs typeface="+mn-cs"/>
              </a:rPr>
              <a:t>Identify site-level experts using self-assessment tools </a:t>
            </a:r>
            <a:endParaRPr lang="en-US" dirty="0">
              <a:effectLst/>
            </a:endParaRPr>
          </a:p>
        </p:txBody>
      </p:sp>
      <p:sp>
        <p:nvSpPr>
          <p:cNvPr id="9" name="TextBox 8"/>
          <p:cNvSpPr txBox="1">
            <a:spLocks noChangeArrowheads="1"/>
          </p:cNvSpPr>
          <p:nvPr/>
        </p:nvSpPr>
        <p:spPr bwMode="auto">
          <a:xfrm>
            <a:off x="0" y="5703929"/>
            <a:ext cx="9144000" cy="116955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119063" indent="-119063" eaLnBrk="1" hangingPunct="1">
              <a:buFont typeface="Arial" panose="020B0604020202020204" pitchFamily="34" charset="0"/>
              <a:buChar char="•"/>
            </a:pPr>
            <a:r>
              <a:rPr lang="en-US" sz="1400" dirty="0">
                <a:solidFill>
                  <a:schemeClr val="bg1">
                    <a:lumMod val="50000"/>
                  </a:schemeClr>
                </a:solidFill>
              </a:rPr>
              <a:t>Lane, K. L., Menzies, H. M., Bruhn, A. L., &amp; </a:t>
            </a:r>
            <a:r>
              <a:rPr lang="en-US" sz="1400" dirty="0" err="1">
                <a:solidFill>
                  <a:schemeClr val="bg1">
                    <a:lumMod val="50000"/>
                  </a:schemeClr>
                </a:solidFill>
              </a:rPr>
              <a:t>Crnobori</a:t>
            </a:r>
            <a:r>
              <a:rPr lang="en-US" sz="1400" dirty="0">
                <a:solidFill>
                  <a:schemeClr val="bg1">
                    <a:lumMod val="50000"/>
                  </a:schemeClr>
                </a:solidFill>
              </a:rPr>
              <a:t>, M. (2011). </a:t>
            </a:r>
            <a:r>
              <a:rPr lang="en-US" sz="1400" i="1" dirty="0">
                <a:solidFill>
                  <a:schemeClr val="bg1">
                    <a:lumMod val="50000"/>
                  </a:schemeClr>
                </a:solidFill>
              </a:rPr>
              <a:t>Managing challenging behaviors in schools: Research-based strategies that work</a:t>
            </a:r>
            <a:r>
              <a:rPr lang="en-US" sz="1400" dirty="0">
                <a:solidFill>
                  <a:schemeClr val="bg1">
                    <a:lumMod val="50000"/>
                  </a:schemeClr>
                </a:solidFill>
              </a:rPr>
              <a:t>. New York, NY: Guilford Press.</a:t>
            </a:r>
          </a:p>
          <a:p>
            <a:pPr marL="119063" indent="-119063" eaLnBrk="1" hangingPunct="1">
              <a:buFont typeface="Arial" panose="020B0604020202020204" pitchFamily="34" charset="0"/>
              <a:buChar char="•"/>
            </a:pPr>
            <a:r>
              <a:rPr lang="en-US" sz="1400" dirty="0">
                <a:solidFill>
                  <a:schemeClr val="bg1">
                    <a:lumMod val="50000"/>
                  </a:schemeClr>
                </a:solidFill>
              </a:rPr>
              <a:t>Oakes, W. P., Cantwell, E. D., Lane, K. L., Royer, D. J., &amp; Common, E. A. (2019).  Examining educator’s views of classroom management and instructional strategies: School-site capacity for supporting students’ behavioral needs.  </a:t>
            </a:r>
            <a:r>
              <a:rPr lang="en-US" sz="1400" i="1" dirty="0">
                <a:solidFill>
                  <a:schemeClr val="bg1">
                    <a:lumMod val="50000"/>
                  </a:schemeClr>
                </a:solidFill>
              </a:rPr>
              <a:t>Preventing School Failure.</a:t>
            </a:r>
            <a:endParaRPr lang="en-US" sz="1400" dirty="0">
              <a:solidFill>
                <a:schemeClr val="bg1">
                  <a:lumMod val="50000"/>
                </a:schemeClr>
              </a:solidFill>
            </a:endParaRPr>
          </a:p>
        </p:txBody>
      </p:sp>
      <p:graphicFrame>
        <p:nvGraphicFramePr>
          <p:cNvPr id="12" name="Diagram 11"/>
          <p:cNvGraphicFramePr/>
          <p:nvPr>
            <p:extLst>
              <p:ext uri="{D42A27DB-BD31-4B8C-83A1-F6EECF244321}">
                <p14:modId xmlns:p14="http://schemas.microsoft.com/office/powerpoint/2010/main" val="362248360"/>
              </p:ext>
            </p:extLst>
          </p:nvPr>
        </p:nvGraphicFramePr>
        <p:xfrm>
          <a:off x="170822" y="-650392"/>
          <a:ext cx="8955745" cy="5895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title="KCU: classroom management self-assessment"/>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8520" y="220026"/>
            <a:ext cx="3770972" cy="4756812"/>
          </a:xfrm>
          <a:prstGeom prst="rect">
            <a:avLst/>
          </a:prstGeom>
          <a:ln w="19050">
            <a:solidFill>
              <a:schemeClr val="accent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3418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1"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Behavioral	</a:t>
            </a:r>
            <a:r>
              <a:rPr lang="en-US" sz="1200" b="1" dirty="0">
                <a:solidFill>
                  <a:prstClr val="white"/>
                </a:solidFill>
                <a:effectLst>
                  <a:outerShdw blurRad="38100" dist="38100" dir="2700000" algn="tl">
                    <a:srgbClr val="000000">
                      <a:alpha val="43137"/>
                    </a:srgbClr>
                  </a:outerShdw>
                </a:effectLst>
                <a:cs typeface="Arial" charset="0"/>
              </a:rPr>
              <a:t>◇</a:t>
            </a:r>
            <a:r>
              <a:rPr lang="en-US" sz="2400" b="1" dirty="0">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dirty="0">
                <a:solidFill>
                  <a:schemeClr val="tx1">
                    <a:lumMod val="85000"/>
                    <a:lumOff val="15000"/>
                  </a:schemeClr>
                </a:solidFill>
                <a:cs typeface="Arial" charset="0"/>
              </a:rPr>
              <a:t>	Validated Curricula	PBIS Framework	Validated Curricula</a:t>
            </a:r>
          </a:p>
        </p:txBody>
      </p:sp>
      <p:sp>
        <p:nvSpPr>
          <p:cNvPr id="3" name="Goal 3"/>
          <p:cNvSpPr/>
          <p:nvPr/>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Reduce Harm</a:t>
            </a:r>
          </a:p>
          <a:p>
            <a:pPr fontAlgn="base">
              <a:spcBef>
                <a:spcPct val="0"/>
              </a:spcBef>
              <a:spcAft>
                <a:spcPct val="0"/>
              </a:spcAft>
            </a:pPr>
            <a:r>
              <a:rPr lang="en-US" b="1" dirty="0">
                <a:solidFill>
                  <a:schemeClr val="bg1"/>
                </a:solidFill>
              </a:rPr>
              <a:t>Specialized individual systems</a:t>
            </a:r>
            <a:br>
              <a:rPr lang="en-US" b="1" dirty="0">
                <a:solidFill>
                  <a:schemeClr val="bg1"/>
                </a:solidFill>
              </a:rPr>
            </a:br>
            <a:r>
              <a:rPr lang="en-US" b="1" dirty="0">
                <a:solidFill>
                  <a:schemeClr val="bg1"/>
                </a:solidFill>
              </a:rPr>
              <a:t>       for students with high risk</a:t>
            </a:r>
          </a:p>
        </p:txBody>
      </p:sp>
      <p:sp>
        <p:nvSpPr>
          <p:cNvPr id="5" name="Goal 2"/>
          <p:cNvSpPr/>
          <p:nvPr/>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dirty="0">
                <a:solidFill>
                  <a:schemeClr val="bg2"/>
                </a:solidFill>
                <a:cs typeface="Arial" charset="0"/>
              </a:rPr>
              <a:t>Goal: Reverse Harm</a:t>
            </a:r>
          </a:p>
          <a:p>
            <a:pPr fontAlgn="base">
              <a:spcBef>
                <a:spcPct val="0"/>
              </a:spcBef>
              <a:spcAft>
                <a:spcPct val="0"/>
              </a:spcAft>
            </a:pPr>
            <a:r>
              <a:rPr lang="en-US" b="1" dirty="0">
                <a:solidFill>
                  <a:schemeClr val="bg1"/>
                </a:solidFill>
                <a:cs typeface="Arial" charset="0"/>
              </a:rPr>
              <a:t>Specialized group systems </a:t>
            </a:r>
          </a:p>
          <a:p>
            <a:pPr fontAlgn="base">
              <a:spcBef>
                <a:spcPct val="0"/>
              </a:spcBef>
              <a:spcAft>
                <a:spcPct val="0"/>
              </a:spcAft>
            </a:pPr>
            <a:r>
              <a:rPr lang="en-US" b="1" dirty="0">
                <a:solidFill>
                  <a:schemeClr val="bg1"/>
                </a:solidFill>
                <a:cs typeface="Arial" charset="0"/>
              </a:rPr>
              <a:t>for students at risk</a:t>
            </a:r>
            <a:endParaRPr lang="en-US" dirty="0">
              <a:solidFill>
                <a:schemeClr val="bg1"/>
              </a:solidFill>
            </a:endParaRPr>
          </a:p>
        </p:txBody>
      </p:sp>
      <p:sp>
        <p:nvSpPr>
          <p:cNvPr id="4" name="Goal 1"/>
          <p:cNvSpPr/>
          <p:nvPr/>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dirty="0">
                <a:solidFill>
                  <a:schemeClr val="bg2"/>
                </a:solidFill>
              </a:rPr>
              <a:t>Goal: Prevent Harm</a:t>
            </a:r>
          </a:p>
          <a:p>
            <a:pPr fontAlgn="base">
              <a:spcBef>
                <a:spcPct val="0"/>
              </a:spcBef>
              <a:spcAft>
                <a:spcPct val="0"/>
              </a:spcAft>
            </a:pPr>
            <a:r>
              <a:rPr lang="en-US" b="1" dirty="0">
                <a:solidFill>
                  <a:schemeClr val="bg1"/>
                </a:solidFill>
              </a:rPr>
              <a:t>School/classroom-wide systems for all students, staff, &amp; settings</a:t>
            </a:r>
          </a:p>
        </p:txBody>
      </p:sp>
      <p:sp>
        <p:nvSpPr>
          <p:cNvPr id="108" name="Tier 3"/>
          <p:cNvSpPr txBox="1">
            <a:spLocks noChangeArrowheads="1"/>
          </p:cNvSpPr>
          <p:nvPr/>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rPr>
              <a:t>Tier 3</a:t>
            </a:r>
          </a:p>
          <a:p>
            <a:pPr algn="ctr" eaLnBrk="1" fontAlgn="base" hangingPunct="1">
              <a:lnSpc>
                <a:spcPct val="75000"/>
              </a:lnSpc>
              <a:spcBef>
                <a:spcPct val="0"/>
              </a:spcBef>
              <a:spcAft>
                <a:spcPct val="0"/>
              </a:spcAft>
            </a:pPr>
            <a:r>
              <a:rPr lang="en-US" sz="2400" b="1" dirty="0">
                <a:ln w="3175">
                  <a:solidFill>
                    <a:schemeClr val="bg1">
                      <a:alpha val="70000"/>
                    </a:schemeClr>
                  </a:solidFill>
                </a:ln>
                <a:solidFill>
                  <a:prstClr val="black"/>
                </a:solidFill>
              </a:rPr>
              <a:t>Tertiary Prevention  (</a:t>
            </a:r>
            <a:r>
              <a:rPr lang="en-US" sz="2400" b="1" dirty="0">
                <a:ln w="3175">
                  <a:solidFill>
                    <a:schemeClr val="bg1">
                      <a:alpha val="70000"/>
                    </a:schemeClr>
                  </a:solidFill>
                </a:ln>
                <a:solidFill>
                  <a:prstClr val="black"/>
                </a:solidFill>
                <a:cs typeface="Arial" panose="020B0604020202020204" pitchFamily="34" charset="0"/>
              </a:rPr>
              <a:t>≈5%</a:t>
            </a:r>
            <a:r>
              <a:rPr lang="en-US" sz="2400" b="1" dirty="0">
                <a:ln w="3175">
                  <a:solidFill>
                    <a:schemeClr val="bg1">
                      <a:alpha val="70000"/>
                    </a:schemeClr>
                  </a:solidFill>
                </a:ln>
                <a:solidFill>
                  <a:prstClr val="black"/>
                </a:solidFill>
              </a:rPr>
              <a:t>)</a:t>
            </a:r>
          </a:p>
        </p:txBody>
      </p:sp>
      <p:sp>
        <p:nvSpPr>
          <p:cNvPr id="107" name="Tier 2"/>
          <p:cNvSpPr txBox="1">
            <a:spLocks noChangeArrowheads="1"/>
          </p:cNvSpPr>
          <p:nvPr/>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solidFill>
                </a:ln>
                <a:solidFill>
                  <a:prstClr val="black"/>
                </a:solidFill>
              </a:rPr>
              <a:t>Tier 2</a:t>
            </a:r>
          </a:p>
          <a:p>
            <a:pPr algn="ctr" eaLnBrk="1" fontAlgn="base" hangingPunct="1">
              <a:lnSpc>
                <a:spcPct val="85000"/>
              </a:lnSpc>
              <a:spcBef>
                <a:spcPct val="0"/>
              </a:spcBef>
              <a:spcAft>
                <a:spcPct val="0"/>
              </a:spcAft>
            </a:pPr>
            <a:r>
              <a:rPr lang="en-US" sz="2400" b="1" dirty="0">
                <a:ln w="3175">
                  <a:solidFill>
                    <a:schemeClr val="bg1"/>
                  </a:solidFill>
                </a:ln>
                <a:solidFill>
                  <a:prstClr val="black"/>
                </a:solidFill>
              </a:rPr>
              <a:t>Secondary Prevention (</a:t>
            </a:r>
            <a:r>
              <a:rPr lang="en-US" sz="2400" b="1" dirty="0">
                <a:ln w="3175">
                  <a:solidFill>
                    <a:schemeClr val="bg1"/>
                  </a:solidFill>
                </a:ln>
                <a:solidFill>
                  <a:prstClr val="black"/>
                </a:solidFill>
                <a:cs typeface="Arial" panose="020B0604020202020204" pitchFamily="34" charset="0"/>
              </a:rPr>
              <a:t>≈15%</a:t>
            </a:r>
            <a:r>
              <a:rPr lang="en-US" sz="2400" b="1" dirty="0">
                <a:ln w="3175">
                  <a:solidFill>
                    <a:schemeClr val="bg1"/>
                  </a:solidFill>
                </a:ln>
                <a:solidFill>
                  <a:prstClr val="black"/>
                </a:solidFill>
              </a:rPr>
              <a:t>) </a:t>
            </a:r>
          </a:p>
        </p:txBody>
      </p:sp>
      <p:sp>
        <p:nvSpPr>
          <p:cNvPr id="106" name="Tier 1"/>
          <p:cNvSpPr txBox="1">
            <a:spLocks noChangeArrowheads="1"/>
          </p:cNvSpPr>
          <p:nvPr/>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ln w="3175">
                  <a:solidFill>
                    <a:schemeClr val="bg1">
                      <a:alpha val="70000"/>
                    </a:schemeClr>
                  </a:solidFill>
                </a:ln>
                <a:solidFill>
                  <a:prstClr val="black"/>
                </a:solidFill>
                <a:effectLst/>
              </a:rPr>
              <a:t>Tier 1</a:t>
            </a:r>
          </a:p>
          <a:p>
            <a:pPr algn="ctr" eaLnBrk="1" fontAlgn="base" hangingPunct="1">
              <a:spcBef>
                <a:spcPct val="0"/>
              </a:spcBef>
              <a:spcAft>
                <a:spcPct val="0"/>
              </a:spcAft>
            </a:pPr>
            <a:r>
              <a:rPr lang="en-US" sz="2400" b="1" dirty="0">
                <a:ln w="3175">
                  <a:solidFill>
                    <a:schemeClr val="bg1">
                      <a:alpha val="70000"/>
                    </a:schemeClr>
                  </a:solidFill>
                </a:ln>
                <a:solidFill>
                  <a:prstClr val="black"/>
                </a:solidFill>
                <a:effectLst/>
              </a:rPr>
              <a:t>Primary Prevention (</a:t>
            </a:r>
            <a:r>
              <a:rPr lang="en-US" sz="2400" b="1" dirty="0">
                <a:ln w="3175">
                  <a:solidFill>
                    <a:schemeClr val="bg1">
                      <a:alpha val="70000"/>
                    </a:schemeClr>
                  </a:solidFill>
                </a:ln>
                <a:solidFill>
                  <a:prstClr val="black"/>
                </a:solidFill>
                <a:cs typeface="Arial" panose="020B0604020202020204" pitchFamily="34" charset="0"/>
              </a:rPr>
              <a:t>≈80%</a:t>
            </a:r>
            <a:r>
              <a:rPr lang="en-US" sz="2400" b="1" dirty="0">
                <a:ln w="3175">
                  <a:solidFill>
                    <a:schemeClr val="bg1">
                      <a:alpha val="70000"/>
                    </a:schemeClr>
                  </a:solidFill>
                </a:ln>
                <a:solidFill>
                  <a:prstClr val="black"/>
                </a:solidFill>
                <a:effectLst/>
              </a:rPr>
              <a:t>) </a:t>
            </a:r>
          </a:p>
        </p:txBody>
      </p:sp>
      <p:sp>
        <p:nvSpPr>
          <p:cNvPr id="2" name="Reference"/>
          <p:cNvSpPr txBox="1"/>
          <p:nvPr/>
        </p:nvSpPr>
        <p:spPr>
          <a:xfrm>
            <a:off x="2698955" y="395891"/>
            <a:ext cx="3746090" cy="400110"/>
          </a:xfrm>
          <a:prstGeom prst="rect">
            <a:avLst/>
          </a:prstGeom>
          <a:noFill/>
        </p:spPr>
        <p:txBody>
          <a:bodyPr wrap="none" rtlCol="0">
            <a:spAutoFit/>
          </a:bodyPr>
          <a:lstStyle/>
          <a:p>
            <a:r>
              <a:rPr lang="en-US" sz="2000" dirty="0"/>
              <a:t>(Lane, </a:t>
            </a:r>
            <a:r>
              <a:rPr lang="en-US" sz="2000" dirty="0" err="1"/>
              <a:t>Kalberg</a:t>
            </a:r>
            <a:r>
              <a:rPr lang="en-US" sz="2000" dirty="0"/>
              <a:t>, &amp; </a:t>
            </a:r>
            <a:r>
              <a:rPr lang="en-US" sz="2000" dirty="0" err="1"/>
              <a:t>Menzies</a:t>
            </a:r>
            <a:r>
              <a:rPr lang="en-US" sz="2000" dirty="0"/>
              <a:t>, 2009)</a:t>
            </a:r>
          </a:p>
        </p:txBody>
      </p:sp>
      <p:sp>
        <p:nvSpPr>
          <p:cNvPr id="58" name="Title"/>
          <p:cNvSpPr txBox="1">
            <a:spLocks noChangeArrowheads="1"/>
          </p:cNvSpPr>
          <p:nvPr/>
        </p:nvSpPr>
        <p:spPr bwMode="auto">
          <a:xfrm>
            <a:off x="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t>Comprehensive, Integrated, Three-Tiered Model of Prevention</a:t>
            </a:r>
            <a:endParaRPr lang="en-US" sz="2800" b="1" dirty="0"/>
          </a:p>
        </p:txBody>
      </p:sp>
      <p:sp>
        <p:nvSpPr>
          <p:cNvPr id="7" name="Border"/>
          <p:cNvSpPr/>
          <p:nvPr/>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Original Triangle" descr="Triangle 3.jpg"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1950" y="986105"/>
            <a:ext cx="8420100" cy="582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554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Low-Intensity Strategies for Academics and Behavior</a:t>
            </a:r>
          </a:p>
        </p:txBody>
      </p:sp>
      <p:sp>
        <p:nvSpPr>
          <p:cNvPr id="21" name="Freeform 20"/>
          <p:cNvSpPr/>
          <p:nvPr/>
        </p:nvSpPr>
        <p:spPr>
          <a:xfrm>
            <a:off x="688298" y="4331134"/>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9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2" name="Freeform 21"/>
          <p:cNvSpPr/>
          <p:nvPr/>
        </p:nvSpPr>
        <p:spPr>
          <a:xfrm>
            <a:off x="703046" y="498201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Freeform 22"/>
          <p:cNvSpPr/>
          <p:nvPr/>
        </p:nvSpPr>
        <p:spPr>
          <a:xfrm>
            <a:off x="703046" y="563290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25" name="TextBox 24"/>
          <p:cNvSpPr txBox="1"/>
          <p:nvPr/>
        </p:nvSpPr>
        <p:spPr>
          <a:xfrm>
            <a:off x="3674846" y="5946876"/>
            <a:ext cx="53385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Lane, K. L., Menzies, H. M., Ennis, R. P., &amp; Oakes, W. P. (2015). </a:t>
            </a:r>
            <a:r>
              <a:rPr kumimoji="0" lang="en-US" sz="16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Supporting behavior for school success: A step-by-step guide to key strategies</a:t>
            </a:r>
            <a:r>
              <a:rPr kumimoji="0" lang="en-US" sz="16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New York, NY: Guildford Press.</a:t>
            </a:r>
          </a:p>
        </p:txBody>
      </p:sp>
      <p:pic>
        <p:nvPicPr>
          <p:cNvPr id="29" name="Content Placeholder 5" title="Book cover: Supporting behavior for school success"/>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3918857" y="1882200"/>
            <a:ext cx="2883160" cy="3886200"/>
          </a:xfrm>
          <a:prstGeom prst="rect">
            <a:avLst/>
          </a:prstGeom>
          <a:ln>
            <a:noFill/>
          </a:ln>
          <a:effectLst>
            <a:outerShdw blurRad="292100" dist="139700" dir="2700000" algn="tl" rotWithShape="0">
              <a:srgbClr val="333333">
                <a:alpha val="65000"/>
              </a:srgbClr>
            </a:outerShdw>
          </a:effectLst>
        </p:spPr>
      </p:pic>
      <p:sp>
        <p:nvSpPr>
          <p:cNvPr id="13" name="Freeform 12"/>
          <p:cNvSpPr/>
          <p:nvPr/>
        </p:nvSpPr>
        <p:spPr>
          <a:xfrm>
            <a:off x="703046" y="17371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4" name="Freeform 13"/>
          <p:cNvSpPr/>
          <p:nvPr/>
        </p:nvSpPr>
        <p:spPr>
          <a:xfrm>
            <a:off x="703046" y="2388419"/>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5" name="Freeform 14"/>
          <p:cNvSpPr/>
          <p:nvPr/>
        </p:nvSpPr>
        <p:spPr>
          <a:xfrm>
            <a:off x="703046" y="30325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6" name="Freeform 15"/>
          <p:cNvSpPr/>
          <p:nvPr/>
        </p:nvSpPr>
        <p:spPr>
          <a:xfrm>
            <a:off x="703046" y="3690186"/>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Tree>
    <p:extLst>
      <p:ext uri="{BB962C8B-B14F-4D97-AF65-F5344CB8AC3E}">
        <p14:creationId xmlns:p14="http://schemas.microsoft.com/office/powerpoint/2010/main" val="41535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990600" y="2071288"/>
            <a:ext cx="6254750" cy="1362075"/>
          </a:xfrm>
        </p:spPr>
        <p:txBody>
          <a:bodyPr>
            <a:noAutofit/>
          </a:bodyPr>
          <a:lstStyle/>
          <a:p>
            <a:r>
              <a:rPr lang="en-US" sz="4800" dirty="0"/>
              <a:t>Examining your screening data…</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…implications for primary prevention efforts</a:t>
            </a:r>
          </a:p>
          <a:p>
            <a:r>
              <a:rPr lang="en-US" sz="2600" dirty="0"/>
              <a:t>…implications for teachers</a:t>
            </a:r>
          </a:p>
          <a:p>
            <a:r>
              <a:rPr lang="en-US" sz="2600" b="1" dirty="0"/>
              <a:t>…implications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800011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5" name="Picture 4" descr="Cover Graphic">
            <a:extLst>
              <a:ext uri="{FF2B5EF4-FFF2-40B4-BE49-F238E27FC236}">
                <a16:creationId xmlns:a16="http://schemas.microsoft.com/office/drawing/2014/main" id="{401718EC-DADA-9E4A-B93D-402ABE77F3F8}"/>
              </a:ext>
            </a:extLst>
          </p:cNvPr>
          <p:cNvPicPr>
            <a:picLocks noChangeAspect="1" noChangeArrowheads="1"/>
          </p:cNvPicPr>
          <p:nvPr/>
        </p:nvPicPr>
        <p:blipFill rotWithShape="1">
          <a:blip r:embed="rId3"/>
          <a:srcRect r="5964" b="4260"/>
          <a:stretch/>
        </p:blipFill>
        <p:spPr bwMode="auto">
          <a:xfrm>
            <a:off x="6108116" y="232443"/>
            <a:ext cx="1719730" cy="228588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C1D0D720-78AE-7C47-B5CB-DCE4A18E34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5200" y="1212550"/>
            <a:ext cx="1651794" cy="2371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5" name="AutoShape 35"/>
          <p:cNvSpPr>
            <a:spLocks noChangeArrowheads="1"/>
          </p:cNvSpPr>
          <p:nvPr/>
        </p:nvSpPr>
        <p:spPr bwMode="auto">
          <a:xfrm rot="3883708">
            <a:off x="1843147"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6" name="AutoShape 36"/>
          <p:cNvSpPr>
            <a:spLocks noChangeArrowheads="1"/>
          </p:cNvSpPr>
          <p:nvPr/>
        </p:nvSpPr>
        <p:spPr bwMode="auto">
          <a:xfrm>
            <a:off x="228600" y="609600"/>
            <a:ext cx="30480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srgbClr val="000000"/>
                </a:solidFill>
                <a:ea typeface="ＭＳ Ｐゴシック" pitchFamily="34" charset="-128"/>
                <a:cs typeface=""/>
              </a:rPr>
              <a:t>Comprehensive, Integrated,</a:t>
            </a:r>
          </a:p>
          <a:p>
            <a:pPr algn="ctr"/>
            <a:r>
              <a:rPr lang="en-US" sz="1800" dirty="0">
                <a:solidFill>
                  <a:srgbClr val="000000"/>
                </a:solidFill>
                <a:ea typeface="ＭＳ Ｐゴシック" pitchFamily="34" charset="-128"/>
                <a:cs typeface=""/>
              </a:rPr>
              <a:t>Three-Tiered (Ci3T)</a:t>
            </a:r>
          </a:p>
          <a:p>
            <a:pPr algn="ctr"/>
            <a:r>
              <a:rPr lang="en-US" sz="1800" dirty="0">
                <a:solidFill>
                  <a:srgbClr val="000000"/>
                </a:solidFill>
                <a:ea typeface="ＭＳ Ｐゴシック" pitchFamily="34" charset="-128"/>
                <a:cs typeface=""/>
              </a:rPr>
              <a:t> Models of Support</a:t>
            </a:r>
          </a:p>
        </p:txBody>
      </p:sp>
      <p:sp>
        <p:nvSpPr>
          <p:cNvPr id="23557" name="AutoShape 39"/>
          <p:cNvSpPr>
            <a:spLocks noChangeArrowheads="1"/>
          </p:cNvSpPr>
          <p:nvPr/>
        </p:nvSpPr>
        <p:spPr bwMode="auto">
          <a:xfrm>
            <a:off x="5562600" y="5029200"/>
            <a:ext cx="34290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srgbClr val="000000"/>
                </a:solidFill>
                <a:ea typeface="ＭＳ Ｐゴシック" pitchFamily="34" charset="-128"/>
                <a:cs typeface=""/>
              </a:rPr>
              <a:t>Assess, Design, Implement, and</a:t>
            </a:r>
          </a:p>
          <a:p>
            <a:pPr algn="ctr"/>
            <a:r>
              <a:rPr lang="en-US" sz="1800" dirty="0">
                <a:solidFill>
                  <a:srgbClr val="000000"/>
                </a:solidFill>
                <a:ea typeface="ＭＳ Ｐゴシック" pitchFamily="34" charset="-128"/>
                <a:cs typeface=""/>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000000"/>
              </a:solidFill>
              <a:ea typeface="ＭＳ Ｐゴシック" pitchFamily="34" charset="-128"/>
              <a:cs typeface=""/>
            </a:endParaRPr>
          </a:p>
        </p:txBody>
      </p:sp>
      <p:sp>
        <p:nvSpPr>
          <p:cNvPr id="23559" name="AutoShape 37"/>
          <p:cNvSpPr>
            <a:spLocks noChangeArrowheads="1"/>
          </p:cNvSpPr>
          <p:nvPr/>
        </p:nvSpPr>
        <p:spPr bwMode="auto">
          <a:xfrm>
            <a:off x="1447800" y="1981200"/>
            <a:ext cx="3276600" cy="1295400"/>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prstClr val="black"/>
                </a:solidFill>
                <a:effectLst/>
                <a:ea typeface="ＭＳ Ｐゴシック" pitchFamily="34" charset="-128"/>
                <a:cs typeface=""/>
              </a:rPr>
              <a:t>Basic Classroom Management</a:t>
            </a:r>
          </a:p>
          <a:p>
            <a:pPr algn="ctr"/>
            <a:r>
              <a:rPr lang="en-US" sz="1800" dirty="0">
                <a:solidFill>
                  <a:prstClr val="black"/>
                </a:solidFill>
                <a:effectLst/>
                <a:ea typeface="ＭＳ Ｐゴシック" pitchFamily="34" charset="-128"/>
                <a:cs typeface=""/>
              </a:rPr>
              <a:t>Effective Instruction</a:t>
            </a:r>
          </a:p>
          <a:p>
            <a:pPr algn="ctr"/>
            <a:r>
              <a:rPr lang="en-US" sz="1800" dirty="0">
                <a:solidFill>
                  <a:prstClr val="black"/>
                </a:solidFill>
                <a:effectLst/>
                <a:ea typeface="ＭＳ Ｐゴシック" pitchFamily="34" charset="-128"/>
                <a:cs typeface=""/>
              </a:rPr>
              <a:t>Low-Intensity Strategies</a:t>
            </a:r>
          </a:p>
        </p:txBody>
      </p:sp>
      <p:sp>
        <p:nvSpPr>
          <p:cNvPr id="23560" name="AutoShape 38"/>
          <p:cNvSpPr>
            <a:spLocks noChangeArrowheads="1"/>
          </p:cNvSpPr>
          <p:nvPr/>
        </p:nvSpPr>
        <p:spPr bwMode="auto">
          <a:xfrm>
            <a:off x="3429000" y="3424454"/>
            <a:ext cx="3200400" cy="1376146"/>
          </a:xfrm>
          <a:prstGeom prst="roundRect">
            <a:avLst>
              <a:gd name="adj" fmla="val 16667"/>
            </a:avLst>
          </a:prstGeom>
          <a:solidFill>
            <a:schemeClr val="bg1"/>
          </a:solidFill>
          <a:ln w="12700">
            <a:solidFill>
              <a:schemeClr val="tx1"/>
            </a:solidFill>
            <a:round/>
            <a:headEnd/>
            <a:tailEnd/>
          </a:ln>
        </p:spPr>
        <p:txBody>
          <a:bodyPr wrap="none" anchor="ctr"/>
          <a:lstStyle/>
          <a:p>
            <a:pPr algn="ctr"/>
            <a:r>
              <a:rPr lang="en-US" sz="1800" dirty="0">
                <a:solidFill>
                  <a:prstClr val="black"/>
                </a:solidFill>
                <a:highlight>
                  <a:srgbClr val="FFFF00"/>
                </a:highlight>
                <a:ea typeface="ＭＳ Ｐゴシック" pitchFamily="34" charset="-128"/>
                <a:cs typeface=""/>
              </a:rPr>
              <a:t>Behavior Contracts </a:t>
            </a:r>
          </a:p>
          <a:p>
            <a:pPr algn="ctr"/>
            <a:r>
              <a:rPr lang="en-US" sz="1800" dirty="0">
                <a:solidFill>
                  <a:prstClr val="black"/>
                </a:solidFill>
                <a:highlight>
                  <a:srgbClr val="FFFF00"/>
                </a:highlight>
                <a:ea typeface="ＭＳ Ｐゴシック" pitchFamily="34" charset="-128"/>
                <a:cs typeface=""/>
              </a:rPr>
              <a:t>Self-Monitoring</a:t>
            </a:r>
          </a:p>
          <a:p>
            <a:pPr algn="ctr"/>
            <a:r>
              <a:rPr lang="en-US" sz="1000" dirty="0">
                <a:solidFill>
                  <a:srgbClr val="000000"/>
                </a:solidFill>
                <a:highlight>
                  <a:srgbClr val="FFFF00"/>
                </a:highlight>
                <a:ea typeface="ＭＳ Ｐゴシック" pitchFamily="34" charset="-128"/>
                <a:cs typeface=""/>
              </a:rPr>
              <a:t>- -</a:t>
            </a:r>
            <a:endParaRPr lang="en-US" sz="1800" dirty="0">
              <a:solidFill>
                <a:srgbClr val="000000"/>
              </a:solidFill>
              <a:highlight>
                <a:srgbClr val="FFFF00"/>
              </a:highlight>
              <a:ea typeface="ＭＳ Ｐゴシック" pitchFamily="34" charset="-128"/>
              <a:cs typeface=""/>
            </a:endParaRPr>
          </a:p>
          <a:p>
            <a:pPr algn="ctr"/>
            <a:r>
              <a:rPr lang="en-US" sz="1800" dirty="0">
                <a:solidFill>
                  <a:prstClr val="black"/>
                </a:solidFill>
                <a:highlight>
                  <a:srgbClr val="FFFF00"/>
                </a:highlight>
                <a:ea typeface="ＭＳ Ｐゴシック" pitchFamily="34" charset="-128"/>
                <a:cs typeface=""/>
              </a:rPr>
              <a:t>Functional Assessment-Based</a:t>
            </a:r>
          </a:p>
          <a:p>
            <a:pPr algn="ctr"/>
            <a:r>
              <a:rPr lang="en-US" sz="1800" dirty="0">
                <a:solidFill>
                  <a:prstClr val="black"/>
                </a:solidFill>
                <a:highlight>
                  <a:srgbClr val="FFFF00"/>
                </a:highlight>
                <a:ea typeface="ＭＳ Ｐゴシック" pitchFamily="34" charset="-128"/>
                <a:cs typeface=""/>
              </a:rPr>
              <a:t> Interventions</a:t>
            </a:r>
          </a:p>
        </p:txBody>
      </p:sp>
      <p:sp>
        <p:nvSpPr>
          <p:cNvPr id="23561" name="AutoShape 41"/>
          <p:cNvSpPr>
            <a:spLocks noChangeArrowheads="1"/>
          </p:cNvSpPr>
          <p:nvPr/>
        </p:nvSpPr>
        <p:spPr bwMode="auto">
          <a:xfrm>
            <a:off x="1676400" y="228600"/>
            <a:ext cx="3429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Schoolwide Positive</a:t>
            </a:r>
          </a:p>
          <a:p>
            <a:pPr algn="ctr"/>
            <a:r>
              <a:rPr lang="en-US" sz="1800" b="1" dirty="0">
                <a:solidFill>
                  <a:srgbClr val="FFFFFF"/>
                </a:solidFill>
                <a:ea typeface="ＭＳ Ｐゴシック" pitchFamily="34" charset="-128"/>
                <a:cs typeface=""/>
              </a:rPr>
              <a:t>Behavior Support</a:t>
            </a:r>
          </a:p>
        </p:txBody>
      </p:sp>
      <p:sp>
        <p:nvSpPr>
          <p:cNvPr id="23562" name="AutoShape 42"/>
          <p:cNvSpPr>
            <a:spLocks noChangeArrowheads="1"/>
          </p:cNvSpPr>
          <p:nvPr/>
        </p:nvSpPr>
        <p:spPr bwMode="auto">
          <a:xfrm>
            <a:off x="4343400" y="1676400"/>
            <a:ext cx="28956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Low-Intensity Strategies</a:t>
            </a:r>
          </a:p>
        </p:txBody>
      </p:sp>
      <p:sp>
        <p:nvSpPr>
          <p:cNvPr id="23563" name="AutoShape 43"/>
          <p:cNvSpPr>
            <a:spLocks noChangeArrowheads="1"/>
          </p:cNvSpPr>
          <p:nvPr/>
        </p:nvSpPr>
        <p:spPr bwMode="auto">
          <a:xfrm>
            <a:off x="914400" y="4648200"/>
            <a:ext cx="31242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dirty="0">
                <a:solidFill>
                  <a:srgbClr val="FFFFFF"/>
                </a:solidFill>
                <a:ea typeface="ＭＳ Ｐゴシック" pitchFamily="34" charset="-128"/>
                <a:cs typeface=""/>
              </a:rPr>
              <a:t>Higher-Intensity Strategies</a:t>
            </a:r>
          </a:p>
        </p:txBody>
      </p:sp>
      <p:sp>
        <p:nvSpPr>
          <p:cNvPr id="23564" name="AutoShape 44"/>
          <p:cNvSpPr>
            <a:spLocks noChangeArrowheads="1"/>
          </p:cNvSpPr>
          <p:nvPr/>
        </p:nvSpPr>
        <p:spPr bwMode="auto">
          <a:xfrm>
            <a:off x="4373154" y="6021355"/>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a:r>
              <a:rPr lang="en-US" sz="1800" b="1">
                <a:solidFill>
                  <a:srgbClr val="FFFFFF"/>
                </a:solidFill>
                <a:ea typeface="ＭＳ Ｐゴシック" pitchFamily="34" charset="-128"/>
                <a:cs typeface=""/>
              </a:rPr>
              <a:t>Assessment</a:t>
            </a:r>
          </a:p>
        </p:txBody>
      </p:sp>
      <p:sp>
        <p:nvSpPr>
          <p:cNvPr id="16" name="Rectangle 15">
            <a:extLst>
              <a:ext uri="{FF2B5EF4-FFF2-40B4-BE49-F238E27FC236}">
                <a16:creationId xmlns:a16="http://schemas.microsoft.com/office/drawing/2014/main" id="{9A997B31-49DC-4673-B146-6E1DFC7E8179}"/>
              </a:ext>
            </a:extLst>
          </p:cNvPr>
          <p:cNvSpPr/>
          <p:nvPr/>
        </p:nvSpPr>
        <p:spPr>
          <a:xfrm>
            <a:off x="30982" y="5903893"/>
            <a:ext cx="409889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Adapted from Lane, K. L., Menzies, H. M., Bruhn, A. L.,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Crnobori</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M. (2011).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Managing challenging behaviors in schools: Research-based strategies that work</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New York, NY: Guilford Press. </a:t>
            </a:r>
          </a:p>
        </p:txBody>
      </p:sp>
    </p:spTree>
    <p:extLst>
      <p:ext uri="{BB962C8B-B14F-4D97-AF65-F5344CB8AC3E}">
        <p14:creationId xmlns:p14="http://schemas.microsoft.com/office/powerpoint/2010/main" val="3670964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Picture of colored pencils">
            <a:extLst>
              <a:ext uri="{FF2B5EF4-FFF2-40B4-BE49-F238E27FC236}">
                <a16:creationId xmlns:a16="http://schemas.microsoft.com/office/drawing/2014/main" id="{21E6BAC6-C4A1-5D43-AE40-35DF4B34E934}"/>
              </a:ext>
            </a:extLst>
          </p:cNvPr>
          <p:cNvPicPr>
            <a:picLocks noChangeAspect="1"/>
          </p:cNvPicPr>
          <p:nvPr/>
        </p:nvPicPr>
        <p:blipFill rotWithShape="1">
          <a:blip r:embed="rId3" cstate="screen">
            <a:clrChange>
              <a:clrFrom>
                <a:srgbClr val="A2D4DE"/>
              </a:clrFrom>
              <a:clrTo>
                <a:srgbClr val="A2D4DE">
                  <a:alpha val="0"/>
                </a:srgbClr>
              </a:clrTo>
            </a:clrChange>
            <a:alphaModFix amt="85000"/>
            <a:extLst>
              <a:ext uri="{28A0092B-C50C-407E-A947-70E740481C1C}">
                <a14:useLocalDpi xmlns:a14="http://schemas.microsoft.com/office/drawing/2010/main"/>
              </a:ext>
            </a:extLst>
          </a:blip>
          <a:srcRect/>
          <a:stretch/>
        </p:blipFill>
        <p:spPr>
          <a:xfrm rot="5400000">
            <a:off x="1143000" y="-1142998"/>
            <a:ext cx="6858000" cy="9144000"/>
          </a:xfrm>
          <a:prstGeom prst="rect">
            <a:avLst/>
          </a:prstGeom>
        </p:spPr>
      </p:pic>
      <p:sp>
        <p:nvSpPr>
          <p:cNvPr id="2" name="Title 1"/>
          <p:cNvSpPr>
            <a:spLocks noGrp="1"/>
          </p:cNvSpPr>
          <p:nvPr>
            <p:ph type="title"/>
          </p:nvPr>
        </p:nvSpPr>
        <p:spPr>
          <a:prstGeom prst="roundRect">
            <a:avLst/>
          </a:prstGeom>
          <a:solidFill>
            <a:schemeClr val="bg1">
              <a:alpha val="74000"/>
            </a:schemeClr>
          </a:solidFill>
        </p:spPr>
        <p:txBody>
          <a:bodyPr>
            <a:normAutofit fontScale="90000"/>
          </a:bodyPr>
          <a:lstStyle/>
          <a:p>
            <a:r>
              <a:rPr lang="en-US" dirty="0"/>
              <a:t>Commonly Used Secondary (Tier 2) Interventions to Support Behavior</a:t>
            </a:r>
          </a:p>
        </p:txBody>
      </p:sp>
      <p:sp>
        <p:nvSpPr>
          <p:cNvPr id="4" name="Content Placeholder 3"/>
          <p:cNvSpPr>
            <a:spLocks noGrp="1"/>
          </p:cNvSpPr>
          <p:nvPr>
            <p:ph idx="1"/>
          </p:nvPr>
        </p:nvSpPr>
        <p:spPr>
          <a:xfrm>
            <a:off x="628650" y="1825624"/>
            <a:ext cx="7886700" cy="5032375"/>
          </a:xfrm>
          <a:effectLst/>
        </p:spPr>
        <p:txBody>
          <a:bodyPr>
            <a:normAutofit/>
          </a:bodyPr>
          <a:lstStyle/>
          <a:p>
            <a:pPr marL="0" indent="0">
              <a:buNone/>
            </a:pPr>
            <a:r>
              <a:rPr lang="en-US" dirty="0">
                <a:solidFill>
                  <a:schemeClr val="bg1"/>
                </a:solidFill>
              </a:rPr>
              <a:t>Check in/check out</a:t>
            </a:r>
          </a:p>
          <a:p>
            <a:pPr marL="0" indent="0">
              <a:buNone/>
            </a:pPr>
            <a:endParaRPr lang="en-US" dirty="0">
              <a:solidFill>
                <a:schemeClr val="bg1"/>
              </a:solidFill>
            </a:endParaRPr>
          </a:p>
          <a:p>
            <a:pPr marL="0" indent="0">
              <a:buNone/>
            </a:pPr>
            <a:r>
              <a:rPr lang="en-US" dirty="0">
                <a:solidFill>
                  <a:schemeClr val="bg1"/>
                </a:solidFill>
              </a:rPr>
              <a:t>Social groups</a:t>
            </a:r>
          </a:p>
          <a:p>
            <a:pPr marL="0" indent="0">
              <a:buNone/>
            </a:pPr>
            <a:endParaRPr lang="en-US" dirty="0">
              <a:solidFill>
                <a:schemeClr val="bg1"/>
              </a:solidFill>
            </a:endParaRPr>
          </a:p>
          <a:p>
            <a:pPr marL="0" indent="0">
              <a:buNone/>
            </a:pPr>
            <a:r>
              <a:rPr lang="en-US" dirty="0">
                <a:solidFill>
                  <a:schemeClr val="bg1"/>
                </a:solidFill>
              </a:rPr>
              <a:t>Focused academic interv</a:t>
            </a:r>
            <a:r>
              <a:rPr lang="en-US" dirty="0">
                <a:solidFill>
                  <a:schemeClr val="bg1"/>
                </a:solidFill>
                <a:effectLst>
                  <a:outerShdw blurRad="50800" dist="38100" dir="2700000" algn="tl" rotWithShape="0">
                    <a:prstClr val="black">
                      <a:alpha val="40000"/>
                    </a:prstClr>
                  </a:outerShdw>
                </a:effectLst>
              </a:rPr>
              <a:t>ention</a:t>
            </a:r>
          </a:p>
          <a:p>
            <a:pPr marL="0" indent="0">
              <a:buNone/>
            </a:pPr>
            <a:endParaRPr lang="en-US" dirty="0">
              <a:solidFill>
                <a:schemeClr val="bg1"/>
              </a:solidFill>
            </a:endParaRPr>
          </a:p>
          <a:p>
            <a:pPr marL="0" indent="0">
              <a:buNone/>
            </a:pPr>
            <a:r>
              <a:rPr lang="en-US" dirty="0">
                <a:solidFill>
                  <a:schemeClr val="bg1"/>
                </a:solidFill>
              </a:rPr>
              <a:t>Behavior plan / contract</a:t>
            </a:r>
          </a:p>
          <a:p>
            <a:pPr marL="0" indent="0">
              <a:buNone/>
            </a:pPr>
            <a:endParaRPr lang="en-US" dirty="0">
              <a:solidFill>
                <a:schemeClr val="bg1"/>
              </a:solidFill>
            </a:endParaRPr>
          </a:p>
          <a:p>
            <a:pPr marL="0" indent="0">
              <a:buNone/>
            </a:pPr>
            <a:r>
              <a:rPr lang="en-US" dirty="0">
                <a:solidFill>
                  <a:schemeClr val="bg1"/>
                </a:solidFill>
              </a:rPr>
              <a:t>Daily pre-teaching</a:t>
            </a:r>
          </a:p>
        </p:txBody>
      </p:sp>
    </p:spTree>
    <p:extLst>
      <p:ext uri="{BB962C8B-B14F-4D97-AF65-F5344CB8AC3E}">
        <p14:creationId xmlns:p14="http://schemas.microsoft.com/office/powerpoint/2010/main" val="279536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 it to your Secondary Intervention Grid</a:t>
            </a:r>
          </a:p>
        </p:txBody>
      </p:sp>
      <p:pic>
        <p:nvPicPr>
          <p:cNvPr id="9" name="Content Placeholder 8"/>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38554" y="1784741"/>
            <a:ext cx="3623818" cy="46482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6730" y="1692275"/>
            <a:ext cx="4804870" cy="1524035"/>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3400" y="3886200"/>
            <a:ext cx="4734532" cy="1567251"/>
          </a:xfrm>
          <a:prstGeom prst="rect">
            <a:avLst/>
          </a:prstGeom>
        </p:spPr>
      </p:pic>
      <p:sp>
        <p:nvSpPr>
          <p:cNvPr id="14" name="TextBox 13"/>
          <p:cNvSpPr txBox="1"/>
          <p:nvPr/>
        </p:nvSpPr>
        <p:spPr>
          <a:xfrm>
            <a:off x="4367684" y="3082053"/>
            <a:ext cx="1066800" cy="523220"/>
          </a:xfrm>
          <a:prstGeom prst="rect">
            <a:avLst/>
          </a:prstGeom>
          <a:solidFill>
            <a:schemeClr val="bg1"/>
          </a:solidFill>
        </p:spPr>
        <p:txBody>
          <a:bodyPr wrap="square" rtlCol="0">
            <a:spAutoFit/>
          </a:bodyPr>
          <a:lstStyle/>
          <a:p>
            <a:pPr algn="ctr"/>
            <a:r>
              <a:rPr lang="de-DE" sz="1400" dirty="0">
                <a:latin typeface="Arial" panose="020B0604020202020204" pitchFamily="34" charset="0"/>
                <a:cs typeface="Arial" panose="020B0604020202020204" pitchFamily="34" charset="0"/>
              </a:rPr>
              <a:t>Behavior Contracts</a:t>
            </a:r>
            <a:endParaRPr lang="en-US" sz="1400" dirty="0">
              <a:latin typeface="Arial" panose="020B0604020202020204" pitchFamily="34" charset="0"/>
              <a:cs typeface="Arial" panose="020B0604020202020204" pitchFamily="34" charset="0"/>
            </a:endParaRPr>
          </a:p>
        </p:txBody>
      </p:sp>
      <p:sp>
        <p:nvSpPr>
          <p:cNvPr id="18" name="TextBox 17"/>
          <p:cNvSpPr txBox="1"/>
          <p:nvPr/>
        </p:nvSpPr>
        <p:spPr>
          <a:xfrm>
            <a:off x="6146242" y="3089589"/>
            <a:ext cx="1066800" cy="523220"/>
          </a:xfrm>
          <a:prstGeom prst="rect">
            <a:avLst/>
          </a:prstGeom>
          <a:solidFill>
            <a:schemeClr val="bg1"/>
          </a:solidFill>
        </p:spPr>
        <p:txBody>
          <a:bodyPr wrap="square" rtlCol="0">
            <a:spAutoFit/>
          </a:bodyPr>
          <a:lstStyle/>
          <a:p>
            <a:pPr algn="ctr"/>
            <a:r>
              <a:rPr lang="de-DE" sz="1400" dirty="0">
                <a:latin typeface="Arial" panose="020B0604020202020204" pitchFamily="34" charset="0"/>
                <a:cs typeface="Arial" panose="020B0604020202020204" pitchFamily="34" charset="0"/>
              </a:rPr>
              <a:t>Self-Monitoring</a:t>
            </a:r>
            <a:endParaRPr lang="en-US" sz="1400" dirty="0">
              <a:latin typeface="Arial" panose="020B0604020202020204" pitchFamily="34" charset="0"/>
              <a:cs typeface="Arial" panose="020B0604020202020204" pitchFamily="34" charset="0"/>
            </a:endParaRPr>
          </a:p>
        </p:txBody>
      </p:sp>
      <p:sp>
        <p:nvSpPr>
          <p:cNvPr id="19" name="TextBox 18"/>
          <p:cNvSpPr txBox="1"/>
          <p:nvPr/>
        </p:nvSpPr>
        <p:spPr>
          <a:xfrm>
            <a:off x="7815943" y="3157021"/>
            <a:ext cx="1066800" cy="523220"/>
          </a:xfrm>
          <a:prstGeom prst="rect">
            <a:avLst/>
          </a:prstGeom>
          <a:solidFill>
            <a:schemeClr val="bg1"/>
          </a:solidFill>
        </p:spPr>
        <p:txBody>
          <a:bodyPr wrap="square" rtlCol="0">
            <a:spAutoFit/>
          </a:bodyPr>
          <a:lstStyle/>
          <a:p>
            <a:pPr algn="ctr"/>
            <a:r>
              <a:rPr lang="de-DE" sz="1400" dirty="0">
                <a:latin typeface="Arial" panose="020B0604020202020204" pitchFamily="34" charset="0"/>
                <a:cs typeface="Arial" panose="020B0604020202020204" pitchFamily="34" charset="0"/>
              </a:rPr>
              <a:t>Homework Club</a:t>
            </a:r>
            <a:endParaRPr lang="en-US" sz="1400" dirty="0">
              <a:latin typeface="Arial" panose="020B0604020202020204" pitchFamily="34" charset="0"/>
              <a:cs typeface="Arial" panose="020B0604020202020204" pitchFamily="34" charset="0"/>
            </a:endParaRPr>
          </a:p>
        </p:txBody>
      </p:sp>
      <p:sp>
        <p:nvSpPr>
          <p:cNvPr id="22" name="TextBox 21"/>
          <p:cNvSpPr txBox="1"/>
          <p:nvPr/>
        </p:nvSpPr>
        <p:spPr>
          <a:xfrm>
            <a:off x="4343400" y="5145674"/>
            <a:ext cx="1600200" cy="738664"/>
          </a:xfrm>
          <a:prstGeom prst="rect">
            <a:avLst/>
          </a:prstGeom>
          <a:solidFill>
            <a:schemeClr val="bg1"/>
          </a:solidFill>
        </p:spPr>
        <p:txBody>
          <a:bodyPr wrap="square" rtlCol="0">
            <a:spAutoFit/>
          </a:bodyPr>
          <a:lstStyle/>
          <a:p>
            <a:pPr algn="ctr"/>
            <a:r>
              <a:rPr lang="de-DE" sz="1400" dirty="0">
                <a:latin typeface="Arial" panose="020B0604020202020204" pitchFamily="34" charset="0"/>
                <a:cs typeface="Arial" panose="020B0604020202020204" pitchFamily="34" charset="0"/>
              </a:rPr>
              <a:t>BEP </a:t>
            </a:r>
          </a:p>
          <a:p>
            <a:pPr algn="ctr"/>
            <a:r>
              <a:rPr lang="de-DE" sz="1400" dirty="0">
                <a:latin typeface="Arial" panose="020B0604020202020204" pitchFamily="34" charset="0"/>
                <a:cs typeface="Arial" panose="020B0604020202020204" pitchFamily="34" charset="0"/>
              </a:rPr>
              <a:t>(Check in Check Out)</a:t>
            </a:r>
            <a:endParaRPr lang="en-US" sz="1400" dirty="0">
              <a:latin typeface="Arial" panose="020B0604020202020204" pitchFamily="34" charset="0"/>
              <a:cs typeface="Arial" panose="020B0604020202020204" pitchFamily="34" charset="0"/>
            </a:endParaRPr>
          </a:p>
        </p:txBody>
      </p:sp>
      <p:sp>
        <p:nvSpPr>
          <p:cNvPr id="23" name="TextBox 22"/>
          <p:cNvSpPr txBox="1"/>
          <p:nvPr/>
        </p:nvSpPr>
        <p:spPr>
          <a:xfrm>
            <a:off x="5943600" y="5149814"/>
            <a:ext cx="1778558" cy="523220"/>
          </a:xfrm>
          <a:prstGeom prst="rect">
            <a:avLst/>
          </a:prstGeom>
          <a:solidFill>
            <a:schemeClr val="bg1"/>
          </a:solidFill>
        </p:spPr>
        <p:txBody>
          <a:bodyPr wrap="square" rtlCol="0">
            <a:spAutoFit/>
          </a:bodyPr>
          <a:lstStyle/>
          <a:p>
            <a:pPr algn="ctr"/>
            <a:r>
              <a:rPr lang="de-DE" sz="1400" dirty="0">
                <a:latin typeface="Arial" panose="020B0604020202020204" pitchFamily="34" charset="0"/>
                <a:cs typeface="Arial" panose="020B0604020202020204" pitchFamily="34" charset="0"/>
              </a:rPr>
              <a:t>Lunch Bunch</a:t>
            </a:r>
          </a:p>
          <a:p>
            <a:pPr algn="ctr"/>
            <a:r>
              <a:rPr lang="de-DE" sz="1400" dirty="0">
                <a:latin typeface="Arial" panose="020B0604020202020204" pitchFamily="34" charset="0"/>
                <a:cs typeface="Arial" panose="020B0604020202020204" pitchFamily="34" charset="0"/>
              </a:rPr>
              <a:t>Social Skills Club</a:t>
            </a:r>
            <a:endParaRPr lang="en-US" sz="1400" dirty="0">
              <a:latin typeface="Arial" panose="020B0604020202020204" pitchFamily="34" charset="0"/>
              <a:cs typeface="Arial" panose="020B0604020202020204" pitchFamily="34" charset="0"/>
            </a:endParaRPr>
          </a:p>
        </p:txBody>
      </p:sp>
      <p:sp>
        <p:nvSpPr>
          <p:cNvPr id="12" name="Rectangle 11"/>
          <p:cNvSpPr/>
          <p:nvPr/>
        </p:nvSpPr>
        <p:spPr>
          <a:xfrm rot="5400000">
            <a:off x="1849471" y="3580606"/>
            <a:ext cx="601981" cy="3623818"/>
          </a:xfrm>
          <a:prstGeom prst="rect">
            <a:avLst/>
          </a:prstGeom>
          <a:noFill/>
          <a:ln w="28575">
            <a:solidFill>
              <a:srgbClr val="00B0F0"/>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solidFill>
                <a:srgbClr val="7030A0"/>
              </a:solidFill>
            </a:endParaRPr>
          </a:p>
        </p:txBody>
      </p:sp>
      <p:sp>
        <p:nvSpPr>
          <p:cNvPr id="15" name="Rectangle 14"/>
          <p:cNvSpPr/>
          <p:nvPr/>
        </p:nvSpPr>
        <p:spPr>
          <a:xfrm rot="5400000">
            <a:off x="1801849" y="4236450"/>
            <a:ext cx="697226" cy="3623818"/>
          </a:xfrm>
          <a:prstGeom prst="rect">
            <a:avLst/>
          </a:prstGeom>
          <a:noFill/>
          <a:ln w="28575">
            <a:solidFill>
              <a:srgbClr val="00B0F0"/>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solidFill>
                <a:srgbClr val="7030A0"/>
              </a:solidFill>
            </a:endParaRPr>
          </a:p>
        </p:txBody>
      </p:sp>
      <p:sp>
        <p:nvSpPr>
          <p:cNvPr id="16" name="Rectangle 15"/>
          <p:cNvSpPr/>
          <p:nvPr/>
        </p:nvSpPr>
        <p:spPr>
          <a:xfrm rot="5400000">
            <a:off x="1795625" y="1538614"/>
            <a:ext cx="709673" cy="3623818"/>
          </a:xfrm>
          <a:prstGeom prst="rect">
            <a:avLst/>
          </a:prstGeom>
          <a:noFill/>
          <a:ln w="28575">
            <a:solidFill>
              <a:srgbClr val="00B0F0"/>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a:solidFill>
                <a:srgbClr val="7030A0"/>
              </a:solidFill>
            </a:endParaRPr>
          </a:p>
        </p:txBody>
      </p:sp>
    </p:spTree>
    <p:extLst>
      <p:ext uri="{BB962C8B-B14F-4D97-AF65-F5344CB8AC3E}">
        <p14:creationId xmlns:p14="http://schemas.microsoft.com/office/powerpoint/2010/main" val="1946063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797" y="575756"/>
            <a:ext cx="8356910" cy="5932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1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1385-A1ED-DD43-9877-FCF4E016CFCB}"/>
              </a:ext>
            </a:extLst>
          </p:cNvPr>
          <p:cNvSpPr>
            <a:spLocks noGrp="1"/>
          </p:cNvSpPr>
          <p:nvPr>
            <p:ph type="title"/>
          </p:nvPr>
        </p:nvSpPr>
        <p:spPr>
          <a:xfrm>
            <a:off x="457200" y="273050"/>
            <a:ext cx="3810000" cy="2774950"/>
          </a:xfrm>
        </p:spPr>
        <p:txBody>
          <a:bodyPr>
            <a:noAutofit/>
          </a:bodyPr>
          <a:lstStyle/>
          <a:p>
            <a:r>
              <a:rPr lang="en-US" sz="4400" b="0" dirty="0">
                <a:solidFill>
                  <a:schemeClr val="tx1"/>
                </a:solidFill>
              </a:rPr>
              <a:t>Professional Learning Resources</a:t>
            </a:r>
            <a:br>
              <a:rPr lang="en-US" sz="4400" b="0" dirty="0">
                <a:solidFill>
                  <a:schemeClr val="tx1">
                    <a:lumMod val="65000"/>
                    <a:lumOff val="35000"/>
                  </a:schemeClr>
                </a:solidFill>
              </a:rPr>
            </a:br>
            <a:r>
              <a:rPr lang="en-US" sz="4400" b="0" dirty="0">
                <a:solidFill>
                  <a:schemeClr val="accent1"/>
                </a:solidFill>
              </a:rPr>
              <a:t>ci3t.org/</a:t>
            </a:r>
            <a:r>
              <a:rPr lang="en-US" sz="4400" b="0" dirty="0" err="1">
                <a:solidFill>
                  <a:schemeClr val="accent1"/>
                </a:solidFill>
              </a:rPr>
              <a:t>pl</a:t>
            </a:r>
            <a:endParaRPr lang="en-US" sz="4400" b="0" dirty="0">
              <a:solidFill>
                <a:schemeClr val="accent1"/>
              </a:solidFill>
            </a:endParaRPr>
          </a:p>
        </p:txBody>
      </p:sp>
      <p:pic>
        <p:nvPicPr>
          <p:cNvPr id="7" name="Content Placeholder 6">
            <a:extLst>
              <a:ext uri="{FF2B5EF4-FFF2-40B4-BE49-F238E27FC236}">
                <a16:creationId xmlns:a16="http://schemas.microsoft.com/office/drawing/2014/main" id="{EB286F72-9DB3-DD43-B39A-0B5AE2831FAF}"/>
              </a:ext>
            </a:extLst>
          </p:cNvPr>
          <p:cNvPicPr>
            <a:picLocks noGrp="1" noChangeAspect="1"/>
          </p:cNvPicPr>
          <p:nvPr>
            <p:ph idx="1"/>
          </p:nvPr>
        </p:nvPicPr>
        <p:blipFill>
          <a:blip r:embed="rId2"/>
          <a:stretch>
            <a:fillRect/>
          </a:stretch>
        </p:blipFill>
        <p:spPr>
          <a:xfrm>
            <a:off x="5029200" y="24882"/>
            <a:ext cx="3952653" cy="6821515"/>
          </a:xfrm>
          <a:prstGeom prst="rect">
            <a:avLst/>
          </a:prstGeom>
        </p:spPr>
      </p:pic>
      <p:pic>
        <p:nvPicPr>
          <p:cNvPr id="13" name="Picture 12">
            <a:extLst>
              <a:ext uri="{FF2B5EF4-FFF2-40B4-BE49-F238E27FC236}">
                <a16:creationId xmlns:a16="http://schemas.microsoft.com/office/drawing/2014/main" id="{074CAAF0-822D-854F-804A-DBFA3DA9D36E}"/>
              </a:ext>
            </a:extLst>
          </p:cNvPr>
          <p:cNvPicPr>
            <a:picLocks noChangeAspect="1"/>
          </p:cNvPicPr>
          <p:nvPr/>
        </p:nvPicPr>
        <p:blipFill>
          <a:blip r:embed="rId3"/>
          <a:stretch>
            <a:fillRect/>
          </a:stretch>
        </p:blipFill>
        <p:spPr>
          <a:xfrm>
            <a:off x="1739900" y="3810000"/>
            <a:ext cx="7404100" cy="647700"/>
          </a:xfrm>
          <a:prstGeom prst="rect">
            <a:avLst/>
          </a:prstGeom>
        </p:spPr>
      </p:pic>
      <p:pic>
        <p:nvPicPr>
          <p:cNvPr id="14" name="Picture 13">
            <a:extLst>
              <a:ext uri="{FF2B5EF4-FFF2-40B4-BE49-F238E27FC236}">
                <a16:creationId xmlns:a16="http://schemas.microsoft.com/office/drawing/2014/main" id="{6B5BF79F-6C02-7A45-A4A0-7843BEAAD153}"/>
              </a:ext>
            </a:extLst>
          </p:cNvPr>
          <p:cNvPicPr>
            <a:picLocks noChangeAspect="1"/>
          </p:cNvPicPr>
          <p:nvPr/>
        </p:nvPicPr>
        <p:blipFill>
          <a:blip r:embed="rId4"/>
          <a:stretch>
            <a:fillRect/>
          </a:stretch>
        </p:blipFill>
        <p:spPr>
          <a:xfrm>
            <a:off x="1905000" y="4419600"/>
            <a:ext cx="3797300" cy="2578100"/>
          </a:xfrm>
          <a:prstGeom prst="rect">
            <a:avLst/>
          </a:prstGeom>
        </p:spPr>
      </p:pic>
      <p:cxnSp>
        <p:nvCxnSpPr>
          <p:cNvPr id="16" name="Straight Arrow Connector 15">
            <a:extLst>
              <a:ext uri="{FF2B5EF4-FFF2-40B4-BE49-F238E27FC236}">
                <a16:creationId xmlns:a16="http://schemas.microsoft.com/office/drawing/2014/main" id="{612E73F5-5A3F-5B4C-AA2E-ECA6E5F69816}"/>
              </a:ext>
            </a:extLst>
          </p:cNvPr>
          <p:cNvCxnSpPr/>
          <p:nvPr/>
        </p:nvCxnSpPr>
        <p:spPr>
          <a:xfrm flipV="1">
            <a:off x="609600" y="4648200"/>
            <a:ext cx="1295400" cy="1524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0538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50232" y="536575"/>
            <a:ext cx="6546859"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Calibri" panose="020F0502020204030204"/>
                <a:ea typeface="+mn-ea"/>
                <a:cs typeface="+mn-cs"/>
              </a:rPr>
              <a:t>Let’s talk… And Make Plans!</a:t>
            </a:r>
          </a:p>
        </p:txBody>
      </p:sp>
      <p:graphicFrame>
        <p:nvGraphicFramePr>
          <p:cNvPr id="19" name="Table 4">
            <a:extLst>
              <a:ext uri="{FF2B5EF4-FFF2-40B4-BE49-F238E27FC236}">
                <a16:creationId xmlns:a16="http://schemas.microsoft.com/office/drawing/2014/main" id="{A7972104-C9FD-49AE-BF0F-961931ADA38E}"/>
              </a:ext>
            </a:extLst>
          </p:cNvPr>
          <p:cNvGraphicFramePr>
            <a:graphicFrameLocks/>
          </p:cNvGraphicFramePr>
          <p:nvPr>
            <p:extLst>
              <p:ext uri="{D42A27DB-BD31-4B8C-83A1-F6EECF244321}">
                <p14:modId xmlns:p14="http://schemas.microsoft.com/office/powerpoint/2010/main" val="341538473"/>
              </p:ext>
            </p:extLst>
          </p:nvPr>
        </p:nvGraphicFramePr>
        <p:xfrm>
          <a:off x="1079500" y="1041400"/>
          <a:ext cx="7061994" cy="5816600"/>
        </p:xfrm>
        <a:graphic>
          <a:graphicData uri="http://schemas.openxmlformats.org/drawingml/2006/table">
            <a:tbl>
              <a:tblPr firstRow="1" bandRow="1">
                <a:tableStyleId>{125E5076-3810-47DD-B79F-674D7AD40C01}</a:tableStyleId>
              </a:tblPr>
              <a:tblGrid>
                <a:gridCol w="3530997">
                  <a:extLst>
                    <a:ext uri="{9D8B030D-6E8A-4147-A177-3AD203B41FA5}">
                      <a16:colId xmlns:a16="http://schemas.microsoft.com/office/drawing/2014/main" val="1500444238"/>
                    </a:ext>
                  </a:extLst>
                </a:gridCol>
                <a:gridCol w="3530997">
                  <a:extLst>
                    <a:ext uri="{9D8B030D-6E8A-4147-A177-3AD203B41FA5}">
                      <a16:colId xmlns:a16="http://schemas.microsoft.com/office/drawing/2014/main" val="2461179986"/>
                    </a:ext>
                  </a:extLst>
                </a:gridCol>
              </a:tblGrid>
              <a:tr h="375066">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5441534">
                <a:tc>
                  <a:txBody>
                    <a:bodyPr/>
                    <a:lstStyle/>
                    <a:p>
                      <a:pPr marL="285750" marR="0" indent="-285750">
                        <a:lnSpc>
                          <a:spcPct val="107000"/>
                        </a:lnSpc>
                        <a:spcBef>
                          <a:spcPts val="0"/>
                        </a:spcBef>
                        <a:spcAft>
                          <a:spcPts val="0"/>
                        </a:spcAft>
                        <a:buFont typeface="Arial" panose="020B0604020202020204" pitchFamily="34" charset="0"/>
                        <a:buChar char="•"/>
                      </a:pPr>
                      <a:r>
                        <a:rPr lang="en-US" sz="2400" dirty="0">
                          <a:solidFill>
                            <a:schemeClr val="tx1"/>
                          </a:solidFill>
                          <a:effectLst/>
                        </a:rPr>
                        <a:t>What have been some common questions about systematic screening?</a:t>
                      </a:r>
                    </a:p>
                    <a:p>
                      <a:pPr marL="285750" marR="0" indent="-285750">
                        <a:lnSpc>
                          <a:spcPct val="107000"/>
                        </a:lnSpc>
                        <a:spcBef>
                          <a:spcPts val="0"/>
                        </a:spcBef>
                        <a:spcAft>
                          <a:spcPts val="0"/>
                        </a:spcAft>
                        <a:buFont typeface="Arial" panose="020B0604020202020204" pitchFamily="34" charset="0"/>
                        <a:buChar char="•"/>
                      </a:pPr>
                      <a:r>
                        <a:rPr lang="en-US" sz="2400" dirty="0">
                          <a:solidFill>
                            <a:schemeClr val="tx1"/>
                          </a:solidFill>
                          <a:effectLst/>
                        </a:rPr>
                        <a:t>Explore Professional Learning Resources: Low-intensity Strategies</a:t>
                      </a:r>
                    </a:p>
                    <a:p>
                      <a:pPr marL="285750" marR="0" indent="-285750">
                        <a:lnSpc>
                          <a:spcPct val="107000"/>
                        </a:lnSpc>
                        <a:spcBef>
                          <a:spcPts val="0"/>
                        </a:spcBef>
                        <a:spcAft>
                          <a:spcPts val="0"/>
                        </a:spcAft>
                        <a:buFont typeface="Arial" panose="020B0604020202020204" pitchFamily="34" charset="0"/>
                        <a:buChar char="•"/>
                      </a:pPr>
                      <a:r>
                        <a:rPr lang="en-US" sz="2400" dirty="0">
                          <a:solidFill>
                            <a:schemeClr val="tx1"/>
                          </a:solidFill>
                          <a:effectLst/>
                        </a:rPr>
                        <a:t>Write your Action Items: </a:t>
                      </a:r>
                      <a:r>
                        <a:rPr lang="en-US" sz="2400" dirty="0">
                          <a:solidFill>
                            <a:schemeClr val="accent1"/>
                          </a:solidFill>
                          <a:effectLst/>
                        </a:rPr>
                        <a:t>R04 Ci3T Professional Learning Plan</a:t>
                      </a:r>
                    </a:p>
                  </a:txBody>
                  <a:tcPr>
                    <a:solidFill>
                      <a:schemeClr val="accent1">
                        <a:shade val="60000"/>
                        <a:alpha val="20000"/>
                      </a:schemeClr>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2400" dirty="0">
                          <a:solidFill>
                            <a:schemeClr val="tx1"/>
                          </a:solidFill>
                          <a:effectLst/>
                        </a:rPr>
                        <a:t>What questions do I have about systematic screening?</a:t>
                      </a:r>
                    </a:p>
                    <a:p>
                      <a:pPr marL="342900" marR="0" indent="-342900">
                        <a:lnSpc>
                          <a:spcPct val="107000"/>
                        </a:lnSpc>
                        <a:spcBef>
                          <a:spcPts val="0"/>
                        </a:spcBef>
                        <a:spcAft>
                          <a:spcPts val="0"/>
                        </a:spcAft>
                        <a:buFont typeface="Arial" panose="020B0604020202020204" pitchFamily="34" charset="0"/>
                        <a:buChar char="•"/>
                      </a:pPr>
                      <a:r>
                        <a:rPr lang="en-US" sz="2400" dirty="0">
                          <a:solidFill>
                            <a:schemeClr val="tx1"/>
                          </a:solidFill>
                          <a:effectLst/>
                        </a:rPr>
                        <a:t>Explore Professional Learning Resources: Low-intensity Strategies</a:t>
                      </a:r>
                    </a:p>
                    <a:p>
                      <a:pPr marL="342900" marR="0" indent="-342900">
                        <a:lnSpc>
                          <a:spcPct val="107000"/>
                        </a:lnSpc>
                        <a:spcBef>
                          <a:spcPts val="0"/>
                        </a:spcBef>
                        <a:spcAft>
                          <a:spcPts val="0"/>
                        </a:spcAft>
                        <a:buFont typeface="Arial" panose="020B0604020202020204" pitchFamily="34" charset="0"/>
                        <a:buChar char="•"/>
                      </a:pPr>
                      <a:r>
                        <a:rPr lang="en-US" sz="2400" dirty="0">
                          <a:solidFill>
                            <a:schemeClr val="tx1"/>
                          </a:solidFill>
                          <a:effectLst/>
                        </a:rPr>
                        <a:t>Write your Action Items: </a:t>
                      </a:r>
                      <a:r>
                        <a:rPr lang="en-US" sz="2400" dirty="0">
                          <a:solidFill>
                            <a:schemeClr val="accent1"/>
                          </a:solidFill>
                          <a:effectLst/>
                        </a:rPr>
                        <a:t>R04 Ci3T Professional Learning Plan</a:t>
                      </a:r>
                      <a:endParaRPr lang="en-US" sz="2400" dirty="0">
                        <a:solidFill>
                          <a:schemeClr val="tx1"/>
                        </a:solidFill>
                        <a:effectLst/>
                      </a:endParaRP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pic>
        <p:nvPicPr>
          <p:cNvPr id="20" name="Picture 47" descr="10yellow">
            <a:extLst>
              <a:ext uri="{FF2B5EF4-FFF2-40B4-BE49-F238E27FC236}">
                <a16:creationId xmlns:a16="http://schemas.microsoft.com/office/drawing/2014/main" id="{2C228742-0A6D-4EE4-B1ED-109344F082D8}"/>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22" name="Picture 46" descr="9yellow">
            <a:extLst>
              <a:ext uri="{FF2B5EF4-FFF2-40B4-BE49-F238E27FC236}">
                <a16:creationId xmlns:a16="http://schemas.microsoft.com/office/drawing/2014/main" id="{6640E997-6884-4D7A-9F8F-EF5A69CE87FE}"/>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0" name="Picture 45" descr="8yellow">
            <a:extLst>
              <a:ext uri="{FF2B5EF4-FFF2-40B4-BE49-F238E27FC236}">
                <a16:creationId xmlns:a16="http://schemas.microsoft.com/office/drawing/2014/main" id="{D694206D-67C1-4FC2-9588-7BB05BB391B9}"/>
              </a:ext>
            </a:extLst>
          </p:cNvPr>
          <p:cNvPicPr>
            <a:picLocks noChangeAspect="1" noChangeArrowheads="1"/>
          </p:cNvPicPr>
          <p:nvPr/>
        </p:nvPicPr>
        <p:blipFill>
          <a:blip r:embed="rId5"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1" name="Picture 44" descr="7yellow">
            <a:extLst>
              <a:ext uri="{FF2B5EF4-FFF2-40B4-BE49-F238E27FC236}">
                <a16:creationId xmlns:a16="http://schemas.microsoft.com/office/drawing/2014/main" id="{00B56DF0-26D3-455B-B5EF-7171F62D1C96}"/>
              </a:ext>
            </a:extLst>
          </p:cNvPr>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2" name="Picture 43" descr="6yellow">
            <a:extLst>
              <a:ext uri="{FF2B5EF4-FFF2-40B4-BE49-F238E27FC236}">
                <a16:creationId xmlns:a16="http://schemas.microsoft.com/office/drawing/2014/main" id="{F00EF00D-7382-4A0A-A320-82F541F4ABBE}"/>
              </a:ext>
            </a:extLst>
          </p:cNvPr>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3" name="Picture 41" descr="5yellow">
            <a:extLst>
              <a:ext uri="{FF2B5EF4-FFF2-40B4-BE49-F238E27FC236}">
                <a16:creationId xmlns:a16="http://schemas.microsoft.com/office/drawing/2014/main" id="{E922E490-DEB6-4755-81A4-DE57F430E40F}"/>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4" name="Picture 40" descr="4yellow">
            <a:extLst>
              <a:ext uri="{FF2B5EF4-FFF2-40B4-BE49-F238E27FC236}">
                <a16:creationId xmlns:a16="http://schemas.microsoft.com/office/drawing/2014/main" id="{51E5F35F-C4B6-47F9-AF9B-03A0E822F4CC}"/>
              </a:ext>
            </a:extLst>
          </p:cNvPr>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5" name="Picture 39" descr="3yellow">
            <a:extLst>
              <a:ext uri="{FF2B5EF4-FFF2-40B4-BE49-F238E27FC236}">
                <a16:creationId xmlns:a16="http://schemas.microsoft.com/office/drawing/2014/main" id="{43F40CF5-BAC3-4431-9DE9-976310DC7FF7}"/>
              </a:ext>
            </a:extLst>
          </p:cNvPr>
          <p:cNvPicPr>
            <a:picLocks noChangeAspect="1" noChangeArrowheads="1"/>
          </p:cNvPicPr>
          <p:nvPr/>
        </p:nvPicPr>
        <p:blipFill>
          <a:blip r:embed="rId10"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6" name="Picture 38" descr="2yellow">
            <a:extLst>
              <a:ext uri="{FF2B5EF4-FFF2-40B4-BE49-F238E27FC236}">
                <a16:creationId xmlns:a16="http://schemas.microsoft.com/office/drawing/2014/main" id="{4948326F-4FD9-456F-9F0D-A28AE9E41849}"/>
              </a:ext>
            </a:extLst>
          </p:cNvPr>
          <p:cNvPicPr>
            <a:picLocks noChangeAspect="1" noChangeArrowheads="1"/>
          </p:cNvPicPr>
          <p:nvPr/>
        </p:nvPicPr>
        <p:blipFill>
          <a:blip r:embed="rId11"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7" name="Picture 33" descr="1yellow">
            <a:extLst>
              <a:ext uri="{FF2B5EF4-FFF2-40B4-BE49-F238E27FC236}">
                <a16:creationId xmlns:a16="http://schemas.microsoft.com/office/drawing/2014/main" id="{01DBEE97-0D27-4B28-9414-E919F5F51B92}"/>
              </a:ext>
            </a:extLst>
          </p:cNvPr>
          <p:cNvPicPr>
            <a:picLocks noChangeAspect="1" noChangeArrowheads="1"/>
          </p:cNvPicPr>
          <p:nvPr/>
        </p:nvPicPr>
        <p:blipFill>
          <a:blip r:embed="rId12"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8" name="Picture 36" descr="30seconds_yellow">
            <a:extLst>
              <a:ext uri="{FF2B5EF4-FFF2-40B4-BE49-F238E27FC236}">
                <a16:creationId xmlns:a16="http://schemas.microsoft.com/office/drawing/2014/main" id="{C083DC9A-AC39-4DD5-916F-0752D327F136}"/>
              </a:ext>
            </a:extLst>
          </p:cNvPr>
          <p:cNvPicPr>
            <a:picLocks noChangeAspect="1" noChangeArrowheads="1"/>
          </p:cNvPicPr>
          <p:nvPr/>
        </p:nvPicPr>
        <p:blipFill>
          <a:blip r:embed="rId13"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pic>
        <p:nvPicPr>
          <p:cNvPr id="39" name="Picture 32" descr="00seconds_yellow">
            <a:extLst>
              <a:ext uri="{FF2B5EF4-FFF2-40B4-BE49-F238E27FC236}">
                <a16:creationId xmlns:a16="http://schemas.microsoft.com/office/drawing/2014/main" id="{2FEF5F53-F185-411B-9DED-2B4A91D20B16}"/>
              </a:ext>
            </a:extLst>
          </p:cNvPr>
          <p:cNvPicPr>
            <a:picLocks noChangeAspect="1" noChangeArrowheads="1"/>
          </p:cNvPicPr>
          <p:nvPr/>
        </p:nvPicPr>
        <p:blipFill>
          <a:blip r:embed="rId14" cstate="screen">
            <a:grayscl/>
            <a:extLst>
              <a:ext uri="{28A0092B-C50C-407E-A947-70E740481C1C}">
                <a14:useLocalDpi xmlns:a14="http://schemas.microsoft.com/office/drawing/2010/main"/>
              </a:ext>
            </a:extLst>
          </a:blip>
          <a:srcRect/>
          <a:stretch>
            <a:fillRect/>
          </a:stretch>
        </p:blipFill>
        <p:spPr bwMode="auto">
          <a:xfrm>
            <a:off x="152834" y="117475"/>
            <a:ext cx="2278640" cy="829374"/>
          </a:xfrm>
          <a:prstGeom prst="rect">
            <a:avLst/>
          </a:prstGeom>
          <a:noFill/>
          <a:ln w="9525">
            <a:noFill/>
            <a:miter lim="800000"/>
            <a:headEnd/>
            <a:tailEnd/>
          </a:ln>
        </p:spPr>
      </p:pic>
    </p:spTree>
    <p:extLst>
      <p:ext uri="{BB962C8B-B14F-4D97-AF65-F5344CB8AC3E}">
        <p14:creationId xmlns:p14="http://schemas.microsoft.com/office/powerpoint/2010/main" val="1194493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1" descr="5grey">
            <a:extLst>
              <a:ext uri="{FF2B5EF4-FFF2-40B4-BE49-F238E27FC236}">
                <a16:creationId xmlns:a16="http://schemas.microsoft.com/office/drawing/2014/main" id="{C7EF33BE-4123-42BD-8014-137D8FD585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3798" y="4821398"/>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7" descr="4grey">
            <a:extLst>
              <a:ext uri="{FF2B5EF4-FFF2-40B4-BE49-F238E27FC236}">
                <a16:creationId xmlns:a16="http://schemas.microsoft.com/office/drawing/2014/main" id="{76C26821-A1DF-4F85-ADC5-A0597C1238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93799" y="4831352"/>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descr="3grey">
            <a:extLst>
              <a:ext uri="{FF2B5EF4-FFF2-40B4-BE49-F238E27FC236}">
                <a16:creationId xmlns:a16="http://schemas.microsoft.com/office/drawing/2014/main" id="{1DABF368-5BA1-44AC-BE64-44AB1E36AD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01757" y="4841306"/>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2grey">
            <a:extLst>
              <a:ext uri="{FF2B5EF4-FFF2-40B4-BE49-F238E27FC236}">
                <a16:creationId xmlns:a16="http://schemas.microsoft.com/office/drawing/2014/main" id="{DD31FE78-665A-455D-8AC9-23EE7B386A9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85842" y="4841306"/>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4" descr="1grey">
            <a:extLst>
              <a:ext uri="{FF2B5EF4-FFF2-40B4-BE49-F238E27FC236}">
                <a16:creationId xmlns:a16="http://schemas.microsoft.com/office/drawing/2014/main" id="{29FFD9CE-8D04-489C-B012-8A80410EE7A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69927" y="4841306"/>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2" descr="30seconds_grey">
            <a:extLst>
              <a:ext uri="{FF2B5EF4-FFF2-40B4-BE49-F238E27FC236}">
                <a16:creationId xmlns:a16="http://schemas.microsoft.com/office/drawing/2014/main" id="{668C2E3E-1FA6-4BF5-932C-0E37F87CEEC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01757" y="4841306"/>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3" descr="00seconds_grey">
            <a:extLst>
              <a:ext uri="{FF2B5EF4-FFF2-40B4-BE49-F238E27FC236}">
                <a16:creationId xmlns:a16="http://schemas.microsoft.com/office/drawing/2014/main" id="{A6837B29-7C1C-4630-BB4A-E14DDA0A193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33587" y="4841306"/>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4">
            <a:extLst>
              <a:ext uri="{FF2B5EF4-FFF2-40B4-BE49-F238E27FC236}">
                <a16:creationId xmlns:a16="http://schemas.microsoft.com/office/drawing/2014/main" id="{FECBE415-D3F5-4F6D-96FD-E4E0067A7D59}"/>
              </a:ext>
            </a:extLst>
          </p:cNvPr>
          <p:cNvGraphicFramePr>
            <a:graphicFrameLocks/>
          </p:cNvGraphicFramePr>
          <p:nvPr>
            <p:extLst>
              <p:ext uri="{D42A27DB-BD31-4B8C-83A1-F6EECF244321}">
                <p14:modId xmlns:p14="http://schemas.microsoft.com/office/powerpoint/2010/main" val="2446134121"/>
              </p:ext>
            </p:extLst>
          </p:nvPr>
        </p:nvGraphicFramePr>
        <p:xfrm>
          <a:off x="1189621" y="1029838"/>
          <a:ext cx="6685178" cy="3972788"/>
        </p:xfrm>
        <a:graphic>
          <a:graphicData uri="http://schemas.openxmlformats.org/drawingml/2006/table">
            <a:tbl>
              <a:tblPr firstRow="1" bandRow="1">
                <a:tableStyleId>{125E5076-3810-47DD-B79F-674D7AD40C01}</a:tableStyleId>
              </a:tblPr>
              <a:tblGrid>
                <a:gridCol w="3342589">
                  <a:extLst>
                    <a:ext uri="{9D8B030D-6E8A-4147-A177-3AD203B41FA5}">
                      <a16:colId xmlns:a16="http://schemas.microsoft.com/office/drawing/2014/main" val="1500444238"/>
                    </a:ext>
                  </a:extLst>
                </a:gridCol>
                <a:gridCol w="3342589">
                  <a:extLst>
                    <a:ext uri="{9D8B030D-6E8A-4147-A177-3AD203B41FA5}">
                      <a16:colId xmlns:a16="http://schemas.microsoft.com/office/drawing/2014/main" val="2461179986"/>
                    </a:ext>
                  </a:extLst>
                </a:gridCol>
              </a:tblGrid>
              <a:tr h="306923">
                <a:tc>
                  <a:txBody>
                    <a:bodyPr/>
                    <a:lstStyle/>
                    <a:p>
                      <a:r>
                        <a:rPr lang="en-US" dirty="0"/>
                        <a:t>Ci3T Leadership Teams</a:t>
                      </a:r>
                    </a:p>
                  </a:txBody>
                  <a:tcPr/>
                </a:tc>
                <a:tc>
                  <a:txBody>
                    <a:bodyPr/>
                    <a:lstStyle/>
                    <a:p>
                      <a:r>
                        <a:rPr lang="en-US" dirty="0"/>
                        <a:t>Individuals </a:t>
                      </a:r>
                    </a:p>
                  </a:txBody>
                  <a:tcPr>
                    <a:solidFill>
                      <a:schemeClr val="accent1">
                        <a:lumMod val="50000"/>
                      </a:schemeClr>
                    </a:solidFill>
                  </a:tcPr>
                </a:tc>
                <a:extLst>
                  <a:ext uri="{0D108BD9-81ED-4DB2-BD59-A6C34878D82A}">
                    <a16:rowId xmlns:a16="http://schemas.microsoft.com/office/drawing/2014/main" val="1147044120"/>
                  </a:ext>
                </a:extLst>
              </a:tr>
              <a:tr h="3607028">
                <a:tc>
                  <a:txBody>
                    <a:bodyPr/>
                    <a:lstStyle/>
                    <a:p>
                      <a:pPr marL="285750" marR="0" indent="-285750">
                        <a:lnSpc>
                          <a:spcPct val="107000"/>
                        </a:lnSpc>
                        <a:spcBef>
                          <a:spcPts val="0"/>
                        </a:spcBef>
                        <a:spcAft>
                          <a:spcPts val="0"/>
                        </a:spcAft>
                        <a:buFont typeface="Arial" panose="020B0604020202020204" pitchFamily="34" charset="0"/>
                        <a:buChar char="•"/>
                      </a:pPr>
                      <a:r>
                        <a:rPr lang="en-US" sz="2200" dirty="0">
                          <a:solidFill>
                            <a:schemeClr val="tx1"/>
                          </a:solidFill>
                          <a:effectLst/>
                        </a:rPr>
                        <a:t>What are some new insights from today’s session?</a:t>
                      </a:r>
                    </a:p>
                    <a:p>
                      <a:pPr marL="285750" marR="0" indent="-285750">
                        <a:lnSpc>
                          <a:spcPct val="107000"/>
                        </a:lnSpc>
                        <a:spcBef>
                          <a:spcPts val="0"/>
                        </a:spcBef>
                        <a:spcAft>
                          <a:spcPts val="0"/>
                        </a:spcAft>
                        <a:buFont typeface="Arial" panose="020B0604020202020204" pitchFamily="34" charset="0"/>
                        <a:buChar char="•"/>
                      </a:pPr>
                      <a:r>
                        <a:rPr lang="en-US" sz="2200" dirty="0">
                          <a:solidFill>
                            <a:schemeClr val="tx1"/>
                          </a:solidFill>
                          <a:effectLst/>
                        </a:rPr>
                        <a:t>How will I communicate to faculty, staff, and families the important information and lessons learned today? </a:t>
                      </a:r>
                    </a:p>
                  </a:txBody>
                  <a:tcPr>
                    <a:solidFill>
                      <a:schemeClr val="accent1">
                        <a:shade val="60000"/>
                        <a:alpha val="20000"/>
                      </a:schemeClr>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2200" dirty="0">
                          <a:solidFill>
                            <a:schemeClr val="tx1"/>
                          </a:solidFill>
                          <a:effectLst/>
                        </a:rPr>
                        <a:t>What is something new I learned today?</a:t>
                      </a:r>
                    </a:p>
                    <a:p>
                      <a:pPr marL="342900" marR="0" indent="-342900">
                        <a:lnSpc>
                          <a:spcPct val="107000"/>
                        </a:lnSpc>
                        <a:spcBef>
                          <a:spcPts val="0"/>
                        </a:spcBef>
                        <a:spcAft>
                          <a:spcPts val="0"/>
                        </a:spcAft>
                        <a:buFont typeface="Arial" panose="020B0604020202020204" pitchFamily="34" charset="0"/>
                        <a:buChar char="•"/>
                      </a:pPr>
                      <a:r>
                        <a:rPr lang="en-US" sz="2200" dirty="0">
                          <a:solidFill>
                            <a:schemeClr val="tx1"/>
                          </a:solidFill>
                          <a:effectLst/>
                        </a:rPr>
                        <a:t>How will I share what I learned today with my colleagues?</a:t>
                      </a:r>
                    </a:p>
                    <a:p>
                      <a:pPr marL="342900" marR="0" indent="-342900">
                        <a:lnSpc>
                          <a:spcPct val="107000"/>
                        </a:lnSpc>
                        <a:spcBef>
                          <a:spcPts val="0"/>
                        </a:spcBef>
                        <a:spcAft>
                          <a:spcPts val="0"/>
                        </a:spcAft>
                        <a:buFont typeface="Arial" panose="020B0604020202020204" pitchFamily="34" charset="0"/>
                        <a:buChar char="•"/>
                      </a:pPr>
                      <a:r>
                        <a:rPr lang="en-US" sz="2200" dirty="0">
                          <a:solidFill>
                            <a:schemeClr val="tx1"/>
                          </a:solidFill>
                          <a:effectLst/>
                        </a:rPr>
                        <a:t>How will I use this information to support my colleagues, students, and students’ families?</a:t>
                      </a:r>
                    </a:p>
                  </a:txBody>
                  <a:tcPr>
                    <a:solidFill>
                      <a:schemeClr val="tx2">
                        <a:lumMod val="75000"/>
                        <a:alpha val="20000"/>
                      </a:schemeClr>
                    </a:solidFill>
                  </a:tcPr>
                </a:tc>
                <a:extLst>
                  <a:ext uri="{0D108BD9-81ED-4DB2-BD59-A6C34878D82A}">
                    <a16:rowId xmlns:a16="http://schemas.microsoft.com/office/drawing/2014/main" val="1499469558"/>
                  </a:ext>
                </a:extLst>
              </a:tr>
            </a:tbl>
          </a:graphicData>
        </a:graphic>
      </p:graphicFrame>
      <p:sp>
        <p:nvSpPr>
          <p:cNvPr id="2" name="TextBox 1">
            <a:extLst>
              <a:ext uri="{FF2B5EF4-FFF2-40B4-BE49-F238E27FC236}">
                <a16:creationId xmlns:a16="http://schemas.microsoft.com/office/drawing/2014/main" id="{E5F43DE4-AC27-43CE-AB01-2A3B0502E98E}"/>
              </a:ext>
            </a:extLst>
          </p:cNvPr>
          <p:cNvSpPr txBox="1"/>
          <p:nvPr/>
        </p:nvSpPr>
        <p:spPr>
          <a:xfrm>
            <a:off x="2723102" y="411982"/>
            <a:ext cx="3697793" cy="461665"/>
          </a:xfrm>
          <a:prstGeom prst="rect">
            <a:avLst/>
          </a:prstGeom>
          <a:noFill/>
        </p:spPr>
        <p:txBody>
          <a:bodyPr wrap="square" rtlCol="0">
            <a:spAutoFit/>
          </a:bodyPr>
          <a:lstStyle/>
          <a:p>
            <a:r>
              <a:rPr lang="en-US" sz="2400" dirty="0"/>
              <a:t>Let’s Talk… And Make Plans!</a:t>
            </a:r>
          </a:p>
        </p:txBody>
      </p:sp>
    </p:spTree>
    <p:extLst>
      <p:ext uri="{BB962C8B-B14F-4D97-AF65-F5344CB8AC3E}">
        <p14:creationId xmlns:p14="http://schemas.microsoft.com/office/powerpoint/2010/main" val="3447320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aphicFrame>
        <p:nvGraphicFramePr>
          <p:cNvPr id="6" name="Diagram 5"/>
          <p:cNvGraphicFramePr/>
          <p:nvPr>
            <p:extLst>
              <p:ext uri="{D42A27DB-BD31-4B8C-83A1-F6EECF244321}">
                <p14:modId xmlns:p14="http://schemas.microsoft.com/office/powerpoint/2010/main" val="1297660263"/>
              </p:ext>
            </p:extLst>
          </p:nvPr>
        </p:nvGraphicFramePr>
        <p:xfrm>
          <a:off x="609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3291840" y="768985"/>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5553075" y="1489075"/>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4419600" y="174261"/>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Times New Roman"/>
                <a:ea typeface="Times New Roman"/>
              </a:rPr>
              <a:t>Ci3T </a:t>
            </a:r>
          </a:p>
          <a:p>
            <a:pPr algn="ctr"/>
            <a:r>
              <a:rPr lang="en-US" dirty="0">
                <a:solidFill>
                  <a:prstClr val="black"/>
                </a:solidFill>
                <a:latin typeface="Times New Roman"/>
                <a:ea typeface="Times New Roman"/>
              </a:rPr>
              <a:t>Comprehensive Professional Learning Plan</a:t>
            </a:r>
          </a:p>
        </p:txBody>
      </p:sp>
      <p:sp>
        <p:nvSpPr>
          <p:cNvPr id="10" name="Down Arrow 9"/>
          <p:cNvSpPr/>
          <p:nvPr/>
        </p:nvSpPr>
        <p:spPr>
          <a:xfrm>
            <a:off x="724352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4978624"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2849357"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52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2678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2678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Instructional Techniques to Improve Students’ Motivation; Classroom Management Practices; </a:t>
            </a:r>
          </a:p>
          <a:p>
            <a:pPr algn="ctr"/>
            <a:r>
              <a:rPr lang="en-US" sz="1200" dirty="0">
                <a:solidFill>
                  <a:prstClr val="black"/>
                </a:solidFill>
                <a:latin typeface="Times New Roman"/>
                <a:ea typeface="Times New Roman"/>
              </a:rPr>
              <a:t>Low-Intensity Behavior Supports</a:t>
            </a:r>
          </a:p>
        </p:txBody>
      </p:sp>
      <p:sp>
        <p:nvSpPr>
          <p:cNvPr id="16" name="Rounded Rectangle 15"/>
          <p:cNvSpPr/>
          <p:nvPr/>
        </p:nvSpPr>
        <p:spPr>
          <a:xfrm>
            <a:off x="7095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2678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4953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Interventions, Strategies, &amp; Practices</a:t>
            </a:r>
          </a:p>
        </p:txBody>
      </p:sp>
      <p:sp>
        <p:nvSpPr>
          <p:cNvPr id="20" name="Rounded Rectangle 19"/>
          <p:cNvSpPr/>
          <p:nvPr/>
        </p:nvSpPr>
        <p:spPr>
          <a:xfrm>
            <a:off x="4953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7095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76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Leadership Team Training Sequence</a:t>
            </a:r>
          </a:p>
        </p:txBody>
      </p:sp>
    </p:spTree>
    <p:extLst>
      <p:ext uri="{BB962C8B-B14F-4D97-AF65-F5344CB8AC3E}">
        <p14:creationId xmlns:p14="http://schemas.microsoft.com/office/powerpoint/2010/main" val="242950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6608" y="1521257"/>
            <a:ext cx="3794816" cy="420228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135"/>
            <a:ext cx="4824350" cy="3586386"/>
          </a:xfrm>
          <a:prstGeom prst="rect">
            <a:avLst/>
          </a:prstGeom>
        </p:spPr>
      </p:pic>
      <p:sp>
        <p:nvSpPr>
          <p:cNvPr id="9" name="Rectangle 8"/>
          <p:cNvSpPr/>
          <p:nvPr/>
        </p:nvSpPr>
        <p:spPr>
          <a:xfrm>
            <a:off x="4985886" y="2646947"/>
            <a:ext cx="3856260" cy="3076589"/>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96138"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9D6750A-FEA1-47D4-BF42-CA37A98E8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66" y="2878087"/>
            <a:ext cx="3428012" cy="3943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15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73558" y="1081253"/>
          <a:ext cx="7970442" cy="5356910"/>
        </p:xfrm>
        <a:graphic>
          <a:graphicData uri="http://schemas.openxmlformats.org/drawingml/2006/table">
            <a:tbl>
              <a:tblPr firstRow="1" bandRow="1">
                <a:tableStyleId>{5C22544A-7EE6-4342-B048-85BDC9FD1C3A}</a:tableStyleId>
              </a:tblPr>
              <a:tblGrid>
                <a:gridCol w="709563">
                  <a:extLst>
                    <a:ext uri="{9D8B030D-6E8A-4147-A177-3AD203B41FA5}">
                      <a16:colId xmlns:a16="http://schemas.microsoft.com/office/drawing/2014/main" val="1569275804"/>
                    </a:ext>
                  </a:extLst>
                </a:gridCol>
                <a:gridCol w="742384">
                  <a:extLst>
                    <a:ext uri="{9D8B030D-6E8A-4147-A177-3AD203B41FA5}">
                      <a16:colId xmlns:a16="http://schemas.microsoft.com/office/drawing/2014/main" val="982221062"/>
                    </a:ext>
                  </a:extLst>
                </a:gridCol>
                <a:gridCol w="697117">
                  <a:extLst>
                    <a:ext uri="{9D8B030D-6E8A-4147-A177-3AD203B41FA5}">
                      <a16:colId xmlns:a16="http://schemas.microsoft.com/office/drawing/2014/main" val="928380305"/>
                    </a:ext>
                  </a:extLst>
                </a:gridCol>
                <a:gridCol w="733331">
                  <a:extLst>
                    <a:ext uri="{9D8B030D-6E8A-4147-A177-3AD203B41FA5}">
                      <a16:colId xmlns:a16="http://schemas.microsoft.com/office/drawing/2014/main" val="1869208923"/>
                    </a:ext>
                  </a:extLst>
                </a:gridCol>
                <a:gridCol w="751438">
                  <a:extLst>
                    <a:ext uri="{9D8B030D-6E8A-4147-A177-3AD203B41FA5}">
                      <a16:colId xmlns:a16="http://schemas.microsoft.com/office/drawing/2014/main" val="300311761"/>
                    </a:ext>
                  </a:extLst>
                </a:gridCol>
                <a:gridCol w="724277">
                  <a:extLst>
                    <a:ext uri="{9D8B030D-6E8A-4147-A177-3AD203B41FA5}">
                      <a16:colId xmlns:a16="http://schemas.microsoft.com/office/drawing/2014/main" val="1330973351"/>
                    </a:ext>
                  </a:extLst>
                </a:gridCol>
                <a:gridCol w="724277">
                  <a:extLst>
                    <a:ext uri="{9D8B030D-6E8A-4147-A177-3AD203B41FA5}">
                      <a16:colId xmlns:a16="http://schemas.microsoft.com/office/drawing/2014/main" val="347397456"/>
                    </a:ext>
                  </a:extLst>
                </a:gridCol>
                <a:gridCol w="724277">
                  <a:extLst>
                    <a:ext uri="{9D8B030D-6E8A-4147-A177-3AD203B41FA5}">
                      <a16:colId xmlns:a16="http://schemas.microsoft.com/office/drawing/2014/main" val="3630951689"/>
                    </a:ext>
                  </a:extLst>
                </a:gridCol>
                <a:gridCol w="715224">
                  <a:extLst>
                    <a:ext uri="{9D8B030D-6E8A-4147-A177-3AD203B41FA5}">
                      <a16:colId xmlns:a16="http://schemas.microsoft.com/office/drawing/2014/main" val="3120191633"/>
                    </a:ext>
                  </a:extLst>
                </a:gridCol>
                <a:gridCol w="733330">
                  <a:extLst>
                    <a:ext uri="{9D8B030D-6E8A-4147-A177-3AD203B41FA5}">
                      <a16:colId xmlns:a16="http://schemas.microsoft.com/office/drawing/2014/main" val="1067188364"/>
                    </a:ext>
                  </a:extLst>
                </a:gridCol>
                <a:gridCol w="715224">
                  <a:extLst>
                    <a:ext uri="{9D8B030D-6E8A-4147-A177-3AD203B41FA5}">
                      <a16:colId xmlns:a16="http://schemas.microsoft.com/office/drawing/2014/main" val="2253179347"/>
                    </a:ext>
                  </a:extLst>
                </a:gridCol>
              </a:tblGrid>
              <a:tr h="344093">
                <a:tc>
                  <a:txBody>
                    <a:bodyPr/>
                    <a:lstStyle/>
                    <a:p>
                      <a:pPr algn="ctr"/>
                      <a:r>
                        <a:rPr lang="en-US" sz="1600" dirty="0">
                          <a:solidFill>
                            <a:schemeClr val="tx1"/>
                          </a:solidFill>
                          <a:latin typeface="+mn-lt"/>
                        </a:rPr>
                        <a:t>Aug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Sep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Oct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Nov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Dec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Jan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Feb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Mar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Apr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May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600" dirty="0">
                          <a:solidFill>
                            <a:schemeClr val="tx1"/>
                          </a:solidFill>
                          <a:latin typeface="+mn-lt"/>
                        </a:rPr>
                        <a:t>June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037523294"/>
                  </a:ext>
                </a:extLst>
              </a:tr>
              <a:tr h="1081919">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algn="ctr"/>
                      <a:r>
                        <a:rPr lang="en-US" sz="1200" dirty="0">
                          <a:latin typeface="+mn-lt"/>
                        </a:rPr>
                        <a:t>Day 1</a:t>
                      </a:r>
                      <a:endParaRPr lang="en-US" sz="900" baseline="0" dirty="0">
                        <a:latin typeface="+mn-lt"/>
                      </a:endParaRPr>
                    </a:p>
                    <a:p>
                      <a:pPr algn="ctr"/>
                      <a:r>
                        <a:rPr lang="en-US" sz="900" baseline="0" dirty="0">
                          <a:latin typeface="+mn-lt"/>
                        </a:rPr>
                        <a:t> </a:t>
                      </a:r>
                    </a:p>
                    <a:p>
                      <a:pPr algn="ctr"/>
                      <a:r>
                        <a:rPr lang="en-US" sz="1100" b="1" baseline="0" dirty="0">
                          <a:latin typeface="+mn-lt"/>
                        </a:rPr>
                        <a:t>11/20/19</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12/11/19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01/22/20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02/26/20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5</a:t>
                      </a: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04/08/20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05/06/20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56165544"/>
                  </a:ext>
                </a:extLst>
              </a:tr>
              <a:tr h="206068">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algn="ctr"/>
                      <a:r>
                        <a:rPr lang="en-US" sz="1200" dirty="0">
                          <a:latin typeface="+mn-lt"/>
                        </a:rPr>
                        <a:t>Day 1</a:t>
                      </a:r>
                      <a:endParaRPr lang="en-US" sz="900" baseline="0" dirty="0">
                        <a:latin typeface="+mn-lt"/>
                      </a:endParaRPr>
                    </a:p>
                    <a:p>
                      <a:pPr algn="ctr"/>
                      <a:r>
                        <a:rPr lang="en-US" sz="900" baseline="0" dirty="0">
                          <a:latin typeface="+mn-lt"/>
                        </a:rPr>
                        <a:t> </a:t>
                      </a:r>
                    </a:p>
                    <a:p>
                      <a:pPr algn="ctr"/>
                      <a:r>
                        <a:rPr lang="en-US" sz="1100" b="1" baseline="0" dirty="0">
                          <a:latin typeface="+mn-lt"/>
                        </a:rPr>
                        <a:t>11/13/19</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12/03/19</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01/14/20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02/20/20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5</a:t>
                      </a: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04/07/20</a:t>
                      </a:r>
                    </a:p>
                    <a:p>
                      <a:pPr algn="ctr"/>
                      <a:r>
                        <a:rPr lang="en-US" sz="1100" b="1" baseline="0" dirty="0">
                          <a:latin typeface="+mn-lt"/>
                        </a:rPr>
                        <a:t>4:30-6:30PM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05/07/20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69058595"/>
                  </a:ext>
                </a:extLst>
              </a:tr>
              <a:tr h="493033">
                <a:tc>
                  <a:txBody>
                    <a:bodyPr/>
                    <a:lstStyle/>
                    <a:p>
                      <a:pPr algn="ctr"/>
                      <a:endParaRPr lang="en-US" sz="11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algn="ctr"/>
                      <a:r>
                        <a:rPr lang="en-US" sz="1200" baseline="0" dirty="0">
                          <a:latin typeface="+mn-lt"/>
                        </a:rPr>
                        <a:t>Day 1</a:t>
                      </a:r>
                    </a:p>
                    <a:p>
                      <a:pPr algn="ctr"/>
                      <a:r>
                        <a:rPr lang="en-US" sz="1100" b="1" baseline="0" dirty="0">
                          <a:latin typeface="+mn-lt"/>
                        </a:rPr>
                        <a:t>09/05/19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10/29/19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12/04/19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01/15/20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5</a:t>
                      </a:r>
                      <a:endParaRPr kumimoji="0" lang="en-US"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04/02/20</a:t>
                      </a:r>
                      <a:endParaRPr lang="en-US" sz="11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30063289"/>
                  </a:ext>
                </a:extLst>
              </a:tr>
              <a:tr h="82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09/17/19</a:t>
                      </a: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kumimoji="0" lang="en-US" sz="1200" b="1" i="0" u="none" strike="noStrike" kern="1200" cap="none" spc="0" normalizeH="0" baseline="0" noProof="0" dirty="0">
                          <a:ln>
                            <a:noFill/>
                          </a:ln>
                          <a:solidFill>
                            <a:schemeClr val="tx1"/>
                          </a:solidFill>
                          <a:effectLst/>
                          <a:uLnTx/>
                          <a:uFillTx/>
                          <a:latin typeface="+mn-lt"/>
                          <a:ea typeface="+mn-ea"/>
                          <a:cs typeface="+mn-cs"/>
                        </a:rPr>
                        <a:t> </a:t>
                      </a:r>
                      <a:endParaRPr lang="en-US"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11/05/19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schemeClr val="tx1"/>
                          </a:solidFill>
                          <a:effectLst/>
                          <a:uLnTx/>
                          <a:uFillTx/>
                          <a:latin typeface="+mn-lt"/>
                          <a:ea typeface="+mn-ea"/>
                          <a:cs typeface="+mn-cs"/>
                        </a:rPr>
                        <a:t>E</a:t>
                      </a:r>
                      <a:r>
                        <a:rPr kumimoji="0" lang="en-US" sz="1000" b="1" i="0" u="none" strike="noStrike" kern="1200" cap="none" spc="0" normalizeH="0" baseline="0" noProof="0" dirty="0">
                          <a:ln>
                            <a:noFill/>
                          </a:ln>
                          <a:solidFill>
                            <a:prstClr val="black"/>
                          </a:solidFill>
                          <a:effectLst/>
                          <a:uLnTx/>
                          <a:uFillTx/>
                          <a:latin typeface="+mn-lt"/>
                          <a:ea typeface="+mn-ea"/>
                          <a:cs typeface="+mn-cs"/>
                        </a:rPr>
                        <a:t>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01/23/20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02/25/20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KU Ci3T  </a:t>
                      </a:r>
                      <a:r>
                        <a:rPr kumimoji="0" lang="en-US" sz="1000" b="1" i="0" u="none" strike="noStrike" kern="1200" cap="none" spc="0" normalizeH="0" baseline="0" noProof="0" dirty="0">
                          <a:ln>
                            <a:noFill/>
                          </a:ln>
                          <a:solidFill>
                            <a:prstClr val="black"/>
                          </a:solidFill>
                          <a:effectLst/>
                          <a:uLnTx/>
                          <a:uFillTx/>
                          <a:latin typeface="+mn-lt"/>
                          <a:ea typeface="+mn-ea"/>
                          <a:cs typeface="+mn-cs"/>
                        </a:rPr>
                        <a:t>EMPOWER</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100" b="0" i="0" u="none" strike="noStrike" kern="1200" cap="none" spc="0" normalizeH="0" baseline="0" noProof="0" dirty="0">
                          <a:ln>
                            <a:noFill/>
                          </a:ln>
                          <a:solidFill>
                            <a:prstClr val="black"/>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04/23/20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6220560"/>
                  </a:ext>
                </a:extLst>
              </a:tr>
              <a:tr h="82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latin typeface="+mn-lt"/>
                        </a:rPr>
                        <a:t>Trainers &amp; Coaches </a:t>
                      </a:r>
                      <a:r>
                        <a:rPr lang="en-US" sz="1000" b="1" baseline="0" dirty="0">
                          <a:latin typeface="+mn-lt"/>
                        </a:rPr>
                        <a:t>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08/01/19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08/28/19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noProof="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noProof="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10/22/19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11/04/19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11/21/19</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01/09/20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02/10/20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03/24/20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04/30/20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n-lt"/>
                          <a:ea typeface="+mn-ea"/>
                          <a:cs typeface="+mn-cs"/>
                        </a:rPr>
                        <a:t>Trainers &amp; Coaches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latin typeface="+mn-lt"/>
                          <a:ea typeface="+mn-ea"/>
                          <a:cs typeface="+mn-cs"/>
                        </a:rPr>
                        <a:t>Session 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noProof="0" dirty="0">
                          <a:solidFill>
                            <a:schemeClr val="dk1"/>
                          </a:solidFill>
                          <a:latin typeface="+mn-lt"/>
                          <a:ea typeface="+mn-ea"/>
                          <a:cs typeface="+mn-cs"/>
                        </a:rPr>
                        <a:t>06/02/20</a:t>
                      </a:r>
                      <a:endParaRPr lang="en-US" sz="1100" b="1"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5B8EA"/>
                    </a:solidFill>
                  </a:tcPr>
                </a:tc>
                <a:extLst>
                  <a:ext uri="{0D108BD9-81ED-4DB2-BD59-A6C34878D82A}">
                    <a16:rowId xmlns:a16="http://schemas.microsoft.com/office/drawing/2014/main" val="1069604151"/>
                  </a:ext>
                </a:extLst>
              </a:tr>
            </a:tbl>
          </a:graphicData>
        </a:graphic>
      </p:graphicFrame>
      <p:sp>
        <p:nvSpPr>
          <p:cNvPr id="11" name="Pentagon 10"/>
          <p:cNvSpPr/>
          <p:nvPr/>
        </p:nvSpPr>
        <p:spPr>
          <a:xfrm>
            <a:off x="-12449" y="2578781"/>
            <a:ext cx="1310489" cy="742363"/>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 ENHANCE Ci3T TRAINING</a:t>
            </a:r>
          </a:p>
        </p:txBody>
      </p:sp>
      <p:sp>
        <p:nvSpPr>
          <p:cNvPr id="12" name="Pentagon 11"/>
          <p:cNvSpPr/>
          <p:nvPr/>
        </p:nvSpPr>
        <p:spPr>
          <a:xfrm>
            <a:off x="-6" y="3554833"/>
            <a:ext cx="1358020" cy="742363"/>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 ENHANCE Ci3T  </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IMPLEMENTATION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AM/PM</a:t>
            </a:r>
          </a:p>
        </p:txBody>
      </p:sp>
      <p:sp>
        <p:nvSpPr>
          <p:cNvPr id="15" name="Pentagon 14"/>
          <p:cNvSpPr/>
          <p:nvPr/>
        </p:nvSpPr>
        <p:spPr>
          <a:xfrm>
            <a:off x="-3396" y="4392555"/>
            <a:ext cx="1310489" cy="71462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Project EMPOWER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5:00-7:00 PM</a:t>
            </a:r>
          </a:p>
        </p:txBody>
      </p:sp>
      <p:sp>
        <p:nvSpPr>
          <p:cNvPr id="14" name="Pentagon 13"/>
          <p:cNvSpPr/>
          <p:nvPr/>
        </p:nvSpPr>
        <p:spPr>
          <a:xfrm>
            <a:off x="3391" y="5260421"/>
            <a:ext cx="1358020"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Ci3T Trainers &amp; Coaches Conference Calls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4:00-5:30 PM</a:t>
            </a:r>
          </a:p>
        </p:txBody>
      </p:sp>
      <p:sp>
        <p:nvSpPr>
          <p:cNvPr id="7" name="Pentagon 10">
            <a:extLst>
              <a:ext uri="{FF2B5EF4-FFF2-40B4-BE49-F238E27FC236}">
                <a16:creationId xmlns:a16="http://schemas.microsoft.com/office/drawing/2014/main" id="{74D08680-8BEE-4587-BC51-62EB6DB48177}"/>
              </a:ext>
            </a:extLst>
          </p:cNvPr>
          <p:cNvSpPr/>
          <p:nvPr/>
        </p:nvSpPr>
        <p:spPr>
          <a:xfrm>
            <a:off x="-12449" y="1471897"/>
            <a:ext cx="1310489" cy="742363"/>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Ci3T TRAINING</a:t>
            </a:r>
          </a:p>
        </p:txBody>
      </p:sp>
      <p:sp>
        <p:nvSpPr>
          <p:cNvPr id="8" name="Rectangle 7"/>
          <p:cNvSpPr/>
          <p:nvPr/>
        </p:nvSpPr>
        <p:spPr>
          <a:xfrm>
            <a:off x="204395" y="212938"/>
            <a:ext cx="8939605" cy="623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ysClr val="windowText" lastClr="000000"/>
                </a:solidFill>
                <a:effectLst>
                  <a:outerShdw blurRad="50800" dist="38100" dir="2700000" algn="tl" rotWithShape="0">
                    <a:prstClr val="black">
                      <a:alpha val="40000"/>
                    </a:prstClr>
                  </a:outerShdw>
                </a:effectLst>
                <a:uLnTx/>
                <a:uFillTx/>
                <a:latin typeface="Calibri" panose="020F0502020204030204"/>
                <a:ea typeface="+mn-ea"/>
                <a:cs typeface="+mn-cs"/>
              </a:rPr>
              <a:t>Sample Professional Learning</a:t>
            </a:r>
          </a:p>
        </p:txBody>
      </p:sp>
      <p:sp>
        <p:nvSpPr>
          <p:cNvPr id="9" name="Rectangle 8">
            <a:extLst>
              <a:ext uri="{FF2B5EF4-FFF2-40B4-BE49-F238E27FC236}">
                <a16:creationId xmlns:a16="http://schemas.microsoft.com/office/drawing/2014/main" id="{0B72C43B-01E0-4586-8239-812CEF0D80CB}"/>
              </a:ext>
            </a:extLst>
          </p:cNvPr>
          <p:cNvSpPr/>
          <p:nvPr/>
        </p:nvSpPr>
        <p:spPr>
          <a:xfrm rot="16200000">
            <a:off x="4735392" y="806568"/>
            <a:ext cx="837723" cy="797949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42DA3BE-46D0-44F9-BE12-A071892FD850}"/>
              </a:ext>
            </a:extLst>
          </p:cNvPr>
          <p:cNvSpPr/>
          <p:nvPr/>
        </p:nvSpPr>
        <p:spPr>
          <a:xfrm rot="16200000">
            <a:off x="4529188" y="1814301"/>
            <a:ext cx="1268230" cy="797949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eft Arrow 10">
            <a:extLst>
              <a:ext uri="{FF2B5EF4-FFF2-40B4-BE49-F238E27FC236}">
                <a16:creationId xmlns:a16="http://schemas.microsoft.com/office/drawing/2014/main" id="{974235D7-0A3C-4D21-8BBE-EF09B12BC292}"/>
              </a:ext>
            </a:extLst>
          </p:cNvPr>
          <p:cNvSpPr/>
          <p:nvPr/>
        </p:nvSpPr>
        <p:spPr>
          <a:xfrm rot="19845607">
            <a:off x="4147029" y="2957556"/>
            <a:ext cx="2595300" cy="128688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Register  today!</a:t>
            </a:r>
          </a:p>
        </p:txBody>
      </p:sp>
      <p:sp>
        <p:nvSpPr>
          <p:cNvPr id="16" name="5-Point Star 7">
            <a:extLst>
              <a:ext uri="{FF2B5EF4-FFF2-40B4-BE49-F238E27FC236}">
                <a16:creationId xmlns:a16="http://schemas.microsoft.com/office/drawing/2014/main" id="{2AE63C23-C1D9-487E-A66B-D50EB29FE16E}"/>
              </a:ext>
            </a:extLst>
          </p:cNvPr>
          <p:cNvSpPr/>
          <p:nvPr/>
        </p:nvSpPr>
        <p:spPr>
          <a:xfrm>
            <a:off x="124295" y="6507964"/>
            <a:ext cx="309069" cy="2628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5FDB070-E8FE-4BA5-8799-84489CAB8FA2}"/>
              </a:ext>
            </a:extLst>
          </p:cNvPr>
          <p:cNvSpPr txBox="1"/>
          <p:nvPr/>
        </p:nvSpPr>
        <p:spPr>
          <a:xfrm>
            <a:off x="319394" y="6437015"/>
            <a:ext cx="2077240" cy="461665"/>
          </a:xfrm>
          <a:prstGeom prst="rect">
            <a:avLst/>
          </a:prstGeom>
          <a:noFill/>
        </p:spPr>
        <p:txBody>
          <a:bodyPr wrap="square" rtlCol="0">
            <a:spAutoFit/>
          </a:bodyPr>
          <a:lstStyle/>
          <a:p>
            <a:r>
              <a:rPr lang="en-US" sz="2400" dirty="0"/>
              <a:t>= You Are Here</a:t>
            </a:r>
          </a:p>
        </p:txBody>
      </p:sp>
      <p:sp>
        <p:nvSpPr>
          <p:cNvPr id="18" name="5-Point Star 7">
            <a:extLst>
              <a:ext uri="{FF2B5EF4-FFF2-40B4-BE49-F238E27FC236}">
                <a16:creationId xmlns:a16="http://schemas.microsoft.com/office/drawing/2014/main" id="{64B41EC3-914D-434D-A368-78C055527A6F}"/>
              </a:ext>
            </a:extLst>
          </p:cNvPr>
          <p:cNvSpPr/>
          <p:nvPr/>
        </p:nvSpPr>
        <p:spPr>
          <a:xfrm>
            <a:off x="1745358" y="4305591"/>
            <a:ext cx="309069" cy="2628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7216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98" y="205337"/>
            <a:ext cx="9778351" cy="1207260"/>
          </a:xfrm>
        </p:spPr>
        <p:txBody>
          <a:bodyPr>
            <a:normAutofit/>
          </a:bodyPr>
          <a:lstStyle/>
          <a:p>
            <a:r>
              <a:rPr lang="en-US" sz="3800" dirty="0"/>
              <a:t>Sample</a:t>
            </a:r>
            <a:r>
              <a:rPr lang="en-US" sz="3800" b="1" dirty="0"/>
              <a:t> EMPOWER</a:t>
            </a:r>
            <a:r>
              <a:rPr lang="en-US" sz="3800" dirty="0"/>
              <a:t> Professional Learning Series</a:t>
            </a:r>
          </a:p>
        </p:txBody>
      </p:sp>
      <p:grpSp>
        <p:nvGrpSpPr>
          <p:cNvPr id="19" name="Group 2"/>
          <p:cNvGrpSpPr>
            <a:grpSpLocks/>
          </p:cNvGrpSpPr>
          <p:nvPr/>
        </p:nvGrpSpPr>
        <p:grpSpPr bwMode="auto">
          <a:xfrm>
            <a:off x="335229" y="1489800"/>
            <a:ext cx="8599487" cy="912170"/>
            <a:chOff x="316117" y="1657350"/>
            <a:chExt cx="8599283" cy="762000"/>
          </a:xfrm>
        </p:grpSpPr>
        <p:sp>
          <p:nvSpPr>
            <p:cNvPr id="20" name="Rounded Rectangle 19"/>
            <p:cNvSpPr/>
            <p:nvPr/>
          </p:nvSpPr>
          <p:spPr>
            <a:xfrm>
              <a:off x="2057563" y="1657350"/>
              <a:ext cx="6857837"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Moving Forward with Ci3T: Setting up for Success</a:t>
              </a:r>
              <a:endParaRPr lang="en-US" dirty="0">
                <a:solidFill>
                  <a:schemeClr val="bg1"/>
                </a:solidFill>
                <a:ea typeface="ＭＳ Ｐゴシック" charset="0"/>
              </a:endParaRPr>
            </a:p>
          </p:txBody>
        </p:sp>
        <p:sp>
          <p:nvSpPr>
            <p:cNvPr id="21" name="Rounded Rectangle 20"/>
            <p:cNvSpPr>
              <a:spLocks noChangeArrowheads="1"/>
            </p:cNvSpPr>
            <p:nvPr/>
          </p:nvSpPr>
          <p:spPr bwMode="auto">
            <a:xfrm>
              <a:off x="316117" y="1657350"/>
              <a:ext cx="198115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9/17/19</a:t>
              </a:r>
            </a:p>
            <a:p>
              <a:pPr algn="ctr">
                <a:defRPr/>
              </a:pPr>
              <a:r>
                <a:rPr lang="en-US" dirty="0"/>
                <a:t>5:00 – 7:00 pm</a:t>
              </a:r>
            </a:p>
          </p:txBody>
        </p:sp>
      </p:grpSp>
      <p:grpSp>
        <p:nvGrpSpPr>
          <p:cNvPr id="22" name="Group 5"/>
          <p:cNvGrpSpPr>
            <a:grpSpLocks/>
          </p:cNvGrpSpPr>
          <p:nvPr/>
        </p:nvGrpSpPr>
        <p:grpSpPr bwMode="auto">
          <a:xfrm>
            <a:off x="335228" y="2476943"/>
            <a:ext cx="8577262" cy="914400"/>
            <a:chOff x="316117" y="3666465"/>
            <a:chExt cx="8576650" cy="762000"/>
          </a:xfrm>
        </p:grpSpPr>
        <p:sp>
          <p:nvSpPr>
            <p:cNvPr id="23" name="Rounded Rectangle 22"/>
            <p:cNvSpPr/>
            <p:nvPr/>
          </p:nvSpPr>
          <p:spPr>
            <a:xfrm>
              <a:off x="2035256" y="3666465"/>
              <a:ext cx="685751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Empowering Educators with Low-Intensity Strategies to Increase Engagement and Minimize Disruption </a:t>
              </a:r>
              <a:endParaRPr lang="en-US" dirty="0">
                <a:solidFill>
                  <a:schemeClr val="bg1"/>
                </a:solidFill>
                <a:ea typeface="ＭＳ Ｐゴシック" charset="0"/>
              </a:endParaRPr>
            </a:p>
          </p:txBody>
        </p:sp>
        <p:sp>
          <p:nvSpPr>
            <p:cNvPr id="24" name="Rounded Rectangle 23"/>
            <p:cNvSpPr>
              <a:spLocks noChangeArrowheads="1"/>
            </p:cNvSpPr>
            <p:nvPr/>
          </p:nvSpPr>
          <p:spPr bwMode="auto">
            <a:xfrm>
              <a:off x="316117" y="3666465"/>
              <a:ext cx="1981059"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11/05/19</a:t>
              </a:r>
            </a:p>
            <a:p>
              <a:pPr algn="ctr">
                <a:defRPr/>
              </a:pPr>
              <a:r>
                <a:rPr lang="en-US" dirty="0"/>
                <a:t>5:00 – 7:00 pm</a:t>
              </a:r>
            </a:p>
          </p:txBody>
        </p:sp>
      </p:grpSp>
      <p:grpSp>
        <p:nvGrpSpPr>
          <p:cNvPr id="25" name="Group 25"/>
          <p:cNvGrpSpPr>
            <a:grpSpLocks/>
          </p:cNvGrpSpPr>
          <p:nvPr/>
        </p:nvGrpSpPr>
        <p:grpSpPr bwMode="auto">
          <a:xfrm>
            <a:off x="335229" y="3466317"/>
            <a:ext cx="8575675" cy="914402"/>
            <a:chOff x="332714" y="2628899"/>
            <a:chExt cx="8576650" cy="762001"/>
          </a:xfrm>
        </p:grpSpPr>
        <p:sp>
          <p:nvSpPr>
            <p:cNvPr id="26" name="Rounded Rectangle 25"/>
            <p:cNvSpPr/>
            <p:nvPr/>
          </p:nvSpPr>
          <p:spPr>
            <a:xfrm>
              <a:off x="2050583" y="2628899"/>
              <a:ext cx="685878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Supporting Students who Need More Than Tier 1: Connecting students with Secondary (Tier 2) and Tertiary (Tier 3) Interventions</a:t>
              </a:r>
              <a:endParaRPr lang="en-US" dirty="0">
                <a:solidFill>
                  <a:schemeClr val="bg1"/>
                </a:solidFill>
                <a:ea typeface="ＭＳ Ｐゴシック" charset="0"/>
              </a:endParaRPr>
            </a:p>
          </p:txBody>
        </p:sp>
        <p:sp>
          <p:nvSpPr>
            <p:cNvPr id="27" name="Rounded Rectangle 26"/>
            <p:cNvSpPr>
              <a:spLocks noChangeArrowheads="1"/>
            </p:cNvSpPr>
            <p:nvPr/>
          </p:nvSpPr>
          <p:spPr bwMode="auto">
            <a:xfrm>
              <a:off x="332714" y="2628900"/>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1/23/20</a:t>
              </a:r>
            </a:p>
            <a:p>
              <a:pPr algn="ctr">
                <a:defRPr/>
              </a:pPr>
              <a:r>
                <a:rPr lang="en-US" dirty="0"/>
                <a:t>5:00 – 7:00 pm</a:t>
              </a:r>
            </a:p>
          </p:txBody>
        </p:sp>
      </p:grpSp>
      <p:grpSp>
        <p:nvGrpSpPr>
          <p:cNvPr id="28" name="Group 7"/>
          <p:cNvGrpSpPr>
            <a:grpSpLocks/>
          </p:cNvGrpSpPr>
          <p:nvPr/>
        </p:nvGrpSpPr>
        <p:grpSpPr bwMode="auto">
          <a:xfrm>
            <a:off x="335228" y="4455689"/>
            <a:ext cx="8575675" cy="914400"/>
            <a:chOff x="332714" y="3672312"/>
            <a:chExt cx="8576650" cy="762000"/>
          </a:xfrm>
        </p:grpSpPr>
        <p:sp>
          <p:nvSpPr>
            <p:cNvPr id="29" name="Rounded Rectangle 28"/>
            <p:cNvSpPr/>
            <p:nvPr/>
          </p:nvSpPr>
          <p:spPr>
            <a:xfrm>
              <a:off x="2050584" y="3672312"/>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    Supporting Students Across the Tiers: Managing Acting Out and Internalizing Behaviors </a:t>
              </a:r>
              <a:endParaRPr lang="en-US" dirty="0">
                <a:solidFill>
                  <a:schemeClr val="bg1"/>
                </a:solidFill>
                <a:ea typeface="ＭＳ Ｐゴシック" charset="0"/>
              </a:endParaRPr>
            </a:p>
          </p:txBody>
        </p:sp>
        <p:sp>
          <p:nvSpPr>
            <p:cNvPr id="30" name="Rounded Rectangle 29"/>
            <p:cNvSpPr>
              <a:spLocks noChangeArrowheads="1"/>
            </p:cNvSpPr>
            <p:nvPr/>
          </p:nvSpPr>
          <p:spPr bwMode="auto">
            <a:xfrm>
              <a:off x="332714" y="3672312"/>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2/25/20</a:t>
              </a:r>
            </a:p>
            <a:p>
              <a:pPr algn="ctr">
                <a:defRPr/>
              </a:pPr>
              <a:r>
                <a:rPr lang="en-US" dirty="0"/>
                <a:t>5:00 – 7:00 pm</a:t>
              </a:r>
            </a:p>
          </p:txBody>
        </p:sp>
      </p:grpSp>
      <p:grpSp>
        <p:nvGrpSpPr>
          <p:cNvPr id="31" name="Group 8"/>
          <p:cNvGrpSpPr>
            <a:grpSpLocks/>
          </p:cNvGrpSpPr>
          <p:nvPr/>
        </p:nvGrpSpPr>
        <p:grpSpPr bwMode="auto">
          <a:xfrm>
            <a:off x="335228" y="5445060"/>
            <a:ext cx="8575676" cy="914400"/>
            <a:chOff x="283674" y="5252637"/>
            <a:chExt cx="8576651" cy="762000"/>
          </a:xfrm>
        </p:grpSpPr>
        <p:sp>
          <p:nvSpPr>
            <p:cNvPr id="32" name="Rounded Rectangle 31"/>
            <p:cNvSpPr/>
            <p:nvPr/>
          </p:nvSpPr>
          <p:spPr>
            <a:xfrm>
              <a:off x="2001545" y="5252637"/>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ctr" hangingPunct="1">
                <a:defRPr/>
              </a:pPr>
              <a:r>
                <a:rPr lang="en-US" dirty="0"/>
                <a:t>Moving Forward with Ci3T: Planning for Success</a:t>
              </a:r>
              <a:endParaRPr lang="en-US" dirty="0">
                <a:solidFill>
                  <a:schemeClr val="bg1"/>
                </a:solidFill>
                <a:ea typeface="ＭＳ Ｐゴシック" charset="0"/>
              </a:endParaRPr>
            </a:p>
          </p:txBody>
        </p:sp>
        <p:sp>
          <p:nvSpPr>
            <p:cNvPr id="33" name="Rounded Rectangle 32"/>
            <p:cNvSpPr>
              <a:spLocks noChangeArrowheads="1"/>
            </p:cNvSpPr>
            <p:nvPr/>
          </p:nvSpPr>
          <p:spPr bwMode="auto">
            <a:xfrm>
              <a:off x="283674" y="5252637"/>
              <a:ext cx="1950993" cy="762000"/>
            </a:xfrm>
            <a:prstGeom prst="roundRect">
              <a:avLst>
                <a:gd name="adj" fmla="val 16667"/>
              </a:avLst>
            </a:prstGeom>
            <a:solidFill>
              <a:schemeClr val="accent4">
                <a:lumMod val="60000"/>
                <a:lumOff val="4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t>4/23/20</a:t>
              </a:r>
            </a:p>
            <a:p>
              <a:pPr algn="ctr">
                <a:defRPr/>
              </a:pPr>
              <a:r>
                <a:rPr lang="en-US" dirty="0"/>
                <a:t>5:00 – 7:00 pm</a:t>
              </a:r>
            </a:p>
          </p:txBody>
        </p:sp>
      </p:grpSp>
      <p:sp>
        <p:nvSpPr>
          <p:cNvPr id="18" name="Rectangle 17">
            <a:extLst>
              <a:ext uri="{FF2B5EF4-FFF2-40B4-BE49-F238E27FC236}">
                <a16:creationId xmlns:a16="http://schemas.microsoft.com/office/drawing/2014/main" id="{5633E201-074F-4033-8908-B7247FCB3784}"/>
              </a:ext>
            </a:extLst>
          </p:cNvPr>
          <p:cNvSpPr/>
          <p:nvPr/>
        </p:nvSpPr>
        <p:spPr>
          <a:xfrm>
            <a:off x="2634722" y="1772001"/>
            <a:ext cx="5981701" cy="3477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COMPLETED!</a:t>
            </a:r>
          </a:p>
        </p:txBody>
      </p:sp>
    </p:spTree>
    <p:extLst>
      <p:ext uri="{BB962C8B-B14F-4D97-AF65-F5344CB8AC3E}">
        <p14:creationId xmlns:p14="http://schemas.microsoft.com/office/powerpoint/2010/main" val="409665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C8C515D4-1640-4AD8-98B0-844C4B3E9E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667" y="237641"/>
            <a:ext cx="7708951" cy="5221435"/>
          </a:xfrm>
          <a:prstGeom prst="rect">
            <a:avLst/>
          </a:prstGeom>
        </p:spPr>
      </p:pic>
      <p:sp>
        <p:nvSpPr>
          <p:cNvPr id="12" name="Rectangle 11">
            <a:extLst>
              <a:ext uri="{FF2B5EF4-FFF2-40B4-BE49-F238E27FC236}">
                <a16:creationId xmlns:a16="http://schemas.microsoft.com/office/drawing/2014/main" id="{CF9382E5-0B62-4631-9CE4-F3FD699A0B38}"/>
              </a:ext>
            </a:extLst>
          </p:cNvPr>
          <p:cNvSpPr/>
          <p:nvPr/>
        </p:nvSpPr>
        <p:spPr>
          <a:xfrm>
            <a:off x="4721853" y="1346172"/>
            <a:ext cx="1212955"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F1723406-4349-4FD0-821C-E555CBA34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982" y="972155"/>
            <a:ext cx="4445018" cy="5753961"/>
          </a:xfrm>
          <a:prstGeom prst="rect">
            <a:avLst/>
          </a:prstGeom>
          <a:ln>
            <a:solidFill>
              <a:schemeClr val="accent2"/>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85021" y="3783795"/>
            <a:ext cx="2095058" cy="2722513"/>
          </a:xfrm>
          <a:prstGeom prst="rect">
            <a:avLst/>
          </a:prstGeom>
        </p:spPr>
      </p:pic>
    </p:spTree>
    <p:extLst>
      <p:ext uri="{BB962C8B-B14F-4D97-AF65-F5344CB8AC3E}">
        <p14:creationId xmlns:p14="http://schemas.microsoft.com/office/powerpoint/2010/main" val="1694554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74" y="1020726"/>
            <a:ext cx="9161174" cy="5837274"/>
          </a:xfrm>
          <a:prstGeom prst="rect">
            <a:avLst/>
          </a:prstGeom>
        </p:spPr>
      </p:pic>
      <p:sp>
        <p:nvSpPr>
          <p:cNvPr id="4" name="Rectangle 3"/>
          <p:cNvSpPr/>
          <p:nvPr/>
        </p:nvSpPr>
        <p:spPr>
          <a:xfrm>
            <a:off x="485694" y="110041"/>
            <a:ext cx="8155438" cy="707886"/>
          </a:xfrm>
          <a:prstGeom prst="rect">
            <a:avLst/>
          </a:prstGeom>
        </p:spPr>
        <p:txBody>
          <a:bodyPr wrap="none">
            <a:spAutoFit/>
          </a:bodyPr>
          <a:lstStyle/>
          <a:p>
            <a:r>
              <a:rPr lang="en-US" sz="4000" dirty="0"/>
              <a:t>Updates to the Website! www.ci3t.org</a:t>
            </a:r>
          </a:p>
        </p:txBody>
      </p:sp>
      <p:sp>
        <p:nvSpPr>
          <p:cNvPr id="5" name="Oval 4"/>
          <p:cNvSpPr/>
          <p:nvPr/>
        </p:nvSpPr>
        <p:spPr>
          <a:xfrm>
            <a:off x="159488" y="2477386"/>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65879" y="2489710"/>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621300" y="914400"/>
            <a:ext cx="1880436" cy="1562986"/>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5540000" flipH="1">
            <a:off x="4904668" y="1074614"/>
            <a:ext cx="1911927" cy="1361209"/>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B7AE55A-D565-4A4E-B20C-07CF52ABD1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6851" y="2298672"/>
            <a:ext cx="3183292" cy="4136664"/>
          </a:xfrm>
          <a:prstGeom prst="rect">
            <a:avLst/>
          </a:prstGeom>
          <a:effectLst>
            <a:glow rad="101600">
              <a:schemeClr val="bg1">
                <a:alpha val="40000"/>
              </a:schemeClr>
            </a:glow>
          </a:effectLst>
        </p:spPr>
      </p:pic>
      <p:sp>
        <p:nvSpPr>
          <p:cNvPr id="10" name="Rectangle: Rounded Corners 9">
            <a:extLst>
              <a:ext uri="{FF2B5EF4-FFF2-40B4-BE49-F238E27FC236}">
                <a16:creationId xmlns:a16="http://schemas.microsoft.com/office/drawing/2014/main" id="{F38D2D2B-79F1-46C8-AD80-CC42B4DD8864}"/>
              </a:ext>
            </a:extLst>
          </p:cNvPr>
          <p:cNvSpPr/>
          <p:nvPr/>
        </p:nvSpPr>
        <p:spPr>
          <a:xfrm>
            <a:off x="2879874" y="5362973"/>
            <a:ext cx="3129041" cy="80807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Check out the newly updated Ci3T iBook v1.3 today!</a:t>
            </a:r>
          </a:p>
        </p:txBody>
      </p:sp>
    </p:spTree>
    <p:extLst>
      <p:ext uri="{BB962C8B-B14F-4D97-AF65-F5344CB8AC3E}">
        <p14:creationId xmlns:p14="http://schemas.microsoft.com/office/powerpoint/2010/main" val="4899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Content Placeholder 6" descr="umbreit.jpg"/>
          <p:cNvPicPr>
            <a:picLocks noChangeAspect="1"/>
          </p:cNvPicPr>
          <p:nvPr/>
        </p:nvPicPr>
        <p:blipFill>
          <a:blip r:embed="rId2" cstate="screen">
            <a:extLst>
              <a:ext uri="{28A0092B-C50C-407E-A947-70E740481C1C}">
                <a14:useLocalDpi xmlns:a14="http://schemas.microsoft.com/office/drawing/2010/main"/>
              </a:ext>
            </a:extLst>
          </a:blip>
          <a:srcRect l="-59806" r="-59806"/>
          <a:stretch>
            <a:fillRect/>
          </a:stretch>
        </p:blipFill>
        <p:spPr>
          <a:xfrm rot="784843">
            <a:off x="2405180" y="1613817"/>
            <a:ext cx="3801315" cy="2144628"/>
          </a:xfrm>
          <a:prstGeom prst="rect">
            <a:avLst/>
          </a:prstGeom>
          <a:ln>
            <a:noFill/>
          </a:ln>
          <a:effectLst>
            <a:outerShdw blurRad="292100" dist="139700" dir="2700000" algn="tl" rotWithShape="0">
              <a:srgbClr val="333333">
                <a:alpha val="65000"/>
              </a:srgbClr>
            </a:outerShdw>
          </a:effectLst>
        </p:spPr>
      </p:pic>
      <p:pic>
        <p:nvPicPr>
          <p:cNvPr id="1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8272" y="1398695"/>
            <a:ext cx="1781181" cy="2299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idx="4294967295"/>
          </p:nvPr>
        </p:nvSpPr>
        <p:spPr>
          <a:xfrm>
            <a:off x="685800" y="300038"/>
            <a:ext cx="7772400" cy="900112"/>
          </a:xfrm>
        </p:spPr>
        <p:txBody>
          <a:bodyPr>
            <a:normAutofit/>
          </a:bodyPr>
          <a:lstStyle/>
          <a:p>
            <a:r>
              <a:rPr lang="en-US" b="1" dirty="0"/>
              <a:t>Thank you!</a:t>
            </a:r>
          </a:p>
        </p:txBody>
      </p:sp>
      <p:pic>
        <p:nvPicPr>
          <p:cNvPr id="8" name="Picture 3" descr="http://www.guilford.com/covers/large/978160623951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020605">
            <a:off x="154635" y="1641609"/>
            <a:ext cx="1586746" cy="2160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 name="Picture 2" descr="142499888448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1149425">
            <a:off x="443979" y="2670204"/>
            <a:ext cx="1600313" cy="2305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Cover Graphic"/>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152811">
            <a:off x="1927525" y="2791817"/>
            <a:ext cx="1574801" cy="21404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4" name="Picture 2" descr="_2_126B14DC126B1074005A90E08525791A"/>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1343550">
            <a:off x="3413738" y="3170628"/>
            <a:ext cx="1784195" cy="2129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A30CEFF-0B05-4E83-83B7-EA27DAF01C6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323583">
            <a:off x="766360" y="4633622"/>
            <a:ext cx="1364591" cy="1773276"/>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49325" y="1757195"/>
            <a:ext cx="3509212" cy="45578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Down Arrow 5"/>
          <p:cNvSpPr/>
          <p:nvPr/>
        </p:nvSpPr>
        <p:spPr>
          <a:xfrm>
            <a:off x="6379606" y="118582"/>
            <a:ext cx="2448584" cy="1784030"/>
          </a:xfrm>
          <a:prstGeom prst="downArrow">
            <a:avLst>
              <a:gd name="adj1" fmla="val 49056"/>
              <a:gd name="adj2" fmla="val 5000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rPr>
              <a:t>Please complete a session evaluation</a:t>
            </a:r>
          </a:p>
        </p:txBody>
      </p:sp>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20131" y="4450913"/>
            <a:ext cx="3116091" cy="2407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61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0" descr="Image result for amy briesch northeastern university">
            <a:extLst>
              <a:ext uri="{FF2B5EF4-FFF2-40B4-BE49-F238E27FC236}">
                <a16:creationId xmlns:a16="http://schemas.microsoft.com/office/drawing/2014/main" id="{9A929E5A-5B5D-46DD-A9C9-02D8CD347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92538" y="3713752"/>
            <a:ext cx="1051053" cy="1046808"/>
          </a:xfrm>
          <a:prstGeom prst="ellipse">
            <a:avLst/>
          </a:prstGeom>
          <a:extLst>
            <a:ext uri="{909E8E84-426E-40DD-AFC4-6F175D3DCCD1}">
              <a14:hiddenFill xmlns:a14="http://schemas.microsoft.com/office/drawing/2010/main">
                <a:solidFill>
                  <a:srgbClr val="FFFFFF"/>
                </a:solidFill>
              </a14:hiddenFill>
            </a:ext>
          </a:extLst>
        </p:spPr>
      </p:pic>
      <p:pic>
        <p:nvPicPr>
          <p:cNvPr id="39" name="Grant Allen"/>
          <p:cNvPicPr>
            <a:picLocks noChangeAspect="1"/>
          </p:cNvPicPr>
          <p:nvPr/>
        </p:nvPicPr>
        <p:blipFill rotWithShape="1">
          <a:blip r:embed="rId4" cstate="screen">
            <a:extLst>
              <a:ext uri="{28A0092B-C50C-407E-A947-70E740481C1C}">
                <a14:useLocalDpi xmlns:a14="http://schemas.microsoft.com/office/drawing/2010/main"/>
              </a:ext>
            </a:extLst>
          </a:blip>
          <a:srcRect r="7775"/>
          <a:stretch/>
        </p:blipFill>
        <p:spPr>
          <a:xfrm>
            <a:off x="7287985" y="2926900"/>
            <a:ext cx="984589" cy="1033272"/>
          </a:xfrm>
          <a:prstGeom prst="ellipse">
            <a:avLst/>
          </a:prstGeom>
        </p:spPr>
      </p:pic>
      <p:pic>
        <p:nvPicPr>
          <p:cNvPr id="42" name="Katie Lane">
            <a:extLst>
              <a:ext uri="{FF2B5EF4-FFF2-40B4-BE49-F238E27FC236}">
                <a16:creationId xmlns:a16="http://schemas.microsoft.com/office/drawing/2014/main" id="{A72AF21B-2A65-384B-A9A9-12AB267A8A7B}"/>
              </a:ext>
            </a:extLst>
          </p:cNvPr>
          <p:cNvPicPr>
            <a:picLocks/>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6181504" y="1726523"/>
            <a:ext cx="1071355" cy="1072683"/>
          </a:xfrm>
          <a:prstGeom prst="ellipse">
            <a:avLst/>
          </a:prstGeom>
        </p:spPr>
      </p:pic>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7" cstate="screen">
            <a:alphaModFix amt="92000"/>
            <a:extLst>
              <a:ext uri="{28A0092B-C50C-407E-A947-70E740481C1C}">
                <a14:useLocalDpi xmlns:a14="http://schemas.microsoft.com/office/drawing/2010/main"/>
              </a:ext>
            </a:extLst>
          </a:blip>
          <a:stretch>
            <a:fillRect/>
          </a:stretch>
        </p:blipFill>
        <p:spPr>
          <a:xfrm>
            <a:off x="161467" y="1671441"/>
            <a:ext cx="5512320" cy="3537518"/>
          </a:xfrm>
          <a:prstGeom prst="rect">
            <a:avLst/>
          </a:prstGeom>
        </p:spPr>
      </p:pic>
      <p:pic>
        <p:nvPicPr>
          <p:cNvPr id="3" name="Kristina Brown">
            <a:extLst>
              <a:ext uri="{FF2B5EF4-FFF2-40B4-BE49-F238E27FC236}">
                <a16:creationId xmlns:a16="http://schemas.microsoft.com/office/drawing/2014/main" id="{548731AF-4A74-48E7-8703-0F82F127E6F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458189" y="4665035"/>
            <a:ext cx="1024112" cy="1024112"/>
          </a:xfrm>
          <a:prstGeom prst="ellipse">
            <a:avLst/>
          </a:prstGeom>
        </p:spPr>
      </p:pic>
      <p:pic>
        <p:nvPicPr>
          <p:cNvPr id="44" name="Picture 12" descr="Image result for sandra chafouleas university of connecticut">
            <a:extLst>
              <a:ext uri="{FF2B5EF4-FFF2-40B4-BE49-F238E27FC236}">
                <a16:creationId xmlns:a16="http://schemas.microsoft.com/office/drawing/2014/main" id="{7053C13B-FE32-46A3-BF94-0419009064D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09313" y="4627840"/>
            <a:ext cx="1061307" cy="1061307"/>
          </a:xfrm>
          <a:prstGeom prst="ellipse">
            <a:avLst/>
          </a:prstGeom>
          <a:extLst>
            <a:ext uri="{909E8E84-426E-40DD-AFC4-6F175D3DCCD1}">
              <a14:hiddenFill xmlns:a14="http://schemas.microsoft.com/office/drawing/2010/main">
                <a:solidFill>
                  <a:srgbClr val="FFFFFF"/>
                </a:solidFill>
              </a14:hiddenFill>
            </a:ext>
          </a:extLst>
        </p:spPr>
      </p:pic>
      <p:pic>
        <p:nvPicPr>
          <p:cNvPr id="5" name="Holly"/>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18576" y="1422352"/>
            <a:ext cx="1119584" cy="1124650"/>
          </a:xfrm>
          <a:prstGeom prst="ellipse">
            <a:avLst/>
          </a:prstGeom>
          <a:ln w="28575">
            <a:noFill/>
          </a:ln>
          <a:effectLst>
            <a:outerShdw blurRad="50800" dist="38100" dir="2700000" algn="tl" rotWithShape="0">
              <a:prstClr val="black">
                <a:alpha val="40000"/>
              </a:prstClr>
            </a:outerShdw>
          </a:effectLst>
        </p:spPr>
      </p:pic>
      <p:pic>
        <p:nvPicPr>
          <p:cNvPr id="6" name="Jemma"/>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26674" y="78603"/>
            <a:ext cx="1132174" cy="1124649"/>
          </a:xfrm>
          <a:prstGeom prst="ellipse">
            <a:avLst/>
          </a:prstGeom>
          <a:ln w="28575">
            <a:noFill/>
          </a:ln>
          <a:effectLst>
            <a:outerShdw blurRad="50800" dist="38100" dir="2700000" algn="tl" rotWithShape="0">
              <a:prstClr val="black">
                <a:alpha val="40000"/>
              </a:prstClr>
            </a:outerShdw>
          </a:effectLst>
        </p:spPr>
      </p:pic>
      <p:pic>
        <p:nvPicPr>
          <p:cNvPr id="8" name="Robin"/>
          <p:cNvPicPr>
            <a:picLocks noChangeAspect="1"/>
          </p:cNvPicPr>
          <p:nvPr/>
        </p:nvPicPr>
        <p:blipFill rotWithShape="1">
          <a:blip r:embed="rId12" cstate="screen">
            <a:extLst>
              <a:ext uri="{28A0092B-C50C-407E-A947-70E740481C1C}">
                <a14:useLocalDpi xmlns:a14="http://schemas.microsoft.com/office/drawing/2010/main"/>
              </a:ext>
            </a:extLst>
          </a:blip>
          <a:srcRect r="-470"/>
          <a:stretch/>
        </p:blipFill>
        <p:spPr>
          <a:xfrm>
            <a:off x="6878757" y="-8462"/>
            <a:ext cx="1132174" cy="1139906"/>
          </a:xfrm>
          <a:prstGeom prst="ellipse">
            <a:avLst/>
          </a:prstGeom>
          <a:ln w="28575">
            <a:noFill/>
          </a:ln>
          <a:effectLst>
            <a:outerShdw blurRad="50800" dist="38100" dir="2700000" algn="tl" rotWithShape="0">
              <a:prstClr val="black">
                <a:alpha val="40000"/>
              </a:prstClr>
            </a:outerShdw>
          </a:effectLst>
        </p:spPr>
      </p:pic>
      <p:pic>
        <p:nvPicPr>
          <p:cNvPr id="9" name="Meredith"/>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53569" y="4813422"/>
            <a:ext cx="1024946" cy="1028700"/>
          </a:xfrm>
          <a:prstGeom prst="ellipse">
            <a:avLst/>
          </a:prstGeom>
        </p:spPr>
      </p:pic>
      <p:pic>
        <p:nvPicPr>
          <p:cNvPr id="11" name="Brenna Wood"/>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289502" y="5624513"/>
            <a:ext cx="1050131" cy="1049694"/>
          </a:xfrm>
          <a:prstGeom prst="ellipse">
            <a:avLst/>
          </a:prstGeom>
        </p:spPr>
      </p:pic>
      <p:pic>
        <p:nvPicPr>
          <p:cNvPr id="12" name="Picture 11"/>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p:blipFill>
        <p:spPr>
          <a:xfrm>
            <a:off x="265772" y="5267860"/>
            <a:ext cx="1019170" cy="1028700"/>
          </a:xfrm>
          <a:prstGeom prst="ellipse">
            <a:avLst/>
          </a:prstGeom>
        </p:spPr>
      </p:pic>
      <p:pic>
        <p:nvPicPr>
          <p:cNvPr id="25" name="Cara"/>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533054" y="5731889"/>
            <a:ext cx="1028700" cy="1028700"/>
          </a:xfrm>
          <a:prstGeom prst="ellipse">
            <a:avLst/>
          </a:prstGeom>
        </p:spPr>
      </p:pic>
      <p:pic>
        <p:nvPicPr>
          <p:cNvPr id="26" name="Mallory"/>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756162" y="4751349"/>
            <a:ext cx="1022429" cy="1028700"/>
          </a:xfrm>
          <a:prstGeom prst="ellipse">
            <a:avLst/>
          </a:prstGeom>
        </p:spPr>
      </p:pic>
      <p:pic>
        <p:nvPicPr>
          <p:cNvPr id="27" name="Liane"/>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504952" y="5608706"/>
            <a:ext cx="1025365" cy="1028700"/>
          </a:xfrm>
          <a:prstGeom prst="ellipse">
            <a:avLst/>
          </a:prstGeom>
        </p:spPr>
      </p:pic>
      <p:pic>
        <p:nvPicPr>
          <p:cNvPr id="28" name="Picture 2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998753" y="3815417"/>
            <a:ext cx="1022018" cy="1028700"/>
          </a:xfrm>
          <a:prstGeom prst="ellipse">
            <a:avLst/>
          </a:prstGeom>
        </p:spPr>
      </p:pic>
      <p:pic>
        <p:nvPicPr>
          <p:cNvPr id="29" name="David Roye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6663290" y="1018321"/>
            <a:ext cx="1084952" cy="1084952"/>
          </a:xfrm>
          <a:prstGeom prst="ellipse">
            <a:avLst/>
          </a:prstGeom>
        </p:spPr>
      </p:pic>
      <p:pic>
        <p:nvPicPr>
          <p:cNvPr id="30" name="Eric Common"/>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949958" y="1871733"/>
            <a:ext cx="1032575" cy="1028700"/>
          </a:xfrm>
          <a:prstGeom prst="ellipse">
            <a:avLst/>
          </a:prstGeom>
        </p:spPr>
      </p:pic>
      <p:pic>
        <p:nvPicPr>
          <p:cNvPr id="31" name="Abbie" descr="BFF31EDF-3165-488C-BFA8-AD74709271BF@vanderbilt"/>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8057567" y="2859096"/>
            <a:ext cx="1009487" cy="10127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Nelson Brunstin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445545" y="2755046"/>
            <a:ext cx="1024166" cy="1028700"/>
          </a:xfrm>
          <a:prstGeom prst="ellipse">
            <a:avLst/>
          </a:prstGeom>
        </p:spPr>
      </p:pic>
      <p:pic>
        <p:nvPicPr>
          <p:cNvPr id="33" name="Allison Bruhn"/>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821782" y="4974633"/>
            <a:ext cx="1034805" cy="1028700"/>
          </a:xfrm>
          <a:prstGeom prst="ellipse">
            <a:avLst/>
          </a:prstGeom>
        </p:spPr>
      </p:pic>
      <p:pic>
        <p:nvPicPr>
          <p:cNvPr id="34" name="Picture 3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3778386" y="4781705"/>
            <a:ext cx="1101422" cy="1099270"/>
          </a:xfrm>
          <a:prstGeom prst="ellipse">
            <a:avLst/>
          </a:prstGeom>
        </p:spPr>
      </p:pic>
      <p:pic>
        <p:nvPicPr>
          <p:cNvPr id="35" name="Kathryn Germe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490138" y="5588494"/>
            <a:ext cx="1028700" cy="1028700"/>
          </a:xfrm>
          <a:prstGeom prst="ellipse">
            <a:avLst/>
          </a:prstGeom>
        </p:spPr>
      </p:pic>
      <p:sp>
        <p:nvSpPr>
          <p:cNvPr id="41" name="Oval 40">
            <a:extLst>
              <a:ext uri="{FF2B5EF4-FFF2-40B4-BE49-F238E27FC236}">
                <a16:creationId xmlns:a16="http://schemas.microsoft.com/office/drawing/2014/main" id="{F7382A68-D322-4888-AB64-2CF7AAB5EB58}"/>
              </a:ext>
            </a:extLst>
          </p:cNvPr>
          <p:cNvSpPr/>
          <p:nvPr/>
        </p:nvSpPr>
        <p:spPr>
          <a:xfrm>
            <a:off x="1253390" y="5583922"/>
            <a:ext cx="1024370" cy="1033272"/>
          </a:xfrm>
          <a:prstGeom prst="ellipse">
            <a:avLst/>
          </a:prstGeom>
          <a:blipFill dpi="0" rotWithShape="1">
            <a:blip r:embed="rId28" cstate="screen">
              <a:extLst>
                <a:ext uri="{BEBA8EAE-BF5A-486C-A8C5-ECC9F3942E4B}">
                  <a14:imgProps xmlns:a14="http://schemas.microsoft.com/office/drawing/2010/main">
                    <a14:imgLayer r:embed="rId29">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loma">
            <a:extLst>
              <a:ext uri="{FF2B5EF4-FFF2-40B4-BE49-F238E27FC236}">
                <a16:creationId xmlns:a16="http://schemas.microsoft.com/office/drawing/2014/main" id="{D32AE4B9-AFB7-4A32-A00D-1737D0DF8842}"/>
              </a:ext>
            </a:extLst>
          </p:cNvPr>
          <p:cNvSpPr/>
          <p:nvPr/>
        </p:nvSpPr>
        <p:spPr>
          <a:xfrm>
            <a:off x="5477865" y="2515611"/>
            <a:ext cx="1051053" cy="1053711"/>
          </a:xfrm>
          <a:prstGeom prst="ellipse">
            <a:avLst/>
          </a:prstGeom>
          <a:blipFill dpi="0" rotWithShape="1">
            <a:blip r:embed="rId3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1">
            <a:extLst>
              <a:ext uri="{FF2B5EF4-FFF2-40B4-BE49-F238E27FC236}">
                <a16:creationId xmlns:a16="http://schemas.microsoft.com/office/drawing/2014/main" id="{2EC53407-F724-4069-988F-FC0CFDFCD6FE}"/>
              </a:ext>
            </a:extLst>
          </p:cNvPr>
          <p:cNvSpPr txBox="1">
            <a:spLocks/>
          </p:cNvSpPr>
          <p:nvPr/>
        </p:nvSpPr>
        <p:spPr>
          <a:xfrm>
            <a:off x="-258598" y="109020"/>
            <a:ext cx="5742340"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a:r>
              <a:rPr lang="en-US" altLang="en-US" sz="3100" b="1" dirty="0"/>
              <a:t>Implementing Ci3T Models: </a:t>
            </a:r>
            <a:br>
              <a:rPr lang="en-US" altLang="en-US" sz="3100" b="1" dirty="0"/>
            </a:br>
            <a:r>
              <a:rPr lang="en-US" altLang="en-US" sz="3100" b="1" dirty="0"/>
              <a:t>A Respectful Partnership</a:t>
            </a:r>
            <a:br>
              <a:rPr lang="en-US" altLang="en-US" sz="3600" b="1" dirty="0"/>
            </a:br>
            <a:endParaRPr lang="en-US" altLang="en-US" sz="3600" b="1" dirty="0">
              <a:solidFill>
                <a:srgbClr val="FF0000"/>
              </a:solidFill>
            </a:endParaRPr>
          </a:p>
        </p:txBody>
      </p:sp>
      <p:pic>
        <p:nvPicPr>
          <p:cNvPr id="45" name="Cynthia">
            <a:extLst>
              <a:ext uri="{FF2B5EF4-FFF2-40B4-BE49-F238E27FC236}">
                <a16:creationId xmlns:a16="http://schemas.microsoft.com/office/drawing/2014/main" id="{50771E12-6413-4FBF-B5E2-9EABCBA1A95F}"/>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339401" y="5756969"/>
            <a:ext cx="978539" cy="9785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Ashley"/>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922370" y="3910011"/>
            <a:ext cx="1035011" cy="1028700"/>
          </a:xfrm>
          <a:prstGeom prst="ellipse">
            <a:avLst/>
          </a:prstGeom>
        </p:spPr>
      </p:pic>
      <p:pic>
        <p:nvPicPr>
          <p:cNvPr id="10" name="Emily"/>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717027" y="797019"/>
            <a:ext cx="1028558" cy="1033272"/>
          </a:xfrm>
          <a:prstGeom prst="ellipse">
            <a:avLst/>
          </a:prstGeom>
        </p:spPr>
      </p:pic>
      <p:pic>
        <p:nvPicPr>
          <p:cNvPr id="40" name="Mark Buckman" descr="A person smiling for the camera&#10;&#10;Description automatically generated">
            <a:extLst>
              <a:ext uri="{FF2B5EF4-FFF2-40B4-BE49-F238E27FC236}">
                <a16:creationId xmlns:a16="http://schemas.microsoft.com/office/drawing/2014/main" id="{258D6A3E-349A-4701-B006-2049A7CE8D19}"/>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5460559" y="1246346"/>
            <a:ext cx="1044541" cy="1044541"/>
          </a:xfrm>
          <a:prstGeom prst="ellipse">
            <a:avLst/>
          </a:prstGeom>
        </p:spPr>
      </p:pic>
      <p:pic>
        <p:nvPicPr>
          <p:cNvPr id="7" name="Wendy"/>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4598284" y="544180"/>
            <a:ext cx="1132960" cy="1124649"/>
          </a:xfrm>
          <a:prstGeom prst="ellipse">
            <a:avLst/>
          </a:prstGeom>
          <a:ln w="28575">
            <a:noFill/>
          </a:ln>
          <a:effectLst>
            <a:outerShdw blurRad="50800" dist="38100" dir="2700000" algn="tl" rotWithShape="0">
              <a:prstClr val="black">
                <a:alpha val="40000"/>
              </a:prstClr>
            </a:outerShdw>
          </a:effectLst>
        </p:spPr>
      </p:pic>
      <p:pic>
        <p:nvPicPr>
          <p:cNvPr id="49" name="Sara" descr="A person in a striped shirt and smiling at the camera&#10;&#10;Description automatically generated">
            <a:extLst>
              <a:ext uri="{FF2B5EF4-FFF2-40B4-BE49-F238E27FC236}">
                <a16:creationId xmlns:a16="http://schemas.microsoft.com/office/drawing/2014/main" id="{7F13DBB0-C83E-443F-840C-6261CF44AB38}"/>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5183656" y="3409598"/>
            <a:ext cx="1033272" cy="1033272"/>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7" name="Melinda Leko">
            <a:extLst>
              <a:ext uri="{FF2B5EF4-FFF2-40B4-BE49-F238E27FC236}">
                <a16:creationId xmlns:a16="http://schemas.microsoft.com/office/drawing/2014/main" id="{2C01DB6C-7834-FD40-848B-93AA043BC354}"/>
              </a:ext>
            </a:extLst>
          </p:cNvPr>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047235" y="1915928"/>
            <a:ext cx="1098646" cy="1098646"/>
          </a:xfrm>
          <a:prstGeom prst="ellipse">
            <a:avLst/>
          </a:prstGeom>
          <a:effectLst/>
        </p:spPr>
      </p:pic>
      <p:pic>
        <p:nvPicPr>
          <p:cNvPr id="50" name="Picture 49" descr="A person posing for the camera&#10;&#10;Description automatically generated">
            <a:extLst>
              <a:ext uri="{FF2B5EF4-FFF2-40B4-BE49-F238E27FC236}">
                <a16:creationId xmlns:a16="http://schemas.microsoft.com/office/drawing/2014/main" id="{99FC6371-7A5A-4D8D-8AA3-7222E1A51406}"/>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4454505" y="5465311"/>
            <a:ext cx="1024128" cy="102412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1" name="Picture 6">
            <a:extLst>
              <a:ext uri="{FF2B5EF4-FFF2-40B4-BE49-F238E27FC236}">
                <a16:creationId xmlns:a16="http://schemas.microsoft.com/office/drawing/2014/main" id="{640C0C17-8BC8-4272-94A2-D4DE39C9A3C1}"/>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2736905" y="980206"/>
            <a:ext cx="1112883" cy="1143000"/>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7670567" y="44824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4" name="Picture 53" descr="A group of people posing for the camera&#10;&#10;Description automatically generated">
            <a:extLst>
              <a:ext uri="{FF2B5EF4-FFF2-40B4-BE49-F238E27FC236}">
                <a16:creationId xmlns:a16="http://schemas.microsoft.com/office/drawing/2014/main" id="{0C617ADE-B26E-4E56-A840-81EC3D4773E1}"/>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4963345" y="4459519"/>
            <a:ext cx="1068918" cy="1108763"/>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450985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par>
                                <p:cTn id="47" presetID="3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0" fill="hold"/>
                                        <p:tgtEl>
                                          <p:spTgt spid="42"/>
                                        </p:tgtEl>
                                        <p:attrNameLst>
                                          <p:attrName>ppt_w</p:attrName>
                                        </p:attrNameLst>
                                      </p:cBhvr>
                                      <p:tavLst>
                                        <p:tav tm="0">
                                          <p:val>
                                            <p:fltVal val="0"/>
                                          </p:val>
                                        </p:tav>
                                        <p:tav tm="100000">
                                          <p:val>
                                            <p:strVal val="#ppt_w"/>
                                          </p:val>
                                        </p:tav>
                                      </p:tavLst>
                                    </p:anim>
                                    <p:anim calcmode="lin" valueType="num">
                                      <p:cBhvr>
                                        <p:cTn id="56" dur="1000" fill="hold"/>
                                        <p:tgtEl>
                                          <p:spTgt spid="42"/>
                                        </p:tgtEl>
                                        <p:attrNameLst>
                                          <p:attrName>ppt_h</p:attrName>
                                        </p:attrNameLst>
                                      </p:cBhvr>
                                      <p:tavLst>
                                        <p:tav tm="0">
                                          <p:val>
                                            <p:fltVal val="0"/>
                                          </p:val>
                                        </p:tav>
                                        <p:tav tm="100000">
                                          <p:val>
                                            <p:strVal val="#ppt_h"/>
                                          </p:val>
                                        </p:tav>
                                      </p:tavLst>
                                    </p:anim>
                                    <p:anim calcmode="lin" valueType="num">
                                      <p:cBhvr>
                                        <p:cTn id="57" dur="1000" fill="hold"/>
                                        <p:tgtEl>
                                          <p:spTgt spid="42"/>
                                        </p:tgtEl>
                                        <p:attrNameLst>
                                          <p:attrName>style.rotation</p:attrName>
                                        </p:attrNameLst>
                                      </p:cBhvr>
                                      <p:tavLst>
                                        <p:tav tm="0">
                                          <p:val>
                                            <p:fltVal val="90"/>
                                          </p:val>
                                        </p:tav>
                                        <p:tav tm="100000">
                                          <p:val>
                                            <p:fltVal val="0"/>
                                          </p:val>
                                        </p:tav>
                                      </p:tavLst>
                                    </p:anim>
                                    <p:animEffect transition="in" filter="fade">
                                      <p:cBhvr>
                                        <p:cTn id="58" dur="1000"/>
                                        <p:tgtEl>
                                          <p:spTgt spid="42"/>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 calcmode="lin" valueType="num">
                                      <p:cBhvr>
                                        <p:cTn id="69" dur="1000" fill="hold"/>
                                        <p:tgtEl>
                                          <p:spTgt spid="32"/>
                                        </p:tgtEl>
                                        <p:attrNameLst>
                                          <p:attrName>style.rotation</p:attrName>
                                        </p:attrNameLst>
                                      </p:cBhvr>
                                      <p:tavLst>
                                        <p:tav tm="0">
                                          <p:val>
                                            <p:fltVal val="90"/>
                                          </p:val>
                                        </p:tav>
                                        <p:tav tm="100000">
                                          <p:val>
                                            <p:fltVal val="0"/>
                                          </p:val>
                                        </p:tav>
                                      </p:tavLst>
                                    </p:anim>
                                    <p:animEffect transition="in" filter="fade">
                                      <p:cBhvr>
                                        <p:cTn id="70" dur="1000"/>
                                        <p:tgtEl>
                                          <p:spTgt spid="32"/>
                                        </p:tgtEl>
                                      </p:cBhvr>
                                    </p:animEffect>
                                  </p:childTnLst>
                                </p:cTn>
                              </p:par>
                              <p:par>
                                <p:cTn id="71" presetID="3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style.rotation</p:attrName>
                                        </p:attrNameLst>
                                      </p:cBhvr>
                                      <p:tavLst>
                                        <p:tav tm="0">
                                          <p:val>
                                            <p:fltVal val="90"/>
                                          </p:val>
                                        </p:tav>
                                        <p:tav tm="100000">
                                          <p:val>
                                            <p:fltVal val="0"/>
                                          </p:val>
                                        </p:tav>
                                      </p:tavLst>
                                    </p:anim>
                                    <p:animEffect transition="in" filter="fade">
                                      <p:cBhvr>
                                        <p:cTn id="76" dur="1000"/>
                                        <p:tgtEl>
                                          <p:spTgt spid="40"/>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1000" fill="hold"/>
                                        <p:tgtEl>
                                          <p:spTgt spid="36"/>
                                        </p:tgtEl>
                                        <p:attrNameLst>
                                          <p:attrName>ppt_w</p:attrName>
                                        </p:attrNameLst>
                                      </p:cBhvr>
                                      <p:tavLst>
                                        <p:tav tm="0">
                                          <p:val>
                                            <p:fltVal val="0"/>
                                          </p:val>
                                        </p:tav>
                                        <p:tav tm="100000">
                                          <p:val>
                                            <p:strVal val="#ppt_w"/>
                                          </p:val>
                                        </p:tav>
                                      </p:tavLst>
                                    </p:anim>
                                    <p:anim calcmode="lin" valueType="num">
                                      <p:cBhvr>
                                        <p:cTn id="80" dur="1000" fill="hold"/>
                                        <p:tgtEl>
                                          <p:spTgt spid="36"/>
                                        </p:tgtEl>
                                        <p:attrNameLst>
                                          <p:attrName>ppt_h</p:attrName>
                                        </p:attrNameLst>
                                      </p:cBhvr>
                                      <p:tavLst>
                                        <p:tav tm="0">
                                          <p:val>
                                            <p:fltVal val="0"/>
                                          </p:val>
                                        </p:tav>
                                        <p:tav tm="100000">
                                          <p:val>
                                            <p:strVal val="#ppt_h"/>
                                          </p:val>
                                        </p:tav>
                                      </p:tavLst>
                                    </p:anim>
                                    <p:anim calcmode="lin" valueType="num">
                                      <p:cBhvr>
                                        <p:cTn id="81" dur="1000" fill="hold"/>
                                        <p:tgtEl>
                                          <p:spTgt spid="36"/>
                                        </p:tgtEl>
                                        <p:attrNameLst>
                                          <p:attrName>style.rotation</p:attrName>
                                        </p:attrNameLst>
                                      </p:cBhvr>
                                      <p:tavLst>
                                        <p:tav tm="0">
                                          <p:val>
                                            <p:fltVal val="90"/>
                                          </p:val>
                                        </p:tav>
                                        <p:tav tm="100000">
                                          <p:val>
                                            <p:fltVal val="0"/>
                                          </p:val>
                                        </p:tav>
                                      </p:tavLst>
                                    </p:anim>
                                    <p:animEffect transition="in" filter="fade">
                                      <p:cBhvr>
                                        <p:cTn id="82" dur="1000"/>
                                        <p:tgtEl>
                                          <p:spTgt spid="36"/>
                                        </p:tgtEl>
                                      </p:cBhvr>
                                    </p:animEffect>
                                  </p:childTnLst>
                                </p:cTn>
                              </p:par>
                              <p:par>
                                <p:cTn id="83" presetID="3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1000" fill="hold"/>
                                        <p:tgtEl>
                                          <p:spTgt spid="12"/>
                                        </p:tgtEl>
                                        <p:attrNameLst>
                                          <p:attrName>ppt_w</p:attrName>
                                        </p:attrNameLst>
                                      </p:cBhvr>
                                      <p:tavLst>
                                        <p:tav tm="0">
                                          <p:val>
                                            <p:fltVal val="0"/>
                                          </p:val>
                                        </p:tav>
                                        <p:tav tm="100000">
                                          <p:val>
                                            <p:strVal val="#ppt_w"/>
                                          </p:val>
                                        </p:tav>
                                      </p:tavLst>
                                    </p:anim>
                                    <p:anim calcmode="lin" valueType="num">
                                      <p:cBhvr>
                                        <p:cTn id="86" dur="1000" fill="hold"/>
                                        <p:tgtEl>
                                          <p:spTgt spid="12"/>
                                        </p:tgtEl>
                                        <p:attrNameLst>
                                          <p:attrName>ppt_h</p:attrName>
                                        </p:attrNameLst>
                                      </p:cBhvr>
                                      <p:tavLst>
                                        <p:tav tm="0">
                                          <p:val>
                                            <p:fltVal val="0"/>
                                          </p:val>
                                        </p:tav>
                                        <p:tav tm="100000">
                                          <p:val>
                                            <p:strVal val="#ppt_h"/>
                                          </p:val>
                                        </p:tav>
                                      </p:tavLst>
                                    </p:anim>
                                    <p:anim calcmode="lin" valueType="num">
                                      <p:cBhvr>
                                        <p:cTn id="87" dur="1000" fill="hold"/>
                                        <p:tgtEl>
                                          <p:spTgt spid="12"/>
                                        </p:tgtEl>
                                        <p:attrNameLst>
                                          <p:attrName>style.rotation</p:attrName>
                                        </p:attrNameLst>
                                      </p:cBhvr>
                                      <p:tavLst>
                                        <p:tav tm="0">
                                          <p:val>
                                            <p:fltVal val="90"/>
                                          </p:val>
                                        </p:tav>
                                        <p:tav tm="100000">
                                          <p:val>
                                            <p:fltVal val="0"/>
                                          </p:val>
                                        </p:tav>
                                      </p:tavLst>
                                    </p:anim>
                                    <p:animEffect transition="in" filter="fade">
                                      <p:cBhvr>
                                        <p:cTn id="88" dur="1000"/>
                                        <p:tgtEl>
                                          <p:spTgt spid="12"/>
                                        </p:tgtEl>
                                      </p:cBhvr>
                                    </p:animEffect>
                                  </p:childTnLst>
                                </p:cTn>
                              </p:par>
                              <p:par>
                                <p:cTn id="89" presetID="3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par>
                                <p:cTn id="95" presetID="31"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fltVal val="0"/>
                                          </p:val>
                                        </p:tav>
                                        <p:tav tm="100000">
                                          <p:val>
                                            <p:strVal val="#ppt_w"/>
                                          </p:val>
                                        </p:tav>
                                      </p:tavLst>
                                    </p:anim>
                                    <p:anim calcmode="lin" valueType="num">
                                      <p:cBhvr>
                                        <p:cTn id="98" dur="1000" fill="hold"/>
                                        <p:tgtEl>
                                          <p:spTgt spid="25"/>
                                        </p:tgtEl>
                                        <p:attrNameLst>
                                          <p:attrName>ppt_h</p:attrName>
                                        </p:attrNameLst>
                                      </p:cBhvr>
                                      <p:tavLst>
                                        <p:tav tm="0">
                                          <p:val>
                                            <p:fltVal val="0"/>
                                          </p:val>
                                        </p:tav>
                                        <p:tav tm="100000">
                                          <p:val>
                                            <p:strVal val="#ppt_h"/>
                                          </p:val>
                                        </p:tav>
                                      </p:tavLst>
                                    </p:anim>
                                    <p:anim calcmode="lin" valueType="num">
                                      <p:cBhvr>
                                        <p:cTn id="99" dur="1000" fill="hold"/>
                                        <p:tgtEl>
                                          <p:spTgt spid="25"/>
                                        </p:tgtEl>
                                        <p:attrNameLst>
                                          <p:attrName>style.rotation</p:attrName>
                                        </p:attrNameLst>
                                      </p:cBhvr>
                                      <p:tavLst>
                                        <p:tav tm="0">
                                          <p:val>
                                            <p:fltVal val="90"/>
                                          </p:val>
                                        </p:tav>
                                        <p:tav tm="100000">
                                          <p:val>
                                            <p:fltVal val="0"/>
                                          </p:val>
                                        </p:tav>
                                      </p:tavLst>
                                    </p:anim>
                                    <p:animEffect transition="in" filter="fade">
                                      <p:cBhvr>
                                        <p:cTn id="100" dur="1000"/>
                                        <p:tgtEl>
                                          <p:spTgt spid="25"/>
                                        </p:tgtEl>
                                      </p:cBhvr>
                                    </p:animEffect>
                                  </p:childTnLst>
                                </p:cTn>
                              </p:par>
                              <p:par>
                                <p:cTn id="101" presetID="31"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 calcmode="lin" valueType="num">
                                      <p:cBhvr>
                                        <p:cTn id="105" dur="1000" fill="hold"/>
                                        <p:tgtEl>
                                          <p:spTgt spid="26"/>
                                        </p:tgtEl>
                                        <p:attrNameLst>
                                          <p:attrName>style.rotation</p:attrName>
                                        </p:attrNameLst>
                                      </p:cBhvr>
                                      <p:tavLst>
                                        <p:tav tm="0">
                                          <p:val>
                                            <p:fltVal val="90"/>
                                          </p:val>
                                        </p:tav>
                                        <p:tav tm="100000">
                                          <p:val>
                                            <p:fltVal val="0"/>
                                          </p:val>
                                        </p:tav>
                                      </p:tavLst>
                                    </p:anim>
                                    <p:animEffect transition="in" filter="fade">
                                      <p:cBhvr>
                                        <p:cTn id="106" dur="1000"/>
                                        <p:tgtEl>
                                          <p:spTgt spid="26"/>
                                        </p:tgtEl>
                                      </p:cBhvr>
                                    </p:animEffect>
                                  </p:childTnLst>
                                </p:cTn>
                              </p:par>
                              <p:par>
                                <p:cTn id="107" presetID="31" presetClass="entr" presetSubtype="0" fill="hold" nodeType="with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p:cTn id="109" dur="1000" fill="hold"/>
                                        <p:tgtEl>
                                          <p:spTgt spid="27"/>
                                        </p:tgtEl>
                                        <p:attrNameLst>
                                          <p:attrName>ppt_w</p:attrName>
                                        </p:attrNameLst>
                                      </p:cBhvr>
                                      <p:tavLst>
                                        <p:tav tm="0">
                                          <p:val>
                                            <p:fltVal val="0"/>
                                          </p:val>
                                        </p:tav>
                                        <p:tav tm="100000">
                                          <p:val>
                                            <p:strVal val="#ppt_w"/>
                                          </p:val>
                                        </p:tav>
                                      </p:tavLst>
                                    </p:anim>
                                    <p:anim calcmode="lin" valueType="num">
                                      <p:cBhvr>
                                        <p:cTn id="110" dur="1000" fill="hold"/>
                                        <p:tgtEl>
                                          <p:spTgt spid="27"/>
                                        </p:tgtEl>
                                        <p:attrNameLst>
                                          <p:attrName>ppt_h</p:attrName>
                                        </p:attrNameLst>
                                      </p:cBhvr>
                                      <p:tavLst>
                                        <p:tav tm="0">
                                          <p:val>
                                            <p:fltVal val="0"/>
                                          </p:val>
                                        </p:tav>
                                        <p:tav tm="100000">
                                          <p:val>
                                            <p:strVal val="#ppt_h"/>
                                          </p:val>
                                        </p:tav>
                                      </p:tavLst>
                                    </p:anim>
                                    <p:anim calcmode="lin" valueType="num">
                                      <p:cBhvr>
                                        <p:cTn id="111" dur="1000" fill="hold"/>
                                        <p:tgtEl>
                                          <p:spTgt spid="27"/>
                                        </p:tgtEl>
                                        <p:attrNameLst>
                                          <p:attrName>style.rotation</p:attrName>
                                        </p:attrNameLst>
                                      </p:cBhvr>
                                      <p:tavLst>
                                        <p:tav tm="0">
                                          <p:val>
                                            <p:fltVal val="90"/>
                                          </p:val>
                                        </p:tav>
                                        <p:tav tm="100000">
                                          <p:val>
                                            <p:fltVal val="0"/>
                                          </p:val>
                                        </p:tav>
                                      </p:tavLst>
                                    </p:anim>
                                    <p:animEffect transition="in" filter="fade">
                                      <p:cBhvr>
                                        <p:cTn id="112" dur="1000"/>
                                        <p:tgtEl>
                                          <p:spTgt spid="27"/>
                                        </p:tgtEl>
                                      </p:cBhvr>
                                    </p:animEffect>
                                  </p:childTnLst>
                                </p:cTn>
                              </p:par>
                              <p:par>
                                <p:cTn id="113" presetID="31"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1000" fill="hold"/>
                                        <p:tgtEl>
                                          <p:spTgt spid="28"/>
                                        </p:tgtEl>
                                        <p:attrNameLst>
                                          <p:attrName>ppt_w</p:attrName>
                                        </p:attrNameLst>
                                      </p:cBhvr>
                                      <p:tavLst>
                                        <p:tav tm="0">
                                          <p:val>
                                            <p:fltVal val="0"/>
                                          </p:val>
                                        </p:tav>
                                        <p:tav tm="100000">
                                          <p:val>
                                            <p:strVal val="#ppt_w"/>
                                          </p:val>
                                        </p:tav>
                                      </p:tavLst>
                                    </p:anim>
                                    <p:anim calcmode="lin" valueType="num">
                                      <p:cBhvr>
                                        <p:cTn id="116" dur="1000" fill="hold"/>
                                        <p:tgtEl>
                                          <p:spTgt spid="28"/>
                                        </p:tgtEl>
                                        <p:attrNameLst>
                                          <p:attrName>ppt_h</p:attrName>
                                        </p:attrNameLst>
                                      </p:cBhvr>
                                      <p:tavLst>
                                        <p:tav tm="0">
                                          <p:val>
                                            <p:fltVal val="0"/>
                                          </p:val>
                                        </p:tav>
                                        <p:tav tm="100000">
                                          <p:val>
                                            <p:strVal val="#ppt_h"/>
                                          </p:val>
                                        </p:tav>
                                      </p:tavLst>
                                    </p:anim>
                                    <p:anim calcmode="lin" valueType="num">
                                      <p:cBhvr>
                                        <p:cTn id="117" dur="1000" fill="hold"/>
                                        <p:tgtEl>
                                          <p:spTgt spid="28"/>
                                        </p:tgtEl>
                                        <p:attrNameLst>
                                          <p:attrName>style.rotation</p:attrName>
                                        </p:attrNameLst>
                                      </p:cBhvr>
                                      <p:tavLst>
                                        <p:tav tm="0">
                                          <p:val>
                                            <p:fltVal val="90"/>
                                          </p:val>
                                        </p:tav>
                                        <p:tav tm="100000">
                                          <p:val>
                                            <p:fltVal val="0"/>
                                          </p:val>
                                        </p:tav>
                                      </p:tavLst>
                                    </p:anim>
                                    <p:animEffect transition="in" filter="fade">
                                      <p:cBhvr>
                                        <p:cTn id="118" dur="1000"/>
                                        <p:tgtEl>
                                          <p:spTgt spid="28"/>
                                        </p:tgtEl>
                                      </p:cBhvr>
                                    </p:animEffect>
                                  </p:childTnLst>
                                </p:cTn>
                              </p:par>
                              <p:par>
                                <p:cTn id="119" presetID="31"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1000" fill="hold"/>
                                        <p:tgtEl>
                                          <p:spTgt spid="39"/>
                                        </p:tgtEl>
                                        <p:attrNameLst>
                                          <p:attrName>ppt_w</p:attrName>
                                        </p:attrNameLst>
                                      </p:cBhvr>
                                      <p:tavLst>
                                        <p:tav tm="0">
                                          <p:val>
                                            <p:fltVal val="0"/>
                                          </p:val>
                                        </p:tav>
                                        <p:tav tm="100000">
                                          <p:val>
                                            <p:strVal val="#ppt_w"/>
                                          </p:val>
                                        </p:tav>
                                      </p:tavLst>
                                    </p:anim>
                                    <p:anim calcmode="lin" valueType="num">
                                      <p:cBhvr>
                                        <p:cTn id="122" dur="1000" fill="hold"/>
                                        <p:tgtEl>
                                          <p:spTgt spid="39"/>
                                        </p:tgtEl>
                                        <p:attrNameLst>
                                          <p:attrName>ppt_h</p:attrName>
                                        </p:attrNameLst>
                                      </p:cBhvr>
                                      <p:tavLst>
                                        <p:tav tm="0">
                                          <p:val>
                                            <p:fltVal val="0"/>
                                          </p:val>
                                        </p:tav>
                                        <p:tav tm="100000">
                                          <p:val>
                                            <p:strVal val="#ppt_h"/>
                                          </p:val>
                                        </p:tav>
                                      </p:tavLst>
                                    </p:anim>
                                    <p:anim calcmode="lin" valueType="num">
                                      <p:cBhvr>
                                        <p:cTn id="123" dur="1000" fill="hold"/>
                                        <p:tgtEl>
                                          <p:spTgt spid="39"/>
                                        </p:tgtEl>
                                        <p:attrNameLst>
                                          <p:attrName>style.rotation</p:attrName>
                                        </p:attrNameLst>
                                      </p:cBhvr>
                                      <p:tavLst>
                                        <p:tav tm="0">
                                          <p:val>
                                            <p:fltVal val="90"/>
                                          </p:val>
                                        </p:tav>
                                        <p:tav tm="100000">
                                          <p:val>
                                            <p:fltVal val="0"/>
                                          </p:val>
                                        </p:tav>
                                      </p:tavLst>
                                    </p:anim>
                                    <p:animEffect transition="in" filter="fade">
                                      <p:cBhvr>
                                        <p:cTn id="124" dur="1000"/>
                                        <p:tgtEl>
                                          <p:spTgt spid="39"/>
                                        </p:tgtEl>
                                      </p:cBhvr>
                                    </p:animEffect>
                                  </p:childTnLst>
                                </p:cTn>
                              </p:par>
                              <p:par>
                                <p:cTn id="125" presetID="31" presetClass="entr" presetSubtype="0" fill="hold"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p:cTn id="127" dur="1000" fill="hold"/>
                                        <p:tgtEl>
                                          <p:spTgt spid="31"/>
                                        </p:tgtEl>
                                        <p:attrNameLst>
                                          <p:attrName>ppt_w</p:attrName>
                                        </p:attrNameLst>
                                      </p:cBhvr>
                                      <p:tavLst>
                                        <p:tav tm="0">
                                          <p:val>
                                            <p:fltVal val="0"/>
                                          </p:val>
                                        </p:tav>
                                        <p:tav tm="100000">
                                          <p:val>
                                            <p:strVal val="#ppt_w"/>
                                          </p:val>
                                        </p:tav>
                                      </p:tavLst>
                                    </p:anim>
                                    <p:anim calcmode="lin" valueType="num">
                                      <p:cBhvr>
                                        <p:cTn id="128" dur="1000" fill="hold"/>
                                        <p:tgtEl>
                                          <p:spTgt spid="31"/>
                                        </p:tgtEl>
                                        <p:attrNameLst>
                                          <p:attrName>ppt_h</p:attrName>
                                        </p:attrNameLst>
                                      </p:cBhvr>
                                      <p:tavLst>
                                        <p:tav tm="0">
                                          <p:val>
                                            <p:fltVal val="0"/>
                                          </p:val>
                                        </p:tav>
                                        <p:tav tm="100000">
                                          <p:val>
                                            <p:strVal val="#ppt_h"/>
                                          </p:val>
                                        </p:tav>
                                      </p:tavLst>
                                    </p:anim>
                                    <p:anim calcmode="lin" valueType="num">
                                      <p:cBhvr>
                                        <p:cTn id="129" dur="1000" fill="hold"/>
                                        <p:tgtEl>
                                          <p:spTgt spid="31"/>
                                        </p:tgtEl>
                                        <p:attrNameLst>
                                          <p:attrName>style.rotation</p:attrName>
                                        </p:attrNameLst>
                                      </p:cBhvr>
                                      <p:tavLst>
                                        <p:tav tm="0">
                                          <p:val>
                                            <p:fltVal val="90"/>
                                          </p:val>
                                        </p:tav>
                                        <p:tav tm="100000">
                                          <p:val>
                                            <p:fltVal val="0"/>
                                          </p:val>
                                        </p:tav>
                                      </p:tavLst>
                                    </p:anim>
                                    <p:animEffect transition="in" filter="fade">
                                      <p:cBhvr>
                                        <p:cTn id="130" dur="1000"/>
                                        <p:tgtEl>
                                          <p:spTgt spid="31"/>
                                        </p:tgtEl>
                                      </p:cBhvr>
                                    </p:animEffect>
                                  </p:childTnLst>
                                </p:cTn>
                              </p:par>
                              <p:par>
                                <p:cTn id="131" presetID="31" presetClass="entr" presetSubtype="0"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p:cTn id="133" dur="1000" fill="hold"/>
                                        <p:tgtEl>
                                          <p:spTgt spid="33"/>
                                        </p:tgtEl>
                                        <p:attrNameLst>
                                          <p:attrName>ppt_w</p:attrName>
                                        </p:attrNameLst>
                                      </p:cBhvr>
                                      <p:tavLst>
                                        <p:tav tm="0">
                                          <p:val>
                                            <p:fltVal val="0"/>
                                          </p:val>
                                        </p:tav>
                                        <p:tav tm="100000">
                                          <p:val>
                                            <p:strVal val="#ppt_w"/>
                                          </p:val>
                                        </p:tav>
                                      </p:tavLst>
                                    </p:anim>
                                    <p:anim calcmode="lin" valueType="num">
                                      <p:cBhvr>
                                        <p:cTn id="134" dur="1000" fill="hold"/>
                                        <p:tgtEl>
                                          <p:spTgt spid="33"/>
                                        </p:tgtEl>
                                        <p:attrNameLst>
                                          <p:attrName>ppt_h</p:attrName>
                                        </p:attrNameLst>
                                      </p:cBhvr>
                                      <p:tavLst>
                                        <p:tav tm="0">
                                          <p:val>
                                            <p:fltVal val="0"/>
                                          </p:val>
                                        </p:tav>
                                        <p:tav tm="100000">
                                          <p:val>
                                            <p:strVal val="#ppt_h"/>
                                          </p:val>
                                        </p:tav>
                                      </p:tavLst>
                                    </p:anim>
                                    <p:anim calcmode="lin" valueType="num">
                                      <p:cBhvr>
                                        <p:cTn id="135" dur="1000" fill="hold"/>
                                        <p:tgtEl>
                                          <p:spTgt spid="33"/>
                                        </p:tgtEl>
                                        <p:attrNameLst>
                                          <p:attrName>style.rotation</p:attrName>
                                        </p:attrNameLst>
                                      </p:cBhvr>
                                      <p:tavLst>
                                        <p:tav tm="0">
                                          <p:val>
                                            <p:fltVal val="90"/>
                                          </p:val>
                                        </p:tav>
                                        <p:tav tm="100000">
                                          <p:val>
                                            <p:fltVal val="0"/>
                                          </p:val>
                                        </p:tav>
                                      </p:tavLst>
                                    </p:anim>
                                    <p:animEffect transition="in" filter="fade">
                                      <p:cBhvr>
                                        <p:cTn id="136" dur="1000"/>
                                        <p:tgtEl>
                                          <p:spTgt spid="33"/>
                                        </p:tgtEl>
                                      </p:cBhvr>
                                    </p:animEffect>
                                  </p:childTnLst>
                                </p:cTn>
                              </p:par>
                              <p:par>
                                <p:cTn id="137" presetID="31"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 calcmode="lin" valueType="num">
                                      <p:cBhvr>
                                        <p:cTn id="141" dur="1000" fill="hold"/>
                                        <p:tgtEl>
                                          <p:spTgt spid="34"/>
                                        </p:tgtEl>
                                        <p:attrNameLst>
                                          <p:attrName>style.rotation</p:attrName>
                                        </p:attrNameLst>
                                      </p:cBhvr>
                                      <p:tavLst>
                                        <p:tav tm="0">
                                          <p:val>
                                            <p:fltVal val="90"/>
                                          </p:val>
                                        </p:tav>
                                        <p:tav tm="100000">
                                          <p:val>
                                            <p:fltVal val="0"/>
                                          </p:val>
                                        </p:tav>
                                      </p:tavLst>
                                    </p:anim>
                                    <p:animEffect transition="in" filter="fade">
                                      <p:cBhvr>
                                        <p:cTn id="142" dur="1000"/>
                                        <p:tgtEl>
                                          <p:spTgt spid="34"/>
                                        </p:tgtEl>
                                      </p:cBhvr>
                                    </p:animEffect>
                                  </p:childTnLst>
                                </p:cTn>
                              </p:par>
                              <p:par>
                                <p:cTn id="143" presetID="3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anim calcmode="lin" valueType="num">
                                      <p:cBhvr>
                                        <p:cTn id="145" dur="1000" fill="hold"/>
                                        <p:tgtEl>
                                          <p:spTgt spid="35"/>
                                        </p:tgtEl>
                                        <p:attrNameLst>
                                          <p:attrName>ppt_w</p:attrName>
                                        </p:attrNameLst>
                                      </p:cBhvr>
                                      <p:tavLst>
                                        <p:tav tm="0">
                                          <p:val>
                                            <p:fltVal val="0"/>
                                          </p:val>
                                        </p:tav>
                                        <p:tav tm="100000">
                                          <p:val>
                                            <p:strVal val="#ppt_w"/>
                                          </p:val>
                                        </p:tav>
                                      </p:tavLst>
                                    </p:anim>
                                    <p:anim calcmode="lin" valueType="num">
                                      <p:cBhvr>
                                        <p:cTn id="146" dur="1000" fill="hold"/>
                                        <p:tgtEl>
                                          <p:spTgt spid="35"/>
                                        </p:tgtEl>
                                        <p:attrNameLst>
                                          <p:attrName>ppt_h</p:attrName>
                                        </p:attrNameLst>
                                      </p:cBhvr>
                                      <p:tavLst>
                                        <p:tav tm="0">
                                          <p:val>
                                            <p:fltVal val="0"/>
                                          </p:val>
                                        </p:tav>
                                        <p:tav tm="100000">
                                          <p:val>
                                            <p:strVal val="#ppt_h"/>
                                          </p:val>
                                        </p:tav>
                                      </p:tavLst>
                                    </p:anim>
                                    <p:anim calcmode="lin" valueType="num">
                                      <p:cBhvr>
                                        <p:cTn id="147" dur="1000" fill="hold"/>
                                        <p:tgtEl>
                                          <p:spTgt spid="35"/>
                                        </p:tgtEl>
                                        <p:attrNameLst>
                                          <p:attrName>style.rotation</p:attrName>
                                        </p:attrNameLst>
                                      </p:cBhvr>
                                      <p:tavLst>
                                        <p:tav tm="0">
                                          <p:val>
                                            <p:fltVal val="90"/>
                                          </p:val>
                                        </p:tav>
                                        <p:tav tm="100000">
                                          <p:val>
                                            <p:fltVal val="0"/>
                                          </p:val>
                                        </p:tav>
                                      </p:tavLst>
                                    </p:anim>
                                    <p:animEffect transition="in" filter="fade">
                                      <p:cBhvr>
                                        <p:cTn id="148" dur="1000"/>
                                        <p:tgtEl>
                                          <p:spTgt spid="35"/>
                                        </p:tgtEl>
                                      </p:cBhvr>
                                    </p:animEffect>
                                  </p:childTnLst>
                                </p:cTn>
                              </p:par>
                              <p:par>
                                <p:cTn id="149" presetID="31" presetClass="entr" presetSubtype="0" fill="hold"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p:cTn id="151" dur="1000" fill="hold"/>
                                        <p:tgtEl>
                                          <p:spTgt spid="37"/>
                                        </p:tgtEl>
                                        <p:attrNameLst>
                                          <p:attrName>ppt_w</p:attrName>
                                        </p:attrNameLst>
                                      </p:cBhvr>
                                      <p:tavLst>
                                        <p:tav tm="0">
                                          <p:val>
                                            <p:fltVal val="0"/>
                                          </p:val>
                                        </p:tav>
                                        <p:tav tm="100000">
                                          <p:val>
                                            <p:strVal val="#ppt_w"/>
                                          </p:val>
                                        </p:tav>
                                      </p:tavLst>
                                    </p:anim>
                                    <p:anim calcmode="lin" valueType="num">
                                      <p:cBhvr>
                                        <p:cTn id="152" dur="1000" fill="hold"/>
                                        <p:tgtEl>
                                          <p:spTgt spid="37"/>
                                        </p:tgtEl>
                                        <p:attrNameLst>
                                          <p:attrName>ppt_h</p:attrName>
                                        </p:attrNameLst>
                                      </p:cBhvr>
                                      <p:tavLst>
                                        <p:tav tm="0">
                                          <p:val>
                                            <p:fltVal val="0"/>
                                          </p:val>
                                        </p:tav>
                                        <p:tav tm="100000">
                                          <p:val>
                                            <p:strVal val="#ppt_h"/>
                                          </p:val>
                                        </p:tav>
                                      </p:tavLst>
                                    </p:anim>
                                    <p:anim calcmode="lin" valueType="num">
                                      <p:cBhvr>
                                        <p:cTn id="153" dur="1000" fill="hold"/>
                                        <p:tgtEl>
                                          <p:spTgt spid="37"/>
                                        </p:tgtEl>
                                        <p:attrNameLst>
                                          <p:attrName>style.rotation</p:attrName>
                                        </p:attrNameLst>
                                      </p:cBhvr>
                                      <p:tavLst>
                                        <p:tav tm="0">
                                          <p:val>
                                            <p:fltVal val="90"/>
                                          </p:val>
                                        </p:tav>
                                        <p:tav tm="100000">
                                          <p:val>
                                            <p:fltVal val="0"/>
                                          </p:val>
                                        </p:tav>
                                      </p:tavLst>
                                    </p:anim>
                                    <p:animEffect transition="in" filter="fade">
                                      <p:cBhvr>
                                        <p:cTn id="154" dur="1000"/>
                                        <p:tgtEl>
                                          <p:spTgt spid="37"/>
                                        </p:tgtEl>
                                      </p:cBhvr>
                                    </p:animEffect>
                                  </p:childTnLst>
                                </p:cTn>
                              </p:par>
                              <p:par>
                                <p:cTn id="155" presetID="31" presetClass="entr" presetSubtype="0" fill="hold" nodeType="withEffect">
                                  <p:stCondLst>
                                    <p:cond delay="0"/>
                                  </p:stCondLst>
                                  <p:childTnLst>
                                    <p:set>
                                      <p:cBhvr>
                                        <p:cTn id="156" dur="1" fill="hold">
                                          <p:stCondLst>
                                            <p:cond delay="0"/>
                                          </p:stCondLst>
                                        </p:cTn>
                                        <p:tgtEl>
                                          <p:spTgt spid="3"/>
                                        </p:tgtEl>
                                        <p:attrNameLst>
                                          <p:attrName>style.visibility</p:attrName>
                                        </p:attrNameLst>
                                      </p:cBhvr>
                                      <p:to>
                                        <p:strVal val="visible"/>
                                      </p:to>
                                    </p:set>
                                    <p:anim calcmode="lin" valueType="num">
                                      <p:cBhvr>
                                        <p:cTn id="157" dur="1000" fill="hold"/>
                                        <p:tgtEl>
                                          <p:spTgt spid="3"/>
                                        </p:tgtEl>
                                        <p:attrNameLst>
                                          <p:attrName>ppt_w</p:attrName>
                                        </p:attrNameLst>
                                      </p:cBhvr>
                                      <p:tavLst>
                                        <p:tav tm="0">
                                          <p:val>
                                            <p:fltVal val="0"/>
                                          </p:val>
                                        </p:tav>
                                        <p:tav tm="100000">
                                          <p:val>
                                            <p:strVal val="#ppt_w"/>
                                          </p:val>
                                        </p:tav>
                                      </p:tavLst>
                                    </p:anim>
                                    <p:anim calcmode="lin" valueType="num">
                                      <p:cBhvr>
                                        <p:cTn id="158" dur="1000" fill="hold"/>
                                        <p:tgtEl>
                                          <p:spTgt spid="3"/>
                                        </p:tgtEl>
                                        <p:attrNameLst>
                                          <p:attrName>ppt_h</p:attrName>
                                        </p:attrNameLst>
                                      </p:cBhvr>
                                      <p:tavLst>
                                        <p:tav tm="0">
                                          <p:val>
                                            <p:fltVal val="0"/>
                                          </p:val>
                                        </p:tav>
                                        <p:tav tm="100000">
                                          <p:val>
                                            <p:strVal val="#ppt_h"/>
                                          </p:val>
                                        </p:tav>
                                      </p:tavLst>
                                    </p:anim>
                                    <p:anim calcmode="lin" valueType="num">
                                      <p:cBhvr>
                                        <p:cTn id="159" dur="1000" fill="hold"/>
                                        <p:tgtEl>
                                          <p:spTgt spid="3"/>
                                        </p:tgtEl>
                                        <p:attrNameLst>
                                          <p:attrName>style.rotation</p:attrName>
                                        </p:attrNameLst>
                                      </p:cBhvr>
                                      <p:tavLst>
                                        <p:tav tm="0">
                                          <p:val>
                                            <p:fltVal val="90"/>
                                          </p:val>
                                        </p:tav>
                                        <p:tav tm="100000">
                                          <p:val>
                                            <p:fltVal val="0"/>
                                          </p:val>
                                        </p:tav>
                                      </p:tavLst>
                                    </p:anim>
                                    <p:animEffect transition="in" filter="fade">
                                      <p:cBhvr>
                                        <p:cTn id="160" dur="1000"/>
                                        <p:tgtEl>
                                          <p:spTgt spid="3"/>
                                        </p:tgtEl>
                                      </p:cBhvr>
                                    </p:animEffect>
                                  </p:childTnLst>
                                </p:cTn>
                              </p:par>
                              <p:par>
                                <p:cTn id="161" presetID="31"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1000" fill="hold"/>
                                        <p:tgtEl>
                                          <p:spTgt spid="43"/>
                                        </p:tgtEl>
                                        <p:attrNameLst>
                                          <p:attrName>ppt_w</p:attrName>
                                        </p:attrNameLst>
                                      </p:cBhvr>
                                      <p:tavLst>
                                        <p:tav tm="0">
                                          <p:val>
                                            <p:fltVal val="0"/>
                                          </p:val>
                                        </p:tav>
                                        <p:tav tm="100000">
                                          <p:val>
                                            <p:strVal val="#ppt_w"/>
                                          </p:val>
                                        </p:tav>
                                      </p:tavLst>
                                    </p:anim>
                                    <p:anim calcmode="lin" valueType="num">
                                      <p:cBhvr>
                                        <p:cTn id="164" dur="1000" fill="hold"/>
                                        <p:tgtEl>
                                          <p:spTgt spid="43"/>
                                        </p:tgtEl>
                                        <p:attrNameLst>
                                          <p:attrName>ppt_h</p:attrName>
                                        </p:attrNameLst>
                                      </p:cBhvr>
                                      <p:tavLst>
                                        <p:tav tm="0">
                                          <p:val>
                                            <p:fltVal val="0"/>
                                          </p:val>
                                        </p:tav>
                                        <p:tav tm="100000">
                                          <p:val>
                                            <p:strVal val="#ppt_h"/>
                                          </p:val>
                                        </p:tav>
                                      </p:tavLst>
                                    </p:anim>
                                    <p:anim calcmode="lin" valueType="num">
                                      <p:cBhvr>
                                        <p:cTn id="165" dur="1000" fill="hold"/>
                                        <p:tgtEl>
                                          <p:spTgt spid="43"/>
                                        </p:tgtEl>
                                        <p:attrNameLst>
                                          <p:attrName>style.rotation</p:attrName>
                                        </p:attrNameLst>
                                      </p:cBhvr>
                                      <p:tavLst>
                                        <p:tav tm="0">
                                          <p:val>
                                            <p:fltVal val="90"/>
                                          </p:val>
                                        </p:tav>
                                        <p:tav tm="100000">
                                          <p:val>
                                            <p:fltVal val="0"/>
                                          </p:val>
                                        </p:tav>
                                      </p:tavLst>
                                    </p:anim>
                                    <p:animEffect transition="in" filter="fade">
                                      <p:cBhvr>
                                        <p:cTn id="166" dur="1000"/>
                                        <p:tgtEl>
                                          <p:spTgt spid="43"/>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41"/>
                                        </p:tgtEl>
                                        <p:attrNameLst>
                                          <p:attrName>style.visibility</p:attrName>
                                        </p:attrNameLst>
                                      </p:cBhvr>
                                      <p:to>
                                        <p:strVal val="visible"/>
                                      </p:to>
                                    </p:set>
                                    <p:anim calcmode="lin" valueType="num">
                                      <p:cBhvr>
                                        <p:cTn id="169" dur="1000" fill="hold"/>
                                        <p:tgtEl>
                                          <p:spTgt spid="41"/>
                                        </p:tgtEl>
                                        <p:attrNameLst>
                                          <p:attrName>ppt_w</p:attrName>
                                        </p:attrNameLst>
                                      </p:cBhvr>
                                      <p:tavLst>
                                        <p:tav tm="0">
                                          <p:val>
                                            <p:fltVal val="0"/>
                                          </p:val>
                                        </p:tav>
                                        <p:tav tm="100000">
                                          <p:val>
                                            <p:strVal val="#ppt_w"/>
                                          </p:val>
                                        </p:tav>
                                      </p:tavLst>
                                    </p:anim>
                                    <p:anim calcmode="lin" valueType="num">
                                      <p:cBhvr>
                                        <p:cTn id="170" dur="1000" fill="hold"/>
                                        <p:tgtEl>
                                          <p:spTgt spid="41"/>
                                        </p:tgtEl>
                                        <p:attrNameLst>
                                          <p:attrName>ppt_h</p:attrName>
                                        </p:attrNameLst>
                                      </p:cBhvr>
                                      <p:tavLst>
                                        <p:tav tm="0">
                                          <p:val>
                                            <p:fltVal val="0"/>
                                          </p:val>
                                        </p:tav>
                                        <p:tav tm="100000">
                                          <p:val>
                                            <p:strVal val="#ppt_h"/>
                                          </p:val>
                                        </p:tav>
                                      </p:tavLst>
                                    </p:anim>
                                    <p:anim calcmode="lin" valueType="num">
                                      <p:cBhvr>
                                        <p:cTn id="171" dur="1000" fill="hold"/>
                                        <p:tgtEl>
                                          <p:spTgt spid="41"/>
                                        </p:tgtEl>
                                        <p:attrNameLst>
                                          <p:attrName>style.rotation</p:attrName>
                                        </p:attrNameLst>
                                      </p:cBhvr>
                                      <p:tavLst>
                                        <p:tav tm="0">
                                          <p:val>
                                            <p:fltVal val="90"/>
                                          </p:val>
                                        </p:tav>
                                        <p:tav tm="100000">
                                          <p:val>
                                            <p:fltVal val="0"/>
                                          </p:val>
                                        </p:tav>
                                      </p:tavLst>
                                    </p:anim>
                                    <p:animEffect transition="in" filter="fade">
                                      <p:cBhvr>
                                        <p:cTn id="172" dur="1000"/>
                                        <p:tgtEl>
                                          <p:spTgt spid="41"/>
                                        </p:tgtEl>
                                      </p:cBhvr>
                                    </p:animEffect>
                                  </p:childTnLst>
                                </p:cTn>
                              </p:par>
                              <p:par>
                                <p:cTn id="173" presetID="31" presetClass="entr" presetSubtype="0" fill="hold" nodeType="withEffect">
                                  <p:stCondLst>
                                    <p:cond delay="0"/>
                                  </p:stCondLst>
                                  <p:childTnLst>
                                    <p:set>
                                      <p:cBhvr>
                                        <p:cTn id="174" dur="1" fill="hold">
                                          <p:stCondLst>
                                            <p:cond delay="0"/>
                                          </p:stCondLst>
                                        </p:cTn>
                                        <p:tgtEl>
                                          <p:spTgt spid="44"/>
                                        </p:tgtEl>
                                        <p:attrNameLst>
                                          <p:attrName>style.visibility</p:attrName>
                                        </p:attrNameLst>
                                      </p:cBhvr>
                                      <p:to>
                                        <p:strVal val="visible"/>
                                      </p:to>
                                    </p:set>
                                    <p:anim calcmode="lin" valueType="num">
                                      <p:cBhvr>
                                        <p:cTn id="175" dur="1000" fill="hold"/>
                                        <p:tgtEl>
                                          <p:spTgt spid="44"/>
                                        </p:tgtEl>
                                        <p:attrNameLst>
                                          <p:attrName>ppt_w</p:attrName>
                                        </p:attrNameLst>
                                      </p:cBhvr>
                                      <p:tavLst>
                                        <p:tav tm="0">
                                          <p:val>
                                            <p:fltVal val="0"/>
                                          </p:val>
                                        </p:tav>
                                        <p:tav tm="100000">
                                          <p:val>
                                            <p:strVal val="#ppt_w"/>
                                          </p:val>
                                        </p:tav>
                                      </p:tavLst>
                                    </p:anim>
                                    <p:anim calcmode="lin" valueType="num">
                                      <p:cBhvr>
                                        <p:cTn id="176" dur="1000" fill="hold"/>
                                        <p:tgtEl>
                                          <p:spTgt spid="44"/>
                                        </p:tgtEl>
                                        <p:attrNameLst>
                                          <p:attrName>ppt_h</p:attrName>
                                        </p:attrNameLst>
                                      </p:cBhvr>
                                      <p:tavLst>
                                        <p:tav tm="0">
                                          <p:val>
                                            <p:fltVal val="0"/>
                                          </p:val>
                                        </p:tav>
                                        <p:tav tm="100000">
                                          <p:val>
                                            <p:strVal val="#ppt_h"/>
                                          </p:val>
                                        </p:tav>
                                      </p:tavLst>
                                    </p:anim>
                                    <p:anim calcmode="lin" valueType="num">
                                      <p:cBhvr>
                                        <p:cTn id="177" dur="1000" fill="hold"/>
                                        <p:tgtEl>
                                          <p:spTgt spid="44"/>
                                        </p:tgtEl>
                                        <p:attrNameLst>
                                          <p:attrName>style.rotation</p:attrName>
                                        </p:attrNameLst>
                                      </p:cBhvr>
                                      <p:tavLst>
                                        <p:tav tm="0">
                                          <p:val>
                                            <p:fltVal val="90"/>
                                          </p:val>
                                        </p:tav>
                                        <p:tav tm="100000">
                                          <p:val>
                                            <p:fltVal val="0"/>
                                          </p:val>
                                        </p:tav>
                                      </p:tavLst>
                                    </p:anim>
                                    <p:animEffect transition="in" filter="fade">
                                      <p:cBhvr>
                                        <p:cTn id="178" dur="1000"/>
                                        <p:tgtEl>
                                          <p:spTgt spid="44"/>
                                        </p:tgtEl>
                                      </p:cBhvr>
                                    </p:animEffect>
                                  </p:childTnLst>
                                </p:cTn>
                              </p:par>
                              <p:par>
                                <p:cTn id="179" presetID="31" presetClass="entr" presetSubtype="0" fill="hold"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1000" fill="hold"/>
                                        <p:tgtEl>
                                          <p:spTgt spid="49"/>
                                        </p:tgtEl>
                                        <p:attrNameLst>
                                          <p:attrName>ppt_w</p:attrName>
                                        </p:attrNameLst>
                                      </p:cBhvr>
                                      <p:tavLst>
                                        <p:tav tm="0">
                                          <p:val>
                                            <p:fltVal val="0"/>
                                          </p:val>
                                        </p:tav>
                                        <p:tav tm="100000">
                                          <p:val>
                                            <p:strVal val="#ppt_w"/>
                                          </p:val>
                                        </p:tav>
                                      </p:tavLst>
                                    </p:anim>
                                    <p:anim calcmode="lin" valueType="num">
                                      <p:cBhvr>
                                        <p:cTn id="182" dur="1000" fill="hold"/>
                                        <p:tgtEl>
                                          <p:spTgt spid="49"/>
                                        </p:tgtEl>
                                        <p:attrNameLst>
                                          <p:attrName>ppt_h</p:attrName>
                                        </p:attrNameLst>
                                      </p:cBhvr>
                                      <p:tavLst>
                                        <p:tav tm="0">
                                          <p:val>
                                            <p:fltVal val="0"/>
                                          </p:val>
                                        </p:tav>
                                        <p:tav tm="100000">
                                          <p:val>
                                            <p:strVal val="#ppt_h"/>
                                          </p:val>
                                        </p:tav>
                                      </p:tavLst>
                                    </p:anim>
                                    <p:anim calcmode="lin" valueType="num">
                                      <p:cBhvr>
                                        <p:cTn id="183" dur="1000" fill="hold"/>
                                        <p:tgtEl>
                                          <p:spTgt spid="49"/>
                                        </p:tgtEl>
                                        <p:attrNameLst>
                                          <p:attrName>style.rotation</p:attrName>
                                        </p:attrNameLst>
                                      </p:cBhvr>
                                      <p:tavLst>
                                        <p:tav tm="0">
                                          <p:val>
                                            <p:fltVal val="90"/>
                                          </p:val>
                                        </p:tav>
                                        <p:tav tm="100000">
                                          <p:val>
                                            <p:fltVal val="0"/>
                                          </p:val>
                                        </p:tav>
                                      </p:tavLst>
                                    </p:anim>
                                    <p:animEffect transition="in" filter="fade">
                                      <p:cBhvr>
                                        <p:cTn id="184" dur="1000"/>
                                        <p:tgtEl>
                                          <p:spTgt spid="49"/>
                                        </p:tgtEl>
                                      </p:cBhvr>
                                    </p:animEffect>
                                  </p:childTnLst>
                                </p:cTn>
                              </p:par>
                              <p:par>
                                <p:cTn id="185" presetID="31" presetClass="entr" presetSubtype="0" fill="hold" nodeType="withEffect">
                                  <p:stCondLst>
                                    <p:cond delay="0"/>
                                  </p:stCondLst>
                                  <p:childTnLst>
                                    <p:set>
                                      <p:cBhvr>
                                        <p:cTn id="186" dur="1" fill="hold">
                                          <p:stCondLst>
                                            <p:cond delay="0"/>
                                          </p:stCondLst>
                                        </p:cTn>
                                        <p:tgtEl>
                                          <p:spTgt spid="45"/>
                                        </p:tgtEl>
                                        <p:attrNameLst>
                                          <p:attrName>style.visibility</p:attrName>
                                        </p:attrNameLst>
                                      </p:cBhvr>
                                      <p:to>
                                        <p:strVal val="visible"/>
                                      </p:to>
                                    </p:set>
                                    <p:anim calcmode="lin" valueType="num">
                                      <p:cBhvr>
                                        <p:cTn id="187" dur="1000" fill="hold"/>
                                        <p:tgtEl>
                                          <p:spTgt spid="45"/>
                                        </p:tgtEl>
                                        <p:attrNameLst>
                                          <p:attrName>ppt_w</p:attrName>
                                        </p:attrNameLst>
                                      </p:cBhvr>
                                      <p:tavLst>
                                        <p:tav tm="0">
                                          <p:val>
                                            <p:fltVal val="0"/>
                                          </p:val>
                                        </p:tav>
                                        <p:tav tm="100000">
                                          <p:val>
                                            <p:strVal val="#ppt_w"/>
                                          </p:val>
                                        </p:tav>
                                      </p:tavLst>
                                    </p:anim>
                                    <p:anim calcmode="lin" valueType="num">
                                      <p:cBhvr>
                                        <p:cTn id="188" dur="1000" fill="hold"/>
                                        <p:tgtEl>
                                          <p:spTgt spid="45"/>
                                        </p:tgtEl>
                                        <p:attrNameLst>
                                          <p:attrName>ppt_h</p:attrName>
                                        </p:attrNameLst>
                                      </p:cBhvr>
                                      <p:tavLst>
                                        <p:tav tm="0">
                                          <p:val>
                                            <p:fltVal val="0"/>
                                          </p:val>
                                        </p:tav>
                                        <p:tav tm="100000">
                                          <p:val>
                                            <p:strVal val="#ppt_h"/>
                                          </p:val>
                                        </p:tav>
                                      </p:tavLst>
                                    </p:anim>
                                    <p:anim calcmode="lin" valueType="num">
                                      <p:cBhvr>
                                        <p:cTn id="189" dur="1000" fill="hold"/>
                                        <p:tgtEl>
                                          <p:spTgt spid="45"/>
                                        </p:tgtEl>
                                        <p:attrNameLst>
                                          <p:attrName>style.rotation</p:attrName>
                                        </p:attrNameLst>
                                      </p:cBhvr>
                                      <p:tavLst>
                                        <p:tav tm="0">
                                          <p:val>
                                            <p:fltVal val="90"/>
                                          </p:val>
                                        </p:tav>
                                        <p:tav tm="100000">
                                          <p:val>
                                            <p:fltVal val="0"/>
                                          </p:val>
                                        </p:tav>
                                      </p:tavLst>
                                    </p:anim>
                                    <p:animEffect transition="in" filter="fade">
                                      <p:cBhvr>
                                        <p:cTn id="190" dur="1000"/>
                                        <p:tgtEl>
                                          <p:spTgt spid="45"/>
                                        </p:tgtEl>
                                      </p:cBhvr>
                                    </p:animEffect>
                                  </p:childTnLst>
                                </p:cTn>
                              </p:par>
                              <p:par>
                                <p:cTn id="191" presetID="31" presetClass="entr" presetSubtype="0" fill="hold" nodeType="withEffect">
                                  <p:stCondLst>
                                    <p:cond delay="0"/>
                                  </p:stCondLst>
                                  <p:childTnLst>
                                    <p:set>
                                      <p:cBhvr>
                                        <p:cTn id="192" dur="1" fill="hold">
                                          <p:stCondLst>
                                            <p:cond delay="0"/>
                                          </p:stCondLst>
                                        </p:cTn>
                                        <p:tgtEl>
                                          <p:spTgt spid="50"/>
                                        </p:tgtEl>
                                        <p:attrNameLst>
                                          <p:attrName>style.visibility</p:attrName>
                                        </p:attrNameLst>
                                      </p:cBhvr>
                                      <p:to>
                                        <p:strVal val="visible"/>
                                      </p:to>
                                    </p:set>
                                    <p:anim calcmode="lin" valueType="num">
                                      <p:cBhvr>
                                        <p:cTn id="193" dur="1000" fill="hold"/>
                                        <p:tgtEl>
                                          <p:spTgt spid="50"/>
                                        </p:tgtEl>
                                        <p:attrNameLst>
                                          <p:attrName>ppt_w</p:attrName>
                                        </p:attrNameLst>
                                      </p:cBhvr>
                                      <p:tavLst>
                                        <p:tav tm="0">
                                          <p:val>
                                            <p:fltVal val="0"/>
                                          </p:val>
                                        </p:tav>
                                        <p:tav tm="100000">
                                          <p:val>
                                            <p:strVal val="#ppt_w"/>
                                          </p:val>
                                        </p:tav>
                                      </p:tavLst>
                                    </p:anim>
                                    <p:anim calcmode="lin" valueType="num">
                                      <p:cBhvr>
                                        <p:cTn id="194" dur="1000" fill="hold"/>
                                        <p:tgtEl>
                                          <p:spTgt spid="50"/>
                                        </p:tgtEl>
                                        <p:attrNameLst>
                                          <p:attrName>ppt_h</p:attrName>
                                        </p:attrNameLst>
                                      </p:cBhvr>
                                      <p:tavLst>
                                        <p:tav tm="0">
                                          <p:val>
                                            <p:fltVal val="0"/>
                                          </p:val>
                                        </p:tav>
                                        <p:tav tm="100000">
                                          <p:val>
                                            <p:strVal val="#ppt_h"/>
                                          </p:val>
                                        </p:tav>
                                      </p:tavLst>
                                    </p:anim>
                                    <p:anim calcmode="lin" valueType="num">
                                      <p:cBhvr>
                                        <p:cTn id="195" dur="1000" fill="hold"/>
                                        <p:tgtEl>
                                          <p:spTgt spid="50"/>
                                        </p:tgtEl>
                                        <p:attrNameLst>
                                          <p:attrName>style.rotation</p:attrName>
                                        </p:attrNameLst>
                                      </p:cBhvr>
                                      <p:tavLst>
                                        <p:tav tm="0">
                                          <p:val>
                                            <p:fltVal val="90"/>
                                          </p:val>
                                        </p:tav>
                                        <p:tav tm="100000">
                                          <p:val>
                                            <p:fltVal val="0"/>
                                          </p:val>
                                        </p:tav>
                                      </p:tavLst>
                                    </p:anim>
                                    <p:animEffect transition="in" filter="fade">
                                      <p:cBhvr>
                                        <p:cTn id="196" dur="1000"/>
                                        <p:tgtEl>
                                          <p:spTgt spid="50"/>
                                        </p:tgtEl>
                                      </p:cBhvr>
                                    </p:animEffect>
                                  </p:childTnLst>
                                </p:cTn>
                              </p:par>
                              <p:par>
                                <p:cTn id="197" presetID="31" presetClass="entr" presetSubtype="0"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 calcmode="lin" valueType="num">
                                      <p:cBhvr>
                                        <p:cTn id="199" dur="1000" fill="hold"/>
                                        <p:tgtEl>
                                          <p:spTgt spid="51"/>
                                        </p:tgtEl>
                                        <p:attrNameLst>
                                          <p:attrName>ppt_w</p:attrName>
                                        </p:attrNameLst>
                                      </p:cBhvr>
                                      <p:tavLst>
                                        <p:tav tm="0">
                                          <p:val>
                                            <p:fltVal val="0"/>
                                          </p:val>
                                        </p:tav>
                                        <p:tav tm="100000">
                                          <p:val>
                                            <p:strVal val="#ppt_w"/>
                                          </p:val>
                                        </p:tav>
                                      </p:tavLst>
                                    </p:anim>
                                    <p:anim calcmode="lin" valueType="num">
                                      <p:cBhvr>
                                        <p:cTn id="200" dur="1000" fill="hold"/>
                                        <p:tgtEl>
                                          <p:spTgt spid="51"/>
                                        </p:tgtEl>
                                        <p:attrNameLst>
                                          <p:attrName>ppt_h</p:attrName>
                                        </p:attrNameLst>
                                      </p:cBhvr>
                                      <p:tavLst>
                                        <p:tav tm="0">
                                          <p:val>
                                            <p:fltVal val="0"/>
                                          </p:val>
                                        </p:tav>
                                        <p:tav tm="100000">
                                          <p:val>
                                            <p:strVal val="#ppt_h"/>
                                          </p:val>
                                        </p:tav>
                                      </p:tavLst>
                                    </p:anim>
                                    <p:anim calcmode="lin" valueType="num">
                                      <p:cBhvr>
                                        <p:cTn id="201" dur="1000" fill="hold"/>
                                        <p:tgtEl>
                                          <p:spTgt spid="51"/>
                                        </p:tgtEl>
                                        <p:attrNameLst>
                                          <p:attrName>style.rotation</p:attrName>
                                        </p:attrNameLst>
                                      </p:cBhvr>
                                      <p:tavLst>
                                        <p:tav tm="0">
                                          <p:val>
                                            <p:fltVal val="90"/>
                                          </p:val>
                                        </p:tav>
                                        <p:tav tm="100000">
                                          <p:val>
                                            <p:fltVal val="0"/>
                                          </p:val>
                                        </p:tav>
                                      </p:tavLst>
                                    </p:anim>
                                    <p:animEffect transition="in" filter="fade">
                                      <p:cBhvr>
                                        <p:cTn id="202" dur="1000"/>
                                        <p:tgtEl>
                                          <p:spTgt spid="51"/>
                                        </p:tgtEl>
                                      </p:cBhvr>
                                    </p:animEffect>
                                  </p:childTnLst>
                                </p:cTn>
                              </p:par>
                              <p:par>
                                <p:cTn id="203" presetID="31" presetClass="entr" presetSubtype="0" fill="hold" nodeType="withEffect">
                                  <p:stCondLst>
                                    <p:cond delay="0"/>
                                  </p:stCondLst>
                                  <p:childTnLst>
                                    <p:set>
                                      <p:cBhvr>
                                        <p:cTn id="204" dur="1" fill="hold">
                                          <p:stCondLst>
                                            <p:cond delay="0"/>
                                          </p:stCondLst>
                                        </p:cTn>
                                        <p:tgtEl>
                                          <p:spTgt spid="54"/>
                                        </p:tgtEl>
                                        <p:attrNameLst>
                                          <p:attrName>style.visibility</p:attrName>
                                        </p:attrNameLst>
                                      </p:cBhvr>
                                      <p:to>
                                        <p:strVal val="visible"/>
                                      </p:to>
                                    </p:set>
                                    <p:anim calcmode="lin" valueType="num">
                                      <p:cBhvr>
                                        <p:cTn id="205" dur="1000" fill="hold"/>
                                        <p:tgtEl>
                                          <p:spTgt spid="54"/>
                                        </p:tgtEl>
                                        <p:attrNameLst>
                                          <p:attrName>ppt_w</p:attrName>
                                        </p:attrNameLst>
                                      </p:cBhvr>
                                      <p:tavLst>
                                        <p:tav tm="0">
                                          <p:val>
                                            <p:fltVal val="0"/>
                                          </p:val>
                                        </p:tav>
                                        <p:tav tm="100000">
                                          <p:val>
                                            <p:strVal val="#ppt_w"/>
                                          </p:val>
                                        </p:tav>
                                      </p:tavLst>
                                    </p:anim>
                                    <p:anim calcmode="lin" valueType="num">
                                      <p:cBhvr>
                                        <p:cTn id="206" dur="1000" fill="hold"/>
                                        <p:tgtEl>
                                          <p:spTgt spid="54"/>
                                        </p:tgtEl>
                                        <p:attrNameLst>
                                          <p:attrName>ppt_h</p:attrName>
                                        </p:attrNameLst>
                                      </p:cBhvr>
                                      <p:tavLst>
                                        <p:tav tm="0">
                                          <p:val>
                                            <p:fltVal val="0"/>
                                          </p:val>
                                        </p:tav>
                                        <p:tav tm="100000">
                                          <p:val>
                                            <p:strVal val="#ppt_h"/>
                                          </p:val>
                                        </p:tav>
                                      </p:tavLst>
                                    </p:anim>
                                    <p:anim calcmode="lin" valueType="num">
                                      <p:cBhvr>
                                        <p:cTn id="207" dur="1000" fill="hold"/>
                                        <p:tgtEl>
                                          <p:spTgt spid="54"/>
                                        </p:tgtEl>
                                        <p:attrNameLst>
                                          <p:attrName>style.rotation</p:attrName>
                                        </p:attrNameLst>
                                      </p:cBhvr>
                                      <p:tavLst>
                                        <p:tav tm="0">
                                          <p:val>
                                            <p:fltVal val="90"/>
                                          </p:val>
                                        </p:tav>
                                        <p:tav tm="100000">
                                          <p:val>
                                            <p:fltVal val="0"/>
                                          </p:val>
                                        </p:tav>
                                      </p:tavLst>
                                    </p:anim>
                                    <p:animEffect transition="in" filter="fade">
                                      <p:cBhvr>
                                        <p:cTn id="20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6" grpId="0" animBg="1"/>
    </p:bldLst>
  </p:timing>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3999</TotalTime>
  <Words>4579</Words>
  <Application>Microsoft Office PowerPoint</Application>
  <PresentationFormat>On-screen Show (4:3)</PresentationFormat>
  <Paragraphs>805</Paragraphs>
  <Slides>84</Slides>
  <Notes>52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84</vt:i4>
      </vt:variant>
    </vt:vector>
  </HeadingPairs>
  <TitlesOfParts>
    <vt:vector size="103" baseType="lpstr">
      <vt:lpstr>Adobe Caslon Pro Bold</vt:lpstr>
      <vt:lpstr>Arial</vt:lpstr>
      <vt:lpstr>Arial Narrow</vt:lpstr>
      <vt:lpstr>Book Antiqua</vt:lpstr>
      <vt:lpstr>Calibri</vt:lpstr>
      <vt:lpstr>Calibri Light</vt:lpstr>
      <vt:lpstr>Courier New</vt:lpstr>
      <vt:lpstr>Monotype Sorts</vt:lpstr>
      <vt:lpstr>Symbol</vt:lpstr>
      <vt:lpstr>Tahoma</vt:lpstr>
      <vt:lpstr>Times New Roman</vt:lpstr>
      <vt:lpstr>Verdana</vt:lpstr>
      <vt:lpstr>Wingdings</vt:lpstr>
      <vt:lpstr>10_Office Theme</vt:lpstr>
      <vt:lpstr>2_Office Theme</vt:lpstr>
      <vt:lpstr>11_Office Theme</vt:lpstr>
      <vt:lpstr>3_Office Theme</vt:lpstr>
      <vt:lpstr>4_Office Theme</vt:lpstr>
      <vt:lpstr>5_Office Theme</vt:lpstr>
      <vt:lpstr>Moving Forward with Ci3T:  Setting Up for Success  Kathleen Lynne Lane, Ph.D., BCBA-D, CF-L1 Mark Matthew Buckman, M.S.Ed.   </vt:lpstr>
      <vt:lpstr>Agenda</vt:lpstr>
      <vt:lpstr>PowerPoint Presentation</vt:lpstr>
      <vt:lpstr>Welcome!</vt:lpstr>
      <vt:lpstr>Open your school’s folder on dropbox.com</vt:lpstr>
      <vt:lpstr>Open your school’s Google Drive folder online</vt:lpstr>
      <vt:lpstr>PowerPoint Presentation</vt:lpstr>
      <vt:lpstr>PowerPoint Presentation</vt:lpstr>
      <vt:lpstr>PowerPoint Presentation</vt:lpstr>
      <vt:lpstr>Primary (Tier 1) Prevention </vt:lpstr>
      <vt:lpstr>Secondary (Tier 2) Prevention </vt:lpstr>
      <vt:lpstr>Tertiary (Tier 3) Prevention </vt:lpstr>
      <vt:lpstr>Three Core Features</vt:lpstr>
      <vt:lpstr>Core features of the Ci3T model of prevention</vt:lpstr>
      <vt:lpstr>Academic Component</vt:lpstr>
      <vt:lpstr>Behavioral Component: Positive Behavioral Interventions and Supports (PBIS)</vt:lpstr>
      <vt:lpstr>Social Component:  Identifying a Validated Curriculum</vt:lpstr>
      <vt:lpstr>PowerPoint Presentation</vt:lpstr>
      <vt:lpstr>PowerPoint Presentation</vt:lpstr>
      <vt:lpstr>PowerPoint Presentation</vt:lpstr>
      <vt:lpstr>Rolling out Your Plan … Sharing Successes!</vt:lpstr>
      <vt:lpstr>PowerPoint Presentation</vt:lpstr>
      <vt:lpstr>Rolling out at Tier 1: Academic Domain</vt:lpstr>
      <vt:lpstr>Ci3T Primary Plan: Faculty and Staff Roles and Responsibilities</vt:lpstr>
      <vt:lpstr>Rolling out at Tier 1: Academics</vt:lpstr>
      <vt:lpstr>PowerPoint Presentation</vt:lpstr>
      <vt:lpstr>PowerPoint Presentation</vt:lpstr>
      <vt:lpstr>PowerPoint Presentation</vt:lpstr>
      <vt:lpstr>PowerPoint Presentation</vt:lpstr>
      <vt:lpstr>Rolling out at Tier 1: Behavioral Domain</vt:lpstr>
      <vt:lpstr>Ci3T Primary Plan: Faculty and Staff Roles and Responsibilities</vt:lpstr>
      <vt:lpstr>Rolling out at Tier 1: Behavior</vt:lpstr>
      <vt:lpstr>PowerPoint Presentation</vt:lpstr>
      <vt:lpstr>Rolling out at Tier 1: Social</vt:lpstr>
      <vt:lpstr>Ci3T Primary Plan: Faculty and Staff Roles and Responsibilities</vt:lpstr>
      <vt:lpstr>Rolling out at Tier 1: Social Skills</vt:lpstr>
      <vt:lpstr>Treatment Integrity:  Tracking Lessons Taught</vt:lpstr>
      <vt:lpstr>PowerPoint Presentation</vt:lpstr>
      <vt:lpstr>A Look at Tier 1</vt:lpstr>
      <vt:lpstr>Procedures for Teaching the Plan to:</vt:lpstr>
      <vt:lpstr>PowerPoint Presentation</vt:lpstr>
      <vt:lpstr>How will primary prevention (Tier 1) efforts be taught to all stakeholders?</vt:lpstr>
      <vt:lpstr>PowerPoint Presentation</vt:lpstr>
      <vt:lpstr>Procedures for Reinforcing</vt:lpstr>
      <vt:lpstr>Ticket Tip Sheet</vt:lpstr>
      <vt:lpstr>PowerPoint Presentation</vt:lpstr>
      <vt:lpstr>A Look at Tier 1</vt:lpstr>
      <vt:lpstr>Essential Components of Primary Prevention Efforts</vt:lpstr>
      <vt:lpstr>Monitoring Your Plan</vt:lpstr>
      <vt:lpstr>PowerPoint Presentation</vt:lpstr>
      <vt:lpstr>PowerPoint Presentation</vt:lpstr>
      <vt:lpstr>Why monitor implementation?</vt:lpstr>
      <vt:lpstr>Social Validity &amp; Treatment Integrity</vt:lpstr>
      <vt:lpstr>Social Validity</vt:lpstr>
      <vt:lpstr>Treatment Integrity</vt:lpstr>
      <vt:lpstr>PowerPoint Presentation</vt:lpstr>
      <vt:lpstr>PowerPoint Presentation</vt:lpstr>
      <vt:lpstr>PowerPoint Presentation</vt:lpstr>
      <vt:lpstr>What data do we currently collect and how do these data inform decision making? </vt:lpstr>
      <vt:lpstr>Examining your screening data…</vt:lpstr>
      <vt:lpstr>Student Risk Screening Scale Fall 2004 – 2012 Middle School</vt:lpstr>
      <vt:lpstr>SRSS-E7 (externalizing) Results – All Students</vt:lpstr>
      <vt:lpstr>SRSS-I5 (internalizing) Results – All Students</vt:lpstr>
      <vt:lpstr>Additional Information</vt:lpstr>
      <vt:lpstr>Examining your screening data…</vt:lpstr>
      <vt:lpstr>PowerPoint Presentation</vt:lpstr>
      <vt:lpstr>Consider a book study to build school site capacity</vt:lpstr>
      <vt:lpstr>Essential Components of  Classroom Management</vt:lpstr>
      <vt:lpstr>Identify site-level experts using self-assessment tools </vt:lpstr>
      <vt:lpstr>Low-Intensity Strategies for Academics and Behavior</vt:lpstr>
      <vt:lpstr>Examining your screening data…</vt:lpstr>
      <vt:lpstr>PowerPoint Presentation</vt:lpstr>
      <vt:lpstr>Commonly Used Secondary (Tier 2) Interventions to Support Behavior</vt:lpstr>
      <vt:lpstr>Connect it to your Secondary Intervention Grid</vt:lpstr>
      <vt:lpstr>PowerPoint Presentation</vt:lpstr>
      <vt:lpstr>Professional Learning Resources ci3t.org/pl</vt:lpstr>
      <vt:lpstr>PowerPoint Presentation</vt:lpstr>
      <vt:lpstr>PowerPoint Presentation</vt:lpstr>
      <vt:lpstr>PowerPoint Presentation</vt:lpstr>
      <vt:lpstr>PowerPoint Presentation</vt:lpstr>
      <vt:lpstr>Sample EMPOWER Professional Learning Series</vt:lpstr>
      <vt:lpstr>PowerPoint Presentation</vt:lpstr>
      <vt:lpstr>PowerPoint Presentation</vt:lpstr>
      <vt:lpstr>Thank you!</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Cantwell, Emily Dawn</dc:creator>
  <cp:lastModifiedBy>Pérez-Clark, Paloma</cp:lastModifiedBy>
  <cp:revision>256</cp:revision>
  <cp:lastPrinted>2019-09-03T16:17:11Z</cp:lastPrinted>
  <dcterms:created xsi:type="dcterms:W3CDTF">2016-08-11T13:19:31Z</dcterms:created>
  <dcterms:modified xsi:type="dcterms:W3CDTF">2019-09-09T14:44:26Z</dcterms:modified>
</cp:coreProperties>
</file>