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5.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4" r:id="rId1"/>
    <p:sldMasterId id="2147484026" r:id="rId2"/>
    <p:sldMasterId id="2147484053" r:id="rId3"/>
    <p:sldMasterId id="2147484069" r:id="rId4"/>
    <p:sldMasterId id="2147484087" r:id="rId5"/>
    <p:sldMasterId id="2147484115" r:id="rId6"/>
  </p:sldMasterIdLst>
  <p:notesMasterIdLst>
    <p:notesMasterId r:id="rId82"/>
  </p:notesMasterIdLst>
  <p:handoutMasterIdLst>
    <p:handoutMasterId r:id="rId83"/>
  </p:handoutMasterIdLst>
  <p:sldIdLst>
    <p:sldId id="581" r:id="rId7"/>
    <p:sldId id="542" r:id="rId8"/>
    <p:sldId id="687" r:id="rId9"/>
    <p:sldId id="692" r:id="rId10"/>
    <p:sldId id="730" r:id="rId11"/>
    <p:sldId id="731" r:id="rId12"/>
    <p:sldId id="736" r:id="rId13"/>
    <p:sldId id="633" r:id="rId14"/>
    <p:sldId id="634" r:id="rId15"/>
    <p:sldId id="732" r:id="rId16"/>
    <p:sldId id="733" r:id="rId17"/>
    <p:sldId id="635" r:id="rId18"/>
    <p:sldId id="734" r:id="rId19"/>
    <p:sldId id="735" r:id="rId20"/>
    <p:sldId id="636" r:id="rId21"/>
    <p:sldId id="760" r:id="rId22"/>
    <p:sldId id="737" r:id="rId23"/>
    <p:sldId id="738" r:id="rId24"/>
    <p:sldId id="696" r:id="rId25"/>
    <p:sldId id="697" r:id="rId26"/>
    <p:sldId id="698" r:id="rId27"/>
    <p:sldId id="647" r:id="rId28"/>
    <p:sldId id="640" r:id="rId29"/>
    <p:sldId id="643" r:id="rId30"/>
    <p:sldId id="548" r:id="rId31"/>
    <p:sldId id="699" r:id="rId32"/>
    <p:sldId id="700" r:id="rId33"/>
    <p:sldId id="701" r:id="rId34"/>
    <p:sldId id="761" r:id="rId35"/>
    <p:sldId id="496" r:id="rId36"/>
    <p:sldId id="711" r:id="rId37"/>
    <p:sldId id="712" r:id="rId38"/>
    <p:sldId id="713" r:id="rId39"/>
    <p:sldId id="714" r:id="rId40"/>
    <p:sldId id="715" r:id="rId41"/>
    <p:sldId id="709" r:id="rId42"/>
    <p:sldId id="710" r:id="rId43"/>
    <p:sldId id="739" r:id="rId44"/>
    <p:sldId id="703" r:id="rId45"/>
    <p:sldId id="704" r:id="rId46"/>
    <p:sldId id="705" r:id="rId47"/>
    <p:sldId id="706" r:id="rId48"/>
    <p:sldId id="740" r:id="rId49"/>
    <p:sldId id="741" r:id="rId50"/>
    <p:sldId id="762" r:id="rId51"/>
    <p:sldId id="749" r:id="rId52"/>
    <p:sldId id="668" r:id="rId53"/>
    <p:sldId id="600" r:id="rId54"/>
    <p:sldId id="753" r:id="rId55"/>
    <p:sldId id="743" r:id="rId56"/>
    <p:sldId id="744" r:id="rId57"/>
    <p:sldId id="745" r:id="rId58"/>
    <p:sldId id="746" r:id="rId59"/>
    <p:sldId id="747" r:id="rId60"/>
    <p:sldId id="716" r:id="rId61"/>
    <p:sldId id="748" r:id="rId62"/>
    <p:sldId id="752" r:id="rId63"/>
    <p:sldId id="754" r:id="rId64"/>
    <p:sldId id="613" r:id="rId65"/>
    <p:sldId id="612" r:id="rId66"/>
    <p:sldId id="675" r:id="rId67"/>
    <p:sldId id="717" r:id="rId68"/>
    <p:sldId id="719" r:id="rId69"/>
    <p:sldId id="720" r:id="rId70"/>
    <p:sldId id="627" r:id="rId71"/>
    <p:sldId id="755" r:id="rId72"/>
    <p:sldId id="628" r:id="rId73"/>
    <p:sldId id="509" r:id="rId74"/>
    <p:sldId id="756" r:id="rId75"/>
    <p:sldId id="724" r:id="rId76"/>
    <p:sldId id="757" r:id="rId77"/>
    <p:sldId id="758" r:id="rId78"/>
    <p:sldId id="759" r:id="rId79"/>
    <p:sldId id="727" r:id="rId80"/>
    <p:sldId id="728" r:id="rId81"/>
  </p:sldIdLst>
  <p:sldSz cx="9144000" cy="6858000" type="screen4x3"/>
  <p:notesSz cx="7053263" cy="93567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 Zorigian" initials="KZ"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8B"/>
    <a:srgbClr val="DAE3F3"/>
    <a:srgbClr val="81D840"/>
    <a:srgbClr val="FAE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E2F131-231B-4F5A-AE43-5E3CF88DD192}" v="1" dt="2019-02-25T20:15:47.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9412" autoAdjust="0"/>
  </p:normalViewPr>
  <p:slideViewPr>
    <p:cSldViewPr>
      <p:cViewPr varScale="1">
        <p:scale>
          <a:sx n="98" d="100"/>
          <a:sy n="98" d="100"/>
        </p:scale>
        <p:origin x="1854" y="102"/>
      </p:cViewPr>
      <p:guideLst>
        <p:guide orient="horz" pos="2160"/>
        <p:guide pos="2880"/>
      </p:guideLst>
    </p:cSldViewPr>
  </p:slideViewPr>
  <p:outlineViewPr>
    <p:cViewPr>
      <p:scale>
        <a:sx n="33" d="100"/>
        <a:sy n="33" d="100"/>
      </p:scale>
      <p:origin x="0" y="37200"/>
    </p:cViewPr>
  </p:outlineViewPr>
  <p:notesTextViewPr>
    <p:cViewPr>
      <p:scale>
        <a:sx n="3" d="2"/>
        <a:sy n="3" d="2"/>
      </p:scale>
      <p:origin x="0" y="0"/>
    </p:cViewPr>
  </p:notesTextViewPr>
  <p:sorterViewPr>
    <p:cViewPr varScale="1">
      <p:scale>
        <a:sx n="1" d="1"/>
        <a:sy n="1" d="1"/>
      </p:scale>
      <p:origin x="0" y="-60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commentAuthors" Target="commentAuthors.xml"/><Relationship Id="rId89"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notesMaster" Target="notesMasters/notesMaster1.xml"/><Relationship Id="rId90" Type="http://schemas.microsoft.com/office/2015/10/relationships/revisionInfo" Target="revisionInfo.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n, Mark" userId="143108ed-1948-4344-b71d-df851b3c54dd" providerId="ADAL" clId="{B6E2F131-231B-4F5A-AE43-5E3CF88DD192}"/>
    <pc:docChg chg="modSld">
      <pc:chgData name="Buckman, Mark" userId="143108ed-1948-4344-b71d-df851b3c54dd" providerId="ADAL" clId="{B6E2F131-231B-4F5A-AE43-5E3CF88DD192}" dt="2019-02-25T20:15:47.225" v="0"/>
      <pc:docMkLst>
        <pc:docMk/>
      </pc:docMkLst>
      <pc:sldChg chg="modTransition">
        <pc:chgData name="Buckman, Mark" userId="143108ed-1948-4344-b71d-df851b3c54dd" providerId="ADAL" clId="{B6E2F131-231B-4F5A-AE43-5E3CF88DD192}" dt="2019-02-25T20:15:47.225" v="0"/>
        <pc:sldMkLst>
          <pc:docMk/>
          <pc:sldMk cId="3926941784" sldId="73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Sheet1!$B$2:$B$5</c:f>
              <c:numCache>
                <c:formatCode>0.00%</c:formatCode>
                <c:ptCount val="4"/>
                <c:pt idx="0">
                  <c:v>0.73611111111111116</c:v>
                </c:pt>
                <c:pt idx="1">
                  <c:v>0.79179999999999995</c:v>
                </c:pt>
                <c:pt idx="2">
                  <c:v>0.82489999999999997</c:v>
                </c:pt>
              </c:numCache>
            </c:numRef>
          </c:val>
          <c:extLst>
            <c:ext xmlns:c16="http://schemas.microsoft.com/office/drawing/2014/chart" uri="{C3380CC4-5D6E-409C-BE32-E72D297353CC}">
              <c16:uniqueId val="{00000000-7577-4370-A130-F43AF8B5ECE6}"/>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1.6819571865443313E-2"/>
                  <c:y val="-2.314788074185453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DF-4DDE-B057-8A18E350A5E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Sheet1!$C$2:$C$5</c:f>
              <c:numCache>
                <c:formatCode>0.00%</c:formatCode>
                <c:ptCount val="4"/>
                <c:pt idx="0">
                  <c:v>0.19642857142857142</c:v>
                </c:pt>
                <c:pt idx="1">
                  <c:v>0.15179999999999999</c:v>
                </c:pt>
                <c:pt idx="2">
                  <c:v>0.129</c:v>
                </c:pt>
              </c:numCache>
            </c:numRef>
          </c:val>
          <c:extLst>
            <c:ext xmlns:c16="http://schemas.microsoft.com/office/drawing/2014/chart" uri="{C3380CC4-5D6E-409C-BE32-E72D297353CC}">
              <c16:uniqueId val="{00000001-7577-4370-A130-F43AF8B5ECE6}"/>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2"/>
              <c:layout>
                <c:manualLayout>
                  <c:x val="1.0703363914373088E-2"/>
                  <c:y val="-1.2626262626262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DF-4DDE-B057-8A18E350A5E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Sheet1!$D$2:$D$5</c:f>
              <c:numCache>
                <c:formatCode>0.00%</c:formatCode>
                <c:ptCount val="4"/>
                <c:pt idx="0">
                  <c:v>6.7460317460317457E-2</c:v>
                </c:pt>
                <c:pt idx="1">
                  <c:v>5.6399999999999999E-2</c:v>
                </c:pt>
                <c:pt idx="2">
                  <c:v>4.6100000000000002E-2</c:v>
                </c:pt>
              </c:numCache>
            </c:numRef>
          </c:val>
          <c:extLst>
            <c:ext xmlns:c16="http://schemas.microsoft.com/office/drawing/2014/chart" uri="{C3380CC4-5D6E-409C-BE32-E72D297353CC}">
              <c16:uniqueId val="{00000002-7577-4370-A130-F43AF8B5ECE6}"/>
            </c:ext>
          </c:extLst>
        </c:ser>
        <c:dLbls>
          <c:showLegendKey val="0"/>
          <c:showVal val="0"/>
          <c:showCatName val="0"/>
          <c:showSerName val="0"/>
          <c:showPercent val="0"/>
          <c:showBubbleSize val="0"/>
        </c:dLbls>
        <c:gapWidth val="150"/>
        <c:shape val="pyramid"/>
        <c:axId val="449967536"/>
        <c:axId val="449967928"/>
        <c:axId val="0"/>
      </c:bar3DChart>
      <c:catAx>
        <c:axId val="4499675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449967928"/>
        <c:crosses val="autoZero"/>
        <c:auto val="1"/>
        <c:lblAlgn val="ctr"/>
        <c:lblOffset val="100"/>
        <c:noMultiLvlLbl val="0"/>
      </c:catAx>
      <c:valAx>
        <c:axId val="4499679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4499675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Sheet1!$B$2:$B$5</c:f>
              <c:numCache>
                <c:formatCode>0.00%</c:formatCode>
                <c:ptCount val="4"/>
                <c:pt idx="0">
                  <c:v>0.71230158730158732</c:v>
                </c:pt>
                <c:pt idx="1">
                  <c:v>0.76070000000000004</c:v>
                </c:pt>
                <c:pt idx="2">
                  <c:v>0.77190000000000003</c:v>
                </c:pt>
              </c:numCache>
            </c:numRef>
          </c:val>
          <c:extLst>
            <c:ext xmlns:c16="http://schemas.microsoft.com/office/drawing/2014/chart" uri="{C3380CC4-5D6E-409C-BE32-E72D297353CC}">
              <c16:uniqueId val="{00000000-FC5B-41B9-9F4E-84A7FB1BAAB3}"/>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2"/>
              <c:layout>
                <c:manualLayout>
                  <c:x val="3.0581039755350559E-3"/>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14-4247-A6C5-F131E964C02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Sheet1!$C$2:$C$5</c:f>
              <c:numCache>
                <c:formatCode>0.00%</c:formatCode>
                <c:ptCount val="4"/>
                <c:pt idx="0">
                  <c:v>0.17857142857142858</c:v>
                </c:pt>
                <c:pt idx="1">
                  <c:v>0.14979999999999999</c:v>
                </c:pt>
                <c:pt idx="2">
                  <c:v>0.14749999999999999</c:v>
                </c:pt>
              </c:numCache>
            </c:numRef>
          </c:val>
          <c:extLst>
            <c:ext xmlns:c16="http://schemas.microsoft.com/office/drawing/2014/chart" uri="{C3380CC4-5D6E-409C-BE32-E72D297353CC}">
              <c16:uniqueId val="{00000001-FC5B-41B9-9F4E-84A7FB1BAAB3}"/>
            </c:ext>
          </c:extLst>
        </c:ser>
        <c:ser>
          <c:idx val="2"/>
          <c:order val="2"/>
          <c:tx>
            <c:strRef>
              <c:f>Sheet1!$D$1</c:f>
              <c:strCache>
                <c:ptCount val="1"/>
                <c:pt idx="0">
                  <c:v>High (4-15)</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F14</c:v>
                </c:pt>
                <c:pt idx="1">
                  <c:v>F15</c:v>
                </c:pt>
                <c:pt idx="2">
                  <c:v>F16</c:v>
                </c:pt>
                <c:pt idx="3">
                  <c:v>F17</c:v>
                </c:pt>
              </c:strCache>
            </c:strRef>
          </c:cat>
          <c:val>
            <c:numRef>
              <c:f>Sheet1!$D$2:$D$5</c:f>
              <c:numCache>
                <c:formatCode>0.00%</c:formatCode>
                <c:ptCount val="4"/>
                <c:pt idx="0">
                  <c:v>0.10912698412698413</c:v>
                </c:pt>
                <c:pt idx="1">
                  <c:v>8.9499999999999996E-2</c:v>
                </c:pt>
                <c:pt idx="2">
                  <c:v>8.0600000000000005E-2</c:v>
                </c:pt>
              </c:numCache>
            </c:numRef>
          </c:val>
          <c:extLst>
            <c:ext xmlns:c16="http://schemas.microsoft.com/office/drawing/2014/chart" uri="{C3380CC4-5D6E-409C-BE32-E72D297353CC}">
              <c16:uniqueId val="{00000002-FC5B-41B9-9F4E-84A7FB1BAAB3}"/>
            </c:ext>
          </c:extLst>
        </c:ser>
        <c:dLbls>
          <c:showLegendKey val="0"/>
          <c:showVal val="0"/>
          <c:showCatName val="0"/>
          <c:showSerName val="0"/>
          <c:showPercent val="0"/>
          <c:showBubbleSize val="0"/>
        </c:dLbls>
        <c:gapWidth val="150"/>
        <c:shape val="pyramid"/>
        <c:axId val="450756536"/>
        <c:axId val="450756928"/>
        <c:axId val="0"/>
      </c:bar3DChart>
      <c:catAx>
        <c:axId val="45075653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450756928"/>
        <c:crosses val="autoZero"/>
        <c:auto val="1"/>
        <c:lblAlgn val="ctr"/>
        <c:lblOffset val="100"/>
        <c:noMultiLvlLbl val="0"/>
      </c:catAx>
      <c:valAx>
        <c:axId val="450756928"/>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4507565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0.89559999999999995</c:v>
                </c:pt>
                <c:pt idx="1">
                  <c:v>0.91290000000000004</c:v>
                </c:pt>
              </c:numCache>
            </c:numRef>
          </c:val>
          <c:extLst>
            <c:ext xmlns:c16="http://schemas.microsoft.com/office/drawing/2014/chart" uri="{C3380CC4-5D6E-409C-BE32-E72D297353CC}">
              <c16:uniqueId val="{00000000-7D3B-4C50-B65E-AD9D8CBA7D57}"/>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1.9877675840978538E-2"/>
                  <c:y val="1.157394037092726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B6-4F6B-8959-D6F5B9B8F7E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8.0199999999999994E-2</c:v>
                </c:pt>
                <c:pt idx="1">
                  <c:v>6.1800000000000001E-2</c:v>
                </c:pt>
              </c:numCache>
            </c:numRef>
          </c:val>
          <c:extLst>
            <c:ext xmlns:c16="http://schemas.microsoft.com/office/drawing/2014/chart" uri="{C3380CC4-5D6E-409C-BE32-E72D297353CC}">
              <c16:uniqueId val="{00000001-7D3B-4C50-B65E-AD9D8CBA7D57}"/>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1.5290519877676121E-3"/>
                  <c:y val="-1.51515151515151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B6-4F6B-8959-D6F5B9B8F7E8}"/>
                </c:ext>
              </c:extLst>
            </c:dLbl>
            <c:dLbl>
              <c:idx val="1"/>
              <c:layout>
                <c:manualLayout>
                  <c:x val="2.2935779816513704E-2"/>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B6-4F6B-8959-D6F5B9B8F7E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2.4199999999999999E-2</c:v>
                </c:pt>
                <c:pt idx="1">
                  <c:v>2.5399999999999999E-2</c:v>
                </c:pt>
              </c:numCache>
            </c:numRef>
          </c:val>
          <c:extLst>
            <c:ext xmlns:c16="http://schemas.microsoft.com/office/drawing/2014/chart" uri="{C3380CC4-5D6E-409C-BE32-E72D297353CC}">
              <c16:uniqueId val="{00000002-7D3B-4C50-B65E-AD9D8CBA7D57}"/>
            </c:ext>
          </c:extLst>
        </c:ser>
        <c:dLbls>
          <c:showLegendKey val="0"/>
          <c:showVal val="0"/>
          <c:showCatName val="0"/>
          <c:showSerName val="0"/>
          <c:showPercent val="0"/>
          <c:showBubbleSize val="0"/>
        </c:dLbls>
        <c:gapWidth val="150"/>
        <c:shape val="pyramid"/>
        <c:axId val="450758888"/>
        <c:axId val="450759280"/>
        <c:axId val="0"/>
      </c:bar3DChart>
      <c:catAx>
        <c:axId val="450758888"/>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450759280"/>
        <c:crosses val="autoZero"/>
        <c:auto val="1"/>
        <c:lblAlgn val="ctr"/>
        <c:lblOffset val="100"/>
        <c:noMultiLvlLbl val="0"/>
      </c:catAx>
      <c:valAx>
        <c:axId val="450759280"/>
        <c:scaling>
          <c:orientation val="minMax"/>
          <c:min val="0"/>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450758888"/>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90D-4004-B64A-D19B94A1FA57}"/>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90D-4004-B64A-D19B94A1FA57}"/>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0D-4004-B64A-D19B94A1FA57}"/>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0D-4004-B64A-D19B94A1FA57}"/>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B90D-4004-B64A-D19B94A1FA57}"/>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4.954954954954955E-2"/>
                  <c:y val="-4.2674023141473512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90D-4004-B64A-D19B94A1FA57}"/>
                </c:ext>
              </c:extLst>
            </c:dLbl>
            <c:dLbl>
              <c:idx val="1"/>
              <c:layout>
                <c:manualLayout>
                  <c:x val="6.4564564564564511E-2"/>
                  <c:y val="-7.04225352112676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90D-4004-B64A-D19B94A1FA57}"/>
                </c:ext>
              </c:extLst>
            </c:dLbl>
            <c:dLbl>
              <c:idx val="2"/>
              <c:layout>
                <c:manualLayout>
                  <c:x val="6.006006006006006E-2"/>
                  <c:y val="-4.2050201471294962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90D-4004-B64A-D19B94A1FA57}"/>
                </c:ext>
              </c:extLst>
            </c:dLbl>
            <c:dLbl>
              <c:idx val="3"/>
              <c:layout>
                <c:manualLayout>
                  <c:x val="5.5555555555555552E-2"/>
                  <c:y val="-1.64670437322099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90D-4004-B64A-D19B94A1FA57}"/>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B90D-4004-B64A-D19B94A1FA57}"/>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4.8048048048048048E-2"/>
                  <c:y val="-2.6101807696573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90D-4004-B64A-D19B94A1FA57}"/>
                </c:ext>
              </c:extLst>
            </c:dLbl>
            <c:dLbl>
              <c:idx val="1"/>
              <c:layout>
                <c:manualLayout>
                  <c:x val="4.654654654654649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90D-4004-B64A-D19B94A1FA57}"/>
                </c:ext>
              </c:extLst>
            </c:dLbl>
            <c:dLbl>
              <c:idx val="2"/>
              <c:layout>
                <c:manualLayout>
                  <c:x val="5.2552552552552444E-2"/>
                  <c:y val="-2.8729621825440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90D-4004-B64A-D19B94A1FA57}"/>
                </c:ext>
              </c:extLst>
            </c:dLbl>
            <c:dLbl>
              <c:idx val="3"/>
              <c:layout>
                <c:manualLayout>
                  <c:x val="5.7057057057056944E-2"/>
                  <c:y val="-2.5821596244131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90D-4004-B64A-D19B94A1FA57}"/>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B90D-4004-B64A-D19B94A1FA57}"/>
            </c:ext>
          </c:extLst>
        </c:ser>
        <c:dLbls>
          <c:showLegendKey val="0"/>
          <c:showVal val="0"/>
          <c:showCatName val="0"/>
          <c:showSerName val="0"/>
          <c:showPercent val="0"/>
          <c:showBubbleSize val="0"/>
        </c:dLbls>
        <c:gapWidth val="55"/>
        <c:shape val="pyramid"/>
        <c:axId val="449978648"/>
        <c:axId val="449978256"/>
        <c:axId val="0"/>
      </c:bar3DChart>
      <c:catAx>
        <c:axId val="449978648"/>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49978256"/>
        <c:crosses val="autoZero"/>
        <c:auto val="1"/>
        <c:lblAlgn val="ctr"/>
        <c:lblOffset val="100"/>
        <c:noMultiLvlLbl val="0"/>
      </c:catAx>
      <c:valAx>
        <c:axId val="449978256"/>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449978648"/>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Sheet1!$B$1</c:f>
              <c:strCache>
                <c:ptCount val="1"/>
                <c:pt idx="0">
                  <c:v>Normal</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73-457A-8140-6B2EF2FF7702}"/>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73-457A-8140-6B2EF2FF7702}"/>
                </c:ext>
              </c:extLst>
            </c:dLbl>
            <c:dLbl>
              <c:idx val="2"/>
              <c:layout>
                <c:manualLayout>
                  <c:x val="1.0510510510510511E-2"/>
                  <c:y val="2.9850746268656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73-457A-8140-6B2EF2FF7702}"/>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73-457A-8140-6B2EF2FF7702}"/>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Sheet1!$B$2:$B$5</c:f>
              <c:numCache>
                <c:formatCode>General</c:formatCode>
                <c:ptCount val="4"/>
                <c:pt idx="0">
                  <c:v>85.42</c:v>
                </c:pt>
                <c:pt idx="1">
                  <c:v>87.67</c:v>
                </c:pt>
                <c:pt idx="2">
                  <c:v>82.18</c:v>
                </c:pt>
                <c:pt idx="3">
                  <c:v>86.21</c:v>
                </c:pt>
              </c:numCache>
            </c:numRef>
          </c:val>
          <c:extLst>
            <c:ext xmlns:c16="http://schemas.microsoft.com/office/drawing/2014/chart" uri="{C3380CC4-5D6E-409C-BE32-E72D297353CC}">
              <c16:uniqueId val="{00000004-5E73-457A-8140-6B2EF2FF7702}"/>
            </c:ext>
          </c:extLst>
        </c:ser>
        <c:ser>
          <c:idx val="1"/>
          <c:order val="1"/>
          <c:tx>
            <c:strRef>
              <c:f>Sheet1!$C$1</c:f>
              <c:strCache>
                <c:ptCount val="1"/>
                <c:pt idx="0">
                  <c:v>Elevated</c:v>
                </c:pt>
              </c:strCache>
            </c:strRef>
          </c:tx>
          <c:spPr>
            <a:solidFill>
              <a:srgbClr val="FFFF00"/>
            </a:solidFill>
          </c:spPr>
          <c:invertIfNegative val="0"/>
          <c:dLbls>
            <c:dLbl>
              <c:idx val="0"/>
              <c:layout>
                <c:manualLayout>
                  <c:x val="6.1561561561561562E-2"/>
                  <c:y val="-7.4626865671641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73-457A-8140-6B2EF2FF7702}"/>
                </c:ext>
              </c:extLst>
            </c:dLbl>
            <c:dLbl>
              <c:idx val="1"/>
              <c:layout>
                <c:manualLayout>
                  <c:x val="6.00600600600600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73-457A-8140-6B2EF2FF7702}"/>
                </c:ext>
              </c:extLst>
            </c:dLbl>
            <c:dLbl>
              <c:idx val="2"/>
              <c:layout>
                <c:manualLayout>
                  <c:x val="6.4564564564564567E-2"/>
                  <c:y val="-7.4626865671641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73-457A-8140-6B2EF2FF7702}"/>
                </c:ext>
              </c:extLst>
            </c:dLbl>
            <c:dLbl>
              <c:idx val="3"/>
              <c:layout>
                <c:manualLayout>
                  <c:x val="7.0570570570570687E-2"/>
                  <c:y val="1.24378109452736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E73-457A-8140-6B2EF2FF770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Sheet1!$C$2:$C$5</c:f>
              <c:numCache>
                <c:formatCode>General</c:formatCode>
                <c:ptCount val="4"/>
                <c:pt idx="0">
                  <c:v>10.74</c:v>
                </c:pt>
                <c:pt idx="1">
                  <c:v>8.68</c:v>
                </c:pt>
                <c:pt idx="2">
                  <c:v>12.38</c:v>
                </c:pt>
                <c:pt idx="3">
                  <c:v>11.33</c:v>
                </c:pt>
              </c:numCache>
            </c:numRef>
          </c:val>
          <c:extLst>
            <c:ext xmlns:c16="http://schemas.microsoft.com/office/drawing/2014/chart" uri="{C3380CC4-5D6E-409C-BE32-E72D297353CC}">
              <c16:uniqueId val="{00000009-5E73-457A-8140-6B2EF2FF7702}"/>
            </c:ext>
          </c:extLst>
        </c:ser>
        <c:ser>
          <c:idx val="2"/>
          <c:order val="2"/>
          <c:tx>
            <c:strRef>
              <c:f>Sheet1!$D$1</c:f>
              <c:strCache>
                <c:ptCount val="1"/>
                <c:pt idx="0">
                  <c:v>Extremely Elevated</c:v>
                </c:pt>
              </c:strCache>
            </c:strRef>
          </c:tx>
          <c:spPr>
            <a:solidFill>
              <a:srgbClr val="FF0000"/>
            </a:solidFill>
          </c:spPr>
          <c:invertIfNegative val="0"/>
          <c:dLbls>
            <c:dLbl>
              <c:idx val="0"/>
              <c:layout>
                <c:manualLayout>
                  <c:x val="7.2072072072072071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E73-457A-8140-6B2EF2FF7702}"/>
                </c:ext>
              </c:extLst>
            </c:dLbl>
            <c:dLbl>
              <c:idx val="1"/>
              <c:layout>
                <c:manualLayout>
                  <c:x val="6.006006006006006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E73-457A-8140-6B2EF2FF7702}"/>
                </c:ext>
              </c:extLst>
            </c:dLbl>
            <c:dLbl>
              <c:idx val="2"/>
              <c:layout>
                <c:manualLayout>
                  <c:x val="6.7567567567567571E-2"/>
                  <c:y val="-9.95024875621890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E73-457A-8140-6B2EF2FF7702}"/>
                </c:ext>
              </c:extLst>
            </c:dLbl>
            <c:dLbl>
              <c:idx val="3"/>
              <c:layout>
                <c:manualLayout>
                  <c:x val="7.357357357357356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E73-457A-8140-6B2EF2FF770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Sheet1!$D$2:$D$5</c:f>
              <c:numCache>
                <c:formatCode>General</c:formatCode>
                <c:ptCount val="4"/>
                <c:pt idx="0">
                  <c:v>3.85</c:v>
                </c:pt>
                <c:pt idx="1">
                  <c:v>3.65</c:v>
                </c:pt>
                <c:pt idx="2">
                  <c:v>5.45</c:v>
                </c:pt>
                <c:pt idx="3">
                  <c:v>2.46</c:v>
                </c:pt>
              </c:numCache>
            </c:numRef>
          </c:val>
          <c:extLst>
            <c:ext xmlns:c16="http://schemas.microsoft.com/office/drawing/2014/chart" uri="{C3380CC4-5D6E-409C-BE32-E72D297353CC}">
              <c16:uniqueId val="{0000000E-5E73-457A-8140-6B2EF2FF7702}"/>
            </c:ext>
          </c:extLst>
        </c:ser>
        <c:dLbls>
          <c:showLegendKey val="0"/>
          <c:showVal val="0"/>
          <c:showCatName val="0"/>
          <c:showSerName val="0"/>
          <c:showPercent val="0"/>
          <c:showBubbleSize val="0"/>
        </c:dLbls>
        <c:gapWidth val="55"/>
        <c:shape val="pyramid"/>
        <c:axId val="457224312"/>
        <c:axId val="457224704"/>
        <c:axId val="0"/>
      </c:bar3DChart>
      <c:catAx>
        <c:axId val="457224312"/>
        <c:scaling>
          <c:orientation val="minMax"/>
        </c:scaling>
        <c:delete val="0"/>
        <c:axPos val="b"/>
        <c:title>
          <c:tx>
            <c:rich>
              <a:bodyPr/>
              <a:lstStyle/>
              <a:p>
                <a:pPr>
                  <a:defRPr/>
                </a:pPr>
                <a:r>
                  <a:rPr lang="en-US" dirty="0"/>
                  <a:t>Subgroup</a:t>
                </a:r>
              </a:p>
            </c:rich>
          </c:tx>
          <c:overlay val="0"/>
        </c:title>
        <c:numFmt formatCode="General" sourceLinked="0"/>
        <c:majorTickMark val="out"/>
        <c:minorTickMark val="none"/>
        <c:tickLblPos val="nextTo"/>
        <c:crossAx val="457224704"/>
        <c:crosses val="autoZero"/>
        <c:auto val="1"/>
        <c:lblAlgn val="ctr"/>
        <c:lblOffset val="100"/>
        <c:noMultiLvlLbl val="0"/>
      </c:catAx>
      <c:valAx>
        <c:axId val="457224704"/>
        <c:scaling>
          <c:orientation val="minMax"/>
        </c:scaling>
        <c:delete val="0"/>
        <c:axPos val="l"/>
        <c:majorGridlines>
          <c:spPr>
            <a:ln>
              <a:noFill/>
            </a:ln>
          </c:spPr>
        </c:majorGridlines>
        <c:title>
          <c:tx>
            <c:rich>
              <a:bodyPr rot="-5400000" vert="horz"/>
              <a:lstStyle/>
              <a:p>
                <a:pPr>
                  <a:defRPr/>
                </a:pPr>
                <a:r>
                  <a:rPr lang="en-US" dirty="0"/>
                  <a:t>Percent of Students</a:t>
                </a:r>
              </a:p>
            </c:rich>
          </c:tx>
          <c:layout>
            <c:manualLayout>
              <c:xMode val="edge"/>
              <c:yMode val="edge"/>
              <c:x val="6.0212574779503888E-3"/>
              <c:y val="0.29020899439808828"/>
            </c:manualLayout>
          </c:layout>
          <c:overlay val="0"/>
        </c:title>
        <c:numFmt formatCode="0%" sourceLinked="1"/>
        <c:majorTickMark val="out"/>
        <c:minorTickMark val="none"/>
        <c:tickLblPos val="nextTo"/>
        <c:crossAx val="457224312"/>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4F96-4CAD-8368-C08E89B1ED36}"/>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4F96-4CAD-8368-C08E89B1ED36}"/>
            </c:ext>
          </c:extLst>
        </c:ser>
        <c:dLbls>
          <c:showLegendKey val="0"/>
          <c:showVal val="0"/>
          <c:showCatName val="0"/>
          <c:showSerName val="0"/>
          <c:showPercent val="0"/>
          <c:showBubbleSize val="0"/>
        </c:dLbls>
        <c:marker val="1"/>
        <c:smooth val="0"/>
        <c:axId val="317521432"/>
        <c:axId val="317521816"/>
      </c:lineChart>
      <c:catAx>
        <c:axId val="317521432"/>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dirty="0"/>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317521816"/>
        <c:crosses val="autoZero"/>
        <c:auto val="1"/>
        <c:lblAlgn val="ctr"/>
        <c:lblOffset val="100"/>
        <c:tickLblSkip val="1"/>
        <c:tickMarkSkip val="1"/>
        <c:noMultiLvlLbl val="0"/>
      </c:catAx>
      <c:valAx>
        <c:axId val="317521816"/>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317521432"/>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diagrams/_rels/data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ata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ata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rawing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EE6BF61A-B19F-4C39-8C06-B8706D9BA7BA}" srcId="{76CDA518-BC6C-454C-8425-289DBEFA6303}" destId="{4F7AD0EE-0E26-4017-9F94-86272D93EFC3}" srcOrd="4" destOrd="0" parTransId="{1B378C42-C627-4201-AE52-4BA974618512}" sibTransId="{51654D6A-95A4-4E7F-B6C4-FF063E7F512E}"/>
    <dgm:cxn modelId="{93B0191C-F51F-465F-80C8-964C56EBBBA9}" type="presOf" srcId="{5DE23A1F-B828-4AED-93AF-CB385BE40F90}" destId="{620747C8-B56B-4616-9A1D-BDC76FE2232C}" srcOrd="0" destOrd="0" presId="urn:microsoft.com/office/officeart/2005/8/layout/hList7"/>
    <dgm:cxn modelId="{0F9F391D-3A12-4DE2-A583-B78E0A82CB0A}" type="presOf" srcId="{82ED9815-0689-437F-AB55-8011A9589219}" destId="{80C6CD21-4D30-4F02-A5E3-108A4E386C2A}" srcOrd="1" destOrd="0" presId="urn:microsoft.com/office/officeart/2005/8/layout/hList7"/>
    <dgm:cxn modelId="{B0FFCA21-B965-4EC5-8487-F25AFEAF4289}"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5F46EE5B-E2BA-4877-AFAB-3233FDD480C5}" type="presOf" srcId="{0C927F58-D0E1-4B01-A6B6-C603E890F398}" destId="{991FE780-09B4-437E-87F1-633B9F17E51A}" srcOrd="0" destOrd="0" presId="urn:microsoft.com/office/officeart/2005/8/layout/hList7"/>
    <dgm:cxn modelId="{40A0FF5D-EA15-4223-9250-45466C980071}" type="presOf" srcId="{5DE23A1F-B828-4AED-93AF-CB385BE40F90}" destId="{597A3276-0637-471F-8C39-62B3791F94E7}" srcOrd="1" destOrd="0" presId="urn:microsoft.com/office/officeart/2005/8/layout/hList7"/>
    <dgm:cxn modelId="{CF5DA66F-4E17-4737-ACF7-BC73D4910FF3}" type="presOf" srcId="{4B7087D8-60F7-45B3-90E8-83EEE7316E5B}" destId="{620E0897-60F4-4FE7-BB5B-EC1118AD18C4}"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8BB7CB85-AA33-4B66-8B28-CAF31E17A5D3}" type="presOf" srcId="{0C927F58-D0E1-4B01-A6B6-C603E890F398}" destId="{9214762E-771B-4644-B4EF-48158964CAF7}" srcOrd="1" destOrd="0" presId="urn:microsoft.com/office/officeart/2005/8/layout/hList7"/>
    <dgm:cxn modelId="{8D380B88-F59D-4C57-A3F8-767BF4CDBCA6}" type="presOf" srcId="{4F7AD0EE-0E26-4017-9F94-86272D93EFC3}" destId="{8D07021B-273A-4B9A-9F4E-3DC526DA65BD}" srcOrd="1" destOrd="0" presId="urn:microsoft.com/office/officeart/2005/8/layout/hList7"/>
    <dgm:cxn modelId="{09D6178B-A908-433D-970D-0EAA256A3EC3}" type="presOf" srcId="{8B7B9245-1212-4EA2-8DBA-AB21D24D994E}" destId="{1BFDB655-8D21-4995-B102-9474CBAFCA39}" srcOrd="0" destOrd="0" presId="urn:microsoft.com/office/officeart/2005/8/layout/hList7"/>
    <dgm:cxn modelId="{57D6A99B-AA97-4351-B863-933C73DE5542}" type="presOf" srcId="{EDE82B6F-CA32-4C6B-8BFB-B30D12284093}" destId="{FA06BBCE-464F-4266-B09B-D42E3ACE62C5}" srcOrd="0" destOrd="0" presId="urn:microsoft.com/office/officeart/2005/8/layout/hList7"/>
    <dgm:cxn modelId="{E20F739C-4469-43E7-8EF2-0CD4CE646030}" type="presOf" srcId="{DA761F70-B11F-4EA6-915D-15ADF7DDBA23}" destId="{7DF9CCCA-3B9D-4598-9B0D-5726972F0780}" srcOrd="0" destOrd="0" presId="urn:microsoft.com/office/officeart/2005/8/layout/hList7"/>
    <dgm:cxn modelId="{D410259D-61EB-49A7-9AE7-93494C71E115}" type="presOf" srcId="{167BF358-8434-4987-B85A-37964861114E}" destId="{0B0F9D5E-01B5-4D70-8912-3735DC726156}" srcOrd="1" destOrd="0" presId="urn:microsoft.com/office/officeart/2005/8/layout/hList7"/>
    <dgm:cxn modelId="{F7EF439D-92D0-4EB2-98FC-1E55D3491297}" type="presOf" srcId="{87EBC7B2-62CC-4F4D-B8F1-6913234E01AB}" destId="{1E2AF601-0E14-41E6-A130-E7A0A9003234}" srcOrd="0" destOrd="0" presId="urn:microsoft.com/office/officeart/2005/8/layout/hList7"/>
    <dgm:cxn modelId="{40D1AB9F-EC9F-450F-B4A0-1DA8315DC45B}" type="presOf" srcId="{DA761F70-B11F-4EA6-915D-15ADF7DDBA23}" destId="{3A3CCAAA-9391-4727-92C0-D8017A0163A3}"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8DB8FAB8-F8BE-4232-8E1A-61CBAFE1B3A6}" srcId="{76CDA518-BC6C-454C-8425-289DBEFA6303}" destId="{82ED9815-0689-437F-AB55-8011A9589219}" srcOrd="0" destOrd="0" parTransId="{CA69EC14-8F26-4324-9465-B228833C3D9E}" sibTransId="{095AE3E2-7CB6-43CA-A532-FBE35E2C2239}"/>
    <dgm:cxn modelId="{EE0A10BA-8756-41F5-91A9-9B02203996E2}" type="presOf" srcId="{095AE3E2-7CB6-43CA-A532-FBE35E2C2239}" destId="{B403F713-81E6-4AE7-B3A1-1A307AF769A8}" srcOrd="0" destOrd="0" presId="urn:microsoft.com/office/officeart/2005/8/layout/hList7"/>
    <dgm:cxn modelId="{74105DC1-A6CC-42F1-9989-55C5F0152344}" type="presOf" srcId="{4F7AD0EE-0E26-4017-9F94-86272D93EFC3}" destId="{0F17CE07-4E74-4F15-86EB-6C6567CBA919}" srcOrd="0" destOrd="0" presId="urn:microsoft.com/office/officeart/2005/8/layout/hList7"/>
    <dgm:cxn modelId="{385B50C8-A7FF-4ED0-A568-8CF3841FED02}" type="presOf" srcId="{EDE82B6F-CA32-4C6B-8BFB-B30D12284093}" destId="{4010F67F-62A0-45F8-9086-6325303267DE}" srcOrd="1" destOrd="0" presId="urn:microsoft.com/office/officeart/2005/8/layout/hList7"/>
    <dgm:cxn modelId="{624C5DCC-488D-4881-9959-356E5E66FCB4}" type="presOf" srcId="{82ED9815-0689-437F-AB55-8011A9589219}" destId="{33027701-4552-4E82-B8B5-201818F384E1}" srcOrd="0" destOrd="0" presId="urn:microsoft.com/office/officeart/2005/8/layout/hList7"/>
    <dgm:cxn modelId="{7F1725D1-ECEB-41E3-92ED-14C92807EB19}" type="presOf" srcId="{76CDA518-BC6C-454C-8425-289DBEFA6303}" destId="{700DEE2E-009E-4920-8919-3EBA1BD25605}" srcOrd="0" destOrd="0" presId="urn:microsoft.com/office/officeart/2005/8/layout/hList7"/>
    <dgm:cxn modelId="{AD2BCED1-33D5-48D3-8761-DC7F54864E49}" type="presOf" srcId="{B3C296FB-3485-4B9E-A81F-C9229475D8E6}" destId="{A1BE973D-2666-428F-968A-6FB64469B94A}" srcOrd="0" destOrd="0" presId="urn:microsoft.com/office/officeart/2005/8/layout/hList7"/>
    <dgm:cxn modelId="{87CEDDE4-4C47-4E8D-A70B-89328EB89E2C}" type="presOf" srcId="{51654D6A-95A4-4E7F-B6C4-FF063E7F512E}" destId="{EBD88C52-2018-48D1-9314-C17CB78960E1}" srcOrd="0" destOrd="0" presId="urn:microsoft.com/office/officeart/2005/8/layout/hList7"/>
    <dgm:cxn modelId="{147F61F1-CF08-49C3-AE7D-94C8217FEF38}" type="presOf" srcId="{23117442-D303-468D-9B1A-74E04914477C}" destId="{92BB5058-E676-44FD-8396-B1C6E9350E2F}"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529C95F5-0EA5-4615-92E3-8F757472F14A}" type="presOf" srcId="{87EBC7B2-62CC-4F4D-B8F1-6913234E01AB}" destId="{EFEA8269-3FA8-4E67-A41C-D7364A1F0F81}" srcOrd="1" destOrd="0" presId="urn:microsoft.com/office/officeart/2005/8/layout/hList7"/>
    <dgm:cxn modelId="{D5304BF9-A113-47E9-8654-F8A61F537EA5}" type="presOf" srcId="{91B44C06-EF03-4B80-B764-56D43105AB17}" destId="{1F0423FB-D68E-4585-AD64-427F976129F3}" srcOrd="0" destOrd="0" presId="urn:microsoft.com/office/officeart/2005/8/layout/hList7"/>
    <dgm:cxn modelId="{F28394E8-45FF-4E81-BF12-54046D48EBD1}" type="presParOf" srcId="{700DEE2E-009E-4920-8919-3EBA1BD25605}" destId="{6CA53C31-027B-47B6-99A7-1B4548807CCF}" srcOrd="0" destOrd="0" presId="urn:microsoft.com/office/officeart/2005/8/layout/hList7"/>
    <dgm:cxn modelId="{B9F9F073-1603-42D3-B1F7-3F2E69D4E897}" type="presParOf" srcId="{700DEE2E-009E-4920-8919-3EBA1BD25605}" destId="{474004DD-83D6-490F-8C13-1D7113C388B6}" srcOrd="1" destOrd="0" presId="urn:microsoft.com/office/officeart/2005/8/layout/hList7"/>
    <dgm:cxn modelId="{FCED594E-AB6A-4CB8-8092-0E4DDAF23FEB}" type="presParOf" srcId="{474004DD-83D6-490F-8C13-1D7113C388B6}" destId="{1596B23E-FF3A-4F13-8B81-DB82401CB8A2}" srcOrd="0" destOrd="0" presId="urn:microsoft.com/office/officeart/2005/8/layout/hList7"/>
    <dgm:cxn modelId="{39E3B654-F0F2-43D4-A51C-02246BCC0E3D}" type="presParOf" srcId="{1596B23E-FF3A-4F13-8B81-DB82401CB8A2}" destId="{33027701-4552-4E82-B8B5-201818F384E1}" srcOrd="0" destOrd="0" presId="urn:microsoft.com/office/officeart/2005/8/layout/hList7"/>
    <dgm:cxn modelId="{5F19178A-3BBF-4488-A6B8-AB048E156F4F}" type="presParOf" srcId="{1596B23E-FF3A-4F13-8B81-DB82401CB8A2}" destId="{80C6CD21-4D30-4F02-A5E3-108A4E386C2A}" srcOrd="1" destOrd="0" presId="urn:microsoft.com/office/officeart/2005/8/layout/hList7"/>
    <dgm:cxn modelId="{7ED92BA8-8FBE-4A24-8A70-07BD9C913863}" type="presParOf" srcId="{1596B23E-FF3A-4F13-8B81-DB82401CB8A2}" destId="{76216FFC-B42E-47B5-BEF6-E584E61758BE}" srcOrd="2" destOrd="0" presId="urn:microsoft.com/office/officeart/2005/8/layout/hList7"/>
    <dgm:cxn modelId="{8F8B7711-852D-4EC6-959D-41393703FDFE}" type="presParOf" srcId="{1596B23E-FF3A-4F13-8B81-DB82401CB8A2}" destId="{0304F202-A9F3-479D-BEB1-3ABB9CCAFAF9}" srcOrd="3" destOrd="0" presId="urn:microsoft.com/office/officeart/2005/8/layout/hList7"/>
    <dgm:cxn modelId="{0F150BC6-75DB-48C0-BA2E-68EB278E2928}" type="presParOf" srcId="{474004DD-83D6-490F-8C13-1D7113C388B6}" destId="{B403F713-81E6-4AE7-B3A1-1A307AF769A8}" srcOrd="1" destOrd="0" presId="urn:microsoft.com/office/officeart/2005/8/layout/hList7"/>
    <dgm:cxn modelId="{52478E2C-A87A-456C-881A-32E80E787A6F}" type="presParOf" srcId="{474004DD-83D6-490F-8C13-1D7113C388B6}" destId="{B9908DC9-75CD-470F-86E2-F7B565FA29D9}" srcOrd="2" destOrd="0" presId="urn:microsoft.com/office/officeart/2005/8/layout/hList7"/>
    <dgm:cxn modelId="{2B406035-D9B5-4A82-87D5-A465D28214AD}" type="presParOf" srcId="{B9908DC9-75CD-470F-86E2-F7B565FA29D9}" destId="{FA06BBCE-464F-4266-B09B-D42E3ACE62C5}" srcOrd="0" destOrd="0" presId="urn:microsoft.com/office/officeart/2005/8/layout/hList7"/>
    <dgm:cxn modelId="{21EE1BFC-945B-4A8F-BE3A-A88923B63873}" type="presParOf" srcId="{B9908DC9-75CD-470F-86E2-F7B565FA29D9}" destId="{4010F67F-62A0-45F8-9086-6325303267DE}" srcOrd="1" destOrd="0" presId="urn:microsoft.com/office/officeart/2005/8/layout/hList7"/>
    <dgm:cxn modelId="{A3710ED2-DDA5-4F00-AC0F-EC222D86FAC4}" type="presParOf" srcId="{B9908DC9-75CD-470F-86E2-F7B565FA29D9}" destId="{BA70FC0A-0E40-43D4-9CED-0E9CD2687E95}" srcOrd="2" destOrd="0" presId="urn:microsoft.com/office/officeart/2005/8/layout/hList7"/>
    <dgm:cxn modelId="{CB5C1699-3A27-499F-9D9B-443DA54D3CE3}" type="presParOf" srcId="{B9908DC9-75CD-470F-86E2-F7B565FA29D9}" destId="{AF799562-D0FE-4304-8CBE-F6EBFAE4013A}" srcOrd="3" destOrd="0" presId="urn:microsoft.com/office/officeart/2005/8/layout/hList7"/>
    <dgm:cxn modelId="{E99CC609-436C-48C2-BD21-B3C24C9CA6AA}" type="presParOf" srcId="{474004DD-83D6-490F-8C13-1D7113C388B6}" destId="{620E0897-60F4-4FE7-BB5B-EC1118AD18C4}" srcOrd="3" destOrd="0" presId="urn:microsoft.com/office/officeart/2005/8/layout/hList7"/>
    <dgm:cxn modelId="{737203AF-6AB4-48EC-A654-6D62A9BD1D5A}" type="presParOf" srcId="{474004DD-83D6-490F-8C13-1D7113C388B6}" destId="{D8032356-C94D-4EB5-BD43-52AF1F0DC0DA}" srcOrd="4" destOrd="0" presId="urn:microsoft.com/office/officeart/2005/8/layout/hList7"/>
    <dgm:cxn modelId="{29350859-F0D5-4BB9-8C5A-4FC28BC81C2F}" type="presParOf" srcId="{D8032356-C94D-4EB5-BD43-52AF1F0DC0DA}" destId="{991FE780-09B4-437E-87F1-633B9F17E51A}" srcOrd="0" destOrd="0" presId="urn:microsoft.com/office/officeart/2005/8/layout/hList7"/>
    <dgm:cxn modelId="{A6D10EA9-0034-4BF2-9CFE-B852B0014F4C}" type="presParOf" srcId="{D8032356-C94D-4EB5-BD43-52AF1F0DC0DA}" destId="{9214762E-771B-4644-B4EF-48158964CAF7}" srcOrd="1" destOrd="0" presId="urn:microsoft.com/office/officeart/2005/8/layout/hList7"/>
    <dgm:cxn modelId="{B64C6933-72D6-4D43-B4AF-2E9D25921E15}" type="presParOf" srcId="{D8032356-C94D-4EB5-BD43-52AF1F0DC0DA}" destId="{FB25865C-F5C6-44CB-B4D2-3814AA594E66}" srcOrd="2" destOrd="0" presId="urn:microsoft.com/office/officeart/2005/8/layout/hList7"/>
    <dgm:cxn modelId="{83A8F380-7EA4-4567-81D0-CA7263477700}" type="presParOf" srcId="{D8032356-C94D-4EB5-BD43-52AF1F0DC0DA}" destId="{069CDC01-BE12-484D-9486-671E87A5E1A9}" srcOrd="3" destOrd="0" presId="urn:microsoft.com/office/officeart/2005/8/layout/hList7"/>
    <dgm:cxn modelId="{14276D60-3035-4287-B315-BAB99362A52B}" type="presParOf" srcId="{474004DD-83D6-490F-8C13-1D7113C388B6}" destId="{1F0423FB-D68E-4585-AD64-427F976129F3}" srcOrd="5" destOrd="0" presId="urn:microsoft.com/office/officeart/2005/8/layout/hList7"/>
    <dgm:cxn modelId="{842B446E-B56B-4B92-98FC-0C7D7E976217}" type="presParOf" srcId="{474004DD-83D6-490F-8C13-1D7113C388B6}" destId="{67FA1698-9E24-4229-A2FA-F4674B67919C}" srcOrd="6" destOrd="0" presId="urn:microsoft.com/office/officeart/2005/8/layout/hList7"/>
    <dgm:cxn modelId="{79DBDA39-DDCA-4F13-BF87-1CE41262403A}" type="presParOf" srcId="{67FA1698-9E24-4229-A2FA-F4674B67919C}" destId="{2E70E187-B08A-486D-8A45-C8A232CC337A}" srcOrd="0" destOrd="0" presId="urn:microsoft.com/office/officeart/2005/8/layout/hList7"/>
    <dgm:cxn modelId="{82FC51FE-7538-412B-8F4C-7FDA1F321915}" type="presParOf" srcId="{67FA1698-9E24-4229-A2FA-F4674B67919C}" destId="{0B0F9D5E-01B5-4D70-8912-3735DC726156}" srcOrd="1" destOrd="0" presId="urn:microsoft.com/office/officeart/2005/8/layout/hList7"/>
    <dgm:cxn modelId="{3C193F45-6BA8-42FD-B77B-ED47F9BA9356}" type="presParOf" srcId="{67FA1698-9E24-4229-A2FA-F4674B67919C}" destId="{FC7B3C5D-EC91-4467-AF60-0E5515B36ED2}" srcOrd="2" destOrd="0" presId="urn:microsoft.com/office/officeart/2005/8/layout/hList7"/>
    <dgm:cxn modelId="{4CFC30D9-58C4-488F-A39B-60D9337E693D}" type="presParOf" srcId="{67FA1698-9E24-4229-A2FA-F4674B67919C}" destId="{640B4EA2-5D13-4CA1-86A9-3221B0994580}" srcOrd="3" destOrd="0" presId="urn:microsoft.com/office/officeart/2005/8/layout/hList7"/>
    <dgm:cxn modelId="{F572F499-37C7-4A9C-8830-420324BA0C1F}" type="presParOf" srcId="{474004DD-83D6-490F-8C13-1D7113C388B6}" destId="{92BB5058-E676-44FD-8396-B1C6E9350E2F}" srcOrd="7" destOrd="0" presId="urn:microsoft.com/office/officeart/2005/8/layout/hList7"/>
    <dgm:cxn modelId="{BA05CA9D-434C-4702-965C-15EF80C473D4}" type="presParOf" srcId="{474004DD-83D6-490F-8C13-1D7113C388B6}" destId="{44F6A7E9-A24E-43F1-8876-7D150D31E9D4}" srcOrd="8" destOrd="0" presId="urn:microsoft.com/office/officeart/2005/8/layout/hList7"/>
    <dgm:cxn modelId="{2159396F-89E4-444A-BC5A-0F1C17AEB648}" type="presParOf" srcId="{44F6A7E9-A24E-43F1-8876-7D150D31E9D4}" destId="{0F17CE07-4E74-4F15-86EB-6C6567CBA919}" srcOrd="0" destOrd="0" presId="urn:microsoft.com/office/officeart/2005/8/layout/hList7"/>
    <dgm:cxn modelId="{088F023E-0D8C-4785-984B-BCA0AC2EE1FB}" type="presParOf" srcId="{44F6A7E9-A24E-43F1-8876-7D150D31E9D4}" destId="{8D07021B-273A-4B9A-9F4E-3DC526DA65BD}" srcOrd="1" destOrd="0" presId="urn:microsoft.com/office/officeart/2005/8/layout/hList7"/>
    <dgm:cxn modelId="{69A5D6D4-31F0-4C38-87DC-43097A1F5BC5}" type="presParOf" srcId="{44F6A7E9-A24E-43F1-8876-7D150D31E9D4}" destId="{D5E502C2-DE8D-4346-877A-9C40A3864E73}" srcOrd="2" destOrd="0" presId="urn:microsoft.com/office/officeart/2005/8/layout/hList7"/>
    <dgm:cxn modelId="{3C8EC0A2-CFB4-43C4-B6B3-91CB1690EDFA}" type="presParOf" srcId="{44F6A7E9-A24E-43F1-8876-7D150D31E9D4}" destId="{1722C8D5-9191-4617-9A5C-B2D813A9D915}" srcOrd="3" destOrd="0" presId="urn:microsoft.com/office/officeart/2005/8/layout/hList7"/>
    <dgm:cxn modelId="{633EE0DF-715B-4405-9633-580A5DD9E8EF}" type="presParOf" srcId="{474004DD-83D6-490F-8C13-1D7113C388B6}" destId="{EBD88C52-2018-48D1-9314-C17CB78960E1}" srcOrd="9" destOrd="0" presId="urn:microsoft.com/office/officeart/2005/8/layout/hList7"/>
    <dgm:cxn modelId="{ECBD3E4A-64A7-4338-88B1-CC22BFF5B782}" type="presParOf" srcId="{474004DD-83D6-490F-8C13-1D7113C388B6}" destId="{0F54D2C3-2473-46B1-B62D-6D975835F768}" srcOrd="10" destOrd="0" presId="urn:microsoft.com/office/officeart/2005/8/layout/hList7"/>
    <dgm:cxn modelId="{D3BDB4E7-7669-4D0C-8E5C-81C1D82A4340}" type="presParOf" srcId="{0F54D2C3-2473-46B1-B62D-6D975835F768}" destId="{7DF9CCCA-3B9D-4598-9B0D-5726972F0780}" srcOrd="0" destOrd="0" presId="urn:microsoft.com/office/officeart/2005/8/layout/hList7"/>
    <dgm:cxn modelId="{799CB5C0-866A-4511-A60E-7DEB39D925D8}" type="presParOf" srcId="{0F54D2C3-2473-46B1-B62D-6D975835F768}" destId="{3A3CCAAA-9391-4727-92C0-D8017A0163A3}" srcOrd="1" destOrd="0" presId="urn:microsoft.com/office/officeart/2005/8/layout/hList7"/>
    <dgm:cxn modelId="{652162CA-C593-4136-8714-B569BCD8CD67}" type="presParOf" srcId="{0F54D2C3-2473-46B1-B62D-6D975835F768}" destId="{57AF0E7A-6E2A-4DFD-8782-FF6ACFBFE49A}" srcOrd="2" destOrd="0" presId="urn:microsoft.com/office/officeart/2005/8/layout/hList7"/>
    <dgm:cxn modelId="{AD71BCAD-6F39-4172-8E3B-8AE833EC14EE}" type="presParOf" srcId="{0F54D2C3-2473-46B1-B62D-6D975835F768}" destId="{0ED1F304-354B-4320-B27C-70A3951670CA}" srcOrd="3" destOrd="0" presId="urn:microsoft.com/office/officeart/2005/8/layout/hList7"/>
    <dgm:cxn modelId="{CE7C456F-4EB7-489D-A256-BD504C84AFB5}" type="presParOf" srcId="{474004DD-83D6-490F-8C13-1D7113C388B6}" destId="{1BFDB655-8D21-4995-B102-9474CBAFCA39}" srcOrd="11" destOrd="0" presId="urn:microsoft.com/office/officeart/2005/8/layout/hList7"/>
    <dgm:cxn modelId="{95ABCD22-3A90-4295-9FF8-8800B16080F3}" type="presParOf" srcId="{474004DD-83D6-490F-8C13-1D7113C388B6}" destId="{E3D4926D-D56C-4D55-82B1-FA30BBB9C0E6}" srcOrd="12" destOrd="0" presId="urn:microsoft.com/office/officeart/2005/8/layout/hList7"/>
    <dgm:cxn modelId="{0B69F46A-77A2-4BFF-B5F1-E4C46D791F1D}" type="presParOf" srcId="{E3D4926D-D56C-4D55-82B1-FA30BBB9C0E6}" destId="{1E2AF601-0E14-41E6-A130-E7A0A9003234}" srcOrd="0" destOrd="0" presId="urn:microsoft.com/office/officeart/2005/8/layout/hList7"/>
    <dgm:cxn modelId="{C250BE85-FD66-46D8-A3DE-7B9190506739}" type="presParOf" srcId="{E3D4926D-D56C-4D55-82B1-FA30BBB9C0E6}" destId="{EFEA8269-3FA8-4E67-A41C-D7364A1F0F81}" srcOrd="1" destOrd="0" presId="urn:microsoft.com/office/officeart/2005/8/layout/hList7"/>
    <dgm:cxn modelId="{F55988C1-18B8-4758-904B-0AE1EF7F3671}" type="presParOf" srcId="{E3D4926D-D56C-4D55-82B1-FA30BBB9C0E6}" destId="{0EA924EF-8D1F-47B0-BF16-25A8EDEA9546}" srcOrd="2" destOrd="0" presId="urn:microsoft.com/office/officeart/2005/8/layout/hList7"/>
    <dgm:cxn modelId="{11BD0718-7207-4E36-8DC1-242CD3811DB0}" type="presParOf" srcId="{E3D4926D-D56C-4D55-82B1-FA30BBB9C0E6}" destId="{92DE6F99-74F9-48AD-8F0A-3356A4758B7E}" srcOrd="3" destOrd="0" presId="urn:microsoft.com/office/officeart/2005/8/layout/hList7"/>
    <dgm:cxn modelId="{EA05E123-42F3-495E-AD31-72C19DC9BD1D}" type="presParOf" srcId="{474004DD-83D6-490F-8C13-1D7113C388B6}" destId="{A1BE973D-2666-428F-968A-6FB64469B94A}" srcOrd="13" destOrd="0" presId="urn:microsoft.com/office/officeart/2005/8/layout/hList7"/>
    <dgm:cxn modelId="{3ED9B304-0A08-469C-88EC-1605C245EDCB}" type="presParOf" srcId="{474004DD-83D6-490F-8C13-1D7113C388B6}" destId="{FB0C6E0C-92BE-4A54-B44D-FD3B9DEFEEF5}" srcOrd="14" destOrd="0" presId="urn:microsoft.com/office/officeart/2005/8/layout/hList7"/>
    <dgm:cxn modelId="{459C6A33-0A5B-4DB3-B545-29C0631A77F4}" type="presParOf" srcId="{FB0C6E0C-92BE-4A54-B44D-FD3B9DEFEEF5}" destId="{620747C8-B56B-4616-9A1D-BDC76FE2232C}" srcOrd="0" destOrd="0" presId="urn:microsoft.com/office/officeart/2005/8/layout/hList7"/>
    <dgm:cxn modelId="{CEF6EEE9-1A4B-4AF9-86E1-CB6ACA141628}" type="presParOf" srcId="{FB0C6E0C-92BE-4A54-B44D-FD3B9DEFEEF5}" destId="{597A3276-0637-471F-8C39-62B3791F94E7}" srcOrd="1" destOrd="0" presId="urn:microsoft.com/office/officeart/2005/8/layout/hList7"/>
    <dgm:cxn modelId="{821660B1-CC4D-4541-8C49-0ED227A2CAA1}" type="presParOf" srcId="{FB0C6E0C-92BE-4A54-B44D-FD3B9DEFEEF5}" destId="{0206AF53-D451-4267-AC81-68C6CC03F37B}" srcOrd="2" destOrd="0" presId="urn:microsoft.com/office/officeart/2005/8/layout/hList7"/>
    <dgm:cxn modelId="{1CFBD3F8-3E11-4ECA-AC89-6FCC97C5289D}"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1502BE1F-67B9-4FF6-A31A-18385882AA2D}" type="presOf" srcId="{555B6739-710A-4B4D-9EBD-6F3E0D5E4D89}" destId="{E0A01FB4-1D39-44C8-BE71-7169CCA8ECD3}" srcOrd="0" destOrd="0" presId="urn:microsoft.com/office/officeart/2005/8/layout/hProcess7"/>
    <dgm:cxn modelId="{F7C88E2C-91AB-4855-89A3-AB683554A411}"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AC16A481-8641-4746-B700-F8418178E4D4}" type="presOf" srcId="{52AC4D52-AC6B-43A5-83D3-92B328BC6853}" destId="{4F4D0479-E343-4435-B0DE-6E8EA1D63082}"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BD94FB3-E4C2-4699-9A93-A2B6E4643B9F}" type="presOf" srcId="{F3CC4D8D-51D0-4CAB-A7E0-F3C82C757EE3}" destId="{2358811D-AD16-4485-B83D-7E120D5A3EBA}" srcOrd="0" destOrd="0" presId="urn:microsoft.com/office/officeart/2005/8/layout/hProcess7"/>
    <dgm:cxn modelId="{8DA735D8-10AD-467E-A1A7-C8C2E904804D}" type="presOf" srcId="{555B6739-710A-4B4D-9EBD-6F3E0D5E4D89}" destId="{2B04F61E-F09D-4572-A85C-17147C8ACF18}" srcOrd="1" destOrd="0" presId="urn:microsoft.com/office/officeart/2005/8/layout/hProcess7"/>
    <dgm:cxn modelId="{F414CB84-BAE7-419D-A2C6-4A4E3F1BF00E}" type="presParOf" srcId="{2358811D-AD16-4485-B83D-7E120D5A3EBA}" destId="{C5EE6942-082E-430E-AB21-37017B9A136B}" srcOrd="0" destOrd="0" presId="urn:microsoft.com/office/officeart/2005/8/layout/hProcess7"/>
    <dgm:cxn modelId="{CA7CED5D-5AFB-40AC-84E7-DCE34B662807}" type="presParOf" srcId="{C5EE6942-082E-430E-AB21-37017B9A136B}" destId="{4F4D0479-E343-4435-B0DE-6E8EA1D63082}" srcOrd="0" destOrd="0" presId="urn:microsoft.com/office/officeart/2005/8/layout/hProcess7"/>
    <dgm:cxn modelId="{B35349A4-EF3A-4AF6-84B7-D7EB66A65B12}" type="presParOf" srcId="{C5EE6942-082E-430E-AB21-37017B9A136B}" destId="{8DBA6631-669F-405E-9DE8-0FA381224CCB}" srcOrd="1" destOrd="0" presId="urn:microsoft.com/office/officeart/2005/8/layout/hProcess7"/>
    <dgm:cxn modelId="{CAA91C5A-F8C4-4F5A-B907-5D5D4CEEA424}" type="presParOf" srcId="{2358811D-AD16-4485-B83D-7E120D5A3EBA}" destId="{FEF3A57A-DA77-4CFC-ACAF-52A56EB8CC18}" srcOrd="1" destOrd="0" presId="urn:microsoft.com/office/officeart/2005/8/layout/hProcess7"/>
    <dgm:cxn modelId="{8FF14837-6BE2-4BCD-812E-1E05B88038B9}" type="presParOf" srcId="{2358811D-AD16-4485-B83D-7E120D5A3EBA}" destId="{3E288028-4220-4E47-BBEB-1D5D19141B31}" srcOrd="2" destOrd="0" presId="urn:microsoft.com/office/officeart/2005/8/layout/hProcess7"/>
    <dgm:cxn modelId="{2430C82A-C230-41DA-BE94-56A60E21536D}" type="presParOf" srcId="{3E288028-4220-4E47-BBEB-1D5D19141B31}" destId="{3AB04FDB-C8A5-4B67-B663-AEC9684C0F1B}" srcOrd="0" destOrd="0" presId="urn:microsoft.com/office/officeart/2005/8/layout/hProcess7"/>
    <dgm:cxn modelId="{398F8155-54E6-4184-8A2E-36B45F24AA68}" type="presParOf" srcId="{3E288028-4220-4E47-BBEB-1D5D19141B31}" destId="{427FC1E3-0593-4C6D-B81C-9EA4B510122F}" srcOrd="1" destOrd="0" presId="urn:microsoft.com/office/officeart/2005/8/layout/hProcess7"/>
    <dgm:cxn modelId="{C99008DD-EDCD-43EA-9DD7-9B755832EAE7}" type="presParOf" srcId="{3E288028-4220-4E47-BBEB-1D5D19141B31}" destId="{C139935C-F600-418F-A856-64BDD8CDFB88}" srcOrd="2" destOrd="0" presId="urn:microsoft.com/office/officeart/2005/8/layout/hProcess7"/>
    <dgm:cxn modelId="{1478985F-9EEE-4536-8995-1E73AA0F3A67}" type="presParOf" srcId="{2358811D-AD16-4485-B83D-7E120D5A3EBA}" destId="{CF0066F2-CC70-4EA8-8000-C53F5C1F24B1}" srcOrd="3" destOrd="0" presId="urn:microsoft.com/office/officeart/2005/8/layout/hProcess7"/>
    <dgm:cxn modelId="{58B23AB2-5DA9-452F-9C33-384C9E3BB21B}" type="presParOf" srcId="{2358811D-AD16-4485-B83D-7E120D5A3EBA}" destId="{541A5A60-12CA-4B2E-A81F-DB448263A5D1}" srcOrd="4" destOrd="0" presId="urn:microsoft.com/office/officeart/2005/8/layout/hProcess7"/>
    <dgm:cxn modelId="{EFDF5486-463A-458B-B531-2B873F28E19B}" type="presParOf" srcId="{541A5A60-12CA-4B2E-A81F-DB448263A5D1}" destId="{E0A01FB4-1D39-44C8-BE71-7169CCA8ECD3}" srcOrd="0" destOrd="0" presId="urn:microsoft.com/office/officeart/2005/8/layout/hProcess7"/>
    <dgm:cxn modelId="{F1EEC763-1661-409F-88AB-B2779B0223B8}"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49C11C05-43D2-471E-9BB1-8223180F5796}" type="presOf" srcId="{52AC4D52-AC6B-43A5-83D3-92B328BC6853}" destId="{4F4D0479-E343-4435-B0DE-6E8EA1D63082}" srcOrd="0" destOrd="0" presId="urn:microsoft.com/office/officeart/2005/8/layout/hProcess7"/>
    <dgm:cxn modelId="{0CF52B7B-8CD3-4FAB-9206-B2F0482D8A40}" type="presOf" srcId="{F3CC4D8D-51D0-4CAB-A7E0-F3C82C757EE3}" destId="{2358811D-AD16-4485-B83D-7E120D5A3EBA}" srcOrd="0" destOrd="0" presId="urn:microsoft.com/office/officeart/2005/8/layout/hProcess7"/>
    <dgm:cxn modelId="{02A8B68A-99EF-41C9-80CC-B94176D1F45F}"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794B306D-1A05-44E3-82E3-A5DC268B06BD}" type="presParOf" srcId="{2358811D-AD16-4485-B83D-7E120D5A3EBA}" destId="{C5EE6942-082E-430E-AB21-37017B9A136B}" srcOrd="0" destOrd="0" presId="urn:microsoft.com/office/officeart/2005/8/layout/hProcess7"/>
    <dgm:cxn modelId="{C72376FA-CCB5-42F1-97DF-DB3AF57D3B53}" type="presParOf" srcId="{C5EE6942-082E-430E-AB21-37017B9A136B}" destId="{4F4D0479-E343-4435-B0DE-6E8EA1D63082}" srcOrd="0" destOrd="0" presId="urn:microsoft.com/office/officeart/2005/8/layout/hProcess7"/>
    <dgm:cxn modelId="{90F85C45-B97C-4B8B-86EC-D5762CF10812}"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ABD8A239-8EFE-43AB-9CA7-50FD1D7DA839}" srcId="{F3CC4D8D-51D0-4CAB-A7E0-F3C82C757EE3}" destId="{4F64E705-69E2-475F-99FF-BEC892AAB192}" srcOrd="1" destOrd="0" parTransId="{D5DEE5B9-A91E-4C8C-B744-55E0C1493245}" sibTransId="{41FE7F1B-7513-4CEB-9C8A-912B5A5F81B1}"/>
    <dgm:cxn modelId="{7F5F475C-4D69-4BE2-B92E-1AEB7756C5F1}" type="presOf" srcId="{F3CC4D8D-51D0-4CAB-A7E0-F3C82C757EE3}" destId="{2358811D-AD16-4485-B83D-7E120D5A3EBA}" srcOrd="0" destOrd="0" presId="urn:microsoft.com/office/officeart/2005/8/layout/hProcess7"/>
    <dgm:cxn modelId="{E02BE144-9D29-4379-A41C-56CAA11EE50D}" type="presOf" srcId="{4F64E705-69E2-475F-99FF-BEC892AAB192}" destId="{168CDFC9-90CE-424B-A4E8-278ACC8BE182}" srcOrd="0" destOrd="0" presId="urn:microsoft.com/office/officeart/2005/8/layout/hProcess7"/>
    <dgm:cxn modelId="{C756666E-A2EB-4A86-B66A-D0F1C0345413}" type="presOf" srcId="{941D8FAD-1923-4504-9E1C-EE474DAC5009}" destId="{529C4210-6100-40EB-89AC-75DE350AA14D}" srcOrd="1" destOrd="0" presId="urn:microsoft.com/office/officeart/2005/8/layout/hProcess7"/>
    <dgm:cxn modelId="{2E870A56-18EA-4FA4-B0B1-95A0414D8420}" type="presOf" srcId="{941D8FAD-1923-4504-9E1C-EE474DAC5009}" destId="{430438FA-20BF-47B3-A949-A405D0DB09CD}"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8A2045A0-E317-45C6-944C-E0E4192C535C}" srcId="{F3CC4D8D-51D0-4CAB-A7E0-F3C82C757EE3}" destId="{52AC4D52-AC6B-43A5-83D3-92B328BC6853}" srcOrd="0" destOrd="0" parTransId="{581199FB-FCCF-4315-B0DB-6D33F0196465}" sibTransId="{1254B334-7EDA-4AF8-88C3-3EB9B35C40A4}"/>
    <dgm:cxn modelId="{BC2FE3A9-BF99-4840-AFD9-57522C7DDDEC}" type="presOf" srcId="{52AC4D52-AC6B-43A5-83D3-92B328BC6853}" destId="{4F4D0479-E343-4435-B0DE-6E8EA1D63082}" srcOrd="0" destOrd="0" presId="urn:microsoft.com/office/officeart/2005/8/layout/hProcess7"/>
    <dgm:cxn modelId="{3D0260AD-5B2F-45E3-95E6-7D54016A5444}" type="presOf" srcId="{4F64E705-69E2-475F-99FF-BEC892AAB192}" destId="{0A64D82D-49F7-4CC1-8D0C-96DB8D3D2055}" srcOrd="1" destOrd="0" presId="urn:microsoft.com/office/officeart/2005/8/layout/hProcess7"/>
    <dgm:cxn modelId="{C1BDA1BA-0299-4D6D-B839-01CB8750D6C6}" type="presOf" srcId="{52AC4D52-AC6B-43A5-83D3-92B328BC6853}" destId="{8DBA6631-669F-405E-9DE8-0FA381224CCB}" srcOrd="1" destOrd="0" presId="urn:microsoft.com/office/officeart/2005/8/layout/hProcess7"/>
    <dgm:cxn modelId="{121E04EB-FDDD-4FA2-87C5-81477D4CF52D}" type="presParOf" srcId="{2358811D-AD16-4485-B83D-7E120D5A3EBA}" destId="{C5EE6942-082E-430E-AB21-37017B9A136B}" srcOrd="0" destOrd="0" presId="urn:microsoft.com/office/officeart/2005/8/layout/hProcess7"/>
    <dgm:cxn modelId="{F9BDDCB8-ED68-4A98-B79A-B204498CF313}" type="presParOf" srcId="{C5EE6942-082E-430E-AB21-37017B9A136B}" destId="{4F4D0479-E343-4435-B0DE-6E8EA1D63082}" srcOrd="0" destOrd="0" presId="urn:microsoft.com/office/officeart/2005/8/layout/hProcess7"/>
    <dgm:cxn modelId="{8335EFB9-D7D6-45DE-BB44-A265E3CCC2B5}" type="presParOf" srcId="{C5EE6942-082E-430E-AB21-37017B9A136B}" destId="{8DBA6631-669F-405E-9DE8-0FA381224CCB}" srcOrd="1" destOrd="0" presId="urn:microsoft.com/office/officeart/2005/8/layout/hProcess7"/>
    <dgm:cxn modelId="{96805CC2-AF54-422F-999B-AF0929C4F0CE}" type="presParOf" srcId="{2358811D-AD16-4485-B83D-7E120D5A3EBA}" destId="{FEF3A57A-DA77-4CFC-ACAF-52A56EB8CC18}" srcOrd="1" destOrd="0" presId="urn:microsoft.com/office/officeart/2005/8/layout/hProcess7"/>
    <dgm:cxn modelId="{50DC3DEC-33C5-42C2-9F9E-FCD1EBE4B382}" type="presParOf" srcId="{2358811D-AD16-4485-B83D-7E120D5A3EBA}" destId="{3E288028-4220-4E47-BBEB-1D5D19141B31}" srcOrd="2" destOrd="0" presId="urn:microsoft.com/office/officeart/2005/8/layout/hProcess7"/>
    <dgm:cxn modelId="{16C3F108-72E2-46F6-9854-054CA5A58C07}" type="presParOf" srcId="{3E288028-4220-4E47-BBEB-1D5D19141B31}" destId="{3AB04FDB-C8A5-4B67-B663-AEC9684C0F1B}" srcOrd="0" destOrd="0" presId="urn:microsoft.com/office/officeart/2005/8/layout/hProcess7"/>
    <dgm:cxn modelId="{B0BAA456-C78A-4282-A60E-26DACAD42578}" type="presParOf" srcId="{3E288028-4220-4E47-BBEB-1D5D19141B31}" destId="{427FC1E3-0593-4C6D-B81C-9EA4B510122F}" srcOrd="1" destOrd="0" presId="urn:microsoft.com/office/officeart/2005/8/layout/hProcess7"/>
    <dgm:cxn modelId="{AD15D2EE-A5F6-4444-818D-FAEEBE581DB1}" type="presParOf" srcId="{3E288028-4220-4E47-BBEB-1D5D19141B31}" destId="{C139935C-F600-418F-A856-64BDD8CDFB88}" srcOrd="2" destOrd="0" presId="urn:microsoft.com/office/officeart/2005/8/layout/hProcess7"/>
    <dgm:cxn modelId="{A8D965CC-EE2B-4984-BEB7-49E0D5FE6456}" type="presParOf" srcId="{2358811D-AD16-4485-B83D-7E120D5A3EBA}" destId="{CF0066F2-CC70-4EA8-8000-C53F5C1F24B1}" srcOrd="3" destOrd="0" presId="urn:microsoft.com/office/officeart/2005/8/layout/hProcess7"/>
    <dgm:cxn modelId="{110EB356-2703-407B-B089-CD228B07A7FF}" type="presParOf" srcId="{2358811D-AD16-4485-B83D-7E120D5A3EBA}" destId="{8DF83716-D5F9-463A-8AF3-4F280F01A457}" srcOrd="4" destOrd="0" presId="urn:microsoft.com/office/officeart/2005/8/layout/hProcess7"/>
    <dgm:cxn modelId="{348094C9-A262-41C6-9C8F-9027BA3C3A38}" type="presParOf" srcId="{8DF83716-D5F9-463A-8AF3-4F280F01A457}" destId="{168CDFC9-90CE-424B-A4E8-278ACC8BE182}" srcOrd="0" destOrd="0" presId="urn:microsoft.com/office/officeart/2005/8/layout/hProcess7"/>
    <dgm:cxn modelId="{DF6B7DF9-6966-4BCB-8831-A173E65D78C5}" type="presParOf" srcId="{8DF83716-D5F9-463A-8AF3-4F280F01A457}" destId="{0A64D82D-49F7-4CC1-8D0C-96DB8D3D2055}" srcOrd="1" destOrd="0" presId="urn:microsoft.com/office/officeart/2005/8/layout/hProcess7"/>
    <dgm:cxn modelId="{9FB79FCA-E3EB-40C9-B36D-CC87412DEFC6}" type="presParOf" srcId="{2358811D-AD16-4485-B83D-7E120D5A3EBA}" destId="{7A97E7EF-DFC5-4F2B-BF3D-1ADC4F8FBF71}" srcOrd="5" destOrd="0" presId="urn:microsoft.com/office/officeart/2005/8/layout/hProcess7"/>
    <dgm:cxn modelId="{048B3F44-CFED-47ED-82B6-07A3AD729852}" type="presParOf" srcId="{2358811D-AD16-4485-B83D-7E120D5A3EBA}" destId="{95AA93D9-143A-4179-94D5-A324117C7B13}" srcOrd="6" destOrd="0" presId="urn:microsoft.com/office/officeart/2005/8/layout/hProcess7"/>
    <dgm:cxn modelId="{5AA077C8-6B80-45CD-A631-B1448D052CA8}" type="presParOf" srcId="{95AA93D9-143A-4179-94D5-A324117C7B13}" destId="{4A6FDF96-32D7-482F-B970-27A45A97B9C6}" srcOrd="0" destOrd="0" presId="urn:microsoft.com/office/officeart/2005/8/layout/hProcess7"/>
    <dgm:cxn modelId="{24B4BFDB-A4B6-400C-A596-887B6929943C}" type="presParOf" srcId="{95AA93D9-143A-4179-94D5-A324117C7B13}" destId="{FE0A7E94-0825-4074-865F-1ACA6778AEB4}" srcOrd="1" destOrd="0" presId="urn:microsoft.com/office/officeart/2005/8/layout/hProcess7"/>
    <dgm:cxn modelId="{74BD43F9-F385-404A-9F46-3B8B79A4EBEA}" type="presParOf" srcId="{95AA93D9-143A-4179-94D5-A324117C7B13}" destId="{54FFFE83-7910-47CC-B537-4925EB1249C5}" srcOrd="2" destOrd="0" presId="urn:microsoft.com/office/officeart/2005/8/layout/hProcess7"/>
    <dgm:cxn modelId="{0F49A11F-923F-4883-A1AB-19DCED6BDA2F}" type="presParOf" srcId="{2358811D-AD16-4485-B83D-7E120D5A3EBA}" destId="{014C3815-FB34-466B-AB2D-073A7779C233}" srcOrd="7" destOrd="0" presId="urn:microsoft.com/office/officeart/2005/8/layout/hProcess7"/>
    <dgm:cxn modelId="{9B10EC9B-B1AC-4691-A5A6-20A7E6880CF3}" type="presParOf" srcId="{2358811D-AD16-4485-B83D-7E120D5A3EBA}" destId="{04CE0C97-649D-40F9-8D53-611012A258F1}" srcOrd="8" destOrd="0" presId="urn:microsoft.com/office/officeart/2005/8/layout/hProcess7"/>
    <dgm:cxn modelId="{3939022D-C352-4176-9199-CEB811357CD0}" type="presParOf" srcId="{04CE0C97-649D-40F9-8D53-611012A258F1}" destId="{430438FA-20BF-47B3-A949-A405D0DB09CD}" srcOrd="0" destOrd="0" presId="urn:microsoft.com/office/officeart/2005/8/layout/hProcess7"/>
    <dgm:cxn modelId="{5827BB23-1F15-4A6D-931E-18E2C9B627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E58F075-ECC2-491D-A53B-373A730EB140}" type="doc">
      <dgm:prSet loTypeId="urn:microsoft.com/office/officeart/2005/8/layout/venn1" loCatId="relationship" qsTypeId="urn:microsoft.com/office/officeart/2005/8/quickstyle/simple1" qsCatId="simple" csTypeId="urn:microsoft.com/office/officeart/2005/8/colors/accent1_2" csCatId="accent1" phldr="1"/>
      <dgm:spPr/>
    </dgm:pt>
    <dgm:pt modelId="{FEC79316-A3BD-4E92-8112-00F2D8C99626}">
      <dgm:prSet phldrT="[Text]" custT="1"/>
      <dgm:spPr>
        <a:solidFill>
          <a:srgbClr val="00B050">
            <a:alpha val="50000"/>
          </a:srgbClr>
        </a:solidFill>
      </dgm:spPr>
      <dgm:t>
        <a:bodyPr/>
        <a:lstStyle/>
        <a:p>
          <a:r>
            <a:rPr lang="en-US" sz="2000" dirty="0"/>
            <a:t>Internalizing </a:t>
          </a:r>
        </a:p>
      </dgm:t>
    </dgm:pt>
    <dgm:pt modelId="{D9097F29-0D44-46C6-B569-8D29872FEB7C}" type="parTrans" cxnId="{2396E95D-E706-4963-BF21-46B2D09557B1}">
      <dgm:prSet/>
      <dgm:spPr/>
      <dgm:t>
        <a:bodyPr/>
        <a:lstStyle/>
        <a:p>
          <a:endParaRPr lang="en-US"/>
        </a:p>
      </dgm:t>
    </dgm:pt>
    <dgm:pt modelId="{4BEB019D-76E6-4101-8F40-6B7CB3D279C5}" type="sibTrans" cxnId="{2396E95D-E706-4963-BF21-46B2D09557B1}">
      <dgm:prSet/>
      <dgm:spPr/>
      <dgm:t>
        <a:bodyPr/>
        <a:lstStyle/>
        <a:p>
          <a:endParaRPr lang="en-US"/>
        </a:p>
      </dgm:t>
    </dgm:pt>
    <dgm:pt modelId="{F4DB9DCF-9562-4805-97E8-30888D3BB7F0}">
      <dgm:prSet phldrT="[Text]" custT="1"/>
      <dgm:spPr/>
      <dgm:t>
        <a:bodyPr/>
        <a:lstStyle/>
        <a:p>
          <a:r>
            <a:rPr lang="en-US" sz="2000" dirty="0"/>
            <a:t>Externalizing</a:t>
          </a:r>
        </a:p>
      </dgm:t>
    </dgm:pt>
    <dgm:pt modelId="{3CA0517B-05ED-4876-A36D-843A6D490FCE}" type="parTrans" cxnId="{C2F4B2D3-DAB9-42E8-A09E-EDBA23750D7C}">
      <dgm:prSet/>
      <dgm:spPr/>
      <dgm:t>
        <a:bodyPr/>
        <a:lstStyle/>
        <a:p>
          <a:endParaRPr lang="en-US"/>
        </a:p>
      </dgm:t>
    </dgm:pt>
    <dgm:pt modelId="{0A86A972-5ADB-4818-9A96-8C19783F87C9}" type="sibTrans" cxnId="{C2F4B2D3-DAB9-42E8-A09E-EDBA23750D7C}">
      <dgm:prSet/>
      <dgm:spPr/>
      <dgm:t>
        <a:bodyPr/>
        <a:lstStyle/>
        <a:p>
          <a:endParaRPr lang="en-US"/>
        </a:p>
      </dgm:t>
    </dgm:pt>
    <dgm:pt modelId="{14BAE65B-B8EA-4209-B58C-0B50648C42D6}" type="pres">
      <dgm:prSet presAssocID="{7E58F075-ECC2-491D-A53B-373A730EB140}" presName="compositeShape" presStyleCnt="0">
        <dgm:presLayoutVars>
          <dgm:chMax val="7"/>
          <dgm:dir/>
          <dgm:resizeHandles val="exact"/>
        </dgm:presLayoutVars>
      </dgm:prSet>
      <dgm:spPr/>
    </dgm:pt>
    <dgm:pt modelId="{FF4A7F8F-8F9E-4312-9CE0-5277995F61C1}" type="pres">
      <dgm:prSet presAssocID="{FEC79316-A3BD-4E92-8112-00F2D8C99626}" presName="circ1" presStyleLbl="vennNode1" presStyleIdx="0" presStyleCnt="2" custScaleX="114653" custScaleY="109669"/>
      <dgm:spPr/>
    </dgm:pt>
    <dgm:pt modelId="{F244C121-3D11-49B6-92BE-61C64AFE6965}" type="pres">
      <dgm:prSet presAssocID="{FEC79316-A3BD-4E92-8112-00F2D8C99626}" presName="circ1Tx" presStyleLbl="revTx" presStyleIdx="0" presStyleCnt="0">
        <dgm:presLayoutVars>
          <dgm:chMax val="0"/>
          <dgm:chPref val="0"/>
          <dgm:bulletEnabled val="1"/>
        </dgm:presLayoutVars>
      </dgm:prSet>
      <dgm:spPr/>
    </dgm:pt>
    <dgm:pt modelId="{E4694F79-E907-4923-843B-0C13A4F0DD7B}" type="pres">
      <dgm:prSet presAssocID="{F4DB9DCF-9562-4805-97E8-30888D3BB7F0}" presName="circ2" presStyleLbl="vennNode1" presStyleIdx="1" presStyleCnt="2" custScaleX="108108" custScaleY="109669"/>
      <dgm:spPr/>
    </dgm:pt>
    <dgm:pt modelId="{605740ED-96F4-4805-AEA1-B86D83F046BD}" type="pres">
      <dgm:prSet presAssocID="{F4DB9DCF-9562-4805-97E8-30888D3BB7F0}" presName="circ2Tx" presStyleLbl="revTx" presStyleIdx="0" presStyleCnt="0">
        <dgm:presLayoutVars>
          <dgm:chMax val="0"/>
          <dgm:chPref val="0"/>
          <dgm:bulletEnabled val="1"/>
        </dgm:presLayoutVars>
      </dgm:prSet>
      <dgm:spPr/>
    </dgm:pt>
  </dgm:ptLst>
  <dgm:cxnLst>
    <dgm:cxn modelId="{DBA62209-5F89-4CA1-AAE6-DA0717E2C84A}" type="presOf" srcId="{7E58F075-ECC2-491D-A53B-373A730EB140}" destId="{14BAE65B-B8EA-4209-B58C-0B50648C42D6}" srcOrd="0" destOrd="0" presId="urn:microsoft.com/office/officeart/2005/8/layout/venn1"/>
    <dgm:cxn modelId="{2396E95D-E706-4963-BF21-46B2D09557B1}" srcId="{7E58F075-ECC2-491D-A53B-373A730EB140}" destId="{FEC79316-A3BD-4E92-8112-00F2D8C99626}" srcOrd="0" destOrd="0" parTransId="{D9097F29-0D44-46C6-B569-8D29872FEB7C}" sibTransId="{4BEB019D-76E6-4101-8F40-6B7CB3D279C5}"/>
    <dgm:cxn modelId="{441FD742-CBEB-45FD-AA9C-7064A3EF87AD}" type="presOf" srcId="{F4DB9DCF-9562-4805-97E8-30888D3BB7F0}" destId="{605740ED-96F4-4805-AEA1-B86D83F046BD}" srcOrd="1" destOrd="0" presId="urn:microsoft.com/office/officeart/2005/8/layout/venn1"/>
    <dgm:cxn modelId="{255E7174-44EE-4DBC-B6CF-E4B8726AFAB2}" type="presOf" srcId="{F4DB9DCF-9562-4805-97E8-30888D3BB7F0}" destId="{E4694F79-E907-4923-843B-0C13A4F0DD7B}" srcOrd="0" destOrd="0" presId="urn:microsoft.com/office/officeart/2005/8/layout/venn1"/>
    <dgm:cxn modelId="{C712AD58-76E9-450D-9836-CCDCFCE73ECD}" type="presOf" srcId="{FEC79316-A3BD-4E92-8112-00F2D8C99626}" destId="{FF4A7F8F-8F9E-4312-9CE0-5277995F61C1}" srcOrd="0" destOrd="0" presId="urn:microsoft.com/office/officeart/2005/8/layout/venn1"/>
    <dgm:cxn modelId="{B4E79FC0-92E1-4B8E-A7BE-86C32546AC70}" type="presOf" srcId="{FEC79316-A3BD-4E92-8112-00F2D8C99626}" destId="{F244C121-3D11-49B6-92BE-61C64AFE6965}" srcOrd="1" destOrd="0" presId="urn:microsoft.com/office/officeart/2005/8/layout/venn1"/>
    <dgm:cxn modelId="{C2F4B2D3-DAB9-42E8-A09E-EDBA23750D7C}" srcId="{7E58F075-ECC2-491D-A53B-373A730EB140}" destId="{F4DB9DCF-9562-4805-97E8-30888D3BB7F0}" srcOrd="1" destOrd="0" parTransId="{3CA0517B-05ED-4876-A36D-843A6D490FCE}" sibTransId="{0A86A972-5ADB-4818-9A96-8C19783F87C9}"/>
    <dgm:cxn modelId="{1E030C08-8705-4293-9F25-748E2F2DD9F3}" type="presParOf" srcId="{14BAE65B-B8EA-4209-B58C-0B50648C42D6}" destId="{FF4A7F8F-8F9E-4312-9CE0-5277995F61C1}" srcOrd="0" destOrd="0" presId="urn:microsoft.com/office/officeart/2005/8/layout/venn1"/>
    <dgm:cxn modelId="{51543BEB-8087-48D9-88FC-E5430B7D1C5D}" type="presParOf" srcId="{14BAE65B-B8EA-4209-B58C-0B50648C42D6}" destId="{F244C121-3D11-49B6-92BE-61C64AFE6965}" srcOrd="1" destOrd="0" presId="urn:microsoft.com/office/officeart/2005/8/layout/venn1"/>
    <dgm:cxn modelId="{DBC6CD25-C7D4-42ED-AD55-3D50C881927A}" type="presParOf" srcId="{14BAE65B-B8EA-4209-B58C-0B50648C42D6}" destId="{E4694F79-E907-4923-843B-0C13A4F0DD7B}" srcOrd="2" destOrd="0" presId="urn:microsoft.com/office/officeart/2005/8/layout/venn1"/>
    <dgm:cxn modelId="{C706360D-C654-47A5-B1E1-B8539E6BDC5C}" type="presParOf" srcId="{14BAE65B-B8EA-4209-B58C-0B50648C42D6}" destId="{605740ED-96F4-4805-AEA1-B86D83F046B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C2584709-3F1D-4A82-85A6-2436B3C4239D}" type="presOf" srcId="{03FEF778-99B1-4886-9242-7DEDFCF03EA4}" destId="{E0AEE7EF-2D1A-4BD5-90B6-3883A7DF297D}" srcOrd="1" destOrd="0" presId="urn:microsoft.com/office/officeart/2005/8/layout/hProcess7"/>
    <dgm:cxn modelId="{778DA11F-3E4B-49DD-AB2D-458A5DF470AA}" type="presOf" srcId="{554FFF0B-EB4D-416A-9E8D-951624760804}" destId="{016B7851-ED07-41AA-91EF-5A835E3DD507}" srcOrd="0" destOrd="0" presId="urn:microsoft.com/office/officeart/2005/8/layout/hProcess7"/>
    <dgm:cxn modelId="{E467AC3D-2FC5-4E53-960E-F6BEB562B01C}" type="presOf" srcId="{52AC4D52-AC6B-43A5-83D3-92B328BC6853}" destId="{4F4D0479-E343-4435-B0DE-6E8EA1D63082}"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4BA7894C-F6E9-47A4-907E-362311488B69}" srcId="{F3CC4D8D-51D0-4CAB-A7E0-F3C82C757EE3}" destId="{554FFF0B-EB4D-416A-9E8D-951624760804}" srcOrd="1" destOrd="0" parTransId="{6683CB60-DFC2-4D53-B453-99663709E9FB}" sibTransId="{D38A8102-6684-40D4-8994-56593726C7D9}"/>
    <dgm:cxn modelId="{966D8473-65D1-402C-9F5B-6BFA1B336AFE}" type="presOf" srcId="{F3CC4D8D-51D0-4CAB-A7E0-F3C82C757EE3}" destId="{2358811D-AD16-4485-B83D-7E120D5A3EBA}" srcOrd="0" destOrd="0" presId="urn:microsoft.com/office/officeart/2005/8/layout/hProcess7"/>
    <dgm:cxn modelId="{11723055-E163-416B-94DE-BFDC1BEAD866}" type="presOf" srcId="{B381C0A9-074E-4569-9018-7C9813439772}" destId="{07C15E4C-134F-4BF2-8D38-276CD15FB5CB}" srcOrd="0" destOrd="0" presId="urn:microsoft.com/office/officeart/2005/8/layout/hProcess7"/>
    <dgm:cxn modelId="{4D209759-7255-4BAF-98BE-D8BAA6A44FDB}" type="presOf" srcId="{554FFF0B-EB4D-416A-9E8D-951624760804}" destId="{3C991234-4C45-4AB5-B968-D7D02D36FF07}" srcOrd="1" destOrd="0" presId="urn:microsoft.com/office/officeart/2005/8/layout/hProcess7"/>
    <dgm:cxn modelId="{18775188-C713-484F-9499-107322E17660}" srcId="{F3CC4D8D-51D0-4CAB-A7E0-F3C82C757EE3}" destId="{B381C0A9-074E-4569-9018-7C9813439772}" srcOrd="2" destOrd="0" parTransId="{F4D50B39-6A20-4F80-A2D2-483B40EC6F50}" sibTransId="{86A152DD-75AE-4287-8E91-0347347EFBB6}"/>
    <dgm:cxn modelId="{F70C548C-23F7-4A83-9A7C-AA4A51896099}" type="presOf" srcId="{52AC4D52-AC6B-43A5-83D3-92B328BC6853}" destId="{8DBA6631-669F-405E-9DE8-0FA381224CC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32423FAB-3235-481F-8DF1-67CF600F2AB6}" type="presOf" srcId="{B381C0A9-074E-4569-9018-7C9813439772}" destId="{52C6F37B-210A-4D9B-B8BC-E25B0F0E80DC}" srcOrd="1" destOrd="0" presId="urn:microsoft.com/office/officeart/2005/8/layout/hProcess7"/>
    <dgm:cxn modelId="{FAF936B0-2E84-4DF0-9BF7-2A5CC3F62678}" type="presOf" srcId="{03FEF778-99B1-4886-9242-7DEDFCF03EA4}" destId="{880FBCA3-1096-4E7C-874F-8D7904239F28}" srcOrd="0" destOrd="0" presId="urn:microsoft.com/office/officeart/2005/8/layout/hProcess7"/>
    <dgm:cxn modelId="{58B20F58-2E86-4405-A963-943CD5A1171E}" type="presParOf" srcId="{2358811D-AD16-4485-B83D-7E120D5A3EBA}" destId="{C5EE6942-082E-430E-AB21-37017B9A136B}" srcOrd="0" destOrd="0" presId="urn:microsoft.com/office/officeart/2005/8/layout/hProcess7"/>
    <dgm:cxn modelId="{F7375E90-A266-4D5C-8562-E9381723705A}" type="presParOf" srcId="{C5EE6942-082E-430E-AB21-37017B9A136B}" destId="{4F4D0479-E343-4435-B0DE-6E8EA1D63082}" srcOrd="0" destOrd="0" presId="urn:microsoft.com/office/officeart/2005/8/layout/hProcess7"/>
    <dgm:cxn modelId="{6377A829-EB09-4E98-AA77-0A8D1271386C}" type="presParOf" srcId="{C5EE6942-082E-430E-AB21-37017B9A136B}" destId="{8DBA6631-669F-405E-9DE8-0FA381224CCB}" srcOrd="1" destOrd="0" presId="urn:microsoft.com/office/officeart/2005/8/layout/hProcess7"/>
    <dgm:cxn modelId="{B76459E3-F8C6-4691-AE7C-D5C4EBC78449}" type="presParOf" srcId="{2358811D-AD16-4485-B83D-7E120D5A3EBA}" destId="{FEF3A57A-DA77-4CFC-ACAF-52A56EB8CC18}" srcOrd="1" destOrd="0" presId="urn:microsoft.com/office/officeart/2005/8/layout/hProcess7"/>
    <dgm:cxn modelId="{84D21BDA-5ED1-4DC8-90B0-45EB7D1AB78F}" type="presParOf" srcId="{2358811D-AD16-4485-B83D-7E120D5A3EBA}" destId="{3E288028-4220-4E47-BBEB-1D5D19141B31}" srcOrd="2" destOrd="0" presId="urn:microsoft.com/office/officeart/2005/8/layout/hProcess7"/>
    <dgm:cxn modelId="{5115C6DB-3379-46E9-A47A-E9312808FAE2}" type="presParOf" srcId="{3E288028-4220-4E47-BBEB-1D5D19141B31}" destId="{3AB04FDB-C8A5-4B67-B663-AEC9684C0F1B}" srcOrd="0" destOrd="0" presId="urn:microsoft.com/office/officeart/2005/8/layout/hProcess7"/>
    <dgm:cxn modelId="{91677EF6-504B-445F-A583-DBF1567C17E0}" type="presParOf" srcId="{3E288028-4220-4E47-BBEB-1D5D19141B31}" destId="{427FC1E3-0593-4C6D-B81C-9EA4B510122F}" srcOrd="1" destOrd="0" presId="urn:microsoft.com/office/officeart/2005/8/layout/hProcess7"/>
    <dgm:cxn modelId="{E5CC701F-AAAE-41B1-B197-FB00083A9CDB}" type="presParOf" srcId="{3E288028-4220-4E47-BBEB-1D5D19141B31}" destId="{C139935C-F600-418F-A856-64BDD8CDFB88}" srcOrd="2" destOrd="0" presId="urn:microsoft.com/office/officeart/2005/8/layout/hProcess7"/>
    <dgm:cxn modelId="{FBAC2515-C339-43DE-A125-D2973A558EEB}" type="presParOf" srcId="{2358811D-AD16-4485-B83D-7E120D5A3EBA}" destId="{CF0066F2-CC70-4EA8-8000-C53F5C1F24B1}" srcOrd="3" destOrd="0" presId="urn:microsoft.com/office/officeart/2005/8/layout/hProcess7"/>
    <dgm:cxn modelId="{004BFFB1-CE67-49E5-81E6-BD8BCF729BA9}" type="presParOf" srcId="{2358811D-AD16-4485-B83D-7E120D5A3EBA}" destId="{B45ABC24-C39B-49D3-A2B7-250FD584F431}" srcOrd="4" destOrd="0" presId="urn:microsoft.com/office/officeart/2005/8/layout/hProcess7"/>
    <dgm:cxn modelId="{F4ECC63B-32CB-4436-98C5-84F62051F00A}" type="presParOf" srcId="{B45ABC24-C39B-49D3-A2B7-250FD584F431}" destId="{016B7851-ED07-41AA-91EF-5A835E3DD507}" srcOrd="0" destOrd="0" presId="urn:microsoft.com/office/officeart/2005/8/layout/hProcess7"/>
    <dgm:cxn modelId="{7339F178-EF29-4FFF-98F5-A4B674248996}" type="presParOf" srcId="{B45ABC24-C39B-49D3-A2B7-250FD584F431}" destId="{3C991234-4C45-4AB5-B968-D7D02D36FF07}" srcOrd="1" destOrd="0" presId="urn:microsoft.com/office/officeart/2005/8/layout/hProcess7"/>
    <dgm:cxn modelId="{6E455D4B-C0D2-4508-A22F-FCBCA140DF50}" type="presParOf" srcId="{2358811D-AD16-4485-B83D-7E120D5A3EBA}" destId="{0D6CEDD9-FE6B-4289-A4E9-FAD5E608FC70}" srcOrd="5" destOrd="0" presId="urn:microsoft.com/office/officeart/2005/8/layout/hProcess7"/>
    <dgm:cxn modelId="{B7D57719-F4B6-47B5-B97D-AF54D2E66850}" type="presParOf" srcId="{2358811D-AD16-4485-B83D-7E120D5A3EBA}" destId="{3CFF5772-D6F9-4CB6-9AC5-B581493FA7EB}" srcOrd="6" destOrd="0" presId="urn:microsoft.com/office/officeart/2005/8/layout/hProcess7"/>
    <dgm:cxn modelId="{80E65531-E870-44EA-A105-E19B22847C45}" type="presParOf" srcId="{3CFF5772-D6F9-4CB6-9AC5-B581493FA7EB}" destId="{E9B83AE6-5384-47B7-AAAB-433BDA8921D8}" srcOrd="0" destOrd="0" presId="urn:microsoft.com/office/officeart/2005/8/layout/hProcess7"/>
    <dgm:cxn modelId="{5DB6049F-E3F0-4FCA-9C5A-F01B7219322E}" type="presParOf" srcId="{3CFF5772-D6F9-4CB6-9AC5-B581493FA7EB}" destId="{D91F4DFA-AF61-4DA7-B416-261203779B99}" srcOrd="1" destOrd="0" presId="urn:microsoft.com/office/officeart/2005/8/layout/hProcess7"/>
    <dgm:cxn modelId="{FB99770D-F69E-4030-A0F0-2CAE33039C4F}" type="presParOf" srcId="{3CFF5772-D6F9-4CB6-9AC5-B581493FA7EB}" destId="{372FA5E4-2668-4906-BA19-38B7056279DA}" srcOrd="2" destOrd="0" presId="urn:microsoft.com/office/officeart/2005/8/layout/hProcess7"/>
    <dgm:cxn modelId="{26DF56E0-DD5F-4CAB-89BC-B847E8F482A5}" type="presParOf" srcId="{2358811D-AD16-4485-B83D-7E120D5A3EBA}" destId="{ABB0A569-9C34-4D4E-84EF-865AE0B32515}" srcOrd="7" destOrd="0" presId="urn:microsoft.com/office/officeart/2005/8/layout/hProcess7"/>
    <dgm:cxn modelId="{E768AF7A-01E8-47FA-9BC7-1B39044152FF}" type="presParOf" srcId="{2358811D-AD16-4485-B83D-7E120D5A3EBA}" destId="{CB997035-ADEC-42DA-A965-560512AF96AB}" srcOrd="8" destOrd="0" presId="urn:microsoft.com/office/officeart/2005/8/layout/hProcess7"/>
    <dgm:cxn modelId="{7F3C80C0-C4C2-4B7C-9701-F6A8F84CACF9}" type="presParOf" srcId="{CB997035-ADEC-42DA-A965-560512AF96AB}" destId="{07C15E4C-134F-4BF2-8D38-276CD15FB5CB}" srcOrd="0" destOrd="0" presId="urn:microsoft.com/office/officeart/2005/8/layout/hProcess7"/>
    <dgm:cxn modelId="{60324C13-F963-48D4-ADE6-BC473E0E79FA}" type="presParOf" srcId="{CB997035-ADEC-42DA-A965-560512AF96AB}" destId="{52C6F37B-210A-4D9B-B8BC-E25B0F0E80DC}" srcOrd="1" destOrd="0" presId="urn:microsoft.com/office/officeart/2005/8/layout/hProcess7"/>
    <dgm:cxn modelId="{49BA3A3D-DF9D-4401-8BC6-5E6CAFEDFF1B}" type="presParOf" srcId="{2358811D-AD16-4485-B83D-7E120D5A3EBA}" destId="{948589CC-9AF1-4529-868F-F721667C0997}" srcOrd="9" destOrd="0" presId="urn:microsoft.com/office/officeart/2005/8/layout/hProcess7"/>
    <dgm:cxn modelId="{1B471376-02A8-4DAD-B990-0A6689E6B801}" type="presParOf" srcId="{2358811D-AD16-4485-B83D-7E120D5A3EBA}" destId="{23FBD563-97D6-439A-BF43-01FA53FEE2BA}" srcOrd="10" destOrd="0" presId="urn:microsoft.com/office/officeart/2005/8/layout/hProcess7"/>
    <dgm:cxn modelId="{D7B01215-C00B-4513-A8AC-270EA1CEB59B}" type="presParOf" srcId="{23FBD563-97D6-439A-BF43-01FA53FEE2BA}" destId="{B9A470A8-08B0-44A3-B7B5-A4331B042B8A}" srcOrd="0" destOrd="0" presId="urn:microsoft.com/office/officeart/2005/8/layout/hProcess7"/>
    <dgm:cxn modelId="{41C8F3D5-DA65-4B43-9BAD-0D037B6E6365}" type="presParOf" srcId="{23FBD563-97D6-439A-BF43-01FA53FEE2BA}" destId="{D79CC247-1F61-4E90-9866-DAA70D747B32}" srcOrd="1" destOrd="0" presId="urn:microsoft.com/office/officeart/2005/8/layout/hProcess7"/>
    <dgm:cxn modelId="{3F39CFB9-642E-47EF-95AD-1D562A9903CD}" type="presParOf" srcId="{23FBD563-97D6-439A-BF43-01FA53FEE2BA}" destId="{45DD9CF7-DECB-49AC-9BD4-9B3930A3B294}" srcOrd="2" destOrd="0" presId="urn:microsoft.com/office/officeart/2005/8/layout/hProcess7"/>
    <dgm:cxn modelId="{9EA31B63-D033-4AD1-9468-ED9FC7D32FE7}" type="presParOf" srcId="{2358811D-AD16-4485-B83D-7E120D5A3EBA}" destId="{73EAF9D3-6EC6-4107-8357-4A60A231DF80}" srcOrd="11" destOrd="0" presId="urn:microsoft.com/office/officeart/2005/8/layout/hProcess7"/>
    <dgm:cxn modelId="{A42FE3F1-30F4-4019-99A9-CC9469930F0D}" type="presParOf" srcId="{2358811D-AD16-4485-B83D-7E120D5A3EBA}" destId="{6ABCD757-8B53-407F-9CA6-88EDA2B905BC}" srcOrd="12" destOrd="0" presId="urn:microsoft.com/office/officeart/2005/8/layout/hProcess7"/>
    <dgm:cxn modelId="{A74DAE92-0769-4387-A195-C865395E88BE}" type="presParOf" srcId="{6ABCD757-8B53-407F-9CA6-88EDA2B905BC}" destId="{880FBCA3-1096-4E7C-874F-8D7904239F28}" srcOrd="0" destOrd="0" presId="urn:microsoft.com/office/officeart/2005/8/layout/hProcess7"/>
    <dgm:cxn modelId="{44809631-FA05-40C7-B4B1-B60FA544732C}"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dirty="0"/>
            <a:t>ED …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dirty="0"/>
            <a:t>EBD … 12%</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258" custLinFactNeighborY="-12581">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dgm:pt>
    <dgm:pt modelId="{5D5127DC-F990-4D10-A3ED-83F4E4094D01}" type="pres">
      <dgm:prSet presAssocID="{B93520E0-1D36-4737-B371-33F8E13EF870}" presName="d1" presStyleLbl="callout" presStyleIdx="1" presStyleCnt="4" custScaleX="80232" custScaleY="93939" custLinFactNeighborX="-6384" custLinFactNeighborY="3644"/>
      <dgm:spPr/>
    </dgm:pt>
    <dgm:pt modelId="{E2AD58FC-D3A4-4404-B3F3-516FAB1C8940}" type="pres">
      <dgm:prSet presAssocID="{EDE20376-FE05-4A1C-90FA-9C33B62012B4}" presName="circle2" presStyleLbl="lnNode1" presStyleIdx="1" presStyleCnt="2"/>
      <dgm:spPr>
        <a:solidFill>
          <a:srgbClr val="7030A0"/>
        </a:solidFill>
      </dgm:spPr>
    </dgm:pt>
    <dgm:pt modelId="{9CA21573-BB90-49A1-BE64-A9D7A2BF3678}" type="pres">
      <dgm:prSet presAssocID="{EDE20376-FE05-4A1C-90FA-9C33B62012B4}" presName="text2" presStyleLbl="revTx" presStyleIdx="1" presStyleCnt="2" custScaleX="210264" custLinFactNeighborX="28072" custLinFactNeighborY="-17533">
        <dgm:presLayoutVars>
          <dgm:bulletEnabled val="1"/>
        </dgm:presLayoutVars>
      </dgm:prSet>
      <dgm:spPr/>
    </dgm:pt>
    <dgm:pt modelId="{1E4DC311-4D49-4A44-8224-A248A07C0CCA}" type="pres">
      <dgm:prSet presAssocID="{EDE20376-FE05-4A1C-90FA-9C33B62012B4}" presName="line2" presStyleLbl="callout" presStyleIdx="2" presStyleCnt="4"/>
      <dgm:spPr/>
    </dgm:pt>
    <dgm:pt modelId="{37C521DE-E66D-4861-A4AE-F1EF4BACE376}" type="pres">
      <dgm:prSet presAssocID="{EDE20376-FE05-4A1C-90FA-9C33B62012B4}" presName="d2" presStyleLbl="callout" presStyleIdx="3" presStyleCnt="4"/>
      <dgm:spPr/>
    </dgm:pt>
  </dgm:ptLst>
  <dgm:cxnLst>
    <dgm:cxn modelId="{D4609018-64A4-46ED-88CB-E93C3AC80AB2}" type="presOf" srcId="{7AC245F8-D051-45A9-9866-B12B1BD22194}" destId="{63D8F321-4D6F-4C87-BC4F-1D9AE918ED37}"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8B07A5C9-4195-47AC-BE99-342B0D251C3A}" type="presOf" srcId="{EDE20376-FE05-4A1C-90FA-9C33B62012B4}" destId="{9CA21573-BB90-49A1-BE64-A9D7A2BF3678}" srcOrd="0" destOrd="0" presId="urn:microsoft.com/office/officeart/2005/8/layout/target1"/>
    <dgm:cxn modelId="{2A7411DD-F139-4954-8574-F285D996E3C1}" type="presOf" srcId="{B93520E0-1D36-4737-B371-33F8E13EF870}" destId="{98BEF41C-5B07-4278-A012-D820FB1EAE95}" srcOrd="0" destOrd="0" presId="urn:microsoft.com/office/officeart/2005/8/layout/target1"/>
    <dgm:cxn modelId="{457149C1-AAC6-4A80-A19D-8F26732CA355}" type="presParOf" srcId="{63D8F321-4D6F-4C87-BC4F-1D9AE918ED37}" destId="{6625C065-9CCB-4478-B8B3-41238F5B4862}" srcOrd="0" destOrd="0" presId="urn:microsoft.com/office/officeart/2005/8/layout/target1"/>
    <dgm:cxn modelId="{695FEEC9-3949-485B-87FD-E0EFB75B1595}" type="presParOf" srcId="{63D8F321-4D6F-4C87-BC4F-1D9AE918ED37}" destId="{98BEF41C-5B07-4278-A012-D820FB1EAE95}" srcOrd="1" destOrd="0" presId="urn:microsoft.com/office/officeart/2005/8/layout/target1"/>
    <dgm:cxn modelId="{1EE96BA8-4599-4FF8-9A01-F14C56D9D02B}" type="presParOf" srcId="{63D8F321-4D6F-4C87-BC4F-1D9AE918ED37}" destId="{F85020AF-8515-406B-B6E1-03CC05B4F8F1}" srcOrd="2" destOrd="0" presId="urn:microsoft.com/office/officeart/2005/8/layout/target1"/>
    <dgm:cxn modelId="{B65E64BC-56FD-482E-8D4C-A834A6823513}" type="presParOf" srcId="{63D8F321-4D6F-4C87-BC4F-1D9AE918ED37}" destId="{5D5127DC-F990-4D10-A3ED-83F4E4094D01}" srcOrd="3" destOrd="0" presId="urn:microsoft.com/office/officeart/2005/8/layout/target1"/>
    <dgm:cxn modelId="{C9142A57-B56D-4088-A45B-D060F0983122}" type="presParOf" srcId="{63D8F321-4D6F-4C87-BC4F-1D9AE918ED37}" destId="{E2AD58FC-D3A4-4404-B3F3-516FAB1C8940}" srcOrd="4" destOrd="0" presId="urn:microsoft.com/office/officeart/2005/8/layout/target1"/>
    <dgm:cxn modelId="{70DC315E-5AFF-40EA-96C9-EED649FA8E89}" type="presParOf" srcId="{63D8F321-4D6F-4C87-BC4F-1D9AE918ED37}" destId="{9CA21573-BB90-49A1-BE64-A9D7A2BF3678}" srcOrd="5" destOrd="0" presId="urn:microsoft.com/office/officeart/2005/8/layout/target1"/>
    <dgm:cxn modelId="{C4DBE45B-31C7-4BBF-A107-A232168F81E8}" type="presParOf" srcId="{63D8F321-4D6F-4C87-BC4F-1D9AE918ED37}" destId="{1E4DC311-4D49-4A44-8224-A248A07C0CCA}" srcOrd="6" destOrd="0" presId="urn:microsoft.com/office/officeart/2005/8/layout/target1"/>
    <dgm:cxn modelId="{22619EEA-024F-4C78-988F-BCE64FC9CB1C}"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dgm:t>
        <a:bodyPr/>
        <a:lstStyle/>
        <a:p>
          <a:r>
            <a:rPr lang="en-US" dirty="0"/>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dgm:t>
        <a:bodyPr lIns="45720"/>
        <a:lstStyle/>
        <a:p>
          <a:r>
            <a:rPr lang="en-US" dirty="0"/>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dgm:t>
        <a:bodyPr/>
        <a:lstStyle/>
        <a:p>
          <a:r>
            <a:rPr lang="en-US" dirty="0"/>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dgm:t>
        <a:bodyPr lIns="45720"/>
        <a:lstStyle/>
        <a:p>
          <a:r>
            <a:rPr lang="en-US" dirty="0"/>
            <a:t>Finalize and share expectation matrix and teaching &amp;</a:t>
          </a:r>
          <a:r>
            <a:rPr lang="en-US" baseline="0" dirty="0"/>
            <a:t> </a:t>
          </a:r>
          <a:r>
            <a:rPr lang="en-US" dirty="0"/>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dgm:t>
        <a:bodyPr/>
        <a:lstStyle/>
        <a:p>
          <a:r>
            <a:rPr lang="en-US" dirty="0"/>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dgm:t>
        <a:bodyPr lIns="45720"/>
        <a:lstStyle/>
        <a:p>
          <a:r>
            <a:rPr lang="en-US" dirty="0"/>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dgm:t>
        <a:bodyPr/>
        <a:lstStyle/>
        <a:p>
          <a:r>
            <a:rPr lang="en-US" dirty="0"/>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dgm:t>
        <a:bodyPr/>
        <a:lstStyle/>
        <a:p>
          <a:r>
            <a:rPr lang="en-US" dirty="0"/>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dgm:t>
        <a:bodyPr lIns="45720"/>
        <a:lstStyle/>
        <a:p>
          <a:r>
            <a:rPr lang="en-US" dirty="0"/>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dgm:t>
        <a:bodyPr lIns="45720"/>
        <a:lstStyle/>
        <a:p>
          <a:r>
            <a:rPr lang="en-US" dirty="0"/>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812FE41E-109F-C243-8E7B-359D7AA23A9A}" srcId="{D33D995F-DBE8-3C4B-A35A-252121C39764}" destId="{2651876E-082C-F043-B305-E19C2F6575A5}" srcOrd="1" destOrd="0" parTransId="{030B171A-1EE1-5A40-A524-A76001AF6D82}" sibTransId="{029BAC59-E577-B545-932D-464DA519B745}"/>
    <dgm:cxn modelId="{B25E9223-63E9-4A0F-9E95-B00A64C77B35}" type="presOf" srcId="{1FCEF624-ECEA-BA4F-8177-BEAE020E598D}" destId="{FBE84A21-20EA-014D-A097-E1B58FE98081}" srcOrd="1" destOrd="0" presId="urn:microsoft.com/office/officeart/2005/8/layout/hProcess7"/>
    <dgm:cxn modelId="{5C6D0F3C-8BE7-42CF-8240-08A353941DFB}" type="presOf" srcId="{4275CB51-229E-024E-86CC-290E709AC992}" destId="{E2514576-F97D-7E46-B8AC-CB40BA3575E4}"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E846B969-9A3B-48A5-A331-9E3BD8DDE029}" type="presOf" srcId="{5FF0458D-A7DE-A14C-8012-919D8492B6FA}" destId="{90A3C866-AB9C-F64F-8587-DBAFAD305CB9}" srcOrd="0" destOrd="0" presId="urn:microsoft.com/office/officeart/2005/8/layout/hProcess7"/>
    <dgm:cxn modelId="{C20D404B-0914-40B8-9823-E4064890EF09}" type="presOf" srcId="{D33D995F-DBE8-3C4B-A35A-252121C39764}" destId="{04D8227A-59B3-AA46-946F-27BF0CF90D1B}" srcOrd="0" destOrd="0" presId="urn:microsoft.com/office/officeart/2005/8/layout/hProcess7"/>
    <dgm:cxn modelId="{9FB6796F-71E5-48F2-B3B5-C681C42069EA}" type="presOf" srcId="{6994FBDB-C954-C042-A548-42251D69188B}" destId="{EC5ED897-6DF7-4D46-A862-C4F539649D5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E4F76A7A-A79E-4FEB-9CC0-F35E3937ECFC}" type="presOf" srcId="{6D0FE90A-9531-9644-89C8-1701AEAFCA4A}" destId="{C61469CC-CAB0-ED4F-B401-77F6D7D542D3}" srcOrd="0" destOrd="0" presId="urn:microsoft.com/office/officeart/2005/8/layout/hProcess7"/>
    <dgm:cxn modelId="{2403A180-71E6-4694-8157-3922B2EDB9BC}" type="presOf" srcId="{FFA21F49-57C9-4E4B-968F-1154585DA40A}" destId="{971673C2-F47C-2B46-A180-42AE3DADCE7D}" srcOrd="0"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638FF98-D1E9-9B4D-A4FE-E9D7C58E9928}" srcId="{D33D995F-DBE8-3C4B-A35A-252121C39764}" destId="{82CF15C8-1F13-4248-B09D-A5D1942BB934}" srcOrd="2" destOrd="0" parTransId="{1141B81D-1891-B14F-AE91-7A9A3B2674FF}" sibTransId="{244DE922-8EFE-BD41-A86D-CE08C66FB383}"/>
    <dgm:cxn modelId="{5E078AA6-C0B3-42CD-88C9-D8104EF9C230}" type="presOf" srcId="{FD09AFD2-3DC0-D04C-BD73-46AAC344FAB8}" destId="{83AC6EE8-2A6A-C44F-A36F-2D642544406E}" srcOrd="0" destOrd="0" presId="urn:microsoft.com/office/officeart/2005/8/layout/hProcess7"/>
    <dgm:cxn modelId="{8BF306A7-EE24-A240-9BC2-736BF4E9CEEE}" srcId="{FD09AFD2-3DC0-D04C-BD73-46AAC344FAB8}" destId="{BE212C3B-20EC-9442-80C0-4233E624D91F}" srcOrd="0" destOrd="0" parTransId="{FE10F86D-697C-B84E-B869-DEDB8FBE8C02}" sibTransId="{F0A08EA7-BE68-8746-9C00-18B158754C6D}"/>
    <dgm:cxn modelId="{95DA8CAB-5BD3-44BA-86C7-9EC691DDE45E}" type="presOf" srcId="{2651876E-082C-F043-B305-E19C2F6575A5}" destId="{F0878577-1D48-5242-AB01-AFA1E654B5C2}" srcOrd="1" destOrd="0" presId="urn:microsoft.com/office/officeart/2005/8/layout/hProcess7"/>
    <dgm:cxn modelId="{4083EEAF-88E5-5A4D-BA51-B27A54820268}" srcId="{D33D995F-DBE8-3C4B-A35A-252121C39764}" destId="{FD09AFD2-3DC0-D04C-BD73-46AAC344FAB8}" srcOrd="3" destOrd="0" parTransId="{E3A348C5-AE99-A440-BB9A-B611C8B4A3F5}" sibTransId="{A6502A1C-390A-2B47-8EBD-B0DCFEF1ECBF}"/>
    <dgm:cxn modelId="{7946BEC1-E3EC-46BF-8B45-A3AEE300D9FC}" type="presOf" srcId="{82CF15C8-1F13-4248-B09D-A5D1942BB934}" destId="{C6321622-D5D4-704D-9D2D-3AC563738361}" srcOrd="0" destOrd="0" presId="urn:microsoft.com/office/officeart/2005/8/layout/hProcess7"/>
    <dgm:cxn modelId="{A0277BC5-92F7-4237-803C-FECCDA008462}" type="presOf" srcId="{1FCEF624-ECEA-BA4F-8177-BEAE020E598D}" destId="{FB3BF803-45EF-AA42-BDD2-E75CD6532912}" srcOrd="0" destOrd="0" presId="urn:microsoft.com/office/officeart/2005/8/layout/hProcess7"/>
    <dgm:cxn modelId="{4F90CAD3-20E0-4884-AC4E-2D807BFE77CA}" type="presOf" srcId="{6994FBDB-C954-C042-A548-42251D69188B}" destId="{5DCDA0CA-B8D9-C343-8288-40B5DB67A9AC}" srcOrd="1"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6FF206E5-8808-4614-A783-8AFCB9CDB0C3}" type="presOf" srcId="{BE212C3B-20EC-9442-80C0-4233E624D91F}" destId="{D0F39E11-AB5B-1549-BA3D-ED6BD5BF53EE}" srcOrd="0" destOrd="0" presId="urn:microsoft.com/office/officeart/2005/8/layout/hProcess7"/>
    <dgm:cxn modelId="{456B92E9-1137-4AF9-A200-66294EA3A1D9}" type="presOf" srcId="{2651876E-082C-F043-B305-E19C2F6575A5}" destId="{4E92D05A-7E69-B94B-938F-8CB8794072A0}" srcOrd="0" destOrd="0" presId="urn:microsoft.com/office/officeart/2005/8/layout/hProcess7"/>
    <dgm:cxn modelId="{E9C4AEEA-AC74-4B60-BDA8-F39922224010}" type="presOf" srcId="{FD09AFD2-3DC0-D04C-BD73-46AAC344FAB8}" destId="{D602AE19-97A5-B845-80B9-3F4C0D39087B}" srcOrd="1"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15CBE3F7-BCC1-43F4-A538-1A43D4EB2A42}" type="presOf" srcId="{82CF15C8-1F13-4248-B09D-A5D1942BB934}" destId="{660CC7A8-21A8-DF42-B8A5-79C1B4098D37}" srcOrd="1" destOrd="0" presId="urn:microsoft.com/office/officeart/2005/8/layout/hProcess7"/>
    <dgm:cxn modelId="{12DA5A2E-0275-4B78-A0AB-772EBBDB345A}" type="presParOf" srcId="{04D8227A-59B3-AA46-946F-27BF0CF90D1B}" destId="{D0117222-BF8F-DF49-87E8-4DE8ADFF9D15}" srcOrd="0" destOrd="0" presId="urn:microsoft.com/office/officeart/2005/8/layout/hProcess7"/>
    <dgm:cxn modelId="{C8D694FF-0D17-404C-9A75-5AA97919F58C}" type="presParOf" srcId="{D0117222-BF8F-DF49-87E8-4DE8ADFF9D15}" destId="{FB3BF803-45EF-AA42-BDD2-E75CD6532912}" srcOrd="0" destOrd="0" presId="urn:microsoft.com/office/officeart/2005/8/layout/hProcess7"/>
    <dgm:cxn modelId="{C5FD6B20-D356-4E70-859F-870A1308ABE8}" type="presParOf" srcId="{D0117222-BF8F-DF49-87E8-4DE8ADFF9D15}" destId="{FBE84A21-20EA-014D-A097-E1B58FE98081}" srcOrd="1" destOrd="0" presId="urn:microsoft.com/office/officeart/2005/8/layout/hProcess7"/>
    <dgm:cxn modelId="{59676524-8AE1-4A44-B577-90ED7E813AFA}" type="presParOf" srcId="{D0117222-BF8F-DF49-87E8-4DE8ADFF9D15}" destId="{971673C2-F47C-2B46-A180-42AE3DADCE7D}" srcOrd="2" destOrd="0" presId="urn:microsoft.com/office/officeart/2005/8/layout/hProcess7"/>
    <dgm:cxn modelId="{FA9349A6-69EB-410A-B0A0-0DED8CD779E5}" type="presParOf" srcId="{04D8227A-59B3-AA46-946F-27BF0CF90D1B}" destId="{F5FA7BB7-15ED-2948-93DA-F1871C9189E3}" srcOrd="1" destOrd="0" presId="urn:microsoft.com/office/officeart/2005/8/layout/hProcess7"/>
    <dgm:cxn modelId="{20554647-87C4-460D-9D2C-8362B73D0443}" type="presParOf" srcId="{04D8227A-59B3-AA46-946F-27BF0CF90D1B}" destId="{5934D96E-2C5B-AC47-A8EE-EF7774DDF158}" srcOrd="2" destOrd="0" presId="urn:microsoft.com/office/officeart/2005/8/layout/hProcess7"/>
    <dgm:cxn modelId="{1926E4E3-1D38-415B-956B-95C4C38F92E3}" type="presParOf" srcId="{5934D96E-2C5B-AC47-A8EE-EF7774DDF158}" destId="{3E4C296C-74C3-F04D-BE1D-37A5662C8169}" srcOrd="0" destOrd="0" presId="urn:microsoft.com/office/officeart/2005/8/layout/hProcess7"/>
    <dgm:cxn modelId="{529993CC-4F8E-4216-A7E9-478059308239}" type="presParOf" srcId="{5934D96E-2C5B-AC47-A8EE-EF7774DDF158}" destId="{926E4446-4CD7-D94B-8D3A-223F9E75C6A3}" srcOrd="1" destOrd="0" presId="urn:microsoft.com/office/officeart/2005/8/layout/hProcess7"/>
    <dgm:cxn modelId="{39CE39FA-784B-4E27-AA13-5C97A9E9951F}" type="presParOf" srcId="{5934D96E-2C5B-AC47-A8EE-EF7774DDF158}" destId="{33136572-866A-DD41-9E5A-92C6C585C9F5}" srcOrd="2" destOrd="0" presId="urn:microsoft.com/office/officeart/2005/8/layout/hProcess7"/>
    <dgm:cxn modelId="{6C86D383-4B96-4CC2-BBDD-2E846A0171A6}" type="presParOf" srcId="{04D8227A-59B3-AA46-946F-27BF0CF90D1B}" destId="{2989CCDB-4248-0549-A8C8-A2AEC7C7052A}" srcOrd="3" destOrd="0" presId="urn:microsoft.com/office/officeart/2005/8/layout/hProcess7"/>
    <dgm:cxn modelId="{4F234A20-42C1-4440-BB90-6EC696443C4C}" type="presParOf" srcId="{04D8227A-59B3-AA46-946F-27BF0CF90D1B}" destId="{7C47D2C3-BB2E-404E-8417-02BBE5F1B2C0}" srcOrd="4" destOrd="0" presId="urn:microsoft.com/office/officeart/2005/8/layout/hProcess7"/>
    <dgm:cxn modelId="{BDE5FA82-CDC7-4D94-B021-49E45FE75A4A}" type="presParOf" srcId="{7C47D2C3-BB2E-404E-8417-02BBE5F1B2C0}" destId="{4E92D05A-7E69-B94B-938F-8CB8794072A0}" srcOrd="0" destOrd="0" presId="urn:microsoft.com/office/officeart/2005/8/layout/hProcess7"/>
    <dgm:cxn modelId="{BC2AEA71-49CC-4890-B1AE-572FE4EA74FF}" type="presParOf" srcId="{7C47D2C3-BB2E-404E-8417-02BBE5F1B2C0}" destId="{F0878577-1D48-5242-AB01-AFA1E654B5C2}" srcOrd="1" destOrd="0" presId="urn:microsoft.com/office/officeart/2005/8/layout/hProcess7"/>
    <dgm:cxn modelId="{43CB5D1A-DD23-4496-9463-D25AD5AF5C5A}" type="presParOf" srcId="{7C47D2C3-BB2E-404E-8417-02BBE5F1B2C0}" destId="{E2514576-F97D-7E46-B8AC-CB40BA3575E4}" srcOrd="2" destOrd="0" presId="urn:microsoft.com/office/officeart/2005/8/layout/hProcess7"/>
    <dgm:cxn modelId="{90A9E6EC-8307-428E-82FD-E1F97AE23C04}" type="presParOf" srcId="{04D8227A-59B3-AA46-946F-27BF0CF90D1B}" destId="{602293B6-A008-C14F-B185-47DC394E7541}" srcOrd="5" destOrd="0" presId="urn:microsoft.com/office/officeart/2005/8/layout/hProcess7"/>
    <dgm:cxn modelId="{A470A58D-A102-431F-924D-49FDB1EBB33B}" type="presParOf" srcId="{04D8227A-59B3-AA46-946F-27BF0CF90D1B}" destId="{E1B70292-BE04-734D-BF9D-9F2444F092EE}" srcOrd="6" destOrd="0" presId="urn:microsoft.com/office/officeart/2005/8/layout/hProcess7"/>
    <dgm:cxn modelId="{F59EAE87-77B6-4758-8EFC-3B0AF3C04F62}" type="presParOf" srcId="{E1B70292-BE04-734D-BF9D-9F2444F092EE}" destId="{2BFE6363-AD80-CC4C-B4FC-63E4ED3F4F6D}" srcOrd="0" destOrd="0" presId="urn:microsoft.com/office/officeart/2005/8/layout/hProcess7"/>
    <dgm:cxn modelId="{E5266C16-15A7-47D5-84A7-382F740DD949}" type="presParOf" srcId="{E1B70292-BE04-734D-BF9D-9F2444F092EE}" destId="{F8F04E18-85D5-ED4B-85C6-2149A776013F}" srcOrd="1" destOrd="0" presId="urn:microsoft.com/office/officeart/2005/8/layout/hProcess7"/>
    <dgm:cxn modelId="{0FEA83B5-DCFE-4892-A4DD-5997C0008FF6}" type="presParOf" srcId="{E1B70292-BE04-734D-BF9D-9F2444F092EE}" destId="{37ED9F8A-BD4D-864F-AFBB-BF1588C6EC05}" srcOrd="2" destOrd="0" presId="urn:microsoft.com/office/officeart/2005/8/layout/hProcess7"/>
    <dgm:cxn modelId="{E9705F52-DFFA-4EC8-A55E-74FE8B99A9D2}" type="presParOf" srcId="{04D8227A-59B3-AA46-946F-27BF0CF90D1B}" destId="{52CB4DE4-54A3-4542-8A0C-8833BBFBC207}" srcOrd="7" destOrd="0" presId="urn:microsoft.com/office/officeart/2005/8/layout/hProcess7"/>
    <dgm:cxn modelId="{F6A91F7F-3785-43FD-AE4F-3F041792B90E}" type="presParOf" srcId="{04D8227A-59B3-AA46-946F-27BF0CF90D1B}" destId="{E4DAE931-C8B6-B745-ACD5-984A2B3DDAC4}" srcOrd="8" destOrd="0" presId="urn:microsoft.com/office/officeart/2005/8/layout/hProcess7"/>
    <dgm:cxn modelId="{E5578A1C-20B1-4BDE-85C0-63C64AB0E2D3}" type="presParOf" srcId="{E4DAE931-C8B6-B745-ACD5-984A2B3DDAC4}" destId="{C6321622-D5D4-704D-9D2D-3AC563738361}" srcOrd="0" destOrd="0" presId="urn:microsoft.com/office/officeart/2005/8/layout/hProcess7"/>
    <dgm:cxn modelId="{23228858-E622-408E-9A47-52DF7DE85CAD}" type="presParOf" srcId="{E4DAE931-C8B6-B745-ACD5-984A2B3DDAC4}" destId="{660CC7A8-21A8-DF42-B8A5-79C1B4098D37}" srcOrd="1" destOrd="0" presId="urn:microsoft.com/office/officeart/2005/8/layout/hProcess7"/>
    <dgm:cxn modelId="{9B758DD3-925C-4FA9-B9DD-7141BBF83767}" type="presParOf" srcId="{E4DAE931-C8B6-B745-ACD5-984A2B3DDAC4}" destId="{C61469CC-CAB0-ED4F-B401-77F6D7D542D3}" srcOrd="2" destOrd="0" presId="urn:microsoft.com/office/officeart/2005/8/layout/hProcess7"/>
    <dgm:cxn modelId="{BC7E6FCC-B60E-42E0-9359-34BBEA21BCCF}" type="presParOf" srcId="{04D8227A-59B3-AA46-946F-27BF0CF90D1B}" destId="{B4C479AE-7D42-504E-8ADC-C20A4A0E1C5F}" srcOrd="9" destOrd="0" presId="urn:microsoft.com/office/officeart/2005/8/layout/hProcess7"/>
    <dgm:cxn modelId="{57915180-E12F-4A60-B2D7-B786F1E738B4}" type="presParOf" srcId="{04D8227A-59B3-AA46-946F-27BF0CF90D1B}" destId="{F082A3E8-C62D-2247-AC6E-2FFE51B26AFC}" srcOrd="10" destOrd="0" presId="urn:microsoft.com/office/officeart/2005/8/layout/hProcess7"/>
    <dgm:cxn modelId="{47AF9B6A-475C-460E-B690-18630DB22BB4}" type="presParOf" srcId="{F082A3E8-C62D-2247-AC6E-2FFE51B26AFC}" destId="{803FE186-5595-744B-9F73-014473032E6C}" srcOrd="0" destOrd="0" presId="urn:microsoft.com/office/officeart/2005/8/layout/hProcess7"/>
    <dgm:cxn modelId="{B66E1ABE-72C0-4A74-A501-586438E2460A}" type="presParOf" srcId="{F082A3E8-C62D-2247-AC6E-2FFE51B26AFC}" destId="{2FB0FBF8-92A5-ED4B-AE33-17FB27DF68E8}" srcOrd="1" destOrd="0" presId="urn:microsoft.com/office/officeart/2005/8/layout/hProcess7"/>
    <dgm:cxn modelId="{EC1B84C9-D965-4874-A1ED-673BDCD6C0D9}" type="presParOf" srcId="{F082A3E8-C62D-2247-AC6E-2FFE51B26AFC}" destId="{58A7A786-70A3-1746-985E-E3786AA3804B}" srcOrd="2" destOrd="0" presId="urn:microsoft.com/office/officeart/2005/8/layout/hProcess7"/>
    <dgm:cxn modelId="{83854436-721C-431F-9096-4110E19979DB}" type="presParOf" srcId="{04D8227A-59B3-AA46-946F-27BF0CF90D1B}" destId="{3A6E6A5C-3770-5C4E-B31C-DE3D2A394950}" srcOrd="11" destOrd="0" presId="urn:microsoft.com/office/officeart/2005/8/layout/hProcess7"/>
    <dgm:cxn modelId="{B21C35C9-2360-426F-BC90-A658F6C7CC80}" type="presParOf" srcId="{04D8227A-59B3-AA46-946F-27BF0CF90D1B}" destId="{D42A2B4C-539D-8047-AA5E-CBBFCF10E7AC}" srcOrd="12" destOrd="0" presId="urn:microsoft.com/office/officeart/2005/8/layout/hProcess7"/>
    <dgm:cxn modelId="{10709F7F-B1CD-4FAA-A4CC-EA21A41BF1CA}" type="presParOf" srcId="{D42A2B4C-539D-8047-AA5E-CBBFCF10E7AC}" destId="{83AC6EE8-2A6A-C44F-A36F-2D642544406E}" srcOrd="0" destOrd="0" presId="urn:microsoft.com/office/officeart/2005/8/layout/hProcess7"/>
    <dgm:cxn modelId="{524CC15A-6AD2-416D-8099-3815592B3C40}" type="presParOf" srcId="{D42A2B4C-539D-8047-AA5E-CBBFCF10E7AC}" destId="{D602AE19-97A5-B845-80B9-3F4C0D39087B}" srcOrd="1" destOrd="0" presId="urn:microsoft.com/office/officeart/2005/8/layout/hProcess7"/>
    <dgm:cxn modelId="{23D4AD06-9777-4682-A915-C32840530A0D}" type="presParOf" srcId="{D42A2B4C-539D-8047-AA5E-CBBFCF10E7AC}" destId="{D0F39E11-AB5B-1549-BA3D-ED6BD5BF53EE}" srcOrd="2" destOrd="0" presId="urn:microsoft.com/office/officeart/2005/8/layout/hProcess7"/>
    <dgm:cxn modelId="{DB0C9E6C-7600-4E77-AA61-C406C4AE9190}" type="presParOf" srcId="{04D8227A-59B3-AA46-946F-27BF0CF90D1B}" destId="{FC2B5D3C-9AC2-2644-BF4B-A3F09DEEEA5E}" srcOrd="13" destOrd="0" presId="urn:microsoft.com/office/officeart/2005/8/layout/hProcess7"/>
    <dgm:cxn modelId="{64A482C7-01CF-4292-B38B-007336A964D0}" type="presParOf" srcId="{04D8227A-59B3-AA46-946F-27BF0CF90D1B}" destId="{CA351197-84C1-FB4E-9F7C-2C8B2945AA78}" srcOrd="14" destOrd="0" presId="urn:microsoft.com/office/officeart/2005/8/layout/hProcess7"/>
    <dgm:cxn modelId="{4D8F53B0-17F8-47C0-8DEB-AEB1ED072005}" type="presParOf" srcId="{CA351197-84C1-FB4E-9F7C-2C8B2945AA78}" destId="{6796B8B3-6EA1-C94E-99AB-58E0EB8D5F97}" srcOrd="0" destOrd="0" presId="urn:microsoft.com/office/officeart/2005/8/layout/hProcess7"/>
    <dgm:cxn modelId="{A1252A63-8911-489D-9C13-D19E883D29B6}" type="presParOf" srcId="{CA351197-84C1-FB4E-9F7C-2C8B2945AA78}" destId="{B2E45524-4475-B74F-801B-B278A247738B}" srcOrd="1" destOrd="0" presId="urn:microsoft.com/office/officeart/2005/8/layout/hProcess7"/>
    <dgm:cxn modelId="{473B66E2-AEB3-4FF9-BAEB-D16CF8A8C49D}" type="presParOf" srcId="{CA351197-84C1-FB4E-9F7C-2C8B2945AA78}" destId="{08AAC71D-041E-0247-A84C-CEDEC07416A6}" srcOrd="2" destOrd="0" presId="urn:microsoft.com/office/officeart/2005/8/layout/hProcess7"/>
    <dgm:cxn modelId="{FB6DF449-A2CC-482E-9B10-BB2896205911}" type="presParOf" srcId="{04D8227A-59B3-AA46-946F-27BF0CF90D1B}" destId="{8518D427-F4E3-784D-9493-7C4B6F085F49}" srcOrd="15" destOrd="0" presId="urn:microsoft.com/office/officeart/2005/8/layout/hProcess7"/>
    <dgm:cxn modelId="{C36947A0-182A-4DD8-9AAF-D0766BFBBB67}" type="presParOf" srcId="{04D8227A-59B3-AA46-946F-27BF0CF90D1B}" destId="{A517B307-8D02-0948-84F5-581A7EE22862}" srcOrd="16" destOrd="0" presId="urn:microsoft.com/office/officeart/2005/8/layout/hProcess7"/>
    <dgm:cxn modelId="{AC903D3A-36C0-4F99-A96C-EEB7C972DAF5}" type="presParOf" srcId="{A517B307-8D02-0948-84F5-581A7EE22862}" destId="{EC5ED897-6DF7-4D46-A862-C4F539649D5E}" srcOrd="0" destOrd="0" presId="urn:microsoft.com/office/officeart/2005/8/layout/hProcess7"/>
    <dgm:cxn modelId="{7B0E21B7-30F1-49B2-834B-0E2D3AD00E7F}" type="presParOf" srcId="{A517B307-8D02-0948-84F5-581A7EE22862}" destId="{5DCDA0CA-B8D9-C343-8288-40B5DB67A9AC}" srcOrd="1" destOrd="0" presId="urn:microsoft.com/office/officeart/2005/8/layout/hProcess7"/>
    <dgm:cxn modelId="{5FA18EDC-5046-4B1F-A2FD-101FD42FFDA2}"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solidFill>
          <a:schemeClr val="accent5">
            <a:lumMod val="75000"/>
          </a:schemeClr>
        </a:solidFill>
      </dgm:spPr>
      <dgm:t>
        <a:bodyPr/>
        <a:lstStyle/>
        <a:p>
          <a:r>
            <a:rPr lang="en-US"/>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400" b="1" dirty="0">
              <a:latin typeface="+mn-lt"/>
            </a:rPr>
            <a:t>Connect With Kids</a:t>
          </a:r>
          <a:br>
            <a:rPr lang="en-US" sz="2400" dirty="0">
              <a:latin typeface="+mn-lt"/>
            </a:rPr>
          </a:br>
          <a:r>
            <a:rPr lang="en-US" sz="2400" dirty="0" err="1">
              <a:latin typeface="+mn-lt"/>
            </a:rPr>
            <a:t>connectwithkids.com</a:t>
          </a:r>
          <a:endParaRPr lang="en-US" sz="1800" dirty="0"/>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solidFill>
          <a:schemeClr val="bg1">
            <a:lumMod val="50000"/>
          </a:schemeClr>
        </a:solidFill>
      </dgm:spPr>
      <dgm:t>
        <a:bodyPr/>
        <a:lstStyle/>
        <a:p>
          <a:r>
            <a:rPr lang="en-US" dirty="0">
              <a:solidFill>
                <a:schemeClr val="bg1"/>
              </a:solidFill>
              <a:latin typeface="+mn-lt"/>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dgm:t>
        <a:bodyPr/>
        <a:lstStyle/>
        <a:p>
          <a:pPr marL="228600" indent="-228600"/>
          <a:r>
            <a:rPr lang="en-US" sz="2000" dirty="0">
              <a:latin typeface="+mn-lt"/>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dgm:t>
        <a:bodyPr/>
        <a:lstStyle/>
        <a:p>
          <a:pPr marL="0" indent="173038"/>
          <a:r>
            <a:rPr lang="en-US" sz="1600">
              <a:latin typeface="+mn-lt"/>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dgm:t>
        <a:bodyPr/>
        <a:lstStyle/>
        <a:p>
          <a:pPr marL="0" indent="173038"/>
          <a:r>
            <a:rPr lang="en-US" sz="1600">
              <a:latin typeface="+mn-lt"/>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dgm:t>
        <a:bodyPr/>
        <a:lstStyle/>
        <a:p>
          <a:pPr marL="0" indent="173038"/>
          <a:r>
            <a:rPr lang="en-US" sz="1600">
              <a:latin typeface="+mn-lt"/>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dgm:t>
        <a:bodyPr/>
        <a:lstStyle/>
        <a:p>
          <a:pPr marL="0" indent="173038"/>
          <a:r>
            <a:rPr lang="en-US" sz="1600">
              <a:latin typeface="+mn-lt"/>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dgm:t>
        <a:bodyPr/>
        <a:lstStyle/>
        <a:p>
          <a:pPr marL="0" indent="173038"/>
          <a:r>
            <a:rPr lang="en-US" sz="1600">
              <a:latin typeface="+mn-lt"/>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dgm:t>
        <a:bodyPr/>
        <a:lstStyle/>
        <a:p>
          <a:pPr marL="0" indent="173038"/>
          <a:r>
            <a:rPr lang="en-US" sz="1600">
              <a:latin typeface="+mn-lt"/>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dgm:t>
        <a:bodyPr/>
        <a:lstStyle/>
        <a:p>
          <a:pPr marL="228600" indent="-228600"/>
          <a:r>
            <a:rPr lang="en-US" sz="2000">
              <a:latin typeface="+mn-lt"/>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ln/>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dgm:t>
        <a:bodyPr/>
        <a:lstStyle/>
        <a:p>
          <a:pPr rtl="0"/>
          <a:r>
            <a:rPr lang="en-US" sz="2000" b="1"/>
            <a:t>Listens to Others</a:t>
          </a:r>
          <a:endParaRPr lang="en-US" sz="2000" b="1" dirty="0"/>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dgm:t>
        <a:bodyPr/>
        <a:lstStyle/>
        <a:p>
          <a:pPr rtl="0"/>
          <a:r>
            <a:rPr lang="en-US" sz="2000" b="1"/>
            <a:t>Follows Directions</a:t>
          </a:r>
          <a:endParaRPr lang="en-US" sz="2000" b="1" dirty="0"/>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dgm:t>
        <a:bodyPr/>
        <a:lstStyle/>
        <a:p>
          <a:pPr rtl="0"/>
          <a:r>
            <a:rPr lang="en-US" sz="2000" b="1"/>
            <a:t>Follows Classroom Rules</a:t>
          </a:r>
          <a:endParaRPr lang="en-US" sz="2000" b="1" dirty="0"/>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dgm:t>
        <a:bodyPr/>
        <a:lstStyle/>
        <a:p>
          <a:pPr rtl="0"/>
          <a:r>
            <a:rPr lang="en-US" sz="2000" b="1"/>
            <a:t>Ignores Peer Distractions</a:t>
          </a:r>
          <a:endParaRPr lang="en-US" sz="2000" b="1" dirty="0"/>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dgm:t>
        <a:bodyPr/>
        <a:lstStyle/>
        <a:p>
          <a:pPr rtl="0"/>
          <a:r>
            <a:rPr lang="en-US" sz="2000" b="1"/>
            <a:t>Asks for Help</a:t>
          </a:r>
          <a:endParaRPr lang="en-US" sz="2000" b="1" dirty="0"/>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dgm:t>
        <a:bodyPr/>
        <a:lstStyle/>
        <a:p>
          <a:pPr rtl="0"/>
          <a:r>
            <a:rPr lang="en-US" sz="2000" b="1"/>
            <a:t>Takes Turns in Conversations</a:t>
          </a:r>
          <a:endParaRPr lang="en-US" sz="2000" b="1" dirty="0"/>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dgm:t>
        <a:bodyPr/>
        <a:lstStyle/>
        <a:p>
          <a:pPr rtl="0"/>
          <a:r>
            <a:rPr lang="en-US" sz="2000" b="1"/>
            <a:t>Cooperates With Others </a:t>
          </a:r>
          <a:endParaRPr lang="en-US" sz="2000" b="1" dirty="0"/>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dgm:t>
        <a:bodyPr/>
        <a:lstStyle/>
        <a:p>
          <a:pPr rtl="0"/>
          <a:r>
            <a:rPr lang="en-US" sz="2000" b="1"/>
            <a:t>Controls Temper in Conflict Situations</a:t>
          </a:r>
          <a:endParaRPr lang="en-US" sz="2000" b="1" dirty="0"/>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dgm:t>
        <a:bodyPr/>
        <a:lstStyle/>
        <a:p>
          <a:pPr rtl="0"/>
          <a:r>
            <a:rPr lang="en-US" sz="2000" b="1"/>
            <a:t>Acts Responsibly With Others </a:t>
          </a:r>
          <a:endParaRPr lang="en-US" sz="2000" b="1" dirty="0"/>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dgm:t>
        <a:bodyPr/>
        <a:lstStyle/>
        <a:p>
          <a:pPr rtl="0"/>
          <a:r>
            <a:rPr lang="en-US" sz="2000" b="1"/>
            <a:t>Shows Kindness to Other</a:t>
          </a:r>
          <a:endParaRPr lang="en-US" sz="2000" b="1" dirty="0"/>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dgm:t>
        <a:bodyPr/>
        <a:lstStyle/>
        <a:p>
          <a:r>
            <a:rPr lang="en-US" dirty="0"/>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dgm:t>
        <a:bodyPr lIns="45720"/>
        <a:lstStyle/>
        <a:p>
          <a:r>
            <a:rPr lang="en-US" dirty="0"/>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dgm:t>
        <a:bodyPr/>
        <a:lstStyle/>
        <a:p>
          <a:r>
            <a:rPr lang="en-US" dirty="0"/>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dgm:t>
        <a:bodyPr lIns="45720"/>
        <a:lstStyle/>
        <a:p>
          <a:r>
            <a:rPr lang="en-US" dirty="0"/>
            <a:t>Finalize and share expectation matrix and teaching &amp;</a:t>
          </a:r>
          <a:r>
            <a:rPr lang="en-US" baseline="0" dirty="0"/>
            <a:t> </a:t>
          </a:r>
          <a:r>
            <a:rPr lang="en-US" dirty="0"/>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dgm:t>
        <a:bodyPr/>
        <a:lstStyle/>
        <a:p>
          <a:r>
            <a:rPr lang="en-US" dirty="0"/>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dgm:t>
        <a:bodyPr lIns="45720"/>
        <a:lstStyle/>
        <a:p>
          <a:r>
            <a:rPr lang="en-US" dirty="0"/>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dgm:t>
        <a:bodyPr/>
        <a:lstStyle/>
        <a:p>
          <a:r>
            <a:rPr lang="en-US" dirty="0"/>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dgm:t>
        <a:bodyPr/>
        <a:lstStyle/>
        <a:p>
          <a:r>
            <a:rPr lang="en-US" dirty="0"/>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dgm:t>
        <a:bodyPr lIns="45720"/>
        <a:lstStyle/>
        <a:p>
          <a:r>
            <a:rPr lang="en-US" dirty="0"/>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dgm:t>
        <a:bodyPr lIns="45720"/>
        <a:lstStyle/>
        <a:p>
          <a:r>
            <a:rPr lang="en-US" dirty="0"/>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812FE41E-109F-C243-8E7B-359D7AA23A9A}" srcId="{D33D995F-DBE8-3C4B-A35A-252121C39764}" destId="{2651876E-082C-F043-B305-E19C2F6575A5}" srcOrd="1" destOrd="0" parTransId="{030B171A-1EE1-5A40-A524-A76001AF6D82}" sibTransId="{029BAC59-E577-B545-932D-464DA519B745}"/>
    <dgm:cxn modelId="{B25E9223-63E9-4A0F-9E95-B00A64C77B35}" type="presOf" srcId="{1FCEF624-ECEA-BA4F-8177-BEAE020E598D}" destId="{FBE84A21-20EA-014D-A097-E1B58FE98081}" srcOrd="1" destOrd="0" presId="urn:microsoft.com/office/officeart/2005/8/layout/hProcess7"/>
    <dgm:cxn modelId="{5C6D0F3C-8BE7-42CF-8240-08A353941DFB}" type="presOf" srcId="{4275CB51-229E-024E-86CC-290E709AC992}" destId="{E2514576-F97D-7E46-B8AC-CB40BA3575E4}" srcOrd="0"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E846B969-9A3B-48A5-A331-9E3BD8DDE029}" type="presOf" srcId="{5FF0458D-A7DE-A14C-8012-919D8492B6FA}" destId="{90A3C866-AB9C-F64F-8587-DBAFAD305CB9}" srcOrd="0" destOrd="0" presId="urn:microsoft.com/office/officeart/2005/8/layout/hProcess7"/>
    <dgm:cxn modelId="{C20D404B-0914-40B8-9823-E4064890EF09}" type="presOf" srcId="{D33D995F-DBE8-3C4B-A35A-252121C39764}" destId="{04D8227A-59B3-AA46-946F-27BF0CF90D1B}" srcOrd="0" destOrd="0" presId="urn:microsoft.com/office/officeart/2005/8/layout/hProcess7"/>
    <dgm:cxn modelId="{9FB6796F-71E5-48F2-B3B5-C681C42069EA}" type="presOf" srcId="{6994FBDB-C954-C042-A548-42251D69188B}" destId="{EC5ED897-6DF7-4D46-A862-C4F539649D5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E4F76A7A-A79E-4FEB-9CC0-F35E3937ECFC}" type="presOf" srcId="{6D0FE90A-9531-9644-89C8-1701AEAFCA4A}" destId="{C61469CC-CAB0-ED4F-B401-77F6D7D542D3}" srcOrd="0" destOrd="0" presId="urn:microsoft.com/office/officeart/2005/8/layout/hProcess7"/>
    <dgm:cxn modelId="{2403A180-71E6-4694-8157-3922B2EDB9BC}" type="presOf" srcId="{FFA21F49-57C9-4E4B-968F-1154585DA40A}" destId="{971673C2-F47C-2B46-A180-42AE3DADCE7D}" srcOrd="0"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638FF98-D1E9-9B4D-A4FE-E9D7C58E9928}" srcId="{D33D995F-DBE8-3C4B-A35A-252121C39764}" destId="{82CF15C8-1F13-4248-B09D-A5D1942BB934}" srcOrd="2" destOrd="0" parTransId="{1141B81D-1891-B14F-AE91-7A9A3B2674FF}" sibTransId="{244DE922-8EFE-BD41-A86D-CE08C66FB383}"/>
    <dgm:cxn modelId="{5E078AA6-C0B3-42CD-88C9-D8104EF9C230}" type="presOf" srcId="{FD09AFD2-3DC0-D04C-BD73-46AAC344FAB8}" destId="{83AC6EE8-2A6A-C44F-A36F-2D642544406E}" srcOrd="0" destOrd="0" presId="urn:microsoft.com/office/officeart/2005/8/layout/hProcess7"/>
    <dgm:cxn modelId="{8BF306A7-EE24-A240-9BC2-736BF4E9CEEE}" srcId="{FD09AFD2-3DC0-D04C-BD73-46AAC344FAB8}" destId="{BE212C3B-20EC-9442-80C0-4233E624D91F}" srcOrd="0" destOrd="0" parTransId="{FE10F86D-697C-B84E-B869-DEDB8FBE8C02}" sibTransId="{F0A08EA7-BE68-8746-9C00-18B158754C6D}"/>
    <dgm:cxn modelId="{95DA8CAB-5BD3-44BA-86C7-9EC691DDE45E}" type="presOf" srcId="{2651876E-082C-F043-B305-E19C2F6575A5}" destId="{F0878577-1D48-5242-AB01-AFA1E654B5C2}" srcOrd="1" destOrd="0" presId="urn:microsoft.com/office/officeart/2005/8/layout/hProcess7"/>
    <dgm:cxn modelId="{4083EEAF-88E5-5A4D-BA51-B27A54820268}" srcId="{D33D995F-DBE8-3C4B-A35A-252121C39764}" destId="{FD09AFD2-3DC0-D04C-BD73-46AAC344FAB8}" srcOrd="3" destOrd="0" parTransId="{E3A348C5-AE99-A440-BB9A-B611C8B4A3F5}" sibTransId="{A6502A1C-390A-2B47-8EBD-B0DCFEF1ECBF}"/>
    <dgm:cxn modelId="{7946BEC1-E3EC-46BF-8B45-A3AEE300D9FC}" type="presOf" srcId="{82CF15C8-1F13-4248-B09D-A5D1942BB934}" destId="{C6321622-D5D4-704D-9D2D-3AC563738361}" srcOrd="0" destOrd="0" presId="urn:microsoft.com/office/officeart/2005/8/layout/hProcess7"/>
    <dgm:cxn modelId="{A0277BC5-92F7-4237-803C-FECCDA008462}" type="presOf" srcId="{1FCEF624-ECEA-BA4F-8177-BEAE020E598D}" destId="{FB3BF803-45EF-AA42-BDD2-E75CD6532912}" srcOrd="0" destOrd="0" presId="urn:microsoft.com/office/officeart/2005/8/layout/hProcess7"/>
    <dgm:cxn modelId="{4F90CAD3-20E0-4884-AC4E-2D807BFE77CA}" type="presOf" srcId="{6994FBDB-C954-C042-A548-42251D69188B}" destId="{5DCDA0CA-B8D9-C343-8288-40B5DB67A9AC}" srcOrd="1"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6FF206E5-8808-4614-A783-8AFCB9CDB0C3}" type="presOf" srcId="{BE212C3B-20EC-9442-80C0-4233E624D91F}" destId="{D0F39E11-AB5B-1549-BA3D-ED6BD5BF53EE}" srcOrd="0" destOrd="0" presId="urn:microsoft.com/office/officeart/2005/8/layout/hProcess7"/>
    <dgm:cxn modelId="{456B92E9-1137-4AF9-A200-66294EA3A1D9}" type="presOf" srcId="{2651876E-082C-F043-B305-E19C2F6575A5}" destId="{4E92D05A-7E69-B94B-938F-8CB8794072A0}" srcOrd="0" destOrd="0" presId="urn:microsoft.com/office/officeart/2005/8/layout/hProcess7"/>
    <dgm:cxn modelId="{E9C4AEEA-AC74-4B60-BDA8-F39922224010}" type="presOf" srcId="{FD09AFD2-3DC0-D04C-BD73-46AAC344FAB8}" destId="{D602AE19-97A5-B845-80B9-3F4C0D39087B}" srcOrd="1"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15CBE3F7-BCC1-43F4-A538-1A43D4EB2A42}" type="presOf" srcId="{82CF15C8-1F13-4248-B09D-A5D1942BB934}" destId="{660CC7A8-21A8-DF42-B8A5-79C1B4098D37}" srcOrd="1" destOrd="0" presId="urn:microsoft.com/office/officeart/2005/8/layout/hProcess7"/>
    <dgm:cxn modelId="{12DA5A2E-0275-4B78-A0AB-772EBBDB345A}" type="presParOf" srcId="{04D8227A-59B3-AA46-946F-27BF0CF90D1B}" destId="{D0117222-BF8F-DF49-87E8-4DE8ADFF9D15}" srcOrd="0" destOrd="0" presId="urn:microsoft.com/office/officeart/2005/8/layout/hProcess7"/>
    <dgm:cxn modelId="{C8D694FF-0D17-404C-9A75-5AA97919F58C}" type="presParOf" srcId="{D0117222-BF8F-DF49-87E8-4DE8ADFF9D15}" destId="{FB3BF803-45EF-AA42-BDD2-E75CD6532912}" srcOrd="0" destOrd="0" presId="urn:microsoft.com/office/officeart/2005/8/layout/hProcess7"/>
    <dgm:cxn modelId="{C5FD6B20-D356-4E70-859F-870A1308ABE8}" type="presParOf" srcId="{D0117222-BF8F-DF49-87E8-4DE8ADFF9D15}" destId="{FBE84A21-20EA-014D-A097-E1B58FE98081}" srcOrd="1" destOrd="0" presId="urn:microsoft.com/office/officeart/2005/8/layout/hProcess7"/>
    <dgm:cxn modelId="{59676524-8AE1-4A44-B577-90ED7E813AFA}" type="presParOf" srcId="{D0117222-BF8F-DF49-87E8-4DE8ADFF9D15}" destId="{971673C2-F47C-2B46-A180-42AE3DADCE7D}" srcOrd="2" destOrd="0" presId="urn:microsoft.com/office/officeart/2005/8/layout/hProcess7"/>
    <dgm:cxn modelId="{FA9349A6-69EB-410A-B0A0-0DED8CD779E5}" type="presParOf" srcId="{04D8227A-59B3-AA46-946F-27BF0CF90D1B}" destId="{F5FA7BB7-15ED-2948-93DA-F1871C9189E3}" srcOrd="1" destOrd="0" presId="urn:microsoft.com/office/officeart/2005/8/layout/hProcess7"/>
    <dgm:cxn modelId="{20554647-87C4-460D-9D2C-8362B73D0443}" type="presParOf" srcId="{04D8227A-59B3-AA46-946F-27BF0CF90D1B}" destId="{5934D96E-2C5B-AC47-A8EE-EF7774DDF158}" srcOrd="2" destOrd="0" presId="urn:microsoft.com/office/officeart/2005/8/layout/hProcess7"/>
    <dgm:cxn modelId="{1926E4E3-1D38-415B-956B-95C4C38F92E3}" type="presParOf" srcId="{5934D96E-2C5B-AC47-A8EE-EF7774DDF158}" destId="{3E4C296C-74C3-F04D-BE1D-37A5662C8169}" srcOrd="0" destOrd="0" presId="urn:microsoft.com/office/officeart/2005/8/layout/hProcess7"/>
    <dgm:cxn modelId="{529993CC-4F8E-4216-A7E9-478059308239}" type="presParOf" srcId="{5934D96E-2C5B-AC47-A8EE-EF7774DDF158}" destId="{926E4446-4CD7-D94B-8D3A-223F9E75C6A3}" srcOrd="1" destOrd="0" presId="urn:microsoft.com/office/officeart/2005/8/layout/hProcess7"/>
    <dgm:cxn modelId="{39CE39FA-784B-4E27-AA13-5C97A9E9951F}" type="presParOf" srcId="{5934D96E-2C5B-AC47-A8EE-EF7774DDF158}" destId="{33136572-866A-DD41-9E5A-92C6C585C9F5}" srcOrd="2" destOrd="0" presId="urn:microsoft.com/office/officeart/2005/8/layout/hProcess7"/>
    <dgm:cxn modelId="{6C86D383-4B96-4CC2-BBDD-2E846A0171A6}" type="presParOf" srcId="{04D8227A-59B3-AA46-946F-27BF0CF90D1B}" destId="{2989CCDB-4248-0549-A8C8-A2AEC7C7052A}" srcOrd="3" destOrd="0" presId="urn:microsoft.com/office/officeart/2005/8/layout/hProcess7"/>
    <dgm:cxn modelId="{4F234A20-42C1-4440-BB90-6EC696443C4C}" type="presParOf" srcId="{04D8227A-59B3-AA46-946F-27BF0CF90D1B}" destId="{7C47D2C3-BB2E-404E-8417-02BBE5F1B2C0}" srcOrd="4" destOrd="0" presId="urn:microsoft.com/office/officeart/2005/8/layout/hProcess7"/>
    <dgm:cxn modelId="{BDE5FA82-CDC7-4D94-B021-49E45FE75A4A}" type="presParOf" srcId="{7C47D2C3-BB2E-404E-8417-02BBE5F1B2C0}" destId="{4E92D05A-7E69-B94B-938F-8CB8794072A0}" srcOrd="0" destOrd="0" presId="urn:microsoft.com/office/officeart/2005/8/layout/hProcess7"/>
    <dgm:cxn modelId="{BC2AEA71-49CC-4890-B1AE-572FE4EA74FF}" type="presParOf" srcId="{7C47D2C3-BB2E-404E-8417-02BBE5F1B2C0}" destId="{F0878577-1D48-5242-AB01-AFA1E654B5C2}" srcOrd="1" destOrd="0" presId="urn:microsoft.com/office/officeart/2005/8/layout/hProcess7"/>
    <dgm:cxn modelId="{43CB5D1A-DD23-4496-9463-D25AD5AF5C5A}" type="presParOf" srcId="{7C47D2C3-BB2E-404E-8417-02BBE5F1B2C0}" destId="{E2514576-F97D-7E46-B8AC-CB40BA3575E4}" srcOrd="2" destOrd="0" presId="urn:microsoft.com/office/officeart/2005/8/layout/hProcess7"/>
    <dgm:cxn modelId="{90A9E6EC-8307-428E-82FD-E1F97AE23C04}" type="presParOf" srcId="{04D8227A-59B3-AA46-946F-27BF0CF90D1B}" destId="{602293B6-A008-C14F-B185-47DC394E7541}" srcOrd="5" destOrd="0" presId="urn:microsoft.com/office/officeart/2005/8/layout/hProcess7"/>
    <dgm:cxn modelId="{A470A58D-A102-431F-924D-49FDB1EBB33B}" type="presParOf" srcId="{04D8227A-59B3-AA46-946F-27BF0CF90D1B}" destId="{E1B70292-BE04-734D-BF9D-9F2444F092EE}" srcOrd="6" destOrd="0" presId="urn:microsoft.com/office/officeart/2005/8/layout/hProcess7"/>
    <dgm:cxn modelId="{F59EAE87-77B6-4758-8EFC-3B0AF3C04F62}" type="presParOf" srcId="{E1B70292-BE04-734D-BF9D-9F2444F092EE}" destId="{2BFE6363-AD80-CC4C-B4FC-63E4ED3F4F6D}" srcOrd="0" destOrd="0" presId="urn:microsoft.com/office/officeart/2005/8/layout/hProcess7"/>
    <dgm:cxn modelId="{E5266C16-15A7-47D5-84A7-382F740DD949}" type="presParOf" srcId="{E1B70292-BE04-734D-BF9D-9F2444F092EE}" destId="{F8F04E18-85D5-ED4B-85C6-2149A776013F}" srcOrd="1" destOrd="0" presId="urn:microsoft.com/office/officeart/2005/8/layout/hProcess7"/>
    <dgm:cxn modelId="{0FEA83B5-DCFE-4892-A4DD-5997C0008FF6}" type="presParOf" srcId="{E1B70292-BE04-734D-BF9D-9F2444F092EE}" destId="{37ED9F8A-BD4D-864F-AFBB-BF1588C6EC05}" srcOrd="2" destOrd="0" presId="urn:microsoft.com/office/officeart/2005/8/layout/hProcess7"/>
    <dgm:cxn modelId="{E9705F52-DFFA-4EC8-A55E-74FE8B99A9D2}" type="presParOf" srcId="{04D8227A-59B3-AA46-946F-27BF0CF90D1B}" destId="{52CB4DE4-54A3-4542-8A0C-8833BBFBC207}" srcOrd="7" destOrd="0" presId="urn:microsoft.com/office/officeart/2005/8/layout/hProcess7"/>
    <dgm:cxn modelId="{F6A91F7F-3785-43FD-AE4F-3F041792B90E}" type="presParOf" srcId="{04D8227A-59B3-AA46-946F-27BF0CF90D1B}" destId="{E4DAE931-C8B6-B745-ACD5-984A2B3DDAC4}" srcOrd="8" destOrd="0" presId="urn:microsoft.com/office/officeart/2005/8/layout/hProcess7"/>
    <dgm:cxn modelId="{E5578A1C-20B1-4BDE-85C0-63C64AB0E2D3}" type="presParOf" srcId="{E4DAE931-C8B6-B745-ACD5-984A2B3DDAC4}" destId="{C6321622-D5D4-704D-9D2D-3AC563738361}" srcOrd="0" destOrd="0" presId="urn:microsoft.com/office/officeart/2005/8/layout/hProcess7"/>
    <dgm:cxn modelId="{23228858-E622-408E-9A47-52DF7DE85CAD}" type="presParOf" srcId="{E4DAE931-C8B6-B745-ACD5-984A2B3DDAC4}" destId="{660CC7A8-21A8-DF42-B8A5-79C1B4098D37}" srcOrd="1" destOrd="0" presId="urn:microsoft.com/office/officeart/2005/8/layout/hProcess7"/>
    <dgm:cxn modelId="{9B758DD3-925C-4FA9-B9DD-7141BBF83767}" type="presParOf" srcId="{E4DAE931-C8B6-B745-ACD5-984A2B3DDAC4}" destId="{C61469CC-CAB0-ED4F-B401-77F6D7D542D3}" srcOrd="2" destOrd="0" presId="urn:microsoft.com/office/officeart/2005/8/layout/hProcess7"/>
    <dgm:cxn modelId="{BC7E6FCC-B60E-42E0-9359-34BBEA21BCCF}" type="presParOf" srcId="{04D8227A-59B3-AA46-946F-27BF0CF90D1B}" destId="{B4C479AE-7D42-504E-8ADC-C20A4A0E1C5F}" srcOrd="9" destOrd="0" presId="urn:microsoft.com/office/officeart/2005/8/layout/hProcess7"/>
    <dgm:cxn modelId="{57915180-E12F-4A60-B2D7-B786F1E738B4}" type="presParOf" srcId="{04D8227A-59B3-AA46-946F-27BF0CF90D1B}" destId="{F082A3E8-C62D-2247-AC6E-2FFE51B26AFC}" srcOrd="10" destOrd="0" presId="urn:microsoft.com/office/officeart/2005/8/layout/hProcess7"/>
    <dgm:cxn modelId="{47AF9B6A-475C-460E-B690-18630DB22BB4}" type="presParOf" srcId="{F082A3E8-C62D-2247-AC6E-2FFE51B26AFC}" destId="{803FE186-5595-744B-9F73-014473032E6C}" srcOrd="0" destOrd="0" presId="urn:microsoft.com/office/officeart/2005/8/layout/hProcess7"/>
    <dgm:cxn modelId="{B66E1ABE-72C0-4A74-A501-586438E2460A}" type="presParOf" srcId="{F082A3E8-C62D-2247-AC6E-2FFE51B26AFC}" destId="{2FB0FBF8-92A5-ED4B-AE33-17FB27DF68E8}" srcOrd="1" destOrd="0" presId="urn:microsoft.com/office/officeart/2005/8/layout/hProcess7"/>
    <dgm:cxn modelId="{EC1B84C9-D965-4874-A1ED-673BDCD6C0D9}" type="presParOf" srcId="{F082A3E8-C62D-2247-AC6E-2FFE51B26AFC}" destId="{58A7A786-70A3-1746-985E-E3786AA3804B}" srcOrd="2" destOrd="0" presId="urn:microsoft.com/office/officeart/2005/8/layout/hProcess7"/>
    <dgm:cxn modelId="{83854436-721C-431F-9096-4110E19979DB}" type="presParOf" srcId="{04D8227A-59B3-AA46-946F-27BF0CF90D1B}" destId="{3A6E6A5C-3770-5C4E-B31C-DE3D2A394950}" srcOrd="11" destOrd="0" presId="urn:microsoft.com/office/officeart/2005/8/layout/hProcess7"/>
    <dgm:cxn modelId="{B21C35C9-2360-426F-BC90-A658F6C7CC80}" type="presParOf" srcId="{04D8227A-59B3-AA46-946F-27BF0CF90D1B}" destId="{D42A2B4C-539D-8047-AA5E-CBBFCF10E7AC}" srcOrd="12" destOrd="0" presId="urn:microsoft.com/office/officeart/2005/8/layout/hProcess7"/>
    <dgm:cxn modelId="{10709F7F-B1CD-4FAA-A4CC-EA21A41BF1CA}" type="presParOf" srcId="{D42A2B4C-539D-8047-AA5E-CBBFCF10E7AC}" destId="{83AC6EE8-2A6A-C44F-A36F-2D642544406E}" srcOrd="0" destOrd="0" presId="urn:microsoft.com/office/officeart/2005/8/layout/hProcess7"/>
    <dgm:cxn modelId="{524CC15A-6AD2-416D-8099-3815592B3C40}" type="presParOf" srcId="{D42A2B4C-539D-8047-AA5E-CBBFCF10E7AC}" destId="{D602AE19-97A5-B845-80B9-3F4C0D39087B}" srcOrd="1" destOrd="0" presId="urn:microsoft.com/office/officeart/2005/8/layout/hProcess7"/>
    <dgm:cxn modelId="{23D4AD06-9777-4682-A915-C32840530A0D}" type="presParOf" srcId="{D42A2B4C-539D-8047-AA5E-CBBFCF10E7AC}" destId="{D0F39E11-AB5B-1549-BA3D-ED6BD5BF53EE}" srcOrd="2" destOrd="0" presId="urn:microsoft.com/office/officeart/2005/8/layout/hProcess7"/>
    <dgm:cxn modelId="{DB0C9E6C-7600-4E77-AA61-C406C4AE9190}" type="presParOf" srcId="{04D8227A-59B3-AA46-946F-27BF0CF90D1B}" destId="{FC2B5D3C-9AC2-2644-BF4B-A3F09DEEEA5E}" srcOrd="13" destOrd="0" presId="urn:microsoft.com/office/officeart/2005/8/layout/hProcess7"/>
    <dgm:cxn modelId="{64A482C7-01CF-4292-B38B-007336A964D0}" type="presParOf" srcId="{04D8227A-59B3-AA46-946F-27BF0CF90D1B}" destId="{CA351197-84C1-FB4E-9F7C-2C8B2945AA78}" srcOrd="14" destOrd="0" presId="urn:microsoft.com/office/officeart/2005/8/layout/hProcess7"/>
    <dgm:cxn modelId="{4D8F53B0-17F8-47C0-8DEB-AEB1ED072005}" type="presParOf" srcId="{CA351197-84C1-FB4E-9F7C-2C8B2945AA78}" destId="{6796B8B3-6EA1-C94E-99AB-58E0EB8D5F97}" srcOrd="0" destOrd="0" presId="urn:microsoft.com/office/officeart/2005/8/layout/hProcess7"/>
    <dgm:cxn modelId="{A1252A63-8911-489D-9C13-D19E883D29B6}" type="presParOf" srcId="{CA351197-84C1-FB4E-9F7C-2C8B2945AA78}" destId="{B2E45524-4475-B74F-801B-B278A247738B}" srcOrd="1" destOrd="0" presId="urn:microsoft.com/office/officeart/2005/8/layout/hProcess7"/>
    <dgm:cxn modelId="{473B66E2-AEB3-4FF9-BAEB-D16CF8A8C49D}" type="presParOf" srcId="{CA351197-84C1-FB4E-9F7C-2C8B2945AA78}" destId="{08AAC71D-041E-0247-A84C-CEDEC07416A6}" srcOrd="2" destOrd="0" presId="urn:microsoft.com/office/officeart/2005/8/layout/hProcess7"/>
    <dgm:cxn modelId="{FB6DF449-A2CC-482E-9B10-BB2896205911}" type="presParOf" srcId="{04D8227A-59B3-AA46-946F-27BF0CF90D1B}" destId="{8518D427-F4E3-784D-9493-7C4B6F085F49}" srcOrd="15" destOrd="0" presId="urn:microsoft.com/office/officeart/2005/8/layout/hProcess7"/>
    <dgm:cxn modelId="{C36947A0-182A-4DD8-9AAF-D0766BFBBB67}" type="presParOf" srcId="{04D8227A-59B3-AA46-946F-27BF0CF90D1B}" destId="{A517B307-8D02-0948-84F5-581A7EE22862}" srcOrd="16" destOrd="0" presId="urn:microsoft.com/office/officeart/2005/8/layout/hProcess7"/>
    <dgm:cxn modelId="{AC903D3A-36C0-4F99-A96C-EEB7C972DAF5}" type="presParOf" srcId="{A517B307-8D02-0948-84F5-581A7EE22862}" destId="{EC5ED897-6DF7-4D46-A862-C4F539649D5E}" srcOrd="0" destOrd="0" presId="urn:microsoft.com/office/officeart/2005/8/layout/hProcess7"/>
    <dgm:cxn modelId="{7B0E21B7-30F1-49B2-834B-0E2D3AD00E7F}" type="presParOf" srcId="{A517B307-8D02-0948-84F5-581A7EE22862}" destId="{5DCDA0CA-B8D9-C343-8288-40B5DB67A9AC}" srcOrd="1" destOrd="0" presId="urn:microsoft.com/office/officeart/2005/8/layout/hProcess7"/>
    <dgm:cxn modelId="{5FA18EDC-5046-4B1F-A2FD-101FD42FFDA2}"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1#2" qsCatId="simple" csTypeId="urn:microsoft.com/office/officeart/2005/8/colors/accent0_3" csCatId="mainScheme" phldr="1"/>
      <dgm:spPr/>
      <dgm:t>
        <a:bodyPr/>
        <a:lstStyle/>
        <a:p>
          <a:endParaRPr lang="en-US"/>
        </a:p>
      </dgm:t>
    </dgm:pt>
    <dgm:pt modelId="{AAA14169-7EAA-4C1B-BC81-0AC0644B6B22}">
      <dgm:prSet phldrT="[Text]" custT="1"/>
      <dgm:spPr/>
      <dgm:t>
        <a:bodyPr/>
        <a:lstStyle/>
        <a:p>
          <a:r>
            <a:rPr lang="en-US" sz="3600" b="1" dirty="0"/>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dgm:t>
        <a:bodyPr/>
        <a:lstStyle/>
        <a:p>
          <a:endParaRPr lang="en-US" dirty="0"/>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dgm:t>
        <a:bodyPr/>
        <a:lstStyle/>
        <a:p>
          <a:endParaRPr lang="en-US" dirty="0"/>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A021ED4B-6B6D-46DD-8323-A0DD78E2644A}">
      <dgm:prSet phldrT="[Text]" custT="1"/>
      <dgm:spPr/>
      <dgm:t>
        <a:bodyPr/>
        <a:lstStyle/>
        <a:p>
          <a:r>
            <a:rPr lang="en-US" sz="3600" b="1" dirty="0"/>
            <a:t>Treatment Integrity</a:t>
          </a:r>
        </a:p>
      </dgm:t>
    </dgm:pt>
    <dgm:pt modelId="{0B2C85FB-D659-46BA-8DAD-2D976D20AF4F}" type="parTrans" cxnId="{AFBB0F8A-8549-42FF-8D71-8C88C88A79C3}">
      <dgm:prSet/>
      <dgm:spPr/>
      <dgm:t>
        <a:bodyPr/>
        <a:lstStyle/>
        <a:p>
          <a:endParaRPr lang="en-US"/>
        </a:p>
      </dgm:t>
    </dgm:pt>
    <dgm:pt modelId="{3178EEC7-62C9-43E4-B186-64522EEA98AB}" type="sibTrans" cxnId="{AFBB0F8A-8549-42FF-8D71-8C88C88A79C3}">
      <dgm:prSet/>
      <dgm:spPr/>
      <dgm:t>
        <a:bodyPr/>
        <a:lstStyle/>
        <a:p>
          <a:endParaRPr lang="en-US"/>
        </a:p>
      </dgm:t>
    </dgm:pt>
    <dgm:pt modelId="{65B90257-2337-4E6F-90B2-352DDE354E96}">
      <dgm:prSet phldrT="[Text]"/>
      <dgm:spPr/>
      <dgm:t>
        <a:bodyPr/>
        <a:lstStyle/>
        <a:p>
          <a:endParaRPr lang="en-US" dirty="0"/>
        </a:p>
      </dgm:t>
    </dgm:pt>
    <dgm:pt modelId="{42063DFF-AAAC-439D-B3A8-3237C3FDB9EB}" type="parTrans" cxnId="{5767122F-3BE0-48B3-8113-AF5A99B5630D}">
      <dgm:prSet/>
      <dgm:spPr/>
      <dgm:t>
        <a:bodyPr/>
        <a:lstStyle/>
        <a:p>
          <a:endParaRPr lang="en-US"/>
        </a:p>
      </dgm:t>
    </dgm:pt>
    <dgm:pt modelId="{A26F83D6-7280-46BA-8DF2-DB5164DDF4B8}" type="sibTrans" cxnId="{5767122F-3BE0-48B3-8113-AF5A99B5630D}">
      <dgm:prSet/>
      <dgm:spPr/>
      <dgm:t>
        <a:bodyPr/>
        <a:lstStyle/>
        <a:p>
          <a:endParaRPr lang="en-US"/>
        </a:p>
      </dgm:t>
    </dgm:pt>
    <dgm:pt modelId="{4217E463-2544-4D35-A573-9DC645D7E320}">
      <dgm:prSet phldrT="[Text]"/>
      <dgm:spPr/>
      <dgm:t>
        <a:bodyPr/>
        <a:lstStyle/>
        <a:p>
          <a:endParaRPr lang="en-US" dirty="0"/>
        </a:p>
      </dgm:t>
    </dgm:pt>
    <dgm:pt modelId="{B8881C06-AABD-498E-AD5F-E20915D496B9}" type="parTrans" cxnId="{3DFAED9B-235F-4ACE-9245-DF40F84661B7}">
      <dgm:prSet/>
      <dgm:spPr/>
      <dgm:t>
        <a:bodyPr/>
        <a:lstStyle/>
        <a:p>
          <a:endParaRPr lang="en-US"/>
        </a:p>
      </dgm:t>
    </dgm:pt>
    <dgm:pt modelId="{51D72B79-65B1-4506-BD38-481EFE63F419}" type="sibTrans" cxnId="{3DFAED9B-235F-4ACE-9245-DF40F84661B7}">
      <dgm:prSet/>
      <dgm:spPr/>
      <dgm:t>
        <a:bodyPr/>
        <a:lstStyle/>
        <a:p>
          <a:endParaRPr lang="en-US"/>
        </a:p>
      </dgm:t>
    </dgm:pt>
    <dgm:pt modelId="{9509D009-D455-4B96-A125-8D28310F5179}">
      <dgm:prSet phldrT="[Text]" custT="1"/>
      <dgm:spPr/>
      <dgm:t>
        <a:bodyPr/>
        <a:lstStyle/>
        <a:p>
          <a:r>
            <a:rPr lang="en-US" sz="3600" b="1" dirty="0"/>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dgm:t>
        <a:bodyPr/>
        <a:lstStyle/>
        <a:p>
          <a:r>
            <a:rPr lang="en-US"/>
            <a:t>Academic</a:t>
          </a:r>
          <a:endParaRPr lang="en-US" dirty="0"/>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dgm:t>
        <a:bodyPr/>
        <a:lstStyle/>
        <a:p>
          <a:r>
            <a:rPr lang="en-US"/>
            <a:t>Behavior</a:t>
          </a:r>
          <a:endParaRPr lang="en-US" dirty="0"/>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92EA4F5A-0FF3-4211-A131-F9B49768E899}" type="pres">
      <dgm:prSet presAssocID="{A021ED4B-6B6D-46DD-8323-A0DD78E2644A}" presName="arrow" presStyleLbl="node1" presStyleIdx="1" presStyleCnt="3"/>
      <dgm:spPr/>
    </dgm:pt>
    <dgm:pt modelId="{2EB3B3E1-EC25-4048-A066-51C31D2D677D}" type="pres">
      <dgm:prSet presAssocID="{A021ED4B-6B6D-46DD-8323-A0DD78E2644A}" presName="descendantArrow" presStyleCnt="0"/>
      <dgm:spPr/>
    </dgm:pt>
    <dgm:pt modelId="{A61109AB-58A7-4C13-A5D2-CA6A251B88F0}" type="pres">
      <dgm:prSet presAssocID="{65B90257-2337-4E6F-90B2-352DDE354E96}" presName="childTextArrow" presStyleLbl="fgAccFollowNode1" presStyleIdx="2" presStyleCnt="6">
        <dgm:presLayoutVars>
          <dgm:bulletEnabled val="1"/>
        </dgm:presLayoutVars>
      </dgm:prSet>
      <dgm:spPr/>
    </dgm:pt>
    <dgm:pt modelId="{9C19B259-35BE-4E6C-AFCF-446C3F9B1DCD}" type="pres">
      <dgm:prSet presAssocID="{4217E463-2544-4D35-A573-9DC645D7E320}" presName="childTextArrow" presStyleLbl="fgAccFollowNode1" presStyleIdx="3" presStyleCnt="6">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X="-1194" custLinFactNeighborY="-941"/>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C8B6340B-2A15-45CA-A120-3D475437C0C3}" srcId="{01D31F10-EFBB-4C37-81A1-19883132FCC5}" destId="{9509D009-D455-4B96-A125-8D28310F5179}" srcOrd="2" destOrd="0" parTransId="{F55888F4-69FB-44E3-AF2F-6D377C4F16B3}" sibTransId="{A023F6FF-1E2B-44F5-9E31-278AF39CF3FA}"/>
    <dgm:cxn modelId="{5767122F-3BE0-48B3-8113-AF5A99B5630D}" srcId="{A021ED4B-6B6D-46DD-8323-A0DD78E2644A}" destId="{65B90257-2337-4E6F-90B2-352DDE354E96}" srcOrd="0" destOrd="0" parTransId="{42063DFF-AAAC-439D-B3A8-3237C3FDB9EB}" sibTransId="{A26F83D6-7280-46BA-8DF2-DB5164DDF4B8}"/>
    <dgm:cxn modelId="{98961A3B-53F8-48B2-8E02-FF28E5041C41}" type="presOf" srcId="{9509D009-D455-4B96-A125-8D28310F5179}" destId="{BE4611CB-CA4A-481C-AC6E-3F4AB82ACCE5}"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1A5E2A7A-DC70-448F-A9DA-6CF076315AB0}" type="presOf" srcId="{BCA538D6-4E32-4184-A5A1-776963BB7365}" destId="{CD5EA9AD-1FF3-4544-A506-1F718852DBF6}"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15D2CD89-6BD7-41D4-BD73-6184BADED10A}" type="presOf" srcId="{4217E463-2544-4D35-A573-9DC645D7E320}" destId="{9C19B259-35BE-4E6C-AFCF-446C3F9B1DCD}" srcOrd="0" destOrd="0" presId="urn:microsoft.com/office/officeart/2005/8/layout/process4"/>
    <dgm:cxn modelId="{AFBB0F8A-8549-42FF-8D71-8C88C88A79C3}" srcId="{01D31F10-EFBB-4C37-81A1-19883132FCC5}" destId="{A021ED4B-6B6D-46DD-8323-A0DD78E2644A}" srcOrd="1" destOrd="0" parTransId="{0B2C85FB-D659-46BA-8DAD-2D976D20AF4F}" sibTransId="{3178EEC7-62C9-43E4-B186-64522EEA98AB}"/>
    <dgm:cxn modelId="{02172E99-04AD-4CC9-BB4C-19D7F2E2C3E8}" type="presOf" srcId="{AAA14169-7EAA-4C1B-BC81-0AC0644B6B22}" destId="{40AEB583-4814-404E-B1E7-0A4918E9B654}" srcOrd="0" destOrd="0" presId="urn:microsoft.com/office/officeart/2005/8/layout/process4"/>
    <dgm:cxn modelId="{FC15789A-C84C-46DA-94D8-1C2428087D09}" type="presOf" srcId="{380616C1-0908-407E-9867-C2794633A264}" destId="{7951155A-7E89-44A9-9BF7-5C790023F098}" srcOrd="0" destOrd="0" presId="urn:microsoft.com/office/officeart/2005/8/layout/process4"/>
    <dgm:cxn modelId="{3DFAED9B-235F-4ACE-9245-DF40F84661B7}" srcId="{A021ED4B-6B6D-46DD-8323-A0DD78E2644A}" destId="{4217E463-2544-4D35-A573-9DC645D7E320}" srcOrd="1" destOrd="0" parTransId="{B8881C06-AABD-498E-AD5F-E20915D496B9}" sibTransId="{51D72B79-65B1-4506-BD38-481EFE63F419}"/>
    <dgm:cxn modelId="{2C77CCA0-73D5-42F9-9614-F88990257532}" type="presOf" srcId="{01D31F10-EFBB-4C37-81A1-19883132FCC5}" destId="{4F391DC1-0719-41AE-B676-A4611A391BAA}" srcOrd="0" destOrd="0" presId="urn:microsoft.com/office/officeart/2005/8/layout/process4"/>
    <dgm:cxn modelId="{EDA729A3-A305-406E-AE83-3BA8DD9A7A83}" type="presOf" srcId="{9509D009-D455-4B96-A125-8D28310F5179}" destId="{BBD327FD-E0BA-4777-8832-E4427CBDB707}" srcOrd="1" destOrd="0" presId="urn:microsoft.com/office/officeart/2005/8/layout/process4"/>
    <dgm:cxn modelId="{B6DC66AE-0DAF-4652-8171-997CD58B6989}" type="presOf" srcId="{65B90257-2337-4E6F-90B2-352DDE354E96}" destId="{A61109AB-58A7-4C13-A5D2-CA6A251B88F0}" srcOrd="0" destOrd="0" presId="urn:microsoft.com/office/officeart/2005/8/layout/process4"/>
    <dgm:cxn modelId="{27E2BBC8-C06D-4BED-8B60-FC42BC161188}" type="presOf" srcId="{B2B012CD-BAA3-4366-A4E2-4DB490FFA9EE}" destId="{ECFD427D-5D07-4820-81E5-F9AAF6F7B224}" srcOrd="0" destOrd="0" presId="urn:microsoft.com/office/officeart/2005/8/layout/process4"/>
    <dgm:cxn modelId="{D22F40CB-B04C-4892-A63D-5B40B3CA7505}" type="presOf" srcId="{F75A0922-6348-4F40-839F-3C6AB76740E4}" destId="{1089999C-8267-48BC-A665-5A0CF5DB29FD}" srcOrd="0" destOrd="0" presId="urn:microsoft.com/office/officeart/2005/8/layout/process4"/>
    <dgm:cxn modelId="{7F26DFCF-D4DE-43F4-8254-A140A56C74D0}" type="presOf" srcId="{A021ED4B-6B6D-46DD-8323-A0DD78E2644A}" destId="{92EA4F5A-0FF3-4211-A131-F9B49768E899}" srcOrd="1" destOrd="0" presId="urn:microsoft.com/office/officeart/2005/8/layout/process4"/>
    <dgm:cxn modelId="{DAE954DC-1B14-4897-A6B5-CE40846F2F50}" type="presOf" srcId="{A021ED4B-6B6D-46DD-8323-A0DD78E2644A}" destId="{5EC9AC2B-D8D1-4BFE-B188-FF570D586A84}" srcOrd="0"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272A1CF2-7651-4414-9129-CC618A234862}" type="presOf" srcId="{AAA14169-7EAA-4C1B-BC81-0AC0644B6B22}" destId="{1E4F588E-03BB-45C8-87EE-6965E618E9BF}" srcOrd="1" destOrd="0" presId="urn:microsoft.com/office/officeart/2005/8/layout/process4"/>
    <dgm:cxn modelId="{E5DEA92A-3B46-49B9-A474-1255D4B6494D}" type="presParOf" srcId="{4F391DC1-0719-41AE-B676-A4611A391BAA}" destId="{D4C3231F-C41E-43C0-9740-8B74B5C58238}" srcOrd="0" destOrd="0" presId="urn:microsoft.com/office/officeart/2005/8/layout/process4"/>
    <dgm:cxn modelId="{0970F825-7F2B-47B7-A741-5DA5A87F2649}" type="presParOf" srcId="{D4C3231F-C41E-43C0-9740-8B74B5C58238}" destId="{BE4611CB-CA4A-481C-AC6E-3F4AB82ACCE5}" srcOrd="0" destOrd="0" presId="urn:microsoft.com/office/officeart/2005/8/layout/process4"/>
    <dgm:cxn modelId="{0092AEC3-058C-480E-A95F-7292F6A43BB6}" type="presParOf" srcId="{D4C3231F-C41E-43C0-9740-8B74B5C58238}" destId="{BBD327FD-E0BA-4777-8832-E4427CBDB707}" srcOrd="1" destOrd="0" presId="urn:microsoft.com/office/officeart/2005/8/layout/process4"/>
    <dgm:cxn modelId="{F8D6FCDB-38EB-45E1-B271-BF558FF636A4}" type="presParOf" srcId="{D4C3231F-C41E-43C0-9740-8B74B5C58238}" destId="{9E7A8D2E-2D82-4663-9543-29F239BA6050}" srcOrd="2" destOrd="0" presId="urn:microsoft.com/office/officeart/2005/8/layout/process4"/>
    <dgm:cxn modelId="{501EC320-CEDD-41A5-8E30-3762257A1682}" type="presParOf" srcId="{9E7A8D2E-2D82-4663-9543-29F239BA6050}" destId="{7951155A-7E89-44A9-9BF7-5C790023F098}" srcOrd="0" destOrd="0" presId="urn:microsoft.com/office/officeart/2005/8/layout/process4"/>
    <dgm:cxn modelId="{1D13643C-6BBD-4C2B-B30F-BFD50D13A0B1}" type="presParOf" srcId="{9E7A8D2E-2D82-4663-9543-29F239BA6050}" destId="{CD5EA9AD-1FF3-4544-A506-1F718852DBF6}" srcOrd="1" destOrd="0" presId="urn:microsoft.com/office/officeart/2005/8/layout/process4"/>
    <dgm:cxn modelId="{2A037478-1873-4C0E-88BA-0023B65598FB}" type="presParOf" srcId="{4F391DC1-0719-41AE-B676-A4611A391BAA}" destId="{65907931-0DB8-4C04-B908-D02C4050FD67}" srcOrd="1" destOrd="0" presId="urn:microsoft.com/office/officeart/2005/8/layout/process4"/>
    <dgm:cxn modelId="{E31100E4-DBFD-4D6D-B20A-CD75886DED27}" type="presParOf" srcId="{4F391DC1-0719-41AE-B676-A4611A391BAA}" destId="{4D6B09BE-5F40-4BEF-8F53-3AF7298788E6}" srcOrd="2" destOrd="0" presId="urn:microsoft.com/office/officeart/2005/8/layout/process4"/>
    <dgm:cxn modelId="{D8CA0772-B32C-4920-B65E-59B8BC89B002}" type="presParOf" srcId="{4D6B09BE-5F40-4BEF-8F53-3AF7298788E6}" destId="{5EC9AC2B-D8D1-4BFE-B188-FF570D586A84}" srcOrd="0" destOrd="0" presId="urn:microsoft.com/office/officeart/2005/8/layout/process4"/>
    <dgm:cxn modelId="{76670CAD-95F8-4295-A1B7-A1163AE80E47}" type="presParOf" srcId="{4D6B09BE-5F40-4BEF-8F53-3AF7298788E6}" destId="{92EA4F5A-0FF3-4211-A131-F9B49768E899}" srcOrd="1" destOrd="0" presId="urn:microsoft.com/office/officeart/2005/8/layout/process4"/>
    <dgm:cxn modelId="{AB5B63F1-1551-4EB2-A82F-71034BD91F4F}" type="presParOf" srcId="{4D6B09BE-5F40-4BEF-8F53-3AF7298788E6}" destId="{2EB3B3E1-EC25-4048-A066-51C31D2D677D}" srcOrd="2" destOrd="0" presId="urn:microsoft.com/office/officeart/2005/8/layout/process4"/>
    <dgm:cxn modelId="{2C976815-148C-4EB8-9726-F768AA72AF3B}" type="presParOf" srcId="{2EB3B3E1-EC25-4048-A066-51C31D2D677D}" destId="{A61109AB-58A7-4C13-A5D2-CA6A251B88F0}" srcOrd="0" destOrd="0" presId="urn:microsoft.com/office/officeart/2005/8/layout/process4"/>
    <dgm:cxn modelId="{2656713D-55F9-4CCD-BDA4-AC612D6527DA}" type="presParOf" srcId="{2EB3B3E1-EC25-4048-A066-51C31D2D677D}" destId="{9C19B259-35BE-4E6C-AFCF-446C3F9B1DCD}" srcOrd="1" destOrd="0" presId="urn:microsoft.com/office/officeart/2005/8/layout/process4"/>
    <dgm:cxn modelId="{353C7DAB-C0B3-48AA-AB2B-0EC48B0C0CA3}" type="presParOf" srcId="{4F391DC1-0719-41AE-B676-A4611A391BAA}" destId="{82FA41B7-2C30-4CB4-806C-A0308B1D3E66}" srcOrd="3" destOrd="0" presId="urn:microsoft.com/office/officeart/2005/8/layout/process4"/>
    <dgm:cxn modelId="{7B1AEE46-24C9-4A20-B4A2-32564BE0608C}" type="presParOf" srcId="{4F391DC1-0719-41AE-B676-A4611A391BAA}" destId="{1B7EA2E0-3DA4-477D-BC15-0B305AF2F721}" srcOrd="4" destOrd="0" presId="urn:microsoft.com/office/officeart/2005/8/layout/process4"/>
    <dgm:cxn modelId="{65425197-D90D-41F7-BBAF-9565046EA32A}" type="presParOf" srcId="{1B7EA2E0-3DA4-477D-BC15-0B305AF2F721}" destId="{40AEB583-4814-404E-B1E7-0A4918E9B654}" srcOrd="0" destOrd="0" presId="urn:microsoft.com/office/officeart/2005/8/layout/process4"/>
    <dgm:cxn modelId="{9A595463-D0DC-4EC4-A892-858844E98BE4}" type="presParOf" srcId="{1B7EA2E0-3DA4-477D-BC15-0B305AF2F721}" destId="{1E4F588E-03BB-45C8-87EE-6965E618E9BF}" srcOrd="1" destOrd="0" presId="urn:microsoft.com/office/officeart/2005/8/layout/process4"/>
    <dgm:cxn modelId="{14590DE2-D298-43AF-AC59-D385F8D8A884}" type="presParOf" srcId="{1B7EA2E0-3DA4-477D-BC15-0B305AF2F721}" destId="{96CE1577-6B47-4FB8-BD3E-89F0A8753922}" srcOrd="2" destOrd="0" presId="urn:microsoft.com/office/officeart/2005/8/layout/process4"/>
    <dgm:cxn modelId="{26EF8F74-9140-4203-8F38-E6EDF240EEB8}" type="presParOf" srcId="{96CE1577-6B47-4FB8-BD3E-89F0A8753922}" destId="{1089999C-8267-48BC-A665-5A0CF5DB29FD}" srcOrd="0" destOrd="0" presId="urn:microsoft.com/office/officeart/2005/8/layout/process4"/>
    <dgm:cxn modelId="{5CACE837-BE29-41BF-991C-A644F7818473}"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6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6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6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7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7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7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600" b="0" dirty="0">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7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600" b="0" dirty="0">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7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3E7CF413-8F26-4959-B612-3403B92B6B82}" srcId="{C7BD12FB-6A55-495A-9BC4-3682C5DC453B}" destId="{E6CD695C-6935-4EB5-99FB-4EC53F4C3810}" srcOrd="0" destOrd="0" parTransId="{D2D6CA71-F6B8-4D88-95C9-CB59948B3F8F}" sibTransId="{3815502A-F6F8-483E-9F3D-78B8E202480F}"/>
    <dgm:cxn modelId="{D2510023-DBCC-48E2-B7C0-6A4D6DBDE468}" srcId="{CA85910C-841A-4770-8850-B1893A9DF604}" destId="{C7BD12FB-6A55-495A-9BC4-3682C5DC453B}" srcOrd="3" destOrd="0" parTransId="{CD9E1F7A-78EF-4234-9A41-E6B52954B843}" sibTransId="{01268581-07DB-4501-B1F6-A5BF0D9F37DC}"/>
    <dgm:cxn modelId="{B5A4582A-D4A1-4FA7-A917-44AF153E6265}" type="presOf" srcId="{F4075F3A-4A49-40FA-A063-F65AE5661252}" destId="{6AA8D064-8399-420E-8410-AF360DCC13B0}" srcOrd="0" destOrd="0" presId="urn:microsoft.com/office/officeart/2005/8/layout/list1"/>
    <dgm:cxn modelId="{06D0B739-0528-4252-AA72-2ED04DE7802A}" type="presOf" srcId="{F4075F3A-4A49-40FA-A063-F65AE5661252}" destId="{37644250-2239-41EF-88FE-BDEC6CDC8369}" srcOrd="1" destOrd="0" presId="urn:microsoft.com/office/officeart/2005/8/layout/list1"/>
    <dgm:cxn modelId="{D4812F47-10FF-4E53-959D-E7CBAE8F00B5}" type="presOf" srcId="{E6CD695C-6935-4EB5-99FB-4EC53F4C3810}" destId="{DDF6E055-97DD-47A5-B52B-4D4E9E2EADD0}" srcOrd="0"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035F556C-4803-48CE-8343-81B4F89DF324}" type="presOf" srcId="{DB2A0EBB-F738-419A-BEA4-66A5688F0EA7}" destId="{200C7944-57E3-44A0-ACC4-32F750BA3DB6}" srcOrd="0"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5F5AB170-6626-4A1E-BD80-F43C16E78E8B}" type="presOf" srcId="{BCDC602B-6184-4667-A139-DDACE59DF40A}" destId="{11E76175-F72D-4774-85B1-B5D11B736795}" srcOrd="0"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236CE283-FD0E-4DE0-933C-148D8076A01E}" type="presOf" srcId="{954AAE81-35C4-4C12-B62B-8709AEF99FD6}" destId="{63DF7D70-FA28-4CB5-87C3-68C2218D59D9}" srcOrd="1" destOrd="0" presId="urn:microsoft.com/office/officeart/2005/8/layout/list1"/>
    <dgm:cxn modelId="{24955C86-7997-4312-9939-1DABE612AD2D}" type="presOf" srcId="{2482C623-A19B-44AA-A093-96807E3CE98F}" destId="{C3D4A2DB-AD52-4904-A56F-39717FFF0012}" srcOrd="0" destOrd="0" presId="urn:microsoft.com/office/officeart/2005/8/layout/list1"/>
    <dgm:cxn modelId="{07EA6186-A275-4FB9-9BA5-F55BFAF77474}" type="presOf" srcId="{A9B54138-0C0B-4B41-AE76-E45327B1386A}" destId="{B2370C2D-CF9E-4FD6-A020-10EAE92B6680}" srcOrd="0" destOrd="0" presId="urn:microsoft.com/office/officeart/2005/8/layout/list1"/>
    <dgm:cxn modelId="{8978E18D-AB5D-4BE9-B716-510337E31AAD}" type="presOf" srcId="{C7BD12FB-6A55-495A-9BC4-3682C5DC453B}" destId="{E6A0C18A-5207-4A3F-AE2E-C8986783B039}" srcOrd="0" destOrd="0" presId="urn:microsoft.com/office/officeart/2005/8/layout/list1"/>
    <dgm:cxn modelId="{46DF6590-FE45-4334-A67F-D1F0120801BF}" type="presOf" srcId="{F302D720-2B29-40DD-B835-FE6CC07497A7}" destId="{34868D5B-AE8B-4E00-8715-EF98D4DDE889}" srcOrd="0" destOrd="0" presId="urn:microsoft.com/office/officeart/2005/8/layout/list1"/>
    <dgm:cxn modelId="{D2C19891-9578-42E2-BD48-9CA0CEEA59B7}" srcId="{CA85910C-841A-4770-8850-B1893A9DF604}" destId="{F4075F3A-4A49-40FA-A063-F65AE5661252}" srcOrd="4" destOrd="0" parTransId="{A64319FE-8AEA-4E64-BAC4-812D53D3798D}" sibTransId="{5C979709-EB2E-4D7A-9F78-1F454F4896DB}"/>
    <dgm:cxn modelId="{6B750B97-D182-4750-B489-5BD422762C08}" srcId="{CA85910C-841A-4770-8850-B1893A9DF604}" destId="{954AAE81-35C4-4C12-B62B-8709AEF99FD6}" srcOrd="1" destOrd="0" parTransId="{A8C4E290-19C4-45DD-8B7F-7FF42A3CD0C3}" sibTransId="{1060B8FA-63BC-4FD0-A65B-8BDE3C2CC7A4}"/>
    <dgm:cxn modelId="{5BD2A79B-8747-469E-B6DE-7C05F6BDFC01}" type="presOf" srcId="{BCDC602B-6184-4667-A139-DDACE59DF40A}" destId="{223DD7FC-BB63-4487-83F2-E54C0643849F}" srcOrd="1" destOrd="0" presId="urn:microsoft.com/office/officeart/2005/8/layout/list1"/>
    <dgm:cxn modelId="{2D0D64A6-FCD7-4A74-A4D7-0A70988FCF28}" type="presOf" srcId="{954AAE81-35C4-4C12-B62B-8709AEF99FD6}" destId="{5DAF8B3C-7685-4E39-8586-80AAA06B771A}" srcOrd="0" destOrd="0" presId="urn:microsoft.com/office/officeart/2005/8/layout/list1"/>
    <dgm:cxn modelId="{2B8862CE-550D-4D3C-9333-417B43091D55}" type="presOf" srcId="{CDB3692C-A880-496B-A6DA-BD3FD9CA1840}" destId="{BD2F2B25-CDA2-492F-BAE1-6A1579CE9F2F}" srcOrd="0" destOrd="0" presId="urn:microsoft.com/office/officeart/2005/8/layout/list1"/>
    <dgm:cxn modelId="{95FC95D5-E753-48C2-B6DF-275E58340AD3}" type="presOf" srcId="{A9B54138-0C0B-4B41-AE76-E45327B1386A}" destId="{1C83B8A7-E55A-4A95-9C9B-A2BC7606356D}" srcOrd="1" destOrd="0" presId="urn:microsoft.com/office/officeart/2005/8/layout/list1"/>
    <dgm:cxn modelId="{1315C6EA-45F4-4E15-88DB-B60A6AD780B5}" type="presOf" srcId="{CA85910C-841A-4770-8850-B1893A9DF604}" destId="{F4206DCA-C717-4411-832B-33E2421E76FD}" srcOrd="0" destOrd="0" presId="urn:microsoft.com/office/officeart/2005/8/layout/list1"/>
    <dgm:cxn modelId="{BA41F4F7-61DB-4490-BD50-C9732D36C2C9}" type="presOf" srcId="{C7BD12FB-6A55-495A-9BC4-3682C5DC453B}" destId="{6D914A54-B7F6-4A24-9F6E-4AB6A8A63DE4}" srcOrd="1" destOrd="0" presId="urn:microsoft.com/office/officeart/2005/8/layout/list1"/>
    <dgm:cxn modelId="{2A325E16-912A-4A73-BFC7-FA9E26DE6B31}" type="presParOf" srcId="{F4206DCA-C717-4411-832B-33E2421E76FD}" destId="{5BEF5673-4A6A-48A1-B05B-9E48441BF1B1}" srcOrd="0" destOrd="0" presId="urn:microsoft.com/office/officeart/2005/8/layout/list1"/>
    <dgm:cxn modelId="{EEF8647F-4114-41F2-B004-6970B1C8251F}" type="presParOf" srcId="{5BEF5673-4A6A-48A1-B05B-9E48441BF1B1}" destId="{B2370C2D-CF9E-4FD6-A020-10EAE92B6680}" srcOrd="0" destOrd="0" presId="urn:microsoft.com/office/officeart/2005/8/layout/list1"/>
    <dgm:cxn modelId="{5384F732-D0FA-48B8-B961-6EF023E470D9}" type="presParOf" srcId="{5BEF5673-4A6A-48A1-B05B-9E48441BF1B1}" destId="{1C83B8A7-E55A-4A95-9C9B-A2BC7606356D}" srcOrd="1" destOrd="0" presId="urn:microsoft.com/office/officeart/2005/8/layout/list1"/>
    <dgm:cxn modelId="{59606B8B-9370-4568-B85A-02898911BC2B}" type="presParOf" srcId="{F4206DCA-C717-4411-832B-33E2421E76FD}" destId="{011F2DE6-CB91-4614-8B49-62B6276AF64B}" srcOrd="1" destOrd="0" presId="urn:microsoft.com/office/officeart/2005/8/layout/list1"/>
    <dgm:cxn modelId="{841A97CA-8D38-4A87-8DFD-FF60229FBB07}" type="presParOf" srcId="{F4206DCA-C717-4411-832B-33E2421E76FD}" destId="{BD2F2B25-CDA2-492F-BAE1-6A1579CE9F2F}" srcOrd="2" destOrd="0" presId="urn:microsoft.com/office/officeart/2005/8/layout/list1"/>
    <dgm:cxn modelId="{8AAED9AE-0A1E-4789-81F4-CBBCA24C56EF}" type="presParOf" srcId="{F4206DCA-C717-4411-832B-33E2421E76FD}" destId="{9F4CB8D5-F35D-48DD-B4AB-05F655E72361}" srcOrd="3" destOrd="0" presId="urn:microsoft.com/office/officeart/2005/8/layout/list1"/>
    <dgm:cxn modelId="{C165B257-77CE-463C-9082-6713D60E96CA}" type="presParOf" srcId="{F4206DCA-C717-4411-832B-33E2421E76FD}" destId="{DB145B6F-E7BA-43FD-B507-9D51683B4B18}" srcOrd="4" destOrd="0" presId="urn:microsoft.com/office/officeart/2005/8/layout/list1"/>
    <dgm:cxn modelId="{D54A9943-4826-45A5-B3F1-7FEF535BFA21}" type="presParOf" srcId="{DB145B6F-E7BA-43FD-B507-9D51683B4B18}" destId="{5DAF8B3C-7685-4E39-8586-80AAA06B771A}" srcOrd="0" destOrd="0" presId="urn:microsoft.com/office/officeart/2005/8/layout/list1"/>
    <dgm:cxn modelId="{6429776A-25A1-4BE0-874B-95F5F08D4C40}" type="presParOf" srcId="{DB145B6F-E7BA-43FD-B507-9D51683B4B18}" destId="{63DF7D70-FA28-4CB5-87C3-68C2218D59D9}" srcOrd="1" destOrd="0" presId="urn:microsoft.com/office/officeart/2005/8/layout/list1"/>
    <dgm:cxn modelId="{B796AD76-A721-4E4C-B18C-D6D976472233}" type="presParOf" srcId="{F4206DCA-C717-4411-832B-33E2421E76FD}" destId="{C45987DA-4E2A-4D59-B90D-2636DA7D787E}" srcOrd="5" destOrd="0" presId="urn:microsoft.com/office/officeart/2005/8/layout/list1"/>
    <dgm:cxn modelId="{1C0EDBBB-B875-40AE-A1A5-4DD6EDFC0A5C}" type="presParOf" srcId="{F4206DCA-C717-4411-832B-33E2421E76FD}" destId="{C3D4A2DB-AD52-4904-A56F-39717FFF0012}" srcOrd="6" destOrd="0" presId="urn:microsoft.com/office/officeart/2005/8/layout/list1"/>
    <dgm:cxn modelId="{F56EE7D8-3390-4E7F-85B7-A96EE1C31AA1}" type="presParOf" srcId="{F4206DCA-C717-4411-832B-33E2421E76FD}" destId="{58E9F297-3D5E-4960-855C-FBC3D64A2B5C}" srcOrd="7" destOrd="0" presId="urn:microsoft.com/office/officeart/2005/8/layout/list1"/>
    <dgm:cxn modelId="{89873D66-1EB8-4310-8315-87AD114BCBC6}" type="presParOf" srcId="{F4206DCA-C717-4411-832B-33E2421E76FD}" destId="{9AC8DCEF-FFE7-4344-8840-88430EE3D49E}" srcOrd="8" destOrd="0" presId="urn:microsoft.com/office/officeart/2005/8/layout/list1"/>
    <dgm:cxn modelId="{86D97A8A-C30A-40B9-AD16-A67A69C6A3CA}" type="presParOf" srcId="{9AC8DCEF-FFE7-4344-8840-88430EE3D49E}" destId="{11E76175-F72D-4774-85B1-B5D11B736795}" srcOrd="0" destOrd="0" presId="urn:microsoft.com/office/officeart/2005/8/layout/list1"/>
    <dgm:cxn modelId="{C89A2CA9-5687-4BED-B4D7-92937193607A}" type="presParOf" srcId="{9AC8DCEF-FFE7-4344-8840-88430EE3D49E}" destId="{223DD7FC-BB63-4487-83F2-E54C0643849F}" srcOrd="1" destOrd="0" presId="urn:microsoft.com/office/officeart/2005/8/layout/list1"/>
    <dgm:cxn modelId="{F14F4CA6-80D5-4687-B995-9DB57D287106}" type="presParOf" srcId="{F4206DCA-C717-4411-832B-33E2421E76FD}" destId="{A0039179-0BA9-4A41-8CBF-57747A1A0551}" srcOrd="9" destOrd="0" presId="urn:microsoft.com/office/officeart/2005/8/layout/list1"/>
    <dgm:cxn modelId="{B3A9306D-CD7C-4720-AF2A-D41F6E2A72B0}" type="presParOf" srcId="{F4206DCA-C717-4411-832B-33E2421E76FD}" destId="{34868D5B-AE8B-4E00-8715-EF98D4DDE889}" srcOrd="10" destOrd="0" presId="urn:microsoft.com/office/officeart/2005/8/layout/list1"/>
    <dgm:cxn modelId="{2108F42F-F214-44D4-9DDA-AA5AE8704859}" type="presParOf" srcId="{F4206DCA-C717-4411-832B-33E2421E76FD}" destId="{1772B141-9D13-43D3-8680-33EC6A2AC0C6}" srcOrd="11" destOrd="0" presId="urn:microsoft.com/office/officeart/2005/8/layout/list1"/>
    <dgm:cxn modelId="{A236DE42-B5F9-4965-BAD5-7AA26ADEE2FB}" type="presParOf" srcId="{F4206DCA-C717-4411-832B-33E2421E76FD}" destId="{3010A21C-1F70-4535-8813-E113D843DD09}" srcOrd="12" destOrd="0" presId="urn:microsoft.com/office/officeart/2005/8/layout/list1"/>
    <dgm:cxn modelId="{9FD94301-EC41-43FF-86DD-A8875DE15AEC}" type="presParOf" srcId="{3010A21C-1F70-4535-8813-E113D843DD09}" destId="{E6A0C18A-5207-4A3F-AE2E-C8986783B039}" srcOrd="0" destOrd="0" presId="urn:microsoft.com/office/officeart/2005/8/layout/list1"/>
    <dgm:cxn modelId="{5ABA2C5B-F451-46DA-A044-270423684B7E}" type="presParOf" srcId="{3010A21C-1F70-4535-8813-E113D843DD09}" destId="{6D914A54-B7F6-4A24-9F6E-4AB6A8A63DE4}" srcOrd="1" destOrd="0" presId="urn:microsoft.com/office/officeart/2005/8/layout/list1"/>
    <dgm:cxn modelId="{E85B9CC3-63E1-40F4-A565-D122BDA89CCA}" type="presParOf" srcId="{F4206DCA-C717-4411-832B-33E2421E76FD}" destId="{B2C41817-1C03-4D35-A88D-9CF0C1734B43}" srcOrd="13" destOrd="0" presId="urn:microsoft.com/office/officeart/2005/8/layout/list1"/>
    <dgm:cxn modelId="{8ED3D79D-BE91-4832-BF4B-5E88D49A1D97}" type="presParOf" srcId="{F4206DCA-C717-4411-832B-33E2421E76FD}" destId="{DDF6E055-97DD-47A5-B52B-4D4E9E2EADD0}" srcOrd="14" destOrd="0" presId="urn:microsoft.com/office/officeart/2005/8/layout/list1"/>
    <dgm:cxn modelId="{6F3132A5-51B2-4797-B03A-98C7118A45EF}" type="presParOf" srcId="{F4206DCA-C717-4411-832B-33E2421E76FD}" destId="{B1C2B7B9-F992-4FC4-B6DC-B92BF2DC9810}" srcOrd="15" destOrd="0" presId="urn:microsoft.com/office/officeart/2005/8/layout/list1"/>
    <dgm:cxn modelId="{E5DB6725-AEC1-431C-A239-947CD90CB5FB}" type="presParOf" srcId="{F4206DCA-C717-4411-832B-33E2421E76FD}" destId="{CB31AA2E-A417-4EB3-9190-7DC6064AD991}" srcOrd="16" destOrd="0" presId="urn:microsoft.com/office/officeart/2005/8/layout/list1"/>
    <dgm:cxn modelId="{E5F815AD-1C6A-4326-8D86-CF41491B83A1}" type="presParOf" srcId="{CB31AA2E-A417-4EB3-9190-7DC6064AD991}" destId="{6AA8D064-8399-420E-8410-AF360DCC13B0}" srcOrd="0" destOrd="0" presId="urn:microsoft.com/office/officeart/2005/8/layout/list1"/>
    <dgm:cxn modelId="{8F0CD4AB-0D46-4095-AF87-C0C3C559D67E}" type="presParOf" srcId="{CB31AA2E-A417-4EB3-9190-7DC6064AD991}" destId="{37644250-2239-41EF-88FE-BDEC6CDC8369}" srcOrd="1" destOrd="0" presId="urn:microsoft.com/office/officeart/2005/8/layout/list1"/>
    <dgm:cxn modelId="{F9EBA1D4-FC92-449E-8872-19EF7B046490}" type="presParOf" srcId="{F4206DCA-C717-4411-832B-33E2421E76FD}" destId="{031BE962-BE0B-42DA-AE58-C230A6BDC320}" srcOrd="17" destOrd="0" presId="urn:microsoft.com/office/officeart/2005/8/layout/list1"/>
    <dgm:cxn modelId="{4FFE222A-A793-4707-9293-1EAD61A8C18E}"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dirty="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dirty="0">
              <a:latin typeface="Times New Roman" pitchFamily="18" charset="0"/>
              <a:cs typeface="Times New Roman" pitchFamily="18" charset="0"/>
            </a:rPr>
            <a:t>Overview of Ci3T Prevention Models</a:t>
          </a:r>
        </a:p>
        <a:p>
          <a:r>
            <a:rPr lang="en-US" sz="1200" dirty="0">
              <a:latin typeface="Times New Roman" pitchFamily="18" charset="0"/>
              <a:cs typeface="Times New Roman" pitchFamily="18" charset="0"/>
            </a:rPr>
            <a:t>Setting a Purpose</a:t>
          </a:r>
        </a:p>
        <a:p>
          <a:r>
            <a:rPr lang="en-US" sz="1200" dirty="0">
              <a:latin typeface="Times New Roman" pitchFamily="18" charset="0"/>
              <a:cs typeface="Times New Roman" pitchFamily="18" charset="0"/>
            </a:rPr>
            <a:t>Establish team meetings and roles</a:t>
          </a:r>
        </a:p>
        <a:p>
          <a:r>
            <a:rPr lang="en-US" sz="1200" b="1" dirty="0">
              <a:latin typeface="Times New Roman" pitchFamily="18" charset="0"/>
              <a:cs typeface="Times New Roman" pitchFamily="18" charset="0"/>
            </a:rPr>
            <a:t>Session 2:</a:t>
          </a:r>
        </a:p>
        <a:p>
          <a:r>
            <a:rPr lang="en-US" sz="1200" dirty="0">
              <a:latin typeface="Times New Roman" pitchFamily="18" charset="0"/>
              <a:cs typeface="Times New Roman" pitchFamily="18" charset="0"/>
            </a:rPr>
            <a:t>Mission and Purpose</a:t>
          </a:r>
        </a:p>
        <a:p>
          <a:r>
            <a:rPr lang="en-US" sz="1200" dirty="0">
              <a:latin typeface="Times New Roman" pitchFamily="18" charset="0"/>
              <a:cs typeface="Times New Roman" pitchFamily="18" charset="0"/>
            </a:rPr>
            <a:t>Establish Roles and Responsibilities</a:t>
          </a:r>
        </a:p>
        <a:p>
          <a:r>
            <a:rPr lang="en-US" sz="1200" dirty="0">
              <a:latin typeface="Times New Roman" pitchFamily="18" charset="0"/>
              <a:cs typeface="Times New Roman" pitchFamily="18" charset="0"/>
            </a:rPr>
            <a:t>Procedures for Teaching</a:t>
          </a:r>
        </a:p>
        <a:p>
          <a:r>
            <a:rPr lang="en-US" sz="1200" dirty="0">
              <a:latin typeface="Times New Roman" pitchFamily="18" charset="0"/>
              <a:cs typeface="Times New Roman" pitchFamily="18" charset="0"/>
            </a:rPr>
            <a:t>Procedures for Reinforcing</a:t>
          </a:r>
        </a:p>
        <a:p>
          <a:r>
            <a:rPr lang="en-US" sz="1200" dirty="0">
              <a:latin typeface="Times New Roman" pitchFamily="18" charset="0"/>
              <a:cs typeface="Times New Roman" pitchFamily="18" charset="0"/>
            </a:rPr>
            <a:t>Reactive Plan</a:t>
          </a:r>
        </a:p>
        <a:p>
          <a:r>
            <a:rPr lang="en-US" sz="1200" b="1" dirty="0">
              <a:latin typeface="Times New Roman" pitchFamily="18" charset="0"/>
              <a:cs typeface="Times New Roman" pitchFamily="18" charset="0"/>
            </a:rPr>
            <a:t>Session 3:</a:t>
          </a:r>
        </a:p>
        <a:p>
          <a:r>
            <a:rPr lang="en-US" sz="1200" b="0" dirty="0">
              <a:latin typeface="Times New Roman" pitchFamily="18" charset="0"/>
              <a:cs typeface="Times New Roman" pitchFamily="18" charset="0"/>
            </a:rPr>
            <a:t>Procedures for Monitoring</a:t>
          </a:r>
        </a:p>
        <a:p>
          <a:r>
            <a:rPr lang="en-US" sz="1200" b="1" dirty="0">
              <a:latin typeface="Times New Roman" pitchFamily="18" charset="0"/>
              <a:cs typeface="Times New Roman" pitchFamily="18" charset="0"/>
            </a:rPr>
            <a:t>Session 4: </a:t>
          </a:r>
        </a:p>
        <a:p>
          <a:r>
            <a:rPr lang="en-US" sz="1200" b="0" dirty="0">
              <a:latin typeface="Times New Roman" pitchFamily="18" charset="0"/>
              <a:cs typeface="Times New Roman" pitchFamily="18" charset="0"/>
            </a:rPr>
            <a:t>Revise Primary Plan using Stakeholder feedback</a:t>
          </a:r>
        </a:p>
        <a:p>
          <a:r>
            <a:rPr lang="en-US" sz="1200" b="0" dirty="0">
              <a:latin typeface="Times New Roman" pitchFamily="18" charset="0"/>
              <a:cs typeface="Times New Roman" pitchFamily="18" charset="0"/>
            </a:rPr>
            <a:t>Prepare presentation</a:t>
          </a: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dirty="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dirty="0">
              <a:latin typeface="Times New Roman" pitchFamily="18" charset="0"/>
              <a:cs typeface="Times New Roman" pitchFamily="18" charset="0"/>
            </a:rPr>
            <a:t>Overview of Teacher focused Strategies</a:t>
          </a:r>
        </a:p>
        <a:p>
          <a:r>
            <a:rPr lang="en-US" sz="1200" dirty="0">
              <a:latin typeface="Times New Roman" pitchFamily="18" charset="0"/>
              <a:cs typeface="Times New Roman" pitchFamily="18" charset="0"/>
            </a:rPr>
            <a:t>Overview of Student Focused Strategies</a:t>
          </a:r>
        </a:p>
        <a:p>
          <a:r>
            <a:rPr lang="en-US" sz="1200" dirty="0">
              <a:latin typeface="Times New Roman" pitchFamily="18" charset="0"/>
              <a:cs typeface="Times New Roman" pitchFamily="18" charset="0"/>
            </a:rPr>
            <a:t>Using data to determine</a:t>
          </a:r>
        </a:p>
        <a:p>
          <a:r>
            <a:rPr lang="en-US" sz="1200" dirty="0">
              <a:latin typeface="Times New Roman" pitchFamily="18" charset="0"/>
              <a:cs typeface="Times New Roman" pitchFamily="18" charset="0"/>
            </a:rPr>
            <a:t>Draft the Secondary Intervention Grid based on existing supports</a:t>
          </a:r>
        </a:p>
        <a:p>
          <a:endParaRPr lang="en-US" sz="1200" dirty="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dirty="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dirty="0">
              <a:latin typeface="Times New Roman" pitchFamily="18" charset="0"/>
              <a:cs typeface="Times New Roman" pitchFamily="18" charset="0"/>
            </a:rPr>
            <a:t>Final revisions of Ci3T Plan based on stakeholder feedback</a:t>
          </a:r>
        </a:p>
        <a:p>
          <a:r>
            <a:rPr lang="en-US" sz="1200" dirty="0">
              <a:latin typeface="Times New Roman" pitchFamily="18" charset="0"/>
              <a:cs typeface="Times New Roman" pitchFamily="18" charset="0"/>
            </a:rPr>
            <a:t>Draft Tertiary Prevention Intervention Grids</a:t>
          </a:r>
        </a:p>
        <a:p>
          <a:r>
            <a:rPr lang="en-US" sz="1200" dirty="0">
              <a:latin typeface="Times New Roman" pitchFamily="18" charset="0"/>
              <a:cs typeface="Times New Roman" pitchFamily="18" charset="0"/>
            </a:rPr>
            <a:t>Design Implementation Manual and Plan for roll out to faculty, students, and parents</a:t>
          </a:r>
        </a:p>
        <a:p>
          <a:endParaRPr lang="en-US" sz="1200" dirty="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14B83B05-69F4-4E6B-920C-03B48402BEFA}" type="presOf" srcId="{EBB1B637-C7A6-4FB0-A677-16961CC89DBF}" destId="{28A1B819-FD77-4B28-83B2-66168443303B}" srcOrd="1" destOrd="0" presId="urn:microsoft.com/office/officeart/2005/8/layout/hProcess7"/>
    <dgm:cxn modelId="{5CF4D913-A919-4ECE-B38D-5D23EA67231B}" type="presOf" srcId="{F3CC4D8D-51D0-4CAB-A7E0-F3C82C757EE3}" destId="{2358811D-AD16-4485-B83D-7E120D5A3EBA}" srcOrd="0"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DDE07D54-F00D-47AF-B2AB-9873D11489FB}" type="presOf" srcId="{52AC4D52-AC6B-43A5-83D3-92B328BC6853}" destId="{8DBA6631-669F-405E-9DE8-0FA381224CCB}" srcOrd="1" destOrd="0" presId="urn:microsoft.com/office/officeart/2005/8/layout/hProcess7"/>
    <dgm:cxn modelId="{FFDCA398-3383-4044-913F-5372D060F280}" type="presOf" srcId="{52AC4D52-AC6B-43A5-83D3-92B328BC6853}" destId="{4F4D0479-E343-4435-B0DE-6E8EA1D63082}"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591B3FB5-F720-4C96-8B61-DDC228DC0D29}" type="presOf" srcId="{EBB1B637-C7A6-4FB0-A677-16961CC89DBF}" destId="{64520AE6-CA28-44A4-BD01-EAAB20F3659C}" srcOrd="0" destOrd="0" presId="urn:microsoft.com/office/officeart/2005/8/layout/hProcess7"/>
    <dgm:cxn modelId="{FBF8AA67-33E1-406E-A975-487D33FF4956}" type="presParOf" srcId="{2358811D-AD16-4485-B83D-7E120D5A3EBA}" destId="{C5EE6942-082E-430E-AB21-37017B9A136B}" srcOrd="0" destOrd="0" presId="urn:microsoft.com/office/officeart/2005/8/layout/hProcess7"/>
    <dgm:cxn modelId="{6D182B18-0BBC-4C6C-92B1-E35684058D17}" type="presParOf" srcId="{C5EE6942-082E-430E-AB21-37017B9A136B}" destId="{4F4D0479-E343-4435-B0DE-6E8EA1D63082}" srcOrd="0" destOrd="0" presId="urn:microsoft.com/office/officeart/2005/8/layout/hProcess7"/>
    <dgm:cxn modelId="{4DA99BA3-2EC0-4A8E-AF38-6AD1F1995F4E}" type="presParOf" srcId="{C5EE6942-082E-430E-AB21-37017B9A136B}" destId="{8DBA6631-669F-405E-9DE8-0FA381224CCB}" srcOrd="1" destOrd="0" presId="urn:microsoft.com/office/officeart/2005/8/layout/hProcess7"/>
    <dgm:cxn modelId="{2D6307CC-B2EE-4A81-829D-45D477C219A8}" type="presParOf" srcId="{2358811D-AD16-4485-B83D-7E120D5A3EBA}" destId="{FEF3A57A-DA77-4CFC-ACAF-52A56EB8CC18}" srcOrd="1" destOrd="0" presId="urn:microsoft.com/office/officeart/2005/8/layout/hProcess7"/>
    <dgm:cxn modelId="{4AC4A4E5-46D7-46EF-8C90-9311D6437828}" type="presParOf" srcId="{2358811D-AD16-4485-B83D-7E120D5A3EBA}" destId="{3E288028-4220-4E47-BBEB-1D5D19141B31}" srcOrd="2" destOrd="0" presId="urn:microsoft.com/office/officeart/2005/8/layout/hProcess7"/>
    <dgm:cxn modelId="{3D3D3633-DBB0-46B6-9420-2E16ED24B3E4}" type="presParOf" srcId="{3E288028-4220-4E47-BBEB-1D5D19141B31}" destId="{3AB04FDB-C8A5-4B67-B663-AEC9684C0F1B}" srcOrd="0" destOrd="0" presId="urn:microsoft.com/office/officeart/2005/8/layout/hProcess7"/>
    <dgm:cxn modelId="{E99941D3-44F4-47A2-B8FB-FF28293571D0}" type="presParOf" srcId="{3E288028-4220-4E47-BBEB-1D5D19141B31}" destId="{427FC1E3-0593-4C6D-B81C-9EA4B510122F}" srcOrd="1" destOrd="0" presId="urn:microsoft.com/office/officeart/2005/8/layout/hProcess7"/>
    <dgm:cxn modelId="{5BA4D1E3-5523-40D9-9EB1-BAC687E18D6A}" type="presParOf" srcId="{3E288028-4220-4E47-BBEB-1D5D19141B31}" destId="{C139935C-F600-418F-A856-64BDD8CDFB88}" srcOrd="2" destOrd="0" presId="urn:microsoft.com/office/officeart/2005/8/layout/hProcess7"/>
    <dgm:cxn modelId="{A1B01C1B-FE8D-4AE9-BCC6-FE5D7DF006DB}" type="presParOf" srcId="{2358811D-AD16-4485-B83D-7E120D5A3EBA}" destId="{CF0066F2-CC70-4EA8-8000-C53F5C1F24B1}" srcOrd="3" destOrd="0" presId="urn:microsoft.com/office/officeart/2005/8/layout/hProcess7"/>
    <dgm:cxn modelId="{BC04DB59-7C7E-4F0A-B528-227707C85A40}" type="presParOf" srcId="{2358811D-AD16-4485-B83D-7E120D5A3EBA}" destId="{7E54EF28-F8B3-4243-A076-5C3E61512D4F}" srcOrd="4" destOrd="0" presId="urn:microsoft.com/office/officeart/2005/8/layout/hProcess7"/>
    <dgm:cxn modelId="{BB6E4C75-87F2-4221-9470-010636F09704}" type="presParOf" srcId="{7E54EF28-F8B3-4243-A076-5C3E61512D4F}" destId="{64520AE6-CA28-44A4-BD01-EAAB20F3659C}" srcOrd="0" destOrd="0" presId="urn:microsoft.com/office/officeart/2005/8/layout/hProcess7"/>
    <dgm:cxn modelId="{18E866EE-E84E-4FE2-A300-1E1CFDF58CFA}"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D3D0E62E-CEDC-4320-8408-99D807446345}" type="presOf" srcId="{52AC4D52-AC6B-43A5-83D3-92B328BC6853}" destId="{4F4D0479-E343-4435-B0DE-6E8EA1D63082}" srcOrd="0"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F9AC1773-7B4C-432B-9B89-865E470AB392}"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C01E13D3-D7CC-41F0-BE08-5F9E9F59A626}" type="presOf" srcId="{555B6739-710A-4B4D-9EBD-6F3E0D5E4D89}" destId="{2B04F61E-F09D-4572-A85C-17147C8ACF18}" srcOrd="1" destOrd="0" presId="urn:microsoft.com/office/officeart/2005/8/layout/hProcess7"/>
    <dgm:cxn modelId="{44BDEEE3-7BC5-48EA-9573-13EAA13D073D}" type="presOf" srcId="{52AC4D52-AC6B-43A5-83D3-92B328BC6853}" destId="{8DBA6631-669F-405E-9DE8-0FA381224CCB}" srcOrd="1" destOrd="0" presId="urn:microsoft.com/office/officeart/2005/8/layout/hProcess7"/>
    <dgm:cxn modelId="{75D6D1E8-9920-4268-8416-9DDCB6ECEF86}" type="presOf" srcId="{F3CC4D8D-51D0-4CAB-A7E0-F3C82C757EE3}" destId="{2358811D-AD16-4485-B83D-7E120D5A3EBA}" srcOrd="0" destOrd="0" presId="urn:microsoft.com/office/officeart/2005/8/layout/hProcess7"/>
    <dgm:cxn modelId="{00C24CD1-22BB-4CC1-B6F2-9E10120B8CDA}" type="presParOf" srcId="{2358811D-AD16-4485-B83D-7E120D5A3EBA}" destId="{C5EE6942-082E-430E-AB21-37017B9A136B}" srcOrd="0" destOrd="0" presId="urn:microsoft.com/office/officeart/2005/8/layout/hProcess7"/>
    <dgm:cxn modelId="{AF66A62F-B1DD-48CA-8310-06DF5B7B8068}" type="presParOf" srcId="{C5EE6942-082E-430E-AB21-37017B9A136B}" destId="{4F4D0479-E343-4435-B0DE-6E8EA1D63082}" srcOrd="0" destOrd="0" presId="urn:microsoft.com/office/officeart/2005/8/layout/hProcess7"/>
    <dgm:cxn modelId="{DCA831A6-F56A-496E-9FD6-3283E97AF1EE}" type="presParOf" srcId="{C5EE6942-082E-430E-AB21-37017B9A136B}" destId="{8DBA6631-669F-405E-9DE8-0FA381224CCB}" srcOrd="1" destOrd="0" presId="urn:microsoft.com/office/officeart/2005/8/layout/hProcess7"/>
    <dgm:cxn modelId="{4948D548-4D49-4E25-84F8-CA003D69905C}" type="presParOf" srcId="{2358811D-AD16-4485-B83D-7E120D5A3EBA}" destId="{FEF3A57A-DA77-4CFC-ACAF-52A56EB8CC18}" srcOrd="1" destOrd="0" presId="urn:microsoft.com/office/officeart/2005/8/layout/hProcess7"/>
    <dgm:cxn modelId="{5824080F-8BF3-40C0-8664-93A3F7E7F073}" type="presParOf" srcId="{2358811D-AD16-4485-B83D-7E120D5A3EBA}" destId="{3E288028-4220-4E47-BBEB-1D5D19141B31}" srcOrd="2" destOrd="0" presId="urn:microsoft.com/office/officeart/2005/8/layout/hProcess7"/>
    <dgm:cxn modelId="{4E064AE4-B4F8-431C-A664-36C45D39AAC6}" type="presParOf" srcId="{3E288028-4220-4E47-BBEB-1D5D19141B31}" destId="{3AB04FDB-C8A5-4B67-B663-AEC9684C0F1B}" srcOrd="0" destOrd="0" presId="urn:microsoft.com/office/officeart/2005/8/layout/hProcess7"/>
    <dgm:cxn modelId="{AC2A2523-8B7A-4427-AB8A-ED579827FB14}" type="presParOf" srcId="{3E288028-4220-4E47-BBEB-1D5D19141B31}" destId="{427FC1E3-0593-4C6D-B81C-9EA4B510122F}" srcOrd="1" destOrd="0" presId="urn:microsoft.com/office/officeart/2005/8/layout/hProcess7"/>
    <dgm:cxn modelId="{F04D489C-C5A6-4D1A-B624-F4F75A59E459}" type="presParOf" srcId="{3E288028-4220-4E47-BBEB-1D5D19141B31}" destId="{C139935C-F600-418F-A856-64BDD8CDFB88}" srcOrd="2" destOrd="0" presId="urn:microsoft.com/office/officeart/2005/8/layout/hProcess7"/>
    <dgm:cxn modelId="{46318DA2-D836-47A6-B1F8-1C92B303B2A7}" type="presParOf" srcId="{2358811D-AD16-4485-B83D-7E120D5A3EBA}" destId="{CF0066F2-CC70-4EA8-8000-C53F5C1F24B1}" srcOrd="3" destOrd="0" presId="urn:microsoft.com/office/officeart/2005/8/layout/hProcess7"/>
    <dgm:cxn modelId="{AAE5BA88-B18D-44FE-AA5B-3EFE555CE02C}" type="presParOf" srcId="{2358811D-AD16-4485-B83D-7E120D5A3EBA}" destId="{541A5A60-12CA-4B2E-A81F-DB448263A5D1}" srcOrd="4" destOrd="0" presId="urn:microsoft.com/office/officeart/2005/8/layout/hProcess7"/>
    <dgm:cxn modelId="{62ADEA1B-355C-4618-B564-31E62AB8510B}" type="presParOf" srcId="{541A5A60-12CA-4B2E-A81F-DB448263A5D1}" destId="{E0A01FB4-1D39-44C8-BE71-7169CCA8ECD3}" srcOrd="0" destOrd="0" presId="urn:microsoft.com/office/officeart/2005/8/layout/hProcess7"/>
    <dgm:cxn modelId="{08FFDC2E-7EB5-42BE-A211-10EFBABAD33B}"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C77C172B-1016-40E7-8DDB-B27A6EF4DDDC}" type="presOf" srcId="{F3CC4D8D-51D0-4CAB-A7E0-F3C82C757EE3}" destId="{2358811D-AD16-4485-B83D-7E120D5A3EBA}" srcOrd="0" destOrd="0" presId="urn:microsoft.com/office/officeart/2005/8/layout/hProcess7"/>
    <dgm:cxn modelId="{E9544969-0C3F-4F3C-B429-8D95B44C9088}" type="presOf" srcId="{52AC4D52-AC6B-43A5-83D3-92B328BC6853}" destId="{8DBA6631-669F-405E-9DE8-0FA381224CCB}" srcOrd="1" destOrd="0" presId="urn:microsoft.com/office/officeart/2005/8/layout/hProcess7"/>
    <dgm:cxn modelId="{EB2D2952-E8D4-41A8-BE9F-4AEF5C124E49}" type="presOf" srcId="{52AC4D52-AC6B-43A5-83D3-92B328BC6853}" destId="{4F4D0479-E343-4435-B0DE-6E8EA1D63082}"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6532BE01-1407-4594-A290-140959DC935C}" type="presParOf" srcId="{2358811D-AD16-4485-B83D-7E120D5A3EBA}" destId="{C5EE6942-082E-430E-AB21-37017B9A136B}" srcOrd="0" destOrd="0" presId="urn:microsoft.com/office/officeart/2005/8/layout/hProcess7"/>
    <dgm:cxn modelId="{0C4155C1-E5AA-49A7-9E16-81027AE2AB3F}" type="presParOf" srcId="{C5EE6942-082E-430E-AB21-37017B9A136B}" destId="{4F4D0479-E343-4435-B0DE-6E8EA1D63082}" srcOrd="0" destOrd="0" presId="urn:microsoft.com/office/officeart/2005/8/layout/hProcess7"/>
    <dgm:cxn modelId="{2AF3C042-1309-4ABB-834D-333C36FE8DC7}"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C3497713-7631-41C0-9BAC-971DFB8FB062}" type="presOf" srcId="{4F64E705-69E2-475F-99FF-BEC892AAB192}" destId="{0A64D82D-49F7-4CC1-8D0C-96DB8D3D2055}" srcOrd="1"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A3631251-7894-472A-BE02-2052F69605C4}" type="presOf" srcId="{52AC4D52-AC6B-43A5-83D3-92B328BC6853}" destId="{4F4D0479-E343-4435-B0DE-6E8EA1D63082}"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8A2045A0-E317-45C6-944C-E0E4192C535C}" srcId="{F3CC4D8D-51D0-4CAB-A7E0-F3C82C757EE3}" destId="{52AC4D52-AC6B-43A5-83D3-92B328BC6853}" srcOrd="0" destOrd="0" parTransId="{581199FB-FCCF-4315-B0DB-6D33F0196465}" sibTransId="{1254B334-7EDA-4AF8-88C3-3EB9B35C40A4}"/>
    <dgm:cxn modelId="{73B26DAE-5B95-4BB9-B561-40AFAC399B80}" type="presOf" srcId="{52AC4D52-AC6B-43A5-83D3-92B328BC6853}" destId="{8DBA6631-669F-405E-9DE8-0FA381224CCB}" srcOrd="1" destOrd="0" presId="urn:microsoft.com/office/officeart/2005/8/layout/hProcess7"/>
    <dgm:cxn modelId="{089C6BB2-4EA1-4333-88A8-CDDDB65030B2}" type="presOf" srcId="{941D8FAD-1923-4504-9E1C-EE474DAC5009}" destId="{529C4210-6100-40EB-89AC-75DE350AA14D}" srcOrd="1" destOrd="0" presId="urn:microsoft.com/office/officeart/2005/8/layout/hProcess7"/>
    <dgm:cxn modelId="{D3F9BEB8-6325-454D-BAE2-7BDDE992BD4C}" type="presOf" srcId="{4F64E705-69E2-475F-99FF-BEC892AAB192}" destId="{168CDFC9-90CE-424B-A4E8-278ACC8BE182}" srcOrd="0" destOrd="0" presId="urn:microsoft.com/office/officeart/2005/8/layout/hProcess7"/>
    <dgm:cxn modelId="{7C1852DF-5AB0-4426-A3A4-D29DB0BAE1DB}" type="presOf" srcId="{F3CC4D8D-51D0-4CAB-A7E0-F3C82C757EE3}" destId="{2358811D-AD16-4485-B83D-7E120D5A3EBA}" srcOrd="0" destOrd="0" presId="urn:microsoft.com/office/officeart/2005/8/layout/hProcess7"/>
    <dgm:cxn modelId="{00C304FF-522E-41C2-A5A2-3BF6C753FE94}" type="presOf" srcId="{941D8FAD-1923-4504-9E1C-EE474DAC5009}" destId="{430438FA-20BF-47B3-A949-A405D0DB09CD}" srcOrd="0" destOrd="0" presId="urn:microsoft.com/office/officeart/2005/8/layout/hProcess7"/>
    <dgm:cxn modelId="{519A9F42-DEBC-4A7F-8801-699D04BFF1B6}" type="presParOf" srcId="{2358811D-AD16-4485-B83D-7E120D5A3EBA}" destId="{C5EE6942-082E-430E-AB21-37017B9A136B}" srcOrd="0" destOrd="0" presId="urn:microsoft.com/office/officeart/2005/8/layout/hProcess7"/>
    <dgm:cxn modelId="{F028EE61-B8D9-4B99-A03C-1F6E9C89E677}" type="presParOf" srcId="{C5EE6942-082E-430E-AB21-37017B9A136B}" destId="{4F4D0479-E343-4435-B0DE-6E8EA1D63082}" srcOrd="0" destOrd="0" presId="urn:microsoft.com/office/officeart/2005/8/layout/hProcess7"/>
    <dgm:cxn modelId="{4FF93C24-B7F6-4E4F-B1F8-015C7137C908}" type="presParOf" srcId="{C5EE6942-082E-430E-AB21-37017B9A136B}" destId="{8DBA6631-669F-405E-9DE8-0FA381224CCB}" srcOrd="1" destOrd="0" presId="urn:microsoft.com/office/officeart/2005/8/layout/hProcess7"/>
    <dgm:cxn modelId="{A7BC01FC-F664-4BCA-B4DD-76FA2908AA5C}" type="presParOf" srcId="{2358811D-AD16-4485-B83D-7E120D5A3EBA}" destId="{FEF3A57A-DA77-4CFC-ACAF-52A56EB8CC18}" srcOrd="1" destOrd="0" presId="urn:microsoft.com/office/officeart/2005/8/layout/hProcess7"/>
    <dgm:cxn modelId="{454369E0-9B5F-448A-9F5C-FCD37E98C136}" type="presParOf" srcId="{2358811D-AD16-4485-B83D-7E120D5A3EBA}" destId="{3E288028-4220-4E47-BBEB-1D5D19141B31}" srcOrd="2" destOrd="0" presId="urn:microsoft.com/office/officeart/2005/8/layout/hProcess7"/>
    <dgm:cxn modelId="{90A608D0-711B-4180-B0E3-FB046CA8252B}" type="presParOf" srcId="{3E288028-4220-4E47-BBEB-1D5D19141B31}" destId="{3AB04FDB-C8A5-4B67-B663-AEC9684C0F1B}" srcOrd="0" destOrd="0" presId="urn:microsoft.com/office/officeart/2005/8/layout/hProcess7"/>
    <dgm:cxn modelId="{CEBEC30D-DA1D-4EFB-9488-FE986B93BD8C}" type="presParOf" srcId="{3E288028-4220-4E47-BBEB-1D5D19141B31}" destId="{427FC1E3-0593-4C6D-B81C-9EA4B510122F}" srcOrd="1" destOrd="0" presId="urn:microsoft.com/office/officeart/2005/8/layout/hProcess7"/>
    <dgm:cxn modelId="{066700BE-6145-45D4-8CD7-A906EF58FB32}" type="presParOf" srcId="{3E288028-4220-4E47-BBEB-1D5D19141B31}" destId="{C139935C-F600-418F-A856-64BDD8CDFB88}" srcOrd="2" destOrd="0" presId="urn:microsoft.com/office/officeart/2005/8/layout/hProcess7"/>
    <dgm:cxn modelId="{3A501923-1EDC-44FF-AE9A-DF9E83DE17DE}" type="presParOf" srcId="{2358811D-AD16-4485-B83D-7E120D5A3EBA}" destId="{CF0066F2-CC70-4EA8-8000-C53F5C1F24B1}" srcOrd="3" destOrd="0" presId="urn:microsoft.com/office/officeart/2005/8/layout/hProcess7"/>
    <dgm:cxn modelId="{11E1CA89-6528-4D77-B5DE-4D7856653B2D}" type="presParOf" srcId="{2358811D-AD16-4485-B83D-7E120D5A3EBA}" destId="{8DF83716-D5F9-463A-8AF3-4F280F01A457}" srcOrd="4" destOrd="0" presId="urn:microsoft.com/office/officeart/2005/8/layout/hProcess7"/>
    <dgm:cxn modelId="{B55492E2-4210-4161-A8C4-F867AEF4C13A}" type="presParOf" srcId="{8DF83716-D5F9-463A-8AF3-4F280F01A457}" destId="{168CDFC9-90CE-424B-A4E8-278ACC8BE182}" srcOrd="0" destOrd="0" presId="urn:microsoft.com/office/officeart/2005/8/layout/hProcess7"/>
    <dgm:cxn modelId="{B7DF911C-0F47-492D-82A7-E65DC30E2778}" type="presParOf" srcId="{8DF83716-D5F9-463A-8AF3-4F280F01A457}" destId="{0A64D82D-49F7-4CC1-8D0C-96DB8D3D2055}" srcOrd="1" destOrd="0" presId="urn:microsoft.com/office/officeart/2005/8/layout/hProcess7"/>
    <dgm:cxn modelId="{1F677AFF-815C-4D0E-BC5A-2F2471378FD5}" type="presParOf" srcId="{2358811D-AD16-4485-B83D-7E120D5A3EBA}" destId="{7A97E7EF-DFC5-4F2B-BF3D-1ADC4F8FBF71}" srcOrd="5" destOrd="0" presId="urn:microsoft.com/office/officeart/2005/8/layout/hProcess7"/>
    <dgm:cxn modelId="{4ED68001-F327-40A8-AAE0-A73F542F25C3}" type="presParOf" srcId="{2358811D-AD16-4485-B83D-7E120D5A3EBA}" destId="{95AA93D9-143A-4179-94D5-A324117C7B13}" srcOrd="6" destOrd="0" presId="urn:microsoft.com/office/officeart/2005/8/layout/hProcess7"/>
    <dgm:cxn modelId="{B1EA4413-2BAD-4671-AD0E-3D323A9FFB03}" type="presParOf" srcId="{95AA93D9-143A-4179-94D5-A324117C7B13}" destId="{4A6FDF96-32D7-482F-B970-27A45A97B9C6}" srcOrd="0" destOrd="0" presId="urn:microsoft.com/office/officeart/2005/8/layout/hProcess7"/>
    <dgm:cxn modelId="{D3E75E1D-5A11-43C3-82AC-75FACEC6733D}" type="presParOf" srcId="{95AA93D9-143A-4179-94D5-A324117C7B13}" destId="{FE0A7E94-0825-4074-865F-1ACA6778AEB4}" srcOrd="1" destOrd="0" presId="urn:microsoft.com/office/officeart/2005/8/layout/hProcess7"/>
    <dgm:cxn modelId="{E2D195D3-F934-4677-BA51-CFD9DFCD7802}" type="presParOf" srcId="{95AA93D9-143A-4179-94D5-A324117C7B13}" destId="{54FFFE83-7910-47CC-B537-4925EB1249C5}" srcOrd="2" destOrd="0" presId="urn:microsoft.com/office/officeart/2005/8/layout/hProcess7"/>
    <dgm:cxn modelId="{48648076-CFFB-4DEA-A158-109E044AF30D}" type="presParOf" srcId="{2358811D-AD16-4485-B83D-7E120D5A3EBA}" destId="{014C3815-FB34-466B-AB2D-073A7779C233}" srcOrd="7" destOrd="0" presId="urn:microsoft.com/office/officeart/2005/8/layout/hProcess7"/>
    <dgm:cxn modelId="{32EC1FA9-F22A-4919-A27C-D6BA77F85209}" type="presParOf" srcId="{2358811D-AD16-4485-B83D-7E120D5A3EBA}" destId="{04CE0C97-649D-40F9-8D53-611012A258F1}" srcOrd="8" destOrd="0" presId="urn:microsoft.com/office/officeart/2005/8/layout/hProcess7"/>
    <dgm:cxn modelId="{89369254-9D23-476F-BB80-701E31D66F01}" type="presParOf" srcId="{04CE0C97-649D-40F9-8D53-611012A258F1}" destId="{430438FA-20BF-47B3-A949-A405D0DB09CD}" srcOrd="0" destOrd="0" presId="urn:microsoft.com/office/officeart/2005/8/layout/hProcess7"/>
    <dgm:cxn modelId="{715CFD12-EFF0-481F-988C-497AE6396CC9}"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Lst>
  <dgm:cxnLst>
    <dgm:cxn modelId="{675B3402-85DE-4157-96D8-57BFF5B3C741}" type="presOf" srcId="{5DE23A1F-B828-4AED-93AF-CB385BE40F90}" destId="{620747C8-B56B-4616-9A1D-BDC76FE2232C}" srcOrd="0" destOrd="0" presId="urn:microsoft.com/office/officeart/2005/8/layout/hList7"/>
    <dgm:cxn modelId="{CB5E5B09-20CD-4245-A349-FF2971C82599}" srcId="{76CDA518-BC6C-454C-8425-289DBEFA6303}" destId="{0C927F58-D0E1-4B01-A6B6-C603E890F398}" srcOrd="2" destOrd="0" parTransId="{79673275-EAE9-4B21-BD17-BA2A2DC472F8}" sibTransId="{91B44C06-EF03-4B80-B764-56D43105AB17}"/>
    <dgm:cxn modelId="{EE6BF61A-B19F-4C39-8C06-B8706D9BA7BA}" srcId="{76CDA518-BC6C-454C-8425-289DBEFA6303}" destId="{4F7AD0EE-0E26-4017-9F94-86272D93EFC3}" srcOrd="4" destOrd="0" parTransId="{1B378C42-C627-4201-AE52-4BA974618512}" sibTransId="{51654D6A-95A4-4E7F-B6C4-FF063E7F512E}"/>
    <dgm:cxn modelId="{E1761A1E-21D1-438E-A1B5-9DBDD02A761B}" type="presOf" srcId="{91B44C06-EF03-4B80-B764-56D43105AB17}" destId="{1F0423FB-D68E-4585-AD64-427F976129F3}" srcOrd="0" destOrd="0" presId="urn:microsoft.com/office/officeart/2005/8/layout/hList7"/>
    <dgm:cxn modelId="{FD6F8C29-3637-4D27-98DA-CEBDB3452F92}" type="presOf" srcId="{87EBC7B2-62CC-4F4D-B8F1-6913234E01AB}" destId="{EFEA8269-3FA8-4E67-A41C-D7364A1F0F81}" srcOrd="1" destOrd="0" presId="urn:microsoft.com/office/officeart/2005/8/layout/hList7"/>
    <dgm:cxn modelId="{6BB0E42F-AC17-4EBE-8783-F4DBBB5038BA}" type="presOf" srcId="{8B7B9245-1212-4EA2-8DBA-AB21D24D994E}" destId="{1BFDB655-8D21-4995-B102-9474CBAFCA3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F15A6942-6D71-4C6F-B7DA-973574610411}" type="presOf" srcId="{DA761F70-B11F-4EA6-915D-15ADF7DDBA23}" destId="{7DF9CCCA-3B9D-4598-9B0D-5726972F0780}" srcOrd="0" destOrd="0" presId="urn:microsoft.com/office/officeart/2005/8/layout/hList7"/>
    <dgm:cxn modelId="{CC1D3B63-BD1B-4466-8001-8F690CAB6FF1}" type="presOf" srcId="{0C927F58-D0E1-4B01-A6B6-C603E890F398}" destId="{991FE780-09B4-437E-87F1-633B9F17E51A}" srcOrd="0" destOrd="0" presId="urn:microsoft.com/office/officeart/2005/8/layout/hList7"/>
    <dgm:cxn modelId="{4A9AF746-E2ED-49C2-B464-4E490B163EC1}" type="presOf" srcId="{51654D6A-95A4-4E7F-B6C4-FF063E7F512E}" destId="{EBD88C52-2018-48D1-9314-C17CB78960E1}" srcOrd="0" destOrd="0" presId="urn:microsoft.com/office/officeart/2005/8/layout/hList7"/>
    <dgm:cxn modelId="{C8E91D4C-7E0D-4EDB-8DA2-E5ADF5DC70E4}" type="presOf" srcId="{4F7AD0EE-0E26-4017-9F94-86272D93EFC3}" destId="{0F17CE07-4E74-4F15-86EB-6C6567CBA919}" srcOrd="0" destOrd="0" presId="urn:microsoft.com/office/officeart/2005/8/layout/hList7"/>
    <dgm:cxn modelId="{3CC43F51-8BB5-42A4-8CC1-4FB408D75F5A}" type="presOf" srcId="{5DE23A1F-B828-4AED-93AF-CB385BE40F90}" destId="{597A3276-0637-471F-8C39-62B3791F94E7}" srcOrd="1" destOrd="0" presId="urn:microsoft.com/office/officeart/2005/8/layout/hList7"/>
    <dgm:cxn modelId="{D778BB71-E1B5-43D1-991D-CC46A9C18214}" type="presOf" srcId="{EDE82B6F-CA32-4C6B-8BFB-B30D12284093}" destId="{FA06BBCE-464F-4266-B09B-D42E3ACE62C5}" srcOrd="0" destOrd="0" presId="urn:microsoft.com/office/officeart/2005/8/layout/hList7"/>
    <dgm:cxn modelId="{84B2BD77-2EB9-426E-9CB8-0E23FC2E2220}" type="presOf" srcId="{B3C296FB-3485-4B9E-A81F-C9229475D8E6}" destId="{A1BE973D-2666-428F-968A-6FB64469B94A}" srcOrd="0" destOrd="0" presId="urn:microsoft.com/office/officeart/2005/8/layout/hList7"/>
    <dgm:cxn modelId="{463BAE78-E6D2-4C36-B170-22B536905FCD}" type="presOf" srcId="{82ED9815-0689-437F-AB55-8011A9589219}" destId="{33027701-4552-4E82-B8B5-201818F384E1}"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87D1508B-48C0-4D4F-AE26-6C0D50B2C8F9}" type="presOf" srcId="{167BF358-8434-4987-B85A-37964861114E}" destId="{2E70E187-B08A-486D-8A45-C8A232CC337A}" srcOrd="0" destOrd="0" presId="urn:microsoft.com/office/officeart/2005/8/layout/hList7"/>
    <dgm:cxn modelId="{3FA00D92-BB95-495B-9BCD-7F768F6DB884}" type="presOf" srcId="{23117442-D303-468D-9B1A-74E04914477C}" destId="{92BB5058-E676-44FD-8396-B1C6E9350E2F}" srcOrd="0"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D67AF5A1-9ADE-46F8-BBBB-3BB4BB3217FC}" type="presOf" srcId="{0C927F58-D0E1-4B01-A6B6-C603E890F398}" destId="{9214762E-771B-4644-B4EF-48158964CAF7}" srcOrd="1" destOrd="0" presId="urn:microsoft.com/office/officeart/2005/8/layout/hList7"/>
    <dgm:cxn modelId="{B8A54EA2-5632-452E-A74C-D0B9F36BB7FF}" type="presOf" srcId="{EDE82B6F-CA32-4C6B-8BFB-B30D12284093}" destId="{4010F67F-62A0-45F8-9086-6325303267DE}" srcOrd="1" destOrd="0" presId="urn:microsoft.com/office/officeart/2005/8/layout/hList7"/>
    <dgm:cxn modelId="{5EE004A5-3774-4BB1-B9EC-EDCC333FB895}" srcId="{76CDA518-BC6C-454C-8425-289DBEFA6303}" destId="{DA761F70-B11F-4EA6-915D-15ADF7DDBA23}" srcOrd="5" destOrd="0" parTransId="{205211D0-56BC-42B4-8B39-5E0986F07326}" sibTransId="{8B7B9245-1212-4EA2-8DBA-AB21D24D994E}"/>
    <dgm:cxn modelId="{F9D877AC-FE0F-4853-B0F4-E44A1C2F1D51}" type="presOf" srcId="{76CDA518-BC6C-454C-8425-289DBEFA6303}" destId="{700DEE2E-009E-4920-8919-3EBA1BD25605}" srcOrd="0"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BE40DBB9-B49F-45B8-9F8E-4B59886DAA93}" type="presOf" srcId="{82ED9815-0689-437F-AB55-8011A9589219}" destId="{80C6CD21-4D30-4F02-A5E3-108A4E386C2A}" srcOrd="1" destOrd="0" presId="urn:microsoft.com/office/officeart/2005/8/layout/hList7"/>
    <dgm:cxn modelId="{6BAC31C6-28C2-41AC-A1EC-F1760C4D27A5}" type="presOf" srcId="{4F7AD0EE-0E26-4017-9F94-86272D93EFC3}" destId="{8D07021B-273A-4B9A-9F4E-3DC526DA65BD}" srcOrd="1" destOrd="0" presId="urn:microsoft.com/office/officeart/2005/8/layout/hList7"/>
    <dgm:cxn modelId="{2DB3FDC9-9D95-4E51-8195-EC96F18C30E1}" type="presOf" srcId="{4B7087D8-60F7-45B3-90E8-83EEE7316E5B}" destId="{620E0897-60F4-4FE7-BB5B-EC1118AD18C4}" srcOrd="0" destOrd="0" presId="urn:microsoft.com/office/officeart/2005/8/layout/hList7"/>
    <dgm:cxn modelId="{1FBCABD1-1F87-4157-B6C4-D0BD4E447D08}" type="presOf" srcId="{095AE3E2-7CB6-43CA-A532-FBE35E2C2239}" destId="{B403F713-81E6-4AE7-B3A1-1A307AF769A8}" srcOrd="0" destOrd="0" presId="urn:microsoft.com/office/officeart/2005/8/layout/hList7"/>
    <dgm:cxn modelId="{A9229BD2-4F31-4BCD-B193-C88CA5C02786}" type="presOf" srcId="{87EBC7B2-62CC-4F4D-B8F1-6913234E01AB}" destId="{1E2AF601-0E14-41E6-A130-E7A0A9003234}" srcOrd="0" destOrd="0" presId="urn:microsoft.com/office/officeart/2005/8/layout/hList7"/>
    <dgm:cxn modelId="{5CE75CD5-6A69-44E9-89D4-267E28652799}" type="presOf" srcId="{DA761F70-B11F-4EA6-915D-15ADF7DDBA23}" destId="{3A3CCAAA-9391-4727-92C0-D8017A0163A3}" srcOrd="1" destOrd="0" presId="urn:microsoft.com/office/officeart/2005/8/layout/hList7"/>
    <dgm:cxn modelId="{737F7CD7-0C5E-4B1E-9E60-F189C6A1AFC2}" type="presOf" srcId="{167BF358-8434-4987-B85A-37964861114E}" destId="{0B0F9D5E-01B5-4D70-8912-3735DC726156}" srcOrd="1"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5FAD4DB6-3CE1-4169-ADC8-F33AD539AC59}" type="presParOf" srcId="{700DEE2E-009E-4920-8919-3EBA1BD25605}" destId="{6CA53C31-027B-47B6-99A7-1B4548807CCF}" srcOrd="0" destOrd="0" presId="urn:microsoft.com/office/officeart/2005/8/layout/hList7"/>
    <dgm:cxn modelId="{803CEA50-4CB2-423D-9BFA-701FE9718D3B}" type="presParOf" srcId="{700DEE2E-009E-4920-8919-3EBA1BD25605}" destId="{474004DD-83D6-490F-8C13-1D7113C388B6}" srcOrd="1" destOrd="0" presId="urn:microsoft.com/office/officeart/2005/8/layout/hList7"/>
    <dgm:cxn modelId="{2B4635EB-308D-4E62-9E26-3D14F58BF1AD}" type="presParOf" srcId="{474004DD-83D6-490F-8C13-1D7113C388B6}" destId="{1596B23E-FF3A-4F13-8B81-DB82401CB8A2}" srcOrd="0" destOrd="0" presId="urn:microsoft.com/office/officeart/2005/8/layout/hList7"/>
    <dgm:cxn modelId="{30441CDB-70F0-49E4-B37A-E8D4526AD2FA}" type="presParOf" srcId="{1596B23E-FF3A-4F13-8B81-DB82401CB8A2}" destId="{33027701-4552-4E82-B8B5-201818F384E1}" srcOrd="0" destOrd="0" presId="urn:microsoft.com/office/officeart/2005/8/layout/hList7"/>
    <dgm:cxn modelId="{CE18E5EC-DEBC-4BC3-8885-3B34DD7E9FBC}" type="presParOf" srcId="{1596B23E-FF3A-4F13-8B81-DB82401CB8A2}" destId="{80C6CD21-4D30-4F02-A5E3-108A4E386C2A}" srcOrd="1" destOrd="0" presId="urn:microsoft.com/office/officeart/2005/8/layout/hList7"/>
    <dgm:cxn modelId="{7465BF3B-25B6-422A-BE40-CC3EFF84C594}" type="presParOf" srcId="{1596B23E-FF3A-4F13-8B81-DB82401CB8A2}" destId="{76216FFC-B42E-47B5-BEF6-E584E61758BE}" srcOrd="2" destOrd="0" presId="urn:microsoft.com/office/officeart/2005/8/layout/hList7"/>
    <dgm:cxn modelId="{3F0C315B-979E-4022-9371-DBC0EFD4F879}" type="presParOf" srcId="{1596B23E-FF3A-4F13-8B81-DB82401CB8A2}" destId="{0304F202-A9F3-479D-BEB1-3ABB9CCAFAF9}" srcOrd="3" destOrd="0" presId="urn:microsoft.com/office/officeart/2005/8/layout/hList7"/>
    <dgm:cxn modelId="{7B52BE25-6060-43EE-8F5B-7400186A8FD7}" type="presParOf" srcId="{474004DD-83D6-490F-8C13-1D7113C388B6}" destId="{B403F713-81E6-4AE7-B3A1-1A307AF769A8}" srcOrd="1" destOrd="0" presId="urn:microsoft.com/office/officeart/2005/8/layout/hList7"/>
    <dgm:cxn modelId="{ABD0778A-2FF5-45B7-9902-56440D450F52}" type="presParOf" srcId="{474004DD-83D6-490F-8C13-1D7113C388B6}" destId="{B9908DC9-75CD-470F-86E2-F7B565FA29D9}" srcOrd="2" destOrd="0" presId="urn:microsoft.com/office/officeart/2005/8/layout/hList7"/>
    <dgm:cxn modelId="{29DC3825-A3FD-4E3F-83D6-5AD90772D0B7}" type="presParOf" srcId="{B9908DC9-75CD-470F-86E2-F7B565FA29D9}" destId="{FA06BBCE-464F-4266-B09B-D42E3ACE62C5}" srcOrd="0" destOrd="0" presId="urn:microsoft.com/office/officeart/2005/8/layout/hList7"/>
    <dgm:cxn modelId="{46E33C18-7998-4F2D-BBC6-30DEFE039088}" type="presParOf" srcId="{B9908DC9-75CD-470F-86E2-F7B565FA29D9}" destId="{4010F67F-62A0-45F8-9086-6325303267DE}" srcOrd="1" destOrd="0" presId="urn:microsoft.com/office/officeart/2005/8/layout/hList7"/>
    <dgm:cxn modelId="{030FB8E8-55A1-4E95-9B77-F3CD5D93A6D9}" type="presParOf" srcId="{B9908DC9-75CD-470F-86E2-F7B565FA29D9}" destId="{BA70FC0A-0E40-43D4-9CED-0E9CD2687E95}" srcOrd="2" destOrd="0" presId="urn:microsoft.com/office/officeart/2005/8/layout/hList7"/>
    <dgm:cxn modelId="{607453C6-2BCB-4CEC-9651-5B731839ABA8}" type="presParOf" srcId="{B9908DC9-75CD-470F-86E2-F7B565FA29D9}" destId="{AF799562-D0FE-4304-8CBE-F6EBFAE4013A}" srcOrd="3" destOrd="0" presId="urn:microsoft.com/office/officeart/2005/8/layout/hList7"/>
    <dgm:cxn modelId="{16CC86B4-9CB9-4A0C-9A52-026051333926}" type="presParOf" srcId="{474004DD-83D6-490F-8C13-1D7113C388B6}" destId="{620E0897-60F4-4FE7-BB5B-EC1118AD18C4}" srcOrd="3" destOrd="0" presId="urn:microsoft.com/office/officeart/2005/8/layout/hList7"/>
    <dgm:cxn modelId="{507F0C19-091C-46FD-93FC-D8F870117342}" type="presParOf" srcId="{474004DD-83D6-490F-8C13-1D7113C388B6}" destId="{D8032356-C94D-4EB5-BD43-52AF1F0DC0DA}" srcOrd="4" destOrd="0" presId="urn:microsoft.com/office/officeart/2005/8/layout/hList7"/>
    <dgm:cxn modelId="{9D96556A-6516-4702-B1E7-8E7664408946}" type="presParOf" srcId="{D8032356-C94D-4EB5-BD43-52AF1F0DC0DA}" destId="{991FE780-09B4-437E-87F1-633B9F17E51A}" srcOrd="0" destOrd="0" presId="urn:microsoft.com/office/officeart/2005/8/layout/hList7"/>
    <dgm:cxn modelId="{8B17CE74-96CB-48C4-B717-A7127AEDCEB7}" type="presParOf" srcId="{D8032356-C94D-4EB5-BD43-52AF1F0DC0DA}" destId="{9214762E-771B-4644-B4EF-48158964CAF7}" srcOrd="1" destOrd="0" presId="urn:microsoft.com/office/officeart/2005/8/layout/hList7"/>
    <dgm:cxn modelId="{4C7D2592-773D-4EBA-8885-A91AF24CCD65}" type="presParOf" srcId="{D8032356-C94D-4EB5-BD43-52AF1F0DC0DA}" destId="{FB25865C-F5C6-44CB-B4D2-3814AA594E66}" srcOrd="2" destOrd="0" presId="urn:microsoft.com/office/officeart/2005/8/layout/hList7"/>
    <dgm:cxn modelId="{A6F3471C-519D-4A33-A5DA-30267F66A0A5}" type="presParOf" srcId="{D8032356-C94D-4EB5-BD43-52AF1F0DC0DA}" destId="{069CDC01-BE12-484D-9486-671E87A5E1A9}" srcOrd="3" destOrd="0" presId="urn:microsoft.com/office/officeart/2005/8/layout/hList7"/>
    <dgm:cxn modelId="{2E95A432-E4D0-41C1-9C72-FD323D1885EE}" type="presParOf" srcId="{474004DD-83D6-490F-8C13-1D7113C388B6}" destId="{1F0423FB-D68E-4585-AD64-427F976129F3}" srcOrd="5" destOrd="0" presId="urn:microsoft.com/office/officeart/2005/8/layout/hList7"/>
    <dgm:cxn modelId="{2C269F87-3948-408C-8476-58BDE79F5677}" type="presParOf" srcId="{474004DD-83D6-490F-8C13-1D7113C388B6}" destId="{67FA1698-9E24-4229-A2FA-F4674B67919C}" srcOrd="6" destOrd="0" presId="urn:microsoft.com/office/officeart/2005/8/layout/hList7"/>
    <dgm:cxn modelId="{71C7F329-1E92-48C5-B794-C750A0F186BB}" type="presParOf" srcId="{67FA1698-9E24-4229-A2FA-F4674B67919C}" destId="{2E70E187-B08A-486D-8A45-C8A232CC337A}" srcOrd="0" destOrd="0" presId="urn:microsoft.com/office/officeart/2005/8/layout/hList7"/>
    <dgm:cxn modelId="{AD25C54C-6446-4EA4-AE11-141E9582CDB3}" type="presParOf" srcId="{67FA1698-9E24-4229-A2FA-F4674B67919C}" destId="{0B0F9D5E-01B5-4D70-8912-3735DC726156}" srcOrd="1" destOrd="0" presId="urn:microsoft.com/office/officeart/2005/8/layout/hList7"/>
    <dgm:cxn modelId="{00433CCF-88AE-4E54-833B-ECA7996B2CB9}" type="presParOf" srcId="{67FA1698-9E24-4229-A2FA-F4674B67919C}" destId="{FC7B3C5D-EC91-4467-AF60-0E5515B36ED2}" srcOrd="2" destOrd="0" presId="urn:microsoft.com/office/officeart/2005/8/layout/hList7"/>
    <dgm:cxn modelId="{AAAE701C-7FD9-4D2E-9D94-E6925CA74E9D}" type="presParOf" srcId="{67FA1698-9E24-4229-A2FA-F4674B67919C}" destId="{640B4EA2-5D13-4CA1-86A9-3221B0994580}" srcOrd="3" destOrd="0" presId="urn:microsoft.com/office/officeart/2005/8/layout/hList7"/>
    <dgm:cxn modelId="{7B7091BA-4CC1-4FF0-8894-2621383B4E54}" type="presParOf" srcId="{474004DD-83D6-490F-8C13-1D7113C388B6}" destId="{92BB5058-E676-44FD-8396-B1C6E9350E2F}" srcOrd="7" destOrd="0" presId="urn:microsoft.com/office/officeart/2005/8/layout/hList7"/>
    <dgm:cxn modelId="{FBDC5FDE-FE99-4AE3-B13C-A038A963C8DF}" type="presParOf" srcId="{474004DD-83D6-490F-8C13-1D7113C388B6}" destId="{44F6A7E9-A24E-43F1-8876-7D150D31E9D4}" srcOrd="8" destOrd="0" presId="urn:microsoft.com/office/officeart/2005/8/layout/hList7"/>
    <dgm:cxn modelId="{0D2855BD-0F50-4D64-888C-61A56175955D}" type="presParOf" srcId="{44F6A7E9-A24E-43F1-8876-7D150D31E9D4}" destId="{0F17CE07-4E74-4F15-86EB-6C6567CBA919}" srcOrd="0" destOrd="0" presId="urn:microsoft.com/office/officeart/2005/8/layout/hList7"/>
    <dgm:cxn modelId="{4A3B33A3-5317-4B82-8F2E-A2BB22A25AEF}" type="presParOf" srcId="{44F6A7E9-A24E-43F1-8876-7D150D31E9D4}" destId="{8D07021B-273A-4B9A-9F4E-3DC526DA65BD}" srcOrd="1" destOrd="0" presId="urn:microsoft.com/office/officeart/2005/8/layout/hList7"/>
    <dgm:cxn modelId="{2EC4A101-74B9-48B4-B8F3-041870361A83}" type="presParOf" srcId="{44F6A7E9-A24E-43F1-8876-7D150D31E9D4}" destId="{D5E502C2-DE8D-4346-877A-9C40A3864E73}" srcOrd="2" destOrd="0" presId="urn:microsoft.com/office/officeart/2005/8/layout/hList7"/>
    <dgm:cxn modelId="{DEB62EF2-2416-429C-B114-97B0FAD95B61}" type="presParOf" srcId="{44F6A7E9-A24E-43F1-8876-7D150D31E9D4}" destId="{1722C8D5-9191-4617-9A5C-B2D813A9D915}" srcOrd="3" destOrd="0" presId="urn:microsoft.com/office/officeart/2005/8/layout/hList7"/>
    <dgm:cxn modelId="{E19EF8B6-0217-4FD2-9A46-988227D18A49}" type="presParOf" srcId="{474004DD-83D6-490F-8C13-1D7113C388B6}" destId="{EBD88C52-2018-48D1-9314-C17CB78960E1}" srcOrd="9" destOrd="0" presId="urn:microsoft.com/office/officeart/2005/8/layout/hList7"/>
    <dgm:cxn modelId="{6EF0E9AC-BC94-4B03-980D-686D9AD81A94}" type="presParOf" srcId="{474004DD-83D6-490F-8C13-1D7113C388B6}" destId="{0F54D2C3-2473-46B1-B62D-6D975835F768}" srcOrd="10" destOrd="0" presId="urn:microsoft.com/office/officeart/2005/8/layout/hList7"/>
    <dgm:cxn modelId="{7DC86726-948F-47E3-8D14-653DC32821D8}" type="presParOf" srcId="{0F54D2C3-2473-46B1-B62D-6D975835F768}" destId="{7DF9CCCA-3B9D-4598-9B0D-5726972F0780}" srcOrd="0" destOrd="0" presId="urn:microsoft.com/office/officeart/2005/8/layout/hList7"/>
    <dgm:cxn modelId="{0C43A9E2-7515-46C1-A00D-BC2D210852A3}" type="presParOf" srcId="{0F54D2C3-2473-46B1-B62D-6D975835F768}" destId="{3A3CCAAA-9391-4727-92C0-D8017A0163A3}" srcOrd="1" destOrd="0" presId="urn:microsoft.com/office/officeart/2005/8/layout/hList7"/>
    <dgm:cxn modelId="{DF769419-F377-4AE0-91B3-674C5B8F3521}" type="presParOf" srcId="{0F54D2C3-2473-46B1-B62D-6D975835F768}" destId="{57AF0E7A-6E2A-4DFD-8782-FF6ACFBFE49A}" srcOrd="2" destOrd="0" presId="urn:microsoft.com/office/officeart/2005/8/layout/hList7"/>
    <dgm:cxn modelId="{228A07C8-6A7E-4032-B972-77086B4B3E86}" type="presParOf" srcId="{0F54D2C3-2473-46B1-B62D-6D975835F768}" destId="{0ED1F304-354B-4320-B27C-70A3951670CA}" srcOrd="3" destOrd="0" presId="urn:microsoft.com/office/officeart/2005/8/layout/hList7"/>
    <dgm:cxn modelId="{664ED0A7-676C-4E84-A9D5-DC62B7167ED4}" type="presParOf" srcId="{474004DD-83D6-490F-8C13-1D7113C388B6}" destId="{1BFDB655-8D21-4995-B102-9474CBAFCA39}" srcOrd="11" destOrd="0" presId="urn:microsoft.com/office/officeart/2005/8/layout/hList7"/>
    <dgm:cxn modelId="{2CECA79F-BF39-4EB3-ABAE-FBF7181AC79E}" type="presParOf" srcId="{474004DD-83D6-490F-8C13-1D7113C388B6}" destId="{E3D4926D-D56C-4D55-82B1-FA30BBB9C0E6}" srcOrd="12" destOrd="0" presId="urn:microsoft.com/office/officeart/2005/8/layout/hList7"/>
    <dgm:cxn modelId="{CD17B981-2BF9-47C5-9161-E554C97170A8}" type="presParOf" srcId="{E3D4926D-D56C-4D55-82B1-FA30BBB9C0E6}" destId="{1E2AF601-0E14-41E6-A130-E7A0A9003234}" srcOrd="0" destOrd="0" presId="urn:microsoft.com/office/officeart/2005/8/layout/hList7"/>
    <dgm:cxn modelId="{89C4AD06-B7A1-44CF-9097-60EE8E48AA44}" type="presParOf" srcId="{E3D4926D-D56C-4D55-82B1-FA30BBB9C0E6}" destId="{EFEA8269-3FA8-4E67-A41C-D7364A1F0F81}" srcOrd="1" destOrd="0" presId="urn:microsoft.com/office/officeart/2005/8/layout/hList7"/>
    <dgm:cxn modelId="{53196F20-37D2-4E9D-9A8C-5F96273C1B12}" type="presParOf" srcId="{E3D4926D-D56C-4D55-82B1-FA30BBB9C0E6}" destId="{0EA924EF-8D1F-47B0-BF16-25A8EDEA9546}" srcOrd="2" destOrd="0" presId="urn:microsoft.com/office/officeart/2005/8/layout/hList7"/>
    <dgm:cxn modelId="{1ADCB7C5-38A0-4BB8-ABFC-78220FD38F63}" type="presParOf" srcId="{E3D4926D-D56C-4D55-82B1-FA30BBB9C0E6}" destId="{92DE6F99-74F9-48AD-8F0A-3356A4758B7E}" srcOrd="3" destOrd="0" presId="urn:microsoft.com/office/officeart/2005/8/layout/hList7"/>
    <dgm:cxn modelId="{8358AD5C-CC38-4F62-A02A-2A5A5A5B4028}" type="presParOf" srcId="{474004DD-83D6-490F-8C13-1D7113C388B6}" destId="{A1BE973D-2666-428F-968A-6FB64469B94A}" srcOrd="13" destOrd="0" presId="urn:microsoft.com/office/officeart/2005/8/layout/hList7"/>
    <dgm:cxn modelId="{A4754A46-65E9-4255-A4E4-BF44C04E91A8}" type="presParOf" srcId="{474004DD-83D6-490F-8C13-1D7113C388B6}" destId="{FB0C6E0C-92BE-4A54-B44D-FD3B9DEFEEF5}" srcOrd="14" destOrd="0" presId="urn:microsoft.com/office/officeart/2005/8/layout/hList7"/>
    <dgm:cxn modelId="{F7F247A4-DC08-407B-95C9-942FE8BD6307}" type="presParOf" srcId="{FB0C6E0C-92BE-4A54-B44D-FD3B9DEFEEF5}" destId="{620747C8-B56B-4616-9A1D-BDC76FE2232C}" srcOrd="0" destOrd="0" presId="urn:microsoft.com/office/officeart/2005/8/layout/hList7"/>
    <dgm:cxn modelId="{281F13C4-3B45-460B-BB0A-83FE7DF03025}" type="presParOf" srcId="{FB0C6E0C-92BE-4A54-B44D-FD3B9DEFEEF5}" destId="{597A3276-0637-471F-8C39-62B3791F94E7}" srcOrd="1" destOrd="0" presId="urn:microsoft.com/office/officeart/2005/8/layout/hList7"/>
    <dgm:cxn modelId="{5571766C-827E-4153-BB3F-E9D0A021C917}" type="presParOf" srcId="{FB0C6E0C-92BE-4A54-B44D-FD3B9DEFEEF5}" destId="{0206AF53-D451-4267-AC81-68C6CC03F37B}" srcOrd="2" destOrd="0" presId="urn:microsoft.com/office/officeart/2005/8/layout/hList7"/>
    <dgm:cxn modelId="{98AB4C6C-8F24-4465-ACF5-AFCB5C0E0F8F}"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1258BA23-68A2-499C-BD92-449A884593FC}" type="presOf" srcId="{03FEF778-99B1-4886-9242-7DEDFCF03EA4}" destId="{E0AEE7EF-2D1A-4BD5-90B6-3883A7DF297D}" srcOrd="1"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4BA7894C-F6E9-47A4-907E-362311488B69}" srcId="{F3CC4D8D-51D0-4CAB-A7E0-F3C82C757EE3}" destId="{554FFF0B-EB4D-416A-9E8D-951624760804}" srcOrd="1" destOrd="0" parTransId="{6683CB60-DFC2-4D53-B453-99663709E9FB}" sibTransId="{D38A8102-6684-40D4-8994-56593726C7D9}"/>
    <dgm:cxn modelId="{1D2CBB4E-EDBF-4057-A622-06E0321AB5EA}" type="presOf" srcId="{F3CC4D8D-51D0-4CAB-A7E0-F3C82C757EE3}" destId="{2358811D-AD16-4485-B83D-7E120D5A3EBA}" srcOrd="0" destOrd="0" presId="urn:microsoft.com/office/officeart/2005/8/layout/hProcess7"/>
    <dgm:cxn modelId="{D4FBCF58-50FA-4AA0-A56B-3ECAFFFBEF13}" type="presOf" srcId="{52AC4D52-AC6B-43A5-83D3-92B328BC6853}" destId="{4F4D0479-E343-4435-B0DE-6E8EA1D63082}" srcOrd="0" destOrd="0" presId="urn:microsoft.com/office/officeart/2005/8/layout/hProcess7"/>
    <dgm:cxn modelId="{F253727F-5261-4AAF-B018-5D8C91C671B4}" type="presOf" srcId="{554FFF0B-EB4D-416A-9E8D-951624760804}" destId="{016B7851-ED07-41AA-91EF-5A835E3DD507}" srcOrd="0" destOrd="0" presId="urn:microsoft.com/office/officeart/2005/8/layout/hProcess7"/>
    <dgm:cxn modelId="{18775188-C713-484F-9499-107322E17660}" srcId="{F3CC4D8D-51D0-4CAB-A7E0-F3C82C757EE3}" destId="{B381C0A9-074E-4569-9018-7C9813439772}" srcOrd="2" destOrd="0" parTransId="{F4D50B39-6A20-4F80-A2D2-483B40EC6F50}" sibTransId="{86A152DD-75AE-4287-8E91-0347347EFBB6}"/>
    <dgm:cxn modelId="{669B119D-72A8-48C0-AFA3-F8FD9BCE0DFD}" type="presOf" srcId="{03FEF778-99B1-4886-9242-7DEDFCF03EA4}" destId="{880FBCA3-1096-4E7C-874F-8D7904239F28}"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69EECD6-19D3-41D2-9415-D377A18E8BCD}" type="presOf" srcId="{B381C0A9-074E-4569-9018-7C9813439772}" destId="{52C6F37B-210A-4D9B-B8BC-E25B0F0E80DC}" srcOrd="1" destOrd="0" presId="urn:microsoft.com/office/officeart/2005/8/layout/hProcess7"/>
    <dgm:cxn modelId="{28C7E3DD-83A3-4746-A162-89BDE6A45B4A}" type="presOf" srcId="{B381C0A9-074E-4569-9018-7C9813439772}" destId="{07C15E4C-134F-4BF2-8D38-276CD15FB5CB}" srcOrd="0" destOrd="0" presId="urn:microsoft.com/office/officeart/2005/8/layout/hProcess7"/>
    <dgm:cxn modelId="{C35B5CEE-0FAE-4708-A0DA-AC646BA272F2}" type="presOf" srcId="{554FFF0B-EB4D-416A-9E8D-951624760804}" destId="{3C991234-4C45-4AB5-B968-D7D02D36FF07}" srcOrd="1" destOrd="0" presId="urn:microsoft.com/office/officeart/2005/8/layout/hProcess7"/>
    <dgm:cxn modelId="{81345AFA-C45C-4234-8DC0-10D21CDB798E}" type="presOf" srcId="{52AC4D52-AC6B-43A5-83D3-92B328BC6853}" destId="{8DBA6631-669F-405E-9DE8-0FA381224CCB}" srcOrd="1" destOrd="0" presId="urn:microsoft.com/office/officeart/2005/8/layout/hProcess7"/>
    <dgm:cxn modelId="{EA27C21F-80D1-4A7F-BAAA-73139DB220F0}" type="presParOf" srcId="{2358811D-AD16-4485-B83D-7E120D5A3EBA}" destId="{C5EE6942-082E-430E-AB21-37017B9A136B}" srcOrd="0" destOrd="0" presId="urn:microsoft.com/office/officeart/2005/8/layout/hProcess7"/>
    <dgm:cxn modelId="{6C83282D-BCF3-499C-8392-028E2645F730}" type="presParOf" srcId="{C5EE6942-082E-430E-AB21-37017B9A136B}" destId="{4F4D0479-E343-4435-B0DE-6E8EA1D63082}" srcOrd="0" destOrd="0" presId="urn:microsoft.com/office/officeart/2005/8/layout/hProcess7"/>
    <dgm:cxn modelId="{44270E90-2C3E-49F2-B28B-620015D0DC62}" type="presParOf" srcId="{C5EE6942-082E-430E-AB21-37017B9A136B}" destId="{8DBA6631-669F-405E-9DE8-0FA381224CCB}" srcOrd="1" destOrd="0" presId="urn:microsoft.com/office/officeart/2005/8/layout/hProcess7"/>
    <dgm:cxn modelId="{E696586E-2190-4020-A907-909DC04ACC2D}" type="presParOf" srcId="{2358811D-AD16-4485-B83D-7E120D5A3EBA}" destId="{FEF3A57A-DA77-4CFC-ACAF-52A56EB8CC18}" srcOrd="1" destOrd="0" presId="urn:microsoft.com/office/officeart/2005/8/layout/hProcess7"/>
    <dgm:cxn modelId="{BD7BC94A-1D41-4E8D-958B-656C351BDFA5}" type="presParOf" srcId="{2358811D-AD16-4485-B83D-7E120D5A3EBA}" destId="{3E288028-4220-4E47-BBEB-1D5D19141B31}" srcOrd="2" destOrd="0" presId="urn:microsoft.com/office/officeart/2005/8/layout/hProcess7"/>
    <dgm:cxn modelId="{C0905407-DF6E-44D4-B7B4-29C9A2BB6124}" type="presParOf" srcId="{3E288028-4220-4E47-BBEB-1D5D19141B31}" destId="{3AB04FDB-C8A5-4B67-B663-AEC9684C0F1B}" srcOrd="0" destOrd="0" presId="urn:microsoft.com/office/officeart/2005/8/layout/hProcess7"/>
    <dgm:cxn modelId="{41055F99-512D-40B7-BEFB-B64AAF518C0E}" type="presParOf" srcId="{3E288028-4220-4E47-BBEB-1D5D19141B31}" destId="{427FC1E3-0593-4C6D-B81C-9EA4B510122F}" srcOrd="1" destOrd="0" presId="urn:microsoft.com/office/officeart/2005/8/layout/hProcess7"/>
    <dgm:cxn modelId="{8731495D-F858-42CF-AA70-A1BD5B7CA486}" type="presParOf" srcId="{3E288028-4220-4E47-BBEB-1D5D19141B31}" destId="{C139935C-F600-418F-A856-64BDD8CDFB88}" srcOrd="2" destOrd="0" presId="urn:microsoft.com/office/officeart/2005/8/layout/hProcess7"/>
    <dgm:cxn modelId="{6FAECFB5-C38D-4C4F-B981-0B68E52AE608}" type="presParOf" srcId="{2358811D-AD16-4485-B83D-7E120D5A3EBA}" destId="{CF0066F2-CC70-4EA8-8000-C53F5C1F24B1}" srcOrd="3" destOrd="0" presId="urn:microsoft.com/office/officeart/2005/8/layout/hProcess7"/>
    <dgm:cxn modelId="{2D2DFB73-3CFD-4417-827D-EB35E01D7BF1}" type="presParOf" srcId="{2358811D-AD16-4485-B83D-7E120D5A3EBA}" destId="{B45ABC24-C39B-49D3-A2B7-250FD584F431}" srcOrd="4" destOrd="0" presId="urn:microsoft.com/office/officeart/2005/8/layout/hProcess7"/>
    <dgm:cxn modelId="{D8F009A9-6490-4666-93C8-C32205F51082}" type="presParOf" srcId="{B45ABC24-C39B-49D3-A2B7-250FD584F431}" destId="{016B7851-ED07-41AA-91EF-5A835E3DD507}" srcOrd="0" destOrd="0" presId="urn:microsoft.com/office/officeart/2005/8/layout/hProcess7"/>
    <dgm:cxn modelId="{38E887A1-E117-4449-8B22-41035479A371}" type="presParOf" srcId="{B45ABC24-C39B-49D3-A2B7-250FD584F431}" destId="{3C991234-4C45-4AB5-B968-D7D02D36FF07}" srcOrd="1" destOrd="0" presId="urn:microsoft.com/office/officeart/2005/8/layout/hProcess7"/>
    <dgm:cxn modelId="{68FADE38-029C-4485-9C8A-865EB89AACE4}" type="presParOf" srcId="{2358811D-AD16-4485-B83D-7E120D5A3EBA}" destId="{0D6CEDD9-FE6B-4289-A4E9-FAD5E608FC70}" srcOrd="5" destOrd="0" presId="urn:microsoft.com/office/officeart/2005/8/layout/hProcess7"/>
    <dgm:cxn modelId="{A963C7B9-C53C-46E5-B0BC-FF089AD9AC81}" type="presParOf" srcId="{2358811D-AD16-4485-B83D-7E120D5A3EBA}" destId="{3CFF5772-D6F9-4CB6-9AC5-B581493FA7EB}" srcOrd="6" destOrd="0" presId="urn:microsoft.com/office/officeart/2005/8/layout/hProcess7"/>
    <dgm:cxn modelId="{AED3855D-DBED-4170-BC21-0FE8F719CF45}" type="presParOf" srcId="{3CFF5772-D6F9-4CB6-9AC5-B581493FA7EB}" destId="{E9B83AE6-5384-47B7-AAAB-433BDA8921D8}" srcOrd="0" destOrd="0" presId="urn:microsoft.com/office/officeart/2005/8/layout/hProcess7"/>
    <dgm:cxn modelId="{CB2DE030-7237-4305-BC84-900B8C43BA20}" type="presParOf" srcId="{3CFF5772-D6F9-4CB6-9AC5-B581493FA7EB}" destId="{D91F4DFA-AF61-4DA7-B416-261203779B99}" srcOrd="1" destOrd="0" presId="urn:microsoft.com/office/officeart/2005/8/layout/hProcess7"/>
    <dgm:cxn modelId="{5A632025-84E1-4F9F-BC1D-C564185BAA60}" type="presParOf" srcId="{3CFF5772-D6F9-4CB6-9AC5-B581493FA7EB}" destId="{372FA5E4-2668-4906-BA19-38B7056279DA}" srcOrd="2" destOrd="0" presId="urn:microsoft.com/office/officeart/2005/8/layout/hProcess7"/>
    <dgm:cxn modelId="{49EE355C-5D53-4B81-A5F8-ED85EBAED52C}" type="presParOf" srcId="{2358811D-AD16-4485-B83D-7E120D5A3EBA}" destId="{ABB0A569-9C34-4D4E-84EF-865AE0B32515}" srcOrd="7" destOrd="0" presId="urn:microsoft.com/office/officeart/2005/8/layout/hProcess7"/>
    <dgm:cxn modelId="{02B13E7A-21DB-4B78-97B2-DE9352763D0C}" type="presParOf" srcId="{2358811D-AD16-4485-B83D-7E120D5A3EBA}" destId="{CB997035-ADEC-42DA-A965-560512AF96AB}" srcOrd="8" destOrd="0" presId="urn:microsoft.com/office/officeart/2005/8/layout/hProcess7"/>
    <dgm:cxn modelId="{8F69661E-E672-4F61-BD56-FADD0C7111AE}" type="presParOf" srcId="{CB997035-ADEC-42DA-A965-560512AF96AB}" destId="{07C15E4C-134F-4BF2-8D38-276CD15FB5CB}" srcOrd="0" destOrd="0" presId="urn:microsoft.com/office/officeart/2005/8/layout/hProcess7"/>
    <dgm:cxn modelId="{BAF032D0-C674-43FC-BC69-F6524D8961D2}" type="presParOf" srcId="{CB997035-ADEC-42DA-A965-560512AF96AB}" destId="{52C6F37B-210A-4D9B-B8BC-E25B0F0E80DC}" srcOrd="1" destOrd="0" presId="urn:microsoft.com/office/officeart/2005/8/layout/hProcess7"/>
    <dgm:cxn modelId="{E75C41CA-25AB-4918-920B-16C31BA1CA06}" type="presParOf" srcId="{2358811D-AD16-4485-B83D-7E120D5A3EBA}" destId="{948589CC-9AF1-4529-868F-F721667C0997}" srcOrd="9" destOrd="0" presId="urn:microsoft.com/office/officeart/2005/8/layout/hProcess7"/>
    <dgm:cxn modelId="{0DC840CA-7F0F-4214-9B01-9A3891CF1255}" type="presParOf" srcId="{2358811D-AD16-4485-B83D-7E120D5A3EBA}" destId="{23FBD563-97D6-439A-BF43-01FA53FEE2BA}" srcOrd="10" destOrd="0" presId="urn:microsoft.com/office/officeart/2005/8/layout/hProcess7"/>
    <dgm:cxn modelId="{E04107F0-D049-419D-BBB8-0AA73B777E1C}" type="presParOf" srcId="{23FBD563-97D6-439A-BF43-01FA53FEE2BA}" destId="{B9A470A8-08B0-44A3-B7B5-A4331B042B8A}" srcOrd="0" destOrd="0" presId="urn:microsoft.com/office/officeart/2005/8/layout/hProcess7"/>
    <dgm:cxn modelId="{37F40CA7-59AB-43E1-87C4-2411D0F3A30F}" type="presParOf" srcId="{23FBD563-97D6-439A-BF43-01FA53FEE2BA}" destId="{D79CC247-1F61-4E90-9866-DAA70D747B32}" srcOrd="1" destOrd="0" presId="urn:microsoft.com/office/officeart/2005/8/layout/hProcess7"/>
    <dgm:cxn modelId="{EC83D4D8-12C9-49F9-ACCA-D0D94C5B4534}" type="presParOf" srcId="{23FBD563-97D6-439A-BF43-01FA53FEE2BA}" destId="{45DD9CF7-DECB-49AC-9BD4-9B3930A3B294}" srcOrd="2" destOrd="0" presId="urn:microsoft.com/office/officeart/2005/8/layout/hProcess7"/>
    <dgm:cxn modelId="{EE16E861-CF32-4042-8B61-8CD77E911DA0}" type="presParOf" srcId="{2358811D-AD16-4485-B83D-7E120D5A3EBA}" destId="{73EAF9D3-6EC6-4107-8357-4A60A231DF80}" srcOrd="11" destOrd="0" presId="urn:microsoft.com/office/officeart/2005/8/layout/hProcess7"/>
    <dgm:cxn modelId="{12586436-41FB-4BCF-8EBF-178D237D06F4}" type="presParOf" srcId="{2358811D-AD16-4485-B83D-7E120D5A3EBA}" destId="{6ABCD757-8B53-407F-9CA6-88EDA2B905BC}" srcOrd="12" destOrd="0" presId="urn:microsoft.com/office/officeart/2005/8/layout/hProcess7"/>
    <dgm:cxn modelId="{39D32072-5D64-4DB0-A413-BABA6CCAD940}" type="presParOf" srcId="{6ABCD757-8B53-407F-9CA6-88EDA2B905BC}" destId="{880FBCA3-1096-4E7C-874F-8D7904239F28}" srcOrd="0" destOrd="0" presId="urn:microsoft.com/office/officeart/2005/8/layout/hProcess7"/>
    <dgm:cxn modelId="{48ADAA90-3D5B-4425-AB56-73A470758A01}"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74EC21-45C6-4431-A8D0-9AB10D7F5D1E}" srcId="{F3CC4D8D-51D0-4CAB-A7E0-F3C82C757EE3}" destId="{EBB1B637-C7A6-4FB0-A677-16961CC89DBF}" srcOrd="1" destOrd="0" parTransId="{9152080C-04A0-4A9C-8236-DAB33AFEFD46}" sibTransId="{5F4F1DFB-B445-486F-80FC-689DC44D05C5}"/>
    <dgm:cxn modelId="{9753E374-AA0E-4494-B023-35BC7A6E3164}" type="presOf" srcId="{52AC4D52-AC6B-43A5-83D3-92B328BC6853}" destId="{8DBA6631-669F-405E-9DE8-0FA381224CCB}" srcOrd="1" destOrd="0" presId="urn:microsoft.com/office/officeart/2005/8/layout/hProcess7"/>
    <dgm:cxn modelId="{221BA17D-A421-45D4-8F75-186CF9867ACE}" type="presOf" srcId="{F3CC4D8D-51D0-4CAB-A7E0-F3C82C757EE3}" destId="{2358811D-AD16-4485-B83D-7E120D5A3EBA}" srcOrd="0" destOrd="0" presId="urn:microsoft.com/office/officeart/2005/8/layout/hProcess7"/>
    <dgm:cxn modelId="{DBEAB57D-0293-4C84-9575-D52C56475A01}" type="presOf" srcId="{EBB1B637-C7A6-4FB0-A677-16961CC89DBF}" destId="{28A1B819-FD77-4B28-83B2-66168443303B}"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7CBA34B5-D4FD-4023-A570-9A213E919CF1}" type="presOf" srcId="{EBB1B637-C7A6-4FB0-A677-16961CC89DBF}" destId="{64520AE6-CA28-44A4-BD01-EAAB20F3659C}" srcOrd="0" destOrd="0" presId="urn:microsoft.com/office/officeart/2005/8/layout/hProcess7"/>
    <dgm:cxn modelId="{8091DDE8-2D60-4248-B87B-8C4B2F93E9F2}" type="presOf" srcId="{52AC4D52-AC6B-43A5-83D3-92B328BC6853}" destId="{4F4D0479-E343-4435-B0DE-6E8EA1D63082}" srcOrd="0" destOrd="0" presId="urn:microsoft.com/office/officeart/2005/8/layout/hProcess7"/>
    <dgm:cxn modelId="{034CDA53-4BEB-43EA-A46C-A2CF8BB69AB8}" type="presParOf" srcId="{2358811D-AD16-4485-B83D-7E120D5A3EBA}" destId="{C5EE6942-082E-430E-AB21-37017B9A136B}" srcOrd="0" destOrd="0" presId="urn:microsoft.com/office/officeart/2005/8/layout/hProcess7"/>
    <dgm:cxn modelId="{3B1CD1CA-4A26-40F3-8BCB-C1017FCA1FC2}" type="presParOf" srcId="{C5EE6942-082E-430E-AB21-37017B9A136B}" destId="{4F4D0479-E343-4435-B0DE-6E8EA1D63082}" srcOrd="0" destOrd="0" presId="urn:microsoft.com/office/officeart/2005/8/layout/hProcess7"/>
    <dgm:cxn modelId="{9CE6DB4D-BFA7-4FF4-83B6-7AE7AAD2DD38}" type="presParOf" srcId="{C5EE6942-082E-430E-AB21-37017B9A136B}" destId="{8DBA6631-669F-405E-9DE8-0FA381224CCB}" srcOrd="1" destOrd="0" presId="urn:microsoft.com/office/officeart/2005/8/layout/hProcess7"/>
    <dgm:cxn modelId="{68BC576B-11CB-4803-807C-48261241519D}" type="presParOf" srcId="{2358811D-AD16-4485-B83D-7E120D5A3EBA}" destId="{FEF3A57A-DA77-4CFC-ACAF-52A56EB8CC18}" srcOrd="1" destOrd="0" presId="urn:microsoft.com/office/officeart/2005/8/layout/hProcess7"/>
    <dgm:cxn modelId="{45D781DD-ACD6-471E-8587-153E580C4B17}" type="presParOf" srcId="{2358811D-AD16-4485-B83D-7E120D5A3EBA}" destId="{3E288028-4220-4E47-BBEB-1D5D19141B31}" srcOrd="2" destOrd="0" presId="urn:microsoft.com/office/officeart/2005/8/layout/hProcess7"/>
    <dgm:cxn modelId="{42F0F5CD-639B-462C-82BA-55D05467258D}" type="presParOf" srcId="{3E288028-4220-4E47-BBEB-1D5D19141B31}" destId="{3AB04FDB-C8A5-4B67-B663-AEC9684C0F1B}" srcOrd="0" destOrd="0" presId="urn:microsoft.com/office/officeart/2005/8/layout/hProcess7"/>
    <dgm:cxn modelId="{E0FADEDA-103C-4DE0-A5D6-D1830FA149A2}" type="presParOf" srcId="{3E288028-4220-4E47-BBEB-1D5D19141B31}" destId="{427FC1E3-0593-4C6D-B81C-9EA4B510122F}" srcOrd="1" destOrd="0" presId="urn:microsoft.com/office/officeart/2005/8/layout/hProcess7"/>
    <dgm:cxn modelId="{B7448B6E-4E4D-4CFD-98C9-91D409DF71CB}" type="presParOf" srcId="{3E288028-4220-4E47-BBEB-1D5D19141B31}" destId="{C139935C-F600-418F-A856-64BDD8CDFB88}" srcOrd="2" destOrd="0" presId="urn:microsoft.com/office/officeart/2005/8/layout/hProcess7"/>
    <dgm:cxn modelId="{C84926D4-5A3A-4821-BD4B-9424A0E06125}" type="presParOf" srcId="{2358811D-AD16-4485-B83D-7E120D5A3EBA}" destId="{CF0066F2-CC70-4EA8-8000-C53F5C1F24B1}" srcOrd="3" destOrd="0" presId="urn:microsoft.com/office/officeart/2005/8/layout/hProcess7"/>
    <dgm:cxn modelId="{5AA3A404-6DF1-48EC-90B6-15BCCD6577BB}" type="presParOf" srcId="{2358811D-AD16-4485-B83D-7E120D5A3EBA}" destId="{7E54EF28-F8B3-4243-A076-5C3E61512D4F}" srcOrd="4" destOrd="0" presId="urn:microsoft.com/office/officeart/2005/8/layout/hProcess7"/>
    <dgm:cxn modelId="{3A2CD3CB-2661-4547-BA87-9C214ABB0019}" type="presParOf" srcId="{7E54EF28-F8B3-4243-A076-5C3E61512D4F}" destId="{64520AE6-CA28-44A4-BD01-EAAB20F3659C}" srcOrd="0" destOrd="0" presId="urn:microsoft.com/office/officeart/2005/8/layout/hProcess7"/>
    <dgm:cxn modelId="{563907C6-2736-409B-B4C1-9433424B4DB7}"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3645"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3645" y="1353819"/>
        <a:ext cx="1096496" cy="1353819"/>
      </dsp:txXfrm>
    </dsp:sp>
    <dsp:sp modelId="{0304F202-A9F3-479D-BEB1-3ABB9CCAFAF9}">
      <dsp:nvSpPr>
        <dsp:cNvPr id="0" name=""/>
        <dsp:cNvSpPr/>
      </dsp:nvSpPr>
      <dsp:spPr>
        <a:xfrm>
          <a:off x="36540" y="203072"/>
          <a:ext cx="1030706"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33037"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133037" y="1353819"/>
        <a:ext cx="1096496" cy="1353819"/>
      </dsp:txXfrm>
    </dsp:sp>
    <dsp:sp modelId="{AF799562-D0FE-4304-8CBE-F6EBFAE4013A}">
      <dsp:nvSpPr>
        <dsp:cNvPr id="0" name=""/>
        <dsp:cNvSpPr/>
      </dsp:nvSpPr>
      <dsp:spPr>
        <a:xfrm>
          <a:off x="1165932" y="203072"/>
          <a:ext cx="1030706"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262428"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2262428" y="1353819"/>
        <a:ext cx="1096496" cy="1353819"/>
      </dsp:txXfrm>
    </dsp:sp>
    <dsp:sp modelId="{069CDC01-BE12-484D-9486-671E87A5E1A9}">
      <dsp:nvSpPr>
        <dsp:cNvPr id="0" name=""/>
        <dsp:cNvSpPr/>
      </dsp:nvSpPr>
      <dsp:spPr>
        <a:xfrm>
          <a:off x="2295323" y="203072"/>
          <a:ext cx="1030706"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391820"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3391820" y="1353819"/>
        <a:ext cx="1096496" cy="1353819"/>
      </dsp:txXfrm>
    </dsp:sp>
    <dsp:sp modelId="{640B4EA2-5D13-4CA1-86A9-3221B0994580}">
      <dsp:nvSpPr>
        <dsp:cNvPr id="0" name=""/>
        <dsp:cNvSpPr/>
      </dsp:nvSpPr>
      <dsp:spPr>
        <a:xfrm>
          <a:off x="3424715" y="203072"/>
          <a:ext cx="1030706"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521211" y="0"/>
          <a:ext cx="1096496"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4521211" y="1353819"/>
        <a:ext cx="1096496" cy="1353819"/>
      </dsp:txXfrm>
    </dsp:sp>
    <dsp:sp modelId="{1722C8D5-9191-4617-9A5C-B2D813A9D915}">
      <dsp:nvSpPr>
        <dsp:cNvPr id="0" name=""/>
        <dsp:cNvSpPr/>
      </dsp:nvSpPr>
      <dsp:spPr>
        <a:xfrm>
          <a:off x="4554106" y="203072"/>
          <a:ext cx="1030706"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650603" y="0"/>
          <a:ext cx="1096496"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5650603" y="1353819"/>
        <a:ext cx="1096496" cy="1353819"/>
      </dsp:txXfrm>
    </dsp:sp>
    <dsp:sp modelId="{0ED1F304-354B-4320-B27C-70A3951670CA}">
      <dsp:nvSpPr>
        <dsp:cNvPr id="0" name=""/>
        <dsp:cNvSpPr/>
      </dsp:nvSpPr>
      <dsp:spPr>
        <a:xfrm>
          <a:off x="5683498" y="203072"/>
          <a:ext cx="1030706"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779995"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6779995" y="1353819"/>
        <a:ext cx="1096496" cy="1353819"/>
      </dsp:txXfrm>
    </dsp:sp>
    <dsp:sp modelId="{92DE6F99-74F9-48AD-8F0A-3356A4758B7E}">
      <dsp:nvSpPr>
        <dsp:cNvPr id="0" name=""/>
        <dsp:cNvSpPr/>
      </dsp:nvSpPr>
      <dsp:spPr>
        <a:xfrm>
          <a:off x="6812889" y="203072"/>
          <a:ext cx="1030706"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7909386"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7909386" y="1353819"/>
        <a:ext cx="1096496" cy="1353819"/>
      </dsp:txXfrm>
    </dsp:sp>
    <dsp:sp modelId="{55472D87-4270-4864-9513-C4EF84F48593}">
      <dsp:nvSpPr>
        <dsp:cNvPr id="0" name=""/>
        <dsp:cNvSpPr/>
      </dsp:nvSpPr>
      <dsp:spPr>
        <a:xfrm>
          <a:off x="7942281" y="203072"/>
          <a:ext cx="1030706"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360381" y="2703864"/>
          <a:ext cx="8288766"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11"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19173" y="219383"/>
        <a:ext cx="546354" cy="107584"/>
      </dsp:txXfrm>
    </dsp:sp>
    <dsp:sp modelId="{E0A01FB4-1D39-44C8-BE71-7169CCA8ECD3}">
      <dsp:nvSpPr>
        <dsp:cNvPr id="0" name=""/>
        <dsp:cNvSpPr/>
      </dsp:nvSpPr>
      <dsp:spPr>
        <a:xfrm>
          <a:off x="556960"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337575" y="219383"/>
        <a:ext cx="546354" cy="107584"/>
      </dsp:txXfrm>
    </dsp:sp>
    <dsp:sp modelId="{427FC1E3-0593-4C6D-B81C-9EA4B510122F}">
      <dsp:nvSpPr>
        <dsp:cNvPr id="0" name=""/>
        <dsp:cNvSpPr/>
      </dsp:nvSpPr>
      <dsp:spPr>
        <a:xfrm rot="5400000">
          <a:off x="512205" y="513181"/>
          <a:ext cx="94890" cy="80688"/>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611146"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212061" y="212061"/>
        <a:ext cx="546352" cy="1222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30"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217008" y="217139"/>
        <a:ext cx="546352" cy="112074"/>
      </dsp:txXfrm>
    </dsp:sp>
    <dsp:sp modelId="{168CDFC9-90CE-424B-A4E8-278ACC8BE182}">
      <dsp:nvSpPr>
        <dsp:cNvPr id="0" name=""/>
        <dsp:cNvSpPr/>
      </dsp:nvSpPr>
      <dsp:spPr>
        <a:xfrm>
          <a:off x="580113"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362974" y="217139"/>
        <a:ext cx="546352" cy="112074"/>
      </dsp:txXfrm>
    </dsp:sp>
    <dsp:sp modelId="{427FC1E3-0593-4C6D-B81C-9EA4B510122F}">
      <dsp:nvSpPr>
        <dsp:cNvPr id="0" name=""/>
        <dsp:cNvSpPr/>
      </dsp:nvSpPr>
      <dsp:spPr>
        <a:xfrm rot="5400000">
          <a:off x="533956"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160096"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942957" y="217139"/>
        <a:ext cx="546352" cy="112074"/>
      </dsp:txXfrm>
    </dsp:sp>
    <dsp:sp modelId="{FE0A7E94-0825-4074-865F-1ACA6778AEB4}">
      <dsp:nvSpPr>
        <dsp:cNvPr id="0" name=""/>
        <dsp:cNvSpPr/>
      </dsp:nvSpPr>
      <dsp:spPr>
        <a:xfrm rot="5400000">
          <a:off x="1113939"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3645"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3645" y="1353819"/>
        <a:ext cx="1096496" cy="1353819"/>
      </dsp:txXfrm>
    </dsp:sp>
    <dsp:sp modelId="{0304F202-A9F3-479D-BEB1-3ABB9CCAFAF9}">
      <dsp:nvSpPr>
        <dsp:cNvPr id="0" name=""/>
        <dsp:cNvSpPr/>
      </dsp:nvSpPr>
      <dsp:spPr>
        <a:xfrm>
          <a:off x="36540" y="203072"/>
          <a:ext cx="1030706"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33037"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133037" y="1353819"/>
        <a:ext cx="1096496" cy="1353819"/>
      </dsp:txXfrm>
    </dsp:sp>
    <dsp:sp modelId="{AF799562-D0FE-4304-8CBE-F6EBFAE4013A}">
      <dsp:nvSpPr>
        <dsp:cNvPr id="0" name=""/>
        <dsp:cNvSpPr/>
      </dsp:nvSpPr>
      <dsp:spPr>
        <a:xfrm>
          <a:off x="1165932" y="203072"/>
          <a:ext cx="1030706"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262428"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2262428" y="1353819"/>
        <a:ext cx="1096496" cy="1353819"/>
      </dsp:txXfrm>
    </dsp:sp>
    <dsp:sp modelId="{069CDC01-BE12-484D-9486-671E87A5E1A9}">
      <dsp:nvSpPr>
        <dsp:cNvPr id="0" name=""/>
        <dsp:cNvSpPr/>
      </dsp:nvSpPr>
      <dsp:spPr>
        <a:xfrm>
          <a:off x="2295323" y="203072"/>
          <a:ext cx="1030706"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391820"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3391820" y="1353819"/>
        <a:ext cx="1096496" cy="1353819"/>
      </dsp:txXfrm>
    </dsp:sp>
    <dsp:sp modelId="{640B4EA2-5D13-4CA1-86A9-3221B0994580}">
      <dsp:nvSpPr>
        <dsp:cNvPr id="0" name=""/>
        <dsp:cNvSpPr/>
      </dsp:nvSpPr>
      <dsp:spPr>
        <a:xfrm>
          <a:off x="3424715" y="203072"/>
          <a:ext cx="1030706"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521211" y="0"/>
          <a:ext cx="1096496"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4521211" y="1353819"/>
        <a:ext cx="1096496" cy="1353819"/>
      </dsp:txXfrm>
    </dsp:sp>
    <dsp:sp modelId="{1722C8D5-9191-4617-9A5C-B2D813A9D915}">
      <dsp:nvSpPr>
        <dsp:cNvPr id="0" name=""/>
        <dsp:cNvSpPr/>
      </dsp:nvSpPr>
      <dsp:spPr>
        <a:xfrm>
          <a:off x="4554106" y="203072"/>
          <a:ext cx="1030706"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650603" y="0"/>
          <a:ext cx="1096496"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5650603" y="1353819"/>
        <a:ext cx="1096496" cy="1353819"/>
      </dsp:txXfrm>
    </dsp:sp>
    <dsp:sp modelId="{0ED1F304-354B-4320-B27C-70A3951670CA}">
      <dsp:nvSpPr>
        <dsp:cNvPr id="0" name=""/>
        <dsp:cNvSpPr/>
      </dsp:nvSpPr>
      <dsp:spPr>
        <a:xfrm>
          <a:off x="5683498" y="203072"/>
          <a:ext cx="1030706"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779995"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6779995" y="1353819"/>
        <a:ext cx="1096496" cy="1353819"/>
      </dsp:txXfrm>
    </dsp:sp>
    <dsp:sp modelId="{92DE6F99-74F9-48AD-8F0A-3356A4758B7E}">
      <dsp:nvSpPr>
        <dsp:cNvPr id="0" name=""/>
        <dsp:cNvSpPr/>
      </dsp:nvSpPr>
      <dsp:spPr>
        <a:xfrm>
          <a:off x="6812889" y="203072"/>
          <a:ext cx="1030706"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7909386"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7909386" y="1353819"/>
        <a:ext cx="1096496" cy="1353819"/>
      </dsp:txXfrm>
    </dsp:sp>
    <dsp:sp modelId="{55472D87-4270-4864-9513-C4EF84F48593}">
      <dsp:nvSpPr>
        <dsp:cNvPr id="0" name=""/>
        <dsp:cNvSpPr/>
      </dsp:nvSpPr>
      <dsp:spPr>
        <a:xfrm>
          <a:off x="7942281" y="203072"/>
          <a:ext cx="1030706"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360381" y="2703864"/>
          <a:ext cx="8288766"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92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216861" y="260164"/>
        <a:ext cx="546685" cy="111114"/>
      </dsp:txXfrm>
    </dsp:sp>
    <dsp:sp modelId="{016B7851-ED07-41AA-91EF-5A835E3DD507}">
      <dsp:nvSpPr>
        <dsp:cNvPr id="0" name=""/>
        <dsp:cNvSpPr/>
      </dsp:nvSpPr>
      <dsp:spPr>
        <a:xfrm>
          <a:off x="57594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358158" y="260164"/>
        <a:ext cx="546685" cy="111114"/>
      </dsp:txXfrm>
    </dsp:sp>
    <dsp:sp modelId="{427FC1E3-0593-4C6D-B81C-9EA4B510122F}">
      <dsp:nvSpPr>
        <dsp:cNvPr id="0" name=""/>
        <dsp:cNvSpPr/>
      </dsp:nvSpPr>
      <dsp:spPr>
        <a:xfrm rot="5400000">
          <a:off x="529729" y="572285"/>
          <a:ext cx="97984"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15096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933178" y="260164"/>
        <a:ext cx="546685" cy="111114"/>
      </dsp:txXfrm>
    </dsp:sp>
    <dsp:sp modelId="{D91F4DFA-AF61-4DA7-B416-261203779B99}">
      <dsp:nvSpPr>
        <dsp:cNvPr id="0" name=""/>
        <dsp:cNvSpPr/>
      </dsp:nvSpPr>
      <dsp:spPr>
        <a:xfrm rot="5400000">
          <a:off x="1104749" y="572285"/>
          <a:ext cx="97984"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1725983" y="42379"/>
          <a:ext cx="555574" cy="66668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1508198" y="260164"/>
        <a:ext cx="546685" cy="111114"/>
      </dsp:txXfrm>
    </dsp:sp>
    <dsp:sp modelId="{D79CC247-1F61-4E90-9866-DAA70D747B32}">
      <dsp:nvSpPr>
        <dsp:cNvPr id="0" name=""/>
        <dsp:cNvSpPr/>
      </dsp:nvSpPr>
      <dsp:spPr>
        <a:xfrm rot="5400000">
          <a:off x="1679769" y="572285"/>
          <a:ext cx="97984"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216081" y="216081"/>
        <a:ext cx="546352" cy="114189"/>
      </dsp:txXfrm>
    </dsp:sp>
    <dsp:sp modelId="{64520AE6-CA28-44A4-BD01-EAAB20F3659C}">
      <dsp:nvSpPr>
        <dsp:cNvPr id="0" name=""/>
        <dsp:cNvSpPr/>
      </dsp:nvSpPr>
      <dsp:spPr>
        <a:xfrm>
          <a:off x="591153"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375072" y="216081"/>
        <a:ext cx="546352" cy="114189"/>
      </dsp:txXfrm>
    </dsp:sp>
    <dsp:sp modelId="{427FC1E3-0593-4C6D-B81C-9EA4B510122F}">
      <dsp:nvSpPr>
        <dsp:cNvPr id="0" name=""/>
        <dsp:cNvSpPr/>
      </dsp:nvSpPr>
      <dsp:spPr>
        <a:xfrm rot="5400000">
          <a:off x="545057" y="528267"/>
          <a:ext cx="97900" cy="85641"/>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11" y="10388"/>
          <a:ext cx="537922" cy="645506"/>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10654" y="221253"/>
        <a:ext cx="529315" cy="107584"/>
      </dsp:txXfrm>
    </dsp:sp>
    <dsp:sp modelId="{E0A01FB4-1D39-44C8-BE71-7169CCA8ECD3}">
      <dsp:nvSpPr>
        <dsp:cNvPr id="0" name=""/>
        <dsp:cNvSpPr/>
      </dsp:nvSpPr>
      <dsp:spPr>
        <a:xfrm>
          <a:off x="556960" y="10388"/>
          <a:ext cx="537922" cy="645506"/>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346095" y="221253"/>
        <a:ext cx="529315" cy="107584"/>
      </dsp:txXfrm>
    </dsp:sp>
    <dsp:sp modelId="{427FC1E3-0593-4C6D-B81C-9EA4B510122F}">
      <dsp:nvSpPr>
        <dsp:cNvPr id="0" name=""/>
        <dsp:cNvSpPr/>
      </dsp:nvSpPr>
      <dsp:spPr>
        <a:xfrm rot="5400000">
          <a:off x="512205" y="523570"/>
          <a:ext cx="94890" cy="80688"/>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611146"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212061" y="212061"/>
        <a:ext cx="546352" cy="12222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30"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217008" y="217139"/>
        <a:ext cx="546352" cy="112074"/>
      </dsp:txXfrm>
    </dsp:sp>
    <dsp:sp modelId="{168CDFC9-90CE-424B-A4E8-278ACC8BE182}">
      <dsp:nvSpPr>
        <dsp:cNvPr id="0" name=""/>
        <dsp:cNvSpPr/>
      </dsp:nvSpPr>
      <dsp:spPr>
        <a:xfrm>
          <a:off x="580113"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362974" y="217139"/>
        <a:ext cx="546352" cy="112074"/>
      </dsp:txXfrm>
    </dsp:sp>
    <dsp:sp modelId="{427FC1E3-0593-4C6D-B81C-9EA4B510122F}">
      <dsp:nvSpPr>
        <dsp:cNvPr id="0" name=""/>
        <dsp:cNvSpPr/>
      </dsp:nvSpPr>
      <dsp:spPr>
        <a:xfrm rot="5400000">
          <a:off x="533956"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160096"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942957" y="217139"/>
        <a:ext cx="546352" cy="112074"/>
      </dsp:txXfrm>
    </dsp:sp>
    <dsp:sp modelId="{FE0A7E94-0825-4074-865F-1ACA6778AEB4}">
      <dsp:nvSpPr>
        <dsp:cNvPr id="0" name=""/>
        <dsp:cNvSpPr/>
      </dsp:nvSpPr>
      <dsp:spPr>
        <a:xfrm rot="5400000">
          <a:off x="1113939"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A7F8F-8F9E-4312-9CE0-5277995F61C1}">
      <dsp:nvSpPr>
        <dsp:cNvPr id="0" name=""/>
        <dsp:cNvSpPr/>
      </dsp:nvSpPr>
      <dsp:spPr>
        <a:xfrm>
          <a:off x="-35290" y="76194"/>
          <a:ext cx="2472882" cy="2365385"/>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Internalizing </a:t>
          </a:r>
        </a:p>
      </dsp:txBody>
      <dsp:txXfrm>
        <a:off x="310022" y="355124"/>
        <a:ext cx="1425806" cy="1807526"/>
      </dsp:txXfrm>
    </dsp:sp>
    <dsp:sp modelId="{E4694F79-E907-4923-843B-0C13A4F0DD7B}">
      <dsp:nvSpPr>
        <dsp:cNvPr id="0" name=""/>
        <dsp:cNvSpPr/>
      </dsp:nvSpPr>
      <dsp:spPr>
        <a:xfrm>
          <a:off x="1589772" y="76194"/>
          <a:ext cx="2331717" cy="23653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Externalizing</a:t>
          </a:r>
        </a:p>
      </dsp:txBody>
      <dsp:txXfrm>
        <a:off x="2251476" y="355124"/>
        <a:ext cx="1344413" cy="1807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92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216694" y="217618"/>
        <a:ext cx="546351" cy="111114"/>
      </dsp:txXfrm>
    </dsp:sp>
    <dsp:sp modelId="{016B7851-ED07-41AA-91EF-5A835E3DD507}">
      <dsp:nvSpPr>
        <dsp:cNvPr id="0" name=""/>
        <dsp:cNvSpPr/>
      </dsp:nvSpPr>
      <dsp:spPr>
        <a:xfrm>
          <a:off x="57594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358325" y="217618"/>
        <a:ext cx="546351" cy="111114"/>
      </dsp:txXfrm>
    </dsp:sp>
    <dsp:sp modelId="{427FC1E3-0593-4C6D-B81C-9EA4B510122F}">
      <dsp:nvSpPr>
        <dsp:cNvPr id="0" name=""/>
        <dsp:cNvSpPr/>
      </dsp:nvSpPr>
      <dsp:spPr>
        <a:xfrm rot="5400000">
          <a:off x="52973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15096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933345" y="217618"/>
        <a:ext cx="546351" cy="111114"/>
      </dsp:txXfrm>
    </dsp:sp>
    <dsp:sp modelId="{D91F4DFA-AF61-4DA7-B416-261203779B99}">
      <dsp:nvSpPr>
        <dsp:cNvPr id="0" name=""/>
        <dsp:cNvSpPr/>
      </dsp:nvSpPr>
      <dsp:spPr>
        <a:xfrm rot="5400000">
          <a:off x="110475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172598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1508365" y="217618"/>
        <a:ext cx="546351" cy="111114"/>
      </dsp:txXfrm>
    </dsp:sp>
    <dsp:sp modelId="{D79CC247-1F61-4E90-9866-DAA70D747B32}">
      <dsp:nvSpPr>
        <dsp:cNvPr id="0" name=""/>
        <dsp:cNvSpPr/>
      </dsp:nvSpPr>
      <dsp:spPr>
        <a:xfrm rot="5400000">
          <a:off x="167977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514456" y="459047"/>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68080"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869404" y="0"/>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ED … &lt;1%</a:t>
          </a:r>
        </a:p>
      </dsp:txBody>
      <dsp:txXfrm>
        <a:off x="1869404" y="0"/>
        <a:ext cx="1637277" cy="418451"/>
      </dsp:txXfrm>
    </dsp:sp>
    <dsp:sp modelId="{F85020AF-8515-406B-B6E1-03CC05B4F8F1}">
      <dsp:nvSpPr>
        <dsp:cNvPr id="0" name=""/>
        <dsp:cNvSpPr/>
      </dsp:nvSpPr>
      <dsp:spPr>
        <a:xfrm>
          <a:off x="1986491" y="327623"/>
          <a:ext cx="193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98613" y="448209"/>
          <a:ext cx="908535" cy="671629"/>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09591" y="474945"/>
          <a:ext cx="1625994"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EBD … 12%</a:t>
          </a:r>
        </a:p>
      </dsp:txBody>
      <dsp:txXfrm>
        <a:off x="2109591" y="474945"/>
        <a:ext cx="1625994" cy="644425"/>
      </dsp:txXfrm>
    </dsp:sp>
    <dsp:sp modelId="{1E4DC311-4D49-4A44-8224-A248A07C0CCA}">
      <dsp:nvSpPr>
        <dsp:cNvPr id="0" name=""/>
        <dsp:cNvSpPr/>
      </dsp:nvSpPr>
      <dsp:spPr>
        <a:xfrm>
          <a:off x="2125521" y="910145"/>
          <a:ext cx="193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552446" y="1015650"/>
          <a:ext cx="677008" cy="467853"/>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3089" y="876780"/>
          <a:ext cx="1078699" cy="1294439"/>
        </a:xfrm>
        <a:prstGeom prst="roundRect">
          <a:avLst>
            <a:gd name="adj" fmla="val 5000"/>
          </a:avLst>
        </a:prstGeom>
        <a:solidFill>
          <a:schemeClr val="lt1">
            <a:hueOff val="0"/>
            <a:satOff val="0"/>
            <a:lumOff val="0"/>
            <a:alphaOff val="0"/>
          </a:schemeClr>
        </a:solid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419760" y="1299630"/>
        <a:ext cx="1061440" cy="215739"/>
      </dsp:txXfrm>
    </dsp:sp>
    <dsp:sp modelId="{971673C2-F47C-2B46-A180-42AE3DADCE7D}">
      <dsp:nvSpPr>
        <dsp:cNvPr id="0" name=""/>
        <dsp:cNvSpPr/>
      </dsp:nvSpPr>
      <dsp:spPr>
        <a:xfrm>
          <a:off x="218829" y="876780"/>
          <a:ext cx="803630" cy="1294439"/>
        </a:xfrm>
        <a:prstGeom prst="rect">
          <a:avLst/>
        </a:prstGeom>
        <a:noFill/>
        <a:ln w="28575" cap="rnd" cmpd="sng" algn="ctr">
          <a:noFill/>
          <a:prstDash val="solid"/>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0861" rIns="0" bIns="0" numCol="1" spcCol="1270" anchor="t" anchorCtr="0">
          <a:noAutofit/>
        </a:bodyPr>
        <a:lstStyle/>
        <a:p>
          <a:pPr marL="0" lvl="0" indent="0" algn="l" defTabSz="400050">
            <a:lnSpc>
              <a:spcPct val="90000"/>
            </a:lnSpc>
            <a:spcBef>
              <a:spcPct val="0"/>
            </a:spcBef>
            <a:spcAft>
              <a:spcPct val="35000"/>
            </a:spcAft>
            <a:buNone/>
          </a:pPr>
          <a:r>
            <a:rPr lang="en-US" sz="900" kern="1200" dirty="0"/>
            <a:t>Share overview with faculty and staff; Build reactive plan</a:t>
          </a:r>
        </a:p>
      </dsp:txBody>
      <dsp:txXfrm>
        <a:off x="218829" y="876780"/>
        <a:ext cx="803630" cy="1294439"/>
      </dsp:txXfrm>
    </dsp:sp>
    <dsp:sp modelId="{4E92D05A-7E69-B94B-938F-8CB8794072A0}">
      <dsp:nvSpPr>
        <dsp:cNvPr id="0" name=""/>
        <dsp:cNvSpPr/>
      </dsp:nvSpPr>
      <dsp:spPr>
        <a:xfrm>
          <a:off x="1119543" y="876780"/>
          <a:ext cx="1078699" cy="1294439"/>
        </a:xfrm>
        <a:prstGeom prst="roundRect">
          <a:avLst>
            <a:gd name="adj" fmla="val 5000"/>
          </a:avLst>
        </a:prstGeom>
        <a:solidFill>
          <a:schemeClr val="lt1">
            <a:hueOff val="0"/>
            <a:satOff val="0"/>
            <a:lumOff val="0"/>
            <a:alphaOff val="0"/>
          </a:schemeClr>
        </a:solid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696693" y="1299630"/>
        <a:ext cx="1061440" cy="215739"/>
      </dsp:txXfrm>
    </dsp:sp>
    <dsp:sp modelId="{926E4446-4CD7-D94B-8D3A-223F9E75C6A3}">
      <dsp:nvSpPr>
        <dsp:cNvPr id="0" name=""/>
        <dsp:cNvSpPr/>
      </dsp:nvSpPr>
      <dsp:spPr>
        <a:xfrm rot="5400000">
          <a:off x="1029778" y="1906065"/>
          <a:ext cx="190317" cy="161804"/>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335283" y="876780"/>
          <a:ext cx="803630" cy="1294439"/>
        </a:xfrm>
        <a:prstGeom prst="rect">
          <a:avLst/>
        </a:prstGeom>
        <a:noFill/>
        <a:ln w="28575" cap="rnd" cmpd="sng" algn="ctr">
          <a:noFill/>
          <a:prstDash val="solid"/>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0861" rIns="0" bIns="0" numCol="1" spcCol="1270" anchor="t" anchorCtr="0">
          <a:noAutofit/>
        </a:bodyPr>
        <a:lstStyle/>
        <a:p>
          <a:pPr marL="0" lvl="0" indent="0" algn="l" defTabSz="400050">
            <a:lnSpc>
              <a:spcPct val="90000"/>
            </a:lnSpc>
            <a:spcBef>
              <a:spcPct val="0"/>
            </a:spcBef>
            <a:spcAft>
              <a:spcPct val="35000"/>
            </a:spcAft>
            <a:buNone/>
          </a:pPr>
          <a:r>
            <a:rPr lang="en-US" sz="900" kern="1200" dirty="0"/>
            <a:t>Finalize and share expectation matrix and teaching &amp;</a:t>
          </a:r>
          <a:r>
            <a:rPr lang="en-US" sz="900" kern="1200" baseline="0" dirty="0"/>
            <a:t> </a:t>
          </a:r>
          <a:r>
            <a:rPr lang="en-US" sz="900" kern="1200" dirty="0"/>
            <a:t>reinforcing components</a:t>
          </a:r>
        </a:p>
      </dsp:txBody>
      <dsp:txXfrm>
        <a:off x="1335283" y="876780"/>
        <a:ext cx="803630" cy="1294439"/>
      </dsp:txXfrm>
    </dsp:sp>
    <dsp:sp modelId="{C6321622-D5D4-704D-9D2D-3AC563738361}">
      <dsp:nvSpPr>
        <dsp:cNvPr id="0" name=""/>
        <dsp:cNvSpPr/>
      </dsp:nvSpPr>
      <dsp:spPr>
        <a:xfrm>
          <a:off x="2235997" y="876780"/>
          <a:ext cx="1078699" cy="1294439"/>
        </a:xfrm>
        <a:prstGeom prst="roundRect">
          <a:avLst>
            <a:gd name="adj" fmla="val 5000"/>
          </a:avLst>
        </a:prstGeom>
        <a:solidFill>
          <a:schemeClr val="lt1">
            <a:hueOff val="0"/>
            <a:satOff val="0"/>
            <a:lumOff val="0"/>
            <a:alphaOff val="0"/>
          </a:schemeClr>
        </a:solid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1813147" y="1299630"/>
        <a:ext cx="1061440" cy="215739"/>
      </dsp:txXfrm>
    </dsp:sp>
    <dsp:sp modelId="{F8F04E18-85D5-ED4B-85C6-2149A776013F}">
      <dsp:nvSpPr>
        <dsp:cNvPr id="0" name=""/>
        <dsp:cNvSpPr/>
      </dsp:nvSpPr>
      <dsp:spPr>
        <a:xfrm rot="5400000">
          <a:off x="2146231" y="1906065"/>
          <a:ext cx="190317" cy="161804"/>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2451737" y="876780"/>
          <a:ext cx="803630" cy="1294439"/>
        </a:xfrm>
        <a:prstGeom prst="rect">
          <a:avLst/>
        </a:prstGeom>
        <a:noFill/>
        <a:ln w="28575" cap="rnd" cmpd="sng" algn="ctr">
          <a:noFill/>
          <a:prstDash val="solid"/>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0861" rIns="0" bIns="0" numCol="1" spcCol="1270" anchor="t" anchorCtr="0">
          <a:noAutofit/>
        </a:bodyPr>
        <a:lstStyle/>
        <a:p>
          <a:pPr marL="0" lvl="0" indent="0" algn="l" defTabSz="400050">
            <a:lnSpc>
              <a:spcPct val="90000"/>
            </a:lnSpc>
            <a:spcBef>
              <a:spcPct val="0"/>
            </a:spcBef>
            <a:spcAft>
              <a:spcPct val="35000"/>
            </a:spcAft>
            <a:buNone/>
          </a:pPr>
          <a:r>
            <a:rPr lang="en-US" sz="900" kern="1200" dirty="0"/>
            <a:t>Share screeners; Complete assessment schedule</a:t>
          </a:r>
        </a:p>
      </dsp:txBody>
      <dsp:txXfrm>
        <a:off x="2451737" y="876780"/>
        <a:ext cx="803630" cy="1294439"/>
      </dsp:txXfrm>
    </dsp:sp>
    <dsp:sp modelId="{83AC6EE8-2A6A-C44F-A36F-2D642544406E}">
      <dsp:nvSpPr>
        <dsp:cNvPr id="0" name=""/>
        <dsp:cNvSpPr/>
      </dsp:nvSpPr>
      <dsp:spPr>
        <a:xfrm>
          <a:off x="3352451" y="876780"/>
          <a:ext cx="1078699" cy="1294439"/>
        </a:xfrm>
        <a:prstGeom prst="roundRect">
          <a:avLst>
            <a:gd name="adj" fmla="val 5000"/>
          </a:avLst>
        </a:prstGeom>
        <a:solidFill>
          <a:schemeClr val="lt1">
            <a:hueOff val="0"/>
            <a:satOff val="0"/>
            <a:lumOff val="0"/>
            <a:alphaOff val="0"/>
          </a:schemeClr>
        </a:solid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2929601" y="1299630"/>
        <a:ext cx="1061440" cy="215739"/>
      </dsp:txXfrm>
    </dsp:sp>
    <dsp:sp modelId="{2FB0FBF8-92A5-ED4B-AE33-17FB27DF68E8}">
      <dsp:nvSpPr>
        <dsp:cNvPr id="0" name=""/>
        <dsp:cNvSpPr/>
      </dsp:nvSpPr>
      <dsp:spPr>
        <a:xfrm rot="5400000">
          <a:off x="3262685" y="1906065"/>
          <a:ext cx="190317" cy="161804"/>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3568191" y="876780"/>
          <a:ext cx="803630" cy="1294439"/>
        </a:xfrm>
        <a:prstGeom prst="rect">
          <a:avLst/>
        </a:prstGeom>
        <a:noFill/>
        <a:ln w="28575" cap="rnd" cmpd="sng" algn="ctr">
          <a:noFill/>
          <a:prstDash val="solid"/>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0861" rIns="0" bIns="0" numCol="1" spcCol="1270" anchor="t" anchorCtr="0">
          <a:noAutofit/>
        </a:bodyPr>
        <a:lstStyle/>
        <a:p>
          <a:pPr marL="0" lvl="0" indent="0" algn="l" defTabSz="400050">
            <a:lnSpc>
              <a:spcPct val="90000"/>
            </a:lnSpc>
            <a:spcBef>
              <a:spcPct val="0"/>
            </a:spcBef>
            <a:spcAft>
              <a:spcPct val="35000"/>
            </a:spcAft>
            <a:buNone/>
          </a:pPr>
          <a:r>
            <a:rPr lang="en-US" sz="900" kern="1200" dirty="0"/>
            <a:t>Share Ci3T plan; Complete PIRS; Complete secondary grid</a:t>
          </a:r>
        </a:p>
      </dsp:txBody>
      <dsp:txXfrm>
        <a:off x="3568191" y="876780"/>
        <a:ext cx="803630" cy="1294439"/>
      </dsp:txXfrm>
    </dsp:sp>
    <dsp:sp modelId="{EC5ED897-6DF7-4D46-A862-C4F539649D5E}">
      <dsp:nvSpPr>
        <dsp:cNvPr id="0" name=""/>
        <dsp:cNvSpPr/>
      </dsp:nvSpPr>
      <dsp:spPr>
        <a:xfrm>
          <a:off x="4468904" y="876780"/>
          <a:ext cx="1078699" cy="1294439"/>
        </a:xfrm>
        <a:prstGeom prst="roundRect">
          <a:avLst>
            <a:gd name="adj" fmla="val 5000"/>
          </a:avLst>
        </a:prstGeom>
        <a:solidFill>
          <a:schemeClr val="lt1">
            <a:hueOff val="0"/>
            <a:satOff val="0"/>
            <a:lumOff val="0"/>
            <a:alphaOff val="0"/>
          </a:schemeClr>
        </a:solidFill>
        <a:ln w="28575"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4046054" y="1299630"/>
        <a:ext cx="1061440" cy="215739"/>
      </dsp:txXfrm>
    </dsp:sp>
    <dsp:sp modelId="{B2E45524-4475-B74F-801B-B278A247738B}">
      <dsp:nvSpPr>
        <dsp:cNvPr id="0" name=""/>
        <dsp:cNvSpPr/>
      </dsp:nvSpPr>
      <dsp:spPr>
        <a:xfrm rot="5400000">
          <a:off x="4379139" y="1906065"/>
          <a:ext cx="190317" cy="161804"/>
        </a:xfrm>
        <a:prstGeom prst="flowChartExtra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4684644" y="876780"/>
          <a:ext cx="803630" cy="1294439"/>
        </a:xfrm>
        <a:prstGeom prst="rect">
          <a:avLst/>
        </a:prstGeom>
        <a:noFill/>
        <a:ln w="28575" cap="rnd" cmpd="sng" algn="ctr">
          <a:noFill/>
          <a:prstDash val="solid"/>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0861" rIns="0" bIns="0" numCol="1" spcCol="1270" anchor="t" anchorCtr="0">
          <a:noAutofit/>
        </a:bodyPr>
        <a:lstStyle/>
        <a:p>
          <a:pPr marL="0" lvl="0" indent="0" algn="l" defTabSz="400050">
            <a:lnSpc>
              <a:spcPct val="90000"/>
            </a:lnSpc>
            <a:spcBef>
              <a:spcPct val="0"/>
            </a:spcBef>
            <a:spcAft>
              <a:spcPct val="35000"/>
            </a:spcAft>
            <a:buNone/>
          </a:pPr>
          <a:r>
            <a:rPr lang="en-US" sz="900" kern="1200" dirty="0"/>
            <a:t>Share revised Ci3T plan; Complete Ci3T Feedback Form</a:t>
          </a:r>
        </a:p>
      </dsp:txBody>
      <dsp:txXfrm>
        <a:off x="4684644" y="876780"/>
        <a:ext cx="803630" cy="129443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0" y="10060"/>
          <a:ext cx="4005039" cy="4866747"/>
        </a:xfrm>
        <a:prstGeom prst="roundRect">
          <a:avLst>
            <a:gd name="adj" fmla="val 5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marL="0" lvl="0" indent="0" algn="r" defTabSz="1600200">
            <a:lnSpc>
              <a:spcPct val="90000"/>
            </a:lnSpc>
            <a:spcBef>
              <a:spcPct val="0"/>
            </a:spcBef>
            <a:spcAft>
              <a:spcPct val="35000"/>
            </a:spcAft>
            <a:buNone/>
          </a:pPr>
          <a:r>
            <a:rPr lang="en-US" sz="3600" kern="1200" dirty="0">
              <a:solidFill>
                <a:schemeClr val="bg1"/>
              </a:solidFill>
              <a:latin typeface="+mn-lt"/>
            </a:rPr>
            <a:t>Character Education </a:t>
          </a:r>
        </a:p>
      </dsp:txBody>
      <dsp:txXfrm rot="16200000">
        <a:off x="-1594851" y="1604923"/>
        <a:ext cx="3990732" cy="801007"/>
      </dsp:txXfrm>
    </dsp:sp>
    <dsp:sp modelId="{F3C6A96E-F343-4D62-AB8C-B87AFD692EEB}">
      <dsp:nvSpPr>
        <dsp:cNvPr id="0" name=""/>
        <dsp:cNvSpPr/>
      </dsp:nvSpPr>
      <dsp:spPr>
        <a:xfrm>
          <a:off x="4148360" y="16"/>
          <a:ext cx="4005039" cy="4866747"/>
        </a:xfrm>
        <a:prstGeom prst="roundRect">
          <a:avLst>
            <a:gd name="adj" fmla="val 5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marL="0" lvl="0" indent="0" algn="r" defTabSz="1600200">
            <a:lnSpc>
              <a:spcPct val="90000"/>
            </a:lnSpc>
            <a:spcBef>
              <a:spcPct val="0"/>
            </a:spcBef>
            <a:spcAft>
              <a:spcPct val="35000"/>
            </a:spcAft>
            <a:buNone/>
          </a:pPr>
          <a:r>
            <a:rPr lang="en-US" sz="3600" kern="1200"/>
            <a:t>Social-emotional</a:t>
          </a:r>
        </a:p>
      </dsp:txBody>
      <dsp:txXfrm rot="16200000">
        <a:off x="2553498" y="1594878"/>
        <a:ext cx="3990732" cy="801007"/>
      </dsp:txXfrm>
    </dsp:sp>
    <dsp:sp modelId="{73B55BA1-7585-4FD9-A886-2869DD70E3B6}">
      <dsp:nvSpPr>
        <dsp:cNvPr id="0" name=""/>
        <dsp:cNvSpPr/>
      </dsp:nvSpPr>
      <dsp:spPr>
        <a:xfrm rot="5400000">
          <a:off x="3813717" y="3963800"/>
          <a:ext cx="706191" cy="600755"/>
        </a:xfrm>
        <a:prstGeom prst="flowChartExtra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4949368" y="16"/>
          <a:ext cx="2983754" cy="486674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n-lt"/>
            </a:rPr>
            <a:t>Connect With Kids</a:t>
          </a:r>
          <a:br>
            <a:rPr lang="en-US" sz="2400" kern="1200" dirty="0">
              <a:latin typeface="+mn-lt"/>
            </a:rPr>
          </a:br>
          <a:r>
            <a:rPr lang="en-US" sz="2400" kern="1200" dirty="0" err="1">
              <a:latin typeface="+mn-lt"/>
            </a:rPr>
            <a:t>connectwithkids.com</a:t>
          </a:r>
          <a:endParaRPr lang="en-US" sz="1800" kern="1200" dirty="0"/>
        </a:p>
        <a:p>
          <a:pPr marL="228600" lvl="1" indent="-228600" algn="l" defTabSz="889000">
            <a:lnSpc>
              <a:spcPct val="90000"/>
            </a:lnSpc>
            <a:spcBef>
              <a:spcPct val="0"/>
            </a:spcBef>
            <a:spcAft>
              <a:spcPct val="15000"/>
            </a:spcAft>
            <a:buChar char="•"/>
          </a:pPr>
          <a:r>
            <a:rPr lang="en-US" sz="2000" kern="1200" dirty="0">
              <a:latin typeface="+mn-lt"/>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latin typeface="+mn-lt"/>
            </a:rPr>
            <a:t>Customizable units are:</a:t>
          </a:r>
        </a:p>
        <a:p>
          <a:pPr marL="0" lvl="1" indent="173038" algn="l" defTabSz="711200">
            <a:lnSpc>
              <a:spcPct val="90000"/>
            </a:lnSpc>
            <a:spcBef>
              <a:spcPct val="0"/>
            </a:spcBef>
            <a:spcAft>
              <a:spcPct val="15000"/>
            </a:spcAft>
            <a:buChar char="•"/>
          </a:pPr>
          <a:r>
            <a:rPr lang="en-US" sz="1600" kern="1200">
              <a:latin typeface="+mn-lt"/>
            </a:rPr>
            <a:t>Attendance and achievement</a:t>
          </a:r>
        </a:p>
        <a:p>
          <a:pPr marL="0" lvl="1" indent="173038" algn="l" defTabSz="711200">
            <a:lnSpc>
              <a:spcPct val="90000"/>
            </a:lnSpc>
            <a:spcBef>
              <a:spcPct val="0"/>
            </a:spcBef>
            <a:spcAft>
              <a:spcPct val="15000"/>
            </a:spcAft>
            <a:buChar char="•"/>
          </a:pPr>
          <a:r>
            <a:rPr lang="en-US" sz="1600" kern="1200">
              <a:latin typeface="+mn-lt"/>
            </a:rPr>
            <a:t>Bullying and violence prevention</a:t>
          </a:r>
        </a:p>
        <a:p>
          <a:pPr marL="0" lvl="1" indent="173038" algn="l" defTabSz="711200">
            <a:lnSpc>
              <a:spcPct val="90000"/>
            </a:lnSpc>
            <a:spcBef>
              <a:spcPct val="0"/>
            </a:spcBef>
            <a:spcAft>
              <a:spcPct val="15000"/>
            </a:spcAft>
            <a:buChar char="•"/>
          </a:pPr>
          <a:r>
            <a:rPr lang="en-US" sz="1600" kern="1200">
              <a:latin typeface="+mn-lt"/>
            </a:rPr>
            <a:t>Character and Life skills</a:t>
          </a:r>
        </a:p>
        <a:p>
          <a:pPr marL="0" lvl="1" indent="173038" algn="l" defTabSz="711200">
            <a:lnSpc>
              <a:spcPct val="90000"/>
            </a:lnSpc>
            <a:spcBef>
              <a:spcPct val="0"/>
            </a:spcBef>
            <a:spcAft>
              <a:spcPct val="15000"/>
            </a:spcAft>
            <a:buChar char="•"/>
          </a:pPr>
          <a:r>
            <a:rPr lang="en-US" sz="1600" kern="1200">
              <a:latin typeface="+mn-lt"/>
            </a:rPr>
            <a:t>Digital citizenship</a:t>
          </a:r>
        </a:p>
        <a:p>
          <a:pPr marL="0" lvl="1" indent="173038" algn="l" defTabSz="711200">
            <a:lnSpc>
              <a:spcPct val="90000"/>
            </a:lnSpc>
            <a:spcBef>
              <a:spcPct val="0"/>
            </a:spcBef>
            <a:spcAft>
              <a:spcPct val="15000"/>
            </a:spcAft>
            <a:buChar char="•"/>
          </a:pPr>
          <a:r>
            <a:rPr lang="en-US" sz="1600" kern="1200">
              <a:latin typeface="+mn-lt"/>
            </a:rPr>
            <a:t>Alcohol and drug prevention</a:t>
          </a:r>
        </a:p>
        <a:p>
          <a:pPr marL="0" lvl="1" indent="173038" algn="l" defTabSz="711200">
            <a:lnSpc>
              <a:spcPct val="90000"/>
            </a:lnSpc>
            <a:spcBef>
              <a:spcPct val="0"/>
            </a:spcBef>
            <a:spcAft>
              <a:spcPct val="15000"/>
            </a:spcAft>
            <a:buChar char="•"/>
          </a:pPr>
          <a:r>
            <a:rPr lang="en-US" sz="1600" kern="1200">
              <a:latin typeface="+mn-lt"/>
            </a:rPr>
            <a:t>Health and Wellness</a:t>
          </a:r>
        </a:p>
      </dsp:txBody>
      <dsp:txXfrm>
        <a:off x="4949368" y="16"/>
        <a:ext cx="2983754" cy="486674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Listens to Others</a:t>
          </a:r>
          <a:endParaRPr lang="en-US" sz="2000" b="1" kern="1200" dirty="0"/>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Follows Directions</a:t>
          </a:r>
          <a:endParaRPr lang="en-US" sz="2000" b="1" kern="1200" dirty="0"/>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Follows Classroom Rules</a:t>
          </a:r>
          <a:endParaRPr lang="en-US" sz="2000" b="1" kern="1200" dirty="0"/>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Ignores Peer Distractions</a:t>
          </a:r>
          <a:endParaRPr lang="en-US" sz="2000" b="1" kern="1200" dirty="0"/>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Asks for Help</a:t>
          </a:r>
          <a:endParaRPr lang="en-US" sz="2000" b="1" kern="1200" dirty="0"/>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Takes Turns in Conversations</a:t>
          </a:r>
          <a:endParaRPr lang="en-US" sz="2000" b="1" kern="1200" dirty="0"/>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Cooperates With Others </a:t>
          </a:r>
          <a:endParaRPr lang="en-US" sz="2000" b="1" kern="1200" dirty="0"/>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Controls Temper in Conflict Situations</a:t>
          </a:r>
          <a:endParaRPr lang="en-US" sz="2000" b="1" kern="1200" dirty="0"/>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Acts Responsibly With Others </a:t>
          </a:r>
          <a:endParaRPr lang="en-US" sz="2000" b="1" kern="1200" dirty="0"/>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t>Shows Kindness to Other</a:t>
          </a:r>
          <a:endParaRPr lang="en-US" sz="2000" b="1" kern="1200" dirty="0"/>
        </a:p>
      </dsp:txBody>
      <dsp:txXfrm>
        <a:off x="23560" y="4775167"/>
        <a:ext cx="8171669" cy="43550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3089"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419760" y="1299630"/>
        <a:ext cx="1061440" cy="215739"/>
      </dsp:txXfrm>
    </dsp:sp>
    <dsp:sp modelId="{971673C2-F47C-2B46-A180-42AE3DADCE7D}">
      <dsp:nvSpPr>
        <dsp:cNvPr id="0" name=""/>
        <dsp:cNvSpPr/>
      </dsp:nvSpPr>
      <dsp:spPr>
        <a:xfrm>
          <a:off x="218829"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Share overview with faculty and staff; Build reactive plan</a:t>
          </a:r>
        </a:p>
      </dsp:txBody>
      <dsp:txXfrm>
        <a:off x="218829" y="876780"/>
        <a:ext cx="803630" cy="1294439"/>
      </dsp:txXfrm>
    </dsp:sp>
    <dsp:sp modelId="{4E92D05A-7E69-B94B-938F-8CB8794072A0}">
      <dsp:nvSpPr>
        <dsp:cNvPr id="0" name=""/>
        <dsp:cNvSpPr/>
      </dsp:nvSpPr>
      <dsp:spPr>
        <a:xfrm>
          <a:off x="1119543"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696693" y="1299630"/>
        <a:ext cx="1061440" cy="215739"/>
      </dsp:txXfrm>
    </dsp:sp>
    <dsp:sp modelId="{926E4446-4CD7-D94B-8D3A-223F9E75C6A3}">
      <dsp:nvSpPr>
        <dsp:cNvPr id="0" name=""/>
        <dsp:cNvSpPr/>
      </dsp:nvSpPr>
      <dsp:spPr>
        <a:xfrm rot="5400000">
          <a:off x="1029778" y="1906065"/>
          <a:ext cx="190317" cy="16180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335283"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Finalize and share expectation matrix and teaching &amp;</a:t>
          </a:r>
          <a:r>
            <a:rPr lang="en-US" sz="1100" kern="1200" baseline="0" dirty="0"/>
            <a:t> </a:t>
          </a:r>
          <a:r>
            <a:rPr lang="en-US" sz="1100" kern="1200" dirty="0"/>
            <a:t>reinforcing components</a:t>
          </a:r>
        </a:p>
      </dsp:txBody>
      <dsp:txXfrm>
        <a:off x="1335283" y="876780"/>
        <a:ext cx="803630" cy="1294439"/>
      </dsp:txXfrm>
    </dsp:sp>
    <dsp:sp modelId="{C6321622-D5D4-704D-9D2D-3AC563738361}">
      <dsp:nvSpPr>
        <dsp:cNvPr id="0" name=""/>
        <dsp:cNvSpPr/>
      </dsp:nvSpPr>
      <dsp:spPr>
        <a:xfrm>
          <a:off x="2235997"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1813147" y="1299630"/>
        <a:ext cx="1061440" cy="215739"/>
      </dsp:txXfrm>
    </dsp:sp>
    <dsp:sp modelId="{F8F04E18-85D5-ED4B-85C6-2149A776013F}">
      <dsp:nvSpPr>
        <dsp:cNvPr id="0" name=""/>
        <dsp:cNvSpPr/>
      </dsp:nvSpPr>
      <dsp:spPr>
        <a:xfrm rot="5400000">
          <a:off x="2146231" y="1906065"/>
          <a:ext cx="190317" cy="16180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2451737"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Share screeners; Complete assessment schedule</a:t>
          </a:r>
        </a:p>
      </dsp:txBody>
      <dsp:txXfrm>
        <a:off x="2451737" y="876780"/>
        <a:ext cx="803630" cy="1294439"/>
      </dsp:txXfrm>
    </dsp:sp>
    <dsp:sp modelId="{83AC6EE8-2A6A-C44F-A36F-2D642544406E}">
      <dsp:nvSpPr>
        <dsp:cNvPr id="0" name=""/>
        <dsp:cNvSpPr/>
      </dsp:nvSpPr>
      <dsp:spPr>
        <a:xfrm>
          <a:off x="3352451"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2929601" y="1299630"/>
        <a:ext cx="1061440" cy="215739"/>
      </dsp:txXfrm>
    </dsp:sp>
    <dsp:sp modelId="{2FB0FBF8-92A5-ED4B-AE33-17FB27DF68E8}">
      <dsp:nvSpPr>
        <dsp:cNvPr id="0" name=""/>
        <dsp:cNvSpPr/>
      </dsp:nvSpPr>
      <dsp:spPr>
        <a:xfrm rot="5400000">
          <a:off x="3262685" y="1906065"/>
          <a:ext cx="190317" cy="16180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3568191"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Share Ci3T plan; Complete PIRS; Complete secondary grid</a:t>
          </a:r>
        </a:p>
      </dsp:txBody>
      <dsp:txXfrm>
        <a:off x="3568191" y="876780"/>
        <a:ext cx="803630" cy="1294439"/>
      </dsp:txXfrm>
    </dsp:sp>
    <dsp:sp modelId="{EC5ED897-6DF7-4D46-A862-C4F539649D5E}">
      <dsp:nvSpPr>
        <dsp:cNvPr id="0" name=""/>
        <dsp:cNvSpPr/>
      </dsp:nvSpPr>
      <dsp:spPr>
        <a:xfrm>
          <a:off x="4468904" y="876780"/>
          <a:ext cx="1078699" cy="1294439"/>
        </a:xfrm>
        <a:prstGeom prst="roundRect">
          <a:avLst>
            <a:gd name="adj" fmla="val 5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41148" rIns="53340" bIns="0" numCol="1" spcCol="1270" anchor="t" anchorCtr="0">
          <a:noAutofit/>
        </a:bodyPr>
        <a:lstStyle/>
        <a:p>
          <a:pPr marL="0" lvl="0" indent="0" algn="r" defTabSz="533400">
            <a:lnSpc>
              <a:spcPct val="90000"/>
            </a:lnSpc>
            <a:spcBef>
              <a:spcPct val="0"/>
            </a:spcBef>
            <a:spcAft>
              <a:spcPct val="35000"/>
            </a:spcAft>
            <a:buNone/>
          </a:pPr>
          <a:r>
            <a:rPr lang="en-US" sz="1200" kern="1200" dirty="0"/>
            <a:t>Homework</a:t>
          </a:r>
        </a:p>
      </dsp:txBody>
      <dsp:txXfrm rot="16200000">
        <a:off x="4046054" y="1299630"/>
        <a:ext cx="1061440" cy="215739"/>
      </dsp:txXfrm>
    </dsp:sp>
    <dsp:sp modelId="{B2E45524-4475-B74F-801B-B278A247738B}">
      <dsp:nvSpPr>
        <dsp:cNvPr id="0" name=""/>
        <dsp:cNvSpPr/>
      </dsp:nvSpPr>
      <dsp:spPr>
        <a:xfrm rot="5400000">
          <a:off x="4379139" y="1906065"/>
          <a:ext cx="190317" cy="16180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4684644" y="876780"/>
          <a:ext cx="803630" cy="1294439"/>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37719" rIns="0" bIns="0" numCol="1" spcCol="1270" anchor="t" anchorCtr="0">
          <a:noAutofit/>
        </a:bodyPr>
        <a:lstStyle/>
        <a:p>
          <a:pPr marL="0" lvl="0" indent="0" algn="l" defTabSz="488950">
            <a:lnSpc>
              <a:spcPct val="90000"/>
            </a:lnSpc>
            <a:spcBef>
              <a:spcPct val="0"/>
            </a:spcBef>
            <a:spcAft>
              <a:spcPct val="35000"/>
            </a:spcAft>
            <a:buNone/>
          </a:pPr>
          <a:r>
            <a:rPr lang="en-US" sz="1100" kern="1200" dirty="0"/>
            <a:t>Share revised Ci3T plan; Complete Ci3T Feedback Form</a:t>
          </a:r>
        </a:p>
      </dsp:txBody>
      <dsp:txXfrm>
        <a:off x="4684644" y="876780"/>
        <a:ext cx="803630" cy="129443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6477000" cy="111940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Systematic Screening</a:t>
          </a:r>
        </a:p>
      </dsp:txBody>
      <dsp:txXfrm>
        <a:off x="0" y="3410516"/>
        <a:ext cx="6477000" cy="604480"/>
      </dsp:txXfrm>
    </dsp:sp>
    <dsp:sp modelId="{7951155A-7E89-44A9-9BF7-5C790023F098}">
      <dsp:nvSpPr>
        <dsp:cNvPr id="0" name=""/>
        <dsp:cNvSpPr/>
      </dsp:nvSpPr>
      <dsp:spPr>
        <a:xfrm>
          <a:off x="0" y="3992608"/>
          <a:ext cx="3238500" cy="51492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Academic</a:t>
          </a:r>
          <a:endParaRPr lang="en-US" sz="3100" kern="1200" dirty="0"/>
        </a:p>
      </dsp:txBody>
      <dsp:txXfrm>
        <a:off x="0" y="3992608"/>
        <a:ext cx="3238500" cy="514927"/>
      </dsp:txXfrm>
    </dsp:sp>
    <dsp:sp modelId="{CD5EA9AD-1FF3-4544-A506-1F718852DBF6}">
      <dsp:nvSpPr>
        <dsp:cNvPr id="0" name=""/>
        <dsp:cNvSpPr/>
      </dsp:nvSpPr>
      <dsp:spPr>
        <a:xfrm>
          <a:off x="3238500" y="3992608"/>
          <a:ext cx="3238500" cy="51492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Behavior</a:t>
          </a:r>
          <a:endParaRPr lang="en-US" sz="3100" kern="1200" dirty="0"/>
        </a:p>
      </dsp:txBody>
      <dsp:txXfrm>
        <a:off x="3238500" y="3992608"/>
        <a:ext cx="3238500" cy="514927"/>
      </dsp:txXfrm>
    </dsp:sp>
    <dsp:sp modelId="{92EA4F5A-0FF3-4211-A131-F9B49768E899}">
      <dsp:nvSpPr>
        <dsp:cNvPr id="0" name=""/>
        <dsp:cNvSpPr/>
      </dsp:nvSpPr>
      <dsp:spPr>
        <a:xfrm rot="10800000">
          <a:off x="0" y="1705658"/>
          <a:ext cx="6477000" cy="1721648"/>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Treatment Integrity</a:t>
          </a:r>
        </a:p>
      </dsp:txBody>
      <dsp:txXfrm rot="-10800000">
        <a:off x="0" y="1705658"/>
        <a:ext cx="6477000" cy="604298"/>
      </dsp:txXfrm>
    </dsp:sp>
    <dsp:sp modelId="{A61109AB-58A7-4C13-A5D2-CA6A251B88F0}">
      <dsp:nvSpPr>
        <dsp:cNvPr id="0" name=""/>
        <dsp:cNvSpPr/>
      </dsp:nvSpPr>
      <dsp:spPr>
        <a:xfrm>
          <a:off x="0" y="2309957"/>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0" y="2309957"/>
        <a:ext cx="3238500" cy="514773"/>
      </dsp:txXfrm>
    </dsp:sp>
    <dsp:sp modelId="{9C19B259-35BE-4E6C-AFCF-446C3F9B1DCD}">
      <dsp:nvSpPr>
        <dsp:cNvPr id="0" name=""/>
        <dsp:cNvSpPr/>
      </dsp:nvSpPr>
      <dsp:spPr>
        <a:xfrm>
          <a:off x="3238500" y="2309957"/>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3238500" y="2309957"/>
        <a:ext cx="3238500" cy="514773"/>
      </dsp:txXfrm>
    </dsp:sp>
    <dsp:sp modelId="{1E4F588E-03BB-45C8-87EE-6965E618E9BF}">
      <dsp:nvSpPr>
        <dsp:cNvPr id="0" name=""/>
        <dsp:cNvSpPr/>
      </dsp:nvSpPr>
      <dsp:spPr>
        <a:xfrm rot="10800000">
          <a:off x="0" y="0"/>
          <a:ext cx="6477000" cy="1721648"/>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Social Validity</a:t>
          </a:r>
        </a:p>
      </dsp:txBody>
      <dsp:txXfrm rot="-10800000">
        <a:off x="0" y="0"/>
        <a:ext cx="6477000" cy="604298"/>
      </dsp:txXfrm>
    </dsp:sp>
    <dsp:sp modelId="{1089999C-8267-48BC-A665-5A0CF5DB29FD}">
      <dsp:nvSpPr>
        <dsp:cNvPr id="0" name=""/>
        <dsp:cNvSpPr/>
      </dsp:nvSpPr>
      <dsp:spPr>
        <a:xfrm>
          <a:off x="0" y="605099"/>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0" y="605099"/>
        <a:ext cx="3238500" cy="514773"/>
      </dsp:txXfrm>
    </dsp:sp>
    <dsp:sp modelId="{ECFD427D-5D07-4820-81E5-F9AAF6F7B224}">
      <dsp:nvSpPr>
        <dsp:cNvPr id="0" name=""/>
        <dsp:cNvSpPr/>
      </dsp:nvSpPr>
      <dsp:spPr>
        <a:xfrm>
          <a:off x="3238500" y="605099"/>
          <a:ext cx="3238500" cy="51477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p>
      </dsp:txBody>
      <dsp:txXfrm>
        <a:off x="3238500" y="605099"/>
        <a:ext cx="3238500" cy="51477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56883"/>
          <a:ext cx="8244916" cy="932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a:t>We think we know what we need so we are planning to move forward (evidence-based)</a:t>
          </a:r>
        </a:p>
      </dsp:txBody>
      <dsp:txXfrm>
        <a:off x="0" y="356883"/>
        <a:ext cx="8244916" cy="932400"/>
      </dsp:txXfrm>
    </dsp:sp>
    <dsp:sp modelId="{1C83B8A7-E55A-4A95-9C9B-A2BC7606356D}">
      <dsp:nvSpPr>
        <dsp:cNvPr id="0" name=""/>
        <dsp:cNvSpPr/>
      </dsp:nvSpPr>
      <dsp:spPr>
        <a:xfrm>
          <a:off x="412245" y="1207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Exploration &amp; Adoption</a:t>
          </a:r>
        </a:p>
      </dsp:txBody>
      <dsp:txXfrm>
        <a:off x="435302" y="143780"/>
        <a:ext cx="4099223" cy="426206"/>
      </dsp:txXfrm>
    </dsp:sp>
    <dsp:sp modelId="{C3D4A2DB-AD52-4904-A56F-39717FFF0012}">
      <dsp:nvSpPr>
        <dsp:cNvPr id="0" name=""/>
        <dsp:cNvSpPr/>
      </dsp:nvSpPr>
      <dsp:spPr>
        <a:xfrm>
          <a:off x="0" y="1611843"/>
          <a:ext cx="8244916" cy="69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a:t>Let’s make sure we’re ready to implement (capacity infrastructure)</a:t>
          </a:r>
        </a:p>
      </dsp:txBody>
      <dsp:txXfrm>
        <a:off x="0" y="1611843"/>
        <a:ext cx="8244916" cy="693000"/>
      </dsp:txXfrm>
    </dsp:sp>
    <dsp:sp modelId="{63DF7D70-FA28-4CB5-87C3-68C2218D59D9}">
      <dsp:nvSpPr>
        <dsp:cNvPr id="0" name=""/>
        <dsp:cNvSpPr/>
      </dsp:nvSpPr>
      <dsp:spPr>
        <a:xfrm>
          <a:off x="412245" y="13756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Installation</a:t>
          </a:r>
        </a:p>
      </dsp:txBody>
      <dsp:txXfrm>
        <a:off x="435302" y="1398740"/>
        <a:ext cx="4403782" cy="426206"/>
      </dsp:txXfrm>
    </dsp:sp>
    <dsp:sp modelId="{34868D5B-AE8B-4E00-8715-EF98D4DDE889}">
      <dsp:nvSpPr>
        <dsp:cNvPr id="0" name=""/>
        <dsp:cNvSpPr/>
      </dsp:nvSpPr>
      <dsp:spPr>
        <a:xfrm>
          <a:off x="0" y="2627403"/>
          <a:ext cx="8244916" cy="69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a:t>Let’s give it a try &amp; evaluate (demonstration)</a:t>
          </a:r>
        </a:p>
      </dsp:txBody>
      <dsp:txXfrm>
        <a:off x="0" y="2627403"/>
        <a:ext cx="8244916" cy="6930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Initial Implementation</a:t>
          </a:r>
        </a:p>
      </dsp:txBody>
      <dsp:txXfrm>
        <a:off x="435302" y="2414300"/>
        <a:ext cx="4861227" cy="426206"/>
      </dsp:txXfrm>
    </dsp:sp>
    <dsp:sp modelId="{DDF6E055-97DD-47A5-B52B-4D4E9E2EADD0}">
      <dsp:nvSpPr>
        <dsp:cNvPr id="0" name=""/>
        <dsp:cNvSpPr/>
      </dsp:nvSpPr>
      <dsp:spPr>
        <a:xfrm>
          <a:off x="0" y="3642964"/>
          <a:ext cx="8244916" cy="69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a:t>That worked, let’s do it for real (investment)</a:t>
          </a:r>
        </a:p>
      </dsp:txBody>
      <dsp:txXfrm>
        <a:off x="0" y="3642964"/>
        <a:ext cx="8244916" cy="693000"/>
      </dsp:txXfrm>
    </dsp:sp>
    <dsp:sp modelId="{6D914A54-B7F6-4A24-9F6E-4AB6A8A63DE4}">
      <dsp:nvSpPr>
        <dsp:cNvPr id="0" name=""/>
        <dsp:cNvSpPr/>
      </dsp:nvSpPr>
      <dsp:spPr>
        <a:xfrm>
          <a:off x="412245" y="3406804"/>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Full Implementation</a:t>
          </a:r>
        </a:p>
      </dsp:txBody>
      <dsp:txXfrm>
        <a:off x="435302" y="3429861"/>
        <a:ext cx="5470518" cy="426206"/>
      </dsp:txXfrm>
    </dsp:sp>
    <dsp:sp modelId="{200C7944-57E3-44A0-ACC4-32F750BA3DB6}">
      <dsp:nvSpPr>
        <dsp:cNvPr id="0" name=""/>
        <dsp:cNvSpPr/>
      </dsp:nvSpPr>
      <dsp:spPr>
        <a:xfrm>
          <a:off x="0" y="4658524"/>
          <a:ext cx="8244916" cy="69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0904" numCol="1" spcCol="1270" anchor="t" anchorCtr="0">
          <a:noAutofit/>
        </a:bodyPr>
        <a:lstStyle/>
        <a:p>
          <a:pPr marL="171450" lvl="1" indent="-171450" algn="l" defTabSz="755650">
            <a:lnSpc>
              <a:spcPct val="90000"/>
            </a:lnSpc>
            <a:spcBef>
              <a:spcPct val="0"/>
            </a:spcBef>
            <a:spcAft>
              <a:spcPts val="0"/>
            </a:spcAft>
            <a:buChar char="•"/>
          </a:pPr>
          <a:r>
            <a:rPr lang="en-US" sz="1700" kern="1200" spc="-40" baseline="0" dirty="0"/>
            <a:t>Let’s make it our way of doing business (institutionalized use)</a:t>
          </a:r>
        </a:p>
      </dsp:txBody>
      <dsp:txXfrm>
        <a:off x="0" y="4658524"/>
        <a:ext cx="8244916" cy="693000"/>
      </dsp:txXfrm>
    </dsp:sp>
    <dsp:sp modelId="{37644250-2239-41EF-88FE-BDEC6CDC8369}">
      <dsp:nvSpPr>
        <dsp:cNvPr id="0" name=""/>
        <dsp:cNvSpPr/>
      </dsp:nvSpPr>
      <dsp:spPr>
        <a:xfrm>
          <a:off x="412245" y="44223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1155700">
            <a:lnSpc>
              <a:spcPct val="90000"/>
            </a:lnSpc>
            <a:spcBef>
              <a:spcPct val="0"/>
            </a:spcBef>
            <a:spcAft>
              <a:spcPct val="35000"/>
            </a:spcAft>
            <a:buNone/>
          </a:pPr>
          <a:r>
            <a:rPr lang="en-US" sz="2600" b="0" kern="1200" dirty="0">
              <a:latin typeface="+mj-lt"/>
            </a:rPr>
            <a:t>Sustainability &amp; Continuous Regeneration</a:t>
          </a:r>
        </a:p>
      </dsp:txBody>
      <dsp:txXfrm>
        <a:off x="435302" y="4445421"/>
        <a:ext cx="5928020" cy="42620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dirty="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dirty="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dirty="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216081" y="216081"/>
        <a:ext cx="546352" cy="114189"/>
      </dsp:txXfrm>
    </dsp:sp>
    <dsp:sp modelId="{64520AE6-CA28-44A4-BD01-EAAB20F3659C}">
      <dsp:nvSpPr>
        <dsp:cNvPr id="0" name=""/>
        <dsp:cNvSpPr/>
      </dsp:nvSpPr>
      <dsp:spPr>
        <a:xfrm>
          <a:off x="591153"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375072" y="216081"/>
        <a:ext cx="546352" cy="114189"/>
      </dsp:txXfrm>
    </dsp:sp>
    <dsp:sp modelId="{427FC1E3-0593-4C6D-B81C-9EA4B510122F}">
      <dsp:nvSpPr>
        <dsp:cNvPr id="0" name=""/>
        <dsp:cNvSpPr/>
      </dsp:nvSpPr>
      <dsp:spPr>
        <a:xfrm rot="5400000">
          <a:off x="545057" y="528267"/>
          <a:ext cx="97900" cy="85641"/>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11"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19173" y="219383"/>
        <a:ext cx="546354" cy="107584"/>
      </dsp:txXfrm>
    </dsp:sp>
    <dsp:sp modelId="{E0A01FB4-1D39-44C8-BE71-7169CCA8ECD3}">
      <dsp:nvSpPr>
        <dsp:cNvPr id="0" name=""/>
        <dsp:cNvSpPr/>
      </dsp:nvSpPr>
      <dsp:spPr>
        <a:xfrm>
          <a:off x="556960" y="-1"/>
          <a:ext cx="537922" cy="66628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337575" y="219383"/>
        <a:ext cx="546354" cy="107584"/>
      </dsp:txXfrm>
    </dsp:sp>
    <dsp:sp modelId="{427FC1E3-0593-4C6D-B81C-9EA4B510122F}">
      <dsp:nvSpPr>
        <dsp:cNvPr id="0" name=""/>
        <dsp:cNvSpPr/>
      </dsp:nvSpPr>
      <dsp:spPr>
        <a:xfrm rot="5400000">
          <a:off x="512205" y="513181"/>
          <a:ext cx="94890" cy="80688"/>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611146"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212061" y="212061"/>
        <a:ext cx="546352" cy="1222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30"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217008" y="217139"/>
        <a:ext cx="546352" cy="112074"/>
      </dsp:txXfrm>
    </dsp:sp>
    <dsp:sp modelId="{168CDFC9-90CE-424B-A4E8-278ACC8BE182}">
      <dsp:nvSpPr>
        <dsp:cNvPr id="0" name=""/>
        <dsp:cNvSpPr/>
      </dsp:nvSpPr>
      <dsp:spPr>
        <a:xfrm>
          <a:off x="580113"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362974" y="217139"/>
        <a:ext cx="546352" cy="112074"/>
      </dsp:txXfrm>
    </dsp:sp>
    <dsp:sp modelId="{427FC1E3-0593-4C6D-B81C-9EA4B510122F}">
      <dsp:nvSpPr>
        <dsp:cNvPr id="0" name=""/>
        <dsp:cNvSpPr/>
      </dsp:nvSpPr>
      <dsp:spPr>
        <a:xfrm rot="5400000">
          <a:off x="533956"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160096" y="0"/>
          <a:ext cx="56037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942957" y="217139"/>
        <a:ext cx="546352" cy="112074"/>
      </dsp:txXfrm>
    </dsp:sp>
    <dsp:sp modelId="{FE0A7E94-0825-4074-865F-1ACA6778AEB4}">
      <dsp:nvSpPr>
        <dsp:cNvPr id="0" name=""/>
        <dsp:cNvSpPr/>
      </dsp:nvSpPr>
      <dsp:spPr>
        <a:xfrm rot="5400000">
          <a:off x="1113939" y="529159"/>
          <a:ext cx="97917" cy="84055"/>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3645"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3645" y="1353819"/>
        <a:ext cx="1096496" cy="1353819"/>
      </dsp:txXfrm>
    </dsp:sp>
    <dsp:sp modelId="{0304F202-A9F3-479D-BEB1-3ABB9CCAFAF9}">
      <dsp:nvSpPr>
        <dsp:cNvPr id="0" name=""/>
        <dsp:cNvSpPr/>
      </dsp:nvSpPr>
      <dsp:spPr>
        <a:xfrm>
          <a:off x="36540" y="203072"/>
          <a:ext cx="1030706"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33037" y="0"/>
          <a:ext cx="1096496"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133037" y="1353819"/>
        <a:ext cx="1096496" cy="1353819"/>
      </dsp:txXfrm>
    </dsp:sp>
    <dsp:sp modelId="{AF799562-D0FE-4304-8CBE-F6EBFAE4013A}">
      <dsp:nvSpPr>
        <dsp:cNvPr id="0" name=""/>
        <dsp:cNvSpPr/>
      </dsp:nvSpPr>
      <dsp:spPr>
        <a:xfrm>
          <a:off x="1165932" y="203072"/>
          <a:ext cx="1030706"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262428"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2262428" y="1353819"/>
        <a:ext cx="1096496" cy="1353819"/>
      </dsp:txXfrm>
    </dsp:sp>
    <dsp:sp modelId="{069CDC01-BE12-484D-9486-671E87A5E1A9}">
      <dsp:nvSpPr>
        <dsp:cNvPr id="0" name=""/>
        <dsp:cNvSpPr/>
      </dsp:nvSpPr>
      <dsp:spPr>
        <a:xfrm>
          <a:off x="2295323" y="203072"/>
          <a:ext cx="1030706"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391820" y="0"/>
          <a:ext cx="1096496"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3391820" y="1353819"/>
        <a:ext cx="1096496" cy="1353819"/>
      </dsp:txXfrm>
    </dsp:sp>
    <dsp:sp modelId="{640B4EA2-5D13-4CA1-86A9-3221B0994580}">
      <dsp:nvSpPr>
        <dsp:cNvPr id="0" name=""/>
        <dsp:cNvSpPr/>
      </dsp:nvSpPr>
      <dsp:spPr>
        <a:xfrm>
          <a:off x="3424715" y="203072"/>
          <a:ext cx="1030706"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521211" y="0"/>
          <a:ext cx="1096496"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4521211" y="1353819"/>
        <a:ext cx="1096496" cy="1353819"/>
      </dsp:txXfrm>
    </dsp:sp>
    <dsp:sp modelId="{1722C8D5-9191-4617-9A5C-B2D813A9D915}">
      <dsp:nvSpPr>
        <dsp:cNvPr id="0" name=""/>
        <dsp:cNvSpPr/>
      </dsp:nvSpPr>
      <dsp:spPr>
        <a:xfrm>
          <a:off x="4554106" y="203072"/>
          <a:ext cx="1030706"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650603" y="0"/>
          <a:ext cx="1096496"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5650603" y="1353819"/>
        <a:ext cx="1096496" cy="1353819"/>
      </dsp:txXfrm>
    </dsp:sp>
    <dsp:sp modelId="{0ED1F304-354B-4320-B27C-70A3951670CA}">
      <dsp:nvSpPr>
        <dsp:cNvPr id="0" name=""/>
        <dsp:cNvSpPr/>
      </dsp:nvSpPr>
      <dsp:spPr>
        <a:xfrm>
          <a:off x="5683498" y="203072"/>
          <a:ext cx="1030706"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779995"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6779995" y="1353819"/>
        <a:ext cx="1096496" cy="1353819"/>
      </dsp:txXfrm>
    </dsp:sp>
    <dsp:sp modelId="{92DE6F99-74F9-48AD-8F0A-3356A4758B7E}">
      <dsp:nvSpPr>
        <dsp:cNvPr id="0" name=""/>
        <dsp:cNvSpPr/>
      </dsp:nvSpPr>
      <dsp:spPr>
        <a:xfrm>
          <a:off x="6812889" y="203072"/>
          <a:ext cx="1030706"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7909386" y="0"/>
          <a:ext cx="1096496"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7909386" y="1353819"/>
        <a:ext cx="1096496" cy="1353819"/>
      </dsp:txXfrm>
    </dsp:sp>
    <dsp:sp modelId="{55472D87-4270-4864-9513-C4EF84F48593}">
      <dsp:nvSpPr>
        <dsp:cNvPr id="0" name=""/>
        <dsp:cNvSpPr/>
      </dsp:nvSpPr>
      <dsp:spPr>
        <a:xfrm>
          <a:off x="7942281" y="203072"/>
          <a:ext cx="1030706"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360381" y="2703864"/>
          <a:ext cx="8288766"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92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216694" y="217618"/>
        <a:ext cx="546351" cy="111114"/>
      </dsp:txXfrm>
    </dsp:sp>
    <dsp:sp modelId="{016B7851-ED07-41AA-91EF-5A835E3DD507}">
      <dsp:nvSpPr>
        <dsp:cNvPr id="0" name=""/>
        <dsp:cNvSpPr/>
      </dsp:nvSpPr>
      <dsp:spPr>
        <a:xfrm>
          <a:off x="57594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358325" y="217618"/>
        <a:ext cx="546351" cy="111114"/>
      </dsp:txXfrm>
    </dsp:sp>
    <dsp:sp modelId="{427FC1E3-0593-4C6D-B81C-9EA4B510122F}">
      <dsp:nvSpPr>
        <dsp:cNvPr id="0" name=""/>
        <dsp:cNvSpPr/>
      </dsp:nvSpPr>
      <dsp:spPr>
        <a:xfrm rot="5400000">
          <a:off x="52973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15096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933345" y="217618"/>
        <a:ext cx="546351" cy="111114"/>
      </dsp:txXfrm>
    </dsp:sp>
    <dsp:sp modelId="{D91F4DFA-AF61-4DA7-B416-261203779B99}">
      <dsp:nvSpPr>
        <dsp:cNvPr id="0" name=""/>
        <dsp:cNvSpPr/>
      </dsp:nvSpPr>
      <dsp:spPr>
        <a:xfrm rot="5400000">
          <a:off x="110475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1725983" y="0"/>
          <a:ext cx="555574"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1508365" y="217618"/>
        <a:ext cx="546351" cy="111114"/>
      </dsp:txXfrm>
    </dsp:sp>
    <dsp:sp modelId="{D79CC247-1F61-4E90-9866-DAA70D747B32}">
      <dsp:nvSpPr>
        <dsp:cNvPr id="0" name=""/>
        <dsp:cNvSpPr/>
      </dsp:nvSpPr>
      <dsp:spPr>
        <a:xfrm rot="5400000">
          <a:off x="1679779" y="529788"/>
          <a:ext cx="97963" cy="83336"/>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216081" y="216081"/>
        <a:ext cx="546352" cy="114189"/>
      </dsp:txXfrm>
    </dsp:sp>
    <dsp:sp modelId="{64520AE6-CA28-44A4-BD01-EAAB20F3659C}">
      <dsp:nvSpPr>
        <dsp:cNvPr id="0" name=""/>
        <dsp:cNvSpPr/>
      </dsp:nvSpPr>
      <dsp:spPr>
        <a:xfrm>
          <a:off x="591153" y="0"/>
          <a:ext cx="570946"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375072" y="216081"/>
        <a:ext cx="546352" cy="114189"/>
      </dsp:txXfrm>
    </dsp:sp>
    <dsp:sp modelId="{427FC1E3-0593-4C6D-B81C-9EA4B510122F}">
      <dsp:nvSpPr>
        <dsp:cNvPr id="0" name=""/>
        <dsp:cNvSpPr/>
      </dsp:nvSpPr>
      <dsp:spPr>
        <a:xfrm rot="5400000">
          <a:off x="545057" y="528267"/>
          <a:ext cx="97900" cy="85641"/>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4.png"/></Relationships>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836"/>
          </a:xfrm>
          <a:prstGeom prst="rect">
            <a:avLst/>
          </a:prstGeom>
        </p:spPr>
        <p:txBody>
          <a:bodyPr vert="horz" lIns="93763" tIns="46881" rIns="93763" bIns="46881"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836"/>
          </a:xfrm>
          <a:prstGeom prst="rect">
            <a:avLst/>
          </a:prstGeom>
        </p:spPr>
        <p:txBody>
          <a:bodyPr vert="horz" lIns="93763" tIns="46881" rIns="93763" bIns="46881" rtlCol="0"/>
          <a:lstStyle>
            <a:lvl1pPr algn="r">
              <a:defRPr sz="1200"/>
            </a:lvl1pPr>
          </a:lstStyle>
          <a:p>
            <a:fld id="{003216DC-F3C7-47E1-AE34-5FD8C9FA2708}" type="datetimeFigureOut">
              <a:rPr lang="en-US" smtClean="0"/>
              <a:t>2/26/2019</a:t>
            </a:fld>
            <a:endParaRPr lang="en-US"/>
          </a:p>
        </p:txBody>
      </p:sp>
      <p:sp>
        <p:nvSpPr>
          <p:cNvPr id="4" name="Footer Placeholder 3"/>
          <p:cNvSpPr>
            <a:spLocks noGrp="1"/>
          </p:cNvSpPr>
          <p:nvPr>
            <p:ph type="ftr" sz="quarter" idx="2"/>
          </p:nvPr>
        </p:nvSpPr>
        <p:spPr>
          <a:xfrm>
            <a:off x="0" y="8887265"/>
            <a:ext cx="3056414" cy="467836"/>
          </a:xfrm>
          <a:prstGeom prst="rect">
            <a:avLst/>
          </a:prstGeom>
        </p:spPr>
        <p:txBody>
          <a:bodyPr vert="horz" lIns="93763" tIns="46881" rIns="93763" bIns="46881" rtlCol="0" anchor="b"/>
          <a:lstStyle>
            <a:lvl1pPr algn="l">
              <a:defRPr sz="1200"/>
            </a:lvl1pPr>
          </a:lstStyle>
          <a:p>
            <a:r>
              <a:rPr lang="en-US"/>
              <a:t>Lane and Oakes 2013</a:t>
            </a:r>
          </a:p>
        </p:txBody>
      </p:sp>
      <p:sp>
        <p:nvSpPr>
          <p:cNvPr id="5" name="Slide Number Placeholder 4"/>
          <p:cNvSpPr>
            <a:spLocks noGrp="1"/>
          </p:cNvSpPr>
          <p:nvPr>
            <p:ph type="sldNum" sz="quarter" idx="3"/>
          </p:nvPr>
        </p:nvSpPr>
        <p:spPr>
          <a:xfrm>
            <a:off x="3995217" y="8887265"/>
            <a:ext cx="3056414" cy="467836"/>
          </a:xfrm>
          <a:prstGeom prst="rect">
            <a:avLst/>
          </a:prstGeom>
        </p:spPr>
        <p:txBody>
          <a:bodyPr vert="horz" lIns="93763" tIns="46881" rIns="93763" bIns="46881" rtlCol="0" anchor="b"/>
          <a:lstStyle>
            <a:lvl1pPr algn="r">
              <a:defRPr sz="1200"/>
            </a:lvl1pPr>
          </a:lstStyle>
          <a:p>
            <a:fld id="{F18334CA-2282-4552-A791-5B97D3BF6D2C}" type="slidenum">
              <a:rPr lang="en-US" smtClean="0"/>
              <a:t>‹#›</a:t>
            </a:fld>
            <a:endParaRPr lang="en-US"/>
          </a:p>
        </p:txBody>
      </p:sp>
    </p:spTree>
    <p:extLst>
      <p:ext uri="{BB962C8B-B14F-4D97-AF65-F5344CB8AC3E}">
        <p14:creationId xmlns:p14="http://schemas.microsoft.com/office/powerpoint/2010/main" val="8387521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836"/>
          </a:xfrm>
          <a:prstGeom prst="rect">
            <a:avLst/>
          </a:prstGeom>
        </p:spPr>
        <p:txBody>
          <a:bodyPr vert="horz" lIns="93763" tIns="46881" rIns="93763" bIns="46881" rtlCol="0"/>
          <a:lstStyle>
            <a:lvl1pPr algn="l">
              <a:defRPr sz="1200"/>
            </a:lvl1pPr>
          </a:lstStyle>
          <a:p>
            <a:endParaRPr lang="en-US"/>
          </a:p>
        </p:txBody>
      </p:sp>
      <p:sp>
        <p:nvSpPr>
          <p:cNvPr id="3" name="Date Placeholder 2"/>
          <p:cNvSpPr>
            <a:spLocks noGrp="1"/>
          </p:cNvSpPr>
          <p:nvPr>
            <p:ph type="dt" idx="1"/>
          </p:nvPr>
        </p:nvSpPr>
        <p:spPr>
          <a:xfrm>
            <a:off x="3995217" y="0"/>
            <a:ext cx="3056414" cy="467836"/>
          </a:xfrm>
          <a:prstGeom prst="rect">
            <a:avLst/>
          </a:prstGeom>
        </p:spPr>
        <p:txBody>
          <a:bodyPr vert="horz" lIns="93763" tIns="46881" rIns="93763" bIns="46881" rtlCol="0"/>
          <a:lstStyle>
            <a:lvl1pPr algn="r">
              <a:defRPr sz="1200"/>
            </a:lvl1pPr>
          </a:lstStyle>
          <a:p>
            <a:fld id="{82E15B73-D8A6-4D1E-9D6F-CABEE5359873}" type="datetimeFigureOut">
              <a:rPr lang="en-US" smtClean="0"/>
              <a:pPr/>
              <a:t>2/26/2019</a:t>
            </a:fld>
            <a:endParaRPr lang="en-US"/>
          </a:p>
        </p:txBody>
      </p:sp>
      <p:sp>
        <p:nvSpPr>
          <p:cNvPr id="4" name="Slide Image Placeholder 3"/>
          <p:cNvSpPr>
            <a:spLocks noGrp="1" noRot="1" noChangeAspect="1"/>
          </p:cNvSpPr>
          <p:nvPr>
            <p:ph type="sldImg" idx="2"/>
          </p:nvPr>
        </p:nvSpPr>
        <p:spPr>
          <a:xfrm>
            <a:off x="1189038" y="701675"/>
            <a:ext cx="4676775" cy="3508375"/>
          </a:xfrm>
          <a:prstGeom prst="rect">
            <a:avLst/>
          </a:prstGeom>
          <a:noFill/>
          <a:ln w="12700">
            <a:solidFill>
              <a:prstClr val="black"/>
            </a:solidFill>
          </a:ln>
        </p:spPr>
        <p:txBody>
          <a:bodyPr vert="horz" lIns="93763" tIns="46881" rIns="93763" bIns="46881" rtlCol="0" anchor="ctr"/>
          <a:lstStyle/>
          <a:p>
            <a:endParaRPr lang="en-US"/>
          </a:p>
        </p:txBody>
      </p:sp>
      <p:sp>
        <p:nvSpPr>
          <p:cNvPr id="5" name="Notes Placeholder 4"/>
          <p:cNvSpPr>
            <a:spLocks noGrp="1"/>
          </p:cNvSpPr>
          <p:nvPr>
            <p:ph type="body" sz="quarter" idx="3"/>
          </p:nvPr>
        </p:nvSpPr>
        <p:spPr>
          <a:xfrm>
            <a:off x="705327" y="4444445"/>
            <a:ext cx="5642610" cy="4210526"/>
          </a:xfrm>
          <a:prstGeom prst="rect">
            <a:avLst/>
          </a:prstGeom>
        </p:spPr>
        <p:txBody>
          <a:bodyPr vert="horz" lIns="93763" tIns="46881" rIns="93763" bIns="468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87265"/>
            <a:ext cx="3056414" cy="467836"/>
          </a:xfrm>
          <a:prstGeom prst="rect">
            <a:avLst/>
          </a:prstGeom>
        </p:spPr>
        <p:txBody>
          <a:bodyPr vert="horz" lIns="93763" tIns="46881" rIns="93763" bIns="46881" rtlCol="0" anchor="b"/>
          <a:lstStyle>
            <a:lvl1pPr algn="l">
              <a:defRPr sz="1200"/>
            </a:lvl1pPr>
          </a:lstStyle>
          <a:p>
            <a:r>
              <a:rPr lang="en-US"/>
              <a:t>Lane and Oakes 2013</a:t>
            </a:r>
          </a:p>
        </p:txBody>
      </p:sp>
      <p:sp>
        <p:nvSpPr>
          <p:cNvPr id="7" name="Slide Number Placeholder 6"/>
          <p:cNvSpPr>
            <a:spLocks noGrp="1"/>
          </p:cNvSpPr>
          <p:nvPr>
            <p:ph type="sldNum" sz="quarter" idx="5"/>
          </p:nvPr>
        </p:nvSpPr>
        <p:spPr>
          <a:xfrm>
            <a:off x="3995217" y="8887265"/>
            <a:ext cx="3056414" cy="467836"/>
          </a:xfrm>
          <a:prstGeom prst="rect">
            <a:avLst/>
          </a:prstGeom>
        </p:spPr>
        <p:txBody>
          <a:bodyPr vert="horz" lIns="93763" tIns="46881" rIns="93763" bIns="46881" rtlCol="0" anchor="b"/>
          <a:lstStyle>
            <a:lvl1pPr algn="r">
              <a:defRPr sz="1200"/>
            </a:lvl1pPr>
          </a:lstStyle>
          <a:p>
            <a:fld id="{2C598E34-06C9-4575-BF79-5E5F5BE16779}" type="slidenum">
              <a:rPr lang="en-US" smtClean="0"/>
              <a:pPr/>
              <a:t>‹#›</a:t>
            </a:fld>
            <a:endParaRPr lang="en-US"/>
          </a:p>
        </p:txBody>
      </p:sp>
    </p:spTree>
    <p:extLst>
      <p:ext uri="{BB962C8B-B14F-4D97-AF65-F5344CB8AC3E}">
        <p14:creationId xmlns:p14="http://schemas.microsoft.com/office/powerpoint/2010/main" val="398555514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 are moving away from a reactive approach to managing challenging behaviors and viewing behavioral and social challenges as within child problems (Landrum &amp; Tankersley, 2013; Sugai &amp; Horner). As field, we are now shifting towards a systemic approach. Most recently, we have begun to approach academic, behavioral, and social domains in a more comprehensive, integrated fashion and from a systemic approach, using data-informed decision making to support students with more intensive needs (Lane, Oakes, &amp; Menzies, 2014; McIntosh, Chard, Boland, &amp; Horner, 20016). This is evident in multi-tiered systems of support (MTSS), that have now shifted to comprehensive, integrated, three-tiered (Ci3T) models of prevention that blend response to intervention for reading and math, positive behavior intervention and supports (PBIS), and validated social skills curriculum (e.g., Positive Action) intended to meet students multiple needs. Such models contain a graduated continuum of support ranging from Tier 1 primary prevention efforts for all students, Tier 2 secondary prevention efforts all some students with common acquisition and performance deficits, and Tier 3 tertiary prevention efforts for some students for those with the most intensive needs. While there are not randomized control trials of these integrated models blending academic, behavioral, and social needs, there are randomized trials of </a:t>
            </a:r>
            <a:r>
              <a:rPr lang="en-US" dirty="0" err="1"/>
              <a:t>RtI</a:t>
            </a:r>
            <a:r>
              <a:rPr lang="en-US" dirty="0"/>
              <a:t>, PBIS (Bradshaw), and social domains (e.g., Positive Action) established the evidence of each.  This move towards better understanding integrated models of graduated supports is important in meeting students’ multiple needs. At 2014 National Positive Behavior Intervention and Support (PBIS) Leadership Michael </a:t>
            </a:r>
            <a:r>
              <a:rPr lang="en-US" dirty="0" err="1"/>
              <a:t>Yudin</a:t>
            </a:r>
            <a:r>
              <a:rPr lang="en-US" dirty="0"/>
              <a:t> - Assistant Secretary for the Office of Special Education and Rehabilitation of the United States Department of Education – made an explicit call for placing equal importance on behavior and social domains as we do academic instruction. Specifically, </a:t>
            </a:r>
            <a:r>
              <a:rPr lang="en-US" dirty="0" err="1"/>
              <a:t>Yudin</a:t>
            </a:r>
            <a:r>
              <a:rPr lang="en-US" dirty="0"/>
              <a:t> urged educators and educational systems to “pay as much attention to students’ social and behavioral needs as we do academics,” noting that all too often students with the most pronounced needs are often missing the most instruction. School systems and the research community are responding to this call.</a:t>
            </a:r>
          </a:p>
          <a:p>
            <a:r>
              <a:rPr lang="en-US" dirty="0"/>
              <a:t> </a:t>
            </a:r>
          </a:p>
          <a:p>
            <a:endParaRPr lang="en-US" dirty="0"/>
          </a:p>
        </p:txBody>
      </p:sp>
      <p:sp>
        <p:nvSpPr>
          <p:cNvPr id="4" name="Footer Placeholder 3"/>
          <p:cNvSpPr>
            <a:spLocks noGrp="1"/>
          </p:cNvSpPr>
          <p:nvPr>
            <p:ph type="ftr" sz="quarter" idx="10"/>
          </p:nvPr>
        </p:nvSpPr>
        <p:spPr/>
        <p:txBody>
          <a:bodyPr/>
          <a:lstStyle/>
          <a:p>
            <a:r>
              <a:rPr lang="en-US"/>
              <a:t>Lane and Oakes 2013</a:t>
            </a:r>
          </a:p>
        </p:txBody>
      </p:sp>
      <p:sp>
        <p:nvSpPr>
          <p:cNvPr id="5" name="Slide Number Placeholder 4"/>
          <p:cNvSpPr>
            <a:spLocks noGrp="1"/>
          </p:cNvSpPr>
          <p:nvPr>
            <p:ph type="sldNum" sz="quarter" idx="11"/>
          </p:nvPr>
        </p:nvSpPr>
        <p:spPr/>
        <p:txBody>
          <a:bodyPr/>
          <a:lstStyle/>
          <a:p>
            <a:fld id="{2C598E34-06C9-4575-BF79-5E5F5BE16779}" type="slidenum">
              <a:rPr lang="en-US" smtClean="0"/>
              <a:pPr/>
              <a:t>3</a:t>
            </a:fld>
            <a:endParaRPr lang="en-US"/>
          </a:p>
        </p:txBody>
      </p:sp>
    </p:spTree>
    <p:extLst>
      <p:ext uri="{BB962C8B-B14F-4D97-AF65-F5344CB8AC3E}">
        <p14:creationId xmlns:p14="http://schemas.microsoft.com/office/powerpoint/2010/main" val="4936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2784797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23F127-1D0D-6247-80F8-8470AD18E0BD}"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9437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latin typeface="Times New Roman" panose="02020603050405020304" pitchFamily="18" charset="0"/>
              <a:cs typeface="Arial" panose="020B0604020202020204" pitchFamily="34"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Verdana" panose="020B0604030504040204" pitchFamily="34" charset="0"/>
                <a:ea typeface="MS PGothic" panose="020B0600070205080204" pitchFamily="34" charset="-128"/>
              </a:defRPr>
            </a:lvl1pPr>
            <a:lvl2pPr marL="761821" indent="-293008">
              <a:defRPr sz="2500">
                <a:solidFill>
                  <a:schemeClr val="tx1"/>
                </a:solidFill>
                <a:latin typeface="Verdana" panose="020B0604030504040204" pitchFamily="34" charset="0"/>
                <a:ea typeface="MS PGothic" panose="020B0600070205080204" pitchFamily="34" charset="-128"/>
              </a:defRPr>
            </a:lvl2pPr>
            <a:lvl3pPr marL="1172032" indent="-234406">
              <a:defRPr sz="2500">
                <a:solidFill>
                  <a:schemeClr val="tx1"/>
                </a:solidFill>
                <a:latin typeface="Verdana" panose="020B0604030504040204" pitchFamily="34" charset="0"/>
                <a:ea typeface="MS PGothic" panose="020B0600070205080204" pitchFamily="34" charset="-128"/>
              </a:defRPr>
            </a:lvl3pPr>
            <a:lvl4pPr marL="1640845" indent="-234406">
              <a:defRPr sz="2500">
                <a:solidFill>
                  <a:schemeClr val="tx1"/>
                </a:solidFill>
                <a:latin typeface="Verdana" panose="020B0604030504040204" pitchFamily="34" charset="0"/>
                <a:ea typeface="MS PGothic" panose="020B0600070205080204" pitchFamily="34" charset="-128"/>
              </a:defRPr>
            </a:lvl4pPr>
            <a:lvl5pPr marL="2109658" indent="-234406">
              <a:defRPr sz="2500">
                <a:solidFill>
                  <a:schemeClr val="tx1"/>
                </a:solidFill>
                <a:latin typeface="Verdana" panose="020B0604030504040204" pitchFamily="34" charset="0"/>
                <a:ea typeface="MS PGothic" panose="020B0600070205080204" pitchFamily="34" charset="-128"/>
              </a:defRPr>
            </a:lvl5pPr>
            <a:lvl6pPr marL="2578471" indent="-234406"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6pPr>
            <a:lvl7pPr marL="3047284" indent="-234406"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7pPr>
            <a:lvl8pPr marL="3516097" indent="-234406"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8pPr>
            <a:lvl9pPr marL="3984909" indent="-234406"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9pPr>
          </a:lstStyle>
          <a:p>
            <a:fld id="{3643B6E4-DCBE-4A53-9880-B728A97EC5AF}" type="slidenum">
              <a:rPr lang="en-US" altLang="en-US" sz="1200"/>
              <a:pPr/>
              <a:t>22</a:t>
            </a:fld>
            <a:endParaRPr lang="en-US" altLang="en-US" sz="1200"/>
          </a:p>
        </p:txBody>
      </p:sp>
    </p:spTree>
    <p:extLst>
      <p:ext uri="{BB962C8B-B14F-4D97-AF65-F5344CB8AC3E}">
        <p14:creationId xmlns:p14="http://schemas.microsoft.com/office/powerpoint/2010/main" val="1085159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804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419" eaLnBrk="0" hangingPunct="0">
              <a:defRPr>
                <a:solidFill>
                  <a:schemeClr val="tx1"/>
                </a:solidFill>
                <a:latin typeface="Arial" charset="0"/>
              </a:defRPr>
            </a:lvl1pPr>
            <a:lvl2pPr marL="748655" indent="-287945" defTabSz="937419" eaLnBrk="0" hangingPunct="0">
              <a:defRPr>
                <a:solidFill>
                  <a:schemeClr val="tx1"/>
                </a:solidFill>
                <a:latin typeface="Arial" charset="0"/>
              </a:defRPr>
            </a:lvl2pPr>
            <a:lvl3pPr marL="1151777" indent="-230356" defTabSz="937419" eaLnBrk="0" hangingPunct="0">
              <a:defRPr>
                <a:solidFill>
                  <a:schemeClr val="tx1"/>
                </a:solidFill>
                <a:latin typeface="Arial" charset="0"/>
              </a:defRPr>
            </a:lvl3pPr>
            <a:lvl4pPr marL="1612487" indent="-230356" defTabSz="937419" eaLnBrk="0" hangingPunct="0">
              <a:defRPr>
                <a:solidFill>
                  <a:schemeClr val="tx1"/>
                </a:solidFill>
                <a:latin typeface="Arial" charset="0"/>
              </a:defRPr>
            </a:lvl4pPr>
            <a:lvl5pPr marL="2073198" indent="-230356" defTabSz="937419" eaLnBrk="0" hangingPunct="0">
              <a:defRPr>
                <a:solidFill>
                  <a:schemeClr val="tx1"/>
                </a:solidFill>
                <a:latin typeface="Arial" charset="0"/>
              </a:defRPr>
            </a:lvl5pPr>
            <a:lvl6pPr marL="2533908" indent="-230356" defTabSz="937419" eaLnBrk="0" fontAlgn="base" hangingPunct="0">
              <a:spcBef>
                <a:spcPct val="0"/>
              </a:spcBef>
              <a:spcAft>
                <a:spcPct val="0"/>
              </a:spcAft>
              <a:defRPr>
                <a:solidFill>
                  <a:schemeClr val="tx1"/>
                </a:solidFill>
                <a:latin typeface="Arial" charset="0"/>
              </a:defRPr>
            </a:lvl6pPr>
            <a:lvl7pPr marL="2994619" indent="-230356" defTabSz="937419" eaLnBrk="0" fontAlgn="base" hangingPunct="0">
              <a:spcBef>
                <a:spcPct val="0"/>
              </a:spcBef>
              <a:spcAft>
                <a:spcPct val="0"/>
              </a:spcAft>
              <a:defRPr>
                <a:solidFill>
                  <a:schemeClr val="tx1"/>
                </a:solidFill>
                <a:latin typeface="Arial" charset="0"/>
              </a:defRPr>
            </a:lvl7pPr>
            <a:lvl8pPr marL="3455331" indent="-230356" defTabSz="937419" eaLnBrk="0" fontAlgn="base" hangingPunct="0">
              <a:spcBef>
                <a:spcPct val="0"/>
              </a:spcBef>
              <a:spcAft>
                <a:spcPct val="0"/>
              </a:spcAft>
              <a:defRPr>
                <a:solidFill>
                  <a:schemeClr val="tx1"/>
                </a:solidFill>
                <a:latin typeface="Arial" charset="0"/>
              </a:defRPr>
            </a:lvl8pPr>
            <a:lvl9pPr marL="3916041" indent="-230356" defTabSz="937419" eaLnBrk="0" fontAlgn="base" hangingPunct="0">
              <a:spcBef>
                <a:spcPct val="0"/>
              </a:spcBef>
              <a:spcAft>
                <a:spcPct val="0"/>
              </a:spcAft>
              <a:defRPr>
                <a:solidFill>
                  <a:schemeClr val="tx1"/>
                </a:solidFill>
                <a:latin typeface="Arial" charset="0"/>
              </a:defRPr>
            </a:lvl9pPr>
          </a:lstStyle>
          <a:p>
            <a:pPr eaLnBrk="1" hangingPunct="1"/>
            <a:fld id="{413098E0-83A8-4731-B3B9-4AA5C33E0D78}" type="slidenum">
              <a:rPr lang="en-US" smtClean="0">
                <a:latin typeface="Calibri" pitchFamily="34" charset="0"/>
              </a:rPr>
              <a:pPr eaLnBrk="1" hangingPunct="1"/>
              <a:t>25</a:t>
            </a:fld>
            <a:endParaRPr lang="en-US">
              <a:latin typeface="Calibri" pitchFamily="34" charset="0"/>
            </a:endParaRPr>
          </a:p>
        </p:txBody>
      </p:sp>
    </p:spTree>
    <p:extLst>
      <p:ext uri="{BB962C8B-B14F-4D97-AF65-F5344CB8AC3E}">
        <p14:creationId xmlns:p14="http://schemas.microsoft.com/office/powerpoint/2010/main" val="3284516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280582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3717334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5998">
              <a:defRPr>
                <a:solidFill>
                  <a:schemeClr val="tx1"/>
                </a:solidFill>
                <a:latin typeface="Calibri" pitchFamily="34" charset="0"/>
              </a:defRPr>
            </a:lvl1pPr>
            <a:lvl2pPr marL="761821" indent="-293008" defTabSz="935998">
              <a:defRPr>
                <a:solidFill>
                  <a:schemeClr val="tx1"/>
                </a:solidFill>
                <a:latin typeface="Calibri" pitchFamily="34" charset="0"/>
              </a:defRPr>
            </a:lvl2pPr>
            <a:lvl3pPr marL="1172032" indent="-234406" defTabSz="935998">
              <a:defRPr>
                <a:solidFill>
                  <a:schemeClr val="tx1"/>
                </a:solidFill>
                <a:latin typeface="Calibri" pitchFamily="34" charset="0"/>
              </a:defRPr>
            </a:lvl3pPr>
            <a:lvl4pPr marL="1640845" indent="-234406" defTabSz="935998">
              <a:defRPr>
                <a:solidFill>
                  <a:schemeClr val="tx1"/>
                </a:solidFill>
                <a:latin typeface="Calibri" pitchFamily="34" charset="0"/>
              </a:defRPr>
            </a:lvl4pPr>
            <a:lvl5pPr marL="2109658" indent="-234406" defTabSz="935998">
              <a:defRPr>
                <a:solidFill>
                  <a:schemeClr val="tx1"/>
                </a:solidFill>
                <a:latin typeface="Calibri" pitchFamily="34" charset="0"/>
              </a:defRPr>
            </a:lvl5pPr>
            <a:lvl6pPr marL="2578471" indent="-234406" defTabSz="935998" fontAlgn="base">
              <a:spcBef>
                <a:spcPct val="0"/>
              </a:spcBef>
              <a:spcAft>
                <a:spcPct val="0"/>
              </a:spcAft>
              <a:defRPr>
                <a:solidFill>
                  <a:schemeClr val="tx1"/>
                </a:solidFill>
                <a:latin typeface="Calibri" pitchFamily="34" charset="0"/>
              </a:defRPr>
            </a:lvl6pPr>
            <a:lvl7pPr marL="3047284" indent="-234406" defTabSz="935998" fontAlgn="base">
              <a:spcBef>
                <a:spcPct val="0"/>
              </a:spcBef>
              <a:spcAft>
                <a:spcPct val="0"/>
              </a:spcAft>
              <a:defRPr>
                <a:solidFill>
                  <a:schemeClr val="tx1"/>
                </a:solidFill>
                <a:latin typeface="Calibri" pitchFamily="34" charset="0"/>
              </a:defRPr>
            </a:lvl7pPr>
            <a:lvl8pPr marL="3516097" indent="-234406" defTabSz="935998" fontAlgn="base">
              <a:spcBef>
                <a:spcPct val="0"/>
              </a:spcBef>
              <a:spcAft>
                <a:spcPct val="0"/>
              </a:spcAft>
              <a:defRPr>
                <a:solidFill>
                  <a:schemeClr val="tx1"/>
                </a:solidFill>
                <a:latin typeface="Calibri" pitchFamily="34" charset="0"/>
              </a:defRPr>
            </a:lvl8pPr>
            <a:lvl9pPr marL="3984909" indent="-234406" defTabSz="935998" fontAlgn="base">
              <a:spcBef>
                <a:spcPct val="0"/>
              </a:spcBef>
              <a:spcAft>
                <a:spcPct val="0"/>
              </a:spcAft>
              <a:defRPr>
                <a:solidFill>
                  <a:schemeClr val="tx1"/>
                </a:solidFill>
                <a:latin typeface="Calibri" pitchFamily="34" charset="0"/>
              </a:defRPr>
            </a:lvl9pPr>
          </a:lstStyle>
          <a:p>
            <a:pPr>
              <a:defRPr/>
            </a:pPr>
            <a:fld id="{E9974735-75EA-4173-8D41-68936E24EC5A}" type="slidenum">
              <a:rPr lang="en-US" smtClean="0">
                <a:solidFill>
                  <a:prstClr val="black"/>
                </a:solidFill>
              </a:rPr>
              <a:pPr>
                <a:defRPr/>
              </a:pPr>
              <a:t>34</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910205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a:xfrm>
            <a:off x="1196975" y="708025"/>
            <a:ext cx="4662488" cy="3495675"/>
          </a:xfrm>
          <a:ln/>
        </p:spPr>
      </p:sp>
      <p:sp>
        <p:nvSpPr>
          <p:cNvPr id="165891"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4" tIns="45649" rIns="91294" bIns="45649"/>
          <a:lstStyle/>
          <a:p>
            <a:pPr eaLnBrk="1" hangingPunct="1">
              <a:spcBef>
                <a:spcPct val="0"/>
              </a:spcBef>
            </a:pPr>
            <a:endParaRPr lang="en-US"/>
          </a:p>
        </p:txBody>
      </p:sp>
    </p:spTree>
    <p:extLst>
      <p:ext uri="{BB962C8B-B14F-4D97-AF65-F5344CB8AC3E}">
        <p14:creationId xmlns:p14="http://schemas.microsoft.com/office/powerpoint/2010/main" val="1389145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803275" indent="-307975">
              <a:defRPr>
                <a:solidFill>
                  <a:schemeClr val="tx1"/>
                </a:solidFill>
                <a:latin typeface="Verdana" panose="020B0604030504040204" pitchFamily="34" charset="0"/>
                <a:ea typeface="MS PGothic" panose="020B0600070205080204" pitchFamily="34" charset="-128"/>
              </a:defRPr>
            </a:lvl2pPr>
            <a:lvl3pPr marL="1238250" indent="-246063">
              <a:defRPr>
                <a:solidFill>
                  <a:schemeClr val="tx1"/>
                </a:solidFill>
                <a:latin typeface="Verdana" panose="020B0604030504040204" pitchFamily="34" charset="0"/>
                <a:ea typeface="MS PGothic" panose="020B0600070205080204" pitchFamily="34" charset="-128"/>
              </a:defRPr>
            </a:lvl3pPr>
            <a:lvl4pPr marL="1731963" indent="-246063">
              <a:defRPr>
                <a:solidFill>
                  <a:schemeClr val="tx1"/>
                </a:solidFill>
                <a:latin typeface="Verdana" panose="020B0604030504040204" pitchFamily="34" charset="0"/>
                <a:ea typeface="MS PGothic" panose="020B0600070205080204" pitchFamily="34" charset="-128"/>
              </a:defRPr>
            </a:lvl4pPr>
            <a:lvl5pPr marL="2228850" indent="-246063">
              <a:defRPr>
                <a:solidFill>
                  <a:schemeClr val="tx1"/>
                </a:solidFill>
                <a:latin typeface="Verdana" panose="020B0604030504040204" pitchFamily="34" charset="0"/>
                <a:ea typeface="MS PGothic" panose="020B0600070205080204" pitchFamily="34" charset="-128"/>
              </a:defRPr>
            </a:lvl5pPr>
            <a:lvl6pPr marL="2686050" indent="-24606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143250" indent="-24606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600450" indent="-24606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4057650" indent="-24606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F49A5D4A-B2C1-46C5-85BB-8AE60451357C}" type="slidenum">
              <a:rPr lang="en-US" altLang="en-US" smtClean="0">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127048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Lane and Oakes 2013</a:t>
            </a:r>
          </a:p>
        </p:txBody>
      </p:sp>
      <p:sp>
        <p:nvSpPr>
          <p:cNvPr id="5" name="Slide Number Placeholder 4"/>
          <p:cNvSpPr>
            <a:spLocks noGrp="1"/>
          </p:cNvSpPr>
          <p:nvPr>
            <p:ph type="sldNum" sz="quarter" idx="11"/>
          </p:nvPr>
        </p:nvSpPr>
        <p:spPr/>
        <p:txBody>
          <a:bodyPr/>
          <a:lstStyle/>
          <a:p>
            <a:fld id="{2C598E34-06C9-4575-BF79-5E5F5BE16779}" type="slidenum">
              <a:rPr lang="en-US" smtClean="0"/>
              <a:pPr/>
              <a:t>4</a:t>
            </a:fld>
            <a:endParaRPr lang="en-US"/>
          </a:p>
        </p:txBody>
      </p:sp>
    </p:spTree>
    <p:extLst>
      <p:ext uri="{BB962C8B-B14F-4D97-AF65-F5344CB8AC3E}">
        <p14:creationId xmlns:p14="http://schemas.microsoft.com/office/powerpoint/2010/main" val="2488221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a:t>
            </a:r>
          </a:p>
        </p:txBody>
      </p:sp>
      <p:sp>
        <p:nvSpPr>
          <p:cNvPr id="4" name="Slide Number Placeholder 3"/>
          <p:cNvSpPr>
            <a:spLocks noGrp="1"/>
          </p:cNvSpPr>
          <p:nvPr>
            <p:ph type="sldNum" sz="quarter" idx="10"/>
          </p:nvPr>
        </p:nvSpPr>
        <p:spPr/>
        <p:txBody>
          <a:bodyPr/>
          <a:lstStyle/>
          <a:p>
            <a:fld id="{820CA71A-B5B5-40FE-A700-5CE4DD3DFD87}" type="slidenum">
              <a:rPr lang="en-US" smtClean="0"/>
              <a:t>39</a:t>
            </a:fld>
            <a:endParaRPr lang="en-US"/>
          </a:p>
        </p:txBody>
      </p:sp>
    </p:spTree>
    <p:extLst>
      <p:ext uri="{BB962C8B-B14F-4D97-AF65-F5344CB8AC3E}">
        <p14:creationId xmlns:p14="http://schemas.microsoft.com/office/powerpoint/2010/main" val="55315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a:t>
            </a:r>
          </a:p>
        </p:txBody>
      </p:sp>
      <p:sp>
        <p:nvSpPr>
          <p:cNvPr id="4" name="Slide Number Placeholder 3"/>
          <p:cNvSpPr>
            <a:spLocks noGrp="1"/>
          </p:cNvSpPr>
          <p:nvPr>
            <p:ph type="sldNum" sz="quarter" idx="10"/>
          </p:nvPr>
        </p:nvSpPr>
        <p:spPr/>
        <p:txBody>
          <a:bodyPr/>
          <a:lstStyle/>
          <a:p>
            <a:fld id="{820CA71A-B5B5-40FE-A700-5CE4DD3DFD87}" type="slidenum">
              <a:rPr lang="en-US" smtClean="0"/>
              <a:t>40</a:t>
            </a:fld>
            <a:endParaRPr lang="en-US"/>
          </a:p>
        </p:txBody>
      </p:sp>
    </p:spTree>
    <p:extLst>
      <p:ext uri="{BB962C8B-B14F-4D97-AF65-F5344CB8AC3E}">
        <p14:creationId xmlns:p14="http://schemas.microsoft.com/office/powerpoint/2010/main" val="1335368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LHS</a:t>
            </a:r>
          </a:p>
        </p:txBody>
      </p:sp>
      <p:sp>
        <p:nvSpPr>
          <p:cNvPr id="4" name="Slide Number Placeholder 3"/>
          <p:cNvSpPr>
            <a:spLocks noGrp="1"/>
          </p:cNvSpPr>
          <p:nvPr>
            <p:ph type="sldNum" sz="quarter" idx="10"/>
          </p:nvPr>
        </p:nvSpPr>
        <p:spPr/>
        <p:txBody>
          <a:bodyPr/>
          <a:lstStyle/>
          <a:p>
            <a:fld id="{820CA71A-B5B5-40FE-A700-5CE4DD3DFD87}" type="slidenum">
              <a:rPr lang="en-US" smtClean="0"/>
              <a:t>41</a:t>
            </a:fld>
            <a:endParaRPr lang="en-US"/>
          </a:p>
        </p:txBody>
      </p:sp>
    </p:spTree>
    <p:extLst>
      <p:ext uri="{BB962C8B-B14F-4D97-AF65-F5344CB8AC3E}">
        <p14:creationId xmlns:p14="http://schemas.microsoft.com/office/powerpoint/2010/main" val="2022149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eaLnBrk="1" hangingPunct="1"/>
            <a:r>
              <a:rPr lang="en-US" altLang="en-US" dirty="0"/>
              <a:t>LHS N = 1498</a:t>
            </a:r>
          </a:p>
        </p:txBody>
      </p:sp>
      <p:sp>
        <p:nvSpPr>
          <p:cNvPr id="12292" name="Slide Number Placeholder 3"/>
          <p:cNvSpPr>
            <a:spLocks noGrp="1"/>
          </p:cNvSpPr>
          <p:nvPr>
            <p:ph type="sldNum" sz="quarter" idx="5"/>
          </p:nvPr>
        </p:nvSpPr>
        <p:spPr>
          <a:noFill/>
        </p:spPr>
        <p:txBody>
          <a:bodyPr/>
          <a:lstStyle/>
          <a:p>
            <a:fld id="{E7DBD5FC-3AD5-4568-BE77-620F009B9686}" type="slidenum">
              <a:rPr lang="en-US" altLang="en-US" smtClean="0"/>
              <a:pPr/>
              <a:t>42</a:t>
            </a:fld>
            <a:endParaRPr lang="en-US" altLang="en-US"/>
          </a:p>
        </p:txBody>
      </p:sp>
    </p:spTree>
    <p:extLst>
      <p:ext uri="{BB962C8B-B14F-4D97-AF65-F5344CB8AC3E}">
        <p14:creationId xmlns:p14="http://schemas.microsoft.com/office/powerpoint/2010/main" val="3434669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altLang="en-US" dirty="0">
                <a:latin typeface="Calibri" charset="0"/>
                <a:ea typeface="MS PGothic" charset="-128"/>
              </a:rPr>
              <a:t>Structure for positive, productive discussions</a:t>
            </a:r>
          </a:p>
          <a:p>
            <a:pPr lvl="1"/>
            <a:r>
              <a:rPr lang="en-US" altLang="en-US" dirty="0">
                <a:latin typeface="Calibri" charset="0"/>
                <a:ea typeface="MS PGothic" charset="-128"/>
              </a:rPr>
              <a:t>Data-informed professional development</a:t>
            </a:r>
          </a:p>
          <a:p>
            <a:endParaRPr lang="en-US" altLang="en-US" dirty="0">
              <a:latin typeface="Calibri" charset="0"/>
              <a:ea typeface="MS PGothic" charset="-128"/>
            </a:endParaRPr>
          </a:p>
        </p:txBody>
      </p:sp>
    </p:spTree>
    <p:extLst>
      <p:ext uri="{BB962C8B-B14F-4D97-AF65-F5344CB8AC3E}">
        <p14:creationId xmlns:p14="http://schemas.microsoft.com/office/powerpoint/2010/main" val="2846251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2426" tIns="46214" rIns="92426" bIns="46214" numCol="1" anchor="t" anchorCtr="0" compatLnSpc="1">
            <a:prstTxWarp prst="textNoShape">
              <a:avLst/>
            </a:prstTxWarp>
          </a:bodyPr>
          <a:lstStyle/>
          <a:p>
            <a:pPr marL="231064" indent="-231064">
              <a:lnSpc>
                <a:spcPct val="80000"/>
              </a:lnSpc>
            </a:pPr>
            <a:r>
              <a:rPr lang="en-US" sz="1000" b="1" dirty="0"/>
              <a:t>10 min Using this PowerPoint break timer</a:t>
            </a:r>
          </a:p>
          <a:p>
            <a:pPr marL="231064" indent="-231064">
              <a:lnSpc>
                <a:spcPct val="80000"/>
              </a:lnSpc>
            </a:pPr>
            <a:endParaRPr lang="en-US" sz="1000" b="1" dirty="0"/>
          </a:p>
          <a:p>
            <a:pPr marL="231064" indent="-231064">
              <a:lnSpc>
                <a:spcPct val="80000"/>
              </a:lnSpc>
            </a:pPr>
            <a:r>
              <a:rPr lang="en-US" sz="1000" b="1" dirty="0"/>
              <a:t>**Is timer set to correct time. Do we want 25 or 10? Same question for above slide. </a:t>
            </a:r>
          </a:p>
          <a:p>
            <a:pPr marL="231064" indent="-231064">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31064" indent="-231064">
              <a:lnSpc>
                <a:spcPct val="80000"/>
              </a:lnSpc>
            </a:pPr>
            <a:endParaRPr lang="en-US" sz="1000" dirty="0"/>
          </a:p>
          <a:p>
            <a:pPr marL="231064" indent="-231064">
              <a:lnSpc>
                <a:spcPct val="80000"/>
              </a:lnSpc>
            </a:pPr>
            <a:r>
              <a:rPr lang="en-US" sz="1000" b="1" dirty="0"/>
              <a:t>To insert this slide into your presentation </a:t>
            </a:r>
          </a:p>
          <a:p>
            <a:pPr marL="231064" indent="-231064">
              <a:lnSpc>
                <a:spcPct val="80000"/>
              </a:lnSpc>
            </a:pPr>
            <a:endParaRPr lang="en-US" sz="1000" b="1" dirty="0"/>
          </a:p>
          <a:p>
            <a:pPr marL="231064" indent="-231064">
              <a:buFontTx/>
              <a:buAutoNum type="arabicPeriod"/>
            </a:pPr>
            <a:r>
              <a:rPr lang="en-US" dirty="0"/>
              <a:t>Save this template as a presentation (.</a:t>
            </a:r>
            <a:r>
              <a:rPr lang="en-US" dirty="0" err="1"/>
              <a:t>ppt</a:t>
            </a:r>
            <a:r>
              <a:rPr lang="en-US" dirty="0"/>
              <a:t> file) on your computer. </a:t>
            </a:r>
          </a:p>
          <a:p>
            <a:pPr marL="231064" indent="-231064">
              <a:buFontTx/>
              <a:buAutoNum type="arabicPeriod"/>
            </a:pPr>
            <a:r>
              <a:rPr lang="en-US" dirty="0"/>
              <a:t>Open the presentation that will contain the timer. </a:t>
            </a:r>
          </a:p>
          <a:p>
            <a:pPr marL="231064" indent="-231064">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31064" indent="-231064">
              <a:buFontTx/>
              <a:buAutoNum type="arabicPeriod"/>
            </a:pPr>
            <a:r>
              <a:rPr lang="en-US" dirty="0"/>
              <a:t>On the </a:t>
            </a:r>
            <a:r>
              <a:rPr lang="en-US" b="1" dirty="0"/>
              <a:t>Insert</a:t>
            </a:r>
            <a:r>
              <a:rPr lang="en-US" dirty="0"/>
              <a:t> menu, click </a:t>
            </a:r>
            <a:r>
              <a:rPr lang="en-US" b="1" dirty="0"/>
              <a:t>Slides from Files</a:t>
            </a:r>
            <a:r>
              <a:rPr lang="en-US" dirty="0"/>
              <a:t>. </a:t>
            </a:r>
          </a:p>
          <a:p>
            <a:pPr marL="231064" indent="-231064">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31064" indent="-231064">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31064" indent="-231064">
              <a:buFontTx/>
              <a:buAutoNum type="arabicPeriod"/>
            </a:pPr>
            <a:r>
              <a:rPr lang="en-US" dirty="0"/>
              <a:t>In the </a:t>
            </a:r>
            <a:r>
              <a:rPr lang="en-US" b="1" dirty="0"/>
              <a:t>Slides from Files</a:t>
            </a:r>
            <a:r>
              <a:rPr lang="en-US" dirty="0"/>
              <a:t> dialog box, select the timer slide. </a:t>
            </a:r>
          </a:p>
          <a:p>
            <a:pPr marL="231064" indent="-231064">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31064" indent="-231064">
              <a:buFontTx/>
              <a:buAutoNum type="arabicPeriod"/>
            </a:pPr>
            <a:r>
              <a:rPr lang="en-US" dirty="0"/>
              <a:t>Click </a:t>
            </a:r>
            <a:r>
              <a:rPr lang="en-US" b="1" dirty="0"/>
              <a:t>Insert</a:t>
            </a:r>
            <a:r>
              <a:rPr lang="en-US" dirty="0"/>
              <a:t>. </a:t>
            </a:r>
          </a:p>
          <a:p>
            <a:pPr marL="231064" indent="-231064">
              <a:buFontTx/>
              <a:buAutoNum type="arabicPeriod"/>
            </a:pPr>
            <a:r>
              <a:rPr lang="en-US" dirty="0"/>
              <a:t>Click </a:t>
            </a:r>
            <a:r>
              <a:rPr lang="en-US" b="1" dirty="0"/>
              <a:t>Close</a:t>
            </a:r>
            <a:r>
              <a:rPr lang="en-US" dirty="0"/>
              <a:t>.</a:t>
            </a:r>
            <a:endParaRPr lang="en-US" sz="1000" dirty="0"/>
          </a:p>
        </p:txBody>
      </p:sp>
    </p:spTree>
    <p:extLst>
      <p:ext uri="{BB962C8B-B14F-4D97-AF65-F5344CB8AC3E}">
        <p14:creationId xmlns:p14="http://schemas.microsoft.com/office/powerpoint/2010/main" val="3144127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878368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4" name="Footer Placeholder 3"/>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t>Lane and Oakes 2013</a:t>
            </a:r>
          </a:p>
        </p:txBody>
      </p:sp>
      <p:sp>
        <p:nvSpPr>
          <p:cNvPr id="254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1F6130-B069-4569-9097-BE6F1AE632AF}" type="slidenum">
              <a:rPr kumimoji="0" lang="en-US" alt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229230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258038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1164">
              <a:defRPr/>
            </a:pPr>
            <a:r>
              <a:rPr lang="en-US" dirty="0"/>
              <a:t>Lane, K. L., Oakes, W. P., Ennis, R. P., &amp; Hirsch, S. E. (2014). Identifying students for secondary and tertiary prevention efforts: How do we determine which students have Tier 2 and Tier 3 needs? </a:t>
            </a:r>
            <a:r>
              <a:rPr lang="en-US" i="1" dirty="0"/>
              <a:t>Preventing School Failure, 58, </a:t>
            </a:r>
            <a:r>
              <a:rPr lang="en-US" dirty="0"/>
              <a:t>171-182, DOI: 10.1080/1045988X.2014.895573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767511C-EA28-4CD0-9A91-779D8D988C49}"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0542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DA97D0D-5178-4F57-BFD7-EC7A65772746}"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21676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598E34-06C9-4575-BF79-5E5F5BE16779}"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10105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xfrm>
            <a:off x="1198563" y="708025"/>
            <a:ext cx="4660900" cy="3495675"/>
          </a:xfrm>
          <a:ln/>
        </p:spPr>
      </p:sp>
      <p:sp>
        <p:nvSpPr>
          <p:cNvPr id="254979" name="Notes Placeholder 2"/>
          <p:cNvSpPr>
            <a:spLocks noGrp="1"/>
          </p:cNvSpPr>
          <p:nvPr>
            <p:ph type="body" idx="1"/>
          </p:nvPr>
        </p:nvSpPr>
        <p:spPr>
          <a:xfrm>
            <a:off x="938804" y="4446069"/>
            <a:ext cx="5175658" cy="42089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2" tIns="46339" rIns="94332" bIns="46339"/>
          <a:lstStyle/>
          <a:p>
            <a:endParaRPr lang="en-US" dirty="0"/>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3428137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629A501-26CA-478F-B831-AF3B2BBCA52E}" type="slidenum">
              <a:rPr lang="en-US" smtClean="0">
                <a:solidFill>
                  <a:srgbClr val="000000"/>
                </a:solidFill>
              </a:rPr>
              <a:pPr fontAlgn="base">
                <a:spcBef>
                  <a:spcPct val="0"/>
                </a:spcBef>
                <a:spcAft>
                  <a:spcPct val="0"/>
                </a:spcAft>
                <a:defRPr/>
              </a:pPr>
              <a:t>67</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1388617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F933700-60D0-4A4D-9DC1-0097DB73EC86}" type="slidenum">
              <a:rPr lang="en-US">
                <a:solidFill>
                  <a:prstClr val="black"/>
                </a:solidFill>
              </a:rPr>
              <a:pPr>
                <a:defRPr/>
              </a:pPr>
              <a:t>68</a:t>
            </a:fld>
            <a:endParaRPr lang="en-US">
              <a:solidFill>
                <a:prstClr val="black"/>
              </a:solidFill>
            </a:endParaRPr>
          </a:p>
        </p:txBody>
      </p:sp>
      <p:sp>
        <p:nvSpPr>
          <p:cNvPr id="2" name="Footer Placeholder 1"/>
          <p:cNvSpPr>
            <a:spLocks noGrp="1"/>
          </p:cNvSpPr>
          <p:nvPr>
            <p:ph type="ftr" sz="quarter" idx="10"/>
          </p:nvPr>
        </p:nvSpPr>
        <p:spPr/>
        <p:txBody>
          <a:bodyPr/>
          <a:lstStyle/>
          <a:p>
            <a:r>
              <a:rPr lang="en-US"/>
              <a:t>Lane and Oakes 2013</a:t>
            </a:r>
          </a:p>
        </p:txBody>
      </p:sp>
    </p:spTree>
    <p:extLst>
      <p:ext uri="{BB962C8B-B14F-4D97-AF65-F5344CB8AC3E}">
        <p14:creationId xmlns:p14="http://schemas.microsoft.com/office/powerpoint/2010/main" val="3973882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3F127-1D0D-6247-80F8-8470AD18E0BD}" type="slidenum">
              <a:rPr lang="en-US" smtClean="0"/>
              <a:t>69</a:t>
            </a:fld>
            <a:endParaRPr lang="en-US"/>
          </a:p>
        </p:txBody>
      </p:sp>
    </p:spTree>
    <p:extLst>
      <p:ext uri="{BB962C8B-B14F-4D97-AF65-F5344CB8AC3E}">
        <p14:creationId xmlns:p14="http://schemas.microsoft.com/office/powerpoint/2010/main" val="1819444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and Oakes 2014.</a:t>
            </a:r>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313399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21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728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74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74</a:t>
            </a:fld>
            <a:endParaRPr lang="en-US"/>
          </a:p>
        </p:txBody>
      </p:sp>
    </p:spTree>
    <p:extLst>
      <p:ext uri="{BB962C8B-B14F-4D97-AF65-F5344CB8AC3E}">
        <p14:creationId xmlns:p14="http://schemas.microsoft.com/office/powerpoint/2010/main" val="2408184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charset="0"/>
                <a:ea typeface="MS PGothic" charset="-128"/>
              </a:defRPr>
            </a:lvl1pPr>
            <a:lvl2pPr marL="742950" indent="-285750">
              <a:defRPr>
                <a:solidFill>
                  <a:schemeClr val="tx1"/>
                </a:solidFill>
                <a:latin typeface="Verdana" charset="0"/>
                <a:ea typeface="MS PGothic" charset="-128"/>
              </a:defRPr>
            </a:lvl2pPr>
            <a:lvl3pPr marL="1143000" indent="-228600">
              <a:defRPr>
                <a:solidFill>
                  <a:schemeClr val="tx1"/>
                </a:solidFill>
                <a:latin typeface="Verdana" charset="0"/>
                <a:ea typeface="MS PGothic" charset="-128"/>
              </a:defRPr>
            </a:lvl3pPr>
            <a:lvl4pPr marL="1600200" indent="-228600">
              <a:defRPr>
                <a:solidFill>
                  <a:schemeClr val="tx1"/>
                </a:solidFill>
                <a:latin typeface="Verdana" charset="0"/>
                <a:ea typeface="MS PGothic" charset="-128"/>
              </a:defRPr>
            </a:lvl4pPr>
            <a:lvl5pPr marL="2057400" indent="-228600">
              <a:defRPr>
                <a:solidFill>
                  <a:schemeClr val="tx1"/>
                </a:solidFill>
                <a:latin typeface="Verdana" charset="0"/>
                <a:ea typeface="MS PGothic" charset="-128"/>
              </a:defRPr>
            </a:lvl5pPr>
            <a:lvl6pPr marL="2514600" indent="-228600" eaLnBrk="0" fontAlgn="base" hangingPunct="0">
              <a:spcBef>
                <a:spcPct val="0"/>
              </a:spcBef>
              <a:spcAft>
                <a:spcPct val="0"/>
              </a:spcAft>
              <a:defRPr>
                <a:solidFill>
                  <a:schemeClr val="tx1"/>
                </a:solidFill>
                <a:latin typeface="Verdana" charset="0"/>
                <a:ea typeface="MS PGothic" charset="-128"/>
              </a:defRPr>
            </a:lvl6pPr>
            <a:lvl7pPr marL="2971800" indent="-228600" eaLnBrk="0" fontAlgn="base" hangingPunct="0">
              <a:spcBef>
                <a:spcPct val="0"/>
              </a:spcBef>
              <a:spcAft>
                <a:spcPct val="0"/>
              </a:spcAft>
              <a:defRPr>
                <a:solidFill>
                  <a:schemeClr val="tx1"/>
                </a:solidFill>
                <a:latin typeface="Verdana" charset="0"/>
                <a:ea typeface="MS PGothic" charset="-128"/>
              </a:defRPr>
            </a:lvl7pPr>
            <a:lvl8pPr marL="3429000" indent="-228600" eaLnBrk="0" fontAlgn="base" hangingPunct="0">
              <a:spcBef>
                <a:spcPct val="0"/>
              </a:spcBef>
              <a:spcAft>
                <a:spcPct val="0"/>
              </a:spcAft>
              <a:defRPr>
                <a:solidFill>
                  <a:schemeClr val="tx1"/>
                </a:solidFill>
                <a:latin typeface="Verdana" charset="0"/>
                <a:ea typeface="MS PGothic" charset="-128"/>
              </a:defRPr>
            </a:lvl8pPr>
            <a:lvl9pPr marL="3886200" indent="-228600" eaLnBrk="0" fontAlgn="base" hangingPunct="0">
              <a:spcBef>
                <a:spcPct val="0"/>
              </a:spcBef>
              <a:spcAft>
                <a:spcPct val="0"/>
              </a:spcAft>
              <a:defRPr>
                <a:solidFill>
                  <a:schemeClr val="tx1"/>
                </a:solidFill>
                <a:latin typeface="Verdana" charset="0"/>
                <a:ea typeface="MS PGothic" charset="-128"/>
              </a:defRPr>
            </a:lvl9pPr>
          </a:lstStyle>
          <a:p>
            <a:fld id="{AEA36329-1276-314F-8EEB-A4930536FA99}" type="slidenum">
              <a:rPr lang="en-US" altLang="en-US">
                <a:solidFill>
                  <a:srgbClr val="000000"/>
                </a:solidFill>
              </a:rPr>
              <a:pPr/>
              <a:t>6</a:t>
            </a:fld>
            <a:endParaRPr lang="en-US" altLang="en-US">
              <a:solidFill>
                <a:srgbClr val="000000"/>
              </a:solidFill>
            </a:endParaRPr>
          </a:p>
        </p:txBody>
      </p:sp>
    </p:spTree>
    <p:extLst>
      <p:ext uri="{BB962C8B-B14F-4D97-AF65-F5344CB8AC3E}">
        <p14:creationId xmlns:p14="http://schemas.microsoft.com/office/powerpoint/2010/main" val="416474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website info here </a:t>
            </a:r>
            <a:r>
              <a:rPr lang="en-US"/>
              <a:t>(e.g.,</a:t>
            </a:r>
            <a:r>
              <a:rPr lang="en-US" baseline="0"/>
              <a:t> new tab)</a:t>
            </a:r>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75</a:t>
            </a:fld>
            <a:endParaRPr lang="en-US"/>
          </a:p>
        </p:txBody>
      </p:sp>
    </p:spTree>
    <p:extLst>
      <p:ext uri="{BB962C8B-B14F-4D97-AF65-F5344CB8AC3E}">
        <p14:creationId xmlns:p14="http://schemas.microsoft.com/office/powerpoint/2010/main" val="274696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23F127-1D0D-6247-80F8-8470AD18E0BD}"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755141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20964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154113" y="692150"/>
            <a:ext cx="4554537" cy="3416300"/>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85" tIns="45528" rIns="92685" bIns="45528"/>
          <a:lstStyle/>
          <a:p>
            <a:endParaRPr lang="en-US" altLang="en-US"/>
          </a:p>
        </p:txBody>
      </p:sp>
    </p:spTree>
    <p:extLst>
      <p:ext uri="{BB962C8B-B14F-4D97-AF65-F5344CB8AC3E}">
        <p14:creationId xmlns:p14="http://schemas.microsoft.com/office/powerpoint/2010/main" val="2896977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Emily, could you please link the Connect with Kids logo with this arrow</a:t>
            </a:r>
          </a:p>
        </p:txBody>
      </p:sp>
    </p:spTree>
    <p:extLst>
      <p:ext uri="{BB962C8B-B14F-4D97-AF65-F5344CB8AC3E}">
        <p14:creationId xmlns:p14="http://schemas.microsoft.com/office/powerpoint/2010/main" val="279165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D10193-3655-4282-9789-3EED2AB7E79F}" type="slidenum">
              <a:rPr kumimoji="0" lang="en-US" sz="1300" b="0" i="0" u="none" strike="noStrike" kern="1200" cap="none" spc="0" normalizeH="0" baseline="0" noProof="0" smtClean="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32973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18" Type="http://schemas.openxmlformats.org/officeDocument/2006/relationships/diagramLayout" Target="../diagrams/layout16.xml"/><Relationship Id="rId26" Type="http://schemas.microsoft.com/office/2007/relationships/diagramDrawing" Target="../diagrams/drawing17.xml"/><Relationship Id="rId3" Type="http://schemas.openxmlformats.org/officeDocument/2006/relationships/diagramLayout" Target="../diagrams/layout13.xml"/><Relationship Id="rId21" Type="http://schemas.microsoft.com/office/2007/relationships/diagramDrawing" Target="../diagrams/drawing16.xml"/><Relationship Id="rId7" Type="http://schemas.openxmlformats.org/officeDocument/2006/relationships/diagramData" Target="../diagrams/data14.xml"/><Relationship Id="rId12" Type="http://schemas.openxmlformats.org/officeDocument/2006/relationships/diagramData" Target="../diagrams/data15.xml"/><Relationship Id="rId17" Type="http://schemas.openxmlformats.org/officeDocument/2006/relationships/diagramData" Target="../diagrams/data16.xml"/><Relationship Id="rId25" Type="http://schemas.openxmlformats.org/officeDocument/2006/relationships/diagramColors" Target="../diagrams/colors17.xml"/><Relationship Id="rId2" Type="http://schemas.openxmlformats.org/officeDocument/2006/relationships/diagramData" Target="../diagrams/data13.xml"/><Relationship Id="rId16" Type="http://schemas.microsoft.com/office/2007/relationships/diagramDrawing" Target="../diagrams/drawing15.xml"/><Relationship Id="rId20" Type="http://schemas.openxmlformats.org/officeDocument/2006/relationships/diagramColors" Target="../diagrams/colors16.xml"/><Relationship Id="rId29" Type="http://schemas.openxmlformats.org/officeDocument/2006/relationships/diagramQuickStyle" Target="../diagrams/quickStyle18.xml"/><Relationship Id="rId1" Type="http://schemas.openxmlformats.org/officeDocument/2006/relationships/slideMaster" Target="../slideMasters/slideMaster6.xml"/><Relationship Id="rId6" Type="http://schemas.microsoft.com/office/2007/relationships/diagramDrawing" Target="../diagrams/drawing13.xml"/><Relationship Id="rId11" Type="http://schemas.microsoft.com/office/2007/relationships/diagramDrawing" Target="../diagrams/drawing14.xml"/><Relationship Id="rId24" Type="http://schemas.openxmlformats.org/officeDocument/2006/relationships/diagramQuickStyle" Target="../diagrams/quickStyle17.xml"/><Relationship Id="rId5" Type="http://schemas.openxmlformats.org/officeDocument/2006/relationships/diagramColors" Target="../diagrams/colors13.xml"/><Relationship Id="rId15" Type="http://schemas.openxmlformats.org/officeDocument/2006/relationships/diagramColors" Target="../diagrams/colors15.xml"/><Relationship Id="rId23" Type="http://schemas.openxmlformats.org/officeDocument/2006/relationships/diagramLayout" Target="../diagrams/layout17.xml"/><Relationship Id="rId28" Type="http://schemas.openxmlformats.org/officeDocument/2006/relationships/diagramLayout" Target="../diagrams/layout18.xml"/><Relationship Id="rId10" Type="http://schemas.openxmlformats.org/officeDocument/2006/relationships/diagramColors" Target="../diagrams/colors14.xml"/><Relationship Id="rId19" Type="http://schemas.openxmlformats.org/officeDocument/2006/relationships/diagramQuickStyle" Target="../diagrams/quickStyle16.xml"/><Relationship Id="rId31" Type="http://schemas.microsoft.com/office/2007/relationships/diagramDrawing" Target="../diagrams/drawing18.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diagramQuickStyle" Target="../diagrams/quickStyle15.xml"/><Relationship Id="rId22" Type="http://schemas.openxmlformats.org/officeDocument/2006/relationships/diagramData" Target="../diagrams/data17.xml"/><Relationship Id="rId27" Type="http://schemas.openxmlformats.org/officeDocument/2006/relationships/diagramData" Target="../diagrams/data18.xml"/><Relationship Id="rId30" Type="http://schemas.openxmlformats.org/officeDocument/2006/relationships/diagramColors" Target="../diagrams/colors1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Master" Target="../slideMasters/slideMaster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26" Type="http://schemas.microsoft.com/office/2007/relationships/diagramDrawing" Target="../diagrams/drawing11.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5" Type="http://schemas.openxmlformats.org/officeDocument/2006/relationships/diagramColors" Target="../diagrams/colors11.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29" Type="http://schemas.openxmlformats.org/officeDocument/2006/relationships/diagramQuickStyle" Target="../diagrams/quickStyle12.xml"/><Relationship Id="rId1" Type="http://schemas.openxmlformats.org/officeDocument/2006/relationships/slideMaster" Target="../slideMasters/slideMaster5.xml"/><Relationship Id="rId6" Type="http://schemas.microsoft.com/office/2007/relationships/diagramDrawing" Target="../diagrams/drawing7.xml"/><Relationship Id="rId11" Type="http://schemas.microsoft.com/office/2007/relationships/diagramDrawing" Target="../diagrams/drawing8.xml"/><Relationship Id="rId24" Type="http://schemas.openxmlformats.org/officeDocument/2006/relationships/diagramQuickStyle" Target="../diagrams/quickStyle11.xml"/><Relationship Id="rId5" Type="http://schemas.openxmlformats.org/officeDocument/2006/relationships/diagramColors" Target="../diagrams/colors7.xml"/><Relationship Id="rId15" Type="http://schemas.openxmlformats.org/officeDocument/2006/relationships/diagramColors" Target="../diagrams/colors9.xml"/><Relationship Id="rId23" Type="http://schemas.openxmlformats.org/officeDocument/2006/relationships/diagramLayout" Target="../diagrams/layout11.xml"/><Relationship Id="rId28" Type="http://schemas.openxmlformats.org/officeDocument/2006/relationships/diagramLayout" Target="../diagrams/layout12.xml"/><Relationship Id="rId10" Type="http://schemas.openxmlformats.org/officeDocument/2006/relationships/diagramColors" Target="../diagrams/colors8.xml"/><Relationship Id="rId19" Type="http://schemas.openxmlformats.org/officeDocument/2006/relationships/diagramQuickStyle" Target="../diagrams/quickStyle10.xml"/><Relationship Id="rId31" Type="http://schemas.microsoft.com/office/2007/relationships/diagramDrawing" Target="../diagrams/drawing12.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diagramData" Target="../diagrams/data11.xml"/><Relationship Id="rId27" Type="http://schemas.openxmlformats.org/officeDocument/2006/relationships/diagramData" Target="../diagrams/data12.xml"/><Relationship Id="rId30" Type="http://schemas.openxmlformats.org/officeDocument/2006/relationships/diagramColors" Target="../diagrams/colors1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69712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616040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2/26/2019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B03DB66C-668F-490C-82E3-4884C0DCC627}"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409879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E1FFB2DD-393A-4507-9CEC-B876E1DA8529}"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50062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147579E6-9DBD-46C0-B015-0392FD081D89}"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95090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defTabSz="457200" eaLnBrk="1" fontAlgn="auto" hangingPunct="1">
              <a:spcBef>
                <a:spcPts val="0"/>
              </a:spcBef>
              <a:spcAft>
                <a:spcPts val="0"/>
              </a:spcAft>
            </a:pPr>
            <a:fld id="{28D3D292-A03D-4825-81E6-9C12ABB858DF}" type="slidenum">
              <a:rPr lang="en-US" altLang="en-US">
                <a:solidFill>
                  <a:prstClr val="black"/>
                </a:solidFill>
                <a:latin typeface="Calibri" panose="020F0502020204030204"/>
                <a:ea typeface="+mn-ea"/>
              </a:rPr>
              <a:pPr defTabSz="457200" eaLnBrk="1" fontAlgn="auto" hangingPunct="1">
                <a:spcBef>
                  <a:spcPts val="0"/>
                </a:spcBef>
                <a:spcAft>
                  <a:spcPts val="0"/>
                </a:spcAft>
              </a:pPr>
              <a:t>‹#›</a:t>
            </a:fld>
            <a:endParaRPr lang="en-US" altLang="en-US">
              <a:solidFill>
                <a:prstClr val="black"/>
              </a:solidFill>
              <a:latin typeface="Calibri" panose="020F0502020204030204"/>
              <a:ea typeface="+mn-ea"/>
            </a:endParaRPr>
          </a:p>
        </p:txBody>
      </p:sp>
    </p:spTree>
    <p:extLst>
      <p:ext uri="{BB962C8B-B14F-4D97-AF65-F5344CB8AC3E}">
        <p14:creationId xmlns:p14="http://schemas.microsoft.com/office/powerpoint/2010/main" val="149915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solidFill>
                  <a:prstClr val="black">
                    <a:tint val="75000"/>
                  </a:prstClr>
                </a:solidFill>
              </a:rPr>
              <a:pPr>
                <a:defRPr/>
              </a:pPr>
              <a:t>2/26/2019</a:t>
            </a:fld>
            <a:endParaRPr lang="en-US">
              <a:solidFill>
                <a:prstClr val="black">
                  <a:tint val="75000"/>
                </a:prstClr>
              </a:solidFill>
            </a:endParaRPr>
          </a:p>
        </p:txBody>
      </p:sp>
      <p:sp>
        <p:nvSpPr>
          <p:cNvPr id="4" name="Slide Number Placeholder 3"/>
          <p:cNvSpPr>
            <a:spLocks noGrp="1"/>
          </p:cNvSpPr>
          <p:nvPr>
            <p:ph type="sldNum" sz="quarter" idx="11"/>
          </p:nvPr>
        </p:nvSpPr>
        <p:spPr>
          <a:xfrm>
            <a:off x="6290733" y="6356350"/>
            <a:ext cx="259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fontAlgn="auto" hangingPunct="1">
              <a:spcBef>
                <a:spcPts val="0"/>
              </a:spcBef>
              <a:spcAft>
                <a:spcPts val="0"/>
              </a:spcAft>
              <a:defRPr/>
            </a:pPr>
            <a:r>
              <a:rPr lang="en-US" dirty="0">
                <a:solidFill>
                  <a:prstClr val="black"/>
                </a:solidFill>
                <a:latin typeface="Calibri" panose="020F0502020204030204"/>
                <a:ea typeface="+mn-ea"/>
              </a:rPr>
              <a:t>2015 2016 IES Ci3T MS HS Implementation </a:t>
            </a:r>
            <a:fld id="{71C2AA8B-4905-4721-907D-B3BDB774E885}" type="slidenum">
              <a:rPr lang="en-US" altLang="en-US" smtClean="0">
                <a:solidFill>
                  <a:prstClr val="black"/>
                </a:solidFill>
                <a:latin typeface="Calibri" panose="020F0502020204030204"/>
                <a:ea typeface="+mn-ea"/>
              </a:rPr>
              <a:pPr defTabSz="457200" eaLnBrk="1" fontAlgn="auto" hangingPunct="1">
                <a:spcBef>
                  <a:spcPts val="0"/>
                </a:spcBef>
                <a:spcAft>
                  <a:spcPts val="0"/>
                </a:spcAft>
                <a:defRPr/>
              </a:pPr>
              <a:t>‹#›</a:t>
            </a:fld>
            <a:endParaRPr lang="en-US" alt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18362653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solidFill>
                  <a:prstClr val="black">
                    <a:tint val="75000"/>
                  </a:prstClr>
                </a:solidFill>
              </a:rPr>
              <a:pPr>
                <a:defRPr/>
              </a:pPr>
              <a:t>2/26/2019</a:t>
            </a:fld>
            <a:endParaRPr lang="en-US">
              <a:solidFill>
                <a:prstClr val="black">
                  <a:tint val="75000"/>
                </a:prstClr>
              </a:solidFill>
            </a:endParaRPr>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solidFill>
                  <a:prstClr val="black">
                    <a:tint val="75000"/>
                  </a:prstClr>
                </a:solidFill>
              </a:rPr>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pPr defTabSz="457200" eaLnBrk="1" fontAlgn="auto" hangingPunct="1">
              <a:spcBef>
                <a:spcPts val="0"/>
              </a:spcBef>
              <a:spcAft>
                <a:spcPts val="0"/>
              </a:spcAft>
            </a:pPr>
            <a:fld id="{2108BC43-85E8-4ADE-BE86-BFAA62BE3CBB}" type="slidenum">
              <a:rPr lang="en-US" altLang="en-US">
                <a:ea typeface="+mn-ea"/>
              </a:rPr>
              <a:pPr defTabSz="457200" eaLnBrk="1" fontAlgn="auto" hangingPunct="1">
                <a:spcBef>
                  <a:spcPts val="0"/>
                </a:spcBef>
                <a:spcAft>
                  <a:spcPts val="0"/>
                </a:spcAft>
              </a:pPr>
              <a:t>‹#›</a:t>
            </a:fld>
            <a:endParaRPr lang="en-US" altLang="en-US">
              <a:ea typeface="+mn-ea"/>
            </a:endParaRPr>
          </a:p>
        </p:txBody>
      </p:sp>
    </p:spTree>
    <p:extLst>
      <p:ext uri="{BB962C8B-B14F-4D97-AF65-F5344CB8AC3E}">
        <p14:creationId xmlns:p14="http://schemas.microsoft.com/office/powerpoint/2010/main" val="394084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46464A">
                    <a:shade val="90000"/>
                  </a:srgbClr>
                </a:solidFill>
              </a:rPr>
              <a:t>IRB # 100863</a:t>
            </a:r>
          </a:p>
        </p:txBody>
      </p:sp>
      <p:sp>
        <p:nvSpPr>
          <p:cNvPr id="5" name="Slide Number Placeholder 17"/>
          <p:cNvSpPr>
            <a:spLocks noGrp="1"/>
          </p:cNvSpPr>
          <p:nvPr>
            <p:ph type="sldNum" sz="quarter" idx="12"/>
          </p:nvPr>
        </p:nvSpPr>
        <p:spPr>
          <a:xfrm>
            <a:off x="6457950" y="6356351"/>
            <a:ext cx="2057400" cy="365125"/>
          </a:xfrm>
          <a:prstGeom prst="rect">
            <a:avLst/>
          </a:prstGeom>
        </p:spPr>
        <p:txBody>
          <a:bodyPr/>
          <a:lstStyle>
            <a:lvl1pPr>
              <a:defRPr/>
            </a:lvl1pPr>
          </a:lstStyle>
          <a:p>
            <a:pPr>
              <a:defRPr/>
            </a:pPr>
            <a:fld id="{F37D365C-14BA-4E89-A6F0-6574D271F140}" type="slidenum">
              <a:rPr lang="en-US">
                <a:solidFill>
                  <a:srgbClr val="46464A">
                    <a:shade val="90000"/>
                  </a:srgbClr>
                </a:solidFill>
              </a:rPr>
              <a:pPr>
                <a:defRPr/>
              </a:pPr>
              <a:t>‹#›</a:t>
            </a:fld>
            <a:endParaRPr lang="en-US">
              <a:solidFill>
                <a:srgbClr val="46464A">
                  <a:shade val="90000"/>
                </a:srgbClr>
              </a:solidFill>
            </a:endParaRPr>
          </a:p>
        </p:txBody>
      </p:sp>
    </p:spTree>
    <p:extLst>
      <p:ext uri="{BB962C8B-B14F-4D97-AF65-F5344CB8AC3E}">
        <p14:creationId xmlns:p14="http://schemas.microsoft.com/office/powerpoint/2010/main" val="42939559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a:solidFill>
                  <a:srgbClr val="E7E6E6"/>
                </a:solidFill>
              </a:rPr>
              <a:t>Goal: Reduce Harm</a:t>
            </a:r>
          </a:p>
          <a:p>
            <a:pPr fontAlgn="base">
              <a:spcBef>
                <a:spcPct val="0"/>
              </a:spcBef>
              <a:spcAft>
                <a:spcPct val="0"/>
              </a:spcAft>
            </a:pPr>
            <a:r>
              <a:rPr lang="en-US" b="1">
                <a:solidFill>
                  <a:prstClr val="white"/>
                </a:solidFill>
              </a:rPr>
              <a:t>Specialized individual systems</a:t>
            </a:r>
            <a:br>
              <a:rPr lang="en-US" b="1">
                <a:solidFill>
                  <a:prstClr val="white"/>
                </a:solidFill>
              </a:rPr>
            </a:br>
            <a:r>
              <a:rPr lang="en-US" b="1">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fontAlgn="base">
              <a:spcBef>
                <a:spcPct val="0"/>
              </a:spcBef>
              <a:spcAft>
                <a:spcPct val="0"/>
              </a:spcAft>
            </a:pPr>
            <a:r>
              <a:rPr lang="en-US" b="1" u="sng">
                <a:solidFill>
                  <a:srgbClr val="E7E6E6"/>
                </a:solidFill>
                <a:cs typeface="Arial" charset="0"/>
              </a:rPr>
              <a:t>Goal: Reverse Harm</a:t>
            </a:r>
          </a:p>
          <a:p>
            <a:pPr fontAlgn="base">
              <a:spcBef>
                <a:spcPct val="0"/>
              </a:spcBef>
              <a:spcAft>
                <a:spcPct val="0"/>
              </a:spcAft>
            </a:pPr>
            <a:r>
              <a:rPr lang="en-US" b="1">
                <a:solidFill>
                  <a:prstClr val="white"/>
                </a:solidFill>
                <a:cs typeface="Arial" charset="0"/>
              </a:rPr>
              <a:t>Specialized group systems </a:t>
            </a:r>
          </a:p>
          <a:p>
            <a:pPr fontAlgn="base">
              <a:spcBef>
                <a:spcPct val="0"/>
              </a:spcBef>
              <a:spcAft>
                <a:spcPct val="0"/>
              </a:spcAft>
            </a:pPr>
            <a:r>
              <a:rPr lang="en-US" b="1">
                <a:solidFill>
                  <a:prstClr val="white"/>
                </a:solidFill>
                <a:cs typeface="Arial" charset="0"/>
              </a:rPr>
              <a:t>for students at risk</a:t>
            </a:r>
            <a:endParaRPr lang="en-US">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fontAlgn="base">
              <a:spcBef>
                <a:spcPct val="0"/>
              </a:spcBef>
              <a:spcAft>
                <a:spcPct val="0"/>
              </a:spcAft>
            </a:pPr>
            <a:r>
              <a:rPr lang="en-US" b="1" u="sng">
                <a:solidFill>
                  <a:srgbClr val="E7E6E6"/>
                </a:solidFill>
              </a:rPr>
              <a:t>Goal: Prevent Harm</a:t>
            </a:r>
          </a:p>
          <a:p>
            <a:pPr fontAlgn="base">
              <a:spcBef>
                <a:spcPct val="0"/>
              </a:spcBef>
              <a:spcAft>
                <a:spcPct val="0"/>
              </a:spcAft>
            </a:pPr>
            <a:r>
              <a:rPr lang="en-US" b="1">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5853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solidFill>
                </a:ln>
                <a:solidFill>
                  <a:prstClr val="black"/>
                </a:solidFill>
              </a:rPr>
              <a:t>Tier 2</a:t>
            </a:r>
          </a:p>
          <a:p>
            <a:pPr algn="ctr"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61976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623888" y="1709739"/>
            <a:ext cx="78867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8315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8336448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a:solidFill>
                  <a:schemeClr val="tx1"/>
                </a:solidFill>
                <a:latin typeface="Calibri" charset="0"/>
                <a:ea typeface="Calibri" charset="0"/>
                <a:cs typeface="Calibri" charset="0"/>
              </a:rPr>
              <a:t>Ci3T Professional Learning Series</a:t>
            </a:r>
            <a:endParaRPr lang="en-US" sz="3600">
              <a:solidFill>
                <a:schemeClr val="tx1"/>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150222" y="1226635"/>
            <a:ext cx="8897823" cy="4767766"/>
          </a:xfrm>
          <a:prstGeom prst="rect">
            <a:avLst/>
          </a:prstGeom>
        </p:spPr>
      </p:pic>
    </p:spTree>
    <p:extLst>
      <p:ext uri="{BB962C8B-B14F-4D97-AF65-F5344CB8AC3E}">
        <p14:creationId xmlns:p14="http://schemas.microsoft.com/office/powerpoint/2010/main" val="4284711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i3T_IMP_PL_Series">
    <p:spTree>
      <p:nvGrpSpPr>
        <p:cNvPr id="1" name=""/>
        <p:cNvGrpSpPr/>
        <p:nvPr/>
      </p:nvGrpSpPr>
      <p:grpSpPr>
        <a:xfrm>
          <a:off x="0" y="0"/>
          <a:ext cx="0" cy="0"/>
          <a:chOff x="0" y="0"/>
          <a:chExt cx="0" cy="0"/>
        </a:xfrm>
      </p:grpSpPr>
      <p:graphicFrame>
        <p:nvGraphicFramePr>
          <p:cNvPr id="4" name="Diagram 3"/>
          <p:cNvGraphicFramePr/>
          <p:nvPr userDrawn="1">
            <p:extLst/>
          </p:nvPr>
        </p:nvGraphicFramePr>
        <p:xfrm>
          <a:off x="63447" y="1697430"/>
          <a:ext cx="9009529"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userDrawn="1">
            <p:extLst/>
          </p:nvPr>
        </p:nvGraphicFramePr>
        <p:xfrm>
          <a:off x="44396" y="4870281"/>
          <a:ext cx="2282482" cy="7514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userDrawn="1">
            <p:extLst/>
          </p:nvPr>
        </p:nvGraphicFramePr>
        <p:xfrm>
          <a:off x="2867720" y="4870281"/>
          <a:ext cx="1162324"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 6"/>
          <p:cNvGraphicFramePr/>
          <p:nvPr userDrawn="1">
            <p:extLst/>
          </p:nvPr>
        </p:nvGraphicFramePr>
        <p:xfrm>
          <a:off x="4582501" y="4870281"/>
          <a:ext cx="1095094"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8" name="Diagram 7"/>
          <p:cNvGraphicFramePr/>
          <p:nvPr userDrawn="1">
            <p:extLst/>
          </p:nvPr>
        </p:nvGraphicFramePr>
        <p:xfrm>
          <a:off x="5978274" y="4870281"/>
          <a:ext cx="611744"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9" name="Diagram 8"/>
          <p:cNvGraphicFramePr/>
          <p:nvPr userDrawn="1">
            <p:extLst/>
          </p:nvPr>
        </p:nvGraphicFramePr>
        <p:xfrm>
          <a:off x="7109773" y="4870281"/>
          <a:ext cx="1720597"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pSp>
        <p:nvGrpSpPr>
          <p:cNvPr id="10" name="Group 9"/>
          <p:cNvGrpSpPr/>
          <p:nvPr userDrawn="1"/>
        </p:nvGrpSpPr>
        <p:grpSpPr>
          <a:xfrm>
            <a:off x="623404" y="5447747"/>
            <a:ext cx="7806909" cy="1012535"/>
            <a:chOff x="622708" y="5720435"/>
            <a:chExt cx="8626755" cy="1118867"/>
          </a:xfrm>
        </p:grpSpPr>
        <p:sp>
          <p:nvSpPr>
            <p:cNvPr id="11" name="Oval 10"/>
            <p:cNvSpPr/>
            <p:nvPr/>
          </p:nvSpPr>
          <p:spPr>
            <a:xfrm>
              <a:off x="8130779" y="5720435"/>
              <a:ext cx="1118684" cy="1118867"/>
            </a:xfrm>
            <a:prstGeom prst="ellipse">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8167700"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6585" tIns="206359" rIns="205991" bIns="206358" numCol="1" spcCol="1270" anchor="ctr" anchorCtr="0">
              <a:noAutofit/>
            </a:bodyPr>
            <a:lstStyle/>
            <a:p>
              <a:pPr lvl="0" algn="ctr" defTabSz="2000250">
                <a:lnSpc>
                  <a:spcPct val="90000"/>
                </a:lnSpc>
                <a:spcBef>
                  <a:spcPct val="0"/>
                </a:spcBef>
                <a:spcAft>
                  <a:spcPct val="35000"/>
                </a:spcAft>
              </a:pPr>
              <a:r>
                <a:rPr lang="en-US" sz="1600" kern="1200"/>
                <a:t>BOOK5</a:t>
              </a:r>
            </a:p>
          </p:txBody>
        </p:sp>
        <p:sp>
          <p:nvSpPr>
            <p:cNvPr id="13" name="Teardrop 12"/>
            <p:cNvSpPr/>
            <p:nvPr/>
          </p:nvSpPr>
          <p:spPr>
            <a:xfrm rot="2700000">
              <a:off x="6296353"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6334392"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990" tIns="206359" rIns="206586" bIns="206358" numCol="1" spcCol="1270" anchor="ctr" anchorCtr="0">
              <a:noAutofit/>
            </a:bodyPr>
            <a:lstStyle/>
            <a:p>
              <a:pPr lvl="0" algn="ctr" defTabSz="2000250">
                <a:lnSpc>
                  <a:spcPct val="90000"/>
                </a:lnSpc>
                <a:spcBef>
                  <a:spcPct val="0"/>
                </a:spcBef>
                <a:spcAft>
                  <a:spcPct val="35000"/>
                </a:spcAft>
              </a:pPr>
              <a:r>
                <a:rPr lang="en-US" sz="1600" kern="1200"/>
                <a:t>BOOK 4</a:t>
              </a:r>
            </a:p>
          </p:txBody>
        </p:sp>
        <p:sp>
          <p:nvSpPr>
            <p:cNvPr id="15" name="Teardrop 14"/>
            <p:cNvSpPr/>
            <p:nvPr/>
          </p:nvSpPr>
          <p:spPr>
            <a:xfrm rot="2700000">
              <a:off x="5046029"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5083472"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991" tIns="206359" rIns="206585" bIns="206358" numCol="1" spcCol="1270" anchor="ctr" anchorCtr="0">
              <a:noAutofit/>
            </a:bodyPr>
            <a:lstStyle/>
            <a:p>
              <a:pPr lvl="0" algn="ctr" defTabSz="2000250">
                <a:lnSpc>
                  <a:spcPct val="90000"/>
                </a:lnSpc>
                <a:spcBef>
                  <a:spcPct val="0"/>
                </a:spcBef>
                <a:spcAft>
                  <a:spcPct val="35000"/>
                </a:spcAft>
              </a:pPr>
              <a:r>
                <a:rPr lang="en-US" sz="1600" kern="1200"/>
                <a:t>BOOK3</a:t>
              </a:r>
            </a:p>
          </p:txBody>
        </p:sp>
        <p:sp>
          <p:nvSpPr>
            <p:cNvPr id="17" name="Teardrop 16"/>
            <p:cNvSpPr/>
            <p:nvPr/>
          </p:nvSpPr>
          <p:spPr>
            <a:xfrm rot="2700000">
              <a:off x="3167460"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3204903"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6586" tIns="206359" rIns="205990" bIns="206358" numCol="1" spcCol="1270" anchor="ctr" anchorCtr="0">
              <a:noAutofit/>
            </a:bodyPr>
            <a:lstStyle/>
            <a:p>
              <a:pPr lvl="0" algn="ctr" defTabSz="2000250">
                <a:lnSpc>
                  <a:spcPct val="90000"/>
                </a:lnSpc>
                <a:spcBef>
                  <a:spcPct val="0"/>
                </a:spcBef>
                <a:spcAft>
                  <a:spcPct val="35000"/>
                </a:spcAft>
              </a:pPr>
              <a:r>
                <a:rPr lang="en-US" sz="1600"/>
                <a:t>BOOK2</a:t>
              </a:r>
            </a:p>
          </p:txBody>
        </p:sp>
        <p:sp>
          <p:nvSpPr>
            <p:cNvPr id="19" name="Teardrop 18"/>
            <p:cNvSpPr/>
            <p:nvPr/>
          </p:nvSpPr>
          <p:spPr>
            <a:xfrm rot="2700000">
              <a:off x="622708" y="5720493"/>
              <a:ext cx="1118555" cy="1118555"/>
            </a:xfrm>
            <a:prstGeom prst="teardrop">
              <a:avLst>
                <a:gd name="adj" fmla="val 100000"/>
              </a:avLst>
            </a:prstGeom>
            <a:scene3d>
              <a:camera prst="orthographicFront"/>
              <a:lightRig rig="chilly" dir="t"/>
            </a:scene3d>
            <a:sp3d prstMaterial="translucentPowder">
              <a:bevelT w="127000" h="25400" prst="softRound"/>
            </a:sp3d>
          </p:spPr>
          <p:style>
            <a:lnRef idx="0">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660151" y="5757737"/>
              <a:ext cx="1044264" cy="1044263"/>
            </a:xfrm>
            <a:custGeom>
              <a:avLst/>
              <a:gdLst>
                <a:gd name="connsiteX0" fmla="*/ 0 w 1044264"/>
                <a:gd name="connsiteY0" fmla="*/ 522132 h 1044263"/>
                <a:gd name="connsiteX1" fmla="*/ 522132 w 1044264"/>
                <a:gd name="connsiteY1" fmla="*/ 0 h 1044263"/>
                <a:gd name="connsiteX2" fmla="*/ 1044264 w 1044264"/>
                <a:gd name="connsiteY2" fmla="*/ 522132 h 1044263"/>
                <a:gd name="connsiteX3" fmla="*/ 522132 w 1044264"/>
                <a:gd name="connsiteY3" fmla="*/ 1044264 h 1044263"/>
                <a:gd name="connsiteX4" fmla="*/ 0 w 1044264"/>
                <a:gd name="connsiteY4" fmla="*/ 522132 h 104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264" h="1044263">
                  <a:moveTo>
                    <a:pt x="0" y="522132"/>
                  </a:moveTo>
                  <a:cubicBezTo>
                    <a:pt x="0" y="233766"/>
                    <a:pt x="233766" y="0"/>
                    <a:pt x="522132" y="0"/>
                  </a:cubicBezTo>
                  <a:cubicBezTo>
                    <a:pt x="810498" y="0"/>
                    <a:pt x="1044264" y="233766"/>
                    <a:pt x="1044264" y="522132"/>
                  </a:cubicBezTo>
                  <a:cubicBezTo>
                    <a:pt x="1044264" y="810498"/>
                    <a:pt x="810498" y="1044264"/>
                    <a:pt x="522132" y="1044264"/>
                  </a:cubicBezTo>
                  <a:cubicBezTo>
                    <a:pt x="233766" y="1044264"/>
                    <a:pt x="0" y="810498"/>
                    <a:pt x="0" y="522132"/>
                  </a:cubicBezTo>
                  <a:close/>
                </a:path>
              </a:pathLst>
            </a:custGeom>
            <a:scene3d>
              <a:camera prst="orthographicFront"/>
              <a:lightRig rig="chilly" dir="t"/>
            </a:scene3d>
            <a:sp3d z="12700" extrusionH="1700" prstMaterial="dkEdge">
              <a:bevelT w="25400" h="6350" prst="softRound"/>
              <a:bevelB w="0" h="0" prst="convex"/>
            </a:sp3d>
          </p:spPr>
          <p:style>
            <a:lnRef idx="1">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6586" tIns="206359" rIns="205990" bIns="206358" numCol="1" spcCol="1270" anchor="ctr" anchorCtr="0">
              <a:noAutofit/>
            </a:bodyPr>
            <a:lstStyle/>
            <a:p>
              <a:pPr lvl="0" algn="ctr" defTabSz="2000250">
                <a:lnSpc>
                  <a:spcPct val="90000"/>
                </a:lnSpc>
                <a:spcBef>
                  <a:spcPct val="0"/>
                </a:spcBef>
                <a:spcAft>
                  <a:spcPct val="35000"/>
                </a:spcAft>
              </a:pPr>
              <a:r>
                <a:rPr lang="en-US" sz="1600"/>
                <a:t>B</a:t>
              </a:r>
              <a:r>
                <a:rPr lang="en-US" sz="1600" kern="1200"/>
                <a:t>OOK1</a:t>
              </a:r>
            </a:p>
          </p:txBody>
        </p:sp>
      </p:grpSp>
      <p:sp>
        <p:nvSpPr>
          <p:cNvPr id="22" name="TextBox 21"/>
          <p:cNvSpPr txBox="1"/>
          <p:nvPr userDrawn="1"/>
        </p:nvSpPr>
        <p:spPr>
          <a:xfrm>
            <a:off x="1769135" y="6244915"/>
            <a:ext cx="1700784"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25" name="TextBox 24"/>
          <p:cNvSpPr txBox="1"/>
          <p:nvPr userDrawn="1"/>
        </p:nvSpPr>
        <p:spPr>
          <a:xfrm>
            <a:off x="413064" y="418744"/>
            <a:ext cx="8542929" cy="1358781"/>
          </a:xfrm>
          <a:prstGeom prst="rect">
            <a:avLst/>
          </a:prstGeom>
          <a:noFill/>
        </p:spPr>
        <p:txBody>
          <a:bodyPr wrap="square" rtlCol="0">
            <a:spAutoFit/>
          </a:bodyPr>
          <a:lstStyle/>
          <a:p>
            <a:endParaRPr lang="en-US"/>
          </a:p>
        </p:txBody>
      </p:sp>
      <p:sp>
        <p:nvSpPr>
          <p:cNvPr id="27" name="TextBox 26"/>
          <p:cNvSpPr txBox="1"/>
          <p:nvPr userDrawn="1"/>
        </p:nvSpPr>
        <p:spPr>
          <a:xfrm>
            <a:off x="413064" y="162367"/>
            <a:ext cx="8416611"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24" name="TextBox 23"/>
          <p:cNvSpPr txBox="1"/>
          <p:nvPr userDrawn="1"/>
        </p:nvSpPr>
        <p:spPr>
          <a:xfrm>
            <a:off x="5130048" y="6244916"/>
            <a:ext cx="1696851"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1564473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210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612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403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6126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447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pPr>
                <a:defRPr/>
              </a:pPr>
              <a:t>2/26/2019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a:defRPr/>
            </a:pPr>
            <a:fld id="{76EFAB2F-35EA-4F8C-B42B-FF5D22637C50}" type="slidenum">
              <a:rPr lang="en-US"/>
              <a:pPr>
                <a:defRPr/>
              </a:pPr>
              <a:t>‹#›</a:t>
            </a:fld>
            <a:endParaRPr lang="en-US"/>
          </a:p>
        </p:txBody>
      </p:sp>
    </p:spTree>
    <p:extLst>
      <p:ext uri="{BB962C8B-B14F-4D97-AF65-F5344CB8AC3E}">
        <p14:creationId xmlns:p14="http://schemas.microsoft.com/office/powerpoint/2010/main" val="4041922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smtClean="0"/>
              <a:pPr>
                <a:defRPr/>
              </a:pPr>
              <a:t>2/26/2019</a:t>
            </a:fld>
            <a:endParaRPr lang="en-US"/>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399805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2/26/2019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66434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7672791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pPr>
                <a:defRPr/>
              </a:pPr>
              <a:t>2/26/2019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47563BC0-641B-43F8-B14B-D23E4CEB3E55}" type="slidenum">
              <a:rPr lang="en-US"/>
              <a:pPr>
                <a:defRPr/>
              </a:pPr>
              <a:t>‹#›</a:t>
            </a:fld>
            <a:endParaRPr lang="en-US"/>
          </a:p>
        </p:txBody>
      </p:sp>
    </p:spTree>
    <p:extLst>
      <p:ext uri="{BB962C8B-B14F-4D97-AF65-F5344CB8AC3E}">
        <p14:creationId xmlns:p14="http://schemas.microsoft.com/office/powerpoint/2010/main" val="2318328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SzPct val="70000"/>
              <a:buFont typeface="Courier New" panose="02070309020205020404" pitchFamily="49" charset="0"/>
              <a:buChar char="o"/>
              <a:defRPr/>
            </a:lvl2pPr>
            <a:lvl3pPr marL="1143000" indent="-2286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pPr>
                <a:defRPr/>
              </a:pPr>
              <a:t>2/26/2019</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6E3FF7D-38BA-4DA8-BCB9-B5601CDD6337}" type="slidenum">
              <a:rPr lang="en-US"/>
              <a:pPr>
                <a:defRPr/>
              </a:pPr>
              <a:t>‹#›</a:t>
            </a:fld>
            <a:endParaRPr lang="en-US"/>
          </a:p>
        </p:txBody>
      </p:sp>
    </p:spTree>
    <p:extLst>
      <p:ext uri="{BB962C8B-B14F-4D97-AF65-F5344CB8AC3E}">
        <p14:creationId xmlns:p14="http://schemas.microsoft.com/office/powerpoint/2010/main" val="316456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pPr>
                <a:defRPr/>
              </a:pPr>
              <a:t>2/26/2019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05692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pPr>
                <a:defRPr/>
              </a:pPr>
              <a:t>2/26/2019</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61B9844B-D3D3-4252-86F7-9021D260A6AB}" type="slidenum">
              <a:rPr lang="en-US"/>
              <a:pPr>
                <a:defRPr/>
              </a:pPr>
              <a:t>‹#›</a:t>
            </a:fld>
            <a:endParaRPr lang="en-US"/>
          </a:p>
        </p:txBody>
      </p:sp>
    </p:spTree>
    <p:extLst>
      <p:ext uri="{BB962C8B-B14F-4D97-AF65-F5344CB8AC3E}">
        <p14:creationId xmlns:p14="http://schemas.microsoft.com/office/powerpoint/2010/main" val="4101567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pPr>
                <a:defRPr/>
              </a:pPr>
              <a:t>2/26/2019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2BCCCAB8-5A69-4CD5-8E4C-3F71B7606B24}" type="slidenum">
              <a:rPr lang="en-US"/>
              <a:pPr>
                <a:defRPr/>
              </a:pPr>
              <a:t>‹#›</a:t>
            </a:fld>
            <a:endParaRPr lang="en-US"/>
          </a:p>
        </p:txBody>
      </p:sp>
    </p:spTree>
    <p:extLst>
      <p:ext uri="{BB962C8B-B14F-4D97-AF65-F5344CB8AC3E}">
        <p14:creationId xmlns:p14="http://schemas.microsoft.com/office/powerpoint/2010/main" val="396435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pPr>
                <a:defRPr/>
              </a:pPr>
              <a:t>2/26/2019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03DB66C-668F-490C-82E3-4884C0DCC627}" type="slidenum">
              <a:rPr lang="en-US"/>
              <a:pPr>
                <a:defRPr/>
              </a:pPr>
              <a:t>‹#›</a:t>
            </a:fld>
            <a:endParaRPr lang="en-US"/>
          </a:p>
        </p:txBody>
      </p:sp>
    </p:spTree>
    <p:extLst>
      <p:ext uri="{BB962C8B-B14F-4D97-AF65-F5344CB8AC3E}">
        <p14:creationId xmlns:p14="http://schemas.microsoft.com/office/powerpoint/2010/main" val="4065039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pPr>
                <a:defRPr/>
              </a:pPr>
              <a:t>2/26/2019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E1FFB2DD-393A-4507-9CEC-B876E1DA8529}" type="slidenum">
              <a:rPr lang="en-US"/>
              <a:pPr>
                <a:defRPr/>
              </a:pPr>
              <a:t>‹#›</a:t>
            </a:fld>
            <a:endParaRPr lang="en-US"/>
          </a:p>
        </p:txBody>
      </p:sp>
    </p:spTree>
    <p:extLst>
      <p:ext uri="{BB962C8B-B14F-4D97-AF65-F5344CB8AC3E}">
        <p14:creationId xmlns:p14="http://schemas.microsoft.com/office/powerpoint/2010/main" val="223944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pPr>
                <a:defRPr/>
              </a:pPr>
              <a:t>2/26/2019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47579E6-9DBD-46C0-B015-0392FD081D89}" type="slidenum">
              <a:rPr lang="en-US"/>
              <a:pPr>
                <a:defRPr/>
              </a:pPr>
              <a:t>‹#›</a:t>
            </a:fld>
            <a:endParaRPr lang="en-US"/>
          </a:p>
        </p:txBody>
      </p:sp>
    </p:spTree>
    <p:extLst>
      <p:ext uri="{BB962C8B-B14F-4D97-AF65-F5344CB8AC3E}">
        <p14:creationId xmlns:p14="http://schemas.microsoft.com/office/powerpoint/2010/main" val="1159213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8D3D292-A03D-4825-81E6-9C12ABB858DF}" type="slidenum">
              <a:rPr lang="en-US" altLang="en-US"/>
              <a:pPr/>
              <a:t>‹#›</a:t>
            </a:fld>
            <a:endParaRPr lang="en-US" altLang="en-US"/>
          </a:p>
        </p:txBody>
      </p:sp>
    </p:spTree>
    <p:extLst>
      <p:ext uri="{BB962C8B-B14F-4D97-AF65-F5344CB8AC3E}">
        <p14:creationId xmlns:p14="http://schemas.microsoft.com/office/powerpoint/2010/main" val="3476612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2/26/2019</a:t>
            </a:fld>
            <a:endParaRPr lang="en-US"/>
          </a:p>
        </p:txBody>
      </p:sp>
      <p:sp>
        <p:nvSpPr>
          <p:cNvPr id="4" name="Slide Number Placeholder 3"/>
          <p:cNvSpPr>
            <a:spLocks noGrp="1"/>
          </p:cNvSpPr>
          <p:nvPr>
            <p:ph type="sldNum" sz="quarter" idx="11"/>
          </p:nvPr>
        </p:nvSpPr>
        <p:spPr>
          <a:xfrm>
            <a:off x="6290733" y="6356350"/>
            <a:ext cx="259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216529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endParaRPr lang="en-US"/>
          </a:p>
        </p:txBody>
      </p:sp>
      <p:sp>
        <p:nvSpPr>
          <p:cNvPr id="4" name="Rectangle 3"/>
          <p:cNvSpPr>
            <a:spLocks noGrp="1"/>
          </p:cNvSpPr>
          <p:nvPr>
            <p:ph type="sldNum" sz="quarter" idx="11"/>
          </p:nvPr>
        </p:nvSpPr>
        <p:spPr/>
        <p:txBody>
          <a:bodyPr/>
          <a:lstStyle>
            <a:lvl1pPr>
              <a:defRPr/>
            </a:lvl1pPr>
            <a:extLst/>
          </a:lstStyle>
          <a:p>
            <a:pPr>
              <a:defRPr/>
            </a:pPr>
            <a:fld id="{D8C09ECE-CD50-447D-86B1-FC2155D02220}" type="slidenum">
              <a:rPr lang="en-US"/>
              <a:pPr>
                <a:defRPr/>
              </a:pPr>
              <a:t>‹#›</a:t>
            </a:fld>
            <a:endParaRPr lang="en-US"/>
          </a:p>
        </p:txBody>
      </p:sp>
      <p:sp>
        <p:nvSpPr>
          <p:cNvPr id="5" name="Rectangle 9"/>
          <p:cNvSpPr>
            <a:spLocks noGrp="1"/>
          </p:cNvSpPr>
          <p:nvPr>
            <p:ph type="ftr" sz="quarter" idx="12"/>
          </p:nvPr>
        </p:nvSpPr>
        <p:spPr/>
        <p:txBody>
          <a:bodyPr/>
          <a:lstStyle>
            <a:lvl1pPr>
              <a:defRPr/>
            </a:lvl1pPr>
            <a:extLst/>
          </a:lstStyle>
          <a:p>
            <a:pPr>
              <a:defRPr/>
            </a:pPr>
            <a:r>
              <a:rPr lang="en-US"/>
              <a:t>State of Tennessee Technical Assistance Grant IRB # 100756</a:t>
            </a:r>
          </a:p>
        </p:txBody>
      </p:sp>
    </p:spTree>
    <p:extLst>
      <p:ext uri="{BB962C8B-B14F-4D97-AF65-F5344CB8AC3E}">
        <p14:creationId xmlns:p14="http://schemas.microsoft.com/office/powerpoint/2010/main" val="38887557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pPr>
                <a:defRPr/>
              </a:pPr>
              <a:t>2/26/2019</a:t>
            </a:fld>
            <a:endParaRPr lang="en-US"/>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fld id="{2108BC43-85E8-4ADE-BE86-BFAA62BE3CBB}" type="slidenum">
              <a:rPr lang="en-US" altLang="en-US"/>
              <a:pPr/>
              <a:t>‹#›</a:t>
            </a:fld>
            <a:endParaRPr lang="en-US" altLang="en-US"/>
          </a:p>
        </p:txBody>
      </p:sp>
    </p:spTree>
    <p:extLst>
      <p:ext uri="{BB962C8B-B14F-4D97-AF65-F5344CB8AC3E}">
        <p14:creationId xmlns:p14="http://schemas.microsoft.com/office/powerpoint/2010/main" val="2007037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1" name="Text Placeholder 10"/>
          <p:cNvSpPr>
            <a:spLocks noGrp="1"/>
          </p:cNvSpPr>
          <p:nvPr>
            <p:ph type="body" sz="quarter" idx="17"/>
          </p:nvPr>
        </p:nvSpPr>
        <p:spPr>
          <a:xfrm>
            <a:off x="990600" y="1751015"/>
            <a:ext cx="6781800" cy="426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p:cNvSpPr>
          <p:nvPr>
            <p:ph type="dt" sz="half" idx="18"/>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fld id="{C246287F-A267-443E-8FD2-730F6E72BEB6}" type="datetime1">
              <a:rPr lang="en-US" smtClean="0">
                <a:solidFill>
                  <a:srgbClr val="303030"/>
                </a:solidFill>
              </a:rPr>
              <a:t>2/26/2019</a:t>
            </a:fld>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pPr>
                <a:defRPr/>
              </a:pPr>
              <a:t>‹#›</a:t>
            </a:fld>
            <a:endParaRPr lang="en-US"/>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Lane &amp; Oakes</a:t>
            </a:r>
            <a:endParaRPr lang="en-US" dirty="0">
              <a:solidFill>
                <a:srgbClr val="303030"/>
              </a:solidFill>
            </a:endParaRPr>
          </a:p>
        </p:txBody>
      </p:sp>
    </p:spTree>
    <p:extLst>
      <p:ext uri="{BB962C8B-B14F-4D97-AF65-F5344CB8AC3E}">
        <p14:creationId xmlns:p14="http://schemas.microsoft.com/office/powerpoint/2010/main" val="1793493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endParaRPr lang="en-US">
              <a:solidFill>
                <a:srgbClr val="46464A">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46464A">
                    <a:shade val="90000"/>
                  </a:srgbClr>
                </a:solidFill>
              </a:rPr>
              <a:t>IRB # 100863</a:t>
            </a:r>
          </a:p>
        </p:txBody>
      </p:sp>
      <p:sp>
        <p:nvSpPr>
          <p:cNvPr id="5" name="Slide Number Placeholder 17"/>
          <p:cNvSpPr>
            <a:spLocks noGrp="1"/>
          </p:cNvSpPr>
          <p:nvPr>
            <p:ph type="sldNum" sz="quarter" idx="12"/>
          </p:nvPr>
        </p:nvSpPr>
        <p:spPr/>
        <p:txBody>
          <a:bodyPr/>
          <a:lstStyle>
            <a:lvl1pPr>
              <a:defRPr/>
            </a:lvl1pPr>
          </a:lstStyle>
          <a:p>
            <a:pPr>
              <a:defRPr/>
            </a:pPr>
            <a:fld id="{F37D365C-14BA-4E89-A6F0-6574D271F140}" type="slidenum">
              <a:rPr lang="en-US">
                <a:solidFill>
                  <a:srgbClr val="46464A">
                    <a:shade val="90000"/>
                  </a:srgbClr>
                </a:solidFill>
              </a:rPr>
              <a:pPr>
                <a:defRPr/>
              </a:pPr>
              <a:t>‹#›</a:t>
            </a:fld>
            <a:endParaRPr lang="en-US">
              <a:solidFill>
                <a:srgbClr val="46464A">
                  <a:shade val="90000"/>
                </a:srgbClr>
              </a:solidFill>
            </a:endParaRPr>
          </a:p>
        </p:txBody>
      </p:sp>
    </p:spTree>
    <p:extLst>
      <p:ext uri="{BB962C8B-B14F-4D97-AF65-F5344CB8AC3E}">
        <p14:creationId xmlns:p14="http://schemas.microsoft.com/office/powerpoint/2010/main" val="1015350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lang="en-US"/>
              <a:t>Click to edit Master title style</a:t>
            </a:r>
            <a:endParaRPr/>
          </a:p>
        </p:txBody>
      </p:sp>
      <p:sp>
        <p:nvSpPr>
          <p:cNvPr id="19" name="Rectangle 8"/>
          <p:cNvSpPr>
            <a:spLocks noGrp="1"/>
          </p:cNvSpPr>
          <p:nvPr>
            <p:ph type="body" sz="quarter" idx="13"/>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lang="en-US" dirty="0"/>
              <a:t>Click to edit Master text styles</a:t>
            </a:r>
          </a:p>
        </p:txBody>
      </p:sp>
      <p:sp>
        <p:nvSpPr>
          <p:cNvPr id="11" name="Text Placeholder 10"/>
          <p:cNvSpPr>
            <a:spLocks noGrp="1"/>
          </p:cNvSpPr>
          <p:nvPr>
            <p:ph type="body" sz="quarter" idx="17"/>
          </p:nvPr>
        </p:nvSpPr>
        <p:spPr>
          <a:xfrm>
            <a:off x="990600" y="1143000"/>
            <a:ext cx="6781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dt" sz="half" idx="18"/>
          </p:nvPr>
        </p:nvSpPr>
        <p:spPr>
          <a:xfrm>
            <a:off x="7010400" y="76200"/>
            <a:ext cx="1371600" cy="228600"/>
          </a:xfrm>
        </p:spPr>
        <p:txBody>
          <a:bodyPr/>
          <a:lstStyle>
            <a:lvl1pPr algn="r" fontAlgn="auto">
              <a:spcBef>
                <a:spcPts val="0"/>
              </a:spcBef>
              <a:spcAft>
                <a:spcPts val="0"/>
              </a:spcAft>
              <a:defRPr>
                <a:latin typeface="+mn-lt"/>
              </a:defRPr>
            </a:lvl1pPr>
            <a:extLst/>
          </a:lstStyle>
          <a:p>
            <a:pPr>
              <a:defRPr/>
            </a:pPr>
            <a:endParaRPr lang="en-US">
              <a:solidFill>
                <a:srgbClr val="303030"/>
              </a:solidFill>
            </a:endParaRPr>
          </a:p>
        </p:txBody>
      </p:sp>
      <p:sp>
        <p:nvSpPr>
          <p:cNvPr id="6" name="Rectangle 5"/>
          <p:cNvSpPr>
            <a:spLocks noGrp="1"/>
          </p:cNvSpPr>
          <p:nvPr>
            <p:ph type="sldNum" sz="quarter" idx="19"/>
          </p:nvPr>
        </p:nvSpPr>
        <p:spPr/>
        <p:txBody>
          <a:bodyPr/>
          <a:lstStyle>
            <a:lvl1pPr>
              <a:defRPr/>
            </a:lvl1pPr>
            <a:extLst/>
          </a:lstStyle>
          <a:p>
            <a:pPr>
              <a:defRPr/>
            </a:pPr>
            <a:fld id="{5C8A9B3A-760F-40B6-96B8-2228D4F1F5A4}" type="slidenum">
              <a:rPr lang="en-US"/>
              <a:pPr>
                <a:defRPr/>
              </a:pPr>
              <a:t>‹#›</a:t>
            </a:fld>
            <a:endParaRPr lang="en-US"/>
          </a:p>
        </p:txBody>
      </p:sp>
      <p:sp>
        <p:nvSpPr>
          <p:cNvPr id="7" name="Rectangle 9"/>
          <p:cNvSpPr>
            <a:spLocks noGrp="1"/>
          </p:cNvSpPr>
          <p:nvPr>
            <p:ph type="ftr" sz="quarter" idx="20"/>
          </p:nvPr>
        </p:nvSpPr>
        <p:spPr/>
        <p:txBody>
          <a:bodyPr/>
          <a:lstStyle>
            <a:lvl1pPr>
              <a:defRPr/>
            </a:lvl1pPr>
            <a:extLst/>
          </a:lstStyle>
          <a:p>
            <a:pPr>
              <a:defRPr/>
            </a:pPr>
            <a:r>
              <a:rPr lang="en-US">
                <a:solidFill>
                  <a:srgbClr val="303030"/>
                </a:solidFill>
              </a:rPr>
              <a:t>State of Tennessee Technical Assistance Grant IRB # 100756</a:t>
            </a:r>
            <a:endParaRPr lang="en-US" dirty="0">
              <a:solidFill>
                <a:srgbClr val="303030"/>
              </a:solidFill>
            </a:endParaRPr>
          </a:p>
        </p:txBody>
      </p:sp>
    </p:spTree>
    <p:extLst>
      <p:ext uri="{BB962C8B-B14F-4D97-AF65-F5344CB8AC3E}">
        <p14:creationId xmlns:p14="http://schemas.microsoft.com/office/powerpoint/2010/main" val="1690376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505153"/>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37965" y="6096000"/>
            <a:ext cx="2133600" cy="365125"/>
          </a:xfrm>
        </p:spPr>
        <p:txBody>
          <a:bodyPr/>
          <a:lstStyle/>
          <a:p>
            <a:fld id="{035D6842-5288-47EC-AC5D-3E99719A83B0}" type="datetimeFigureOut">
              <a:rPr lang="en-US" smtClean="0">
                <a:solidFill>
                  <a:prstClr val="black">
                    <a:tint val="75000"/>
                  </a:prstClr>
                </a:solidFill>
              </a:rPr>
              <a:pPr/>
              <a:t>2/26/2019</a:t>
            </a:fld>
            <a:endParaRPr lang="en-US">
              <a:solidFill>
                <a:prstClr val="black">
                  <a:tint val="75000"/>
                </a:prstClr>
              </a:solidFill>
            </a:endParaRPr>
          </a:p>
        </p:txBody>
      </p:sp>
      <p:sp>
        <p:nvSpPr>
          <p:cNvPr id="5" name="Footer Placeholder 4"/>
          <p:cNvSpPr>
            <a:spLocks noGrp="1"/>
          </p:cNvSpPr>
          <p:nvPr>
            <p:ph type="ftr" sz="quarter" idx="11"/>
          </p:nvPr>
        </p:nvSpPr>
        <p:spPr>
          <a:xfrm>
            <a:off x="3124200" y="6096000"/>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324600" y="6096000"/>
            <a:ext cx="2133600" cy="365125"/>
          </a:xfrm>
        </p:spPr>
        <p:txBody>
          <a:bodyPr/>
          <a:lstStyle/>
          <a:p>
            <a:fld id="{F96D8484-BC40-4D68-9C59-73C520390100}"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152401" y="152400"/>
            <a:ext cx="8839200" cy="6553200"/>
          </a:xfrm>
          <a:prstGeom prst="rect">
            <a:avLst/>
          </a:prstGeom>
          <a:noFill/>
          <a:ln w="9525" cmpd="sng">
            <a:gradFill flip="none" rotWithShape="1">
              <a:gsLst>
                <a:gs pos="23000">
                  <a:srgbClr val="5BAC35"/>
                </a:gs>
                <a:gs pos="100000">
                  <a:srgbClr val="FF0000"/>
                </a:gs>
                <a:gs pos="59000">
                  <a:srgbClr val="FFFF00"/>
                </a:gs>
              </a:gsLst>
              <a:lin ang="16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descr="CI3T_colo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260" y="762000"/>
            <a:ext cx="4480580" cy="1739986"/>
          </a:xfrm>
          <a:prstGeom prst="rect">
            <a:avLst/>
          </a:prstGeom>
        </p:spPr>
      </p:pic>
    </p:spTree>
    <p:extLst>
      <p:ext uri="{BB962C8B-B14F-4D97-AF65-F5344CB8AC3E}">
        <p14:creationId xmlns:p14="http://schemas.microsoft.com/office/powerpoint/2010/main" val="3297674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riangle">
    <p:spTree>
      <p:nvGrpSpPr>
        <p:cNvPr id="1" name=""/>
        <p:cNvGrpSpPr/>
        <p:nvPr/>
      </p:nvGrpSpPr>
      <p:grpSpPr>
        <a:xfrm>
          <a:off x="0" y="0"/>
          <a:ext cx="0" cy="0"/>
          <a:chOff x="0" y="0"/>
          <a:chExt cx="0" cy="0"/>
        </a:xfrm>
      </p:grpSpPr>
      <p:sp>
        <p:nvSpPr>
          <p:cNvPr id="17" name="Title"/>
          <p:cNvSpPr txBox="1">
            <a:spLocks noChangeArrowheads="1"/>
          </p:cNvSpPr>
          <p:nvPr userDrawn="1"/>
        </p:nvSpPr>
        <p:spPr bwMode="auto">
          <a:xfrm>
            <a:off x="0" y="0"/>
            <a:ext cx="9144000" cy="800219"/>
          </a:xfrm>
          <a:prstGeom prst="rect">
            <a:avLst/>
          </a:prstGeom>
          <a:solidFill>
            <a:srgbClr val="ADB9CA"/>
          </a:solidFill>
          <a:ln>
            <a:noFill/>
          </a:ln>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600" b="1" dirty="0">
                <a:solidFill>
                  <a:prstClr val="black"/>
                </a:solidFill>
              </a:rPr>
              <a:t>Comprehensive, Integrated, Three-Tiered Model of Prevention </a:t>
            </a:r>
            <a:r>
              <a:rPr lang="en-US" sz="2000" b="1" dirty="0">
                <a:solidFill>
                  <a:prstClr val="black"/>
                </a:solidFill>
              </a:rPr>
              <a:t>(Lane, Kalberg, &amp; Menzies, 2009)</a:t>
            </a:r>
            <a:endParaRPr lang="en-US" sz="2800" b="1" dirty="0">
              <a:solidFill>
                <a:prstClr val="black"/>
              </a:solidFill>
            </a:endParaRPr>
          </a:p>
        </p:txBody>
      </p:sp>
      <p:grpSp>
        <p:nvGrpSpPr>
          <p:cNvPr id="36" name="Triangle"/>
          <p:cNvGrpSpPr/>
          <p:nvPr userDrawn="1"/>
        </p:nvGrpSpPr>
        <p:grpSpPr>
          <a:xfrm>
            <a:off x="423333" y="1059255"/>
            <a:ext cx="8297334" cy="5722545"/>
            <a:chOff x="423333" y="1059255"/>
            <a:chExt cx="8297334" cy="5722545"/>
          </a:xfrm>
        </p:grpSpPr>
        <p:sp>
          <p:nvSpPr>
            <p:cNvPr id="10"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1"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mains"/>
            <p:cNvSpPr txBox="1"/>
            <p:nvPr userDrawn="1"/>
          </p:nvSpPr>
          <p:spPr>
            <a:xfrm>
              <a:off x="423333" y="6096000"/>
              <a:ext cx="8297334" cy="461665"/>
            </a:xfrm>
            <a:prstGeom prst="rect">
              <a:avLst/>
            </a:prstGeom>
            <a:noFill/>
            <a:ln>
              <a:noFill/>
            </a:ln>
          </p:spPr>
          <p:txBody>
            <a:bodyPr wrap="square">
              <a:spAutoFit/>
            </a:bodyPr>
            <a:lstStyle/>
            <a:p>
              <a:pPr>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cs typeface="Arial" charset="0"/>
                </a:rPr>
                <a:t>	Academic	Behavioral	Social</a:t>
              </a:r>
            </a:p>
          </p:txBody>
        </p:sp>
        <p:cxnSp>
          <p:nvCxnSpPr>
            <p:cNvPr id="14" name="Straight Connector 13"/>
            <p:cNvCxnSpPr/>
            <p:nvPr userDrawn="1"/>
          </p:nvCxnSpPr>
          <p:spPr>
            <a:xfrm rot="5400000">
              <a:off x="5486397"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userDrawn="1"/>
          </p:nvCxnSpPr>
          <p:spPr>
            <a:xfrm>
              <a:off x="1083733" y="5867400"/>
              <a:ext cx="69850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userDrawn="1"/>
          </p:nvCxnSpPr>
          <p:spPr>
            <a:xfrm rot="5400000">
              <a:off x="2751673" y="6324600"/>
              <a:ext cx="914400"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8" name="80%"/>
            <p:cNvSpPr txBox="1">
              <a:spLocks noChangeArrowheads="1"/>
            </p:cNvSpPr>
            <p:nvPr userDrawn="1"/>
          </p:nvSpPr>
          <p:spPr bwMode="auto">
            <a:xfrm>
              <a:off x="3858358" y="4561929"/>
              <a:ext cx="1427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3600" b="1" dirty="0">
                  <a:solidFill>
                    <a:prstClr val="black"/>
                  </a:solidFill>
                  <a:latin typeface="Calibri"/>
                  <a:cs typeface="Arial" panose="020B0604020202020204" pitchFamily="34" charset="0"/>
                </a:rPr>
                <a:t>≈80%</a:t>
              </a:r>
            </a:p>
          </p:txBody>
        </p:sp>
        <p:sp>
          <p:nvSpPr>
            <p:cNvPr id="19" name="15%"/>
            <p:cNvSpPr txBox="1">
              <a:spLocks noChangeArrowheads="1"/>
            </p:cNvSpPr>
            <p:nvPr userDrawn="1"/>
          </p:nvSpPr>
          <p:spPr bwMode="auto">
            <a:xfrm>
              <a:off x="4009537" y="2269980"/>
              <a:ext cx="1124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3200" b="1" dirty="0">
                  <a:solidFill>
                    <a:prstClr val="black"/>
                  </a:solidFill>
                  <a:latin typeface="Calibri"/>
                  <a:cs typeface="Arial" panose="020B0604020202020204" pitchFamily="34" charset="0"/>
                </a:rPr>
                <a:t>≈15%</a:t>
              </a:r>
            </a:p>
          </p:txBody>
        </p:sp>
        <p:sp>
          <p:nvSpPr>
            <p:cNvPr id="20" name="5%"/>
            <p:cNvSpPr txBox="1">
              <a:spLocks noChangeArrowheads="1"/>
            </p:cNvSpPr>
            <p:nvPr userDrawn="1"/>
          </p:nvSpPr>
          <p:spPr bwMode="auto">
            <a:xfrm>
              <a:off x="4155310" y="1130642"/>
              <a:ext cx="833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800" b="1" dirty="0">
                  <a:solidFill>
                    <a:prstClr val="black"/>
                  </a:solidFill>
                  <a:latin typeface="Calibri"/>
                  <a:cs typeface="Arial" panose="020B0604020202020204" pitchFamily="34" charset="0"/>
                </a:rPr>
                <a:t>≈5%</a:t>
              </a:r>
            </a:p>
          </p:txBody>
        </p:sp>
      </p:grpSp>
      <p:sp>
        <p:nvSpPr>
          <p:cNvPr id="26" name="Tier 1"/>
          <p:cNvSpPr txBox="1">
            <a:spLocks noChangeArrowheads="1"/>
          </p:cNvSpPr>
          <p:nvPr userDrawn="1"/>
        </p:nvSpPr>
        <p:spPr bwMode="auto">
          <a:xfrm>
            <a:off x="2476500"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dirty="0">
                <a:solidFill>
                  <a:prstClr val="black"/>
                </a:solidFill>
              </a:rPr>
              <a:t>Primary Prevention (Tier 1) </a:t>
            </a:r>
          </a:p>
        </p:txBody>
      </p:sp>
      <p:sp>
        <p:nvSpPr>
          <p:cNvPr id="25" name="Tier 2"/>
          <p:cNvSpPr txBox="1">
            <a:spLocks noChangeArrowheads="1"/>
          </p:cNvSpPr>
          <p:nvPr userDrawn="1"/>
        </p:nvSpPr>
        <p:spPr bwMode="auto">
          <a:xfrm>
            <a:off x="2476500" y="2683937"/>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dirty="0">
                <a:solidFill>
                  <a:prstClr val="black"/>
                </a:solidFill>
              </a:rPr>
              <a:t>Secondary Prevention (Tier 2) </a:t>
            </a:r>
          </a:p>
        </p:txBody>
      </p:sp>
      <p:sp>
        <p:nvSpPr>
          <p:cNvPr id="24" name="Tier 3"/>
          <p:cNvSpPr txBox="1">
            <a:spLocks noChangeArrowheads="1"/>
          </p:cNvSpPr>
          <p:nvPr userDrawn="1"/>
        </p:nvSpPr>
        <p:spPr bwMode="auto">
          <a:xfrm>
            <a:off x="2667000" y="1396998"/>
            <a:ext cx="381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fontAlgn="base" hangingPunct="1">
              <a:spcBef>
                <a:spcPct val="0"/>
              </a:spcBef>
              <a:spcAft>
                <a:spcPct val="0"/>
              </a:spcAft>
            </a:pPr>
            <a:r>
              <a:rPr lang="en-US" sz="2400" b="1" dirty="0">
                <a:solidFill>
                  <a:prstClr val="black"/>
                </a:solidFill>
              </a:rPr>
              <a:t>Tertiary Prevention  (Tier 3)</a:t>
            </a:r>
          </a:p>
        </p:txBody>
      </p:sp>
      <p:sp>
        <p:nvSpPr>
          <p:cNvPr id="27" name="Watermark Covering"/>
          <p:cNvSpPr/>
          <p:nvPr userDrawn="1"/>
        </p:nvSpPr>
        <p:spPr>
          <a:xfrm>
            <a:off x="0" y="0"/>
            <a:ext cx="9144000"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32402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solidFill>
            <a:schemeClr val="tx2">
              <a:lumMod val="40000"/>
              <a:lumOff val="60000"/>
            </a:schemeClr>
          </a:solidFill>
        </p:spPr>
        <p:txBody>
          <a:bodyPr anchor="t"/>
          <a:lstStyle>
            <a:lvl1pPr algn="l">
              <a:defRPr sz="4000" b="0" cap="all">
                <a:solidFill>
                  <a:sysClr val="windowText" lastClr="000000"/>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Slide Number Placeholder 5"/>
          <p:cNvSpPr>
            <a:spLocks noGrp="1"/>
          </p:cNvSpPr>
          <p:nvPr>
            <p:ph type="sldNum" sz="quarter" idx="12"/>
          </p:nvPr>
        </p:nvSpPr>
        <p:spPr>
          <a:xfrm>
            <a:off x="6705600" y="6477000"/>
            <a:ext cx="2286000" cy="228600"/>
          </a:xfrm>
          <a:prstGeom prst="rect">
            <a:avLst/>
          </a:prstGeom>
        </p:spPr>
        <p:txBody>
          <a:bodyPr/>
          <a:lstStyle>
            <a:lvl1pPr>
              <a:defRPr sz="1000">
                <a:solidFill>
                  <a:schemeClr val="bg1">
                    <a:lumMod val="75000"/>
                  </a:schemeClr>
                </a:solidFill>
              </a:defRPr>
            </a:lvl1pPr>
          </a:lstStyle>
          <a:p>
            <a:pPr algn="r"/>
            <a:r>
              <a:rPr lang="en-US" dirty="0">
                <a:solidFill>
                  <a:prstClr val="white">
                    <a:lumMod val="75000"/>
                  </a:prstClr>
                </a:solidFill>
              </a:rPr>
              <a:t>MTSS: CI3T II Professional Learning </a:t>
            </a:r>
            <a:fld id="{F96D8484-BC40-4D68-9C59-73C520390100}" type="slidenum">
              <a:rPr lang="en-US" smtClean="0">
                <a:solidFill>
                  <a:prstClr val="white">
                    <a:lumMod val="75000"/>
                  </a:prstClr>
                </a:solidFill>
              </a:rPr>
              <a:pPr algn="r"/>
              <a:t>‹#›</a:t>
            </a:fld>
            <a:endParaRPr lang="en-US" dirty="0">
              <a:solidFill>
                <a:prstClr val="white">
                  <a:lumMod val="75000"/>
                </a:prstClr>
              </a:solidFill>
            </a:endParaRPr>
          </a:p>
        </p:txBody>
      </p:sp>
    </p:spTree>
    <p:extLst>
      <p:ext uri="{BB962C8B-B14F-4D97-AF65-F5344CB8AC3E}">
        <p14:creationId xmlns:p14="http://schemas.microsoft.com/office/powerpoint/2010/main" val="82311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945435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3886200"/>
          </a:xfrm>
        </p:spPr>
        <p:txBody>
          <a:bodyPr rtlCol="0">
            <a:normAutofit/>
          </a:bodyPr>
          <a:lstStyle/>
          <a:p>
            <a:pPr lvl="0"/>
            <a:endParaRPr lang="en-US" noProof="0"/>
          </a:p>
        </p:txBody>
      </p:sp>
    </p:spTree>
    <p:extLst>
      <p:ext uri="{BB962C8B-B14F-4D97-AF65-F5344CB8AC3E}">
        <p14:creationId xmlns:p14="http://schemas.microsoft.com/office/powerpoint/2010/main" val="3733705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r>
              <a:rPr lang="en-US" sz="3600">
                <a:solidFill>
                  <a:schemeClr val="tx1"/>
                </a:solidFill>
                <a:latin typeface="Calibri" charset="0"/>
                <a:ea typeface="Calibri" charset="0"/>
                <a:cs typeface="Calibri" charset="0"/>
              </a:rPr>
              <a:t>Ci3T Professional Learning Series</a:t>
            </a:r>
            <a:endParaRPr lang="en-US" sz="3600">
              <a:solidFill>
                <a:schemeClr val="tx1"/>
              </a:solidFill>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150222" y="1226635"/>
            <a:ext cx="8897823" cy="4767766"/>
          </a:xfrm>
          <a:prstGeom prst="rect">
            <a:avLst/>
          </a:prstGeom>
        </p:spPr>
      </p:pic>
    </p:spTree>
    <p:extLst>
      <p:ext uri="{BB962C8B-B14F-4D97-AF65-F5344CB8AC3E}">
        <p14:creationId xmlns:p14="http://schemas.microsoft.com/office/powerpoint/2010/main" val="171263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84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defTabSz="457200"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defTabSz="457200"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eaLnBrk="1" hangingPunct="1"/>
            <a:r>
              <a:rPr lang="en-US" b="1" u="sng" dirty="0">
                <a:solidFill>
                  <a:srgbClr val="E7E6E6"/>
                </a:solidFill>
              </a:rPr>
              <a:t>Goal: Reduce Harm</a:t>
            </a:r>
          </a:p>
          <a:p>
            <a:pPr defTabSz="457200" eaLnBrk="1" hangingPunct="1"/>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eaLnBrk="1" hangingPunct="1"/>
            <a:r>
              <a:rPr lang="en-US" b="1" u="sng" dirty="0">
                <a:solidFill>
                  <a:srgbClr val="E7E6E6"/>
                </a:solidFill>
                <a:cs typeface="Arial" charset="0"/>
              </a:rPr>
              <a:t>Goal: Reverse Harm</a:t>
            </a:r>
          </a:p>
          <a:p>
            <a:pPr defTabSz="457200" eaLnBrk="1" hangingPunct="1"/>
            <a:r>
              <a:rPr lang="en-US" b="1" dirty="0">
                <a:solidFill>
                  <a:prstClr val="white"/>
                </a:solidFill>
                <a:cs typeface="Arial" charset="0"/>
              </a:rPr>
              <a:t>Specialized group systems </a:t>
            </a:r>
          </a:p>
          <a:p>
            <a:pPr defTabSz="457200" eaLnBrk="1" hangingPunct="1"/>
            <a:r>
              <a:rPr lang="en-US" b="1" dirty="0">
                <a:solidFill>
                  <a:prstClr val="white"/>
                </a:solidFill>
                <a:cs typeface="Arial" charset="0"/>
              </a:rPr>
              <a:t>for students at risk</a:t>
            </a:r>
            <a:endParaRPr lang="en-US" dirty="0">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eaLnBrk="1" hangingPunct="1"/>
            <a:r>
              <a:rPr lang="en-US" b="1" u="sng" dirty="0">
                <a:solidFill>
                  <a:srgbClr val="E7E6E6"/>
                </a:solidFill>
              </a:rPr>
              <a:t>Goal: Prevent Harm</a:t>
            </a:r>
          </a:p>
          <a:p>
            <a:pPr defTabSz="457200" eaLnBrk="1" hangingPunct="1"/>
            <a:r>
              <a:rPr lang="en-US"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3</a:t>
            </a:r>
          </a:p>
          <a:p>
            <a:pPr algn="ctr" defTabSz="457200"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solidFill>
                </a:ln>
                <a:solidFill>
                  <a:prstClr val="black"/>
                </a:solidFill>
                <a:ea typeface="+mn-ea"/>
              </a:rPr>
              <a:t>Tier 2</a:t>
            </a:r>
          </a:p>
          <a:p>
            <a:pPr algn="ctr" defTabSz="457200"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1</a:t>
            </a:r>
          </a:p>
          <a:p>
            <a:pPr algn="ctr" defTabSz="457200"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pPr defTabSz="457200"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218198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defTabSz="457200"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defTabSz="457200"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3</a:t>
            </a:r>
          </a:p>
          <a:p>
            <a:pPr algn="ctr" defTabSz="457200"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solidFill>
                </a:ln>
                <a:solidFill>
                  <a:prstClr val="black"/>
                </a:solidFill>
                <a:ea typeface="+mn-ea"/>
              </a:rPr>
              <a:t>Tier 2</a:t>
            </a:r>
          </a:p>
          <a:p>
            <a:pPr algn="ctr" defTabSz="457200"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1</a:t>
            </a:r>
          </a:p>
          <a:p>
            <a:pPr algn="ctr" defTabSz="457200"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pPr defTabSz="457200"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65008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623888" y="1709739"/>
            <a:ext cx="78867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3600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9144001"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eaLnBrk="1" fontAlgn="auto" hangingPunct="1">
              <a:spcBef>
                <a:spcPts val="0"/>
              </a:spcBef>
              <a:spcAft>
                <a:spcPts val="0"/>
              </a:spcAft>
              <a:defRPr/>
            </a:pPr>
            <a:fld id="{470BA9F0-3B0B-4C5A-AD18-E67566C9138B}" type="slidenum">
              <a:rPr lang="en-US">
                <a:solidFill>
                  <a:prstClr val="black"/>
                </a:solidFill>
                <a:latin typeface="Calibri" panose="020F0502020204030204"/>
                <a:ea typeface="+mn-ea"/>
              </a:rPr>
              <a:pPr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402844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pPr defTabSz="457200" eaLnBrk="1" fontAlgn="auto" hangingPunct="1">
              <a:spcBef>
                <a:spcPts val="0"/>
              </a:spcBef>
              <a:spcAft>
                <a:spcPts val="0"/>
              </a:spcAft>
            </a:pPr>
            <a:r>
              <a:rPr lang="en-US" sz="3600">
                <a:solidFill>
                  <a:prstClr val="black"/>
                </a:solidFill>
                <a:latin typeface="Calibri" panose="020F0502020204030204"/>
                <a:ea typeface="Calibri" charset="0"/>
                <a:cs typeface="Calibri" charset="0"/>
              </a:rPr>
              <a:t>Ci3T Professional Learning Series</a:t>
            </a:r>
            <a:endParaRPr lang="en-US" sz="3600">
              <a:solidFill>
                <a:prstClr val="black"/>
              </a:solidFill>
              <a:latin typeface="Calibri" panose="020F0502020204030204"/>
              <a:ea typeface="+mn-ea"/>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150222" y="1226635"/>
            <a:ext cx="8897823" cy="4767766"/>
          </a:xfrm>
          <a:prstGeom prst="rect">
            <a:avLst/>
          </a:prstGeom>
        </p:spPr>
      </p:pic>
    </p:spTree>
    <p:extLst>
      <p:ext uri="{BB962C8B-B14F-4D97-AF65-F5344CB8AC3E}">
        <p14:creationId xmlns:p14="http://schemas.microsoft.com/office/powerpoint/2010/main" val="658651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nvPr>
        </p:nvGraphicFramePr>
        <p:xfrm>
          <a:off x="63447" y="1697430"/>
          <a:ext cx="9009529"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nvPr>
        </p:nvGraphicFramePr>
        <p:xfrm>
          <a:off x="44396" y="4870281"/>
          <a:ext cx="2282482"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nvPr>
        </p:nvGraphicFramePr>
        <p:xfrm>
          <a:off x="2867720" y="4870281"/>
          <a:ext cx="1162324"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nvPr>
        </p:nvGraphicFramePr>
        <p:xfrm>
          <a:off x="4582501" y="4870281"/>
          <a:ext cx="1095094"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nvPr>
        </p:nvGraphicFramePr>
        <p:xfrm>
          <a:off x="5978274" y="4870281"/>
          <a:ext cx="611744"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nvPr>
        </p:nvGraphicFramePr>
        <p:xfrm>
          <a:off x="7109773" y="4870281"/>
          <a:ext cx="1720597"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1769135" y="5484972"/>
            <a:ext cx="1700784"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eaLnBrk="1" fontAlgn="auto" hangingPunct="1">
              <a:spcBef>
                <a:spcPts val="0"/>
              </a:spcBef>
              <a:spcAft>
                <a:spcPts val="0"/>
              </a:spcAft>
            </a:pPr>
            <a:r>
              <a:rPr lang="en-US" sz="1200" u="sng" dirty="0">
                <a:solidFill>
                  <a:prstClr val="black"/>
                </a:solidFill>
                <a:latin typeface="Calibri" panose="020F0502020204030204"/>
                <a:ea typeface="+mn-ea"/>
              </a:rPr>
              <a:t>Fall T.I. Window (4 </a:t>
            </a:r>
            <a:r>
              <a:rPr lang="en-US" sz="1200" u="sng" dirty="0" err="1">
                <a:solidFill>
                  <a:prstClr val="black"/>
                </a:solidFill>
                <a:latin typeface="Calibri" panose="020F0502020204030204"/>
                <a:ea typeface="+mn-ea"/>
              </a:rPr>
              <a:t>wks</a:t>
            </a:r>
            <a:r>
              <a:rPr lang="en-US" sz="1200" u="sng" dirty="0">
                <a:solidFill>
                  <a:prstClr val="black"/>
                </a:solidFill>
                <a:latin typeface="Calibri" panose="020F0502020204030204"/>
                <a:ea typeface="+mn-ea"/>
              </a:rPr>
              <a:t>)</a:t>
            </a:r>
          </a:p>
          <a:p>
            <a:pPr eaLnBrk="1" fontAlgn="auto" hangingPunct="1">
              <a:lnSpc>
                <a:spcPct val="80000"/>
              </a:lnSpc>
              <a:spcBef>
                <a:spcPts val="0"/>
              </a:spcBef>
              <a:spcAft>
                <a:spcPts val="0"/>
              </a:spcAft>
              <a:tabLst>
                <a:tab pos="458788" algn="ctr"/>
                <a:tab pos="1257300" algn="ctr"/>
              </a:tabLst>
            </a:pPr>
            <a:r>
              <a:rPr lang="en-US" sz="1200" dirty="0">
                <a:solidFill>
                  <a:prstClr val="black"/>
                </a:solidFill>
                <a:latin typeface="Calibri" panose="020F0502020204030204"/>
                <a:ea typeface="+mn-ea"/>
              </a:rPr>
              <a:t>	October	November</a:t>
            </a:r>
          </a:p>
          <a:p>
            <a:pPr algn="ctr" eaLnBrk="1" fontAlgn="auto" hangingPunct="1">
              <a:lnSpc>
                <a:spcPct val="80000"/>
              </a:lnSpc>
              <a:spcBef>
                <a:spcPts val="0"/>
              </a:spcBef>
              <a:spcAft>
                <a:spcPts val="0"/>
              </a:spcAft>
            </a:pPr>
            <a:r>
              <a:rPr lang="en-US" sz="1200" dirty="0">
                <a:solidFill>
                  <a:prstClr val="black"/>
                </a:solidFill>
                <a:latin typeface="Calibri" panose="020F0502020204030204"/>
                <a:ea typeface="+mn-ea"/>
              </a:rPr>
              <a:t>4</a:t>
            </a:r>
            <a:r>
              <a:rPr lang="en-US" sz="1200" baseline="30000" dirty="0">
                <a:solidFill>
                  <a:prstClr val="black"/>
                </a:solidFill>
                <a:latin typeface="Calibri" panose="020F0502020204030204"/>
                <a:ea typeface="+mn-ea"/>
              </a:rPr>
              <a:t>th</a:t>
            </a:r>
            <a:r>
              <a:rPr lang="en-US" sz="1200" dirty="0">
                <a:solidFill>
                  <a:prstClr val="black"/>
                </a:solidFill>
                <a:latin typeface="Calibri" panose="020F0502020204030204"/>
                <a:ea typeface="+mn-ea"/>
              </a:rPr>
              <a:t> Monday – 3</a:t>
            </a:r>
            <a:r>
              <a:rPr lang="en-US" sz="1200" baseline="30000" dirty="0">
                <a:solidFill>
                  <a:prstClr val="black"/>
                </a:solidFill>
                <a:latin typeface="Calibri" panose="020F0502020204030204"/>
                <a:ea typeface="+mn-ea"/>
              </a:rPr>
              <a:t>rd</a:t>
            </a:r>
            <a:r>
              <a:rPr lang="en-US" sz="1200" dirty="0">
                <a:solidFill>
                  <a:prstClr val="black"/>
                </a:solidFill>
                <a:latin typeface="Calibri" panose="020F0502020204030204"/>
                <a:ea typeface="+mn-ea"/>
              </a:rPr>
              <a:t> Friday</a:t>
            </a:r>
          </a:p>
        </p:txBody>
      </p:sp>
      <p:sp>
        <p:nvSpPr>
          <p:cNvPr id="32" name="TextBox 31"/>
          <p:cNvSpPr txBox="1"/>
          <p:nvPr userDrawn="1"/>
        </p:nvSpPr>
        <p:spPr>
          <a:xfrm>
            <a:off x="413064" y="418744"/>
            <a:ext cx="8542929" cy="1358781"/>
          </a:xfrm>
          <a:prstGeom prst="rect">
            <a:avLst/>
          </a:prstGeom>
          <a:noFill/>
        </p:spPr>
        <p:txBody>
          <a:bodyPr wrap="square" rtlCol="0">
            <a:spAutoFit/>
          </a:bodyPr>
          <a:lstStyle/>
          <a:p>
            <a:pPr eaLnBrk="1" fontAlgn="auto" hangingPunct="1">
              <a:spcBef>
                <a:spcPts val="0"/>
              </a:spcBef>
              <a:spcAft>
                <a:spcPts val="0"/>
              </a:spcAft>
            </a:pPr>
            <a:endParaRPr lang="en-US">
              <a:solidFill>
                <a:prstClr val="black"/>
              </a:solidFill>
              <a:latin typeface="Calibri" panose="020F0502020204030204"/>
              <a:ea typeface="+mn-ea"/>
            </a:endParaRPr>
          </a:p>
        </p:txBody>
      </p:sp>
      <p:sp>
        <p:nvSpPr>
          <p:cNvPr id="33" name="TextBox 32"/>
          <p:cNvSpPr txBox="1"/>
          <p:nvPr userDrawn="1"/>
        </p:nvSpPr>
        <p:spPr>
          <a:xfrm>
            <a:off x="0" y="162367"/>
            <a:ext cx="8829675" cy="1569660"/>
          </a:xfrm>
          <a:prstGeom prst="rect">
            <a:avLst/>
          </a:prstGeom>
          <a:noFill/>
        </p:spPr>
        <p:txBody>
          <a:bodyPr wrap="square" rtlCol="0">
            <a:spAutoFit/>
          </a:bodyPr>
          <a:lstStyle/>
          <a:p>
            <a:pPr eaLnBrk="1" fontAlgn="auto" hangingPunct="1">
              <a:spcBef>
                <a:spcPts val="0"/>
              </a:spcBef>
              <a:spcAft>
                <a:spcPts val="0"/>
              </a:spcAft>
            </a:pPr>
            <a:r>
              <a:rPr lang="en-US" sz="4800">
                <a:solidFill>
                  <a:prstClr val="black"/>
                </a:solidFill>
                <a:latin typeface="Calibri" panose="020F0502020204030204"/>
                <a:ea typeface="+mn-ea"/>
              </a:rPr>
              <a:t>Ci3T </a:t>
            </a:r>
            <a:r>
              <a:rPr lang="en-US" sz="4800" b="1" cap="small">
                <a:ln w="3175">
                  <a:solidFill>
                    <a:prstClr val="black"/>
                  </a:solidFill>
                </a:ln>
                <a:solidFill>
                  <a:srgbClr val="4472C4"/>
                </a:solidFill>
                <a:latin typeface="Calibri" panose="020F0502020204030204"/>
                <a:ea typeface="+mn-ea"/>
              </a:rPr>
              <a:t>IMPLEMENTATION</a:t>
            </a:r>
            <a:br>
              <a:rPr lang="en-US" sz="4800">
                <a:solidFill>
                  <a:prstClr val="black"/>
                </a:solidFill>
                <a:latin typeface="Calibri" panose="020F0502020204030204"/>
                <a:ea typeface="+mn-ea"/>
              </a:rPr>
            </a:br>
            <a:r>
              <a:rPr lang="en-US" sz="4800">
                <a:solidFill>
                  <a:prstClr val="black"/>
                </a:solidFill>
                <a:latin typeface="Calibri" panose="020F0502020204030204"/>
                <a:ea typeface="+mn-ea"/>
              </a:rPr>
              <a:t>Professional Learning Series</a:t>
            </a:r>
          </a:p>
        </p:txBody>
      </p:sp>
      <p:sp>
        <p:nvSpPr>
          <p:cNvPr id="34" name="TextBox 33"/>
          <p:cNvSpPr txBox="1"/>
          <p:nvPr userDrawn="1"/>
        </p:nvSpPr>
        <p:spPr>
          <a:xfrm>
            <a:off x="5130048" y="5484973"/>
            <a:ext cx="1696851"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eaLnBrk="1" fontAlgn="auto" hangingPunct="1">
              <a:spcBef>
                <a:spcPts val="0"/>
              </a:spcBef>
              <a:spcAft>
                <a:spcPts val="0"/>
              </a:spcAft>
            </a:pPr>
            <a:r>
              <a:rPr lang="en-US" sz="1200" u="sng" dirty="0">
                <a:solidFill>
                  <a:prstClr val="black"/>
                </a:solidFill>
                <a:latin typeface="Calibri" panose="020F0502020204030204"/>
                <a:ea typeface="+mn-ea"/>
              </a:rPr>
              <a:t>Spring T.I. Window (4 </a:t>
            </a:r>
            <a:r>
              <a:rPr lang="en-US" sz="1200" u="sng" dirty="0" err="1">
                <a:solidFill>
                  <a:prstClr val="black"/>
                </a:solidFill>
                <a:latin typeface="Calibri" panose="020F0502020204030204"/>
                <a:ea typeface="+mn-ea"/>
              </a:rPr>
              <a:t>wks</a:t>
            </a:r>
            <a:r>
              <a:rPr lang="en-US" sz="1200" u="sng" dirty="0">
                <a:solidFill>
                  <a:prstClr val="black"/>
                </a:solidFill>
                <a:latin typeface="Calibri" panose="020F0502020204030204"/>
                <a:ea typeface="+mn-ea"/>
              </a:rPr>
              <a:t>)</a:t>
            </a:r>
          </a:p>
          <a:p>
            <a:pPr eaLnBrk="1" fontAlgn="auto" hangingPunct="1">
              <a:lnSpc>
                <a:spcPct val="80000"/>
              </a:lnSpc>
              <a:spcBef>
                <a:spcPts val="0"/>
              </a:spcBef>
              <a:spcAft>
                <a:spcPts val="0"/>
              </a:spcAft>
              <a:tabLst>
                <a:tab pos="458788" algn="ctr"/>
                <a:tab pos="1257300" algn="ctr"/>
              </a:tabLst>
            </a:pPr>
            <a:r>
              <a:rPr lang="en-US" sz="1200" dirty="0">
                <a:solidFill>
                  <a:prstClr val="black"/>
                </a:solidFill>
                <a:latin typeface="Calibri" panose="020F0502020204030204"/>
                <a:ea typeface="+mn-ea"/>
              </a:rPr>
              <a:t>	February	March</a:t>
            </a:r>
          </a:p>
          <a:p>
            <a:pPr algn="ctr" eaLnBrk="1" fontAlgn="auto" hangingPunct="1">
              <a:lnSpc>
                <a:spcPct val="80000"/>
              </a:lnSpc>
              <a:spcBef>
                <a:spcPts val="0"/>
              </a:spcBef>
              <a:spcAft>
                <a:spcPts val="0"/>
              </a:spcAft>
            </a:pPr>
            <a:r>
              <a:rPr lang="en-US" sz="1200" dirty="0">
                <a:solidFill>
                  <a:prstClr val="black"/>
                </a:solidFill>
                <a:latin typeface="Calibri" panose="020F0502020204030204"/>
                <a:ea typeface="+mn-ea"/>
              </a:rPr>
              <a:t>2</a:t>
            </a:r>
            <a:r>
              <a:rPr lang="en-US" sz="1200" baseline="30000" dirty="0">
                <a:solidFill>
                  <a:prstClr val="black"/>
                </a:solidFill>
                <a:latin typeface="Calibri" panose="020F0502020204030204"/>
                <a:ea typeface="+mn-ea"/>
              </a:rPr>
              <a:t>nd</a:t>
            </a:r>
            <a:r>
              <a:rPr lang="en-US" sz="1200" dirty="0">
                <a:solidFill>
                  <a:prstClr val="black"/>
                </a:solidFill>
                <a:latin typeface="Calibri" panose="020F0502020204030204"/>
                <a:ea typeface="+mn-ea"/>
              </a:rPr>
              <a:t> Monday – 2</a:t>
            </a:r>
            <a:r>
              <a:rPr lang="en-US" sz="1200" baseline="30000" dirty="0">
                <a:solidFill>
                  <a:prstClr val="black"/>
                </a:solidFill>
                <a:latin typeface="Calibri" panose="020F0502020204030204"/>
                <a:ea typeface="+mn-ea"/>
              </a:rPr>
              <a:t>nd</a:t>
            </a:r>
            <a:r>
              <a:rPr lang="en-US" sz="1200" dirty="0">
                <a:solidFill>
                  <a:prstClr val="black"/>
                </a:solidFill>
                <a:latin typeface="Calibri" panose="020F0502020204030204"/>
                <a:ea typeface="+mn-ea"/>
              </a:rPr>
              <a:t> Friday</a:t>
            </a:r>
          </a:p>
        </p:txBody>
      </p:sp>
    </p:spTree>
    <p:extLst>
      <p:ext uri="{BB962C8B-B14F-4D97-AF65-F5344CB8AC3E}">
        <p14:creationId xmlns:p14="http://schemas.microsoft.com/office/powerpoint/2010/main" val="3742888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358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433561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0883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3722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6888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29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76EFAB2F-35EA-4F8C-B42B-FF5D22637C50}"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4008848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2/26/2019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2509221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470BA9F0-3B0B-4C5A-AD18-E67566C9138B}"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6242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2/26/2019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47563BC0-641B-43F8-B14B-D23E4CEB3E55}"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0544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2/26/2019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E6E3FF7D-38BA-4DA8-BCB9-B5601CDD6337}"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102863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2/26/2019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851277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20940028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2/26/2019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61B9844B-D3D3-4252-86F7-9021D260A6AB}"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577020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2/26/2019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2BCCCAB8-5A69-4CD5-8E4C-3F71B7606B24}"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593507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2/26/2019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B03DB66C-668F-490C-82E3-4884C0DCC627}"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90086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E1FFB2DD-393A-4507-9CEC-B876E1DA8529}"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708067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147579E6-9DBD-46C0-B015-0392FD081D89}"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358374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defTabSz="457200" eaLnBrk="1" fontAlgn="auto" hangingPunct="1">
              <a:spcBef>
                <a:spcPts val="0"/>
              </a:spcBef>
              <a:spcAft>
                <a:spcPts val="0"/>
              </a:spcAft>
            </a:pPr>
            <a:fld id="{28D3D292-A03D-4825-81E6-9C12ABB858DF}" type="slidenum">
              <a:rPr lang="en-US" altLang="en-US">
                <a:solidFill>
                  <a:prstClr val="black"/>
                </a:solidFill>
                <a:latin typeface="Calibri" panose="020F0502020204030204"/>
                <a:ea typeface="+mn-ea"/>
              </a:rPr>
              <a:pPr defTabSz="457200" eaLnBrk="1" fontAlgn="auto" hangingPunct="1">
                <a:spcBef>
                  <a:spcPts val="0"/>
                </a:spcBef>
                <a:spcAft>
                  <a:spcPts val="0"/>
                </a:spcAft>
              </a:pPr>
              <a:t>‹#›</a:t>
            </a:fld>
            <a:endParaRPr lang="en-US" altLang="en-US">
              <a:solidFill>
                <a:prstClr val="black"/>
              </a:solidFill>
              <a:latin typeface="Calibri" panose="020F0502020204030204"/>
              <a:ea typeface="+mn-ea"/>
            </a:endParaRPr>
          </a:p>
        </p:txBody>
      </p:sp>
    </p:spTree>
    <p:extLst>
      <p:ext uri="{BB962C8B-B14F-4D97-AF65-F5344CB8AC3E}">
        <p14:creationId xmlns:p14="http://schemas.microsoft.com/office/powerpoint/2010/main" val="1320519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7010400" y="76200"/>
            <a:ext cx="13716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solidFill>
                  <a:prstClr val="black">
                    <a:tint val="75000"/>
                  </a:prstClr>
                </a:solidFill>
              </a:rPr>
              <a:pPr>
                <a:defRPr/>
              </a:pPr>
              <a:t>2/26/2019</a:t>
            </a:fld>
            <a:endParaRPr lang="en-US">
              <a:solidFill>
                <a:prstClr val="black">
                  <a:tint val="75000"/>
                </a:prstClr>
              </a:solidFill>
            </a:endParaRPr>
          </a:p>
        </p:txBody>
      </p:sp>
      <p:sp>
        <p:nvSpPr>
          <p:cNvPr id="4" name="Slide Number Placeholder 3"/>
          <p:cNvSpPr>
            <a:spLocks noGrp="1"/>
          </p:cNvSpPr>
          <p:nvPr>
            <p:ph type="sldNum" sz="quarter" idx="11"/>
          </p:nvPr>
        </p:nvSpPr>
        <p:spPr>
          <a:xfrm>
            <a:off x="6290733" y="6356350"/>
            <a:ext cx="2590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1" fontAlgn="auto" hangingPunct="1">
              <a:spcBef>
                <a:spcPts val="0"/>
              </a:spcBef>
              <a:spcAft>
                <a:spcPts val="0"/>
              </a:spcAft>
              <a:defRPr/>
            </a:pPr>
            <a:r>
              <a:rPr lang="en-US" dirty="0">
                <a:solidFill>
                  <a:prstClr val="black"/>
                </a:solidFill>
                <a:latin typeface="Calibri" panose="020F0502020204030204"/>
                <a:ea typeface="+mn-ea"/>
              </a:rPr>
              <a:t>2015 2016 IES Ci3T MS HS Implementation </a:t>
            </a:r>
            <a:fld id="{71C2AA8B-4905-4721-907D-B3BDB774E885}" type="slidenum">
              <a:rPr lang="en-US" altLang="en-US" smtClean="0">
                <a:solidFill>
                  <a:prstClr val="black"/>
                </a:solidFill>
                <a:latin typeface="Calibri" panose="020F0502020204030204"/>
                <a:ea typeface="+mn-ea"/>
              </a:rPr>
              <a:pPr defTabSz="457200" eaLnBrk="1" fontAlgn="auto" hangingPunct="1">
                <a:spcBef>
                  <a:spcPts val="0"/>
                </a:spcBef>
                <a:spcAft>
                  <a:spcPts val="0"/>
                </a:spcAft>
                <a:defRPr/>
              </a:pPr>
              <a:t>‹#›</a:t>
            </a:fld>
            <a:endParaRPr lang="en-US" alt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2724623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a:prstGeom prst="rect">
            <a:avLst/>
          </a:prstGeom>
        </p:spPr>
        <p:txBody>
          <a:bodyPr/>
          <a:lstStyle>
            <a:lvl1pPr>
              <a:defRPr>
                <a:latin typeface="Calibri" pitchFamily="34" charset="0"/>
              </a:defRPr>
            </a:lvl1pPr>
          </a:lstStyle>
          <a:p>
            <a:pPr>
              <a:defRPr/>
            </a:pPr>
            <a:fld id="{4BEE493B-09CA-4055-980F-6B53BEABF87F}" type="datetime1">
              <a:rPr lang="en-US">
                <a:solidFill>
                  <a:prstClr val="black">
                    <a:tint val="75000"/>
                  </a:prstClr>
                </a:solidFill>
              </a:rPr>
              <a:pPr>
                <a:defRPr/>
              </a:pPr>
              <a:t>2/26/2019</a:t>
            </a:fld>
            <a:endParaRPr lang="en-US">
              <a:solidFill>
                <a:prstClr val="black">
                  <a:tint val="75000"/>
                </a:prstClr>
              </a:solidFill>
            </a:endParaRPr>
          </a:p>
        </p:txBody>
      </p:sp>
      <p:sp>
        <p:nvSpPr>
          <p:cNvPr id="5" name="Rectangle 10"/>
          <p:cNvSpPr>
            <a:spLocks noGrp="1" noChangeArrowheads="1"/>
          </p:cNvSpPr>
          <p:nvPr>
            <p:ph type="ftr" sz="quarter" idx="11"/>
          </p:nvPr>
        </p:nvSpPr>
        <p:spPr>
          <a:xfrm>
            <a:off x="3124200" y="6356350"/>
            <a:ext cx="2895600" cy="365125"/>
          </a:xfrm>
          <a:prstGeom prst="rect">
            <a:avLst/>
          </a:prstGeom>
        </p:spPr>
        <p:txBody>
          <a:bodyPr/>
          <a:lstStyle>
            <a:lvl1pPr>
              <a:defRPr>
                <a:latin typeface="Calibri" pitchFamily="34" charset="0"/>
              </a:defRPr>
            </a:lvl1pPr>
          </a:lstStyle>
          <a:p>
            <a:pPr>
              <a:defRPr/>
            </a:pPr>
            <a:r>
              <a:rPr lang="en-US">
                <a:solidFill>
                  <a:prstClr val="black">
                    <a:tint val="75000"/>
                  </a:prstClr>
                </a:solidFill>
              </a:rPr>
              <a:t>Lane &amp; Oakes </a:t>
            </a:r>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9D2512"/>
                </a:solidFill>
                <a:latin typeface="Calibri" panose="020F0502020204030204" pitchFamily="34" charset="0"/>
              </a:defRPr>
            </a:lvl1pPr>
          </a:lstStyle>
          <a:p>
            <a:pPr defTabSz="457200" eaLnBrk="1" fontAlgn="auto" hangingPunct="1">
              <a:spcBef>
                <a:spcPts val="0"/>
              </a:spcBef>
              <a:spcAft>
                <a:spcPts val="0"/>
              </a:spcAft>
            </a:pPr>
            <a:fld id="{2108BC43-85E8-4ADE-BE86-BFAA62BE3CBB}" type="slidenum">
              <a:rPr lang="en-US" altLang="en-US">
                <a:ea typeface="+mn-ea"/>
              </a:rPr>
              <a:pPr defTabSz="457200" eaLnBrk="1" fontAlgn="auto" hangingPunct="1">
                <a:spcBef>
                  <a:spcPts val="0"/>
                </a:spcBef>
                <a:spcAft>
                  <a:spcPts val="0"/>
                </a:spcAft>
              </a:pPr>
              <a:t>‹#›</a:t>
            </a:fld>
            <a:endParaRPr lang="en-US" altLang="en-US">
              <a:ea typeface="+mn-ea"/>
            </a:endParaRPr>
          </a:p>
        </p:txBody>
      </p:sp>
    </p:spTree>
    <p:extLst>
      <p:ext uri="{BB962C8B-B14F-4D97-AF65-F5344CB8AC3E}">
        <p14:creationId xmlns:p14="http://schemas.microsoft.com/office/powerpoint/2010/main" val="1407684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3124200" y="6356350"/>
            <a:ext cx="28956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pPr eaLnBrk="1" fontAlgn="auto" hangingPunct="1">
              <a:spcBef>
                <a:spcPts val="0"/>
              </a:spcBef>
              <a:spcAft>
                <a:spcPts val="0"/>
              </a:spcAft>
            </a:pPr>
            <a:fld id="{AD8C5752-3634-4A47-A36B-784E85709ABA}" type="slidenum">
              <a:rPr lang="en-US" altLang="en-US">
                <a:latin typeface="Calibri" panose="020F0502020204030204"/>
                <a:ea typeface="+mn-ea"/>
              </a:rPr>
              <a:pPr eaLnBrk="1" fontAlgn="auto" hangingPunct="1">
                <a:spcBef>
                  <a:spcPts val="0"/>
                </a:spcBef>
                <a:spcAft>
                  <a:spcPts val="0"/>
                </a:spcAft>
              </a:pPr>
              <a:t>‹#›</a:t>
            </a:fld>
            <a:endParaRPr lang="en-US" altLang="en-US">
              <a:latin typeface="Calibri" panose="020F0502020204030204"/>
              <a:ea typeface="+mn-ea"/>
            </a:endParaRPr>
          </a:p>
        </p:txBody>
      </p:sp>
    </p:spTree>
    <p:extLst>
      <p:ext uri="{BB962C8B-B14F-4D97-AF65-F5344CB8AC3E}">
        <p14:creationId xmlns:p14="http://schemas.microsoft.com/office/powerpoint/2010/main" val="338971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b="1" dirty="0">
              <a:solidFill>
                <a:prstClr val="white"/>
              </a:solidFill>
            </a:endParaRPr>
          </a:p>
        </p:txBody>
      </p:sp>
      <p:sp>
        <p:nvSpPr>
          <p:cNvPr id="19"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0"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cxnSp>
        <p:nvCxnSpPr>
          <p:cNvPr id="21" name="Straight Connector 20"/>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423333" y="6096000"/>
            <a:ext cx="8297334" cy="669414"/>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cs typeface="Arial" charset="0"/>
              </a:rPr>
              <a:t>	Validated Curricula	PBIS Framework	Validated Curricula</a:t>
            </a:r>
          </a:p>
        </p:txBody>
      </p:sp>
      <p:sp>
        <p:nvSpPr>
          <p:cNvPr id="28"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rPr>
              <a:t>Tier 3</a:t>
            </a:r>
          </a:p>
          <a:p>
            <a:pPr algn="ctr" eaLnBrk="1" hangingPunct="1">
              <a:lnSpc>
                <a:spcPct val="75000"/>
              </a:lnSpc>
            </a:pPr>
            <a:r>
              <a:rPr lang="en-US" sz="2400" b="1" dirty="0">
                <a:ln w="3175">
                  <a:solidFill>
                    <a:prstClr val="white">
                      <a:alpha val="70000"/>
                    </a:prstClr>
                  </a:solidFill>
                </a:ln>
                <a:solidFill>
                  <a:prstClr val="black"/>
                </a:solidFill>
              </a:rPr>
              <a:t>Tertiary Prevention  (</a:t>
            </a:r>
            <a:r>
              <a:rPr lang="en-US" sz="2400" b="1" dirty="0">
                <a:ln w="3175">
                  <a:solidFill>
                    <a:prstClr val="white">
                      <a:alpha val="70000"/>
                    </a:prstClr>
                  </a:solidFill>
                </a:ln>
                <a:solidFill>
                  <a:prstClr val="black"/>
                </a:solidFill>
                <a:cs typeface="Arial" panose="020B0604020202020204" pitchFamily="34" charset="0"/>
              </a:rPr>
              <a:t>≈5%</a:t>
            </a:r>
            <a:r>
              <a:rPr lang="en-US" sz="2400" b="1" dirty="0">
                <a:ln w="3175">
                  <a:solidFill>
                    <a:prstClr val="white">
                      <a:alpha val="70000"/>
                    </a:prstClr>
                  </a:solidFill>
                </a:ln>
                <a:solidFill>
                  <a:prstClr val="black"/>
                </a:solidFill>
              </a:rPr>
              <a:t>)</a:t>
            </a:r>
          </a:p>
        </p:txBody>
      </p:sp>
      <p:sp>
        <p:nvSpPr>
          <p:cNvPr id="29"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solidFill>
                </a:ln>
                <a:solidFill>
                  <a:prstClr val="black"/>
                </a:solidFill>
              </a:rPr>
              <a:t>Tier 2</a:t>
            </a:r>
          </a:p>
          <a:p>
            <a:pPr algn="ctr" eaLnBrk="1" hangingPunct="1">
              <a:lnSpc>
                <a:spcPct val="85000"/>
              </a:lnSpc>
            </a:pPr>
            <a:r>
              <a:rPr lang="en-US" sz="2400" b="1" dirty="0">
                <a:ln w="3175">
                  <a:solidFill>
                    <a:prstClr val="white"/>
                  </a:solidFill>
                </a:ln>
                <a:solidFill>
                  <a:prstClr val="black"/>
                </a:solidFill>
              </a:rPr>
              <a:t>Secondary Prevention (</a:t>
            </a:r>
            <a:r>
              <a:rPr lang="en-US" sz="2400" b="1" dirty="0">
                <a:ln w="3175">
                  <a:solidFill>
                    <a:prstClr val="white"/>
                  </a:solidFill>
                </a:ln>
                <a:solidFill>
                  <a:prstClr val="black"/>
                </a:solidFill>
                <a:cs typeface="Arial" panose="020B0604020202020204" pitchFamily="34" charset="0"/>
              </a:rPr>
              <a:t>≈15%</a:t>
            </a:r>
            <a:r>
              <a:rPr lang="en-US" sz="2400" b="1" dirty="0">
                <a:ln w="3175">
                  <a:solidFill>
                    <a:prstClr val="white"/>
                  </a:solidFill>
                </a:ln>
                <a:solidFill>
                  <a:prstClr val="black"/>
                </a:solidFill>
              </a:rPr>
              <a:t>) </a:t>
            </a:r>
          </a:p>
        </p:txBody>
      </p:sp>
      <p:sp>
        <p:nvSpPr>
          <p:cNvPr id="30"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dirty="0">
                <a:ln w="3175">
                  <a:solidFill>
                    <a:prstClr val="white">
                      <a:alpha val="70000"/>
                    </a:prstClr>
                  </a:solidFill>
                </a:ln>
                <a:solidFill>
                  <a:prstClr val="black"/>
                </a:solidFill>
              </a:rPr>
              <a:t>Tier 1</a:t>
            </a:r>
          </a:p>
          <a:p>
            <a:pPr algn="ctr" eaLnBrk="1" hangingPunct="1"/>
            <a:r>
              <a:rPr lang="en-US" sz="2400" b="1" dirty="0">
                <a:ln w="3175">
                  <a:solidFill>
                    <a:prstClr val="white">
                      <a:alpha val="70000"/>
                    </a:prstClr>
                  </a:solidFill>
                </a:ln>
                <a:solidFill>
                  <a:prstClr val="black"/>
                </a:solidFill>
              </a:rPr>
              <a:t>Primary Prevention (</a:t>
            </a:r>
            <a:r>
              <a:rPr lang="en-US" sz="2400" b="1" dirty="0">
                <a:ln w="3175">
                  <a:solidFill>
                    <a:prstClr val="white">
                      <a:alpha val="70000"/>
                    </a:prstClr>
                  </a:solidFill>
                </a:ln>
                <a:solidFill>
                  <a:prstClr val="black"/>
                </a:solidFill>
                <a:cs typeface="Arial" panose="020B0604020202020204" pitchFamily="34" charset="0"/>
              </a:rPr>
              <a:t>≈80%</a:t>
            </a:r>
            <a:r>
              <a:rPr lang="en-US" sz="2400" b="1" dirty="0">
                <a:ln w="3175">
                  <a:solidFill>
                    <a:prstClr val="white">
                      <a:alpha val="70000"/>
                    </a:prstClr>
                  </a:solidFill>
                </a:ln>
                <a:solidFill>
                  <a:prstClr val="black"/>
                </a:solidFill>
              </a:rPr>
              <a:t>) </a:t>
            </a:r>
          </a:p>
        </p:txBody>
      </p:sp>
      <p:sp>
        <p:nvSpPr>
          <p:cNvPr id="31" name="Reference"/>
          <p:cNvSpPr txBox="1"/>
          <p:nvPr userDrawn="1"/>
        </p:nvSpPr>
        <p:spPr>
          <a:xfrm>
            <a:off x="2698955" y="395891"/>
            <a:ext cx="3746090" cy="400110"/>
          </a:xfrm>
          <a:prstGeom prst="rect">
            <a:avLst/>
          </a:prstGeom>
          <a:noFill/>
        </p:spPr>
        <p:txBody>
          <a:bodyPr wrap="none" rtlCol="0">
            <a:spAutoFit/>
          </a:bodyPr>
          <a:lstStyle/>
          <a:p>
            <a:pPr eaLnBrk="1" fontAlgn="auto" hangingPunct="1">
              <a:spcBef>
                <a:spcPts val="0"/>
              </a:spcBef>
              <a:spcAft>
                <a:spcPts val="0"/>
              </a:spcAft>
            </a:pPr>
            <a:r>
              <a:rPr lang="en-US" sz="2000" dirty="0">
                <a:solidFill>
                  <a:prstClr val="black"/>
                </a:solidFill>
                <a:latin typeface="Calibri" panose="020F0502020204030204"/>
              </a:rPr>
              <a:t>(Lane, </a:t>
            </a:r>
            <a:r>
              <a:rPr lang="en-US" sz="2000" dirty="0" err="1">
                <a:solidFill>
                  <a:prstClr val="black"/>
                </a:solidFill>
                <a:latin typeface="Calibri" panose="020F0502020204030204"/>
              </a:rPr>
              <a:t>Kalberg</a:t>
            </a:r>
            <a:r>
              <a:rPr lang="en-US" sz="2000" dirty="0">
                <a:solidFill>
                  <a:prstClr val="black"/>
                </a:solidFill>
                <a:latin typeface="Calibri" panose="020F0502020204030204"/>
              </a:rPr>
              <a:t>, &amp; </a:t>
            </a:r>
            <a:r>
              <a:rPr lang="en-US" sz="2000" dirty="0" err="1">
                <a:solidFill>
                  <a:prstClr val="black"/>
                </a:solidFill>
                <a:latin typeface="Calibri" panose="020F0502020204030204"/>
              </a:rPr>
              <a:t>Menzies</a:t>
            </a:r>
            <a:r>
              <a:rPr lang="en-US" sz="2000" dirty="0">
                <a:solidFill>
                  <a:prstClr val="black"/>
                </a:solidFill>
                <a:latin typeface="Calibri" panose="020F0502020204030204"/>
              </a:rPr>
              <a:t>, 2009)</a:t>
            </a:r>
          </a:p>
        </p:txBody>
      </p:sp>
      <p:sp>
        <p:nvSpPr>
          <p:cNvPr id="32"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dirty="0">
                <a:solidFill>
                  <a:prstClr val="black"/>
                </a:solidFill>
              </a:rPr>
              <a:t>Comprehensive, Integrated, Three-Tiered Model of Prevention</a:t>
            </a:r>
            <a:endParaRPr lang="en-US" sz="2800" b="1" dirty="0">
              <a:solidFill>
                <a:prstClr val="black"/>
              </a:solidFill>
            </a:endParaRPr>
          </a:p>
        </p:txBody>
      </p:sp>
      <p:sp>
        <p:nvSpPr>
          <p:cNvPr id="17" name="Watermark Covering"/>
          <p:cNvSpPr/>
          <p:nvPr userDrawn="1"/>
        </p:nvSpPr>
        <p:spPr>
          <a:xfrm>
            <a:off x="0" y="0"/>
            <a:ext cx="9144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93114445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t>2/26/2019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5198455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2/26/2019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4142733435"/>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2/26/2019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142298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2/26/2019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91414766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2/26/2019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4282719771"/>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2/26/2019</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33170390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2/26/2019</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21337016"/>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2/26/2019</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55564401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2/26/2019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335759794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2/26/2019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768262590"/>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2/26/2019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09385746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t>2/26/2019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495844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2/26/2019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999445467"/>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2/26/2019</a:t>
            </a:fld>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967493745"/>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457200" y="6356350"/>
            <a:ext cx="21336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2/26/2019</a:t>
            </a:fld>
            <a:endParaRPr lang="en-US"/>
          </a:p>
        </p:txBody>
      </p:sp>
      <p:sp>
        <p:nvSpPr>
          <p:cNvPr id="5" name="Rectangle 10"/>
          <p:cNvSpPr>
            <a:spLocks noGrp="1" noChangeArrowheads="1"/>
          </p:cNvSpPr>
          <p:nvPr>
            <p:ph type="ftr" sz="quarter" idx="11"/>
          </p:nvPr>
        </p:nvSpPr>
        <p:spPr>
          <a:xfrm>
            <a:off x="3124200" y="6356350"/>
            <a:ext cx="28956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48013705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457200" y="6356350"/>
            <a:ext cx="21336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2/26/2019</a:t>
            </a:fld>
            <a:endParaRPr lang="en-US"/>
          </a:p>
        </p:txBody>
      </p:sp>
      <p:sp>
        <p:nvSpPr>
          <p:cNvPr id="4" name="Footer Placeholder 21"/>
          <p:cNvSpPr>
            <a:spLocks noGrp="1"/>
          </p:cNvSpPr>
          <p:nvPr>
            <p:ph type="ftr" sz="quarter" idx="11"/>
          </p:nvPr>
        </p:nvSpPr>
        <p:spPr>
          <a:xfrm>
            <a:off x="3124200" y="6356350"/>
            <a:ext cx="28956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2744994828"/>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31969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51682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612487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2184015"/>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312652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2580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t>2/26/2019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1038022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20227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865106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r>
              <a:rPr lang="en-US">
                <a:solidFill>
                  <a:prstClr val="white">
                    <a:tint val="75000"/>
                    <a:alpha val="60000"/>
                  </a:prstClr>
                </a:solidFill>
              </a:rPr>
              <a:t>
              </a:t>
            </a:r>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0406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939607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743759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eaLnBrk="1" fontAlgn="auto" hangingPunct="1">
              <a:spcBef>
                <a:spcPts val="0"/>
              </a:spcBef>
              <a:spcAft>
                <a:spcPts val="0"/>
              </a:spcAft>
            </a:pPr>
            <a:r>
              <a:rPr lang="en-US" sz="9150" dirty="0">
                <a:solidFill>
                  <a:srgbClr val="17406D">
                    <a:lumMod val="40000"/>
                    <a:lumOff val="60000"/>
                  </a:srgbClr>
                </a:solidFill>
              </a:rPr>
              <a:t>“</a:t>
            </a:r>
          </a:p>
        </p:txBody>
      </p:sp>
      <p:sp>
        <p:nvSpPr>
          <p:cNvPr id="15" name="TextBox 14"/>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eaLnBrk="1" fontAlgn="auto" hangingPunct="1">
              <a:spcBef>
                <a:spcPts val="0"/>
              </a:spcBef>
              <a:spcAft>
                <a:spcPts val="0"/>
              </a:spcAft>
            </a:pPr>
            <a:r>
              <a:rPr lang="en-US" sz="9150" dirty="0">
                <a:solidFill>
                  <a:srgbClr val="17406D">
                    <a:lumMod val="40000"/>
                    <a:lumOff val="60000"/>
                  </a:srgbClr>
                </a:solidFill>
              </a:rPr>
              <a:t>”</a:t>
            </a:r>
          </a:p>
        </p:txBody>
      </p:sp>
    </p:spTree>
    <p:extLst>
      <p:ext uri="{BB962C8B-B14F-4D97-AF65-F5344CB8AC3E}">
        <p14:creationId xmlns:p14="http://schemas.microsoft.com/office/powerpoint/2010/main" val="2786167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6578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33314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46700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5897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_Comple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2122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F2E9E-C5E3-1841-B6BE-E894338650FA}" type="datetimeFigureOut">
              <a:rPr lang="en-US" smtClean="0">
                <a:solidFill>
                  <a:prstClr val="white">
                    <a:tint val="75000"/>
                    <a:alpha val="60000"/>
                  </a:prstClr>
                </a:solidFill>
              </a:rPr>
              <a:pPr/>
              <a:t>2/26/2019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401D64C9-EC80-AE45-B804-9C16A8260D7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69998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defTabSz="457200"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defTabSz="457200"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6" name="Goal 3"/>
          <p:cNvSpPr/>
          <p:nvPr userDrawn="1"/>
        </p:nvSpPr>
        <p:spPr>
          <a:xfrm flipH="1">
            <a:off x="5640572" y="805649"/>
            <a:ext cx="3485321"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eaLnBrk="1" hangingPunct="1"/>
            <a:r>
              <a:rPr lang="en-US" b="1" u="sng" dirty="0">
                <a:solidFill>
                  <a:srgbClr val="E7E6E6"/>
                </a:solidFill>
              </a:rPr>
              <a:t>Goal: Reduce Harm</a:t>
            </a:r>
          </a:p>
          <a:p>
            <a:pPr defTabSz="457200" eaLnBrk="1" hangingPunct="1"/>
            <a:r>
              <a:rPr lang="en-US" b="1" dirty="0">
                <a:solidFill>
                  <a:prstClr val="white"/>
                </a:solidFill>
              </a:rPr>
              <a:t>Specialized individual systems</a:t>
            </a:r>
            <a:br>
              <a:rPr lang="en-US" b="1" dirty="0">
                <a:solidFill>
                  <a:prstClr val="white"/>
                </a:solidFill>
              </a:rPr>
            </a:br>
            <a:r>
              <a:rPr lang="en-US" b="1" dirty="0">
                <a:solidFill>
                  <a:prstClr val="white"/>
                </a:solidFill>
              </a:rPr>
              <a:t>       for students with high risk</a:t>
            </a:r>
          </a:p>
        </p:txBody>
      </p:sp>
      <p:sp>
        <p:nvSpPr>
          <p:cNvPr id="27" name="Goal 2"/>
          <p:cNvSpPr/>
          <p:nvPr userDrawn="1"/>
        </p:nvSpPr>
        <p:spPr>
          <a:xfrm rot="10800000" flipH="1" flipV="1">
            <a:off x="13625" y="1858317"/>
            <a:ext cx="307238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eaLnBrk="1" hangingPunct="1"/>
            <a:r>
              <a:rPr lang="en-US" b="1" u="sng" dirty="0">
                <a:solidFill>
                  <a:srgbClr val="E7E6E6"/>
                </a:solidFill>
                <a:cs typeface="Arial" charset="0"/>
              </a:rPr>
              <a:t>Goal: Reverse Harm</a:t>
            </a:r>
          </a:p>
          <a:p>
            <a:pPr defTabSz="457200" eaLnBrk="1" hangingPunct="1"/>
            <a:r>
              <a:rPr lang="en-US" b="1" dirty="0">
                <a:solidFill>
                  <a:prstClr val="white"/>
                </a:solidFill>
                <a:cs typeface="Arial" charset="0"/>
              </a:rPr>
              <a:t>Specialized group systems </a:t>
            </a:r>
          </a:p>
          <a:p>
            <a:pPr defTabSz="457200" eaLnBrk="1" hangingPunct="1"/>
            <a:r>
              <a:rPr lang="en-US" b="1" dirty="0">
                <a:solidFill>
                  <a:prstClr val="white"/>
                </a:solidFill>
                <a:cs typeface="Arial" charset="0"/>
              </a:rPr>
              <a:t>for students at risk</a:t>
            </a:r>
            <a:endParaRPr lang="en-US" dirty="0">
              <a:solidFill>
                <a:prstClr val="white"/>
              </a:solidFill>
            </a:endParaRPr>
          </a:p>
        </p:txBody>
      </p:sp>
      <p:sp>
        <p:nvSpPr>
          <p:cNvPr id="28" name="Goal 1"/>
          <p:cNvSpPr/>
          <p:nvPr userDrawn="1"/>
        </p:nvSpPr>
        <p:spPr>
          <a:xfrm flipH="1">
            <a:off x="5314152" y="3740744"/>
            <a:ext cx="3813048"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eaLnBrk="1" hangingPunct="1"/>
            <a:r>
              <a:rPr lang="en-US" b="1" u="sng" dirty="0">
                <a:solidFill>
                  <a:srgbClr val="E7E6E6"/>
                </a:solidFill>
              </a:rPr>
              <a:t>Goal: Prevent Harm</a:t>
            </a:r>
          </a:p>
          <a:p>
            <a:pPr defTabSz="457200" eaLnBrk="1" hangingPunct="1"/>
            <a:r>
              <a:rPr lang="en-US" b="1" dirty="0">
                <a:solidFill>
                  <a:prstClr val="white"/>
                </a:solidFill>
              </a:rPr>
              <a:t>School/classroom-wide systems for all students, staff, &amp; settings</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3</a:t>
            </a:r>
          </a:p>
          <a:p>
            <a:pPr algn="ctr" defTabSz="457200"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solidFill>
                </a:ln>
                <a:solidFill>
                  <a:prstClr val="black"/>
                </a:solidFill>
                <a:ea typeface="+mn-ea"/>
              </a:rPr>
              <a:t>Tier 2</a:t>
            </a:r>
          </a:p>
          <a:p>
            <a:pPr algn="ctr" defTabSz="457200"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1</a:t>
            </a:r>
          </a:p>
          <a:p>
            <a:pPr algn="ctr" defTabSz="457200"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pPr defTabSz="457200"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34" name="Border"/>
          <p:cNvSpPr/>
          <p:nvPr userDrawn="1"/>
        </p:nvSpPr>
        <p:spPr>
          <a:xfrm>
            <a:off x="0" y="0"/>
            <a:ext cx="9144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788741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1" dirty="0">
              <a:solidFill>
                <a:prstClr val="white"/>
              </a:solidFill>
            </a:endParaRPr>
          </a:p>
        </p:txBody>
      </p:sp>
      <p:sp>
        <p:nvSpPr>
          <p:cNvPr id="20" name="Yellow Triangle"/>
          <p:cNvSpPr/>
          <p:nvPr userDrawn="1"/>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21" name="Red Triangle"/>
          <p:cNvSpPr/>
          <p:nvPr userDrawn="1"/>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cxnSp>
        <p:nvCxnSpPr>
          <p:cNvPr id="22" name="Straight Connector 21"/>
          <p:cNvCxnSpPr/>
          <p:nvPr userDrawn="1"/>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423333" y="6096000"/>
            <a:ext cx="8297334" cy="669414"/>
          </a:xfrm>
          <a:prstGeom prst="rect">
            <a:avLst/>
          </a:prstGeom>
          <a:noFill/>
          <a:ln>
            <a:noFill/>
          </a:ln>
        </p:spPr>
        <p:txBody>
          <a:bodyPr wrap="square">
            <a:spAutoFit/>
          </a:bodyPr>
          <a:lstStyle/>
          <a:p>
            <a:pPr defTabSz="457200" eaLnBrk="1" fontAlgn="auto" hangingPunct="1">
              <a:spcBef>
                <a:spcPts val="0"/>
              </a:spcBef>
              <a:spcAft>
                <a:spcPts val="0"/>
              </a:spcAft>
              <a:tabLst>
                <a:tab pos="1541463" algn="ctr"/>
                <a:tab pos="2851150" algn="ctr"/>
                <a:tab pos="4056063" algn="ctr"/>
                <a:tab pos="5253038" algn="ctr"/>
                <a:tab pos="6570663" algn="ctr"/>
              </a:tabLst>
              <a:defRPr/>
            </a:pP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dirty="0">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defTabSz="457200" eaLnBrk="1" fontAlgn="auto" hangingPunct="1">
              <a:lnSpc>
                <a:spcPct val="75000"/>
              </a:lnSpc>
              <a:spcBef>
                <a:spcPts val="0"/>
              </a:spcBef>
              <a:spcAft>
                <a:spcPts val="0"/>
              </a:spcAft>
              <a:tabLst>
                <a:tab pos="1541463" algn="ctr"/>
                <a:tab pos="4056063" algn="ctr"/>
                <a:tab pos="6570663" algn="ctr"/>
              </a:tabLst>
              <a:defRPr/>
            </a:pPr>
            <a:r>
              <a:rPr lang="en-US" dirty="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9" name="Tier 3"/>
          <p:cNvSpPr txBox="1">
            <a:spLocks noChangeArrowheads="1"/>
          </p:cNvSpPr>
          <p:nvPr userDrawn="1"/>
        </p:nvSpPr>
        <p:spPr bwMode="auto">
          <a:xfrm>
            <a:off x="2635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3</a:t>
            </a:r>
          </a:p>
          <a:p>
            <a:pPr algn="ctr" defTabSz="457200" eaLnBrk="1" hangingPunct="1">
              <a:lnSpc>
                <a:spcPct val="75000"/>
              </a:lnSpc>
            </a:pPr>
            <a:r>
              <a:rPr lang="en-US" sz="2400" b="1" dirty="0">
                <a:ln w="3175">
                  <a:solidFill>
                    <a:prstClr val="white">
                      <a:alpha val="70000"/>
                    </a:prstClr>
                  </a:solidFill>
                </a:ln>
                <a:solidFill>
                  <a:prstClr val="black"/>
                </a:solidFill>
                <a:ea typeface="+mn-ea"/>
              </a:rPr>
              <a:t>Tertiary Prevention  (</a:t>
            </a:r>
            <a:r>
              <a:rPr lang="en-US" sz="2400" b="1" dirty="0">
                <a:ln w="3175">
                  <a:solidFill>
                    <a:prstClr val="white">
                      <a:alpha val="70000"/>
                    </a:prstClr>
                  </a:solidFill>
                </a:ln>
                <a:solidFill>
                  <a:prstClr val="black"/>
                </a:solidFill>
                <a:ea typeface="+mn-ea"/>
                <a:cs typeface="Arial" panose="020B0604020202020204" pitchFamily="34" charset="0"/>
              </a:rPr>
              <a:t>≈5%</a:t>
            </a:r>
            <a:r>
              <a:rPr lang="en-US" sz="2400" b="1" dirty="0">
                <a:ln w="3175">
                  <a:solidFill>
                    <a:prstClr val="white">
                      <a:alpha val="70000"/>
                    </a:prstClr>
                  </a:solidFill>
                </a:ln>
                <a:solidFill>
                  <a:prstClr val="black"/>
                </a:solidFill>
                <a:ea typeface="+mn-ea"/>
              </a:rPr>
              <a:t>)</a:t>
            </a:r>
          </a:p>
        </p:txBody>
      </p:sp>
      <p:sp>
        <p:nvSpPr>
          <p:cNvPr id="30" name="Tier 2"/>
          <p:cNvSpPr txBox="1">
            <a:spLocks noChangeArrowheads="1"/>
          </p:cNvSpPr>
          <p:nvPr userDrawn="1"/>
        </p:nvSpPr>
        <p:spPr bwMode="auto">
          <a:xfrm>
            <a:off x="2476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solidFill>
                </a:ln>
                <a:solidFill>
                  <a:prstClr val="black"/>
                </a:solidFill>
                <a:ea typeface="+mn-ea"/>
              </a:rPr>
              <a:t>Tier 2</a:t>
            </a:r>
          </a:p>
          <a:p>
            <a:pPr algn="ctr" defTabSz="457200" eaLnBrk="1" hangingPunct="1">
              <a:lnSpc>
                <a:spcPct val="85000"/>
              </a:lnSpc>
            </a:pPr>
            <a:r>
              <a:rPr lang="en-US" sz="2400" b="1" dirty="0">
                <a:ln w="3175">
                  <a:solidFill>
                    <a:prstClr val="white"/>
                  </a:solidFill>
                </a:ln>
                <a:solidFill>
                  <a:prstClr val="black"/>
                </a:solidFill>
                <a:ea typeface="+mn-ea"/>
              </a:rPr>
              <a:t>Secondary Prevention (</a:t>
            </a:r>
            <a:r>
              <a:rPr lang="en-US" sz="2400" b="1" dirty="0">
                <a:ln w="3175">
                  <a:solidFill>
                    <a:prstClr val="white"/>
                  </a:solidFill>
                </a:ln>
                <a:solidFill>
                  <a:prstClr val="black"/>
                </a:solidFill>
                <a:ea typeface="+mn-ea"/>
                <a:cs typeface="Arial" panose="020B0604020202020204" pitchFamily="34" charset="0"/>
              </a:rPr>
              <a:t>≈15%</a:t>
            </a:r>
            <a:r>
              <a:rPr lang="en-US" sz="2400" b="1" dirty="0">
                <a:ln w="3175">
                  <a:solidFill>
                    <a:prstClr val="white"/>
                  </a:solidFill>
                </a:ln>
                <a:solidFill>
                  <a:prstClr val="black"/>
                </a:solidFill>
                <a:ea typeface="+mn-ea"/>
              </a:rPr>
              <a:t>) </a:t>
            </a:r>
          </a:p>
        </p:txBody>
      </p:sp>
      <p:sp>
        <p:nvSpPr>
          <p:cNvPr id="31" name="Tier 1"/>
          <p:cNvSpPr txBox="1">
            <a:spLocks noChangeArrowheads="1"/>
          </p:cNvSpPr>
          <p:nvPr userDrawn="1"/>
        </p:nvSpPr>
        <p:spPr bwMode="auto">
          <a:xfrm>
            <a:off x="2476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800" b="1" dirty="0">
                <a:ln w="3175">
                  <a:solidFill>
                    <a:prstClr val="white">
                      <a:alpha val="70000"/>
                    </a:prstClr>
                  </a:solidFill>
                </a:ln>
                <a:solidFill>
                  <a:prstClr val="black"/>
                </a:solidFill>
                <a:ea typeface="+mn-ea"/>
              </a:rPr>
              <a:t>Tier 1</a:t>
            </a:r>
          </a:p>
          <a:p>
            <a:pPr algn="ctr" defTabSz="457200" eaLnBrk="1" hangingPunct="1"/>
            <a:r>
              <a:rPr lang="en-US" sz="2400" b="1" dirty="0">
                <a:ln w="3175">
                  <a:solidFill>
                    <a:prstClr val="white">
                      <a:alpha val="70000"/>
                    </a:prstClr>
                  </a:solidFill>
                </a:ln>
                <a:solidFill>
                  <a:prstClr val="black"/>
                </a:solidFill>
                <a:ea typeface="+mn-ea"/>
              </a:rPr>
              <a:t>Primary Prevention (</a:t>
            </a:r>
            <a:r>
              <a:rPr lang="en-US" sz="2400" b="1" dirty="0">
                <a:ln w="3175">
                  <a:solidFill>
                    <a:prstClr val="white">
                      <a:alpha val="70000"/>
                    </a:prstClr>
                  </a:solidFill>
                </a:ln>
                <a:solidFill>
                  <a:prstClr val="black"/>
                </a:solidFill>
                <a:ea typeface="+mn-ea"/>
                <a:cs typeface="Arial" panose="020B0604020202020204" pitchFamily="34" charset="0"/>
              </a:rPr>
              <a:t>≈80%</a:t>
            </a:r>
            <a:r>
              <a:rPr lang="en-US" sz="2400" b="1" dirty="0">
                <a:ln w="3175">
                  <a:solidFill>
                    <a:prstClr val="white">
                      <a:alpha val="70000"/>
                    </a:prstClr>
                  </a:solidFill>
                </a:ln>
                <a:solidFill>
                  <a:prstClr val="black"/>
                </a:solidFill>
                <a:ea typeface="+mn-ea"/>
              </a:rPr>
              <a:t>) </a:t>
            </a:r>
          </a:p>
        </p:txBody>
      </p:sp>
      <p:sp>
        <p:nvSpPr>
          <p:cNvPr id="32" name="Reference"/>
          <p:cNvSpPr txBox="1"/>
          <p:nvPr userDrawn="1"/>
        </p:nvSpPr>
        <p:spPr>
          <a:xfrm>
            <a:off x="2698955" y="395891"/>
            <a:ext cx="3746090" cy="400110"/>
          </a:xfrm>
          <a:prstGeom prst="rect">
            <a:avLst/>
          </a:prstGeom>
          <a:noFill/>
        </p:spPr>
        <p:txBody>
          <a:bodyPr wrap="none" rtlCol="0">
            <a:spAutoFit/>
          </a:bodyPr>
          <a:lstStyle/>
          <a:p>
            <a:pPr defTabSz="457200" eaLnBrk="1" fontAlgn="auto" hangingPunct="1">
              <a:spcBef>
                <a:spcPts val="0"/>
              </a:spcBef>
              <a:spcAft>
                <a:spcPts val="0"/>
              </a:spcAft>
            </a:pPr>
            <a:r>
              <a:rPr lang="en-US" sz="2000" dirty="0">
                <a:solidFill>
                  <a:prstClr val="black"/>
                </a:solidFill>
                <a:latin typeface="Calibri" panose="020F0502020204030204"/>
                <a:ea typeface="+mn-ea"/>
              </a:rPr>
              <a:t>(Lane, </a:t>
            </a:r>
            <a:r>
              <a:rPr lang="en-US" sz="2000" dirty="0" err="1">
                <a:solidFill>
                  <a:prstClr val="black"/>
                </a:solidFill>
                <a:latin typeface="Calibri" panose="020F0502020204030204"/>
                <a:ea typeface="+mn-ea"/>
              </a:rPr>
              <a:t>Kalberg</a:t>
            </a:r>
            <a:r>
              <a:rPr lang="en-US" sz="2000" dirty="0">
                <a:solidFill>
                  <a:prstClr val="black"/>
                </a:solidFill>
                <a:latin typeface="Calibri" panose="020F0502020204030204"/>
                <a:ea typeface="+mn-ea"/>
              </a:rPr>
              <a:t>, &amp; </a:t>
            </a:r>
            <a:r>
              <a:rPr lang="en-US" sz="2000" dirty="0" err="1">
                <a:solidFill>
                  <a:prstClr val="black"/>
                </a:solidFill>
                <a:latin typeface="Calibri" panose="020F0502020204030204"/>
                <a:ea typeface="+mn-ea"/>
              </a:rPr>
              <a:t>Menzies</a:t>
            </a:r>
            <a:r>
              <a:rPr lang="en-US" sz="2000" dirty="0">
                <a:solidFill>
                  <a:prstClr val="black"/>
                </a:solidFill>
                <a:latin typeface="Calibri" panose="020F0502020204030204"/>
                <a:ea typeface="+mn-ea"/>
              </a:rPr>
              <a:t>, 2009)</a:t>
            </a:r>
          </a:p>
        </p:txBody>
      </p:sp>
      <p:sp>
        <p:nvSpPr>
          <p:cNvPr id="33" name="Title"/>
          <p:cNvSpPr txBox="1">
            <a:spLocks noChangeArrowheads="1"/>
          </p:cNvSpPr>
          <p:nvPr userDrawn="1"/>
        </p:nvSpPr>
        <p:spPr bwMode="auto">
          <a:xfrm>
            <a:off x="0" y="0"/>
            <a:ext cx="9144000" cy="800219"/>
          </a:xfrm>
          <a:prstGeom prst="rect">
            <a:avLst/>
          </a:prstGeom>
          <a:noFill/>
          <a:ln>
            <a:noFill/>
          </a:ln>
          <a:extLst/>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r>
              <a:rPr lang="en-US" sz="2600" b="1" dirty="0">
                <a:solidFill>
                  <a:prstClr val="black"/>
                </a:solidFill>
                <a:ea typeface="+mn-ea"/>
              </a:rPr>
              <a:t>Comprehensive, Integrated, Three-Tiered Model of Prevention</a:t>
            </a:r>
            <a:endParaRPr lang="en-US" sz="2800" b="1" dirty="0">
              <a:solidFill>
                <a:prstClr val="black"/>
              </a:solidFill>
              <a:ea typeface="+mn-ea"/>
            </a:endParaRPr>
          </a:p>
        </p:txBody>
      </p:sp>
      <p:sp>
        <p:nvSpPr>
          <p:cNvPr id="34" name="Border"/>
          <p:cNvSpPr/>
          <p:nvPr userDrawn="1"/>
        </p:nvSpPr>
        <p:spPr>
          <a:xfrm>
            <a:off x="0" y="0"/>
            <a:ext cx="9144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43755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623888" y="1709739"/>
            <a:ext cx="78867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2184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blip>
          <a:srcRect l="10986"/>
          <a:stretch/>
        </p:blipFill>
        <p:spPr>
          <a:xfrm>
            <a:off x="-1" y="0"/>
            <a:ext cx="9144001"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eaLnBrk="1" fontAlgn="auto" hangingPunct="1">
              <a:spcBef>
                <a:spcPts val="0"/>
              </a:spcBef>
              <a:spcAft>
                <a:spcPts val="0"/>
              </a:spcAft>
              <a:defRPr/>
            </a:pPr>
            <a:fld id="{470BA9F0-3B0B-4C5A-AD18-E67566C9138B}" type="slidenum">
              <a:rPr lang="en-US">
                <a:solidFill>
                  <a:prstClr val="black"/>
                </a:solidFill>
                <a:latin typeface="Calibri" panose="020F0502020204030204"/>
                <a:ea typeface="+mn-ea"/>
              </a:rPr>
              <a:pPr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788097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415142" y="410998"/>
            <a:ext cx="6313716" cy="646331"/>
          </a:xfrm>
          <a:prstGeom prst="rect">
            <a:avLst/>
          </a:prstGeom>
          <a:noFill/>
        </p:spPr>
        <p:txBody>
          <a:bodyPr wrap="none" rtlCol="0">
            <a:spAutoFit/>
          </a:bodyPr>
          <a:lstStyle/>
          <a:p>
            <a:pPr defTabSz="457200" eaLnBrk="1" fontAlgn="auto" hangingPunct="1">
              <a:spcBef>
                <a:spcPts val="0"/>
              </a:spcBef>
              <a:spcAft>
                <a:spcPts val="0"/>
              </a:spcAft>
            </a:pPr>
            <a:r>
              <a:rPr lang="en-US" sz="3600">
                <a:solidFill>
                  <a:prstClr val="black"/>
                </a:solidFill>
                <a:latin typeface="Calibri" panose="020F0502020204030204"/>
                <a:ea typeface="Calibri" charset="0"/>
                <a:cs typeface="Calibri" charset="0"/>
              </a:rPr>
              <a:t>Ci3T Professional Learning Series</a:t>
            </a:r>
            <a:endParaRPr lang="en-US" sz="3600">
              <a:solidFill>
                <a:prstClr val="black"/>
              </a:solidFill>
              <a:latin typeface="Calibri" panose="020F0502020204030204"/>
              <a:ea typeface="+mn-ea"/>
            </a:endParaRPr>
          </a:p>
        </p:txBody>
      </p:sp>
      <p:pic>
        <p:nvPicPr>
          <p:cNvPr id="3" name="Picture 2"/>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47" t="12291" r="3781"/>
          <a:stretch/>
        </p:blipFill>
        <p:spPr>
          <a:xfrm>
            <a:off x="150222" y="1226635"/>
            <a:ext cx="8897823" cy="4767766"/>
          </a:xfrm>
          <a:prstGeom prst="rect">
            <a:avLst/>
          </a:prstGeom>
        </p:spPr>
      </p:pic>
    </p:spTree>
    <p:extLst>
      <p:ext uri="{BB962C8B-B14F-4D97-AF65-F5344CB8AC3E}">
        <p14:creationId xmlns:p14="http://schemas.microsoft.com/office/powerpoint/2010/main" val="3947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nvPr>
        </p:nvGraphicFramePr>
        <p:xfrm>
          <a:off x="63447" y="1697430"/>
          <a:ext cx="9009529"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nvPr>
        </p:nvGraphicFramePr>
        <p:xfrm>
          <a:off x="44396" y="4870281"/>
          <a:ext cx="2282482"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nvPr>
        </p:nvGraphicFramePr>
        <p:xfrm>
          <a:off x="2867720" y="4870281"/>
          <a:ext cx="1162324"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nvPr>
        </p:nvGraphicFramePr>
        <p:xfrm>
          <a:off x="4582501" y="4870281"/>
          <a:ext cx="1095094"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nvPr>
        </p:nvGraphicFramePr>
        <p:xfrm>
          <a:off x="5978274" y="4870281"/>
          <a:ext cx="611744"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nvPr>
        </p:nvGraphicFramePr>
        <p:xfrm>
          <a:off x="7109773" y="4870281"/>
          <a:ext cx="1720597"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1769135" y="5484972"/>
            <a:ext cx="1700784"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eaLnBrk="1" fontAlgn="auto" hangingPunct="1">
              <a:spcBef>
                <a:spcPts val="0"/>
              </a:spcBef>
              <a:spcAft>
                <a:spcPts val="0"/>
              </a:spcAft>
            </a:pPr>
            <a:r>
              <a:rPr lang="en-US" sz="1200" u="sng" dirty="0">
                <a:solidFill>
                  <a:prstClr val="black"/>
                </a:solidFill>
                <a:latin typeface="Calibri" panose="020F0502020204030204"/>
                <a:ea typeface="+mn-ea"/>
              </a:rPr>
              <a:t>Fall T.I. Window (4 </a:t>
            </a:r>
            <a:r>
              <a:rPr lang="en-US" sz="1200" u="sng" dirty="0" err="1">
                <a:solidFill>
                  <a:prstClr val="black"/>
                </a:solidFill>
                <a:latin typeface="Calibri" panose="020F0502020204030204"/>
                <a:ea typeface="+mn-ea"/>
              </a:rPr>
              <a:t>wks</a:t>
            </a:r>
            <a:r>
              <a:rPr lang="en-US" sz="1200" u="sng" dirty="0">
                <a:solidFill>
                  <a:prstClr val="black"/>
                </a:solidFill>
                <a:latin typeface="Calibri" panose="020F0502020204030204"/>
                <a:ea typeface="+mn-ea"/>
              </a:rPr>
              <a:t>)</a:t>
            </a:r>
          </a:p>
          <a:p>
            <a:pPr eaLnBrk="1" fontAlgn="auto" hangingPunct="1">
              <a:lnSpc>
                <a:spcPct val="80000"/>
              </a:lnSpc>
              <a:spcBef>
                <a:spcPts val="0"/>
              </a:spcBef>
              <a:spcAft>
                <a:spcPts val="0"/>
              </a:spcAft>
              <a:tabLst>
                <a:tab pos="458788" algn="ctr"/>
                <a:tab pos="1257300" algn="ctr"/>
              </a:tabLst>
            </a:pPr>
            <a:r>
              <a:rPr lang="en-US" sz="1200" dirty="0">
                <a:solidFill>
                  <a:prstClr val="black"/>
                </a:solidFill>
                <a:latin typeface="Calibri" panose="020F0502020204030204"/>
                <a:ea typeface="+mn-ea"/>
              </a:rPr>
              <a:t>	October	November</a:t>
            </a:r>
          </a:p>
          <a:p>
            <a:pPr algn="ctr" eaLnBrk="1" fontAlgn="auto" hangingPunct="1">
              <a:lnSpc>
                <a:spcPct val="80000"/>
              </a:lnSpc>
              <a:spcBef>
                <a:spcPts val="0"/>
              </a:spcBef>
              <a:spcAft>
                <a:spcPts val="0"/>
              </a:spcAft>
            </a:pPr>
            <a:r>
              <a:rPr lang="en-US" sz="1200" dirty="0">
                <a:solidFill>
                  <a:prstClr val="black"/>
                </a:solidFill>
                <a:latin typeface="Calibri" panose="020F0502020204030204"/>
                <a:ea typeface="+mn-ea"/>
              </a:rPr>
              <a:t>4</a:t>
            </a:r>
            <a:r>
              <a:rPr lang="en-US" sz="1200" baseline="30000" dirty="0">
                <a:solidFill>
                  <a:prstClr val="black"/>
                </a:solidFill>
                <a:latin typeface="Calibri" panose="020F0502020204030204"/>
                <a:ea typeface="+mn-ea"/>
              </a:rPr>
              <a:t>th</a:t>
            </a:r>
            <a:r>
              <a:rPr lang="en-US" sz="1200" dirty="0">
                <a:solidFill>
                  <a:prstClr val="black"/>
                </a:solidFill>
                <a:latin typeface="Calibri" panose="020F0502020204030204"/>
                <a:ea typeface="+mn-ea"/>
              </a:rPr>
              <a:t> Monday – 3</a:t>
            </a:r>
            <a:r>
              <a:rPr lang="en-US" sz="1200" baseline="30000" dirty="0">
                <a:solidFill>
                  <a:prstClr val="black"/>
                </a:solidFill>
                <a:latin typeface="Calibri" panose="020F0502020204030204"/>
                <a:ea typeface="+mn-ea"/>
              </a:rPr>
              <a:t>rd</a:t>
            </a:r>
            <a:r>
              <a:rPr lang="en-US" sz="1200" dirty="0">
                <a:solidFill>
                  <a:prstClr val="black"/>
                </a:solidFill>
                <a:latin typeface="Calibri" panose="020F0502020204030204"/>
                <a:ea typeface="+mn-ea"/>
              </a:rPr>
              <a:t> Friday</a:t>
            </a:r>
          </a:p>
        </p:txBody>
      </p:sp>
      <p:sp>
        <p:nvSpPr>
          <p:cNvPr id="32" name="TextBox 31"/>
          <p:cNvSpPr txBox="1"/>
          <p:nvPr userDrawn="1"/>
        </p:nvSpPr>
        <p:spPr>
          <a:xfrm>
            <a:off x="413064" y="418744"/>
            <a:ext cx="8542929" cy="1358781"/>
          </a:xfrm>
          <a:prstGeom prst="rect">
            <a:avLst/>
          </a:prstGeom>
          <a:noFill/>
        </p:spPr>
        <p:txBody>
          <a:bodyPr wrap="square" rtlCol="0">
            <a:spAutoFit/>
          </a:bodyPr>
          <a:lstStyle/>
          <a:p>
            <a:pPr eaLnBrk="1" fontAlgn="auto" hangingPunct="1">
              <a:spcBef>
                <a:spcPts val="0"/>
              </a:spcBef>
              <a:spcAft>
                <a:spcPts val="0"/>
              </a:spcAft>
            </a:pPr>
            <a:endParaRPr lang="en-US">
              <a:solidFill>
                <a:prstClr val="black"/>
              </a:solidFill>
              <a:latin typeface="Calibri" panose="020F0502020204030204"/>
              <a:ea typeface="+mn-ea"/>
            </a:endParaRPr>
          </a:p>
        </p:txBody>
      </p:sp>
      <p:sp>
        <p:nvSpPr>
          <p:cNvPr id="33" name="TextBox 32"/>
          <p:cNvSpPr txBox="1"/>
          <p:nvPr userDrawn="1"/>
        </p:nvSpPr>
        <p:spPr>
          <a:xfrm>
            <a:off x="0" y="162367"/>
            <a:ext cx="8829675" cy="1569660"/>
          </a:xfrm>
          <a:prstGeom prst="rect">
            <a:avLst/>
          </a:prstGeom>
          <a:noFill/>
        </p:spPr>
        <p:txBody>
          <a:bodyPr wrap="square" rtlCol="0">
            <a:spAutoFit/>
          </a:bodyPr>
          <a:lstStyle/>
          <a:p>
            <a:pPr eaLnBrk="1" fontAlgn="auto" hangingPunct="1">
              <a:spcBef>
                <a:spcPts val="0"/>
              </a:spcBef>
              <a:spcAft>
                <a:spcPts val="0"/>
              </a:spcAft>
            </a:pPr>
            <a:r>
              <a:rPr lang="en-US" sz="4800">
                <a:solidFill>
                  <a:prstClr val="black"/>
                </a:solidFill>
                <a:latin typeface="Calibri" panose="020F0502020204030204"/>
                <a:ea typeface="+mn-ea"/>
              </a:rPr>
              <a:t>Ci3T </a:t>
            </a:r>
            <a:r>
              <a:rPr lang="en-US" sz="4800" b="1" cap="small">
                <a:ln w="3175">
                  <a:solidFill>
                    <a:prstClr val="black"/>
                  </a:solidFill>
                </a:ln>
                <a:solidFill>
                  <a:srgbClr val="4472C4"/>
                </a:solidFill>
                <a:latin typeface="Calibri" panose="020F0502020204030204"/>
                <a:ea typeface="+mn-ea"/>
              </a:rPr>
              <a:t>IMPLEMENTATION</a:t>
            </a:r>
            <a:br>
              <a:rPr lang="en-US" sz="4800">
                <a:solidFill>
                  <a:prstClr val="black"/>
                </a:solidFill>
                <a:latin typeface="Calibri" panose="020F0502020204030204"/>
                <a:ea typeface="+mn-ea"/>
              </a:rPr>
            </a:br>
            <a:r>
              <a:rPr lang="en-US" sz="4800">
                <a:solidFill>
                  <a:prstClr val="black"/>
                </a:solidFill>
                <a:latin typeface="Calibri" panose="020F0502020204030204"/>
                <a:ea typeface="+mn-ea"/>
              </a:rPr>
              <a:t>Professional Learning Series</a:t>
            </a:r>
          </a:p>
        </p:txBody>
      </p:sp>
      <p:sp>
        <p:nvSpPr>
          <p:cNvPr id="34" name="TextBox 33"/>
          <p:cNvSpPr txBox="1"/>
          <p:nvPr userDrawn="1"/>
        </p:nvSpPr>
        <p:spPr>
          <a:xfrm>
            <a:off x="5130048" y="5484973"/>
            <a:ext cx="1696851"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eaLnBrk="1" fontAlgn="auto" hangingPunct="1">
              <a:spcBef>
                <a:spcPts val="0"/>
              </a:spcBef>
              <a:spcAft>
                <a:spcPts val="0"/>
              </a:spcAft>
            </a:pPr>
            <a:r>
              <a:rPr lang="en-US" sz="1200" u="sng" dirty="0">
                <a:solidFill>
                  <a:prstClr val="black"/>
                </a:solidFill>
                <a:latin typeface="Calibri" panose="020F0502020204030204"/>
                <a:ea typeface="+mn-ea"/>
              </a:rPr>
              <a:t>Spring T.I. Window (4 </a:t>
            </a:r>
            <a:r>
              <a:rPr lang="en-US" sz="1200" u="sng" dirty="0" err="1">
                <a:solidFill>
                  <a:prstClr val="black"/>
                </a:solidFill>
                <a:latin typeface="Calibri" panose="020F0502020204030204"/>
                <a:ea typeface="+mn-ea"/>
              </a:rPr>
              <a:t>wks</a:t>
            </a:r>
            <a:r>
              <a:rPr lang="en-US" sz="1200" u="sng" dirty="0">
                <a:solidFill>
                  <a:prstClr val="black"/>
                </a:solidFill>
                <a:latin typeface="Calibri" panose="020F0502020204030204"/>
                <a:ea typeface="+mn-ea"/>
              </a:rPr>
              <a:t>)</a:t>
            </a:r>
          </a:p>
          <a:p>
            <a:pPr eaLnBrk="1" fontAlgn="auto" hangingPunct="1">
              <a:lnSpc>
                <a:spcPct val="80000"/>
              </a:lnSpc>
              <a:spcBef>
                <a:spcPts val="0"/>
              </a:spcBef>
              <a:spcAft>
                <a:spcPts val="0"/>
              </a:spcAft>
              <a:tabLst>
                <a:tab pos="458788" algn="ctr"/>
                <a:tab pos="1257300" algn="ctr"/>
              </a:tabLst>
            </a:pPr>
            <a:r>
              <a:rPr lang="en-US" sz="1200" dirty="0">
                <a:solidFill>
                  <a:prstClr val="black"/>
                </a:solidFill>
                <a:latin typeface="Calibri" panose="020F0502020204030204"/>
                <a:ea typeface="+mn-ea"/>
              </a:rPr>
              <a:t>	February	March</a:t>
            </a:r>
          </a:p>
          <a:p>
            <a:pPr algn="ctr" eaLnBrk="1" fontAlgn="auto" hangingPunct="1">
              <a:lnSpc>
                <a:spcPct val="80000"/>
              </a:lnSpc>
              <a:spcBef>
                <a:spcPts val="0"/>
              </a:spcBef>
              <a:spcAft>
                <a:spcPts val="0"/>
              </a:spcAft>
            </a:pPr>
            <a:r>
              <a:rPr lang="en-US" sz="1200" dirty="0">
                <a:solidFill>
                  <a:prstClr val="black"/>
                </a:solidFill>
                <a:latin typeface="Calibri" panose="020F0502020204030204"/>
                <a:ea typeface="+mn-ea"/>
              </a:rPr>
              <a:t>2</a:t>
            </a:r>
            <a:r>
              <a:rPr lang="en-US" sz="1200" baseline="30000" dirty="0">
                <a:solidFill>
                  <a:prstClr val="black"/>
                </a:solidFill>
                <a:latin typeface="Calibri" panose="020F0502020204030204"/>
                <a:ea typeface="+mn-ea"/>
              </a:rPr>
              <a:t>nd</a:t>
            </a:r>
            <a:r>
              <a:rPr lang="en-US" sz="1200" dirty="0">
                <a:solidFill>
                  <a:prstClr val="black"/>
                </a:solidFill>
                <a:latin typeface="Calibri" panose="020F0502020204030204"/>
                <a:ea typeface="+mn-ea"/>
              </a:rPr>
              <a:t> Monday – 2</a:t>
            </a:r>
            <a:r>
              <a:rPr lang="en-US" sz="1200" baseline="30000" dirty="0">
                <a:solidFill>
                  <a:prstClr val="black"/>
                </a:solidFill>
                <a:latin typeface="Calibri" panose="020F0502020204030204"/>
                <a:ea typeface="+mn-ea"/>
              </a:rPr>
              <a:t>nd</a:t>
            </a:r>
            <a:r>
              <a:rPr lang="en-US" sz="1200" dirty="0">
                <a:solidFill>
                  <a:prstClr val="black"/>
                </a:solidFill>
                <a:latin typeface="Calibri" panose="020F0502020204030204"/>
                <a:ea typeface="+mn-ea"/>
              </a:rPr>
              <a:t> Friday</a:t>
            </a:r>
          </a:p>
        </p:txBody>
      </p:sp>
    </p:spTree>
    <p:extLst>
      <p:ext uri="{BB962C8B-B14F-4D97-AF65-F5344CB8AC3E}">
        <p14:creationId xmlns:p14="http://schemas.microsoft.com/office/powerpoint/2010/main" val="393000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1850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6421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6469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623EA-52A2-482C-BBF7-A5570470EACC}" type="slidenum">
              <a:rPr lang="en-US" smtClean="0"/>
              <a:t>‹#›</a:t>
            </a:fld>
            <a:endParaRPr lang="en-US"/>
          </a:p>
        </p:txBody>
      </p:sp>
    </p:spTree>
    <p:extLst>
      <p:ext uri="{BB962C8B-B14F-4D97-AF65-F5344CB8AC3E}">
        <p14:creationId xmlns:p14="http://schemas.microsoft.com/office/powerpoint/2010/main" val="3512503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6089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291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640080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76EFAB2F-35EA-4F8C-B42B-FF5D22637C50}"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978409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2/26/2019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2073046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2/26/2019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470BA9F0-3B0B-4C5A-AD18-E67566C9138B}"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1391809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2/26/2019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47563BC0-641B-43F8-B14B-D23E4CEB3E55}"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271426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2/26/2019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E6E3FF7D-38BA-4DA8-BCB9-B5601CDD6337}"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223443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2/26/2019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53840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2/26/2019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61B9844B-D3D3-4252-86F7-9021D260A6AB}"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4118822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2/26/2019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a:defRPr/>
            </a:lvl1pPr>
          </a:lstStyle>
          <a:p>
            <a:pPr defTabSz="457200" eaLnBrk="1" fontAlgn="auto" hangingPunct="1">
              <a:spcBef>
                <a:spcPts val="0"/>
              </a:spcBef>
              <a:spcAft>
                <a:spcPts val="0"/>
              </a:spcAft>
              <a:defRPr/>
            </a:pPr>
            <a:fld id="{2BCCCAB8-5A69-4CD5-8E4C-3F71B7606B24}" type="slidenum">
              <a:rPr lang="en-US">
                <a:solidFill>
                  <a:prstClr val="black"/>
                </a:solidFill>
                <a:latin typeface="Calibri" panose="020F0502020204030204"/>
                <a:ea typeface="+mn-ea"/>
              </a:rPr>
              <a:pPr defTabSz="457200" eaLnBrk="1" fontAlgn="auto" hangingPunct="1">
                <a:spcBef>
                  <a:spcPts val="0"/>
                </a:spcBef>
                <a:spcAft>
                  <a:spcPts val="0"/>
                </a:spcAft>
                <a:defRPr/>
              </a:pPr>
              <a:t>‹#›</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3431377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microsoft.com/office/2007/relationships/hdphoto" Target="../media/hdphoto2.wdp"/><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5.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20.png"/><Relationship Id="rId2" Type="http://schemas.openxmlformats.org/officeDocument/2006/relationships/slideLayout" Target="../slideLayouts/slideLayout50.xml"/><Relationship Id="rId16" Type="http://schemas.openxmlformats.org/officeDocument/2006/relationships/theme" Target="../theme/theme3.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4.xml"/><Relationship Id="rId3" Type="http://schemas.openxmlformats.org/officeDocument/2006/relationships/slideLayout" Target="../slideLayouts/slideLayout66.xml"/><Relationship Id="rId21" Type="http://schemas.openxmlformats.org/officeDocument/2006/relationships/image" Target="../media/image24.pn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image" Target="../media/image23.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22.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2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microsoft.com/office/2007/relationships/hdphoto" Target="../media/hdphoto2.wdp"/><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image" Target="../media/image5.png"/><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image" Target="../media/image5.png"/><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theme" Target="../theme/theme6.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4">
            <a:lum bright="70000" contrast="-70000"/>
            <a:extLst>
              <a:ext uri="{28A0092B-C50C-407E-A947-70E740481C1C}">
                <a14:useLocalDpi xmlns:a14="http://schemas.microsoft.com/office/drawing/2010/main" val="0"/>
              </a:ext>
            </a:extLst>
          </a:blip>
          <a:stretch>
            <a:fillRect/>
          </a:stretch>
        </p:blipFill>
        <p:spPr>
          <a:xfrm rot="16200000">
            <a:off x="5698013" y="3367212"/>
            <a:ext cx="4895851" cy="1812675"/>
          </a:xfrm>
          <a:prstGeom prst="rect">
            <a:avLst/>
          </a:prstGeom>
        </p:spPr>
      </p:pic>
      <p:sp>
        <p:nvSpPr>
          <p:cNvPr id="2" name="Title Placeholder 1"/>
          <p:cNvSpPr>
            <a:spLocks noGrp="1"/>
          </p:cNvSpPr>
          <p:nvPr>
            <p:ph type="title"/>
          </p:nvPr>
        </p:nvSpPr>
        <p:spPr>
          <a:xfrm>
            <a:off x="628650" y="365126"/>
            <a:ext cx="7886700" cy="1325563"/>
          </a:xfrm>
          <a:prstGeom prst="rect">
            <a:avLst/>
          </a:prstGeom>
          <a:solidFill>
            <a:schemeClr val="tx2">
              <a:lumMod val="40000"/>
              <a:lumOff val="6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t>2/26/2019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t>‹#›</a:t>
            </a:fld>
            <a:endParaRPr lang="en-US"/>
          </a:p>
        </p:txBody>
      </p:sp>
    </p:spTree>
    <p:extLst>
      <p:ext uri="{BB962C8B-B14F-4D97-AF65-F5344CB8AC3E}">
        <p14:creationId xmlns:p14="http://schemas.microsoft.com/office/powerpoint/2010/main" val="944519079"/>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24" r:id="rId8"/>
    <p:sldLayoutId id="2147484002" r:id="rId9"/>
    <p:sldLayoutId id="2147484003" r:id="rId10"/>
    <p:sldLayoutId id="2147484004" r:id="rId11"/>
    <p:sldLayoutId id="2147484005" r:id="rId12"/>
    <p:sldLayoutId id="2147484007" r:id="rId13"/>
    <p:sldLayoutId id="2147483770" r:id="rId14"/>
    <p:sldLayoutId id="2147484008" r:id="rId15"/>
    <p:sldLayoutId id="2147483897" r:id="rId16"/>
    <p:sldLayoutId id="2147483952" r:id="rId17"/>
    <p:sldLayoutId id="2147484023" r:id="rId18"/>
    <p:sldLayoutId id="2147483982" r:id="rId19"/>
    <p:sldLayoutId id="2147484025" r:id="rId20"/>
    <p:sldLayoutId id="2147484114" r:id="rId21"/>
    <p:sldLayoutId id="214748414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8">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29">
                    <a14:imgEffect>
                      <a14:sharpenSoften amount="100000"/>
                    </a14:imgEffect>
                    <a14:imgEffect>
                      <a14:saturation sat="295000"/>
                    </a14:imgEffect>
                  </a14:imgLayer>
                </a14:imgProps>
              </a:ext>
              <a:ext uri="{28A0092B-C50C-407E-A947-70E740481C1C}">
                <a14:useLocalDpi xmlns:a14="http://schemas.microsoft.com/office/drawing/2010/main" val="0"/>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eaLnBrk="1" fontAlgn="auto" hangingPunct="1">
              <a:spcBef>
                <a:spcPts val="0"/>
              </a:spcBef>
              <a:spcAft>
                <a:spcPts val="0"/>
              </a:spcAft>
              <a:defRPr/>
            </a:pPr>
            <a:fld id="{D9DADE5A-1D86-420F-A66F-6CFF3355E7A3}" type="datetimeFigureOut">
              <a:rPr lang="en-US">
                <a:solidFill>
                  <a:prstClr val="black">
                    <a:tint val="75000"/>
                  </a:prstClr>
                </a:solidFill>
                <a:latin typeface="Calibri" panose="020F0502020204030204"/>
                <a:ea typeface="+mn-ea"/>
              </a:rPr>
              <a:pPr defTabSz="457200" eaLnBrk="1" fontAlgn="auto" hangingPunct="1">
                <a:spcBef>
                  <a:spcPts val="0"/>
                </a:spcBef>
                <a:spcAft>
                  <a:spcPts val="0"/>
                </a:spcAft>
                <a:defRPr/>
              </a:pPr>
              <a:t>2/26/2019</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eaLnBrk="1" fontAlgn="auto" hangingPunct="1">
              <a:spcBef>
                <a:spcPts val="0"/>
              </a:spcBef>
              <a:spcAft>
                <a:spcPts val="0"/>
              </a:spcAft>
              <a:defRPr/>
            </a:pPr>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40364400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6" r:id="rId20"/>
    <p:sldLayoutId id="2147484047" r:id="rId21"/>
    <p:sldLayoutId id="2147484048" r:id="rId22"/>
    <p:sldLayoutId id="2147484049" r:id="rId23"/>
    <p:sldLayoutId id="2147484050" r:id="rId24"/>
    <p:sldLayoutId id="2147484051" r:id="rId25"/>
    <p:sldLayoutId id="2147484052" r:id="rId2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7302500" y="2438400"/>
            <a:ext cx="16891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628650" y="1739900"/>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2/26/2019</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2742066147"/>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defTabSz="457200" eaLnBrk="1" fontAlgn="auto" hangingPunct="1">
              <a:spcBef>
                <a:spcPts val="0"/>
              </a:spcBef>
              <a:spcAft>
                <a:spcPts val="0"/>
              </a:spcAft>
            </a:pPr>
            <a:fld id="{50BF2E9E-C5E3-1841-B6BE-E894338650FA}" type="datetimeFigureOut">
              <a:rPr lang="en-US" smtClean="0">
                <a:solidFill>
                  <a:prstClr val="white">
                    <a:tint val="75000"/>
                    <a:alpha val="60000"/>
                  </a:prstClr>
                </a:solidFill>
                <a:latin typeface="Century Gothic" panose="020B0502020202020204"/>
                <a:ea typeface="+mn-ea"/>
              </a:rPr>
              <a:pPr defTabSz="457200" eaLnBrk="1" fontAlgn="auto" hangingPunct="1">
                <a:spcBef>
                  <a:spcPts val="0"/>
                </a:spcBef>
                <a:spcAft>
                  <a:spcPts val="0"/>
                </a:spcAft>
              </a:pPr>
              <a:t>2/26/2019</a:t>
            </a:fld>
            <a:endParaRPr lang="en-US">
              <a:solidFill>
                <a:prstClr val="white">
                  <a:tint val="75000"/>
                  <a:alpha val="60000"/>
                </a:prstClr>
              </a:solidFill>
              <a:latin typeface="Century Gothic" panose="020B0502020202020204"/>
              <a:ea typeface="+mn-ea"/>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defTabSz="457200" eaLnBrk="1" fontAlgn="auto" hangingPunct="1">
              <a:spcBef>
                <a:spcPts val="0"/>
              </a:spcBef>
              <a:spcAft>
                <a:spcPts val="0"/>
              </a:spcAft>
            </a:pPr>
            <a:endParaRPr lang="en-US">
              <a:solidFill>
                <a:prstClr val="white">
                  <a:tint val="75000"/>
                  <a:alpha val="60000"/>
                </a:prstClr>
              </a:solidFill>
              <a:latin typeface="Century Gothic" panose="020B0502020202020204"/>
              <a:ea typeface="+mn-ea"/>
            </a:endParaRPr>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pPr defTabSz="457200" eaLnBrk="1" fontAlgn="auto" hangingPunct="1">
              <a:spcBef>
                <a:spcPts val="0"/>
              </a:spcBef>
              <a:spcAft>
                <a:spcPts val="0"/>
              </a:spcAft>
            </a:pPr>
            <a:fld id="{401D64C9-EC80-AE45-B804-9C16A8260D74}" type="slidenum">
              <a:rPr lang="en-US" smtClean="0">
                <a:solidFill>
                  <a:prstClr val="white">
                    <a:tint val="75000"/>
                  </a:prstClr>
                </a:solidFill>
                <a:latin typeface="Century Gothic" panose="020B0502020202020204"/>
                <a:ea typeface="+mn-ea"/>
              </a:rPr>
              <a:pPr defTabSz="457200" eaLnBrk="1" fontAlgn="auto" hangingPunct="1">
                <a:spcBef>
                  <a:spcPts val="0"/>
                </a:spcBef>
                <a:spcAft>
                  <a:spcPts val="0"/>
                </a:spcAft>
              </a:pPr>
              <a:t>‹#›</a:t>
            </a:fld>
            <a:endParaRPr lang="en-US">
              <a:solidFill>
                <a:prstClr val="white">
                  <a:tint val="75000"/>
                </a:prstClr>
              </a:solidFill>
              <a:latin typeface="Century Gothic" panose="020B0502020202020204"/>
              <a:ea typeface="+mn-ea"/>
            </a:endParaRPr>
          </a:p>
        </p:txBody>
      </p:sp>
    </p:spTree>
    <p:extLst>
      <p:ext uri="{BB962C8B-B14F-4D97-AF65-F5344CB8AC3E}">
        <p14:creationId xmlns:p14="http://schemas.microsoft.com/office/powerpoint/2010/main" val="145546326"/>
      </p:ext>
    </p:extLst>
  </p:cSld>
  <p:clrMap bg1="dk1" tx1="lt1" bg2="dk2"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 id="2147484085" r:id="rId16"/>
    <p:sldLayoutId id="2147484086"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8">
            <a:clrChange>
              <a:clrFrom>
                <a:srgbClr val="1F1F20">
                  <a:alpha val="31373"/>
                </a:srgbClr>
              </a:clrFrom>
              <a:clrTo>
                <a:srgbClr val="1F1F20">
                  <a:alpha val="0"/>
                </a:srgbClr>
              </a:clrTo>
            </a:clrChange>
            <a:lum bright="70000" contrast="-70000"/>
            <a:extLst>
              <a:ext uri="{BEBA8EAE-BF5A-486C-A8C5-ECC9F3942E4B}">
                <a14:imgProps xmlns:a14="http://schemas.microsoft.com/office/drawing/2010/main">
                  <a14:imgLayer r:embed="rId29">
                    <a14:imgEffect>
                      <a14:sharpenSoften amount="100000"/>
                    </a14:imgEffect>
                    <a14:imgEffect>
                      <a14:saturation sat="295000"/>
                    </a14:imgEffect>
                  </a14:imgLayer>
                </a14:imgProps>
              </a:ext>
              <a:ext uri="{28A0092B-C50C-407E-A947-70E740481C1C}">
                <a14:useLocalDpi xmlns:a14="http://schemas.microsoft.com/office/drawing/2010/main" val="0"/>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eaLnBrk="1" fontAlgn="auto" hangingPunct="1">
              <a:spcBef>
                <a:spcPts val="0"/>
              </a:spcBef>
              <a:spcAft>
                <a:spcPts val="0"/>
              </a:spcAft>
              <a:defRPr/>
            </a:pPr>
            <a:fld id="{D9DADE5A-1D86-420F-A66F-6CFF3355E7A3}" type="datetimeFigureOut">
              <a:rPr lang="en-US">
                <a:solidFill>
                  <a:prstClr val="black">
                    <a:tint val="75000"/>
                  </a:prstClr>
                </a:solidFill>
                <a:latin typeface="Calibri" panose="020F0502020204030204"/>
                <a:ea typeface="+mn-ea"/>
              </a:rPr>
              <a:pPr defTabSz="457200" eaLnBrk="1" fontAlgn="auto" hangingPunct="1">
                <a:spcBef>
                  <a:spcPts val="0"/>
                </a:spcBef>
                <a:spcAft>
                  <a:spcPts val="0"/>
                </a:spcAft>
                <a:defRPr/>
              </a:pPr>
              <a:t>2/26/2019</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eaLnBrk="1" fontAlgn="auto" hangingPunct="1">
              <a:spcBef>
                <a:spcPts val="0"/>
              </a:spcBef>
              <a:spcAft>
                <a:spcPts val="0"/>
              </a:spcAft>
              <a:defRPr/>
            </a:pPr>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36267934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5" r:id="rId18"/>
    <p:sldLayoutId id="2147484106" r:id="rId19"/>
    <p:sldLayoutId id="2147484107" r:id="rId20"/>
    <p:sldLayoutId id="2147484108" r:id="rId21"/>
    <p:sldLayoutId id="2147484109" r:id="rId22"/>
    <p:sldLayoutId id="2147484110" r:id="rId23"/>
    <p:sldLayoutId id="2147484111" r:id="rId24"/>
    <p:sldLayoutId id="2147484112" r:id="rId25"/>
    <p:sldLayoutId id="2147484113" r:id="rId2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val="0"/>
              </a:ext>
            </a:extLst>
          </a:blip>
          <a:stretch>
            <a:fillRect/>
          </a:stretch>
        </p:blipFill>
        <p:spPr>
          <a:xfrm rot="16200000">
            <a:off x="6005513" y="3735387"/>
            <a:ext cx="4283075" cy="1689100"/>
          </a:xfrm>
          <a:prstGeom prst="rect">
            <a:avLst/>
          </a:prstGeom>
        </p:spPr>
      </p:pic>
      <p:sp>
        <p:nvSpPr>
          <p:cNvPr id="2" name="Title Placeholder 1"/>
          <p:cNvSpPr>
            <a:spLocks noGrp="1"/>
          </p:cNvSpPr>
          <p:nvPr>
            <p:ph type="title"/>
          </p:nvPr>
        </p:nvSpPr>
        <p:spPr>
          <a:xfrm>
            <a:off x="628650" y="365125"/>
            <a:ext cx="78867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28650" y="1740509"/>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D9DADE5A-1D86-420F-A66F-6CFF3355E7A3}" type="datetimeFigureOut">
              <a:rPr lang="en-US"/>
              <a:pPr>
                <a:defRPr/>
              </a:pPr>
              <a:t>2/26/2019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473662772"/>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 id="2147484135" r:id="rId20"/>
    <p:sldLayoutId id="2147484136" r:id="rId21"/>
    <p:sldLayoutId id="2147484137" r:id="rId22"/>
    <p:sldLayoutId id="2147484138" r:id="rId23"/>
    <p:sldLayoutId id="2147484139"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51.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18" Type="http://schemas.openxmlformats.org/officeDocument/2006/relationships/image" Target="../media/image45.jpeg"/><Relationship Id="rId3" Type="http://schemas.openxmlformats.org/officeDocument/2006/relationships/image" Target="../media/image30.JPG"/><Relationship Id="rId21" Type="http://schemas.openxmlformats.org/officeDocument/2006/relationships/image" Target="../media/image48.jpeg"/><Relationship Id="rId7" Type="http://schemas.openxmlformats.org/officeDocument/2006/relationships/image" Target="../media/image34.jpg"/><Relationship Id="rId12" Type="http://schemas.openxmlformats.org/officeDocument/2006/relationships/image" Target="../media/image39.jpg"/><Relationship Id="rId17" Type="http://schemas.openxmlformats.org/officeDocument/2006/relationships/image" Target="../media/image44.jpeg"/><Relationship Id="rId2" Type="http://schemas.openxmlformats.org/officeDocument/2006/relationships/image" Target="../media/image29.jpg"/><Relationship Id="rId16" Type="http://schemas.openxmlformats.org/officeDocument/2006/relationships/image" Target="../media/image43.JP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jp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jp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jpeg"/><Relationship Id="rId4" Type="http://schemas.openxmlformats.org/officeDocument/2006/relationships/image" Target="../media/image31.jpg"/><Relationship Id="rId9" Type="http://schemas.openxmlformats.org/officeDocument/2006/relationships/image" Target="../media/image36.jpeg"/><Relationship Id="rId14" Type="http://schemas.openxmlformats.org/officeDocument/2006/relationships/image" Target="../media/image41.jpg"/><Relationship Id="rId22" Type="http://schemas.openxmlformats.org/officeDocument/2006/relationships/image" Target="../media/image49.png"/></Relationships>
</file>

<file path=ppt/slides/_rels/slide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youtu.be/b4swsa_knYE" TargetMode="External"/><Relationship Id="rId9"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eg"/></Relationships>
</file>

<file path=ppt/slides/_rels/slide24.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image" Target="../media/image98.jpeg"/><Relationship Id="rId7" Type="http://schemas.openxmlformats.org/officeDocument/2006/relationships/image" Target="../media/image97.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0.jpeg"/><Relationship Id="rId4" Type="http://schemas.openxmlformats.org/officeDocument/2006/relationships/image" Target="../media/image9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2.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106.xml"/><Relationship Id="rId4" Type="http://schemas.openxmlformats.org/officeDocument/2006/relationships/image" Target="../media/image116.jpeg"/></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6.jpeg"/><Relationship Id="rId2" Type="http://schemas.openxmlformats.org/officeDocument/2006/relationships/notesSlide" Target="../notesSlides/notesSlide29.xml"/><Relationship Id="rId1" Type="http://schemas.openxmlformats.org/officeDocument/2006/relationships/slideLayout" Target="../slideLayouts/slideLayout93.xml"/><Relationship Id="rId6" Type="http://schemas.openxmlformats.org/officeDocument/2006/relationships/image" Target="../media/image115.jpeg"/><Relationship Id="rId5" Type="http://schemas.openxmlformats.org/officeDocument/2006/relationships/image" Target="../media/image120.png"/><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98.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5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93.xml"/><Relationship Id="rId5" Type="http://schemas.openxmlformats.org/officeDocument/2006/relationships/image" Target="../media/image128.png"/><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39.jpeg"/></Relationships>
</file>

<file path=ppt/slides/_rels/slide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1.jpeg"/><Relationship Id="rId7" Type="http://schemas.openxmlformats.org/officeDocument/2006/relationships/diagramColors" Target="../diagrams/colors21.xml"/><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2.xml"/></Relationships>
</file>

<file path=ppt/slides/_rels/slide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123.xml"/></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mailto:Kathleen.Lane@ku.ed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0500" y="228600"/>
            <a:ext cx="8382000" cy="2387600"/>
          </a:xfrm>
        </p:spPr>
        <p:txBody>
          <a:bodyPr>
            <a:noAutofit/>
          </a:bodyPr>
          <a:lstStyle/>
          <a:p>
            <a:r>
              <a:rPr lang="en-US" altLang="en-US" sz="4400" dirty="0"/>
              <a:t>Comprehensive, Integrated, Three-Tiered (Ci3T) Models to Support School Success</a:t>
            </a:r>
            <a:endParaRPr lang="en-US" sz="4000" dirty="0"/>
          </a:p>
        </p:txBody>
      </p:sp>
      <p:sp>
        <p:nvSpPr>
          <p:cNvPr id="5" name="Subtitle 4"/>
          <p:cNvSpPr>
            <a:spLocks noGrp="1"/>
          </p:cNvSpPr>
          <p:nvPr>
            <p:ph type="subTitle" idx="1"/>
          </p:nvPr>
        </p:nvSpPr>
        <p:spPr>
          <a:xfrm>
            <a:off x="762000" y="2685882"/>
            <a:ext cx="6858000" cy="1962317"/>
          </a:xfrm>
        </p:spPr>
        <p:txBody>
          <a:bodyPr>
            <a:normAutofit/>
          </a:bodyPr>
          <a:lstStyle/>
          <a:p>
            <a:r>
              <a:rPr lang="en-US" sz="1800" dirty="0"/>
              <a:t>Blue Valley School District, Principals’ Meeting</a:t>
            </a:r>
          </a:p>
          <a:p>
            <a:r>
              <a:rPr lang="en-US" sz="1800"/>
              <a:t>February 27, 2019</a:t>
            </a:r>
            <a:endParaRPr lang="en-US" sz="1800" dirty="0"/>
          </a:p>
        </p:txBody>
      </p:sp>
      <p:sp>
        <p:nvSpPr>
          <p:cNvPr id="6" name="Subtitle 5"/>
          <p:cNvSpPr txBox="1">
            <a:spLocks/>
          </p:cNvSpPr>
          <p:nvPr/>
        </p:nvSpPr>
        <p:spPr>
          <a:xfrm>
            <a:off x="1066800" y="3533957"/>
            <a:ext cx="6477000" cy="6168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Kathleen Lynne Lane, Ph.D., BCBA-D</a:t>
            </a:r>
          </a:p>
          <a:p>
            <a:r>
              <a:rPr lang="en-US" dirty="0"/>
              <a:t>Mark Buckman, </a:t>
            </a:r>
            <a:r>
              <a:rPr lang="en-US" dirty="0" err="1"/>
              <a:t>MS.Ed</a:t>
            </a:r>
            <a:r>
              <a:rPr lang="en-US" dirty="0"/>
              <a:t>.</a:t>
            </a:r>
          </a:p>
          <a:p>
            <a:r>
              <a:rPr lang="en-US" dirty="0"/>
              <a:t>Wendy Oakes, Ph.D.</a:t>
            </a:r>
          </a:p>
        </p:txBody>
      </p:sp>
      <p:pic>
        <p:nvPicPr>
          <p:cNvPr id="8" name="Picture 7"/>
          <p:cNvPicPr>
            <a:picLocks noChangeAspect="1"/>
          </p:cNvPicPr>
          <p:nvPr/>
        </p:nvPicPr>
        <p:blipFill rotWithShape="1">
          <a:blip r:embed="rId2"/>
          <a:srcRect l="6366" t="-2056" r="3396" b="-90"/>
          <a:stretch/>
        </p:blipFill>
        <p:spPr>
          <a:xfrm>
            <a:off x="190500" y="4861342"/>
            <a:ext cx="2705100" cy="193550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6248648"/>
            <a:ext cx="2514600" cy="45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5638800" y="6172200"/>
            <a:ext cx="2514600" cy="604961"/>
          </a:xfrm>
          <a:prstGeom prst="rect">
            <a:avLst/>
          </a:prstGeom>
        </p:spPr>
      </p:pic>
    </p:spTree>
    <p:extLst>
      <p:ext uri="{BB962C8B-B14F-4D97-AF65-F5344CB8AC3E}">
        <p14:creationId xmlns:p14="http://schemas.microsoft.com/office/powerpoint/2010/main" val="1175762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5715000" y="630555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B5A788"/>
              </a:solidFill>
              <a:effectLst/>
              <a:uLnTx/>
              <a:uFillTx/>
              <a:latin typeface="Arial" charset="0"/>
              <a:ea typeface="MS PGothic" charset="-128"/>
              <a:cs typeface="Arial" charset="0"/>
            </a:endParaRPr>
          </a:p>
        </p:txBody>
      </p:sp>
      <p:sp>
        <p:nvSpPr>
          <p:cNvPr id="61443" name="Rectangle 2"/>
          <p:cNvSpPr>
            <a:spLocks noGrp="1" noChangeArrowheads="1"/>
          </p:cNvSpPr>
          <p:nvPr>
            <p:ph type="title"/>
          </p:nvPr>
        </p:nvSpPr>
        <p:spPr/>
        <p:txBody>
          <a:bodyPr>
            <a:normAutofit fontScale="90000"/>
          </a:bodyPr>
          <a:lstStyle/>
          <a:p>
            <a:r>
              <a:rPr lang="en-US" dirty="0"/>
              <a:t>Behavioral Component: </a:t>
            </a:r>
            <a:br>
              <a:rPr lang="en-US" dirty="0"/>
            </a:br>
            <a:r>
              <a:rPr lang="en-US" dirty="0"/>
              <a:t>Positive Behavioral Interventions and Supports (PBIS)</a:t>
            </a:r>
          </a:p>
        </p:txBody>
      </p:sp>
      <p:sp>
        <p:nvSpPr>
          <p:cNvPr id="33796" name="Rectangle 3"/>
          <p:cNvSpPr>
            <a:spLocks noGrp="1" noChangeArrowheads="1"/>
          </p:cNvSpPr>
          <p:nvPr>
            <p:ph idx="1"/>
          </p:nvPr>
        </p:nvSpPr>
        <p:spPr>
          <a:xfrm>
            <a:off x="628650" y="2220685"/>
            <a:ext cx="6593244" cy="3956277"/>
          </a:xfrm>
        </p:spPr>
        <p:txBody>
          <a:bodyPr>
            <a:normAutofit lnSpcReduction="10000"/>
          </a:bodyPr>
          <a:lstStyle/>
          <a:p>
            <a:r>
              <a:rPr lang="en-US" altLang="en-US" sz="2400" dirty="0"/>
              <a:t>Establish, clarify, and define expectations</a:t>
            </a:r>
          </a:p>
          <a:p>
            <a:r>
              <a:rPr lang="en-US" altLang="en-US" sz="2400" dirty="0"/>
              <a:t>Teach all students the expectations, planned and implemented by all adults in the school </a:t>
            </a:r>
          </a:p>
          <a:p>
            <a:r>
              <a:rPr lang="en-US" altLang="en-US" sz="2400" dirty="0"/>
              <a:t>Give opportunities to practice</a:t>
            </a:r>
          </a:p>
          <a:p>
            <a:r>
              <a:rPr lang="en-US" altLang="en-US" sz="2400" dirty="0"/>
              <a:t>Reinforce students consistently, facilitate success</a:t>
            </a:r>
          </a:p>
          <a:p>
            <a:r>
              <a:rPr lang="en-US" altLang="en-US" sz="2400" dirty="0"/>
              <a:t>Consider rules, routines, and physical arrangements</a:t>
            </a:r>
          </a:p>
          <a:p>
            <a:r>
              <a:rPr lang="en-US" altLang="en-US" sz="2400" dirty="0"/>
              <a:t>Monitor the plan using school-wide data to identify students who need more support</a:t>
            </a:r>
          </a:p>
          <a:p>
            <a:r>
              <a:rPr lang="en-US" altLang="en-US" sz="2400" dirty="0"/>
              <a:t>Monitor student progress</a:t>
            </a:r>
          </a:p>
        </p:txBody>
      </p:sp>
      <p:sp>
        <p:nvSpPr>
          <p:cNvPr id="5" name="Rectangle 4"/>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Horner, R.H., &amp;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S PGothic" charset="-128"/>
                <a:cs typeface="+mn-cs"/>
              </a:rPr>
              <a:t>Sugai</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G. (2015). School-wide PBIS: An example of applied behavior analysis implemented at a scale of social importance.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Behavior Analysis in Practice, 8</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80-85.</a:t>
            </a:r>
          </a:p>
        </p:txBody>
      </p:sp>
      <p:sp>
        <p:nvSpPr>
          <p:cNvPr id="9" name="Rounded Rectangle 8"/>
          <p:cNvSpPr/>
          <p:nvPr/>
        </p:nvSpPr>
        <p:spPr>
          <a:xfrm>
            <a:off x="1691640" y="1828158"/>
            <a:ext cx="5760720"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Framework, Not a Curriculum</a:t>
            </a:r>
          </a:p>
        </p:txBody>
      </p:sp>
    </p:spTree>
    <p:extLst>
      <p:ext uri="{BB962C8B-B14F-4D97-AF65-F5344CB8AC3E}">
        <p14:creationId xmlns:p14="http://schemas.microsoft.com/office/powerpoint/2010/main" val="329818434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9599" name="Group 47"/>
          <p:cNvGraphicFramePr>
            <a:graphicFrameLocks noGrp="1"/>
          </p:cNvGraphicFramePr>
          <p:nvPr>
            <p:extLst/>
          </p:nvPr>
        </p:nvGraphicFramePr>
        <p:xfrm>
          <a:off x="0" y="242888"/>
          <a:ext cx="9144000" cy="6045949"/>
        </p:xfrm>
        <a:graphic>
          <a:graphicData uri="http://schemas.openxmlformats.org/drawingml/2006/table">
            <a:tbl>
              <a:tblPr/>
              <a:tblGrid>
                <a:gridCol w="1331913">
                  <a:extLst>
                    <a:ext uri="{9D8B030D-6E8A-4147-A177-3AD203B41FA5}">
                      <a16:colId xmlns:a16="http://schemas.microsoft.com/office/drawing/2014/main" val="20000"/>
                    </a:ext>
                  </a:extLst>
                </a:gridCol>
                <a:gridCol w="1377950">
                  <a:extLst>
                    <a:ext uri="{9D8B030D-6E8A-4147-A177-3AD203B41FA5}">
                      <a16:colId xmlns:a16="http://schemas.microsoft.com/office/drawing/2014/main" val="20001"/>
                    </a:ext>
                  </a:extLst>
                </a:gridCol>
                <a:gridCol w="1354137">
                  <a:extLst>
                    <a:ext uri="{9D8B030D-6E8A-4147-A177-3AD203B41FA5}">
                      <a16:colId xmlns:a16="http://schemas.microsoft.com/office/drawing/2014/main" val="20002"/>
                    </a:ext>
                  </a:extLst>
                </a:gridCol>
                <a:gridCol w="1228725">
                  <a:extLst>
                    <a:ext uri="{9D8B030D-6E8A-4147-A177-3AD203B41FA5}">
                      <a16:colId xmlns:a16="http://schemas.microsoft.com/office/drawing/2014/main" val="20003"/>
                    </a:ext>
                  </a:extLst>
                </a:gridCol>
                <a:gridCol w="1284288">
                  <a:extLst>
                    <a:ext uri="{9D8B030D-6E8A-4147-A177-3AD203B41FA5}">
                      <a16:colId xmlns:a16="http://schemas.microsoft.com/office/drawing/2014/main" val="20004"/>
                    </a:ext>
                  </a:extLst>
                </a:gridCol>
                <a:gridCol w="1282700">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297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ELEMENTARY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40000"/>
                        <a:lumOff val="60000"/>
                      </a:schemeClr>
                    </a:solid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Settings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7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Classroom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Hallway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Cafeteria</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Playground</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Bathroom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Bus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1"/>
                  </a:ext>
                </a:extLst>
              </a:tr>
              <a:tr h="200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Respect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directions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-Use kind words and actions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Control your temper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Cooperate with others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 quiet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on the right side of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adult requests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Respect other peoples’ personal space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the restroom and then return to class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Stay in your own bathroom stall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Little talking</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kind words towards the bus driver and other students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583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Responsibility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Arrive to class on 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school for the whole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Bring your required materials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Turn in finished work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Exercise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in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Stay in line with your class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Make your choices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Eat your own food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Choose a seat and stick with it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Clean up after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Play approved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equipment appropriately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Return equipment when you are done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Line up when the bell rings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Flush toilet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Wash hands with soap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Throw away any trash properly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Report any problems to your teacher</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Talk quietly with others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seat after you enter the bus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Best Effort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Participate in class activities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Complete work with best effort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Ask for help politely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quietly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directly to next location</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your table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an inside voice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Include others in your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Be active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Take care of your business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bathroom tidy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and feet to 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Rounded Rectangular Callout 4"/>
          <p:cNvSpPr/>
          <p:nvPr/>
        </p:nvSpPr>
        <p:spPr>
          <a:xfrm>
            <a:off x="381000" y="1676400"/>
            <a:ext cx="3352800" cy="1066800"/>
          </a:xfrm>
          <a:prstGeom prst="wedgeRoundRectCallou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Establish,  Clarify,  Define Expectations</a:t>
            </a:r>
          </a:p>
        </p:txBody>
      </p:sp>
      <p:sp>
        <p:nvSpPr>
          <p:cNvPr id="6" name="Rectangle 5"/>
          <p:cNvSpPr/>
          <p:nvPr/>
        </p:nvSpPr>
        <p:spPr>
          <a:xfrm>
            <a:off x="0" y="6377868"/>
            <a:ext cx="9144000" cy="480131"/>
          </a:xfrm>
          <a:prstGeom prst="rect">
            <a:avLst/>
          </a:prstGeom>
        </p:spPr>
        <p:txBody>
          <a:bodyPr wrap="square"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Lane, K.L.,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S PGothic" charset="-128"/>
                <a:cs typeface="+mn-cs"/>
              </a:rPr>
              <a:t>Kalberg</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J.R., &amp;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S PGothic" charset="-128"/>
                <a:cs typeface="+mn-cs"/>
              </a:rPr>
              <a:t>Menzies</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H.M. (2009).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Developing schoolwide programs to prevent and manage problem behaviors: A step-by-step approach.</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S PGothic" charset="-128"/>
                <a:cs typeface="+mn-cs"/>
              </a:rPr>
              <a:t> New York, NY: Guilford Press.</a:t>
            </a:r>
          </a:p>
        </p:txBody>
      </p:sp>
    </p:spTree>
    <p:extLst>
      <p:ext uri="{BB962C8B-B14F-4D97-AF65-F5344CB8AC3E}">
        <p14:creationId xmlns:p14="http://schemas.microsoft.com/office/powerpoint/2010/main" val="32354147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486400" y="2819400"/>
            <a:ext cx="3281362" cy="2111375"/>
            <a:chOff x="5773738" y="3087688"/>
            <a:chExt cx="3281362" cy="2111375"/>
          </a:xfrm>
        </p:grpSpPr>
        <p:sp>
          <p:nvSpPr>
            <p:cNvPr id="3" name="Left Arrow 2"/>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rgbClr val="0070C0"/>
                </a:solidFill>
              </a:endParaRPr>
            </a:p>
          </p:txBody>
        </p:sp>
        <p:pic>
          <p:nvPicPr>
            <p:cNvPr id="6349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p:nvGrpSpPr>
        <p:grpSpPr>
          <a:xfrm rot="21087965">
            <a:off x="4861626" y="2077438"/>
            <a:ext cx="3508545" cy="2111247"/>
            <a:chOff x="5611862" y="2935213"/>
            <a:chExt cx="3508545" cy="2111247"/>
          </a:xfrm>
          <a:solidFill>
            <a:schemeClr val="bg1"/>
          </a:solidFill>
        </p:grpSpPr>
        <p:sp>
          <p:nvSpPr>
            <p:cNvPr id="12" name="Left Arrow 11"/>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r>
                <a:rPr lang="en-US" sz="2400" b="1" dirty="0">
                  <a:solidFill>
                    <a:prstClr val="black"/>
                  </a:solidFill>
                </a:rPr>
                <a:t>Positive Action </a:t>
              </a:r>
            </a:p>
          </p:txBody>
        </p:sp>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grpSp>
        <p:nvGrpSpPr>
          <p:cNvPr id="14" name="Group 13"/>
          <p:cNvGrpSpPr/>
          <p:nvPr/>
        </p:nvGrpSpPr>
        <p:grpSpPr>
          <a:xfrm>
            <a:off x="5791200" y="3657600"/>
            <a:ext cx="3281362" cy="2111375"/>
            <a:chOff x="6172200" y="4572000"/>
            <a:chExt cx="3281362" cy="2111375"/>
          </a:xfrm>
        </p:grpSpPr>
        <p:sp>
          <p:nvSpPr>
            <p:cNvPr id="15" name="Left Arrow 14"/>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rgbClr val="0070C0"/>
                </a:solidFill>
              </a:endParaRPr>
            </a:p>
          </p:txBody>
        </p:sp>
        <p:pic>
          <p:nvPicPr>
            <p:cNvPr id="16" name="Picture 2" descr="Second St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6330034" y="4307621"/>
            <a:ext cx="3281362" cy="2111375"/>
            <a:chOff x="6330034" y="4307621"/>
            <a:chExt cx="3281362" cy="2111375"/>
          </a:xfrm>
        </p:grpSpPr>
        <p:sp>
          <p:nvSpPr>
            <p:cNvPr id="9" name="Left Arrow 8"/>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rgbClr val="0070C0"/>
                </a:solidFill>
              </a:endParaRPr>
            </a:p>
          </p:txBody>
        </p:sp>
        <p:pic>
          <p:nvPicPr>
            <p:cNvPr id="29700" name="Picture 4" descr="Lions Qu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5597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4" name="Diagram 3"/>
          <p:cNvGraphicFramePr/>
          <p:nvPr>
            <p:extLst/>
          </p:nvPr>
        </p:nvGraphicFramePr>
        <p:xfrm>
          <a:off x="628650" y="1690689"/>
          <a:ext cx="81534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162050" y="1714597"/>
            <a:ext cx="3352800" cy="4776692"/>
          </a:xfrm>
          <a:prstGeom prst="rect">
            <a:avLst/>
          </a:prstGeom>
        </p:spPr>
        <p:txBody>
          <a:bodyPr wrap="square">
            <a:spAutoFit/>
          </a:bodyPr>
          <a:lstStyle/>
          <a:p>
            <a:pPr marL="0" marR="0" lvl="0" indent="0" algn="l" defTabSz="1066800" rtl="0" eaLnBrk="0" fontAlgn="base" latinLnBrk="0" hangingPunct="0">
              <a:lnSpc>
                <a:spcPct val="90000"/>
              </a:lnSpc>
              <a:spcBef>
                <a:spcPct val="0"/>
              </a:spcBef>
              <a:spcAft>
                <a:spcPct val="350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Verdana" charset="0"/>
                <a:ea typeface="MS PGothic" charset="-128"/>
                <a:cs typeface="+mn-cs"/>
              </a:rPr>
              <a:t>Positive Action</a:t>
            </a:r>
            <a:br>
              <a:rPr kumimoji="0" lang="en-US" sz="2200" b="0" i="0" u="none" strike="noStrike" kern="1200" cap="none" spc="0" normalizeH="0" baseline="0" noProof="0" dirty="0">
                <a:ln>
                  <a:noFill/>
                </a:ln>
                <a:solidFill>
                  <a:prstClr val="white"/>
                </a:solidFill>
                <a:effectLst/>
                <a:uLnTx/>
                <a:uFillTx/>
                <a:latin typeface="Verdana" charset="0"/>
                <a:ea typeface="MS PGothic" charset="-128"/>
                <a:cs typeface="+mn-cs"/>
              </a:rPr>
            </a:br>
            <a:r>
              <a:rPr kumimoji="0" lang="en-US" sz="2200" b="0" i="0" u="none" strike="noStrike" kern="1200" cap="none" spc="0" normalizeH="0" baseline="0" noProof="0" dirty="0" err="1">
                <a:ln>
                  <a:noFill/>
                </a:ln>
                <a:solidFill>
                  <a:prstClr val="white"/>
                </a:solidFill>
                <a:effectLst/>
                <a:uLnTx/>
                <a:uFillTx/>
                <a:latin typeface="Verdana" charset="0"/>
                <a:ea typeface="MS PGothic" charset="-128"/>
                <a:cs typeface="+mn-cs"/>
              </a:rPr>
              <a:t>www.positiveaction.net</a:t>
            </a:r>
            <a:endParaRPr kumimoji="0" lang="en-US" sz="2200" b="0" i="0" u="none" strike="noStrike" kern="1200" cap="none" spc="0" normalizeH="0" baseline="0" noProof="0" dirty="0">
              <a:ln>
                <a:noFill/>
              </a:ln>
              <a:solidFill>
                <a:prstClr val="white"/>
              </a:solidFill>
              <a:effectLst/>
              <a:uLnTx/>
              <a:uFillTx/>
              <a:latin typeface="Verdana" charset="0"/>
              <a:ea typeface="MS PGothic" charset="-128"/>
              <a:cs typeface="+mn-cs"/>
            </a:endParaRP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Improves academics, behavior, and character</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Curriculum-based approach</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Effectively increases positive behaviors and decreases negative behaviors</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6-7 units per grade</a:t>
            </a:r>
          </a:p>
          <a:p>
            <a:pPr marL="115888" marR="0" lvl="0" indent="-115888" algn="l" defTabSz="1066800" rtl="0" eaLnBrk="0" fontAlgn="base" latinLnBrk="0" hangingPunct="0">
              <a:lnSpc>
                <a:spcPct val="90000"/>
              </a:lnSpc>
              <a:spcBef>
                <a:spcPct val="0"/>
              </a:spcBef>
              <a:spcAft>
                <a:spcPct val="35000"/>
              </a:spcAft>
              <a:buClrTx/>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Verdana" charset="0"/>
                <a:ea typeface="MS PGothic" charset="-128"/>
                <a:cs typeface="+mn-cs"/>
              </a:rPr>
              <a:t>Optional components:</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site-wide climate development</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drug education</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bullying / conflict resolution</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counselor, parent, and family classes</a:t>
            </a:r>
          </a:p>
          <a:p>
            <a:pPr marL="350838" marR="0" lvl="1" indent="-115888" algn="l" defTabSz="1066800" rtl="0" eaLnBrk="0" fontAlgn="base" latinLnBrk="0" hangingPunct="0">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Verdana" charset="0"/>
                <a:ea typeface="MS PGothic" charset="-128"/>
                <a:cs typeface="+mn-cs"/>
              </a:rPr>
              <a:t>community/coalition components</a:t>
            </a:r>
          </a:p>
        </p:txBody>
      </p:sp>
    </p:spTree>
    <p:extLst>
      <p:ext uri="{BB962C8B-B14F-4D97-AF65-F5344CB8AC3E}">
        <p14:creationId xmlns:p14="http://schemas.microsoft.com/office/powerpoint/2010/main" val="42289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b="1" dirty="0"/>
              <a:t>Top 10 School-related Social Skills</a:t>
            </a:r>
          </a:p>
        </p:txBody>
      </p:sp>
      <p:graphicFrame>
        <p:nvGraphicFramePr>
          <p:cNvPr id="5" name="Content Placeholder 4"/>
          <p:cNvGraphicFramePr>
            <a:graphicFrameLocks noGrp="1"/>
          </p:cNvGraphicFramePr>
          <p:nvPr>
            <p:ph idx="1"/>
            <p:extLst/>
          </p:nvPr>
        </p:nvGraphicFramePr>
        <p:xfrm>
          <a:off x="480368" y="1122670"/>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6488668"/>
            <a:ext cx="473450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charset="0"/>
                <a:ea typeface="MS PGothic" charset="-128"/>
                <a:cs typeface="+mn-cs"/>
              </a:rPr>
              <a:t>(Lane et al. 2004, 2007; Gresham &amp; Elliott, 2008)</a:t>
            </a:r>
          </a:p>
        </p:txBody>
      </p:sp>
    </p:spTree>
    <p:extLst>
      <p:ext uri="{BB962C8B-B14F-4D97-AF65-F5344CB8AC3E}">
        <p14:creationId xmlns:p14="http://schemas.microsoft.com/office/powerpoint/2010/main" val="113090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apezoid 5"/>
          <p:cNvSpPr/>
          <p:nvPr/>
        </p:nvSpPr>
        <p:spPr>
          <a:xfrm>
            <a:off x="495300" y="3152774"/>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Oval 6"/>
          <p:cNvSpPr/>
          <p:nvPr/>
        </p:nvSpPr>
        <p:spPr>
          <a:xfrm rot="5400000">
            <a:off x="3200400" y="1895475"/>
            <a:ext cx="2743200" cy="5657850"/>
          </a:xfrm>
          <a:prstGeom prst="ellipse">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37741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36440294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31265" y="1592363"/>
            <a:ext cx="6652770" cy="3048000"/>
            <a:chOff x="112165" y="751543"/>
            <a:chExt cx="8870360" cy="4064000"/>
          </a:xfrm>
        </p:grpSpPr>
        <p:sp>
          <p:nvSpPr>
            <p:cNvPr id="5" name="Freeform 4"/>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a:ln>
                    <a:noFill/>
                  </a:ln>
                  <a:solidFill>
                    <a:prstClr val="white"/>
                  </a:solidFill>
                  <a:effectLst/>
                  <a:uLnTx/>
                  <a:uFillTx/>
                  <a:latin typeface="Century Gothic" panose="020B0502020202020204"/>
                  <a:ea typeface="+mn-ea"/>
                  <a:cs typeface="+mn-cs"/>
                </a:rPr>
                <a:t>Session 1:</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2 hours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7" name="Freeform 6"/>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2:</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Full day</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9" name="Freeform 8"/>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3:</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2 hours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How to monitor the plan</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11" name="Freeform 10"/>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33388"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4:</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Full day</a:t>
              </a:r>
            </a:p>
            <a:p>
              <a:pPr marL="95250" marR="0" lvl="1" indent="-95250" algn="l" defTabSz="333375"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13" name="Freeform 12"/>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5:</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2 hours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Building Tier 3 supports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15" name="Freeform 14"/>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6:</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Full day</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17" name="Right Arrow 16"/>
            <p:cNvSpPr/>
            <p:nvPr/>
          </p:nvSpPr>
          <p:spPr>
            <a:xfrm>
              <a:off x="466880" y="3743324"/>
              <a:ext cx="8160930" cy="614363"/>
            </a:xfrm>
            <a:prstGeom prst="right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grpSp>
      <p:sp>
        <p:nvSpPr>
          <p:cNvPr id="2" name="Title 1"/>
          <p:cNvSpPr>
            <a:spLocks noGrp="1"/>
          </p:cNvSpPr>
          <p:nvPr>
            <p:ph type="title"/>
          </p:nvPr>
        </p:nvSpPr>
        <p:spPr>
          <a:xfrm>
            <a:off x="1143000" y="932260"/>
            <a:ext cx="6858000" cy="597699"/>
          </a:xfrm>
        </p:spPr>
        <p:txBody>
          <a:bodyPr anchor="ctr"/>
          <a:lstStyle/>
          <a:p>
            <a:pPr algn="ctr"/>
            <a:r>
              <a:rPr lang="en-US" sz="2700" dirty="0">
                <a:solidFill>
                  <a:schemeClr val="bg1"/>
                </a:solidFill>
                <a:latin typeface="Calibri" charset="0"/>
                <a:ea typeface="Calibri" charset="0"/>
                <a:cs typeface="Calibri" charset="0"/>
              </a:rPr>
              <a:t>Ci3T Professional Learning Series</a:t>
            </a:r>
          </a:p>
        </p:txBody>
      </p:sp>
      <p:graphicFrame>
        <p:nvGraphicFramePr>
          <p:cNvPr id="4" name="Diagram 3"/>
          <p:cNvGraphicFramePr/>
          <p:nvPr>
            <p:extLst/>
          </p:nvPr>
        </p:nvGraphicFramePr>
        <p:xfrm>
          <a:off x="2082923" y="3555212"/>
          <a:ext cx="5550694"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Freeform 13"/>
          <p:cNvSpPr/>
          <p:nvPr/>
        </p:nvSpPr>
        <p:spPr>
          <a:xfrm>
            <a:off x="8316487" y="1592363"/>
            <a:ext cx="430202" cy="2704608"/>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alphaOff val="0"/>
                  <a:tint val="98000"/>
                  <a:lumMod val="50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none" lIns="68580" tIns="68580" rIns="68580" bIns="68580" numCol="1" spcCol="1270" anchor="ctr" anchorCtr="0">
            <a:noAutofit/>
          </a:bodyPr>
          <a:lstStyle/>
          <a:p>
            <a:pPr marL="0" marR="0" lvl="0" indent="0" algn="ctr"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16" name="Freeform 15"/>
          <p:cNvSpPr/>
          <p:nvPr/>
        </p:nvSpPr>
        <p:spPr>
          <a:xfrm>
            <a:off x="404142" y="1592363"/>
            <a:ext cx="1194671" cy="2704608"/>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alphaOff val="0"/>
                  <a:tint val="98000"/>
                  <a:lumMod val="50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0"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Pre-Training Activities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Team member selection</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48849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0" y="9525"/>
            <a:ext cx="9113838" cy="501650"/>
          </a:xfrm>
          <a:noFill/>
        </p:spPr>
        <p:txBody>
          <a:bodyPr/>
          <a:lstStyle/>
          <a:p>
            <a:pPr algn="ctr" eaLnBrk="1" hangingPunct="1"/>
            <a:r>
              <a:rPr lang="en-US" altLang="en-US" sz="2700" dirty="0"/>
              <a:t>Lawrence Public Schools … Ci3T Training &amp; Implementation</a:t>
            </a:r>
          </a:p>
        </p:txBody>
      </p:sp>
      <p:graphicFrame>
        <p:nvGraphicFramePr>
          <p:cNvPr id="8" name="Content Placeholder 7"/>
          <p:cNvGraphicFramePr>
            <a:graphicFrameLocks noGrp="1"/>
          </p:cNvGraphicFramePr>
          <p:nvPr>
            <p:ph idx="4294967295"/>
          </p:nvPr>
        </p:nvGraphicFramePr>
        <p:xfrm>
          <a:off x="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887287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2950" y="234950"/>
            <a:ext cx="3149600" cy="3721100"/>
          </a:xfrm>
          <a:prstGeom prst="rect">
            <a:avLst/>
          </a:prstGeom>
          <a:noFill/>
          <a:ln w="15875">
            <a:solidFill>
              <a:srgbClr val="7D60A0"/>
            </a:solidFill>
            <a:miter lim="800000"/>
            <a:headEnd/>
            <a:tailEnd/>
          </a:ln>
          <a:extLst>
            <a:ext uri="{909E8E84-426E-40DD-AFC4-6F175D3DCCD1}">
              <a14:hiddenFill xmlns:a14="http://schemas.microsoft.com/office/drawing/2010/main">
                <a:solidFill>
                  <a:srgbClr val="FFFFFF"/>
                </a:solidFill>
              </a14:hiddenFill>
            </a:ext>
          </a:extLst>
        </p:spPr>
      </p:pic>
      <p:pic>
        <p:nvPicPr>
          <p:cNvPr id="26317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794024">
            <a:off x="3709988" y="385763"/>
            <a:ext cx="3175000" cy="3419475"/>
          </a:xfrm>
          <a:prstGeom prst="rect">
            <a:avLst/>
          </a:prstGeom>
          <a:solidFill>
            <a:schemeClr val="bg1"/>
          </a:solidFill>
          <a:ln w="12700">
            <a:solidFill>
              <a:schemeClr val="tx1"/>
            </a:solidFill>
            <a:miter lim="800000"/>
            <a:headEnd/>
            <a:tailEnd/>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4125" y="3271838"/>
            <a:ext cx="2633663" cy="3443287"/>
          </a:xfrm>
          <a:prstGeom prst="rect">
            <a:avLst/>
          </a:prstGeom>
          <a:ln w="15875">
            <a:solidFill>
              <a:schemeClr val="accent1">
                <a:shade val="50000"/>
              </a:schemeClr>
            </a:solidFill>
          </a:ln>
        </p:spPr>
      </p:pic>
      <p:pic>
        <p:nvPicPr>
          <p:cNvPr id="263173"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119812">
            <a:off x="2890838" y="2314575"/>
            <a:ext cx="2882900" cy="3343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6300" y="4365625"/>
            <a:ext cx="2174875" cy="2492375"/>
          </a:xfrm>
          <a:prstGeom prst="rect">
            <a:avLst/>
          </a:prstGeom>
          <a:ln w="19050">
            <a:solidFill>
              <a:schemeClr val="accent1">
                <a:shade val="50000"/>
              </a:schemeClr>
            </a:solidFill>
          </a:ln>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67904">
            <a:off x="-109538" y="1958975"/>
            <a:ext cx="2366963" cy="3290888"/>
          </a:xfrm>
          <a:prstGeom prst="rect">
            <a:avLst/>
          </a:prstGeom>
          <a:noFill/>
          <a:ln w="9525">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45175" y="1290638"/>
            <a:ext cx="2371725" cy="3074987"/>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43525" y="2244725"/>
            <a:ext cx="3676650" cy="48450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850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397" y="170067"/>
            <a:ext cx="7886700" cy="1325563"/>
          </a:xfrm>
        </p:spPr>
        <p:txBody>
          <a:bodyPr/>
          <a:lstStyle/>
          <a:p>
            <a:r>
              <a:rPr lang="en-US" dirty="0"/>
              <a:t>Agenda</a:t>
            </a:r>
          </a:p>
        </p:txBody>
      </p:sp>
      <p:sp>
        <p:nvSpPr>
          <p:cNvPr id="3" name="Content Placeholder 2"/>
          <p:cNvSpPr>
            <a:spLocks noGrp="1"/>
          </p:cNvSpPr>
          <p:nvPr>
            <p:ph idx="1"/>
          </p:nvPr>
        </p:nvSpPr>
        <p:spPr/>
        <p:txBody>
          <a:bodyPr>
            <a:normAutofit/>
          </a:bodyPr>
          <a:lstStyle/>
          <a:p>
            <a:r>
              <a:rPr lang="en-US" dirty="0"/>
              <a:t>Comprehensive, Integrated, Three-tiered (Ci3T) Models of Prevention</a:t>
            </a:r>
          </a:p>
          <a:p>
            <a:r>
              <a:rPr lang="en-US" dirty="0"/>
              <a:t>The Importance of Systematic Screening</a:t>
            </a:r>
          </a:p>
          <a:p>
            <a:r>
              <a:rPr lang="en-US" dirty="0"/>
              <a:t>Using Screening Data ...</a:t>
            </a:r>
          </a:p>
          <a:p>
            <a:pPr lvl="1"/>
            <a:r>
              <a:rPr lang="en-US" dirty="0"/>
              <a:t>implications for primary prevention efforts</a:t>
            </a:r>
          </a:p>
          <a:p>
            <a:pPr lvl="1"/>
            <a:r>
              <a:rPr lang="en-US" dirty="0"/>
              <a:t>implications for teachers</a:t>
            </a:r>
          </a:p>
          <a:p>
            <a:pPr lvl="1"/>
            <a:r>
              <a:rPr lang="en-US" dirty="0"/>
              <a:t>implications for student-based interventions at Tier 2 and Tier 3</a:t>
            </a:r>
          </a:p>
          <a:p>
            <a:endParaRPr lang="en-US" dirty="0"/>
          </a:p>
        </p:txBody>
      </p:sp>
      <p:pic>
        <p:nvPicPr>
          <p:cNvPr id="5" name="Holly"/>
          <p:cNvPicPr>
            <a:picLocks noChangeAspect="1"/>
          </p:cNvPicPr>
          <p:nvPr/>
        </p:nvPicPr>
        <p:blipFill rotWithShape="1">
          <a:blip r:embed="rId2">
            <a:extLst>
              <a:ext uri="{28A0092B-C50C-407E-A947-70E740481C1C}">
                <a14:useLocalDpi xmlns:a14="http://schemas.microsoft.com/office/drawing/2010/main" val="0"/>
              </a:ext>
            </a:extLst>
          </a:blip>
          <a:srcRect l="8798" r="5873"/>
          <a:stretch/>
        </p:blipFill>
        <p:spPr>
          <a:xfrm>
            <a:off x="3276600" y="366611"/>
            <a:ext cx="1281733" cy="1287533"/>
          </a:xfrm>
          <a:prstGeom prst="ellipse">
            <a:avLst/>
          </a:prstGeom>
          <a:ln w="28575">
            <a:noFill/>
          </a:ln>
          <a:effectLst>
            <a:outerShdw blurRad="50800" dist="38100" dir="2700000" algn="tl" rotWithShape="0">
              <a:prstClr val="black">
                <a:alpha val="40000"/>
              </a:prstClr>
            </a:outerShdw>
          </a:effectLst>
        </p:spPr>
      </p:pic>
      <p:pic>
        <p:nvPicPr>
          <p:cNvPr id="6" name="Jemma"/>
          <p:cNvPicPr>
            <a:picLocks noChangeAspect="1"/>
          </p:cNvPicPr>
          <p:nvPr/>
        </p:nvPicPr>
        <p:blipFill rotWithShape="1">
          <a:blip r:embed="rId3">
            <a:extLst>
              <a:ext uri="{28A0092B-C50C-407E-A947-70E740481C1C}">
                <a14:useLocalDpi xmlns:a14="http://schemas.microsoft.com/office/drawing/2010/main" val="0"/>
              </a:ext>
            </a:extLst>
          </a:blip>
          <a:srcRect l="45459" t="171" r="9697" b="32899"/>
          <a:stretch/>
        </p:blipFill>
        <p:spPr>
          <a:xfrm>
            <a:off x="6235609" y="76200"/>
            <a:ext cx="1297931" cy="1289304"/>
          </a:xfrm>
          <a:prstGeom prst="ellipse">
            <a:avLst/>
          </a:prstGeom>
          <a:ln w="28575">
            <a:noFill/>
          </a:ln>
          <a:effectLst>
            <a:outerShdw blurRad="50800" dist="38100" dir="2700000" algn="tl" rotWithShape="0">
              <a:prstClr val="black">
                <a:alpha val="40000"/>
              </a:prstClr>
            </a:outerShdw>
          </a:effectLst>
        </p:spPr>
      </p:pic>
      <p:pic>
        <p:nvPicPr>
          <p:cNvPr id="7" name="Wendy"/>
          <p:cNvPicPr>
            <a:picLocks noChangeAspect="1"/>
          </p:cNvPicPr>
          <p:nvPr/>
        </p:nvPicPr>
        <p:blipFill rotWithShape="1">
          <a:blip r:embed="rId4" cstate="print">
            <a:extLst>
              <a:ext uri="{28A0092B-C50C-407E-A947-70E740481C1C}">
                <a14:useLocalDpi xmlns:a14="http://schemas.microsoft.com/office/drawing/2010/main" val="0"/>
              </a:ext>
            </a:extLst>
          </a:blip>
          <a:srcRect l="5717" t="4826" r="2655" b="22598"/>
          <a:stretch/>
        </p:blipFill>
        <p:spPr>
          <a:xfrm>
            <a:off x="4747555" y="76200"/>
            <a:ext cx="1298832" cy="1289304"/>
          </a:xfrm>
          <a:prstGeom prst="ellipse">
            <a:avLst/>
          </a:prstGeom>
          <a:ln w="28575">
            <a:noFill/>
          </a:ln>
          <a:effectLst>
            <a:outerShdw blurRad="50800" dist="38100" dir="2700000" algn="tl" rotWithShape="0">
              <a:prstClr val="black">
                <a:alpha val="40000"/>
              </a:prstClr>
            </a:outerShdw>
          </a:effectLst>
        </p:spPr>
      </p:pic>
      <p:pic>
        <p:nvPicPr>
          <p:cNvPr id="8" name="Robin"/>
          <p:cNvPicPr>
            <a:picLocks noChangeAspect="1"/>
          </p:cNvPicPr>
          <p:nvPr/>
        </p:nvPicPr>
        <p:blipFill rotWithShape="1">
          <a:blip r:embed="rId5">
            <a:extLst>
              <a:ext uri="{28A0092B-C50C-407E-A947-70E740481C1C}">
                <a14:useLocalDpi xmlns:a14="http://schemas.microsoft.com/office/drawing/2010/main" val="0"/>
              </a:ext>
            </a:extLst>
          </a:blip>
          <a:srcRect l="468" t="4156" r="-468" b="28723"/>
          <a:stretch/>
        </p:blipFill>
        <p:spPr>
          <a:xfrm>
            <a:off x="7722761" y="366611"/>
            <a:ext cx="1280559" cy="1289304"/>
          </a:xfrm>
          <a:prstGeom prst="ellipse">
            <a:avLst/>
          </a:prstGeom>
          <a:ln w="28575">
            <a:noFill/>
          </a:ln>
          <a:effectLst>
            <a:outerShdw blurRad="50800" dist="38100" dir="2700000" algn="tl" rotWithShape="0">
              <a:prstClr val="black">
                <a:alpha val="40000"/>
              </a:prstClr>
            </a:outerShdw>
          </a:effectLst>
        </p:spPr>
      </p:pic>
      <p:pic>
        <p:nvPicPr>
          <p:cNvPr id="9" name="Meredith"/>
          <p:cNvPicPr>
            <a:picLocks noChangeAspect="1"/>
          </p:cNvPicPr>
          <p:nvPr/>
        </p:nvPicPr>
        <p:blipFill rotWithShape="1">
          <a:blip r:embed="rId6" cstate="print">
            <a:extLst>
              <a:ext uri="{28A0092B-C50C-407E-A947-70E740481C1C}">
                <a14:useLocalDpi xmlns:a14="http://schemas.microsoft.com/office/drawing/2010/main" val="0"/>
              </a:ext>
            </a:extLst>
          </a:blip>
          <a:srcRect l="34309" t="15746" r="36551" b="49460"/>
          <a:stretch/>
        </p:blipFill>
        <p:spPr>
          <a:xfrm>
            <a:off x="5044176" y="4669759"/>
            <a:ext cx="1024946" cy="1028700"/>
          </a:xfrm>
          <a:prstGeom prst="ellipse">
            <a:avLst/>
          </a:prstGeom>
        </p:spPr>
      </p:pic>
      <p:pic>
        <p:nvPicPr>
          <p:cNvPr id="10" name="Emily"/>
          <p:cNvPicPr>
            <a:picLocks noChangeAspect="1"/>
          </p:cNvPicPr>
          <p:nvPr/>
        </p:nvPicPr>
        <p:blipFill rotWithShape="1">
          <a:blip r:embed="rId7">
            <a:extLst>
              <a:ext uri="{28A0092B-C50C-407E-A947-70E740481C1C}">
                <a14:useLocalDpi xmlns:a14="http://schemas.microsoft.com/office/drawing/2010/main" val="0"/>
              </a:ext>
            </a:extLst>
          </a:blip>
          <a:srcRect b="17419"/>
          <a:stretch/>
        </p:blipFill>
        <p:spPr>
          <a:xfrm>
            <a:off x="55432" y="3483411"/>
            <a:ext cx="1024007" cy="1028700"/>
          </a:xfrm>
          <a:prstGeom prst="ellipse">
            <a:avLst/>
          </a:prstGeom>
        </p:spPr>
      </p:pic>
      <p:pic>
        <p:nvPicPr>
          <p:cNvPr id="11" name="Brenna Wood"/>
          <p:cNvPicPr>
            <a:picLocks noChangeAspect="1"/>
          </p:cNvPicPr>
          <p:nvPr/>
        </p:nvPicPr>
        <p:blipFill rotWithShape="1">
          <a:blip r:embed="rId8">
            <a:extLst>
              <a:ext uri="{28A0092B-C50C-407E-A947-70E740481C1C}">
                <a14:useLocalDpi xmlns:a14="http://schemas.microsoft.com/office/drawing/2010/main" val="0"/>
              </a:ext>
            </a:extLst>
          </a:blip>
          <a:srcRect t="7124" b="26086"/>
          <a:stretch/>
        </p:blipFill>
        <p:spPr>
          <a:xfrm>
            <a:off x="1622011" y="5698459"/>
            <a:ext cx="1050131" cy="1049694"/>
          </a:xfrm>
          <a:prstGeom prst="ellipse">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9496" t="8139" r="23423" b="6105"/>
          <a:stretch/>
        </p:blipFill>
        <p:spPr>
          <a:xfrm>
            <a:off x="483776" y="5614775"/>
            <a:ext cx="1019170" cy="1028700"/>
          </a:xfrm>
          <a:prstGeom prst="ellipse">
            <a:avLst/>
          </a:prstGeom>
        </p:spPr>
      </p:pic>
      <p:pic>
        <p:nvPicPr>
          <p:cNvPr id="13" name="Ashley"/>
          <p:cNvPicPr>
            <a:picLocks noChangeAspect="1"/>
          </p:cNvPicPr>
          <p:nvPr/>
        </p:nvPicPr>
        <p:blipFill rotWithShape="1">
          <a:blip r:embed="rId10">
            <a:extLst>
              <a:ext uri="{28A0092B-C50C-407E-A947-70E740481C1C}">
                <a14:useLocalDpi xmlns:a14="http://schemas.microsoft.com/office/drawing/2010/main" val="0"/>
              </a:ext>
            </a:extLst>
          </a:blip>
          <a:srcRect t="4928" b="44854"/>
          <a:stretch/>
        </p:blipFill>
        <p:spPr>
          <a:xfrm>
            <a:off x="3901192" y="4861426"/>
            <a:ext cx="1035011" cy="1028700"/>
          </a:xfrm>
          <a:prstGeom prst="ellipse">
            <a:avLst/>
          </a:prstGeom>
        </p:spPr>
      </p:pic>
      <p:pic>
        <p:nvPicPr>
          <p:cNvPr id="25" name="Cara"/>
          <p:cNvPicPr>
            <a:picLocks noChangeAspect="1"/>
          </p:cNvPicPr>
          <p:nvPr/>
        </p:nvPicPr>
        <p:blipFill rotWithShape="1">
          <a:blip r:embed="rId11" cstate="print">
            <a:extLst>
              <a:ext uri="{28A0092B-C50C-407E-A947-70E740481C1C}">
                <a14:useLocalDpi xmlns:a14="http://schemas.microsoft.com/office/drawing/2010/main" val="0"/>
              </a:ext>
            </a:extLst>
          </a:blip>
          <a:srcRect l="56734" t="15532" r="5509" b="37938"/>
          <a:stretch/>
        </p:blipFill>
        <p:spPr>
          <a:xfrm>
            <a:off x="7920719" y="5698459"/>
            <a:ext cx="1028700" cy="1028700"/>
          </a:xfrm>
          <a:prstGeom prst="ellipse">
            <a:avLst/>
          </a:prstGeom>
        </p:spPr>
      </p:pic>
      <p:pic>
        <p:nvPicPr>
          <p:cNvPr id="26" name="Mallory"/>
          <p:cNvPicPr>
            <a:picLocks noChangeAspect="1"/>
          </p:cNvPicPr>
          <p:nvPr/>
        </p:nvPicPr>
        <p:blipFill rotWithShape="1">
          <a:blip r:embed="rId12" cstate="print">
            <a:extLst>
              <a:ext uri="{28A0092B-C50C-407E-A947-70E740481C1C}">
                <a14:useLocalDpi xmlns:a14="http://schemas.microsoft.com/office/drawing/2010/main" val="0"/>
              </a:ext>
            </a:extLst>
          </a:blip>
          <a:srcRect l="11173" t="17143" r="52160" b="45965"/>
          <a:stretch/>
        </p:blipFill>
        <p:spPr>
          <a:xfrm>
            <a:off x="148852" y="4568951"/>
            <a:ext cx="1022429" cy="1028700"/>
          </a:xfrm>
          <a:prstGeom prst="ellipse">
            <a:avLst/>
          </a:prstGeom>
        </p:spPr>
      </p:pic>
      <p:pic>
        <p:nvPicPr>
          <p:cNvPr id="27" name="Liane"/>
          <p:cNvPicPr>
            <a:picLocks noChangeAspect="1"/>
          </p:cNvPicPr>
          <p:nvPr/>
        </p:nvPicPr>
        <p:blipFill rotWithShape="1">
          <a:blip r:embed="rId13" cstate="print">
            <a:extLst>
              <a:ext uri="{28A0092B-C50C-407E-A947-70E740481C1C}">
                <a14:useLocalDpi xmlns:a14="http://schemas.microsoft.com/office/drawing/2010/main" val="0"/>
              </a:ext>
            </a:extLst>
          </a:blip>
          <a:srcRect l="1" r="14383" b="42802"/>
          <a:stretch/>
        </p:blipFill>
        <p:spPr>
          <a:xfrm>
            <a:off x="4670394" y="5719453"/>
            <a:ext cx="1025365" cy="1028700"/>
          </a:xfrm>
          <a:prstGeom prst="ellipse">
            <a:avLst/>
          </a:prstGeom>
        </p:spPr>
      </p:pic>
      <p:pic>
        <p:nvPicPr>
          <p:cNvPr id="28" name="Picture 27"/>
          <p:cNvPicPr>
            <a:picLocks noChangeAspect="1"/>
          </p:cNvPicPr>
          <p:nvPr/>
        </p:nvPicPr>
        <p:blipFill rotWithShape="1">
          <a:blip r:embed="rId14">
            <a:extLst>
              <a:ext uri="{28A0092B-C50C-407E-A947-70E740481C1C}">
                <a14:useLocalDpi xmlns:a14="http://schemas.microsoft.com/office/drawing/2010/main" val="0"/>
              </a:ext>
            </a:extLst>
          </a:blip>
          <a:srcRect b="24845"/>
          <a:stretch/>
        </p:blipFill>
        <p:spPr>
          <a:xfrm>
            <a:off x="7085434" y="4888550"/>
            <a:ext cx="1022018" cy="1028700"/>
          </a:xfrm>
          <a:prstGeom prst="ellipse">
            <a:avLst/>
          </a:prstGeom>
        </p:spPr>
      </p:pic>
      <p:pic>
        <p:nvPicPr>
          <p:cNvPr id="29" name="David"/>
          <p:cNvPicPr>
            <a:picLocks noChangeAspect="1"/>
          </p:cNvPicPr>
          <p:nvPr/>
        </p:nvPicPr>
        <p:blipFill rotWithShape="1">
          <a:blip r:embed="rId15">
            <a:extLst>
              <a:ext uri="{28A0092B-C50C-407E-A947-70E740481C1C}">
                <a14:useLocalDpi xmlns:a14="http://schemas.microsoft.com/office/drawing/2010/main" val="0"/>
              </a:ext>
            </a:extLst>
          </a:blip>
          <a:srcRect l="-217" t="1666" r="217" b="34292"/>
          <a:stretch/>
        </p:blipFill>
        <p:spPr>
          <a:xfrm>
            <a:off x="2514506" y="4910547"/>
            <a:ext cx="1026237" cy="1028700"/>
          </a:xfrm>
          <a:prstGeom prst="ellipse">
            <a:avLst/>
          </a:prstGeom>
        </p:spPr>
      </p:pic>
      <p:pic>
        <p:nvPicPr>
          <p:cNvPr id="30" name="Eric"/>
          <p:cNvPicPr>
            <a:picLocks noChangeAspect="1"/>
          </p:cNvPicPr>
          <p:nvPr/>
        </p:nvPicPr>
        <p:blipFill rotWithShape="1">
          <a:blip r:embed="rId16" cstate="print">
            <a:extLst>
              <a:ext uri="{28A0092B-C50C-407E-A947-70E740481C1C}">
                <a14:useLocalDpi xmlns:a14="http://schemas.microsoft.com/office/drawing/2010/main" val="0"/>
              </a:ext>
            </a:extLst>
          </a:blip>
          <a:srcRect l="34446" t="11775" r="6347" b="1"/>
          <a:stretch/>
        </p:blipFill>
        <p:spPr>
          <a:xfrm>
            <a:off x="6006142" y="5402900"/>
            <a:ext cx="1032575" cy="1028700"/>
          </a:xfrm>
          <a:prstGeom prst="ellipse">
            <a:avLst/>
          </a:prstGeom>
        </p:spPr>
      </p:pic>
      <p:pic>
        <p:nvPicPr>
          <p:cNvPr id="31" name="Abbie" descr="BFF31EDF-3165-488C-BFA8-AD74709271BF@vanderbilt"/>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4726" b="28420"/>
          <a:stretch/>
        </p:blipFill>
        <p:spPr bwMode="auto">
          <a:xfrm>
            <a:off x="7784622" y="1741112"/>
            <a:ext cx="1025411" cy="10287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Nelson"/>
          <p:cNvPicPr>
            <a:picLocks noChangeAspect="1"/>
          </p:cNvPicPr>
          <p:nvPr/>
        </p:nvPicPr>
        <p:blipFill rotWithShape="1">
          <a:blip r:embed="rId18" cstate="print">
            <a:extLst>
              <a:ext uri="{28A0092B-C50C-407E-A947-70E740481C1C}">
                <a14:useLocalDpi xmlns:a14="http://schemas.microsoft.com/office/drawing/2010/main" val="0"/>
              </a:ext>
            </a:extLst>
          </a:blip>
          <a:srcRect l="3335" t="5112" b="25532"/>
          <a:stretch/>
        </p:blipFill>
        <p:spPr>
          <a:xfrm>
            <a:off x="6774795" y="3375295"/>
            <a:ext cx="1024166" cy="1028700"/>
          </a:xfrm>
          <a:prstGeom prst="ellipse">
            <a:avLst/>
          </a:prstGeom>
        </p:spPr>
      </p:pic>
      <p:pic>
        <p:nvPicPr>
          <p:cNvPr id="33" name="Picture 32"/>
          <p:cNvPicPr>
            <a:picLocks noChangeAspect="1"/>
          </p:cNvPicPr>
          <p:nvPr/>
        </p:nvPicPr>
        <p:blipFill rotWithShape="1">
          <a:blip r:embed="rId19" cstate="print">
            <a:extLst>
              <a:ext uri="{28A0092B-C50C-407E-A947-70E740481C1C}">
                <a14:useLocalDpi xmlns:a14="http://schemas.microsoft.com/office/drawing/2010/main" val="0"/>
              </a:ext>
            </a:extLst>
          </a:blip>
          <a:srcRect t="3351" b="30369"/>
          <a:stretch/>
        </p:blipFill>
        <p:spPr>
          <a:xfrm>
            <a:off x="7801167" y="3963758"/>
            <a:ext cx="1034805" cy="1028700"/>
          </a:xfrm>
          <a:prstGeom prst="ellipse">
            <a:avLst/>
          </a:prstGeom>
        </p:spPr>
      </p:pic>
      <p:pic>
        <p:nvPicPr>
          <p:cNvPr id="34" name="Picture 33"/>
          <p:cNvPicPr>
            <a:picLocks noChangeAspect="1"/>
          </p:cNvPicPr>
          <p:nvPr/>
        </p:nvPicPr>
        <p:blipFill rotWithShape="1">
          <a:blip r:embed="rId20" cstate="print">
            <a:extLst>
              <a:ext uri="{28A0092B-C50C-407E-A947-70E740481C1C}">
                <a14:useLocalDpi xmlns:a14="http://schemas.microsoft.com/office/drawing/2010/main" val="0"/>
              </a:ext>
            </a:extLst>
          </a:blip>
          <a:srcRect l="16337" t="8378" r="2049" b="30531"/>
          <a:stretch/>
        </p:blipFill>
        <p:spPr>
          <a:xfrm>
            <a:off x="3205611" y="5781471"/>
            <a:ext cx="1030714" cy="1028700"/>
          </a:xfrm>
          <a:prstGeom prst="ellipse">
            <a:avLst/>
          </a:prstGeom>
        </p:spPr>
      </p:pic>
      <p:pic>
        <p:nvPicPr>
          <p:cNvPr id="35" name="Picture 3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43142" y="2863275"/>
            <a:ext cx="1028700" cy="1028700"/>
          </a:xfrm>
          <a:prstGeom prst="ellipse">
            <a:avLst/>
          </a:prstGeom>
        </p:spPr>
      </p:pic>
      <p:pic>
        <p:nvPicPr>
          <p:cNvPr id="24" name="Grant Allen"/>
          <p:cNvPicPr>
            <a:picLocks noChangeAspect="1"/>
          </p:cNvPicPr>
          <p:nvPr/>
        </p:nvPicPr>
        <p:blipFill rotWithShape="1">
          <a:blip r:embed="rId22">
            <a:extLst>
              <a:ext uri="{28A0092B-C50C-407E-A947-70E740481C1C}">
                <a14:useLocalDpi xmlns:a14="http://schemas.microsoft.com/office/drawing/2010/main" val="0"/>
              </a:ext>
            </a:extLst>
          </a:blip>
          <a:srcRect l="5837" t="6328" r="9032" b="11278"/>
          <a:stretch/>
        </p:blipFill>
        <p:spPr>
          <a:xfrm>
            <a:off x="1149984" y="978994"/>
            <a:ext cx="1067594" cy="1033272"/>
          </a:xfrm>
          <a:prstGeom prst="ellipse">
            <a:avLst/>
          </a:prstGeom>
        </p:spPr>
      </p:pic>
      <p:pic>
        <p:nvPicPr>
          <p:cNvPr id="36" name="Mark Buckman"/>
          <p:cNvPicPr>
            <a:picLocks noChangeAspect="1"/>
          </p:cNvPicPr>
          <p:nvPr/>
        </p:nvPicPr>
        <p:blipFill rotWithShape="1">
          <a:blip r:embed="rId23">
            <a:extLst>
              <a:ext uri="{28A0092B-C50C-407E-A947-70E740481C1C}">
                <a14:useLocalDpi xmlns:a14="http://schemas.microsoft.com/office/drawing/2010/main" val="0"/>
              </a:ext>
            </a:extLst>
          </a:blip>
          <a:srcRect l="5849" t="5630" r="9731" b="9217"/>
          <a:stretch/>
        </p:blipFill>
        <p:spPr>
          <a:xfrm>
            <a:off x="-51578" y="987556"/>
            <a:ext cx="1024370" cy="1033272"/>
          </a:xfrm>
          <a:prstGeom prst="ellipse">
            <a:avLst/>
          </a:prstGeom>
        </p:spPr>
      </p:pic>
    </p:spTree>
    <p:extLst>
      <p:ext uri="{BB962C8B-B14F-4D97-AF65-F5344CB8AC3E}">
        <p14:creationId xmlns:p14="http://schemas.microsoft.com/office/powerpoint/2010/main" val="8701365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2000" fill="hold"/>
                                        <p:tgtEl>
                                          <p:spTgt spid="9"/>
                                        </p:tgtEl>
                                        <p:attrNameLst>
                                          <p:attrName>ppt_w</p:attrName>
                                        </p:attrNameLst>
                                      </p:cBhvr>
                                      <p:tavLst>
                                        <p:tav tm="0">
                                          <p:val>
                                            <p:fltVal val="0"/>
                                          </p:val>
                                        </p:tav>
                                        <p:tav tm="100000">
                                          <p:val>
                                            <p:strVal val="#ppt_w"/>
                                          </p:val>
                                        </p:tav>
                                      </p:tavLst>
                                    </p:anim>
                                    <p:anim calcmode="lin" valueType="num">
                                      <p:cBhvr>
                                        <p:cTn id="74" dur="2000" fill="hold"/>
                                        <p:tgtEl>
                                          <p:spTgt spid="9"/>
                                        </p:tgtEl>
                                        <p:attrNameLst>
                                          <p:attrName>ppt_h</p:attrName>
                                        </p:attrNameLst>
                                      </p:cBhvr>
                                      <p:tavLst>
                                        <p:tav tm="0">
                                          <p:val>
                                            <p:fltVal val="0"/>
                                          </p:val>
                                        </p:tav>
                                        <p:tav tm="100000">
                                          <p:val>
                                            <p:strVal val="#ppt_h"/>
                                          </p:val>
                                        </p:tav>
                                      </p:tavLst>
                                    </p:anim>
                                    <p:anim calcmode="lin" valueType="num">
                                      <p:cBhvr>
                                        <p:cTn id="75" dur="2000" fill="hold"/>
                                        <p:tgtEl>
                                          <p:spTgt spid="9"/>
                                        </p:tgtEl>
                                        <p:attrNameLst>
                                          <p:attrName>style.rotation</p:attrName>
                                        </p:attrNameLst>
                                      </p:cBhvr>
                                      <p:tavLst>
                                        <p:tav tm="0">
                                          <p:val>
                                            <p:fltVal val="90"/>
                                          </p:val>
                                        </p:tav>
                                        <p:tav tm="100000">
                                          <p:val>
                                            <p:fltVal val="0"/>
                                          </p:val>
                                        </p:tav>
                                      </p:tavLst>
                                    </p:anim>
                                    <p:animEffect transition="in" filter="fade">
                                      <p:cBhvr>
                                        <p:cTn id="76" dur="2000"/>
                                        <p:tgtEl>
                                          <p:spTgt spid="9"/>
                                        </p:tgtEl>
                                      </p:cBhvr>
                                    </p:animEffect>
                                  </p:childTnLst>
                                </p:cTn>
                              </p:par>
                              <p:par>
                                <p:cTn id="77" presetID="3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2000" fill="hold"/>
                                        <p:tgtEl>
                                          <p:spTgt spid="10"/>
                                        </p:tgtEl>
                                        <p:attrNameLst>
                                          <p:attrName>ppt_w</p:attrName>
                                        </p:attrNameLst>
                                      </p:cBhvr>
                                      <p:tavLst>
                                        <p:tav tm="0">
                                          <p:val>
                                            <p:fltVal val="0"/>
                                          </p:val>
                                        </p:tav>
                                        <p:tav tm="100000">
                                          <p:val>
                                            <p:strVal val="#ppt_w"/>
                                          </p:val>
                                        </p:tav>
                                      </p:tavLst>
                                    </p:anim>
                                    <p:anim calcmode="lin" valueType="num">
                                      <p:cBhvr>
                                        <p:cTn id="80" dur="2000" fill="hold"/>
                                        <p:tgtEl>
                                          <p:spTgt spid="10"/>
                                        </p:tgtEl>
                                        <p:attrNameLst>
                                          <p:attrName>ppt_h</p:attrName>
                                        </p:attrNameLst>
                                      </p:cBhvr>
                                      <p:tavLst>
                                        <p:tav tm="0">
                                          <p:val>
                                            <p:fltVal val="0"/>
                                          </p:val>
                                        </p:tav>
                                        <p:tav tm="100000">
                                          <p:val>
                                            <p:strVal val="#ppt_h"/>
                                          </p:val>
                                        </p:tav>
                                      </p:tavLst>
                                    </p:anim>
                                    <p:anim calcmode="lin" valueType="num">
                                      <p:cBhvr>
                                        <p:cTn id="81" dur="2000" fill="hold"/>
                                        <p:tgtEl>
                                          <p:spTgt spid="10"/>
                                        </p:tgtEl>
                                        <p:attrNameLst>
                                          <p:attrName>style.rotation</p:attrName>
                                        </p:attrNameLst>
                                      </p:cBhvr>
                                      <p:tavLst>
                                        <p:tav tm="0">
                                          <p:val>
                                            <p:fltVal val="90"/>
                                          </p:val>
                                        </p:tav>
                                        <p:tav tm="100000">
                                          <p:val>
                                            <p:fltVal val="0"/>
                                          </p:val>
                                        </p:tav>
                                      </p:tavLst>
                                    </p:anim>
                                    <p:animEffect transition="in" filter="fade">
                                      <p:cBhvr>
                                        <p:cTn id="82" dur="2000"/>
                                        <p:tgtEl>
                                          <p:spTgt spid="10"/>
                                        </p:tgtEl>
                                      </p:cBhvr>
                                    </p:animEffect>
                                  </p:childTnLst>
                                </p:cTn>
                              </p:par>
                              <p:par>
                                <p:cTn id="83" presetID="31" presetClass="entr" presetSubtype="0" fill="hold" nodeType="with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p:cTn id="85" dur="2000" fill="hold"/>
                                        <p:tgtEl>
                                          <p:spTgt spid="11"/>
                                        </p:tgtEl>
                                        <p:attrNameLst>
                                          <p:attrName>ppt_w</p:attrName>
                                        </p:attrNameLst>
                                      </p:cBhvr>
                                      <p:tavLst>
                                        <p:tav tm="0">
                                          <p:val>
                                            <p:fltVal val="0"/>
                                          </p:val>
                                        </p:tav>
                                        <p:tav tm="100000">
                                          <p:val>
                                            <p:strVal val="#ppt_w"/>
                                          </p:val>
                                        </p:tav>
                                      </p:tavLst>
                                    </p:anim>
                                    <p:anim calcmode="lin" valueType="num">
                                      <p:cBhvr>
                                        <p:cTn id="86" dur="2000" fill="hold"/>
                                        <p:tgtEl>
                                          <p:spTgt spid="11"/>
                                        </p:tgtEl>
                                        <p:attrNameLst>
                                          <p:attrName>ppt_h</p:attrName>
                                        </p:attrNameLst>
                                      </p:cBhvr>
                                      <p:tavLst>
                                        <p:tav tm="0">
                                          <p:val>
                                            <p:fltVal val="0"/>
                                          </p:val>
                                        </p:tav>
                                        <p:tav tm="100000">
                                          <p:val>
                                            <p:strVal val="#ppt_h"/>
                                          </p:val>
                                        </p:tav>
                                      </p:tavLst>
                                    </p:anim>
                                    <p:anim calcmode="lin" valueType="num">
                                      <p:cBhvr>
                                        <p:cTn id="87" dur="2000" fill="hold"/>
                                        <p:tgtEl>
                                          <p:spTgt spid="11"/>
                                        </p:tgtEl>
                                        <p:attrNameLst>
                                          <p:attrName>style.rotation</p:attrName>
                                        </p:attrNameLst>
                                      </p:cBhvr>
                                      <p:tavLst>
                                        <p:tav tm="0">
                                          <p:val>
                                            <p:fltVal val="90"/>
                                          </p:val>
                                        </p:tav>
                                        <p:tav tm="100000">
                                          <p:val>
                                            <p:fltVal val="0"/>
                                          </p:val>
                                        </p:tav>
                                      </p:tavLst>
                                    </p:anim>
                                    <p:animEffect transition="in" filter="fade">
                                      <p:cBhvr>
                                        <p:cTn id="88" dur="2000"/>
                                        <p:tgtEl>
                                          <p:spTgt spid="11"/>
                                        </p:tgtEl>
                                      </p:cBhvr>
                                    </p:animEffect>
                                  </p:childTnLst>
                                </p:cTn>
                              </p:par>
                              <p:par>
                                <p:cTn id="89" presetID="31"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2000" fill="hold"/>
                                        <p:tgtEl>
                                          <p:spTgt spid="12"/>
                                        </p:tgtEl>
                                        <p:attrNameLst>
                                          <p:attrName>ppt_w</p:attrName>
                                        </p:attrNameLst>
                                      </p:cBhvr>
                                      <p:tavLst>
                                        <p:tav tm="0">
                                          <p:val>
                                            <p:fltVal val="0"/>
                                          </p:val>
                                        </p:tav>
                                        <p:tav tm="100000">
                                          <p:val>
                                            <p:strVal val="#ppt_w"/>
                                          </p:val>
                                        </p:tav>
                                      </p:tavLst>
                                    </p:anim>
                                    <p:anim calcmode="lin" valueType="num">
                                      <p:cBhvr>
                                        <p:cTn id="92" dur="2000" fill="hold"/>
                                        <p:tgtEl>
                                          <p:spTgt spid="12"/>
                                        </p:tgtEl>
                                        <p:attrNameLst>
                                          <p:attrName>ppt_h</p:attrName>
                                        </p:attrNameLst>
                                      </p:cBhvr>
                                      <p:tavLst>
                                        <p:tav tm="0">
                                          <p:val>
                                            <p:fltVal val="0"/>
                                          </p:val>
                                        </p:tav>
                                        <p:tav tm="100000">
                                          <p:val>
                                            <p:strVal val="#ppt_h"/>
                                          </p:val>
                                        </p:tav>
                                      </p:tavLst>
                                    </p:anim>
                                    <p:anim calcmode="lin" valueType="num">
                                      <p:cBhvr>
                                        <p:cTn id="93" dur="2000" fill="hold"/>
                                        <p:tgtEl>
                                          <p:spTgt spid="12"/>
                                        </p:tgtEl>
                                        <p:attrNameLst>
                                          <p:attrName>style.rotation</p:attrName>
                                        </p:attrNameLst>
                                      </p:cBhvr>
                                      <p:tavLst>
                                        <p:tav tm="0">
                                          <p:val>
                                            <p:fltVal val="90"/>
                                          </p:val>
                                        </p:tav>
                                        <p:tav tm="100000">
                                          <p:val>
                                            <p:fltVal val="0"/>
                                          </p:val>
                                        </p:tav>
                                      </p:tavLst>
                                    </p:anim>
                                    <p:animEffect transition="in" filter="fade">
                                      <p:cBhvr>
                                        <p:cTn id="94" dur="2000"/>
                                        <p:tgtEl>
                                          <p:spTgt spid="12"/>
                                        </p:tgtEl>
                                      </p:cBhvr>
                                    </p:animEffect>
                                  </p:childTnLst>
                                </p:cTn>
                              </p:par>
                              <p:par>
                                <p:cTn id="95" presetID="31" presetClass="entr" presetSubtype="0"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2000" fill="hold"/>
                                        <p:tgtEl>
                                          <p:spTgt spid="13"/>
                                        </p:tgtEl>
                                        <p:attrNameLst>
                                          <p:attrName>ppt_w</p:attrName>
                                        </p:attrNameLst>
                                      </p:cBhvr>
                                      <p:tavLst>
                                        <p:tav tm="0">
                                          <p:val>
                                            <p:fltVal val="0"/>
                                          </p:val>
                                        </p:tav>
                                        <p:tav tm="100000">
                                          <p:val>
                                            <p:strVal val="#ppt_w"/>
                                          </p:val>
                                        </p:tav>
                                      </p:tavLst>
                                    </p:anim>
                                    <p:anim calcmode="lin" valueType="num">
                                      <p:cBhvr>
                                        <p:cTn id="98" dur="2000" fill="hold"/>
                                        <p:tgtEl>
                                          <p:spTgt spid="13"/>
                                        </p:tgtEl>
                                        <p:attrNameLst>
                                          <p:attrName>ppt_h</p:attrName>
                                        </p:attrNameLst>
                                      </p:cBhvr>
                                      <p:tavLst>
                                        <p:tav tm="0">
                                          <p:val>
                                            <p:fltVal val="0"/>
                                          </p:val>
                                        </p:tav>
                                        <p:tav tm="100000">
                                          <p:val>
                                            <p:strVal val="#ppt_h"/>
                                          </p:val>
                                        </p:tav>
                                      </p:tavLst>
                                    </p:anim>
                                    <p:anim calcmode="lin" valueType="num">
                                      <p:cBhvr>
                                        <p:cTn id="99" dur="2000" fill="hold"/>
                                        <p:tgtEl>
                                          <p:spTgt spid="13"/>
                                        </p:tgtEl>
                                        <p:attrNameLst>
                                          <p:attrName>style.rotation</p:attrName>
                                        </p:attrNameLst>
                                      </p:cBhvr>
                                      <p:tavLst>
                                        <p:tav tm="0">
                                          <p:val>
                                            <p:fltVal val="90"/>
                                          </p:val>
                                        </p:tav>
                                        <p:tav tm="100000">
                                          <p:val>
                                            <p:fltVal val="0"/>
                                          </p:val>
                                        </p:tav>
                                      </p:tavLst>
                                    </p:anim>
                                    <p:animEffect transition="in" filter="fade">
                                      <p:cBhvr>
                                        <p:cTn id="100" dur="2000"/>
                                        <p:tgtEl>
                                          <p:spTgt spid="13"/>
                                        </p:tgtEl>
                                      </p:cBhvr>
                                    </p:animEffect>
                                  </p:childTnLst>
                                </p:cTn>
                              </p:par>
                              <p:par>
                                <p:cTn id="101" presetID="31" presetClass="entr" presetSubtype="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2000" fill="hold"/>
                                        <p:tgtEl>
                                          <p:spTgt spid="25"/>
                                        </p:tgtEl>
                                        <p:attrNameLst>
                                          <p:attrName>ppt_w</p:attrName>
                                        </p:attrNameLst>
                                      </p:cBhvr>
                                      <p:tavLst>
                                        <p:tav tm="0">
                                          <p:val>
                                            <p:fltVal val="0"/>
                                          </p:val>
                                        </p:tav>
                                        <p:tav tm="100000">
                                          <p:val>
                                            <p:strVal val="#ppt_w"/>
                                          </p:val>
                                        </p:tav>
                                      </p:tavLst>
                                    </p:anim>
                                    <p:anim calcmode="lin" valueType="num">
                                      <p:cBhvr>
                                        <p:cTn id="104" dur="2000" fill="hold"/>
                                        <p:tgtEl>
                                          <p:spTgt spid="25"/>
                                        </p:tgtEl>
                                        <p:attrNameLst>
                                          <p:attrName>ppt_h</p:attrName>
                                        </p:attrNameLst>
                                      </p:cBhvr>
                                      <p:tavLst>
                                        <p:tav tm="0">
                                          <p:val>
                                            <p:fltVal val="0"/>
                                          </p:val>
                                        </p:tav>
                                        <p:tav tm="100000">
                                          <p:val>
                                            <p:strVal val="#ppt_h"/>
                                          </p:val>
                                        </p:tav>
                                      </p:tavLst>
                                    </p:anim>
                                    <p:anim calcmode="lin" valueType="num">
                                      <p:cBhvr>
                                        <p:cTn id="105" dur="2000" fill="hold"/>
                                        <p:tgtEl>
                                          <p:spTgt spid="25"/>
                                        </p:tgtEl>
                                        <p:attrNameLst>
                                          <p:attrName>style.rotation</p:attrName>
                                        </p:attrNameLst>
                                      </p:cBhvr>
                                      <p:tavLst>
                                        <p:tav tm="0">
                                          <p:val>
                                            <p:fltVal val="90"/>
                                          </p:val>
                                        </p:tav>
                                        <p:tav tm="100000">
                                          <p:val>
                                            <p:fltVal val="0"/>
                                          </p:val>
                                        </p:tav>
                                      </p:tavLst>
                                    </p:anim>
                                    <p:animEffect transition="in" filter="fade">
                                      <p:cBhvr>
                                        <p:cTn id="106" dur="2000"/>
                                        <p:tgtEl>
                                          <p:spTgt spid="25"/>
                                        </p:tgtEl>
                                      </p:cBhvr>
                                    </p:animEffect>
                                  </p:childTnLst>
                                </p:cTn>
                              </p:par>
                              <p:par>
                                <p:cTn id="107" presetID="31" presetClass="entr" presetSubtype="0" fill="hold"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p:cTn id="109" dur="2000" fill="hold"/>
                                        <p:tgtEl>
                                          <p:spTgt spid="26"/>
                                        </p:tgtEl>
                                        <p:attrNameLst>
                                          <p:attrName>ppt_w</p:attrName>
                                        </p:attrNameLst>
                                      </p:cBhvr>
                                      <p:tavLst>
                                        <p:tav tm="0">
                                          <p:val>
                                            <p:fltVal val="0"/>
                                          </p:val>
                                        </p:tav>
                                        <p:tav tm="100000">
                                          <p:val>
                                            <p:strVal val="#ppt_w"/>
                                          </p:val>
                                        </p:tav>
                                      </p:tavLst>
                                    </p:anim>
                                    <p:anim calcmode="lin" valueType="num">
                                      <p:cBhvr>
                                        <p:cTn id="110" dur="2000" fill="hold"/>
                                        <p:tgtEl>
                                          <p:spTgt spid="26"/>
                                        </p:tgtEl>
                                        <p:attrNameLst>
                                          <p:attrName>ppt_h</p:attrName>
                                        </p:attrNameLst>
                                      </p:cBhvr>
                                      <p:tavLst>
                                        <p:tav tm="0">
                                          <p:val>
                                            <p:fltVal val="0"/>
                                          </p:val>
                                        </p:tav>
                                        <p:tav tm="100000">
                                          <p:val>
                                            <p:strVal val="#ppt_h"/>
                                          </p:val>
                                        </p:tav>
                                      </p:tavLst>
                                    </p:anim>
                                    <p:anim calcmode="lin" valueType="num">
                                      <p:cBhvr>
                                        <p:cTn id="111" dur="2000" fill="hold"/>
                                        <p:tgtEl>
                                          <p:spTgt spid="26"/>
                                        </p:tgtEl>
                                        <p:attrNameLst>
                                          <p:attrName>style.rotation</p:attrName>
                                        </p:attrNameLst>
                                      </p:cBhvr>
                                      <p:tavLst>
                                        <p:tav tm="0">
                                          <p:val>
                                            <p:fltVal val="90"/>
                                          </p:val>
                                        </p:tav>
                                        <p:tav tm="100000">
                                          <p:val>
                                            <p:fltVal val="0"/>
                                          </p:val>
                                        </p:tav>
                                      </p:tavLst>
                                    </p:anim>
                                    <p:animEffect transition="in" filter="fade">
                                      <p:cBhvr>
                                        <p:cTn id="112" dur="2000"/>
                                        <p:tgtEl>
                                          <p:spTgt spid="26"/>
                                        </p:tgtEl>
                                      </p:cBhvr>
                                    </p:animEffect>
                                  </p:childTnLst>
                                </p:cTn>
                              </p:par>
                              <p:par>
                                <p:cTn id="113" presetID="31" presetClass="entr" presetSubtype="0" fill="hold" nodeType="with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p:cTn id="115" dur="2000" fill="hold"/>
                                        <p:tgtEl>
                                          <p:spTgt spid="27"/>
                                        </p:tgtEl>
                                        <p:attrNameLst>
                                          <p:attrName>ppt_w</p:attrName>
                                        </p:attrNameLst>
                                      </p:cBhvr>
                                      <p:tavLst>
                                        <p:tav tm="0">
                                          <p:val>
                                            <p:fltVal val="0"/>
                                          </p:val>
                                        </p:tav>
                                        <p:tav tm="100000">
                                          <p:val>
                                            <p:strVal val="#ppt_w"/>
                                          </p:val>
                                        </p:tav>
                                      </p:tavLst>
                                    </p:anim>
                                    <p:anim calcmode="lin" valueType="num">
                                      <p:cBhvr>
                                        <p:cTn id="116" dur="2000" fill="hold"/>
                                        <p:tgtEl>
                                          <p:spTgt spid="27"/>
                                        </p:tgtEl>
                                        <p:attrNameLst>
                                          <p:attrName>ppt_h</p:attrName>
                                        </p:attrNameLst>
                                      </p:cBhvr>
                                      <p:tavLst>
                                        <p:tav tm="0">
                                          <p:val>
                                            <p:fltVal val="0"/>
                                          </p:val>
                                        </p:tav>
                                        <p:tav tm="100000">
                                          <p:val>
                                            <p:strVal val="#ppt_h"/>
                                          </p:val>
                                        </p:tav>
                                      </p:tavLst>
                                    </p:anim>
                                    <p:anim calcmode="lin" valueType="num">
                                      <p:cBhvr>
                                        <p:cTn id="117" dur="2000" fill="hold"/>
                                        <p:tgtEl>
                                          <p:spTgt spid="27"/>
                                        </p:tgtEl>
                                        <p:attrNameLst>
                                          <p:attrName>style.rotation</p:attrName>
                                        </p:attrNameLst>
                                      </p:cBhvr>
                                      <p:tavLst>
                                        <p:tav tm="0">
                                          <p:val>
                                            <p:fltVal val="90"/>
                                          </p:val>
                                        </p:tav>
                                        <p:tav tm="100000">
                                          <p:val>
                                            <p:fltVal val="0"/>
                                          </p:val>
                                        </p:tav>
                                      </p:tavLst>
                                    </p:anim>
                                    <p:animEffect transition="in" filter="fade">
                                      <p:cBhvr>
                                        <p:cTn id="118" dur="2000"/>
                                        <p:tgtEl>
                                          <p:spTgt spid="27"/>
                                        </p:tgtEl>
                                      </p:cBhvr>
                                    </p:animEffect>
                                  </p:childTnLst>
                                </p:cTn>
                              </p:par>
                              <p:par>
                                <p:cTn id="119" presetID="31" presetClass="entr" presetSubtype="0" fill="hold" nodeType="withEffect">
                                  <p:stCondLst>
                                    <p:cond delay="0"/>
                                  </p:stCondLst>
                                  <p:childTnLst>
                                    <p:set>
                                      <p:cBhvr>
                                        <p:cTn id="120" dur="1" fill="hold">
                                          <p:stCondLst>
                                            <p:cond delay="0"/>
                                          </p:stCondLst>
                                        </p:cTn>
                                        <p:tgtEl>
                                          <p:spTgt spid="28"/>
                                        </p:tgtEl>
                                        <p:attrNameLst>
                                          <p:attrName>style.visibility</p:attrName>
                                        </p:attrNameLst>
                                      </p:cBhvr>
                                      <p:to>
                                        <p:strVal val="visible"/>
                                      </p:to>
                                    </p:set>
                                    <p:anim calcmode="lin" valueType="num">
                                      <p:cBhvr>
                                        <p:cTn id="121" dur="2000" fill="hold"/>
                                        <p:tgtEl>
                                          <p:spTgt spid="28"/>
                                        </p:tgtEl>
                                        <p:attrNameLst>
                                          <p:attrName>ppt_w</p:attrName>
                                        </p:attrNameLst>
                                      </p:cBhvr>
                                      <p:tavLst>
                                        <p:tav tm="0">
                                          <p:val>
                                            <p:fltVal val="0"/>
                                          </p:val>
                                        </p:tav>
                                        <p:tav tm="100000">
                                          <p:val>
                                            <p:strVal val="#ppt_w"/>
                                          </p:val>
                                        </p:tav>
                                      </p:tavLst>
                                    </p:anim>
                                    <p:anim calcmode="lin" valueType="num">
                                      <p:cBhvr>
                                        <p:cTn id="122" dur="2000" fill="hold"/>
                                        <p:tgtEl>
                                          <p:spTgt spid="28"/>
                                        </p:tgtEl>
                                        <p:attrNameLst>
                                          <p:attrName>ppt_h</p:attrName>
                                        </p:attrNameLst>
                                      </p:cBhvr>
                                      <p:tavLst>
                                        <p:tav tm="0">
                                          <p:val>
                                            <p:fltVal val="0"/>
                                          </p:val>
                                        </p:tav>
                                        <p:tav tm="100000">
                                          <p:val>
                                            <p:strVal val="#ppt_h"/>
                                          </p:val>
                                        </p:tav>
                                      </p:tavLst>
                                    </p:anim>
                                    <p:anim calcmode="lin" valueType="num">
                                      <p:cBhvr>
                                        <p:cTn id="123" dur="2000" fill="hold"/>
                                        <p:tgtEl>
                                          <p:spTgt spid="28"/>
                                        </p:tgtEl>
                                        <p:attrNameLst>
                                          <p:attrName>style.rotation</p:attrName>
                                        </p:attrNameLst>
                                      </p:cBhvr>
                                      <p:tavLst>
                                        <p:tav tm="0">
                                          <p:val>
                                            <p:fltVal val="90"/>
                                          </p:val>
                                        </p:tav>
                                        <p:tav tm="100000">
                                          <p:val>
                                            <p:fltVal val="0"/>
                                          </p:val>
                                        </p:tav>
                                      </p:tavLst>
                                    </p:anim>
                                    <p:animEffect transition="in" filter="fade">
                                      <p:cBhvr>
                                        <p:cTn id="124" dur="2000"/>
                                        <p:tgtEl>
                                          <p:spTgt spid="28"/>
                                        </p:tgtEl>
                                      </p:cBhvr>
                                    </p:animEffect>
                                  </p:childTnLst>
                                </p:cTn>
                              </p:par>
                              <p:par>
                                <p:cTn id="125" presetID="31" presetClass="entr" presetSubtype="0" fill="hold" nodeType="withEffect">
                                  <p:stCondLst>
                                    <p:cond delay="0"/>
                                  </p:stCondLst>
                                  <p:childTnLst>
                                    <p:set>
                                      <p:cBhvr>
                                        <p:cTn id="126" dur="1" fill="hold">
                                          <p:stCondLst>
                                            <p:cond delay="0"/>
                                          </p:stCondLst>
                                        </p:cTn>
                                        <p:tgtEl>
                                          <p:spTgt spid="29"/>
                                        </p:tgtEl>
                                        <p:attrNameLst>
                                          <p:attrName>style.visibility</p:attrName>
                                        </p:attrNameLst>
                                      </p:cBhvr>
                                      <p:to>
                                        <p:strVal val="visible"/>
                                      </p:to>
                                    </p:set>
                                    <p:anim calcmode="lin" valueType="num">
                                      <p:cBhvr>
                                        <p:cTn id="127" dur="2000" fill="hold"/>
                                        <p:tgtEl>
                                          <p:spTgt spid="29"/>
                                        </p:tgtEl>
                                        <p:attrNameLst>
                                          <p:attrName>ppt_w</p:attrName>
                                        </p:attrNameLst>
                                      </p:cBhvr>
                                      <p:tavLst>
                                        <p:tav tm="0">
                                          <p:val>
                                            <p:fltVal val="0"/>
                                          </p:val>
                                        </p:tav>
                                        <p:tav tm="100000">
                                          <p:val>
                                            <p:strVal val="#ppt_w"/>
                                          </p:val>
                                        </p:tav>
                                      </p:tavLst>
                                    </p:anim>
                                    <p:anim calcmode="lin" valueType="num">
                                      <p:cBhvr>
                                        <p:cTn id="128" dur="2000" fill="hold"/>
                                        <p:tgtEl>
                                          <p:spTgt spid="29"/>
                                        </p:tgtEl>
                                        <p:attrNameLst>
                                          <p:attrName>ppt_h</p:attrName>
                                        </p:attrNameLst>
                                      </p:cBhvr>
                                      <p:tavLst>
                                        <p:tav tm="0">
                                          <p:val>
                                            <p:fltVal val="0"/>
                                          </p:val>
                                        </p:tav>
                                        <p:tav tm="100000">
                                          <p:val>
                                            <p:strVal val="#ppt_h"/>
                                          </p:val>
                                        </p:tav>
                                      </p:tavLst>
                                    </p:anim>
                                    <p:anim calcmode="lin" valueType="num">
                                      <p:cBhvr>
                                        <p:cTn id="129" dur="2000" fill="hold"/>
                                        <p:tgtEl>
                                          <p:spTgt spid="29"/>
                                        </p:tgtEl>
                                        <p:attrNameLst>
                                          <p:attrName>style.rotation</p:attrName>
                                        </p:attrNameLst>
                                      </p:cBhvr>
                                      <p:tavLst>
                                        <p:tav tm="0">
                                          <p:val>
                                            <p:fltVal val="90"/>
                                          </p:val>
                                        </p:tav>
                                        <p:tav tm="100000">
                                          <p:val>
                                            <p:fltVal val="0"/>
                                          </p:val>
                                        </p:tav>
                                      </p:tavLst>
                                    </p:anim>
                                    <p:animEffect transition="in" filter="fade">
                                      <p:cBhvr>
                                        <p:cTn id="130" dur="2000"/>
                                        <p:tgtEl>
                                          <p:spTgt spid="29"/>
                                        </p:tgtEl>
                                      </p:cBhvr>
                                    </p:animEffect>
                                  </p:childTnLst>
                                </p:cTn>
                              </p:par>
                              <p:par>
                                <p:cTn id="131" presetID="31"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 calcmode="lin" valueType="num">
                                      <p:cBhvr>
                                        <p:cTn id="133" dur="2000" fill="hold"/>
                                        <p:tgtEl>
                                          <p:spTgt spid="30"/>
                                        </p:tgtEl>
                                        <p:attrNameLst>
                                          <p:attrName>ppt_w</p:attrName>
                                        </p:attrNameLst>
                                      </p:cBhvr>
                                      <p:tavLst>
                                        <p:tav tm="0">
                                          <p:val>
                                            <p:fltVal val="0"/>
                                          </p:val>
                                        </p:tav>
                                        <p:tav tm="100000">
                                          <p:val>
                                            <p:strVal val="#ppt_w"/>
                                          </p:val>
                                        </p:tav>
                                      </p:tavLst>
                                    </p:anim>
                                    <p:anim calcmode="lin" valueType="num">
                                      <p:cBhvr>
                                        <p:cTn id="134" dur="2000" fill="hold"/>
                                        <p:tgtEl>
                                          <p:spTgt spid="30"/>
                                        </p:tgtEl>
                                        <p:attrNameLst>
                                          <p:attrName>ppt_h</p:attrName>
                                        </p:attrNameLst>
                                      </p:cBhvr>
                                      <p:tavLst>
                                        <p:tav tm="0">
                                          <p:val>
                                            <p:fltVal val="0"/>
                                          </p:val>
                                        </p:tav>
                                        <p:tav tm="100000">
                                          <p:val>
                                            <p:strVal val="#ppt_h"/>
                                          </p:val>
                                        </p:tav>
                                      </p:tavLst>
                                    </p:anim>
                                    <p:anim calcmode="lin" valueType="num">
                                      <p:cBhvr>
                                        <p:cTn id="135" dur="2000" fill="hold"/>
                                        <p:tgtEl>
                                          <p:spTgt spid="30"/>
                                        </p:tgtEl>
                                        <p:attrNameLst>
                                          <p:attrName>style.rotation</p:attrName>
                                        </p:attrNameLst>
                                      </p:cBhvr>
                                      <p:tavLst>
                                        <p:tav tm="0">
                                          <p:val>
                                            <p:fltVal val="90"/>
                                          </p:val>
                                        </p:tav>
                                        <p:tav tm="100000">
                                          <p:val>
                                            <p:fltVal val="0"/>
                                          </p:val>
                                        </p:tav>
                                      </p:tavLst>
                                    </p:anim>
                                    <p:animEffect transition="in" filter="fade">
                                      <p:cBhvr>
                                        <p:cTn id="136" dur="2000"/>
                                        <p:tgtEl>
                                          <p:spTgt spid="30"/>
                                        </p:tgtEl>
                                      </p:cBhvr>
                                    </p:animEffect>
                                  </p:childTnLst>
                                </p:cTn>
                              </p:par>
                              <p:par>
                                <p:cTn id="137" presetID="31" presetClass="entr" presetSubtype="0" fill="hold" nodeType="withEffect">
                                  <p:stCondLst>
                                    <p:cond delay="0"/>
                                  </p:stCondLst>
                                  <p:childTnLst>
                                    <p:set>
                                      <p:cBhvr>
                                        <p:cTn id="138" dur="1" fill="hold">
                                          <p:stCondLst>
                                            <p:cond delay="0"/>
                                          </p:stCondLst>
                                        </p:cTn>
                                        <p:tgtEl>
                                          <p:spTgt spid="31"/>
                                        </p:tgtEl>
                                        <p:attrNameLst>
                                          <p:attrName>style.visibility</p:attrName>
                                        </p:attrNameLst>
                                      </p:cBhvr>
                                      <p:to>
                                        <p:strVal val="visible"/>
                                      </p:to>
                                    </p:set>
                                    <p:anim calcmode="lin" valueType="num">
                                      <p:cBhvr>
                                        <p:cTn id="139" dur="2000" fill="hold"/>
                                        <p:tgtEl>
                                          <p:spTgt spid="31"/>
                                        </p:tgtEl>
                                        <p:attrNameLst>
                                          <p:attrName>ppt_w</p:attrName>
                                        </p:attrNameLst>
                                      </p:cBhvr>
                                      <p:tavLst>
                                        <p:tav tm="0">
                                          <p:val>
                                            <p:fltVal val="0"/>
                                          </p:val>
                                        </p:tav>
                                        <p:tav tm="100000">
                                          <p:val>
                                            <p:strVal val="#ppt_w"/>
                                          </p:val>
                                        </p:tav>
                                      </p:tavLst>
                                    </p:anim>
                                    <p:anim calcmode="lin" valueType="num">
                                      <p:cBhvr>
                                        <p:cTn id="140" dur="2000" fill="hold"/>
                                        <p:tgtEl>
                                          <p:spTgt spid="31"/>
                                        </p:tgtEl>
                                        <p:attrNameLst>
                                          <p:attrName>ppt_h</p:attrName>
                                        </p:attrNameLst>
                                      </p:cBhvr>
                                      <p:tavLst>
                                        <p:tav tm="0">
                                          <p:val>
                                            <p:fltVal val="0"/>
                                          </p:val>
                                        </p:tav>
                                        <p:tav tm="100000">
                                          <p:val>
                                            <p:strVal val="#ppt_h"/>
                                          </p:val>
                                        </p:tav>
                                      </p:tavLst>
                                    </p:anim>
                                    <p:anim calcmode="lin" valueType="num">
                                      <p:cBhvr>
                                        <p:cTn id="141" dur="2000" fill="hold"/>
                                        <p:tgtEl>
                                          <p:spTgt spid="31"/>
                                        </p:tgtEl>
                                        <p:attrNameLst>
                                          <p:attrName>style.rotation</p:attrName>
                                        </p:attrNameLst>
                                      </p:cBhvr>
                                      <p:tavLst>
                                        <p:tav tm="0">
                                          <p:val>
                                            <p:fltVal val="90"/>
                                          </p:val>
                                        </p:tav>
                                        <p:tav tm="100000">
                                          <p:val>
                                            <p:fltVal val="0"/>
                                          </p:val>
                                        </p:tav>
                                      </p:tavLst>
                                    </p:anim>
                                    <p:animEffect transition="in" filter="fade">
                                      <p:cBhvr>
                                        <p:cTn id="142" dur="2000"/>
                                        <p:tgtEl>
                                          <p:spTgt spid="31"/>
                                        </p:tgtEl>
                                      </p:cBhvr>
                                    </p:animEffect>
                                  </p:childTnLst>
                                </p:cTn>
                              </p:par>
                              <p:par>
                                <p:cTn id="143" presetID="31" presetClass="entr" presetSubtype="0" fill="hold" nodeType="withEffect">
                                  <p:stCondLst>
                                    <p:cond delay="0"/>
                                  </p:stCondLst>
                                  <p:childTnLst>
                                    <p:set>
                                      <p:cBhvr>
                                        <p:cTn id="144" dur="1" fill="hold">
                                          <p:stCondLst>
                                            <p:cond delay="0"/>
                                          </p:stCondLst>
                                        </p:cTn>
                                        <p:tgtEl>
                                          <p:spTgt spid="32"/>
                                        </p:tgtEl>
                                        <p:attrNameLst>
                                          <p:attrName>style.visibility</p:attrName>
                                        </p:attrNameLst>
                                      </p:cBhvr>
                                      <p:to>
                                        <p:strVal val="visible"/>
                                      </p:to>
                                    </p:set>
                                    <p:anim calcmode="lin" valueType="num">
                                      <p:cBhvr>
                                        <p:cTn id="145" dur="2000" fill="hold"/>
                                        <p:tgtEl>
                                          <p:spTgt spid="32"/>
                                        </p:tgtEl>
                                        <p:attrNameLst>
                                          <p:attrName>ppt_w</p:attrName>
                                        </p:attrNameLst>
                                      </p:cBhvr>
                                      <p:tavLst>
                                        <p:tav tm="0">
                                          <p:val>
                                            <p:fltVal val="0"/>
                                          </p:val>
                                        </p:tav>
                                        <p:tav tm="100000">
                                          <p:val>
                                            <p:strVal val="#ppt_w"/>
                                          </p:val>
                                        </p:tav>
                                      </p:tavLst>
                                    </p:anim>
                                    <p:anim calcmode="lin" valueType="num">
                                      <p:cBhvr>
                                        <p:cTn id="146" dur="2000" fill="hold"/>
                                        <p:tgtEl>
                                          <p:spTgt spid="32"/>
                                        </p:tgtEl>
                                        <p:attrNameLst>
                                          <p:attrName>ppt_h</p:attrName>
                                        </p:attrNameLst>
                                      </p:cBhvr>
                                      <p:tavLst>
                                        <p:tav tm="0">
                                          <p:val>
                                            <p:fltVal val="0"/>
                                          </p:val>
                                        </p:tav>
                                        <p:tav tm="100000">
                                          <p:val>
                                            <p:strVal val="#ppt_h"/>
                                          </p:val>
                                        </p:tav>
                                      </p:tavLst>
                                    </p:anim>
                                    <p:anim calcmode="lin" valueType="num">
                                      <p:cBhvr>
                                        <p:cTn id="147" dur="2000" fill="hold"/>
                                        <p:tgtEl>
                                          <p:spTgt spid="32"/>
                                        </p:tgtEl>
                                        <p:attrNameLst>
                                          <p:attrName>style.rotation</p:attrName>
                                        </p:attrNameLst>
                                      </p:cBhvr>
                                      <p:tavLst>
                                        <p:tav tm="0">
                                          <p:val>
                                            <p:fltVal val="90"/>
                                          </p:val>
                                        </p:tav>
                                        <p:tav tm="100000">
                                          <p:val>
                                            <p:fltVal val="0"/>
                                          </p:val>
                                        </p:tav>
                                      </p:tavLst>
                                    </p:anim>
                                    <p:animEffect transition="in" filter="fade">
                                      <p:cBhvr>
                                        <p:cTn id="148" dur="2000"/>
                                        <p:tgtEl>
                                          <p:spTgt spid="32"/>
                                        </p:tgtEl>
                                      </p:cBhvr>
                                    </p:animEffect>
                                  </p:childTnLst>
                                </p:cTn>
                              </p:par>
                              <p:par>
                                <p:cTn id="149" presetID="31" presetClass="entr" presetSubtype="0" fill="hold" nodeType="withEffect">
                                  <p:stCondLst>
                                    <p:cond delay="0"/>
                                  </p:stCondLst>
                                  <p:childTnLst>
                                    <p:set>
                                      <p:cBhvr>
                                        <p:cTn id="150" dur="1" fill="hold">
                                          <p:stCondLst>
                                            <p:cond delay="0"/>
                                          </p:stCondLst>
                                        </p:cTn>
                                        <p:tgtEl>
                                          <p:spTgt spid="33"/>
                                        </p:tgtEl>
                                        <p:attrNameLst>
                                          <p:attrName>style.visibility</p:attrName>
                                        </p:attrNameLst>
                                      </p:cBhvr>
                                      <p:to>
                                        <p:strVal val="visible"/>
                                      </p:to>
                                    </p:set>
                                    <p:anim calcmode="lin" valueType="num">
                                      <p:cBhvr>
                                        <p:cTn id="151" dur="2000" fill="hold"/>
                                        <p:tgtEl>
                                          <p:spTgt spid="33"/>
                                        </p:tgtEl>
                                        <p:attrNameLst>
                                          <p:attrName>ppt_w</p:attrName>
                                        </p:attrNameLst>
                                      </p:cBhvr>
                                      <p:tavLst>
                                        <p:tav tm="0">
                                          <p:val>
                                            <p:fltVal val="0"/>
                                          </p:val>
                                        </p:tav>
                                        <p:tav tm="100000">
                                          <p:val>
                                            <p:strVal val="#ppt_w"/>
                                          </p:val>
                                        </p:tav>
                                      </p:tavLst>
                                    </p:anim>
                                    <p:anim calcmode="lin" valueType="num">
                                      <p:cBhvr>
                                        <p:cTn id="152" dur="2000" fill="hold"/>
                                        <p:tgtEl>
                                          <p:spTgt spid="33"/>
                                        </p:tgtEl>
                                        <p:attrNameLst>
                                          <p:attrName>ppt_h</p:attrName>
                                        </p:attrNameLst>
                                      </p:cBhvr>
                                      <p:tavLst>
                                        <p:tav tm="0">
                                          <p:val>
                                            <p:fltVal val="0"/>
                                          </p:val>
                                        </p:tav>
                                        <p:tav tm="100000">
                                          <p:val>
                                            <p:strVal val="#ppt_h"/>
                                          </p:val>
                                        </p:tav>
                                      </p:tavLst>
                                    </p:anim>
                                    <p:anim calcmode="lin" valueType="num">
                                      <p:cBhvr>
                                        <p:cTn id="153" dur="2000" fill="hold"/>
                                        <p:tgtEl>
                                          <p:spTgt spid="33"/>
                                        </p:tgtEl>
                                        <p:attrNameLst>
                                          <p:attrName>style.rotation</p:attrName>
                                        </p:attrNameLst>
                                      </p:cBhvr>
                                      <p:tavLst>
                                        <p:tav tm="0">
                                          <p:val>
                                            <p:fltVal val="90"/>
                                          </p:val>
                                        </p:tav>
                                        <p:tav tm="100000">
                                          <p:val>
                                            <p:fltVal val="0"/>
                                          </p:val>
                                        </p:tav>
                                      </p:tavLst>
                                    </p:anim>
                                    <p:animEffect transition="in" filter="fade">
                                      <p:cBhvr>
                                        <p:cTn id="154" dur="2000"/>
                                        <p:tgtEl>
                                          <p:spTgt spid="33"/>
                                        </p:tgtEl>
                                      </p:cBhvr>
                                    </p:animEffect>
                                  </p:childTnLst>
                                </p:cTn>
                              </p:par>
                              <p:par>
                                <p:cTn id="155" presetID="31" presetClass="entr" presetSubtype="0" fill="hold" nodeType="withEffect">
                                  <p:stCondLst>
                                    <p:cond delay="0"/>
                                  </p:stCondLst>
                                  <p:childTnLst>
                                    <p:set>
                                      <p:cBhvr>
                                        <p:cTn id="156" dur="1" fill="hold">
                                          <p:stCondLst>
                                            <p:cond delay="0"/>
                                          </p:stCondLst>
                                        </p:cTn>
                                        <p:tgtEl>
                                          <p:spTgt spid="34"/>
                                        </p:tgtEl>
                                        <p:attrNameLst>
                                          <p:attrName>style.visibility</p:attrName>
                                        </p:attrNameLst>
                                      </p:cBhvr>
                                      <p:to>
                                        <p:strVal val="visible"/>
                                      </p:to>
                                    </p:set>
                                    <p:anim calcmode="lin" valueType="num">
                                      <p:cBhvr>
                                        <p:cTn id="157" dur="2000" fill="hold"/>
                                        <p:tgtEl>
                                          <p:spTgt spid="34"/>
                                        </p:tgtEl>
                                        <p:attrNameLst>
                                          <p:attrName>ppt_w</p:attrName>
                                        </p:attrNameLst>
                                      </p:cBhvr>
                                      <p:tavLst>
                                        <p:tav tm="0">
                                          <p:val>
                                            <p:fltVal val="0"/>
                                          </p:val>
                                        </p:tav>
                                        <p:tav tm="100000">
                                          <p:val>
                                            <p:strVal val="#ppt_w"/>
                                          </p:val>
                                        </p:tav>
                                      </p:tavLst>
                                    </p:anim>
                                    <p:anim calcmode="lin" valueType="num">
                                      <p:cBhvr>
                                        <p:cTn id="158" dur="2000" fill="hold"/>
                                        <p:tgtEl>
                                          <p:spTgt spid="34"/>
                                        </p:tgtEl>
                                        <p:attrNameLst>
                                          <p:attrName>ppt_h</p:attrName>
                                        </p:attrNameLst>
                                      </p:cBhvr>
                                      <p:tavLst>
                                        <p:tav tm="0">
                                          <p:val>
                                            <p:fltVal val="0"/>
                                          </p:val>
                                        </p:tav>
                                        <p:tav tm="100000">
                                          <p:val>
                                            <p:strVal val="#ppt_h"/>
                                          </p:val>
                                        </p:tav>
                                      </p:tavLst>
                                    </p:anim>
                                    <p:anim calcmode="lin" valueType="num">
                                      <p:cBhvr>
                                        <p:cTn id="159" dur="2000" fill="hold"/>
                                        <p:tgtEl>
                                          <p:spTgt spid="34"/>
                                        </p:tgtEl>
                                        <p:attrNameLst>
                                          <p:attrName>style.rotation</p:attrName>
                                        </p:attrNameLst>
                                      </p:cBhvr>
                                      <p:tavLst>
                                        <p:tav tm="0">
                                          <p:val>
                                            <p:fltVal val="90"/>
                                          </p:val>
                                        </p:tav>
                                        <p:tav tm="100000">
                                          <p:val>
                                            <p:fltVal val="0"/>
                                          </p:val>
                                        </p:tav>
                                      </p:tavLst>
                                    </p:anim>
                                    <p:animEffect transition="in" filter="fade">
                                      <p:cBhvr>
                                        <p:cTn id="160" dur="2000"/>
                                        <p:tgtEl>
                                          <p:spTgt spid="34"/>
                                        </p:tgtEl>
                                      </p:cBhvr>
                                    </p:animEffect>
                                  </p:childTnLst>
                                </p:cTn>
                              </p:par>
                              <p:par>
                                <p:cTn id="161" presetID="31" presetClass="entr" presetSubtype="0" fill="hold" nodeType="withEffect">
                                  <p:stCondLst>
                                    <p:cond delay="0"/>
                                  </p:stCondLst>
                                  <p:childTnLst>
                                    <p:set>
                                      <p:cBhvr>
                                        <p:cTn id="162" dur="1" fill="hold">
                                          <p:stCondLst>
                                            <p:cond delay="0"/>
                                          </p:stCondLst>
                                        </p:cTn>
                                        <p:tgtEl>
                                          <p:spTgt spid="35"/>
                                        </p:tgtEl>
                                        <p:attrNameLst>
                                          <p:attrName>style.visibility</p:attrName>
                                        </p:attrNameLst>
                                      </p:cBhvr>
                                      <p:to>
                                        <p:strVal val="visible"/>
                                      </p:to>
                                    </p:set>
                                    <p:anim calcmode="lin" valueType="num">
                                      <p:cBhvr>
                                        <p:cTn id="163" dur="2000" fill="hold"/>
                                        <p:tgtEl>
                                          <p:spTgt spid="35"/>
                                        </p:tgtEl>
                                        <p:attrNameLst>
                                          <p:attrName>ppt_w</p:attrName>
                                        </p:attrNameLst>
                                      </p:cBhvr>
                                      <p:tavLst>
                                        <p:tav tm="0">
                                          <p:val>
                                            <p:fltVal val="0"/>
                                          </p:val>
                                        </p:tav>
                                        <p:tav tm="100000">
                                          <p:val>
                                            <p:strVal val="#ppt_w"/>
                                          </p:val>
                                        </p:tav>
                                      </p:tavLst>
                                    </p:anim>
                                    <p:anim calcmode="lin" valueType="num">
                                      <p:cBhvr>
                                        <p:cTn id="164" dur="2000" fill="hold"/>
                                        <p:tgtEl>
                                          <p:spTgt spid="35"/>
                                        </p:tgtEl>
                                        <p:attrNameLst>
                                          <p:attrName>ppt_h</p:attrName>
                                        </p:attrNameLst>
                                      </p:cBhvr>
                                      <p:tavLst>
                                        <p:tav tm="0">
                                          <p:val>
                                            <p:fltVal val="0"/>
                                          </p:val>
                                        </p:tav>
                                        <p:tav tm="100000">
                                          <p:val>
                                            <p:strVal val="#ppt_h"/>
                                          </p:val>
                                        </p:tav>
                                      </p:tavLst>
                                    </p:anim>
                                    <p:anim calcmode="lin" valueType="num">
                                      <p:cBhvr>
                                        <p:cTn id="165" dur="2000" fill="hold"/>
                                        <p:tgtEl>
                                          <p:spTgt spid="35"/>
                                        </p:tgtEl>
                                        <p:attrNameLst>
                                          <p:attrName>style.rotation</p:attrName>
                                        </p:attrNameLst>
                                      </p:cBhvr>
                                      <p:tavLst>
                                        <p:tav tm="0">
                                          <p:val>
                                            <p:fltVal val="90"/>
                                          </p:val>
                                        </p:tav>
                                        <p:tav tm="100000">
                                          <p:val>
                                            <p:fltVal val="0"/>
                                          </p:val>
                                        </p:tav>
                                      </p:tavLst>
                                    </p:anim>
                                    <p:animEffect transition="in" filter="fade">
                                      <p:cBhvr>
                                        <p:cTn id="166" dur="2000"/>
                                        <p:tgtEl>
                                          <p:spTgt spid="35"/>
                                        </p:tgtEl>
                                      </p:cBhvr>
                                    </p:animEffec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nodeType="clickEffect">
                                  <p:stCondLst>
                                    <p:cond delay="0"/>
                                  </p:stCondLst>
                                  <p:childTnLst>
                                    <p:set>
                                      <p:cBhvr>
                                        <p:cTn id="170" dur="1" fill="hold">
                                          <p:stCondLst>
                                            <p:cond delay="0"/>
                                          </p:stCondLst>
                                        </p:cTn>
                                        <p:tgtEl>
                                          <p:spTgt spid="24"/>
                                        </p:tgtEl>
                                        <p:attrNameLst>
                                          <p:attrName>style.visibility</p:attrName>
                                        </p:attrNameLst>
                                      </p:cBhvr>
                                      <p:to>
                                        <p:strVal val="visible"/>
                                      </p:to>
                                    </p:set>
                                    <p:anim calcmode="lin" valueType="num">
                                      <p:cBhvr additive="base">
                                        <p:cTn id="171" dur="500" fill="hold"/>
                                        <p:tgtEl>
                                          <p:spTgt spid="24"/>
                                        </p:tgtEl>
                                        <p:attrNameLst>
                                          <p:attrName>ppt_x</p:attrName>
                                        </p:attrNameLst>
                                      </p:cBhvr>
                                      <p:tavLst>
                                        <p:tav tm="0">
                                          <p:val>
                                            <p:strVal val="#ppt_x"/>
                                          </p:val>
                                        </p:tav>
                                        <p:tav tm="100000">
                                          <p:val>
                                            <p:strVal val="#ppt_x"/>
                                          </p:val>
                                        </p:tav>
                                      </p:tavLst>
                                    </p:anim>
                                    <p:anim calcmode="lin" valueType="num">
                                      <p:cBhvr additive="base">
                                        <p:cTn id="172" dur="500" fill="hold"/>
                                        <p:tgtEl>
                                          <p:spTgt spid="24"/>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36"/>
                                        </p:tgtEl>
                                        <p:attrNameLst>
                                          <p:attrName>style.visibility</p:attrName>
                                        </p:attrNameLst>
                                      </p:cBhvr>
                                      <p:to>
                                        <p:strVal val="visible"/>
                                      </p:to>
                                    </p:set>
                                    <p:anim calcmode="lin" valueType="num">
                                      <p:cBhvr additive="base">
                                        <p:cTn id="175" dur="500" fill="hold"/>
                                        <p:tgtEl>
                                          <p:spTgt spid="36"/>
                                        </p:tgtEl>
                                        <p:attrNameLst>
                                          <p:attrName>ppt_x</p:attrName>
                                        </p:attrNameLst>
                                      </p:cBhvr>
                                      <p:tavLst>
                                        <p:tav tm="0">
                                          <p:val>
                                            <p:strVal val="#ppt_x"/>
                                          </p:val>
                                        </p:tav>
                                        <p:tav tm="100000">
                                          <p:val>
                                            <p:strVal val="#ppt_x"/>
                                          </p:val>
                                        </p:tav>
                                      </p:tavLst>
                                    </p:anim>
                                    <p:anim calcmode="lin" valueType="num">
                                      <p:cBhvr additive="base">
                                        <p:cTn id="17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457200" y="2698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6163" y="762000"/>
            <a:ext cx="7204075" cy="59388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0" y="4953000"/>
            <a:ext cx="7772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prstClr val="white"/>
                </a:solidFill>
              </a:rPr>
              <a:t>all stakeholder groups</a:t>
            </a:r>
          </a:p>
        </p:txBody>
      </p:sp>
    </p:spTree>
    <p:extLst>
      <p:ext uri="{BB962C8B-B14F-4D97-AF65-F5344CB8AC3E}">
        <p14:creationId xmlns:p14="http://schemas.microsoft.com/office/powerpoint/2010/main" val="1288307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3663" y="-255588"/>
            <a:ext cx="9144001"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rot="5400000">
            <a:off x="757076" y="2099971"/>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Rounded Rectangle 3"/>
          <p:cNvSpPr/>
          <p:nvPr/>
        </p:nvSpPr>
        <p:spPr>
          <a:xfrm rot="5400000">
            <a:off x="6793067" y="-95717"/>
            <a:ext cx="1575306"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ounded Rectangle 4"/>
          <p:cNvSpPr/>
          <p:nvPr/>
        </p:nvSpPr>
        <p:spPr>
          <a:xfrm rot="5400000">
            <a:off x="3736547" y="2852990"/>
            <a:ext cx="1810837"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ounded Rectangle 5"/>
          <p:cNvSpPr/>
          <p:nvPr/>
        </p:nvSpPr>
        <p:spPr>
          <a:xfrm rot="5400000">
            <a:off x="958609" y="-75064"/>
            <a:ext cx="1219964" cy="2938754"/>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Title 3"/>
          <p:cNvSpPr txBox="1">
            <a:spLocks/>
          </p:cNvSpPr>
          <p:nvPr/>
        </p:nvSpPr>
        <p:spPr bwMode="auto">
          <a:xfrm rot="-246943">
            <a:off x="319088" y="698500"/>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200">
                <a:solidFill>
                  <a:srgbClr val="FFFFFF"/>
                </a:solidFill>
                <a:latin typeface="Times New Roman" charset="0"/>
                <a:cs typeface="Times New Roman" charset="0"/>
              </a:rPr>
              <a:t>Ci3T Primary Plan: Procedures for Teaching</a:t>
            </a:r>
          </a:p>
        </p:txBody>
      </p:sp>
      <p:sp>
        <p:nvSpPr>
          <p:cNvPr id="8" name="Title 3"/>
          <p:cNvSpPr txBox="1">
            <a:spLocks/>
          </p:cNvSpPr>
          <p:nvPr/>
        </p:nvSpPr>
        <p:spPr bwMode="auto">
          <a:xfrm rot="414631">
            <a:off x="487363" y="2057400"/>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200">
                <a:solidFill>
                  <a:srgbClr val="FFFFFF"/>
                </a:solidFill>
                <a:latin typeface="Times New Roman" charset="0"/>
                <a:cs typeface="Times New Roman" charset="0"/>
              </a:rPr>
              <a:t>Ci3T Primary Plan: Procedures for Reinforcing</a:t>
            </a:r>
          </a:p>
        </p:txBody>
      </p:sp>
      <p:sp>
        <p:nvSpPr>
          <p:cNvPr id="14" name="Title 3"/>
          <p:cNvSpPr txBox="1">
            <a:spLocks/>
          </p:cNvSpPr>
          <p:nvPr/>
        </p:nvSpPr>
        <p:spPr bwMode="auto">
          <a:xfrm rot="-330507">
            <a:off x="319088" y="3927475"/>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200">
                <a:solidFill>
                  <a:srgbClr val="FFFFFF"/>
                </a:solidFill>
                <a:latin typeface="Times New Roman" charset="0"/>
                <a:cs typeface="Times New Roman" charset="0"/>
              </a:rPr>
              <a:t>Ci3T Primary Plan: Procedures for Monitoring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778" y="2755614"/>
            <a:ext cx="2541070" cy="328844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259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276600" y="3556993"/>
            <a:ext cx="4146256" cy="2845713"/>
          </a:xfrm>
          <a:prstGeom prst="rect">
            <a:avLst/>
          </a:prstGeom>
          <a:ln>
            <a:noFill/>
          </a:ln>
          <a:effectLst>
            <a:outerShdw blurRad="292100" dist="139700" dir="2700000" algn="tl" rotWithShape="0">
              <a:srgbClr val="333333">
                <a:alpha val="65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3981899822"/>
              </p:ext>
            </p:extLst>
          </p:nvPr>
        </p:nvGraphicFramePr>
        <p:xfrm>
          <a:off x="762000" y="914400"/>
          <a:ext cx="7543800" cy="4267200"/>
        </p:xfrm>
        <a:graphic>
          <a:graphicData uri="http://schemas.openxmlformats.org/drawingml/2006/table">
            <a:tbl>
              <a:tblPr/>
              <a:tblGrid>
                <a:gridCol w="3771620">
                  <a:extLst>
                    <a:ext uri="{9D8B030D-6E8A-4147-A177-3AD203B41FA5}">
                      <a16:colId xmlns:a16="http://schemas.microsoft.com/office/drawing/2014/main" val="20000"/>
                    </a:ext>
                  </a:extLst>
                </a:gridCol>
                <a:gridCol w="3772180">
                  <a:extLst>
                    <a:ext uri="{9D8B030D-6E8A-4147-A177-3AD203B41FA5}">
                      <a16:colId xmlns:a16="http://schemas.microsoft.com/office/drawing/2014/main" val="20001"/>
                    </a:ext>
                  </a:extLst>
                </a:gridCol>
              </a:tblGrid>
              <a:tr h="418245">
                <a:tc gridSpan="2">
                  <a:txBody>
                    <a:bodyPr/>
                    <a:lstStyle/>
                    <a:p>
                      <a:pPr marL="0" marR="0" algn="ctr">
                        <a:spcBef>
                          <a:spcPts val="0"/>
                        </a:spcBef>
                        <a:spcAft>
                          <a:spcPts val="0"/>
                        </a:spcAft>
                      </a:pPr>
                      <a:r>
                        <a:rPr lang="en-US" sz="2000" b="1" dirty="0">
                          <a:latin typeface="Times New Roman"/>
                          <a:ea typeface="Times New Roman"/>
                          <a:cs typeface="Times New Roman"/>
                        </a:rPr>
                        <a:t>Procedures for Teaching</a:t>
                      </a:r>
                      <a:endParaRPr lang="en-US" sz="2000" dirty="0">
                        <a:latin typeface="Times New Roman"/>
                        <a:ea typeface="Times New Roman"/>
                        <a:cs typeface="Times New Roman"/>
                      </a:endParaRPr>
                    </a:p>
                  </a:txBody>
                  <a:tcPr marL="49124" marR="49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218792">
                <a:tc>
                  <a:txBody>
                    <a:bodyPr/>
                    <a:lstStyle/>
                    <a:p>
                      <a:pPr marL="0" marR="0">
                        <a:spcBef>
                          <a:spcPts val="0"/>
                        </a:spcBef>
                        <a:spcAft>
                          <a:spcPts val="0"/>
                        </a:spcAft>
                      </a:pPr>
                      <a:r>
                        <a:rPr lang="en-US" sz="2000" b="1" dirty="0">
                          <a:latin typeface="Times New Roman"/>
                          <a:ea typeface="Times New Roman"/>
                          <a:cs typeface="Times New Roman"/>
                        </a:rPr>
                        <a:t>Faculty and Staff: </a:t>
                      </a:r>
                      <a:endParaRPr lang="en-US" sz="2000" dirty="0">
                        <a:latin typeface="Times New Roman"/>
                        <a:ea typeface="Times New Roman"/>
                        <a:cs typeface="Times New Roman"/>
                      </a:endParaRPr>
                    </a:p>
                  </a:txBody>
                  <a:tcPr marL="49124" marR="4912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dirty="0">
                        <a:latin typeface="Times New Roman"/>
                        <a:ea typeface="Times New Roman"/>
                        <a:cs typeface="Times New Roman"/>
                      </a:endParaRPr>
                    </a:p>
                  </a:txBody>
                  <a:tcPr marL="49124" marR="4912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4961">
                <a:tc>
                  <a:txBody>
                    <a:bodyPr/>
                    <a:lstStyle/>
                    <a:p>
                      <a:pPr marL="0" marR="0">
                        <a:spcBef>
                          <a:spcPts val="0"/>
                        </a:spcBef>
                        <a:spcAft>
                          <a:spcPts val="0"/>
                        </a:spcAft>
                      </a:pPr>
                      <a:r>
                        <a:rPr lang="en-US" sz="2000" b="1" dirty="0">
                          <a:latin typeface="Times New Roman"/>
                          <a:ea typeface="Times New Roman"/>
                          <a:cs typeface="Times New Roman"/>
                        </a:rPr>
                        <a:t>Students: </a:t>
                      </a:r>
                      <a:endParaRPr lang="en-US" sz="2000" dirty="0">
                        <a:latin typeface="Times New Roman"/>
                        <a:ea typeface="Times New Roman"/>
                        <a:cs typeface="Times New Roman"/>
                      </a:endParaRPr>
                    </a:p>
                  </a:txBody>
                  <a:tcPr marL="49124" marR="4912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dirty="0">
                        <a:latin typeface="Times New Roman"/>
                        <a:ea typeface="Times New Roman"/>
                        <a:cs typeface="Times New Roman"/>
                      </a:endParaRPr>
                    </a:p>
                  </a:txBody>
                  <a:tcPr marL="49124" marR="4912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55202">
                <a:tc>
                  <a:txBody>
                    <a:bodyPr/>
                    <a:lstStyle/>
                    <a:p>
                      <a:pPr marL="0" marR="0">
                        <a:spcBef>
                          <a:spcPts val="0"/>
                        </a:spcBef>
                        <a:spcAft>
                          <a:spcPts val="0"/>
                        </a:spcAft>
                      </a:pPr>
                      <a:r>
                        <a:rPr lang="en-US" sz="2000" b="1" dirty="0">
                          <a:latin typeface="Times New Roman"/>
                          <a:ea typeface="Times New Roman"/>
                          <a:cs typeface="Times New Roman"/>
                        </a:rPr>
                        <a:t>Parents/ Community: </a:t>
                      </a:r>
                      <a:endParaRPr lang="en-US" sz="2000" dirty="0">
                        <a:latin typeface="Times New Roman"/>
                        <a:ea typeface="Times New Roman"/>
                        <a:cs typeface="Times New Roman"/>
                      </a:endParaRPr>
                    </a:p>
                  </a:txBody>
                  <a:tcPr marL="49124" marR="4912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dirty="0">
                        <a:latin typeface="Times New Roman"/>
                        <a:ea typeface="Times New Roman"/>
                        <a:cs typeface="Times New Roman"/>
                      </a:endParaRPr>
                    </a:p>
                  </a:txBody>
                  <a:tcPr marL="49124" marR="49124"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760" name="TextBox 4"/>
          <p:cNvSpPr txBox="1">
            <a:spLocks noChangeArrowheads="1"/>
          </p:cNvSpPr>
          <p:nvPr/>
        </p:nvSpPr>
        <p:spPr bwMode="auto">
          <a:xfrm>
            <a:off x="6477000" y="6461125"/>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r>
              <a:rPr lang="en-US" altLang="en-US" sz="1800">
                <a:solidFill>
                  <a:srgbClr val="000000"/>
                </a:solidFill>
                <a:cs typeface="Arial" panose="020B0604020202020204" pitchFamily="34" charset="0"/>
              </a:rPr>
              <a:t>Lane &amp; Oakes 2012</a:t>
            </a:r>
          </a:p>
        </p:txBody>
      </p:sp>
      <p:sp>
        <p:nvSpPr>
          <p:cNvPr id="31761" name="Rectangle 1"/>
          <p:cNvSpPr>
            <a:spLocks noChangeArrowheads="1"/>
          </p:cNvSpPr>
          <p:nvPr/>
        </p:nvSpPr>
        <p:spPr bwMode="auto">
          <a:xfrm>
            <a:off x="2392695" y="6486482"/>
            <a:ext cx="408031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r>
              <a:rPr lang="en-US" altLang="en-US" sz="1800" u="sng" dirty="0">
                <a:solidFill>
                  <a:srgbClr val="1F497D"/>
                </a:solidFill>
                <a:latin typeface="Calibri" panose="020F0502020204030204" pitchFamily="34" charset="0"/>
                <a:cs typeface="Arial" panose="020B0604020202020204" pitchFamily="34" charset="0"/>
                <a:hlinkClick r:id="rId4"/>
              </a:rPr>
              <a:t>https://youtu.be/b4swsa_knYE</a:t>
            </a:r>
            <a:r>
              <a:rPr lang="en-US" altLang="en-US" sz="1800" u="sng" dirty="0">
                <a:solidFill>
                  <a:srgbClr val="1F497D"/>
                </a:solidFill>
                <a:latin typeface="Calibri" panose="020F0502020204030204" pitchFamily="34" charset="0"/>
                <a:cs typeface="Arial" panose="020B0604020202020204" pitchFamily="34" charset="0"/>
              </a:rPr>
              <a:t> </a:t>
            </a:r>
            <a:endParaRPr lang="en-US" altLang="en-US" sz="2000" dirty="0">
              <a:latin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513" y="555910"/>
            <a:ext cx="3321050" cy="29384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Content Placeholder 4"/>
          <p:cNvPicPr>
            <a:picLocks noChangeAspect="1"/>
          </p:cNvPicPr>
          <p:nvPr/>
        </p:nvPicPr>
        <p:blipFill>
          <a:blip r:embed="rId6"/>
          <a:stretch>
            <a:fillRect/>
          </a:stretch>
        </p:blipFill>
        <p:spPr bwMode="auto">
          <a:xfrm>
            <a:off x="6027487" y="3281315"/>
            <a:ext cx="3083229" cy="380057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36347" y="5181533"/>
            <a:ext cx="2893284" cy="1616418"/>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8"/>
          <a:stretch>
            <a:fillRect/>
          </a:stretch>
        </p:blipFill>
        <p:spPr>
          <a:xfrm>
            <a:off x="2394766" y="4407608"/>
            <a:ext cx="1809167" cy="158213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8879" y="1535047"/>
            <a:ext cx="2913321" cy="21537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68259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90600" y="838200"/>
          <a:ext cx="7315200" cy="4191001"/>
        </p:xfrm>
        <a:graphic>
          <a:graphicData uri="http://schemas.openxmlformats.org/drawingml/2006/table">
            <a:tbl>
              <a:tblPr/>
              <a:tblGrid>
                <a:gridCol w="3657327">
                  <a:extLst>
                    <a:ext uri="{9D8B030D-6E8A-4147-A177-3AD203B41FA5}">
                      <a16:colId xmlns:a16="http://schemas.microsoft.com/office/drawing/2014/main" val="20000"/>
                    </a:ext>
                  </a:extLst>
                </a:gridCol>
                <a:gridCol w="3657873">
                  <a:extLst>
                    <a:ext uri="{9D8B030D-6E8A-4147-A177-3AD203B41FA5}">
                      <a16:colId xmlns:a16="http://schemas.microsoft.com/office/drawing/2014/main" val="20001"/>
                    </a:ext>
                  </a:extLst>
                </a:gridCol>
              </a:tblGrid>
              <a:tr h="462976">
                <a:tc gridSpan="2">
                  <a:txBody>
                    <a:bodyPr/>
                    <a:lstStyle/>
                    <a:p>
                      <a:pPr marL="0" marR="0" algn="ctr">
                        <a:spcBef>
                          <a:spcPts val="0"/>
                        </a:spcBef>
                        <a:spcAft>
                          <a:spcPts val="0"/>
                        </a:spcAft>
                      </a:pPr>
                      <a:r>
                        <a:rPr lang="en-US" sz="2000" b="1" dirty="0">
                          <a:latin typeface="+mn-lt"/>
                          <a:ea typeface="Times New Roman"/>
                          <a:cs typeface="Times New Roman"/>
                        </a:rPr>
                        <a:t>Procedures for Reinforcing</a:t>
                      </a:r>
                      <a:endParaRPr lang="en-US" sz="2000" dirty="0">
                        <a:latin typeface="+mn-lt"/>
                        <a:ea typeface="Times New Roman"/>
                        <a:cs typeface="Times New Roman"/>
                      </a:endParaRPr>
                    </a:p>
                  </a:txBody>
                  <a:tcPr marL="49121" marR="491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180498">
                <a:tc>
                  <a:txBody>
                    <a:bodyPr/>
                    <a:lstStyle/>
                    <a:p>
                      <a:pPr marL="0" marR="0">
                        <a:spcBef>
                          <a:spcPts val="0"/>
                        </a:spcBef>
                        <a:spcAft>
                          <a:spcPts val="0"/>
                        </a:spcAft>
                      </a:pPr>
                      <a:r>
                        <a:rPr lang="en-US" sz="2000" b="1" dirty="0">
                          <a:latin typeface="+mn-lt"/>
                          <a:ea typeface="Times New Roman"/>
                          <a:cs typeface="Times New Roman"/>
                        </a:rPr>
                        <a:t>Faculty and Staff: </a:t>
                      </a:r>
                      <a:endParaRPr lang="en-US" sz="2000" dirty="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2000" dirty="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34903">
                <a:tc>
                  <a:txBody>
                    <a:bodyPr/>
                    <a:lstStyle/>
                    <a:p>
                      <a:pPr marL="0" marR="0">
                        <a:spcBef>
                          <a:spcPts val="0"/>
                        </a:spcBef>
                        <a:spcAft>
                          <a:spcPts val="0"/>
                        </a:spcAft>
                      </a:pPr>
                      <a:r>
                        <a:rPr lang="en-US" sz="2000" b="1" dirty="0">
                          <a:latin typeface="+mn-lt"/>
                          <a:ea typeface="Times New Roman"/>
                          <a:cs typeface="Times New Roman"/>
                        </a:rPr>
                        <a:t>Students: </a:t>
                      </a:r>
                      <a:endParaRPr lang="en-US" sz="2000" dirty="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12624">
                <a:tc>
                  <a:txBody>
                    <a:bodyPr/>
                    <a:lstStyle/>
                    <a:p>
                      <a:pPr marL="0" marR="0">
                        <a:spcBef>
                          <a:spcPts val="0"/>
                        </a:spcBef>
                        <a:spcAft>
                          <a:spcPts val="0"/>
                        </a:spcAft>
                      </a:pPr>
                      <a:r>
                        <a:rPr lang="en-US" sz="2000" b="1" dirty="0">
                          <a:latin typeface="+mn-lt"/>
                          <a:ea typeface="Times New Roman"/>
                          <a:cs typeface="Times New Roman"/>
                        </a:rPr>
                        <a:t>Parents/ Community: </a:t>
                      </a:r>
                      <a:endParaRPr lang="en-US" sz="2000" dirty="0">
                        <a:latin typeface="+mn-lt"/>
                        <a:ea typeface="Times New Roman"/>
                        <a:cs typeface="Times New Roman"/>
                      </a:endParaRPr>
                    </a:p>
                  </a:txBody>
                  <a:tcPr marL="49121" marR="4912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2000" dirty="0">
                        <a:latin typeface="+mn-lt"/>
                        <a:ea typeface="Times New Roman"/>
                        <a:cs typeface="Times New Roman"/>
                      </a:endParaRPr>
                    </a:p>
                  </a:txBody>
                  <a:tcPr marL="49121" marR="4912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2721" name="TextBox 4"/>
          <p:cNvSpPr txBox="1">
            <a:spLocks noChangeArrowheads="1"/>
          </p:cNvSpPr>
          <p:nvPr/>
        </p:nvSpPr>
        <p:spPr bwMode="auto">
          <a:xfrm>
            <a:off x="6487357" y="6263936"/>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800" dirty="0">
                <a:solidFill>
                  <a:srgbClr val="000000"/>
                </a:solidFill>
                <a:latin typeface="Verdana" panose="020B0604030504040204" pitchFamily="34" charset="0"/>
              </a:rPr>
              <a:t>Lane &amp; Oakes 2012</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79" b="24756"/>
          <a:stretch/>
        </p:blipFill>
        <p:spPr>
          <a:xfrm>
            <a:off x="3493946" y="5029201"/>
            <a:ext cx="2320334" cy="182421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0943" y="1305017"/>
            <a:ext cx="2794857" cy="372647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870" t="11358" r="5464" b="6913"/>
          <a:stretch/>
        </p:blipFill>
        <p:spPr>
          <a:xfrm>
            <a:off x="-1" y="4634144"/>
            <a:ext cx="3493947" cy="2223856"/>
          </a:xfrm>
          <a:prstGeom prst="rect">
            <a:avLst/>
          </a:prstGeom>
        </p:spPr>
      </p:pic>
      <p:grpSp>
        <p:nvGrpSpPr>
          <p:cNvPr id="7" name="Group 6"/>
          <p:cNvGrpSpPr/>
          <p:nvPr/>
        </p:nvGrpSpPr>
        <p:grpSpPr>
          <a:xfrm rot="1097234">
            <a:off x="4057984" y="4213814"/>
            <a:ext cx="4344052" cy="2230860"/>
            <a:chOff x="3412067" y="2336800"/>
            <a:chExt cx="5103283" cy="2656946"/>
          </a:xfrm>
        </p:grpSpPr>
        <p:sp>
          <p:nvSpPr>
            <p:cNvPr id="8" name="Rectangle 7"/>
            <p:cNvSpPr/>
            <p:nvPr/>
          </p:nvSpPr>
          <p:spPr>
            <a:xfrm>
              <a:off x="3412067" y="2336800"/>
              <a:ext cx="5103283" cy="2656946"/>
            </a:xfrm>
            <a:prstGeom prst="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Adobe Caslon Pro Bold" panose="0205070206050A020403" pitchFamily="18" charset="0"/>
                </a:rPr>
                <a:t>                  </a:t>
              </a:r>
            </a:p>
            <a:p>
              <a:pPr algn="ctr"/>
              <a:r>
                <a:rPr lang="en-US" sz="2400" b="1" dirty="0">
                  <a:latin typeface="Adobe Caslon Pro Bold" panose="0205070206050A020403" pitchFamily="18" charset="0"/>
                </a:rPr>
                <a:t>                    Donation Coupon for:</a:t>
              </a:r>
            </a:p>
            <a:p>
              <a:pPr algn="ctr"/>
              <a:r>
                <a:rPr lang="en-US" sz="2400" dirty="0"/>
                <a:t> 1 box  of Macaroni and Cheese to Community Food Drive</a:t>
              </a:r>
            </a:p>
          </p:txBody>
        </p:sp>
        <p:pic>
          <p:nvPicPr>
            <p:cNvPr id="9" name="Picture 8"/>
            <p:cNvPicPr>
              <a:picLocks noChangeAspect="1"/>
            </p:cNvPicPr>
            <p:nvPr/>
          </p:nvPicPr>
          <p:blipFill>
            <a:blip r:embed="rId5"/>
            <a:stretch>
              <a:fillRect/>
            </a:stretch>
          </p:blipFill>
          <p:spPr>
            <a:xfrm>
              <a:off x="3498850" y="2482056"/>
              <a:ext cx="1361976" cy="1183217"/>
            </a:xfrm>
            <a:prstGeom prst="rect">
              <a:avLst/>
            </a:prstGeom>
          </p:spPr>
        </p:pic>
      </p:grpSp>
    </p:spTree>
    <p:extLst>
      <p:ext uri="{BB962C8B-B14F-4D97-AF65-F5344CB8AC3E}">
        <p14:creationId xmlns:p14="http://schemas.microsoft.com/office/powerpoint/2010/main" val="75789047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147" y="98593"/>
            <a:ext cx="7888817" cy="1325563"/>
          </a:xfrm>
          <a:solidFill>
            <a:schemeClr val="tx2">
              <a:lumMod val="40000"/>
              <a:lumOff val="60000"/>
            </a:schemeClr>
          </a:solidFill>
        </p:spPr>
        <p:txBody>
          <a:bodyPr rtlCol="0">
            <a:normAutofit/>
          </a:bodyPr>
          <a:lstStyle/>
          <a:p>
            <a:pPr algn="ctr" eaLnBrk="1" fontAlgn="auto" hangingPunct="1">
              <a:spcAft>
                <a:spcPts val="0"/>
              </a:spcAft>
              <a:defRPr/>
            </a:pPr>
            <a:r>
              <a:rPr lang="en-US" dirty="0"/>
              <a:t>Essential Components of </a:t>
            </a:r>
            <a:br>
              <a:rPr lang="en-US" dirty="0"/>
            </a:br>
            <a:r>
              <a:rPr lang="en-US" dirty="0"/>
              <a:t>Primary Prevention Efforts</a:t>
            </a:r>
          </a:p>
        </p:txBody>
      </p:sp>
      <p:graphicFrame>
        <p:nvGraphicFramePr>
          <p:cNvPr id="5" name="Content Placeholder 4"/>
          <p:cNvGraphicFramePr>
            <a:graphicFrameLocks noGrp="1"/>
          </p:cNvGraphicFramePr>
          <p:nvPr>
            <p:ph type="chart" idx="4294967295"/>
            <p:extLst/>
          </p:nvPr>
        </p:nvGraphicFramePr>
        <p:xfrm>
          <a:off x="1339056" y="1490133"/>
          <a:ext cx="64770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436" name="Picture 2" descr="C:\Users\lanekl\AppData\Local\Microsoft\Windows\Temporary Internet Files\Content.IE5\XYSES8X4\MCj04248180000[1].wmf"/>
          <p:cNvPicPr>
            <a:picLocks noGrp="1" noChangeAspect="1" noChangeArrowheads="1"/>
          </p:cNvPicPr>
          <p:nvPr>
            <p:ph sz="half" idx="4294967295"/>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a:xfrm>
            <a:off x="6248400" y="1131487"/>
            <a:ext cx="2895600" cy="2514600"/>
          </a:xfrm>
        </p:spPr>
      </p:pic>
      <p:sp>
        <p:nvSpPr>
          <p:cNvPr id="18439" name="TextBox 7"/>
          <p:cNvSpPr txBox="1">
            <a:spLocks noChangeArrowheads="1"/>
          </p:cNvSpPr>
          <p:nvPr/>
        </p:nvSpPr>
        <p:spPr bwMode="auto">
          <a:xfrm rot="-792876">
            <a:off x="6587886" y="1576378"/>
            <a:ext cx="2301681" cy="1631950"/>
          </a:xfrm>
          <a:custGeom>
            <a:avLst/>
            <a:gdLst>
              <a:gd name="connsiteX0" fmla="*/ 0 w 2281326"/>
              <a:gd name="connsiteY0" fmla="*/ 0 h 1631950"/>
              <a:gd name="connsiteX1" fmla="*/ 2281326 w 2281326"/>
              <a:gd name="connsiteY1" fmla="*/ 0 h 1631950"/>
              <a:gd name="connsiteX2" fmla="*/ 2281326 w 2281326"/>
              <a:gd name="connsiteY2" fmla="*/ 1631950 h 1631950"/>
              <a:gd name="connsiteX3" fmla="*/ 0 w 2281326"/>
              <a:gd name="connsiteY3" fmla="*/ 1631950 h 1631950"/>
              <a:gd name="connsiteX4" fmla="*/ 0 w 2281326"/>
              <a:gd name="connsiteY4" fmla="*/ 0 h 1631950"/>
              <a:gd name="connsiteX0" fmla="*/ 0 w 2281326"/>
              <a:gd name="connsiteY0" fmla="*/ 0 h 1631950"/>
              <a:gd name="connsiteX1" fmla="*/ 2197534 w 2281326"/>
              <a:gd name="connsiteY1" fmla="*/ 171657 h 1631950"/>
              <a:gd name="connsiteX2" fmla="*/ 2281326 w 2281326"/>
              <a:gd name="connsiteY2" fmla="*/ 1631950 h 1631950"/>
              <a:gd name="connsiteX3" fmla="*/ 0 w 2281326"/>
              <a:gd name="connsiteY3" fmla="*/ 1631950 h 1631950"/>
              <a:gd name="connsiteX4" fmla="*/ 0 w 2281326"/>
              <a:gd name="connsiteY4" fmla="*/ 0 h 1631950"/>
              <a:gd name="connsiteX0" fmla="*/ 0 w 2281326"/>
              <a:gd name="connsiteY0" fmla="*/ 0 h 1631950"/>
              <a:gd name="connsiteX1" fmla="*/ 2165064 w 2281326"/>
              <a:gd name="connsiteY1" fmla="*/ 198821 h 1631950"/>
              <a:gd name="connsiteX2" fmla="*/ 2281326 w 2281326"/>
              <a:gd name="connsiteY2" fmla="*/ 1631950 h 1631950"/>
              <a:gd name="connsiteX3" fmla="*/ 0 w 2281326"/>
              <a:gd name="connsiteY3" fmla="*/ 1631950 h 1631950"/>
              <a:gd name="connsiteX4" fmla="*/ 0 w 2281326"/>
              <a:gd name="connsiteY4" fmla="*/ 0 h 1631950"/>
              <a:gd name="connsiteX0" fmla="*/ 0 w 2281326"/>
              <a:gd name="connsiteY0" fmla="*/ 0 h 1631950"/>
              <a:gd name="connsiteX1" fmla="*/ 855676 w 2281326"/>
              <a:gd name="connsiteY1" fmla="*/ 72117 h 1631950"/>
              <a:gd name="connsiteX2" fmla="*/ 2165064 w 2281326"/>
              <a:gd name="connsiteY2" fmla="*/ 198821 h 1631950"/>
              <a:gd name="connsiteX3" fmla="*/ 2281326 w 2281326"/>
              <a:gd name="connsiteY3" fmla="*/ 1631950 h 1631950"/>
              <a:gd name="connsiteX4" fmla="*/ 0 w 2281326"/>
              <a:gd name="connsiteY4" fmla="*/ 1631950 h 1631950"/>
              <a:gd name="connsiteX5" fmla="*/ 0 w 2281326"/>
              <a:gd name="connsiteY5" fmla="*/ 0 h 1631950"/>
              <a:gd name="connsiteX0" fmla="*/ 0 w 2281326"/>
              <a:gd name="connsiteY0" fmla="*/ 0 h 1631950"/>
              <a:gd name="connsiteX1" fmla="*/ 852739 w 2281326"/>
              <a:gd name="connsiteY1" fmla="*/ 10548 h 1631950"/>
              <a:gd name="connsiteX2" fmla="*/ 2165064 w 2281326"/>
              <a:gd name="connsiteY2" fmla="*/ 198821 h 1631950"/>
              <a:gd name="connsiteX3" fmla="*/ 2281326 w 2281326"/>
              <a:gd name="connsiteY3" fmla="*/ 1631950 h 1631950"/>
              <a:gd name="connsiteX4" fmla="*/ 0 w 2281326"/>
              <a:gd name="connsiteY4" fmla="*/ 1631950 h 1631950"/>
              <a:gd name="connsiteX5" fmla="*/ 0 w 2281326"/>
              <a:gd name="connsiteY5" fmla="*/ 0 h 1631950"/>
              <a:gd name="connsiteX0" fmla="*/ 0 w 2281326"/>
              <a:gd name="connsiteY0" fmla="*/ 0 h 1631950"/>
              <a:gd name="connsiteX1" fmla="*/ 852739 w 2281326"/>
              <a:gd name="connsiteY1" fmla="*/ 10548 h 1631950"/>
              <a:gd name="connsiteX2" fmla="*/ 1478166 w 2281326"/>
              <a:gd name="connsiteY2" fmla="*/ 87834 h 1631950"/>
              <a:gd name="connsiteX3" fmla="*/ 2165064 w 2281326"/>
              <a:gd name="connsiteY3" fmla="*/ 198821 h 1631950"/>
              <a:gd name="connsiteX4" fmla="*/ 2281326 w 2281326"/>
              <a:gd name="connsiteY4" fmla="*/ 1631950 h 1631950"/>
              <a:gd name="connsiteX5" fmla="*/ 0 w 2281326"/>
              <a:gd name="connsiteY5" fmla="*/ 1631950 h 1631950"/>
              <a:gd name="connsiteX6" fmla="*/ 0 w 2281326"/>
              <a:gd name="connsiteY6" fmla="*/ 0 h 1631950"/>
              <a:gd name="connsiteX0" fmla="*/ 0 w 2281326"/>
              <a:gd name="connsiteY0" fmla="*/ 0 h 1631950"/>
              <a:gd name="connsiteX1" fmla="*/ 852739 w 2281326"/>
              <a:gd name="connsiteY1" fmla="*/ 10548 h 1631950"/>
              <a:gd name="connsiteX2" fmla="*/ 1425841 w 2281326"/>
              <a:gd name="connsiteY2" fmla="*/ 162517 h 1631950"/>
              <a:gd name="connsiteX3" fmla="*/ 2165064 w 2281326"/>
              <a:gd name="connsiteY3" fmla="*/ 198821 h 1631950"/>
              <a:gd name="connsiteX4" fmla="*/ 2281326 w 2281326"/>
              <a:gd name="connsiteY4" fmla="*/ 1631950 h 1631950"/>
              <a:gd name="connsiteX5" fmla="*/ 0 w 2281326"/>
              <a:gd name="connsiteY5" fmla="*/ 1631950 h 1631950"/>
              <a:gd name="connsiteX6" fmla="*/ 0 w 2281326"/>
              <a:gd name="connsiteY6" fmla="*/ 0 h 1631950"/>
              <a:gd name="connsiteX0" fmla="*/ 0 w 2281326"/>
              <a:gd name="connsiteY0" fmla="*/ 0 h 1631950"/>
              <a:gd name="connsiteX1" fmla="*/ 852739 w 2281326"/>
              <a:gd name="connsiteY1" fmla="*/ 10548 h 1631950"/>
              <a:gd name="connsiteX2" fmla="*/ 1129613 w 2281326"/>
              <a:gd name="connsiteY2" fmla="*/ 127745 h 1631950"/>
              <a:gd name="connsiteX3" fmla="*/ 2165064 w 2281326"/>
              <a:gd name="connsiteY3" fmla="*/ 198821 h 1631950"/>
              <a:gd name="connsiteX4" fmla="*/ 2281326 w 2281326"/>
              <a:gd name="connsiteY4" fmla="*/ 1631950 h 1631950"/>
              <a:gd name="connsiteX5" fmla="*/ 0 w 2281326"/>
              <a:gd name="connsiteY5" fmla="*/ 1631950 h 1631950"/>
              <a:gd name="connsiteX6" fmla="*/ 0 w 2281326"/>
              <a:gd name="connsiteY6" fmla="*/ 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326" h="1631950">
                <a:moveTo>
                  <a:pt x="0" y="0"/>
                </a:moveTo>
                <a:lnTo>
                  <a:pt x="852739" y="10548"/>
                </a:lnTo>
                <a:lnTo>
                  <a:pt x="1129613" y="127745"/>
                </a:lnTo>
                <a:lnTo>
                  <a:pt x="2165064" y="198821"/>
                </a:lnTo>
                <a:lnTo>
                  <a:pt x="2281326" y="1631950"/>
                </a:lnTo>
                <a:lnTo>
                  <a:pt x="0" y="1631950"/>
                </a:lnTo>
                <a:lnTo>
                  <a:pt x="0" y="0"/>
                </a:lnTo>
                <a:close/>
              </a:path>
            </a:pathLst>
          </a:custGeom>
          <a:solidFill>
            <a:srgbClr val="ADE595"/>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2000" b="1" dirty="0">
              <a:solidFill>
                <a:srgbClr val="000000"/>
              </a:solidFill>
              <a:latin typeface="Lucida Bright" panose="02040602050505020304" pitchFamily="18" charset="0"/>
            </a:endParaRPr>
          </a:p>
          <a:p>
            <a:pPr algn="ctr">
              <a:spcBef>
                <a:spcPct val="0"/>
              </a:spcBef>
              <a:buFontTx/>
              <a:buNone/>
            </a:pPr>
            <a:r>
              <a:rPr lang="en-US" altLang="en-US" sz="2000" b="1" dirty="0">
                <a:solidFill>
                  <a:srgbClr val="000000"/>
                </a:solidFill>
                <a:latin typeface="Lucida Bright" panose="02040602050505020304" pitchFamily="18" charset="0"/>
              </a:rPr>
              <a:t>Critical information for school and district teams </a:t>
            </a:r>
            <a:endParaRPr lang="en-US" altLang="en-US" sz="2000" b="1" dirty="0">
              <a:solidFill>
                <a:srgbClr val="000000"/>
              </a:solidFill>
            </a:endParaRPr>
          </a:p>
        </p:txBody>
      </p:sp>
    </p:spTree>
    <p:extLst>
      <p:ext uri="{BB962C8B-B14F-4D97-AF65-F5344CB8AC3E}">
        <p14:creationId xmlns:p14="http://schemas.microsoft.com/office/powerpoint/2010/main" val="108578803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79852871"/>
              </p:ext>
            </p:extLst>
          </p:nvPr>
        </p:nvGraphicFramePr>
        <p:xfrm>
          <a:off x="304800" y="304800"/>
          <a:ext cx="8458202" cy="6255067"/>
        </p:xfrm>
        <a:graphic>
          <a:graphicData uri="http://schemas.openxmlformats.org/drawingml/2006/table">
            <a:tbl>
              <a:tblPr firstRow="1" firstCol="1" lastRow="1" lastCol="1" bandRow="1" bandCol="1"/>
              <a:tblGrid>
                <a:gridCol w="2362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556847">
                  <a:extLst>
                    <a:ext uri="{9D8B030D-6E8A-4147-A177-3AD203B41FA5}">
                      <a16:colId xmlns:a16="http://schemas.microsoft.com/office/drawing/2014/main" val="20005"/>
                    </a:ext>
                  </a:extLst>
                </a:gridCol>
                <a:gridCol w="650631">
                  <a:extLst>
                    <a:ext uri="{9D8B030D-6E8A-4147-A177-3AD203B41FA5}">
                      <a16:colId xmlns:a16="http://schemas.microsoft.com/office/drawing/2014/main" val="20006"/>
                    </a:ext>
                  </a:extLst>
                </a:gridCol>
                <a:gridCol w="545121">
                  <a:extLst>
                    <a:ext uri="{9D8B030D-6E8A-4147-A177-3AD203B41FA5}">
                      <a16:colId xmlns:a16="http://schemas.microsoft.com/office/drawing/2014/main" val="20007"/>
                    </a:ext>
                  </a:extLst>
                </a:gridCol>
                <a:gridCol w="756141">
                  <a:extLst>
                    <a:ext uri="{9D8B030D-6E8A-4147-A177-3AD203B41FA5}">
                      <a16:colId xmlns:a16="http://schemas.microsoft.com/office/drawing/2014/main" val="20008"/>
                    </a:ext>
                  </a:extLst>
                </a:gridCol>
                <a:gridCol w="650631">
                  <a:extLst>
                    <a:ext uri="{9D8B030D-6E8A-4147-A177-3AD203B41FA5}">
                      <a16:colId xmlns:a16="http://schemas.microsoft.com/office/drawing/2014/main" val="20009"/>
                    </a:ext>
                  </a:extLst>
                </a:gridCol>
                <a:gridCol w="650631">
                  <a:extLst>
                    <a:ext uri="{9D8B030D-6E8A-4147-A177-3AD203B41FA5}">
                      <a16:colId xmlns:a16="http://schemas.microsoft.com/office/drawing/2014/main" val="20010"/>
                    </a:ext>
                  </a:extLst>
                </a:gridCol>
              </a:tblGrid>
              <a:tr h="228600">
                <a:tc>
                  <a:txBody>
                    <a:bodyPr/>
                    <a:lstStyle/>
                    <a:p>
                      <a:pPr marL="0" marR="0">
                        <a:spcBef>
                          <a:spcPts val="0"/>
                        </a:spcBef>
                        <a:spcAft>
                          <a:spcPts val="0"/>
                        </a:spcAft>
                      </a:pPr>
                      <a:r>
                        <a:rPr lang="en-US" sz="1800" b="1" dirty="0">
                          <a:effectLst/>
                          <a:latin typeface="Constantia"/>
                          <a:ea typeface="Times New Roman"/>
                          <a:cs typeface="Times New Roman"/>
                        </a:rPr>
                        <a:t>Measure</a:t>
                      </a:r>
                      <a:endParaRPr lang="en-US" sz="1800" dirty="0">
                        <a:effectLst/>
                        <a:latin typeface="Times New Roman"/>
                        <a:ea typeface="Times New Roman"/>
                        <a:cs typeface="Times New Roman"/>
                      </a:endParaRP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Constantia"/>
                          <a:ea typeface="Times New Roman"/>
                          <a:cs typeface="Times New Roman"/>
                        </a:rPr>
                        <a:t>Aug</a:t>
                      </a:r>
                      <a:endParaRPr lang="en-US" sz="1400" b="1" dirty="0">
                        <a:effectLst/>
                        <a:latin typeface="Times New Roman"/>
                        <a:ea typeface="Times New Roman"/>
                        <a:cs typeface="Times New Roman"/>
                      </a:endParaRP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cs typeface="Times New Roman"/>
                        </a:rPr>
                        <a:t>Sept</a:t>
                      </a: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cs typeface="Times New Roman"/>
                        </a:rPr>
                        <a:t>Oct</a:t>
                      </a: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cs typeface="Times New Roman"/>
                        </a:rPr>
                        <a:t>Nov</a:t>
                      </a: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cs typeface="Times New Roman"/>
                        </a:rPr>
                        <a:t>Dec</a:t>
                      </a: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cs typeface="Times New Roman"/>
                        </a:rPr>
                        <a:t>Jan</a:t>
                      </a: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Constantia"/>
                          <a:ea typeface="Times New Roman"/>
                          <a:cs typeface="Times New Roman"/>
                        </a:rPr>
                        <a:t>Feb</a:t>
                      </a:r>
                      <a:endParaRPr lang="en-US" sz="1400" b="1" dirty="0">
                        <a:effectLst/>
                        <a:latin typeface="Times New Roman"/>
                        <a:ea typeface="Times New Roman"/>
                        <a:cs typeface="Times New Roman"/>
                      </a:endParaRP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Constantia"/>
                          <a:ea typeface="Times New Roman"/>
                          <a:cs typeface="Times New Roman"/>
                        </a:rPr>
                        <a:t>March</a:t>
                      </a:r>
                      <a:endParaRPr lang="en-US" sz="1400" b="1" dirty="0">
                        <a:effectLst/>
                        <a:latin typeface="Times New Roman"/>
                        <a:ea typeface="Times New Roman"/>
                        <a:cs typeface="Times New Roman"/>
                      </a:endParaRP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Constantia"/>
                          <a:ea typeface="Times New Roman"/>
                          <a:cs typeface="Times New Roman"/>
                        </a:rPr>
                        <a:t>April</a:t>
                      </a:r>
                      <a:endParaRPr lang="en-US" sz="1400" b="1" dirty="0">
                        <a:effectLst/>
                        <a:latin typeface="Times New Roman"/>
                        <a:ea typeface="Times New Roman"/>
                        <a:cs typeface="Times New Roman"/>
                      </a:endParaRP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Times New Roman"/>
                          <a:ea typeface="Times New Roman"/>
                          <a:cs typeface="Times New Roman"/>
                        </a:rPr>
                        <a:t>May</a:t>
                      </a:r>
                    </a:p>
                  </a:txBody>
                  <a:tcPr marL="61949" marR="619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5968">
                <a:tc gridSpan="11">
                  <a:txBody>
                    <a:bodyPr/>
                    <a:lstStyle/>
                    <a:p>
                      <a:pPr marL="0" marR="0">
                        <a:spcBef>
                          <a:spcPts val="0"/>
                        </a:spcBef>
                        <a:spcAft>
                          <a:spcPts val="0"/>
                        </a:spcAft>
                      </a:pPr>
                      <a:r>
                        <a:rPr lang="en-US" sz="1400" b="1" dirty="0">
                          <a:effectLst/>
                          <a:latin typeface="Constantia"/>
                          <a:ea typeface="Times New Roman"/>
                          <a:cs typeface="Times New Roman"/>
                        </a:rPr>
                        <a:t>School Demographics</a:t>
                      </a: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10001"/>
                  </a:ext>
                </a:extLst>
              </a:tr>
              <a:tr h="247691">
                <a:tc>
                  <a:txBody>
                    <a:bodyPr/>
                    <a:lstStyle/>
                    <a:p>
                      <a:pPr marL="0" marR="0">
                        <a:spcBef>
                          <a:spcPts val="0"/>
                        </a:spcBef>
                        <a:spcAft>
                          <a:spcPts val="0"/>
                        </a:spcAft>
                      </a:pPr>
                      <a:r>
                        <a:rPr lang="en-US" sz="1400" b="1" dirty="0">
                          <a:effectLst/>
                          <a:latin typeface="Constantia"/>
                          <a:ea typeface="Times New Roman"/>
                          <a:cs typeface="Times New Roman"/>
                        </a:rPr>
                        <a:t>Student Demographic Information</a:t>
                      </a:r>
                      <a:endParaRPr lang="en-US" sz="18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7691">
                <a:tc gridSpan="11">
                  <a:txBody>
                    <a:bodyPr/>
                    <a:lstStyle/>
                    <a:p>
                      <a:pPr marL="0" marR="0">
                        <a:spcBef>
                          <a:spcPts val="0"/>
                        </a:spcBef>
                        <a:spcAft>
                          <a:spcPts val="0"/>
                        </a:spcAft>
                      </a:pPr>
                      <a:r>
                        <a:rPr lang="en-US" sz="1400" b="1" dirty="0">
                          <a:effectLst/>
                          <a:latin typeface="Constantia"/>
                          <a:ea typeface="Times New Roman"/>
                          <a:cs typeface="Times New Roman"/>
                        </a:rPr>
                        <a:t>Screening Measures</a:t>
                      </a: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10003"/>
                  </a:ext>
                </a:extLst>
              </a:tr>
              <a:tr h="316161">
                <a:tc>
                  <a:txBody>
                    <a:bodyPr/>
                    <a:lstStyle/>
                    <a:p>
                      <a:pPr marL="0" marR="0">
                        <a:spcBef>
                          <a:spcPts val="0"/>
                        </a:spcBef>
                        <a:spcAft>
                          <a:spcPts val="0"/>
                        </a:spcAft>
                      </a:pPr>
                      <a:r>
                        <a:rPr lang="en-US" sz="1400" b="1" dirty="0">
                          <a:effectLst/>
                          <a:latin typeface="Constantia"/>
                          <a:ea typeface="Times New Roman"/>
                          <a:cs typeface="Times New Roman"/>
                        </a:rPr>
                        <a:t>       SRSS-IE</a:t>
                      </a:r>
                      <a:endParaRPr lang="en-US" sz="18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4"/>
                  </a:ext>
                </a:extLst>
              </a:tr>
              <a:tr h="316161">
                <a:tc>
                  <a:txBody>
                    <a:bodyPr/>
                    <a:lstStyle/>
                    <a:p>
                      <a:pPr marL="0" marR="0">
                        <a:spcBef>
                          <a:spcPts val="0"/>
                        </a:spcBef>
                        <a:spcAft>
                          <a:spcPts val="0"/>
                        </a:spcAft>
                      </a:pPr>
                      <a:r>
                        <a:rPr lang="en-US" sz="1400" b="1" dirty="0">
                          <a:effectLst/>
                          <a:latin typeface="Constantia"/>
                          <a:ea typeface="Times New Roman"/>
                          <a:cs typeface="Times New Roman"/>
                        </a:rPr>
                        <a:t>       </a:t>
                      </a:r>
                      <a:endParaRPr lang="en-US" sz="18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6161">
                <a:tc>
                  <a:txBody>
                    <a:bodyPr/>
                    <a:lstStyle/>
                    <a:p>
                      <a:pPr marL="0" marR="0">
                        <a:spcBef>
                          <a:spcPts val="0"/>
                        </a:spcBef>
                        <a:spcAft>
                          <a:spcPts val="0"/>
                        </a:spcAft>
                      </a:pPr>
                      <a:r>
                        <a:rPr lang="en-US" sz="1400" b="1" dirty="0">
                          <a:effectLst/>
                          <a:latin typeface="Constantia"/>
                          <a:ea typeface="Times New Roman"/>
                          <a:cs typeface="Times New Roman"/>
                        </a:rPr>
                        <a:t> </a:t>
                      </a:r>
                      <a:endParaRPr lang="en-US" sz="18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8645">
                <a:tc gridSpan="11">
                  <a:txBody>
                    <a:bodyPr/>
                    <a:lstStyle/>
                    <a:p>
                      <a:pPr marL="0" marR="0">
                        <a:spcBef>
                          <a:spcPts val="0"/>
                        </a:spcBef>
                        <a:spcAft>
                          <a:spcPts val="0"/>
                        </a:spcAft>
                      </a:pPr>
                      <a:r>
                        <a:rPr lang="en-US" sz="1400" b="1" dirty="0">
                          <a:effectLst/>
                          <a:latin typeface="Constantia"/>
                          <a:ea typeface="Times New Roman"/>
                          <a:cs typeface="Times New Roman"/>
                        </a:rPr>
                        <a:t>Student Outcome Measures - Academic</a:t>
                      </a: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10007"/>
                  </a:ext>
                </a:extLst>
              </a:tr>
              <a:tr h="262022">
                <a:tc>
                  <a:txBody>
                    <a:bodyPr/>
                    <a:lstStyle/>
                    <a:p>
                      <a:pPr marL="0" marR="0" lvl="0">
                        <a:spcBef>
                          <a:spcPts val="0"/>
                        </a:spcBef>
                        <a:spcAft>
                          <a:spcPts val="0"/>
                        </a:spcAft>
                      </a:pPr>
                      <a:endParaRPr lang="en-US" sz="18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2022">
                <a:tc>
                  <a:txBody>
                    <a:bodyPr/>
                    <a:lstStyle/>
                    <a:p>
                      <a:pPr marL="0" marR="0" lvl="0">
                        <a:spcBef>
                          <a:spcPts val="0"/>
                        </a:spcBef>
                        <a:spcAft>
                          <a:spcPts val="0"/>
                        </a:spcAft>
                      </a:pPr>
                      <a:endParaRPr lang="en-US" sz="18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2022">
                <a:tc>
                  <a:txBody>
                    <a:bodyPr/>
                    <a:lstStyle/>
                    <a:p>
                      <a:pPr marL="0" marR="0">
                        <a:spcBef>
                          <a:spcPts val="0"/>
                        </a:spcBef>
                        <a:spcAft>
                          <a:spcPts val="0"/>
                        </a:spcAft>
                      </a:pPr>
                      <a:r>
                        <a:rPr lang="en-US" sz="1400" b="1" dirty="0">
                          <a:effectLst/>
                          <a:latin typeface="Constantia"/>
                          <a:ea typeface="Times New Roman"/>
                          <a:cs typeface="Times New Roman"/>
                        </a:rPr>
                        <a:t> </a:t>
                      </a:r>
                      <a:endParaRPr lang="en-US" sz="18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2022">
                <a:tc>
                  <a:txBody>
                    <a:bodyPr/>
                    <a:lstStyle/>
                    <a:p>
                      <a:pPr marL="0" marR="0">
                        <a:spcBef>
                          <a:spcPts val="0"/>
                        </a:spcBef>
                        <a:spcAft>
                          <a:spcPts val="0"/>
                        </a:spcAft>
                      </a:pPr>
                      <a:r>
                        <a:rPr lang="en-US" sz="1400" b="1" dirty="0">
                          <a:effectLst/>
                          <a:latin typeface="Constantia"/>
                          <a:ea typeface="Times New Roman"/>
                          <a:cs typeface="Times New Roman"/>
                        </a:rPr>
                        <a:t> </a:t>
                      </a:r>
                      <a:endParaRPr lang="en-US" sz="18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62337">
                <a:tc gridSpan="11">
                  <a:txBody>
                    <a:bodyPr/>
                    <a:lstStyle/>
                    <a:p>
                      <a:pPr marL="0" marR="0">
                        <a:spcBef>
                          <a:spcPts val="0"/>
                        </a:spcBef>
                        <a:spcAft>
                          <a:spcPts val="0"/>
                        </a:spcAft>
                      </a:pPr>
                      <a:r>
                        <a:rPr lang="en-US" sz="1400" b="1" dirty="0">
                          <a:effectLst/>
                          <a:latin typeface="Constantia"/>
                          <a:ea typeface="Times New Roman"/>
                          <a:cs typeface="Times New Roman"/>
                        </a:rPr>
                        <a:t>Student Outcome Measures - Behavior</a:t>
                      </a: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10012"/>
                  </a:ext>
                </a:extLst>
              </a:tr>
              <a:tr h="268393">
                <a:tc>
                  <a:txBody>
                    <a:bodyPr/>
                    <a:lstStyle/>
                    <a:p>
                      <a:pPr marL="0" marR="0" lvl="0">
                        <a:spcBef>
                          <a:spcPts val="0"/>
                        </a:spcBef>
                        <a:spcAft>
                          <a:spcPts val="0"/>
                        </a:spcAft>
                      </a:pPr>
                      <a:r>
                        <a:rPr lang="en-US" sz="1200" b="1" dirty="0">
                          <a:effectLst/>
                          <a:latin typeface="Constantia"/>
                          <a:ea typeface="Times New Roman"/>
                          <a:cs typeface="Times New Roman"/>
                        </a:rPr>
                        <a:t> </a:t>
                      </a:r>
                      <a:endParaRPr lang="en-US" sz="16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8393">
                <a:tc>
                  <a:txBody>
                    <a:bodyPr/>
                    <a:lstStyle/>
                    <a:p>
                      <a:pPr marL="0" marR="0">
                        <a:spcBef>
                          <a:spcPts val="0"/>
                        </a:spcBef>
                        <a:spcAft>
                          <a:spcPts val="0"/>
                        </a:spcAft>
                      </a:pPr>
                      <a:r>
                        <a:rPr lang="en-US" sz="1200" b="1" dirty="0">
                          <a:effectLst/>
                          <a:latin typeface="Constantia"/>
                          <a:ea typeface="Times New Roman"/>
                          <a:cs typeface="Times New Roman"/>
                        </a:rPr>
                        <a:t> </a:t>
                      </a:r>
                      <a:endParaRPr lang="en-US" sz="16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68393">
                <a:tc>
                  <a:txBody>
                    <a:bodyPr/>
                    <a:lstStyle/>
                    <a:p>
                      <a:pPr marL="0" marR="0">
                        <a:spcBef>
                          <a:spcPts val="0"/>
                        </a:spcBef>
                        <a:spcAft>
                          <a:spcPts val="0"/>
                        </a:spcAft>
                      </a:pPr>
                      <a:r>
                        <a:rPr lang="en-US" sz="1600" b="1" dirty="0">
                          <a:effectLst/>
                          <a:latin typeface="Constantia"/>
                          <a:ea typeface="Times New Roman"/>
                          <a:cs typeface="Times New Roman"/>
                        </a:rPr>
                        <a:t> </a:t>
                      </a:r>
                      <a:endParaRPr lang="en-US" sz="16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28584">
                <a:tc gridSpan="11">
                  <a:txBody>
                    <a:bodyPr/>
                    <a:lstStyle/>
                    <a:p>
                      <a:pPr marL="0" marR="0">
                        <a:spcBef>
                          <a:spcPts val="0"/>
                        </a:spcBef>
                        <a:spcAft>
                          <a:spcPts val="0"/>
                        </a:spcAft>
                      </a:pPr>
                      <a:r>
                        <a:rPr lang="en-US" sz="1600" b="1" dirty="0">
                          <a:effectLst/>
                          <a:latin typeface="Constantia"/>
                          <a:ea typeface="Times New Roman"/>
                          <a:cs typeface="Times New Roman"/>
                        </a:rPr>
                        <a:t>Program Measures </a:t>
                      </a: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6"/>
                  </a:ext>
                </a:extLst>
              </a:tr>
              <a:tr h="228584">
                <a:tc>
                  <a:txBody>
                    <a:bodyPr/>
                    <a:lstStyle/>
                    <a:p>
                      <a:pPr marL="0" marR="0">
                        <a:spcBef>
                          <a:spcPts val="0"/>
                        </a:spcBef>
                        <a:spcAft>
                          <a:spcPts val="0"/>
                        </a:spcAft>
                      </a:pPr>
                      <a:r>
                        <a:rPr lang="en-US" sz="1600" dirty="0">
                          <a:effectLst/>
                          <a:latin typeface="Constantia"/>
                          <a:ea typeface="Times New Roman"/>
                          <a:cs typeface="Times New Roman"/>
                        </a:rPr>
                        <a:t>    Social Validity - PIRS</a:t>
                      </a:r>
                      <a:endParaRPr lang="en-US" sz="16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28584">
                <a:tc>
                  <a:txBody>
                    <a:bodyPr/>
                    <a:lstStyle/>
                    <a:p>
                      <a:pPr marL="0" marR="0">
                        <a:spcBef>
                          <a:spcPts val="0"/>
                        </a:spcBef>
                        <a:spcAft>
                          <a:spcPts val="0"/>
                        </a:spcAft>
                      </a:pPr>
                      <a:r>
                        <a:rPr lang="en-US" sz="1600" dirty="0">
                          <a:effectLst/>
                          <a:latin typeface="Constantia"/>
                          <a:ea typeface="Times New Roman"/>
                          <a:cs typeface="Times New Roman"/>
                        </a:rPr>
                        <a:t>    Schoolwide Evaluation Tool (SET)</a:t>
                      </a:r>
                      <a:endParaRPr lang="en-US" sz="16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28584">
                <a:tc>
                  <a:txBody>
                    <a:bodyPr/>
                    <a:lstStyle/>
                    <a:p>
                      <a:pPr marL="0" marR="0">
                        <a:spcBef>
                          <a:spcPts val="0"/>
                        </a:spcBef>
                        <a:spcAft>
                          <a:spcPts val="0"/>
                        </a:spcAft>
                      </a:pPr>
                      <a:r>
                        <a:rPr lang="en-US" sz="1600" dirty="0">
                          <a:effectLst/>
                          <a:latin typeface="Constantia"/>
                          <a:ea typeface="Times New Roman"/>
                          <a:cs typeface="Times New Roman"/>
                        </a:rPr>
                        <a:t>    CI3T Treatment Integrity </a:t>
                      </a:r>
                      <a:endParaRPr lang="en-US" sz="16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Constantia"/>
                          <a:ea typeface="Times New Roman"/>
                          <a:cs typeface="Times New Roman"/>
                        </a:rPr>
                        <a:t> </a:t>
                      </a: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onstantia"/>
                          <a:ea typeface="Times New Roman"/>
                          <a:cs typeface="Times New Roman"/>
                        </a:rPr>
                        <a:t> </a:t>
                      </a:r>
                      <a:endParaRPr lang="en-US" sz="1100">
                        <a:effectLst/>
                        <a:latin typeface="Times New Roman"/>
                        <a:ea typeface="Times New Roman"/>
                        <a:cs typeface="Times New Roman"/>
                      </a:endParaRPr>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1949" marR="619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3932801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51919" y="2057400"/>
            <a:ext cx="3840163" cy="172561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0" name="Content Placeholder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63825"/>
            <a:ext cx="3268663" cy="41941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bwMode="auto">
          <a:xfrm>
            <a:off x="762000" y="3759200"/>
            <a:ext cx="8382000"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eaLnBrk="1" hangingPunct="1">
              <a:spcBef>
                <a:spcPct val="0"/>
              </a:spcBef>
              <a:buFontTx/>
              <a:buNone/>
            </a:pPr>
            <a:r>
              <a:rPr lang="en-US" altLang="en-US">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4121916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127000" y="2049463"/>
            <a:ext cx="8382000"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eaLnBrk="1" hangingPunct="1">
              <a:spcBef>
                <a:spcPct val="0"/>
              </a:spcBef>
              <a:buFontTx/>
              <a:buNone/>
            </a:pPr>
            <a:r>
              <a:rPr lang="en-US" altLang="en-US">
                <a:solidFill>
                  <a:srgbClr val="FFFFFF"/>
                </a:solidFill>
                <a:latin typeface="Times New Roman" charset="0"/>
                <a:ea typeface="MS PGothic" charset="-128"/>
                <a:cs typeface="Times New Roman" charset="0"/>
              </a:rPr>
              <a:t>Tertiary (Tier 3) Intervention Grids</a:t>
            </a:r>
          </a:p>
        </p:txBody>
      </p:sp>
      <p:sp>
        <p:nvSpPr>
          <p:cNvPr id="7" name="Oval 6"/>
          <p:cNvSpPr/>
          <p:nvPr/>
        </p:nvSpPr>
        <p:spPr>
          <a:xfrm>
            <a:off x="2667000" y="1066800"/>
            <a:ext cx="3810000" cy="1143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0" name="Content Placeholder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2986088"/>
            <a:ext cx="4400550" cy="37195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640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913"/>
            <a:ext cx="9144000" cy="1171575"/>
          </a:xfrm>
        </p:spPr>
        <p:txBody>
          <a:bodyPr/>
          <a:lstStyle/>
          <a:p>
            <a:pPr algn="ctr" eaLnBrk="1" fontAlgn="auto" hangingPunct="1">
              <a:spcAft>
                <a:spcPts val="0"/>
              </a:spcAft>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nvPr>
        </p:nvGraphicFramePr>
        <p:xfrm>
          <a:off x="395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71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84703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1981509514"/>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a:t>
            </a:r>
            <a:br>
              <a:rPr lang="en-US" dirty="0"/>
            </a:br>
            <a:r>
              <a:rPr lang="en-US" dirty="0"/>
              <a:t>Commitment to Students</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744742590"/>
              </p:ext>
            </p:extLst>
          </p:nvPr>
        </p:nvGraphicFramePr>
        <p:xfrm>
          <a:off x="4629150" y="1825625"/>
          <a:ext cx="3886200" cy="2517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3971333320"/>
              </p:ext>
            </p:extLst>
          </p:nvPr>
        </p:nvGraphicFramePr>
        <p:xfrm>
          <a:off x="4643898" y="4367981"/>
          <a:ext cx="4038600" cy="20621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ontent Placeholder 10"/>
          <p:cNvSpPr>
            <a:spLocks noGrp="1"/>
          </p:cNvSpPr>
          <p:nvPr>
            <p:ph sz="half" idx="1"/>
          </p:nvPr>
        </p:nvSpPr>
        <p:spPr>
          <a:prstGeom prst="rect">
            <a:avLst/>
          </a:prstGeom>
        </p:spPr>
        <p:txBody>
          <a:bodyPr>
            <a:normAutofit fontScale="77500" lnSpcReduction="20000"/>
          </a:bodyPr>
          <a:lstStyle/>
          <a:p>
            <a:pPr marL="342900" indent="-342900" algn="l">
              <a:buFont typeface="Arial" panose="020B0604020202020204" pitchFamily="34" charset="0"/>
              <a:buChar char="•"/>
            </a:pPr>
            <a:r>
              <a:rPr lang="en-US" dirty="0"/>
              <a:t>Students with emotional and behavioral disorders (EBD) represent a diverse and challenging group of students to teach (</a:t>
            </a:r>
            <a:r>
              <a:rPr lang="en-US" dirty="0" err="1"/>
              <a:t>Forness</a:t>
            </a:r>
            <a:r>
              <a:rPr lang="en-US" dirty="0"/>
              <a:t>, Freeman, </a:t>
            </a:r>
            <a:r>
              <a:rPr lang="en-US" dirty="0" err="1"/>
              <a:t>Paparella</a:t>
            </a:r>
            <a:r>
              <a:rPr lang="en-US" dirty="0"/>
              <a:t>, Kauffman, &amp; Walker, 2011)</a:t>
            </a:r>
          </a:p>
          <a:p>
            <a:pPr marL="342900" indent="-342900" algn="l">
              <a:buFont typeface="Arial" panose="020B0604020202020204" pitchFamily="34" charset="0"/>
              <a:buChar char="•"/>
            </a:pPr>
            <a:r>
              <a:rPr lang="en-US" dirty="0"/>
              <a:t>Historically as a field we have</a:t>
            </a:r>
          </a:p>
          <a:p>
            <a:pPr marL="342900" indent="-342900" algn="l">
              <a:buFontTx/>
              <a:buChar char="-"/>
            </a:pPr>
            <a:r>
              <a:rPr lang="en-US" dirty="0"/>
              <a:t>viewed behavioral and social challenges to be within individual deficits (Landrum &amp; Tankersley, 2013)</a:t>
            </a:r>
          </a:p>
          <a:p>
            <a:pPr marL="342900" indent="-342900" algn="l">
              <a:buFontTx/>
              <a:buChar char="-"/>
            </a:pPr>
            <a:r>
              <a:rPr lang="en-US" dirty="0"/>
              <a:t>Relied on reactive approaches to address these challenges (Horner &amp; Sugai, 2015) </a:t>
            </a:r>
          </a:p>
        </p:txBody>
      </p:sp>
      <p:sp>
        <p:nvSpPr>
          <p:cNvPr id="9" name="Right Arrow 8"/>
          <p:cNvSpPr/>
          <p:nvPr/>
        </p:nvSpPr>
        <p:spPr>
          <a:xfrm>
            <a:off x="3276600" y="5716605"/>
            <a:ext cx="2163588" cy="11905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Shift … Systems Level Perspective</a:t>
            </a:r>
          </a:p>
        </p:txBody>
      </p:sp>
    </p:spTree>
    <p:extLst>
      <p:ext uri="{BB962C8B-B14F-4D97-AF65-F5344CB8AC3E}">
        <p14:creationId xmlns:p14="http://schemas.microsoft.com/office/powerpoint/2010/main" val="132564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97437"/>
            <a:ext cx="6559550" cy="1517615"/>
          </a:xfrm>
        </p:spPr>
        <p:txBody>
          <a:bodyPr rtlCol="0">
            <a:normAutofit fontScale="90000"/>
          </a:bodyPr>
          <a:lstStyle/>
          <a:p>
            <a:pPr algn="ctr" eaLnBrk="1" fontAlgn="auto" hangingPunct="1">
              <a:spcAft>
                <a:spcPts val="0"/>
              </a:spcAft>
              <a:defRPr/>
            </a:pPr>
            <a:r>
              <a:rPr lang="en-US" dirty="0">
                <a:solidFill>
                  <a:sysClr val="windowText" lastClr="000000"/>
                </a:solidFill>
              </a:rPr>
              <a:t>What screening tools are available? </a:t>
            </a:r>
          </a:p>
        </p:txBody>
      </p:sp>
      <p:pic>
        <p:nvPicPr>
          <p:cNvPr id="18485" name="Picture 53" descr="https://pacificnwpublish.com/product_images/i/117/SSBD-cover-3__97780_z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203732"/>
            <a:ext cx="1964754" cy="251908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idx="1"/>
          </p:nvPr>
        </p:nvSpPr>
        <p:spPr/>
        <p:txBody>
          <a:bodyPr/>
          <a:lstStyle/>
          <a:p>
            <a:endParaRPr lang="en-US" dirty="0"/>
          </a:p>
        </p:txBody>
      </p:sp>
      <p:pic>
        <p:nvPicPr>
          <p:cNvPr id="77828" name="Picture 2" descr="SDQ_Page_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45201"/>
            <a:ext cx="2713703" cy="34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4690060" y="0"/>
            <a:ext cx="3463340" cy="646331"/>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solidFill>
                  <a:prstClr val="white"/>
                </a:solidFill>
              </a:rPr>
              <a:t>See Lane, Menzies, Oakes, and Kalberg (2012) </a:t>
            </a:r>
          </a:p>
        </p:txBody>
      </p:sp>
      <p:pic>
        <p:nvPicPr>
          <p:cNvPr id="18507" name="Picture 75" descr="http://images.pearsonclinical.com/images/assets/basc-3bess/BASC3_BESS_175px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13177">
            <a:off x="1636049" y="4210205"/>
            <a:ext cx="1876242" cy="24321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7832" name="Object 4"/>
          <p:cNvGraphicFramePr>
            <a:graphicFrameLocks noChangeAspect="1"/>
          </p:cNvGraphicFramePr>
          <p:nvPr>
            <p:extLst>
              <p:ext uri="{D42A27DB-BD31-4B8C-83A1-F6EECF244321}">
                <p14:modId xmlns:p14="http://schemas.microsoft.com/office/powerpoint/2010/main" val="1639117979"/>
              </p:ext>
            </p:extLst>
          </p:nvPr>
        </p:nvGraphicFramePr>
        <p:xfrm>
          <a:off x="3039060" y="4342818"/>
          <a:ext cx="3302000" cy="2166938"/>
        </p:xfrm>
        <a:graphic>
          <a:graphicData uri="http://schemas.openxmlformats.org/presentationml/2006/ole">
            <mc:AlternateContent xmlns:mc="http://schemas.openxmlformats.org/markup-compatibility/2006">
              <mc:Choice xmlns:v="urn:schemas-microsoft-com:vml" Requires="v">
                <p:oleObj spid="_x0000_s1027" name="Acrobat Document" r:id="rId6" imgW="5212440" imgH="2924640" progId="Acrobat.Document.11">
                  <p:embed/>
                </p:oleObj>
              </mc:Choice>
              <mc:Fallback>
                <p:oleObj name="Acrobat Document" r:id="rId6" imgW="5212440" imgH="2924640" progId="Acrobat.Document.11">
                  <p:embed/>
                  <p:pic>
                    <p:nvPicPr>
                      <p:cNvPr id="7783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9060" y="4342818"/>
                        <a:ext cx="330200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783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5831" y="4937861"/>
            <a:ext cx="30099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634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4"/>
          <p:cNvSpPr>
            <a:spLocks noGrp="1"/>
          </p:cNvSpPr>
          <p:nvPr>
            <p:ph type="title"/>
          </p:nvPr>
        </p:nvSpPr>
        <p:spPr>
          <a:xfrm>
            <a:off x="914400" y="304800"/>
            <a:ext cx="7086600" cy="1201738"/>
          </a:xfrm>
        </p:spPr>
        <p:txBody>
          <a:bodyPr>
            <a:normAutofit/>
          </a:bodyPr>
          <a:lstStyle/>
          <a:p>
            <a:pPr eaLnBrk="1" hangingPunct="1"/>
            <a:r>
              <a:rPr lang="en-US" sz="4000" dirty="0"/>
              <a:t>Student Risk Screening Scale</a:t>
            </a:r>
            <a:br>
              <a:rPr lang="en-US" sz="4000" dirty="0"/>
            </a:br>
            <a:r>
              <a:rPr lang="en-US" sz="3200" dirty="0"/>
              <a:t>(Drummond, 1994)</a:t>
            </a:r>
          </a:p>
        </p:txBody>
      </p:sp>
      <p:sp>
        <p:nvSpPr>
          <p:cNvPr id="6" name="Content Placeholder 5"/>
          <p:cNvSpPr>
            <a:spLocks noGrp="1"/>
          </p:cNvSpPr>
          <p:nvPr>
            <p:ph idx="1"/>
          </p:nvPr>
        </p:nvSpPr>
        <p:spPr>
          <a:xfrm>
            <a:off x="838200" y="1752600"/>
            <a:ext cx="7391400" cy="4419600"/>
          </a:xfrm>
        </p:spPr>
        <p:txBody>
          <a:bodyPr rtlCol="0">
            <a:normAutofit lnSpcReduction="10000"/>
          </a:bodyPr>
          <a:lstStyle/>
          <a:p>
            <a:pPr marL="0" indent="0" eaLnBrk="1" fontAlgn="auto" hangingPunct="1">
              <a:lnSpc>
                <a:spcPct val="80000"/>
              </a:lnSpc>
              <a:spcBef>
                <a:spcPts val="700"/>
              </a:spcBef>
              <a:spcAft>
                <a:spcPts val="0"/>
              </a:spcAft>
              <a:buSzPct val="60000"/>
              <a:buFont typeface="Brush Script MT" pitchFamily="66" charset="0"/>
              <a:buNone/>
              <a:defRPr/>
            </a:pPr>
            <a:r>
              <a:rPr kumimoji="1" lang="en-US" sz="1900" dirty="0"/>
              <a:t>The SRSS is 7-item mass screener used to identify students who are at risk for antisocial behavior. </a:t>
            </a:r>
          </a:p>
          <a:p>
            <a:pPr marL="0" indent="0" eaLnBrk="1" fontAlgn="auto" hangingPunct="1">
              <a:lnSpc>
                <a:spcPct val="80000"/>
              </a:lnSpc>
              <a:spcBef>
                <a:spcPts val="700"/>
              </a:spcBef>
              <a:spcAft>
                <a:spcPts val="0"/>
              </a:spcAft>
              <a:buSzPct val="60000"/>
              <a:buFont typeface="Brush Script MT" pitchFamily="66" charset="0"/>
              <a:buNone/>
              <a:defRPr/>
            </a:pPr>
            <a:endParaRPr kumimoji="1" lang="en-US" sz="1000" dirty="0"/>
          </a:p>
          <a:p>
            <a:pPr marL="0" indent="0" eaLnBrk="1" fontAlgn="auto" hangingPunct="1">
              <a:lnSpc>
                <a:spcPct val="80000"/>
              </a:lnSpc>
              <a:spcBef>
                <a:spcPts val="700"/>
              </a:spcBef>
              <a:spcAft>
                <a:spcPts val="0"/>
              </a:spcAft>
              <a:buSzPct val="60000"/>
              <a:buFont typeface="Brush Script MT" pitchFamily="66" charset="0"/>
              <a:buNone/>
              <a:defRPr/>
            </a:pPr>
            <a:r>
              <a:rPr lang="en-US" sz="1900" dirty="0"/>
              <a:t>Uses 4-point </a:t>
            </a:r>
            <a:r>
              <a:rPr lang="en-US" sz="1900" dirty="0" err="1"/>
              <a:t>Likert</a:t>
            </a:r>
            <a:r>
              <a:rPr lang="en-US" sz="1900" dirty="0"/>
              <a:t>-type scale: </a:t>
            </a:r>
          </a:p>
          <a:p>
            <a:pPr marL="0" indent="0" eaLnBrk="1" fontAlgn="auto" hangingPunct="1">
              <a:lnSpc>
                <a:spcPct val="80000"/>
              </a:lnSpc>
              <a:spcBef>
                <a:spcPts val="700"/>
              </a:spcBef>
              <a:spcAft>
                <a:spcPts val="0"/>
              </a:spcAft>
              <a:buSzPct val="60000"/>
              <a:buFont typeface="Brush Script MT" pitchFamily="66" charset="0"/>
              <a:buNone/>
              <a:defRPr/>
            </a:pPr>
            <a:r>
              <a:rPr lang="en-US" sz="1900" i="1" dirty="0"/>
              <a:t>	never</a:t>
            </a:r>
            <a:r>
              <a:rPr lang="en-US" sz="1900" dirty="0"/>
              <a:t> = 0, </a:t>
            </a:r>
            <a:r>
              <a:rPr lang="en-US" sz="1900" i="1" dirty="0"/>
              <a:t>occasionally</a:t>
            </a:r>
            <a:r>
              <a:rPr lang="en-US" sz="1900" dirty="0"/>
              <a:t> = 1, </a:t>
            </a:r>
            <a:r>
              <a:rPr lang="en-US" sz="1900" i="1" dirty="0"/>
              <a:t>sometimes</a:t>
            </a:r>
            <a:r>
              <a:rPr lang="en-US" sz="1900" dirty="0"/>
              <a:t> = 2, </a:t>
            </a:r>
            <a:r>
              <a:rPr lang="en-US" sz="1900" i="1" dirty="0"/>
              <a:t>frequently</a:t>
            </a:r>
            <a:r>
              <a:rPr lang="en-US" sz="1900" dirty="0"/>
              <a:t> = 3</a:t>
            </a:r>
            <a:endParaRPr kumimoji="1" lang="en-US" sz="1900" dirty="0"/>
          </a:p>
          <a:p>
            <a:pPr marL="0" indent="0" eaLnBrk="1" fontAlgn="auto" hangingPunct="1">
              <a:lnSpc>
                <a:spcPct val="80000"/>
              </a:lnSpc>
              <a:spcBef>
                <a:spcPts val="700"/>
              </a:spcBef>
              <a:spcAft>
                <a:spcPts val="0"/>
              </a:spcAft>
              <a:buSzPct val="60000"/>
              <a:buFont typeface="Brush Script MT" pitchFamily="66" charset="0"/>
              <a:buNone/>
              <a:defRPr/>
            </a:pPr>
            <a:endParaRPr kumimoji="1" lang="en-US" sz="1000" dirty="0"/>
          </a:p>
          <a:p>
            <a:pPr marL="0" indent="0" eaLnBrk="1" fontAlgn="auto" hangingPunct="1">
              <a:lnSpc>
                <a:spcPct val="80000"/>
              </a:lnSpc>
              <a:spcBef>
                <a:spcPts val="700"/>
              </a:spcBef>
              <a:spcAft>
                <a:spcPts val="0"/>
              </a:spcAft>
              <a:buSzPct val="60000"/>
              <a:buFont typeface="Brush Script MT" pitchFamily="66" charset="0"/>
              <a:buNone/>
              <a:defRPr/>
            </a:pPr>
            <a:r>
              <a:rPr kumimoji="1" lang="en-US" sz="1900" dirty="0"/>
              <a:t>Teachers evaluate each student on the following items</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 Steal			- Low Academic Achievement</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 Lie, Cheat, Sneak	                - Negative Attitude</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 Behavior Problems	 	- Aggressive Behavior</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 Peer Rejection</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endParaRPr kumimoji="1" lang="en-US" sz="1000" dirty="0"/>
          </a:p>
          <a:p>
            <a:pPr marL="0" indent="0" eaLnBrk="1" fontAlgn="auto" hangingPunct="1">
              <a:lnSpc>
                <a:spcPct val="80000"/>
              </a:lnSpc>
              <a:spcBef>
                <a:spcPts val="700"/>
              </a:spcBef>
              <a:spcAft>
                <a:spcPts val="0"/>
              </a:spcAft>
              <a:buSzPct val="60000"/>
              <a:buFont typeface="Brush Script MT" pitchFamily="66" charset="0"/>
              <a:buNone/>
              <a:defRPr/>
            </a:pPr>
            <a:r>
              <a:rPr kumimoji="1" lang="en-US" sz="1900" dirty="0"/>
              <a:t>Student Risk is divided into 3 categories</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Low		0 – 3</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Moderate	4 – 8</a:t>
            </a:r>
          </a:p>
          <a:p>
            <a:pPr marL="365760" lvl="1" indent="0" eaLnBrk="1" fontAlgn="auto" hangingPunct="1">
              <a:lnSpc>
                <a:spcPct val="80000"/>
              </a:lnSpc>
              <a:spcBef>
                <a:spcPts val="550"/>
              </a:spcBef>
              <a:spcAft>
                <a:spcPts val="0"/>
              </a:spcAft>
              <a:buClr>
                <a:schemeClr val="accent1"/>
              </a:buClr>
              <a:buSzPct val="70000"/>
              <a:buFont typeface="Brush Script MT" pitchFamily="66" charset="0"/>
              <a:buNone/>
              <a:defRPr/>
            </a:pPr>
            <a:r>
              <a:rPr kumimoji="1" lang="en-US" sz="1900" dirty="0"/>
              <a:t>High		9 - 21</a:t>
            </a:r>
            <a:r>
              <a:rPr lang="en-US" sz="1700" dirty="0"/>
              <a:t>	</a:t>
            </a:r>
            <a:r>
              <a:rPr lang="en-US" sz="1500" dirty="0"/>
              <a:t>	                   (SRSS; Drummond, 1994)</a:t>
            </a:r>
          </a:p>
          <a:p>
            <a:pPr marL="274320" indent="-274320" eaLnBrk="1" fontAlgn="auto" hangingPunct="1">
              <a:spcAft>
                <a:spcPts val="0"/>
              </a:spcAft>
              <a:defRPr/>
            </a:pPr>
            <a:endParaRPr lang="en-US" dirty="0"/>
          </a:p>
        </p:txBody>
      </p:sp>
    </p:spTree>
    <p:extLst>
      <p:ext uri="{BB962C8B-B14F-4D97-AF65-F5344CB8AC3E}">
        <p14:creationId xmlns:p14="http://schemas.microsoft.com/office/powerpoint/2010/main" val="970959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5"/>
            <a:ext cx="7886700" cy="1325563"/>
          </a:xfrm>
        </p:spPr>
        <p:txBody>
          <a:bodyPr rtlCol="0">
            <a:noAutofit/>
          </a:bodyPr>
          <a:lstStyle/>
          <a:p>
            <a:pPr algn="ctr">
              <a:defRPr/>
            </a:pPr>
            <a:r>
              <a:rPr lang="en-US" sz="3600" dirty="0"/>
              <a:t>Student Risk Screening Scale</a:t>
            </a:r>
            <a:br>
              <a:rPr lang="en-US" sz="3600" dirty="0"/>
            </a:br>
            <a:r>
              <a:rPr lang="en-US" sz="2800" dirty="0"/>
              <a:t>(Drummond, 1994)</a:t>
            </a:r>
            <a:endParaRPr lang="en-US" sz="5400" dirty="0"/>
          </a:p>
        </p:txBody>
      </p:sp>
      <p:graphicFrame>
        <p:nvGraphicFramePr>
          <p:cNvPr id="5" name="Table 4"/>
          <p:cNvGraphicFramePr>
            <a:graphicFrameLocks noGrp="1"/>
          </p:cNvGraphicFramePr>
          <p:nvPr>
            <p:extLst/>
          </p:nvPr>
        </p:nvGraphicFramePr>
        <p:xfrm>
          <a:off x="628650" y="1690685"/>
          <a:ext cx="7886697" cy="5118048"/>
        </p:xfrm>
        <a:graphic>
          <a:graphicData uri="http://schemas.openxmlformats.org/drawingml/2006/table">
            <a:tbl>
              <a:tblPr/>
              <a:tblGrid>
                <a:gridCol w="1141845">
                  <a:extLst>
                    <a:ext uri="{9D8B030D-6E8A-4147-A177-3AD203B41FA5}">
                      <a16:colId xmlns:a16="http://schemas.microsoft.com/office/drawing/2014/main" val="20000"/>
                    </a:ext>
                  </a:extLst>
                </a:gridCol>
                <a:gridCol w="836468">
                  <a:extLst>
                    <a:ext uri="{9D8B030D-6E8A-4147-A177-3AD203B41FA5}">
                      <a16:colId xmlns:a16="http://schemas.microsoft.com/office/drawing/2014/main" val="20001"/>
                    </a:ext>
                  </a:extLst>
                </a:gridCol>
                <a:gridCol w="650586">
                  <a:extLst>
                    <a:ext uri="{9D8B030D-6E8A-4147-A177-3AD203B41FA5}">
                      <a16:colId xmlns:a16="http://schemas.microsoft.com/office/drawing/2014/main" val="20002"/>
                    </a:ext>
                  </a:extLst>
                </a:gridCol>
                <a:gridCol w="650586">
                  <a:extLst>
                    <a:ext uri="{9D8B030D-6E8A-4147-A177-3AD203B41FA5}">
                      <a16:colId xmlns:a16="http://schemas.microsoft.com/office/drawing/2014/main" val="20003"/>
                    </a:ext>
                  </a:extLst>
                </a:gridCol>
                <a:gridCol w="650586">
                  <a:extLst>
                    <a:ext uri="{9D8B030D-6E8A-4147-A177-3AD203B41FA5}">
                      <a16:colId xmlns:a16="http://schemas.microsoft.com/office/drawing/2014/main" val="20004"/>
                    </a:ext>
                  </a:extLst>
                </a:gridCol>
                <a:gridCol w="889578">
                  <a:extLst>
                    <a:ext uri="{9D8B030D-6E8A-4147-A177-3AD203B41FA5}">
                      <a16:colId xmlns:a16="http://schemas.microsoft.com/office/drawing/2014/main" val="20005"/>
                    </a:ext>
                  </a:extLst>
                </a:gridCol>
                <a:gridCol w="1009073">
                  <a:extLst>
                    <a:ext uri="{9D8B030D-6E8A-4147-A177-3AD203B41FA5}">
                      <a16:colId xmlns:a16="http://schemas.microsoft.com/office/drawing/2014/main" val="20006"/>
                    </a:ext>
                  </a:extLst>
                </a:gridCol>
                <a:gridCol w="650586">
                  <a:extLst>
                    <a:ext uri="{9D8B030D-6E8A-4147-A177-3AD203B41FA5}">
                      <a16:colId xmlns:a16="http://schemas.microsoft.com/office/drawing/2014/main" val="20007"/>
                    </a:ext>
                  </a:extLst>
                </a:gridCol>
                <a:gridCol w="863022">
                  <a:extLst>
                    <a:ext uri="{9D8B030D-6E8A-4147-A177-3AD203B41FA5}">
                      <a16:colId xmlns:a16="http://schemas.microsoft.com/office/drawing/2014/main" val="20008"/>
                    </a:ext>
                  </a:extLst>
                </a:gridCol>
                <a:gridCol w="544367">
                  <a:extLst>
                    <a:ext uri="{9D8B030D-6E8A-4147-A177-3AD203B41FA5}">
                      <a16:colId xmlns:a16="http://schemas.microsoft.com/office/drawing/2014/main" val="20009"/>
                    </a:ext>
                  </a:extLst>
                </a:gridCol>
              </a:tblGrid>
              <a:tr h="162660">
                <a:tc>
                  <a:txBody>
                    <a:bodyPr/>
                    <a:lstStyle/>
                    <a:p>
                      <a:pPr algn="l" fontAlgn="b"/>
                      <a:r>
                        <a:rPr lang="en-US" sz="1200" b="0" i="0" u="none" strike="noStrike" dirty="0">
                          <a:solidFill>
                            <a:srgbClr val="000000"/>
                          </a:solidFill>
                          <a:effectLst/>
                          <a:latin typeface="Arial"/>
                        </a:rPr>
                        <a:t>DATE</a:t>
                      </a:r>
                    </a:p>
                  </a:txBody>
                  <a:tcPr marL="3737" marR="3737" marT="3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62660">
                <a:tc gridSpan="9">
                  <a:txBody>
                    <a:bodyPr/>
                    <a:lstStyle/>
                    <a:p>
                      <a:pPr algn="l" fontAlgn="b"/>
                      <a:r>
                        <a:rPr lang="en-US" sz="1200" b="0" i="0" u="none" strike="noStrike" dirty="0">
                          <a:solidFill>
                            <a:srgbClr val="000000"/>
                          </a:solidFill>
                          <a:effectLst/>
                          <a:latin typeface="Arial"/>
                        </a:rPr>
                        <a:t>TEACHER NAME                                              </a:t>
                      </a:r>
                    </a:p>
                  </a:txBody>
                  <a:tcPr marL="3737" marR="3737" marT="3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700" b="0" i="0" u="none" strike="noStrike">
                          <a:solidFill>
                            <a:srgbClr val="000000"/>
                          </a:solidFill>
                          <a:effectLst/>
                          <a:latin typeface="Arial"/>
                        </a:rPr>
                        <a:t> </a:t>
                      </a:r>
                    </a:p>
                  </a:txBody>
                  <a:tcPr marL="3737" marR="3737" marT="3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7361">
                <a:tc>
                  <a:txBody>
                    <a:bodyPr/>
                    <a:lstStyle/>
                    <a:p>
                      <a:pPr algn="l" fontAlgn="b"/>
                      <a:r>
                        <a:rPr lang="en-US" sz="1200" b="0" i="0" u="none" strike="noStrike" dirty="0">
                          <a:solidFill>
                            <a:srgbClr val="000000"/>
                          </a:solidFill>
                          <a:effectLst/>
                          <a:latin typeface="Arial"/>
                        </a:rPr>
                        <a:t>0 = Never</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10">
                  <a:txBody>
                    <a:bodyPr/>
                    <a:lstStyle/>
                    <a:p>
                      <a:pPr algn="ctr" fontAlgn="b"/>
                      <a:r>
                        <a:rPr lang="en-US" sz="1000" b="1" i="0" u="none" strike="noStrike" dirty="0">
                          <a:solidFill>
                            <a:srgbClr val="000000"/>
                          </a:solidFill>
                          <a:effectLst/>
                          <a:latin typeface="Arial"/>
                        </a:rPr>
                        <a:t>Steal</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b"/>
                      <a:r>
                        <a:rPr lang="en-US" sz="1000" b="1" i="0" u="none" strike="noStrike" dirty="0">
                          <a:solidFill>
                            <a:srgbClr val="000000"/>
                          </a:solidFill>
                          <a:effectLst/>
                          <a:latin typeface="Arial"/>
                        </a:rPr>
                        <a:t>Lie, Cheat, Sneak</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b"/>
                      <a:r>
                        <a:rPr lang="en-US" sz="1000" b="1" i="0" u="none" strike="noStrike" dirty="0">
                          <a:solidFill>
                            <a:srgbClr val="000000"/>
                          </a:solidFill>
                          <a:effectLst/>
                          <a:latin typeface="Arial"/>
                        </a:rPr>
                        <a:t>Behavior Problem</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b"/>
                      <a:r>
                        <a:rPr lang="en-US" sz="1000" b="1" i="0" u="none" strike="noStrike" dirty="0">
                          <a:solidFill>
                            <a:srgbClr val="000000"/>
                          </a:solidFill>
                          <a:effectLst/>
                          <a:latin typeface="Arial"/>
                        </a:rPr>
                        <a:t>Peer Rejection</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b"/>
                      <a:r>
                        <a:rPr lang="en-US" sz="1000" b="1" i="0" u="none" strike="noStrike" dirty="0">
                          <a:solidFill>
                            <a:srgbClr val="000000"/>
                          </a:solidFill>
                          <a:effectLst/>
                          <a:latin typeface="Arial"/>
                        </a:rPr>
                        <a:t>Low Academic Achievement</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b"/>
                      <a:r>
                        <a:rPr lang="en-US" sz="1000" b="1" i="0" u="none" strike="noStrike" dirty="0">
                          <a:solidFill>
                            <a:srgbClr val="000000"/>
                          </a:solidFill>
                          <a:effectLst/>
                          <a:latin typeface="Arial"/>
                        </a:rPr>
                        <a:t>Negative Attitude</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ctr" fontAlgn="b"/>
                      <a:r>
                        <a:rPr lang="en-US" sz="1000" b="1" i="0" u="none" strike="noStrike" dirty="0">
                          <a:solidFill>
                            <a:srgbClr val="000000"/>
                          </a:solidFill>
                          <a:effectLst/>
                          <a:latin typeface="Arial"/>
                        </a:rPr>
                        <a:t>Aggressive Behavior</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0">
                  <a:txBody>
                    <a:bodyPr/>
                    <a:lstStyle/>
                    <a:p>
                      <a:pPr algn="l" fontAlgn="ctr"/>
                      <a:r>
                        <a:rPr lang="en-US" sz="800" b="0" i="0" u="none" strike="noStrike" dirty="0">
                          <a:solidFill>
                            <a:srgbClr val="000000"/>
                          </a:solidFill>
                          <a:effectLst/>
                          <a:latin typeface="Arial"/>
                        </a:rPr>
                        <a:t>SRSS Score: Sum Items 1-7 (</a:t>
                      </a:r>
                      <a:r>
                        <a:rPr lang="en-US" sz="800" b="1" i="0" u="none" strike="noStrike" dirty="0">
                          <a:solidFill>
                            <a:srgbClr val="000000"/>
                          </a:solidFill>
                          <a:effectLst/>
                          <a:latin typeface="Arial"/>
                        </a:rPr>
                        <a:t>Range 0 - 21</a:t>
                      </a:r>
                      <a:r>
                        <a:rPr lang="en-US" sz="800" b="0" i="0" u="none" strike="noStrike" dirty="0">
                          <a:solidFill>
                            <a:srgbClr val="000000"/>
                          </a:solidFill>
                          <a:effectLst/>
                          <a:latin typeface="Arial"/>
                        </a:rPr>
                        <a:t>)</a:t>
                      </a:r>
                    </a:p>
                  </a:txBody>
                  <a:tcPr marL="3737" marR="3737" marT="373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67361">
                <a:tc>
                  <a:txBody>
                    <a:bodyPr/>
                    <a:lstStyle/>
                    <a:p>
                      <a:pPr algn="l" fontAlgn="b"/>
                      <a:r>
                        <a:rPr lang="en-US" sz="1200" b="0" i="0" u="none" strike="noStrike" dirty="0">
                          <a:solidFill>
                            <a:srgbClr val="000000"/>
                          </a:solidFill>
                          <a:effectLst/>
                          <a:latin typeface="Arial"/>
                        </a:rPr>
                        <a:t>1= Occasionally</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62660">
                <a:tc>
                  <a:txBody>
                    <a:bodyPr/>
                    <a:lstStyle/>
                    <a:p>
                      <a:pPr algn="l" fontAlgn="b"/>
                      <a:r>
                        <a:rPr lang="en-US" sz="1200" b="0" i="0" u="none" strike="noStrike" dirty="0">
                          <a:solidFill>
                            <a:srgbClr val="000000"/>
                          </a:solidFill>
                          <a:effectLst/>
                          <a:latin typeface="Arial"/>
                        </a:rPr>
                        <a:t>2 = Sometimes</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67361">
                <a:tc>
                  <a:txBody>
                    <a:bodyPr/>
                    <a:lstStyle/>
                    <a:p>
                      <a:pPr algn="l" fontAlgn="b"/>
                      <a:r>
                        <a:rPr lang="en-US" sz="1200" b="0" i="0" u="none" strike="noStrike" dirty="0">
                          <a:solidFill>
                            <a:srgbClr val="000000"/>
                          </a:solidFill>
                          <a:effectLst/>
                          <a:latin typeface="Arial"/>
                        </a:rPr>
                        <a:t>3 = Frequently</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319813">
                <a:tc gridSpan="2">
                  <a:txBody>
                    <a:bodyPr/>
                    <a:lstStyle/>
                    <a:p>
                      <a:pPr algn="l" fontAlgn="b"/>
                      <a:r>
                        <a:rPr lang="en-US" sz="1200" b="0" i="0" u="none" strike="noStrike" dirty="0">
                          <a:solidFill>
                            <a:srgbClr val="000000"/>
                          </a:solidFill>
                          <a:effectLst/>
                          <a:latin typeface="Arial"/>
                        </a:rPr>
                        <a:t>Use the above scale to rate each item for each student.</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62660">
                <a:tc>
                  <a:txBody>
                    <a:bodyPr/>
                    <a:lstStyle/>
                    <a:p>
                      <a:pPr algn="l" fontAlgn="b"/>
                      <a:r>
                        <a:rPr lang="en-US" sz="700" b="0"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700" b="0" i="0" u="none" strike="noStrike" dirty="0">
                          <a:solidFill>
                            <a:srgbClr val="000000"/>
                          </a:solidFill>
                          <a:effectLst/>
                          <a:latin typeface="Arial"/>
                        </a:rPr>
                        <a:t> </a:t>
                      </a:r>
                    </a:p>
                  </a:txBody>
                  <a:tcPr marL="3737" marR="3737" marT="3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162660">
                <a:tc>
                  <a:txBody>
                    <a:bodyPr/>
                    <a:lstStyle/>
                    <a:p>
                      <a:pPr algn="l" fontAlgn="b"/>
                      <a:r>
                        <a:rPr lang="en-US" sz="700" b="0"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700" b="0" i="0" u="none" strike="noStrike" dirty="0">
                          <a:solidFill>
                            <a:srgbClr val="000000"/>
                          </a:solidFill>
                          <a:effectLst/>
                          <a:latin typeface="Arial"/>
                        </a:rPr>
                        <a:t> </a:t>
                      </a:r>
                    </a:p>
                  </a:txBody>
                  <a:tcPr marL="3737" marR="3737" marT="373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162660">
                <a:tc>
                  <a:txBody>
                    <a:bodyPr/>
                    <a:lstStyle/>
                    <a:p>
                      <a:pPr algn="l" fontAlgn="b"/>
                      <a:r>
                        <a:rPr lang="en-US" sz="700" b="0"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700" b="0" i="0" u="none" strike="noStrike" dirty="0">
                          <a:solidFill>
                            <a:srgbClr val="000000"/>
                          </a:solidFill>
                          <a:effectLst/>
                          <a:latin typeface="Arial"/>
                        </a:rPr>
                        <a:t> </a:t>
                      </a:r>
                    </a:p>
                  </a:txBody>
                  <a:tcPr marL="3737" marR="3737" marT="373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162660">
                <a:tc>
                  <a:txBody>
                    <a:bodyPr/>
                    <a:lstStyle/>
                    <a:p>
                      <a:pPr algn="l" fontAlgn="b"/>
                      <a:r>
                        <a:rPr lang="en-US" sz="700" b="0"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700" b="0" i="0" u="none" strike="noStrike" dirty="0">
                          <a:solidFill>
                            <a:srgbClr val="000000"/>
                          </a:solidFill>
                          <a:effectLst/>
                          <a:latin typeface="Arial"/>
                        </a:rPr>
                        <a:t> </a:t>
                      </a:r>
                    </a:p>
                  </a:txBody>
                  <a:tcPr marL="3737" marR="3737" marT="3737"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354807">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dirty="0">
                          <a:solidFill>
                            <a:srgbClr val="000000"/>
                          </a:solidFill>
                          <a:effectLst/>
                          <a:latin typeface="Arial"/>
                        </a:rPr>
                        <a:t> </a:t>
                      </a:r>
                    </a:p>
                  </a:txBody>
                  <a:tcPr marL="3737" marR="3737" marT="3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162660">
                <a:tc>
                  <a:txBody>
                    <a:bodyPr/>
                    <a:lstStyle/>
                    <a:p>
                      <a:pPr algn="l" fontAlgn="b"/>
                      <a:r>
                        <a:rPr lang="en-US" sz="700" b="1" i="0" u="none" strike="noStrike">
                          <a:solidFill>
                            <a:srgbClr val="000000"/>
                          </a:solidFill>
                          <a:effectLst/>
                          <a:latin typeface="Arial"/>
                        </a:rPr>
                        <a:t>Student Name</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solidFill>
                            <a:srgbClr val="000000"/>
                          </a:solidFill>
                          <a:effectLst/>
                          <a:latin typeface="Arial"/>
                        </a:rPr>
                        <a:t>Student ID</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 </a:t>
                      </a:r>
                    </a:p>
                  </a:txBody>
                  <a:tcPr marL="3737" marR="3737" marT="3737" marB="0" vert="vert"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 </a:t>
                      </a:r>
                    </a:p>
                  </a:txBody>
                  <a:tcPr marL="3737" marR="3737" marT="3737" marB="0" vert="vert"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 </a:t>
                      </a:r>
                    </a:p>
                  </a:txBody>
                  <a:tcPr marL="3737" marR="3737" marT="3737" marB="0" vert="vert"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 </a:t>
                      </a:r>
                    </a:p>
                  </a:txBody>
                  <a:tcPr marL="3737" marR="3737" marT="3737" marB="0" vert="vert"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 </a:t>
                      </a:r>
                    </a:p>
                  </a:txBody>
                  <a:tcPr marL="3737" marR="3737" marT="3737" marB="0" vert="vert"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 </a:t>
                      </a:r>
                    </a:p>
                  </a:txBody>
                  <a:tcPr marL="3737" marR="3737" marT="3737" marB="0" vert="vert"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 </a:t>
                      </a:r>
                    </a:p>
                  </a:txBody>
                  <a:tcPr marL="3737" marR="3737" marT="3737" marB="0" vert="vert"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83502">
                <a:tc>
                  <a:txBody>
                    <a:bodyPr/>
                    <a:lstStyle/>
                    <a:p>
                      <a:pPr algn="r" fontAlgn="b"/>
                      <a:r>
                        <a:rPr lang="en-US" sz="700" b="0" i="1" u="none" strike="noStrike">
                          <a:solidFill>
                            <a:srgbClr val="000000"/>
                          </a:solidFill>
                          <a:effectLst/>
                          <a:latin typeface="Arial"/>
                        </a:rPr>
                        <a:t>Smith, Sally</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r" fontAlgn="b"/>
                      <a:r>
                        <a:rPr lang="en-US" sz="700" b="0" i="1" u="none" strike="noStrike">
                          <a:solidFill>
                            <a:srgbClr val="000000"/>
                          </a:solidFill>
                          <a:effectLst/>
                          <a:latin typeface="Arial"/>
                        </a:rPr>
                        <a:t>11111</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0" i="1"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0" i="1"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0" i="1" u="none" strike="noStrike">
                          <a:solidFill>
                            <a:srgbClr val="000000"/>
                          </a:solidFill>
                          <a:effectLst/>
                          <a:latin typeface="Arial"/>
                        </a:rPr>
                        <a:t>1</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0" i="1"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0" i="1" u="none" strike="noStrike">
                          <a:solidFill>
                            <a:srgbClr val="000000"/>
                          </a:solidFill>
                          <a:effectLst/>
                          <a:latin typeface="Arial"/>
                        </a:rPr>
                        <a:t>2</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0" i="1" u="none" strike="noStrike">
                          <a:solidFill>
                            <a:srgbClr val="000000"/>
                          </a:solidFill>
                          <a:effectLst/>
                          <a:latin typeface="Arial"/>
                        </a:rPr>
                        <a:t>1</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0" i="1" u="none" strike="noStrike">
                          <a:solidFill>
                            <a:srgbClr val="000000"/>
                          </a:solidFill>
                          <a:effectLst/>
                          <a:latin typeface="Arial"/>
                        </a:rPr>
                        <a:t>3</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700" b="0" i="0" u="none" strike="noStrike">
                          <a:solidFill>
                            <a:srgbClr val="000000"/>
                          </a:solidFill>
                          <a:effectLst/>
                          <a:latin typeface="Cambria"/>
                        </a:rPr>
                        <a:t>7</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162660">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6"/>
                  </a:ext>
                </a:extLst>
              </a:tr>
              <a:tr h="162660">
                <a:tc>
                  <a:txBody>
                    <a:bodyPr/>
                    <a:lstStyle/>
                    <a:p>
                      <a:pPr algn="l" fontAlgn="b"/>
                      <a:r>
                        <a:rPr lang="en-US" sz="700" b="0" i="0" u="none" strike="noStrike" dirty="0">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a:rPr>
                        <a:t> </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a:rPr>
                        <a:t>0</a:t>
                      </a:r>
                    </a:p>
                  </a:txBody>
                  <a:tcPr marL="3737" marR="3737" marT="37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1082970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560314" y="192001"/>
            <a:ext cx="5223272" cy="608099"/>
          </a:xfrm>
        </p:spPr>
        <p:txBody>
          <a:bodyPr>
            <a:noAutofit/>
          </a:bodyPr>
          <a:lstStyle/>
          <a:p>
            <a:pPr algn="ctr" eaLnBrk="1" hangingPunct="1"/>
            <a:r>
              <a:rPr lang="en-US" sz="2400" dirty="0">
                <a:latin typeface="Calibri" panose="020F0502020204030204" pitchFamily="34" charset="0"/>
              </a:rPr>
              <a:t>Student Risk Screening Scale</a:t>
            </a:r>
            <a:br>
              <a:rPr lang="en-US" sz="2400" dirty="0">
                <a:latin typeface="Calibri" panose="020F0502020204030204" pitchFamily="34" charset="0"/>
              </a:rPr>
            </a:br>
            <a:r>
              <a:rPr lang="en-US" sz="2400" dirty="0">
                <a:latin typeface="Calibri" panose="020F0502020204030204" pitchFamily="34" charset="0"/>
              </a:rPr>
              <a:t>Middle School Fall 2004  -   Fall 2011</a:t>
            </a:r>
          </a:p>
        </p:txBody>
      </p:sp>
      <p:graphicFrame>
        <p:nvGraphicFramePr>
          <p:cNvPr id="81923" name="Object 7"/>
          <p:cNvGraphicFramePr>
            <a:graphicFrameLocks noGrp="1" noChangeAspect="1"/>
          </p:cNvGraphicFramePr>
          <p:nvPr>
            <p:ph idx="1"/>
            <p:extLst/>
          </p:nvPr>
        </p:nvGraphicFramePr>
        <p:xfrm>
          <a:off x="-1246" y="977536"/>
          <a:ext cx="9205551" cy="5008631"/>
        </p:xfrm>
        <a:graphic>
          <a:graphicData uri="http://schemas.openxmlformats.org/presentationml/2006/ole">
            <mc:AlternateContent xmlns:mc="http://schemas.openxmlformats.org/markup-compatibility/2006">
              <mc:Choice xmlns:v="urn:schemas-microsoft-com:vml" Requires="v">
                <p:oleObj spid="_x0000_s2051" name="Worksheet" r:id="rId3" imgW="8458186" imgH="4602528" progId="Excel.Sheet.8">
                  <p:embed/>
                </p:oleObj>
              </mc:Choice>
              <mc:Fallback>
                <p:oleObj name="Worksheet" r:id="rId3" imgW="8458186" imgH="4602528" progId="Excel.Sheet.8">
                  <p:embed/>
                  <p:pic>
                    <p:nvPicPr>
                      <p:cNvPr id="81923" name="Object 7"/>
                      <p:cNvPicPr>
                        <a:picLocks noGrp="1" noChangeAspect="1" noChangeArrowheads="1"/>
                      </p:cNvPicPr>
                      <p:nvPr/>
                    </p:nvPicPr>
                    <p:blipFill>
                      <a:blip r:embed="rId4"/>
                      <a:srcRect/>
                      <a:stretch>
                        <a:fillRect/>
                      </a:stretch>
                    </p:blipFill>
                    <p:spPr bwMode="auto">
                      <a:xfrm>
                        <a:off x="-1246" y="977536"/>
                        <a:ext cx="9205551" cy="5008631"/>
                      </a:xfrm>
                      <a:prstGeom prst="rect">
                        <a:avLst/>
                      </a:prstGeom>
                      <a:noFill/>
                      <a:ln>
                        <a:noFill/>
                      </a:ln>
                      <a:extLst/>
                    </p:spPr>
                  </p:pic>
                </p:oleObj>
              </mc:Fallback>
            </mc:AlternateContent>
          </a:graphicData>
        </a:graphic>
      </p:graphicFrame>
      <p:sp>
        <p:nvSpPr>
          <p:cNvPr id="81924" name="Text Box 4"/>
          <p:cNvSpPr txBox="1">
            <a:spLocks noChangeArrowheads="1"/>
          </p:cNvSpPr>
          <p:nvPr/>
        </p:nvSpPr>
        <p:spPr bwMode="auto">
          <a:xfrm>
            <a:off x="3167618" y="6110288"/>
            <a:ext cx="2514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50000"/>
              </a:spcBef>
              <a:spcAft>
                <a:spcPct val="0"/>
              </a:spcAft>
            </a:pPr>
            <a:r>
              <a:rPr lang="en-US" sz="1200" dirty="0">
                <a:solidFill>
                  <a:prstClr val="black"/>
                </a:solidFill>
                <a:latin typeface="Arial" charset="0"/>
              </a:rPr>
              <a:t>Fall Screeners</a:t>
            </a:r>
          </a:p>
        </p:txBody>
      </p:sp>
      <p:sp>
        <p:nvSpPr>
          <p:cNvPr id="81925" name="Rectangle 8"/>
          <p:cNvSpPr>
            <a:spLocks noChangeArrowheads="1"/>
          </p:cNvSpPr>
          <p:nvPr/>
        </p:nvSpPr>
        <p:spPr bwMode="auto">
          <a:xfrm>
            <a:off x="7924800" y="1147542"/>
            <a:ext cx="685800" cy="285750"/>
          </a:xfrm>
          <a:prstGeom prst="rect">
            <a:avLst/>
          </a:prstGeom>
          <a:solidFill>
            <a:srgbClr val="FF0000"/>
          </a:solidFill>
          <a:ln w="9525">
            <a:solidFill>
              <a:schemeClr val="tx1"/>
            </a:solidFill>
            <a:miter lim="800000"/>
            <a:headEnd/>
            <a:tailEnd/>
          </a:ln>
        </p:spPr>
        <p:txBody>
          <a:bodyPr wrap="none" anchor="ctr"/>
          <a:lstStyle/>
          <a:p>
            <a:pPr algn="ctr" fontAlgn="base">
              <a:spcBef>
                <a:spcPct val="0"/>
              </a:spcBef>
              <a:spcAft>
                <a:spcPct val="0"/>
              </a:spcAft>
            </a:pPr>
            <a:r>
              <a:rPr lang="en-US" sz="1350">
                <a:solidFill>
                  <a:prstClr val="white"/>
                </a:solidFill>
                <a:latin typeface="Arial" charset="0"/>
                <a:cs typeface="Arial" charset="0"/>
              </a:rPr>
              <a:t>n = 12</a:t>
            </a:r>
          </a:p>
        </p:txBody>
      </p:sp>
      <p:sp>
        <p:nvSpPr>
          <p:cNvPr id="81926" name="Rectangle 9"/>
          <p:cNvSpPr>
            <a:spLocks noChangeArrowheads="1"/>
          </p:cNvSpPr>
          <p:nvPr/>
        </p:nvSpPr>
        <p:spPr bwMode="auto">
          <a:xfrm>
            <a:off x="7934960" y="1507565"/>
            <a:ext cx="685800" cy="285750"/>
          </a:xfrm>
          <a:prstGeom prst="rect">
            <a:avLst/>
          </a:prstGeom>
          <a:solidFill>
            <a:srgbClr val="FFFF00"/>
          </a:solidFill>
          <a:ln w="9525">
            <a:solidFill>
              <a:schemeClr val="tx1"/>
            </a:solidFill>
            <a:miter lim="800000"/>
            <a:headEnd/>
            <a:tailEnd/>
          </a:ln>
        </p:spPr>
        <p:txBody>
          <a:bodyPr wrap="none" anchor="ctr"/>
          <a:lstStyle/>
          <a:p>
            <a:pPr algn="ctr" fontAlgn="base">
              <a:spcBef>
                <a:spcPct val="0"/>
              </a:spcBef>
              <a:spcAft>
                <a:spcPct val="0"/>
              </a:spcAft>
            </a:pPr>
            <a:r>
              <a:rPr lang="en-US" sz="1350" dirty="0">
                <a:solidFill>
                  <a:prstClr val="black"/>
                </a:solidFill>
                <a:latin typeface="Arial" charset="0"/>
                <a:cs typeface="Arial" charset="0"/>
              </a:rPr>
              <a:t>n = </a:t>
            </a:r>
            <a:r>
              <a:rPr lang="en-US" sz="1350" dirty="0">
                <a:solidFill>
                  <a:prstClr val="black"/>
                </a:solidFill>
                <a:cs typeface="Arial" charset="0"/>
              </a:rPr>
              <a:t>20</a:t>
            </a:r>
            <a:endParaRPr lang="en-US" sz="1350" dirty="0">
              <a:solidFill>
                <a:prstClr val="black"/>
              </a:solidFill>
              <a:latin typeface="Arial" charset="0"/>
              <a:cs typeface="Arial" charset="0"/>
            </a:endParaRPr>
          </a:p>
        </p:txBody>
      </p:sp>
      <p:sp>
        <p:nvSpPr>
          <p:cNvPr id="81927" name="Rectangle 10"/>
          <p:cNvSpPr>
            <a:spLocks noChangeArrowheads="1"/>
          </p:cNvSpPr>
          <p:nvPr/>
        </p:nvSpPr>
        <p:spPr bwMode="auto">
          <a:xfrm>
            <a:off x="7934960" y="1916461"/>
            <a:ext cx="685800" cy="285750"/>
          </a:xfrm>
          <a:prstGeom prst="rect">
            <a:avLst/>
          </a:prstGeom>
          <a:solidFill>
            <a:srgbClr val="00CC66"/>
          </a:solidFill>
          <a:ln w="9525">
            <a:solidFill>
              <a:schemeClr val="tx1"/>
            </a:solidFill>
            <a:miter lim="800000"/>
            <a:headEnd/>
            <a:tailEnd/>
          </a:ln>
        </p:spPr>
        <p:txBody>
          <a:bodyPr wrap="none" anchor="ctr"/>
          <a:lstStyle/>
          <a:p>
            <a:pPr algn="ctr" fontAlgn="base">
              <a:spcBef>
                <a:spcPct val="0"/>
              </a:spcBef>
              <a:spcAft>
                <a:spcPct val="0"/>
              </a:spcAft>
            </a:pPr>
            <a:r>
              <a:rPr lang="en-US" sz="1350" dirty="0">
                <a:solidFill>
                  <a:prstClr val="black"/>
                </a:solidFill>
                <a:latin typeface="Arial" charset="0"/>
                <a:cs typeface="Arial" charset="0"/>
              </a:rPr>
              <a:t>n = </a:t>
            </a:r>
            <a:r>
              <a:rPr lang="en-US" sz="1350" dirty="0">
                <a:solidFill>
                  <a:prstClr val="black"/>
                </a:solidFill>
                <a:cs typeface="Arial" charset="0"/>
              </a:rPr>
              <a:t>507</a:t>
            </a:r>
            <a:endParaRPr lang="en-US" sz="1350" dirty="0">
              <a:solidFill>
                <a:prstClr val="black"/>
              </a:solidFill>
              <a:latin typeface="Arial" charset="0"/>
              <a:cs typeface="Arial" charset="0"/>
            </a:endParaRPr>
          </a:p>
        </p:txBody>
      </p:sp>
      <p:sp>
        <p:nvSpPr>
          <p:cNvPr id="81928" name="Text Box 4"/>
          <p:cNvSpPr txBox="1">
            <a:spLocks noChangeArrowheads="1"/>
          </p:cNvSpPr>
          <p:nvPr/>
        </p:nvSpPr>
        <p:spPr bwMode="auto">
          <a:xfrm rot="16200000">
            <a:off x="-938152" y="3233351"/>
            <a:ext cx="2514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50000"/>
              </a:spcBef>
              <a:spcAft>
                <a:spcPct val="0"/>
              </a:spcAft>
            </a:pPr>
            <a:r>
              <a:rPr lang="en-US" sz="1200" dirty="0">
                <a:solidFill>
                  <a:prstClr val="black"/>
                </a:solidFill>
                <a:latin typeface="Arial" charset="0"/>
              </a:rPr>
              <a:t>Percentage of Students</a:t>
            </a:r>
          </a:p>
        </p:txBody>
      </p:sp>
      <p:sp>
        <p:nvSpPr>
          <p:cNvPr id="81929" name="TextBox 15"/>
          <p:cNvSpPr txBox="1">
            <a:spLocks noChangeArrowheads="1"/>
          </p:cNvSpPr>
          <p:nvPr/>
        </p:nvSpPr>
        <p:spPr bwMode="auto">
          <a:xfrm>
            <a:off x="1274564" y="5822973"/>
            <a:ext cx="571500" cy="246221"/>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000" dirty="0">
                <a:solidFill>
                  <a:prstClr val="black"/>
                </a:solidFill>
                <a:latin typeface="Century Gothic" pitchFamily="34" charset="0"/>
              </a:rPr>
              <a:t>N=534</a:t>
            </a:r>
          </a:p>
        </p:txBody>
      </p:sp>
      <p:sp>
        <p:nvSpPr>
          <p:cNvPr id="81930" name="TextBox 16"/>
          <p:cNvSpPr txBox="1">
            <a:spLocks noChangeArrowheads="1"/>
          </p:cNvSpPr>
          <p:nvPr/>
        </p:nvSpPr>
        <p:spPr bwMode="auto">
          <a:xfrm>
            <a:off x="1967022" y="5848678"/>
            <a:ext cx="571500" cy="246221"/>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000" dirty="0">
                <a:solidFill>
                  <a:prstClr val="black"/>
                </a:solidFill>
                <a:latin typeface="Century Gothic" pitchFamily="34" charset="0"/>
              </a:rPr>
              <a:t>N=502</a:t>
            </a:r>
          </a:p>
        </p:txBody>
      </p:sp>
      <p:sp>
        <p:nvSpPr>
          <p:cNvPr id="81931" name="TextBox 17"/>
          <p:cNvSpPr txBox="1">
            <a:spLocks noChangeArrowheads="1"/>
          </p:cNvSpPr>
          <p:nvPr/>
        </p:nvSpPr>
        <p:spPr bwMode="auto">
          <a:xfrm>
            <a:off x="2822723" y="5833289"/>
            <a:ext cx="571500" cy="246221"/>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000" dirty="0">
                <a:solidFill>
                  <a:prstClr val="black"/>
                </a:solidFill>
                <a:latin typeface="Century Gothic" pitchFamily="34" charset="0"/>
              </a:rPr>
              <a:t>N=454</a:t>
            </a:r>
          </a:p>
        </p:txBody>
      </p:sp>
      <p:sp>
        <p:nvSpPr>
          <p:cNvPr id="81932" name="TextBox 18"/>
          <p:cNvSpPr txBox="1">
            <a:spLocks noChangeArrowheads="1"/>
          </p:cNvSpPr>
          <p:nvPr/>
        </p:nvSpPr>
        <p:spPr bwMode="auto">
          <a:xfrm>
            <a:off x="5396468" y="5816889"/>
            <a:ext cx="571500" cy="246221"/>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000" dirty="0">
                <a:solidFill>
                  <a:prstClr val="black"/>
                </a:solidFill>
                <a:latin typeface="Century Gothic" pitchFamily="34" charset="0"/>
              </a:rPr>
              <a:t>N=476</a:t>
            </a:r>
          </a:p>
        </p:txBody>
      </p:sp>
      <p:sp>
        <p:nvSpPr>
          <p:cNvPr id="81933" name="TextBox 19"/>
          <p:cNvSpPr txBox="1">
            <a:spLocks noChangeArrowheads="1"/>
          </p:cNvSpPr>
          <p:nvPr/>
        </p:nvSpPr>
        <p:spPr bwMode="auto">
          <a:xfrm>
            <a:off x="4464595" y="5806797"/>
            <a:ext cx="571500" cy="246221"/>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000" dirty="0">
                <a:solidFill>
                  <a:prstClr val="black"/>
                </a:solidFill>
                <a:latin typeface="Century Gothic" pitchFamily="34" charset="0"/>
              </a:rPr>
              <a:t>N=477</a:t>
            </a:r>
          </a:p>
        </p:txBody>
      </p:sp>
      <p:sp>
        <p:nvSpPr>
          <p:cNvPr id="81934" name="TextBox 20"/>
          <p:cNvSpPr txBox="1">
            <a:spLocks noChangeArrowheads="1"/>
          </p:cNvSpPr>
          <p:nvPr/>
        </p:nvSpPr>
        <p:spPr bwMode="auto">
          <a:xfrm>
            <a:off x="3719036" y="5810279"/>
            <a:ext cx="571500" cy="246221"/>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000" dirty="0">
                <a:solidFill>
                  <a:prstClr val="black"/>
                </a:solidFill>
                <a:latin typeface="Century Gothic" pitchFamily="34" charset="0"/>
              </a:rPr>
              <a:t>N=470</a:t>
            </a:r>
          </a:p>
        </p:txBody>
      </p:sp>
      <p:sp>
        <p:nvSpPr>
          <p:cNvPr id="81935" name="TextBox 18"/>
          <p:cNvSpPr txBox="1">
            <a:spLocks noChangeArrowheads="1"/>
          </p:cNvSpPr>
          <p:nvPr/>
        </p:nvSpPr>
        <p:spPr bwMode="auto">
          <a:xfrm>
            <a:off x="6212086" y="5833288"/>
            <a:ext cx="571500" cy="246221"/>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000" dirty="0">
                <a:solidFill>
                  <a:prstClr val="black"/>
                </a:solidFill>
                <a:latin typeface="Century Gothic" pitchFamily="34" charset="0"/>
              </a:rPr>
              <a:t>N=524</a:t>
            </a:r>
          </a:p>
        </p:txBody>
      </p:sp>
      <p:sp>
        <p:nvSpPr>
          <p:cNvPr id="81936" name="TextBox 18"/>
          <p:cNvSpPr txBox="1">
            <a:spLocks noChangeArrowheads="1"/>
          </p:cNvSpPr>
          <p:nvPr/>
        </p:nvSpPr>
        <p:spPr bwMode="auto">
          <a:xfrm>
            <a:off x="6975405" y="5827737"/>
            <a:ext cx="685800" cy="253916"/>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050">
                <a:solidFill>
                  <a:prstClr val="black"/>
                </a:solidFill>
                <a:latin typeface="Century Gothic" pitchFamily="34" charset="0"/>
              </a:rPr>
              <a:t>N= 539</a:t>
            </a:r>
          </a:p>
        </p:txBody>
      </p:sp>
      <p:sp>
        <p:nvSpPr>
          <p:cNvPr id="18" name="Rectangle 17"/>
          <p:cNvSpPr/>
          <p:nvPr/>
        </p:nvSpPr>
        <p:spPr>
          <a:xfrm>
            <a:off x="457200" y="6350913"/>
            <a:ext cx="8153400" cy="430887"/>
          </a:xfrm>
          <a:prstGeom prst="rect">
            <a:avLst/>
          </a:prstGeom>
        </p:spPr>
        <p:txBody>
          <a:bodyPr wrap="square">
            <a:spAutoFit/>
          </a:bodyPr>
          <a:lstStyle/>
          <a:p>
            <a:pPr hangingPunct="0"/>
            <a:r>
              <a:rPr lang="en-US" sz="1100" dirty="0">
                <a:latin typeface="Calibri" panose="020F0502020204030204" pitchFamily="34" charset="0"/>
              </a:rPr>
              <a:t>Lane, K. L., Oakes, W. P., &amp; Magill, L. (2014). Primary prevention efforts: How do we implemented and monitor the Tier 1 component of our Comprehensive, Integrated, Three-Tiered (CI3T) Model? </a:t>
            </a:r>
            <a:r>
              <a:rPr lang="en-US" sz="1100" i="1" dirty="0">
                <a:latin typeface="Calibri" panose="020F0502020204030204" pitchFamily="34" charset="0"/>
              </a:rPr>
              <a:t>Preventing School Failure. 58,</a:t>
            </a:r>
            <a:r>
              <a:rPr lang="en-US" sz="1100" dirty="0">
                <a:latin typeface="Calibri" panose="020F0502020204030204" pitchFamily="34" charset="0"/>
              </a:rPr>
              <a:t> 143-158.</a:t>
            </a:r>
          </a:p>
        </p:txBody>
      </p:sp>
    </p:spTree>
    <p:extLst>
      <p:ext uri="{BB962C8B-B14F-4D97-AF65-F5344CB8AC3E}">
        <p14:creationId xmlns:p14="http://schemas.microsoft.com/office/powerpoint/2010/main" val="2398543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Lane &amp; Oakes </a:t>
            </a:r>
          </a:p>
        </p:txBody>
      </p:sp>
      <p:graphicFrame>
        <p:nvGraphicFramePr>
          <p:cNvPr id="260144" name="Group 48"/>
          <p:cNvGraphicFramePr>
            <a:graphicFrameLocks noGrp="1"/>
          </p:cNvGraphicFramePr>
          <p:nvPr>
            <p:ph idx="4294967295"/>
            <p:extLst/>
          </p:nvPr>
        </p:nvGraphicFramePr>
        <p:xfrm>
          <a:off x="457200" y="1407012"/>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457200" y="76200"/>
            <a:ext cx="8153400" cy="1194288"/>
          </a:xfrm>
          <a:prstGeom prst="rect">
            <a:avLst/>
          </a:prstGeom>
          <a:solidFill>
            <a:schemeClr val="tx2">
              <a:lumMod val="40000"/>
              <a:lumOff val="60000"/>
            </a:schemeClr>
          </a:solidFill>
        </p:spPr>
        <p:txBody>
          <a:bodyPr anchor="ctr"/>
          <a:lstStyle/>
          <a:p>
            <a:pPr>
              <a:lnSpc>
                <a:spcPts val="2900"/>
              </a:lnSpc>
              <a:defRPr/>
            </a:pPr>
            <a:r>
              <a:rPr lang="en-US" sz="2800" kern="0" cap="small" dirty="0">
                <a:solidFill>
                  <a:prstClr val="black"/>
                </a:solidFill>
                <a:latin typeface="+mj-lt"/>
                <a:cs typeface="Times New Roman" pitchFamily="18" charset="0"/>
              </a:rPr>
              <a:t>sample data: SRSS</a:t>
            </a:r>
          </a:p>
          <a:p>
            <a:pPr>
              <a:lnSpc>
                <a:spcPts val="2900"/>
              </a:lnSpc>
              <a:defRPr/>
            </a:pPr>
            <a:r>
              <a:rPr lang="en-US" sz="2800" dirty="0">
                <a:solidFill>
                  <a:prstClr val="black"/>
                </a:solidFill>
                <a:latin typeface="+mj-lt"/>
                <a:cs typeface="Times New Roman" pitchFamily="18" charset="0"/>
              </a:rPr>
              <a:t>Middle School Study 1: Behavioral &amp; Academic Characteristics of SRSS Risk Groups</a:t>
            </a:r>
            <a:endParaRPr lang="en-US" sz="2800" kern="0" cap="small" dirty="0">
              <a:solidFill>
                <a:prstClr val="black"/>
              </a:solidFill>
              <a:latin typeface="+mj-lt"/>
              <a:cs typeface="Times New Roman" pitchFamily="18" charset="0"/>
            </a:endParaRPr>
          </a:p>
        </p:txBody>
      </p:sp>
      <p:sp>
        <p:nvSpPr>
          <p:cNvPr id="82981" name="Footer Placeholder 4"/>
          <p:cNvSpPr txBox="1">
            <a:spLocks noGrp="1"/>
          </p:cNvSpPr>
          <p:nvPr/>
        </p:nvSpPr>
        <p:spPr bwMode="auto">
          <a:xfrm>
            <a:off x="914400" y="64928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fontAlgn="base" hangingPunct="1">
              <a:spcBef>
                <a:spcPct val="0"/>
              </a:spcBef>
              <a:spcAft>
                <a:spcPct val="0"/>
              </a:spcAft>
            </a:pPr>
            <a:r>
              <a:rPr lang="en-US" sz="1900">
                <a:solidFill>
                  <a:srgbClr val="323232"/>
                </a:solidFill>
                <a:latin typeface="Tw Cen MT" pitchFamily="34" charset="0"/>
              </a:rPr>
              <a:t>(Lane, Parks, </a:t>
            </a:r>
            <a:r>
              <a:rPr lang="en-US" sz="1900" dirty="0" err="1">
                <a:solidFill>
                  <a:srgbClr val="323232"/>
                </a:solidFill>
                <a:latin typeface="Tw Cen MT" pitchFamily="34" charset="0"/>
              </a:rPr>
              <a:t>Kalberg</a:t>
            </a:r>
            <a:r>
              <a:rPr lang="en-US" sz="1900" dirty="0">
                <a:solidFill>
                  <a:srgbClr val="323232"/>
                </a:solidFill>
                <a:latin typeface="Tw Cen MT" pitchFamily="34" charset="0"/>
              </a:rPr>
              <a:t>, &amp; Carter, 2007)</a:t>
            </a:r>
          </a:p>
        </p:txBody>
      </p:sp>
    </p:spTree>
    <p:extLst>
      <p:ext uri="{BB962C8B-B14F-4D97-AF65-F5344CB8AC3E}">
        <p14:creationId xmlns:p14="http://schemas.microsoft.com/office/powerpoint/2010/main" val="12755817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47" name="Group 3"/>
          <p:cNvGraphicFramePr>
            <a:graphicFrameLocks noGrp="1"/>
          </p:cNvGraphicFramePr>
          <p:nvPr>
            <p:ph idx="4294967295"/>
            <p:extLst/>
          </p:nvPr>
        </p:nvGraphicFramePr>
        <p:xfrm>
          <a:off x="381000" y="1998345"/>
          <a:ext cx="8458202" cy="3827145"/>
        </p:xfrm>
        <a:graphic>
          <a:graphicData uri="http://schemas.openxmlformats.org/drawingml/2006/table">
            <a:tbl>
              <a:tblPr/>
              <a:tblGrid>
                <a:gridCol w="1533994">
                  <a:extLst>
                    <a:ext uri="{9D8B030D-6E8A-4147-A177-3AD203B41FA5}">
                      <a16:colId xmlns:a16="http://schemas.microsoft.com/office/drawing/2014/main" val="20000"/>
                    </a:ext>
                  </a:extLst>
                </a:gridCol>
                <a:gridCol w="1647272">
                  <a:extLst>
                    <a:ext uri="{9D8B030D-6E8A-4147-A177-3AD203B41FA5}">
                      <a16:colId xmlns:a16="http://schemas.microsoft.com/office/drawing/2014/main" val="20001"/>
                    </a:ext>
                  </a:extLst>
                </a:gridCol>
                <a:gridCol w="1683459">
                  <a:extLst>
                    <a:ext uri="{9D8B030D-6E8A-4147-A177-3AD203B41FA5}">
                      <a16:colId xmlns:a16="http://schemas.microsoft.com/office/drawing/2014/main" val="20002"/>
                    </a:ext>
                  </a:extLst>
                </a:gridCol>
                <a:gridCol w="1516686">
                  <a:extLst>
                    <a:ext uri="{9D8B030D-6E8A-4147-A177-3AD203B41FA5}">
                      <a16:colId xmlns:a16="http://schemas.microsoft.com/office/drawing/2014/main" val="20003"/>
                    </a:ext>
                  </a:extLst>
                </a:gridCol>
                <a:gridCol w="2076791">
                  <a:extLst>
                    <a:ext uri="{9D8B030D-6E8A-4147-A177-3AD203B41FA5}">
                      <a16:colId xmlns:a16="http://schemas.microsoft.com/office/drawing/2014/main" val="20004"/>
                    </a:ext>
                  </a:extLst>
                </a:gridCol>
              </a:tblGrid>
              <a:tr h="50110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cs typeface="Times New Roman" pitchFamily="18" charset="0"/>
                        </a:rPr>
                        <a:t>Variable</a:t>
                      </a:r>
                    </a:p>
                  </a:txBody>
                  <a:tcPr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Risk</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389510">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cs typeface="Times New Roman" pitchFamily="18" charset="0"/>
                      </a:endParaRPr>
                    </a:p>
                  </a:txBody>
                  <a:tcPr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a:t>
                      </a:r>
                      <a:r>
                        <a:rPr kumimoji="0" lang="en-US" sz="2400" b="0" i="1" u="none" strike="noStrike" cap="none" normalizeH="0" baseline="0" dirty="0">
                          <a:ln>
                            <a:noFill/>
                          </a:ln>
                          <a:solidFill>
                            <a:schemeClr val="bg1"/>
                          </a:solidFill>
                          <a:effectLst/>
                          <a:latin typeface="Franklin Gothic Book" panose="020B0503020102020204" pitchFamily="34" charset="0"/>
                        </a:rPr>
                        <a:t>n</a:t>
                      </a:r>
                      <a:r>
                        <a:rPr kumimoji="0" lang="en-US" sz="2400" b="0" i="0" u="none" strike="noStrike" cap="none" normalizeH="0" baseline="0" dirty="0">
                          <a:ln>
                            <a:noFill/>
                          </a:ln>
                          <a:solidFill>
                            <a:schemeClr val="bg1"/>
                          </a:solidFill>
                          <a:effectLst/>
                          <a:latin typeface="Franklin Gothic Book" panose="020B0503020102020204" pitchFamily="34" charset="0"/>
                        </a:rPr>
                        <a:t> = 328)</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bg1"/>
                          </a:solidFill>
                          <a:effectLst/>
                          <a:latin typeface="Franklin Gothic Book" panose="020B0503020102020204" pitchFamily="34" charset="0"/>
                        </a:rPr>
                        <a:t>M (SD)</a:t>
                      </a: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a:t>
                      </a:r>
                      <a:r>
                        <a:rPr kumimoji="0" lang="en-US" sz="2400" b="0" i="1" u="none" strike="noStrike" cap="none" normalizeH="0" baseline="0" dirty="0">
                          <a:ln>
                            <a:noFill/>
                          </a:ln>
                          <a:solidFill>
                            <a:schemeClr val="bg1"/>
                          </a:solidFill>
                          <a:effectLst/>
                          <a:latin typeface="Franklin Gothic Book" panose="020B0503020102020204" pitchFamily="34" charset="0"/>
                        </a:rPr>
                        <a:t>n</a:t>
                      </a:r>
                      <a:r>
                        <a:rPr kumimoji="0" lang="en-US" sz="2400" b="0" i="0" u="none" strike="noStrike" cap="none" normalizeH="0" baseline="0" dirty="0">
                          <a:ln>
                            <a:noFill/>
                          </a:ln>
                          <a:solidFill>
                            <a:schemeClr val="bg1"/>
                          </a:solidFill>
                          <a:effectLst/>
                          <a:latin typeface="Franklin Gothic Book" panose="020B0503020102020204" pitchFamily="34" charset="0"/>
                        </a:rPr>
                        <a:t> = 52)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bg1"/>
                          </a:solidFill>
                          <a:effectLst/>
                          <a:latin typeface="Franklin Gothic Book" panose="020B0503020102020204" pitchFamily="34" charset="0"/>
                        </a:rPr>
                        <a:t>M (SD)</a:t>
                      </a: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a:t>
                      </a:r>
                      <a:r>
                        <a:rPr kumimoji="0" lang="en-US" sz="2400" b="0" i="1" u="none" strike="noStrike" cap="none" normalizeH="0" baseline="0" dirty="0">
                          <a:ln>
                            <a:noFill/>
                          </a:ln>
                          <a:solidFill>
                            <a:schemeClr val="bg1"/>
                          </a:solidFill>
                          <a:effectLst/>
                          <a:latin typeface="Franklin Gothic Book" panose="020B0503020102020204" pitchFamily="34" charset="0"/>
                        </a:rPr>
                        <a:t>n</a:t>
                      </a:r>
                      <a:r>
                        <a:rPr kumimoji="0" lang="en-US" sz="2400" b="0" i="0" u="none" strike="noStrike" cap="none" normalizeH="0" baseline="0" dirty="0">
                          <a:ln>
                            <a:noFill/>
                          </a:ln>
                          <a:solidFill>
                            <a:schemeClr val="bg1"/>
                          </a:solidFill>
                          <a:effectLst/>
                          <a:latin typeface="Franklin Gothic Book" panose="020B0503020102020204" pitchFamily="34" charset="0"/>
                        </a:rPr>
                        <a:t> = 35)</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a:ln>
                            <a:noFill/>
                          </a:ln>
                          <a:solidFill>
                            <a:schemeClr val="bg1"/>
                          </a:solidFill>
                          <a:effectLst/>
                          <a:latin typeface="Franklin Gothic Book" panose="020B0503020102020204" pitchFamily="34" charset="0"/>
                        </a:rPr>
                        <a:t>M (SD)</a:t>
                      </a:r>
                      <a:endParaRPr kumimoji="0" lang="en-US" sz="2400" b="0" i="0" u="none" strike="noStrike" cap="none" normalizeH="0" baseline="0" dirty="0">
                        <a:ln>
                          <a:noFill/>
                        </a:ln>
                        <a:solidFill>
                          <a:schemeClr val="bg1"/>
                        </a:solidFill>
                        <a:effectLst/>
                        <a:latin typeface="Franklin Gothic Book" panose="020B0503020102020204" pitchFamily="34" charset="0"/>
                      </a:endParaRP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Franklin Gothic Book" panose="020B0503020102020204" pitchFamily="34" charset="0"/>
                      </a:endParaRP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Testing</a:t>
                      </a:r>
                    </a:p>
                  </a:txBody>
                  <a:tcP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967423">
                <a:tc>
                  <a:txBody>
                    <a:bodyPr/>
                    <a:lstStyle/>
                    <a:p>
                      <a:pPr marL="319088" marR="0" lvl="0" indent="-319088"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ODR</a:t>
                      </a:r>
                    </a:p>
                  </a:txBody>
                  <a:tcP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3.53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(5.53)</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8.27</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(7.72)</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8.97</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rPr>
                        <a:t>(9.39)</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cs typeface="Times New Roman" pitchFamily="18" charset="0"/>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Franklin Gothic Book" panose="020B0503020102020204" pitchFamily="34" charset="0"/>
                          <a:cs typeface="Times New Roman" pitchFamily="18" charset="0"/>
                        </a:rPr>
                        <a:t>M = H</a:t>
                      </a: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96911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GPA</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3.10</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(0.82)</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2.45</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(0.84)</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2.38</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rPr>
                        <a:t>(0.88)</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cs typeface="Times New Roman" pitchFamily="18" charset="0"/>
                        </a:rPr>
                        <a:t>L &gt;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Franklin Gothic Book" panose="020B0503020102020204" pitchFamily="34" charset="0"/>
                          <a:cs typeface="Times New Roman" pitchFamily="18" charset="0"/>
                        </a:rPr>
                        <a:t>M = H</a:t>
                      </a:r>
                    </a:p>
                  </a:txBody>
                  <a:tcP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bl>
          </a:graphicData>
        </a:graphic>
      </p:graphicFrame>
      <p:sp>
        <p:nvSpPr>
          <p:cNvPr id="7" name="Title 1"/>
          <p:cNvSpPr txBox="1">
            <a:spLocks/>
          </p:cNvSpPr>
          <p:nvPr/>
        </p:nvSpPr>
        <p:spPr>
          <a:xfrm>
            <a:off x="381000" y="228600"/>
            <a:ext cx="8458202" cy="1482090"/>
          </a:xfrm>
          <a:prstGeom prst="rect">
            <a:avLst/>
          </a:prstGeom>
          <a:solidFill>
            <a:schemeClr val="tx2">
              <a:lumMod val="40000"/>
              <a:lumOff val="60000"/>
            </a:schemeClr>
          </a:solidFill>
        </p:spPr>
        <p:txBody>
          <a:bodyPr anchor="ctr"/>
          <a:lstStyle/>
          <a:p>
            <a:pPr>
              <a:lnSpc>
                <a:spcPts val="2900"/>
              </a:lnSpc>
              <a:spcBef>
                <a:spcPct val="0"/>
              </a:spcBef>
              <a:defRPr/>
            </a:pPr>
            <a:r>
              <a:rPr lang="en-US" sz="2800" kern="0" cap="small" dirty="0">
                <a:solidFill>
                  <a:prstClr val="black"/>
                </a:solidFill>
                <a:latin typeface="Franklin Gothic Book" panose="020B0503020102020204" pitchFamily="34" charset="0"/>
              </a:rPr>
              <a:t>Student Risk Screening Scale</a:t>
            </a:r>
          </a:p>
          <a:p>
            <a:pPr>
              <a:lnSpc>
                <a:spcPts val="2900"/>
              </a:lnSpc>
              <a:spcBef>
                <a:spcPct val="0"/>
              </a:spcBef>
              <a:defRPr/>
            </a:pPr>
            <a:r>
              <a:rPr lang="en-US" sz="2400" dirty="0">
                <a:solidFill>
                  <a:prstClr val="black"/>
                </a:solidFill>
                <a:latin typeface="Franklin Gothic Book" panose="020B0503020102020204" pitchFamily="34" charset="0"/>
              </a:rPr>
              <a:t>High School: Behavioral &amp; Academic Characteristics of SRSS Risk Groups</a:t>
            </a:r>
          </a:p>
          <a:p>
            <a:pPr>
              <a:lnSpc>
                <a:spcPts val="2900"/>
              </a:lnSpc>
              <a:spcBef>
                <a:spcPct val="0"/>
              </a:spcBef>
              <a:defRPr/>
            </a:pPr>
            <a:r>
              <a:rPr lang="en-US" sz="2400" i="1" dirty="0">
                <a:solidFill>
                  <a:prstClr val="black"/>
                </a:solidFill>
                <a:latin typeface="Franklin Gothic Book" panose="020B0503020102020204" pitchFamily="34" charset="0"/>
              </a:rPr>
              <a:t>Non-Instructional Raters</a:t>
            </a:r>
            <a:endParaRPr lang="en-US" sz="2400" i="1" kern="0" cap="small" dirty="0">
              <a:solidFill>
                <a:prstClr val="black"/>
              </a:solidFill>
              <a:latin typeface="Franklin Gothic Book" panose="020B0503020102020204" pitchFamily="34" charset="0"/>
            </a:endParaRPr>
          </a:p>
        </p:txBody>
      </p:sp>
      <p:sp>
        <p:nvSpPr>
          <p:cNvPr id="76828" name="Footer Placeholder 4"/>
          <p:cNvSpPr txBox="1">
            <a:spLocks noGrp="1"/>
          </p:cNvSpPr>
          <p:nvPr/>
        </p:nvSpPr>
        <p:spPr bwMode="auto">
          <a:xfrm>
            <a:off x="914400" y="6248400"/>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r>
              <a:rPr lang="en-US" sz="1900" dirty="0">
                <a:solidFill>
                  <a:prstClr val="black"/>
                </a:solidFill>
                <a:latin typeface="Tw Cen MT" pitchFamily="34" charset="0"/>
                <a:cs typeface="Arial" charset="0"/>
              </a:rPr>
              <a:t>(Lane, Kalberg, Parks, &amp; Carter, 2008)</a:t>
            </a:r>
          </a:p>
        </p:txBody>
      </p:sp>
    </p:spTree>
    <p:extLst>
      <p:ext uri="{BB962C8B-B14F-4D97-AF65-F5344CB8AC3E}">
        <p14:creationId xmlns:p14="http://schemas.microsoft.com/office/powerpoint/2010/main" val="369193493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bodyPr>
          <a:lstStyle/>
          <a:p>
            <a:r>
              <a:rPr lang="en-US" altLang="en-US"/>
              <a:t>SRSS-IE for Elementary Schools</a:t>
            </a:r>
          </a:p>
        </p:txBody>
      </p:sp>
      <p:pic>
        <p:nvPicPr>
          <p:cNvPr id="2" name="Picture 1"/>
          <p:cNvPicPr>
            <a:picLocks noChangeAspect="1"/>
          </p:cNvPicPr>
          <p:nvPr/>
        </p:nvPicPr>
        <p:blipFill>
          <a:blip r:embed="rId2"/>
          <a:stretch>
            <a:fillRect/>
          </a:stretch>
        </p:blipFill>
        <p:spPr>
          <a:xfrm>
            <a:off x="-12700" y="1552575"/>
            <a:ext cx="9212263" cy="41703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4950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3"/>
          <p:cNvSpPr>
            <a:spLocks noGrp="1"/>
          </p:cNvSpPr>
          <p:nvPr>
            <p:ph type="title"/>
          </p:nvPr>
        </p:nvSpPr>
        <p:spPr bwMode="auto"/>
        <p:txBody>
          <a:bodyPr wrap="square" numCol="1" anchorCtr="0" compatLnSpc="1">
            <a:prstTxWarp prst="textNoShape">
              <a:avLst/>
            </a:prstTxWarp>
          </a:bodyPr>
          <a:lstStyle/>
          <a:p>
            <a:r>
              <a:rPr lang="en-US" altLang="en-US"/>
              <a:t>SRSS-IE for Middle and High Schools</a:t>
            </a:r>
          </a:p>
        </p:txBody>
      </p:sp>
      <p:pic>
        <p:nvPicPr>
          <p:cNvPr id="6" name="Picture 5"/>
          <p:cNvPicPr>
            <a:picLocks noChangeAspect="1"/>
          </p:cNvPicPr>
          <p:nvPr/>
        </p:nvPicPr>
        <p:blipFill>
          <a:blip r:embed="rId2"/>
          <a:stretch>
            <a:fillRect/>
          </a:stretch>
        </p:blipFill>
        <p:spPr>
          <a:xfrm>
            <a:off x="188913" y="1758950"/>
            <a:ext cx="5280025" cy="471011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628650" y="1563688"/>
            <a:ext cx="8437563" cy="4754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616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358775" y="90488"/>
            <a:ext cx="7886700" cy="1325562"/>
          </a:xfrm>
        </p:spPr>
        <p:txBody>
          <a:bodyPr/>
          <a:lstStyle/>
          <a:p>
            <a:pPr eaLnBrk="1" hangingPunct="1"/>
            <a:r>
              <a:rPr lang="en-US" altLang="en-US"/>
              <a:t>SRSS-IE: Cut Scores</a:t>
            </a:r>
          </a:p>
        </p:txBody>
      </p:sp>
      <p:graphicFrame>
        <p:nvGraphicFramePr>
          <p:cNvPr id="8" name="Table 7"/>
          <p:cNvGraphicFramePr>
            <a:graphicFrameLocks noGrp="1"/>
          </p:cNvGraphicFramePr>
          <p:nvPr/>
        </p:nvGraphicFramePr>
        <p:xfrm>
          <a:off x="254000" y="2554288"/>
          <a:ext cx="8635999" cy="2243137"/>
        </p:xfrm>
        <a:graphic>
          <a:graphicData uri="http://schemas.openxmlformats.org/drawingml/2006/table">
            <a:tbl>
              <a:tblPr firstRow="1" firstCol="1" bandRow="1">
                <a:tableStyleId>{8799B23B-EC83-4686-B30A-512413B5E67A}</a:tableStyleId>
              </a:tblPr>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75000"/>
                      </a:schemeClr>
                    </a:solidFill>
                  </a:tcPr>
                </a:tc>
                <a:tc hMerge="1">
                  <a:txBody>
                    <a:bodyPr/>
                    <a:lstStyle/>
                    <a:p>
                      <a:endParaRPr lang="en-US"/>
                    </a:p>
                  </a:txBody>
                  <a:tcPr/>
                </a:tc>
                <a:tc gridSpan="2">
                  <a:txBody>
                    <a:body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5">
                        <a:lumMod val="50000"/>
                      </a:scheme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p>
                      <a:pPr marL="0" marR="0" algn="ctr">
                        <a:spcBef>
                          <a:spcPts val="0"/>
                        </a:spcBef>
                        <a:spcAft>
                          <a:spcPts val="0"/>
                        </a:spcAft>
                      </a:pPr>
                      <a:r>
                        <a:rPr lang="en-US" sz="2000" b="0" dirty="0">
                          <a:effectLst/>
                        </a:rPr>
                        <a:t>SRSS-E7</a:t>
                      </a:r>
                      <a:endParaRPr lang="en-US" sz="1800" b="0" dirty="0">
                        <a:effectLst/>
                      </a:endParaRPr>
                    </a:p>
                  </a:txBody>
                  <a:tcPr marL="68589" marR="68589" marT="0" marB="0"/>
                </a:tc>
                <a:tc>
                  <a:txBody>
                    <a:body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1"/>
                  </a:ext>
                </a:extLst>
              </a:tr>
              <a:tr h="609663">
                <a:tc>
                  <a:txBody>
                    <a:body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extLst>
                  <a:ext uri="{0D108BD9-81ED-4DB2-BD59-A6C34878D82A}">
                    <a16:rowId xmlns:a16="http://schemas.microsoft.com/office/drawing/2014/main" val="10002"/>
                  </a:ext>
                </a:extLst>
              </a:tr>
              <a:tr h="914494">
                <a:tc>
                  <a:txBody>
                    <a:body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tc>
                  <a:txBody>
                    <a:body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solidFill>
                      <a:schemeClr val="accent3">
                        <a:lumMod val="75000"/>
                        <a:alpha val="20000"/>
                      </a:schemeClr>
                    </a:solidFill>
                  </a:tcPr>
                </a:tc>
                <a:extLst>
                  <a:ext uri="{0D108BD9-81ED-4DB2-BD59-A6C34878D82A}">
                    <a16:rowId xmlns:a16="http://schemas.microsoft.com/office/drawing/2014/main" val="10003"/>
                  </a:ext>
                </a:extLst>
              </a:tr>
            </a:tbl>
          </a:graphicData>
        </a:graphic>
      </p:graphicFrame>
      <p:sp>
        <p:nvSpPr>
          <p:cNvPr id="205853" name="TextBox 9"/>
          <p:cNvSpPr txBox="1">
            <a:spLocks noChangeArrowheads="1"/>
          </p:cNvSpPr>
          <p:nvPr/>
        </p:nvSpPr>
        <p:spPr bwMode="auto">
          <a:xfrm>
            <a:off x="301625" y="5018088"/>
            <a:ext cx="86074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Tx/>
              <a:buNone/>
            </a:pPr>
            <a:r>
              <a:rPr lang="en-US" altLang="en-US" sz="1200" b="1">
                <a:solidFill>
                  <a:srgbClr val="A6A6A6"/>
                </a:solidFill>
                <a:latin typeface="Times New Roman" panose="02020603050405020304" pitchFamily="18" charset="0"/>
                <a:ea typeface="+mn-ea"/>
                <a:cs typeface="Times New Roman" panose="02020603050405020304" pitchFamily="18" charset="0"/>
              </a:rPr>
              <a:t>Elementary School Level:</a:t>
            </a:r>
          </a:p>
          <a:p>
            <a:pPr eaLnBrk="1" fontAlgn="auto" hangingPunct="1">
              <a:lnSpc>
                <a:spcPct val="100000"/>
              </a:lnSpc>
              <a:spcBef>
                <a:spcPct val="0"/>
              </a:spcBef>
              <a:spcAft>
                <a:spcPts val="0"/>
              </a:spcAft>
              <a:buFontTx/>
              <a:buNone/>
            </a:pPr>
            <a:r>
              <a:rPr lang="en-US" altLang="en-US" sz="1200">
                <a:solidFill>
                  <a:srgbClr val="A6A6A6"/>
                </a:solidFill>
                <a:latin typeface="Times New Roman" panose="02020603050405020304" pitchFamily="18" charset="0"/>
                <a:ea typeface="+mn-ea"/>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200" i="1">
                <a:solidFill>
                  <a:srgbClr val="A6A6A6"/>
                </a:solidFill>
                <a:latin typeface="Times New Roman" panose="02020603050405020304" pitchFamily="18" charset="0"/>
                <a:ea typeface="+mn-ea"/>
                <a:cs typeface="Times New Roman" panose="02020603050405020304" pitchFamily="18" charset="0"/>
              </a:rPr>
              <a:t>Behavioral Disorders, 40,</a:t>
            </a:r>
            <a:r>
              <a:rPr lang="en-US" altLang="en-US" sz="1200">
                <a:solidFill>
                  <a:srgbClr val="A6A6A6"/>
                </a:solidFill>
                <a:latin typeface="Times New Roman" panose="02020603050405020304" pitchFamily="18" charset="0"/>
                <a:ea typeface="+mn-ea"/>
                <a:cs typeface="Times New Roman" panose="02020603050405020304" pitchFamily="18" charset="0"/>
              </a:rPr>
              <a:t> 159-170.</a:t>
            </a:r>
          </a:p>
          <a:p>
            <a:pPr eaLnBrk="1" fontAlgn="auto" hangingPunct="1">
              <a:lnSpc>
                <a:spcPct val="100000"/>
              </a:lnSpc>
              <a:spcBef>
                <a:spcPct val="0"/>
              </a:spcBef>
              <a:spcAft>
                <a:spcPts val="0"/>
              </a:spcAft>
              <a:buFontTx/>
              <a:buNone/>
            </a:pPr>
            <a:r>
              <a:rPr lang="en-US" altLang="en-US" sz="1200">
                <a:solidFill>
                  <a:srgbClr val="A6A6A6"/>
                </a:solidFill>
                <a:latin typeface="Times New Roman" panose="02020603050405020304" pitchFamily="18" charset="0"/>
                <a:ea typeface="+mn-ea"/>
                <a:cs typeface="Times New Roman" panose="02020603050405020304" pitchFamily="18" charset="0"/>
              </a:rPr>
              <a:t> </a:t>
            </a:r>
          </a:p>
          <a:p>
            <a:pPr eaLnBrk="1" fontAlgn="auto" hangingPunct="1">
              <a:lnSpc>
                <a:spcPct val="100000"/>
              </a:lnSpc>
              <a:spcBef>
                <a:spcPct val="0"/>
              </a:spcBef>
              <a:spcAft>
                <a:spcPts val="0"/>
              </a:spcAft>
              <a:buFontTx/>
              <a:buNone/>
            </a:pPr>
            <a:r>
              <a:rPr lang="en-US" altLang="en-US" sz="1200" b="1">
                <a:solidFill>
                  <a:srgbClr val="A6A6A6"/>
                </a:solidFill>
                <a:latin typeface="Times New Roman" panose="02020603050405020304" pitchFamily="18" charset="0"/>
                <a:ea typeface="+mn-ea"/>
                <a:cs typeface="Times New Roman" panose="02020603050405020304" pitchFamily="18" charset="0"/>
              </a:rPr>
              <a:t>Middle and High School Levels:</a:t>
            </a:r>
          </a:p>
          <a:p>
            <a:pPr eaLnBrk="1" fontAlgn="auto" hangingPunct="1">
              <a:lnSpc>
                <a:spcPct val="100000"/>
              </a:lnSpc>
              <a:spcBef>
                <a:spcPct val="0"/>
              </a:spcBef>
              <a:spcAft>
                <a:spcPts val="0"/>
              </a:spcAft>
              <a:buFontTx/>
              <a:buNone/>
            </a:pPr>
            <a:r>
              <a:rPr lang="en-US" altLang="en-US" sz="1200">
                <a:solidFill>
                  <a:srgbClr val="A6A6A6"/>
                </a:solidFill>
                <a:latin typeface="Times New Roman" panose="02020603050405020304" pitchFamily="18" charset="0"/>
                <a:ea typeface="+mn-ea"/>
                <a:cs typeface="Times New Roman" panose="02020603050405020304" pitchFamily="18" charset="0"/>
              </a:rPr>
              <a:t>Lane, K. L., Oakes, W. P., Cantwell, E. D., Schatschneider, C., Menzies, H., Crittenden, M., &amp;  Messenger, M. (in press). Student Risk Screening Scale for Internalizing and Externalizing Behaviors: Preliminary cut scores to support data-informed decision making in middle and high schools. </a:t>
            </a:r>
            <a:r>
              <a:rPr lang="en-US" altLang="en-US" sz="1200" i="1">
                <a:solidFill>
                  <a:srgbClr val="A6A6A6"/>
                </a:solidFill>
                <a:latin typeface="Times New Roman" panose="02020603050405020304" pitchFamily="18" charset="0"/>
                <a:ea typeface="+mn-ea"/>
                <a:cs typeface="Times New Roman" panose="02020603050405020304" pitchFamily="18" charset="0"/>
              </a:rPr>
              <a:t>Behavioral Disorders.</a:t>
            </a:r>
            <a:endParaRPr lang="en-US" altLang="en-US" sz="1200">
              <a:solidFill>
                <a:srgbClr val="A6A6A6"/>
              </a:solidFill>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301625" y="2554288"/>
            <a:ext cx="4460875" cy="238125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64B3C"/>
              </a:solidFill>
            </a:endParaRPr>
          </a:p>
        </p:txBody>
      </p:sp>
    </p:spTree>
    <p:extLst>
      <p:ext uri="{BB962C8B-B14F-4D97-AF65-F5344CB8AC3E}">
        <p14:creationId xmlns:p14="http://schemas.microsoft.com/office/powerpoint/2010/main" val="156045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09600" y="717385"/>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SRSS-E7 Results – All Students</a:t>
            </a:r>
          </a:p>
        </p:txBody>
      </p:sp>
      <p:sp>
        <p:nvSpPr>
          <p:cNvPr id="8" name="Rectangle 2"/>
          <p:cNvSpPr txBox="1">
            <a:spLocks noChangeArrowheads="1"/>
          </p:cNvSpPr>
          <p:nvPr/>
        </p:nvSpPr>
        <p:spPr>
          <a:xfrm>
            <a:off x="4572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ES Fall</a:t>
            </a:r>
          </a:p>
        </p:txBody>
      </p:sp>
      <p:graphicFrame>
        <p:nvGraphicFramePr>
          <p:cNvPr id="2" name="Chart 1"/>
          <p:cNvGraphicFramePr/>
          <p:nvPr>
            <p:extLst/>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743200" y="1589906"/>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34</a:t>
            </a:r>
          </a:p>
        </p:txBody>
      </p:sp>
      <p:sp>
        <p:nvSpPr>
          <p:cNvPr id="9" name="Rectangle 8"/>
          <p:cNvSpPr/>
          <p:nvPr/>
        </p:nvSpPr>
        <p:spPr>
          <a:xfrm>
            <a:off x="2743200" y="2032465"/>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 = 99</a:t>
            </a:r>
          </a:p>
        </p:txBody>
      </p:sp>
      <p:sp>
        <p:nvSpPr>
          <p:cNvPr id="10" name="Rectangle 9"/>
          <p:cNvSpPr/>
          <p:nvPr/>
        </p:nvSpPr>
        <p:spPr>
          <a:xfrm>
            <a:off x="2743200" y="2641367"/>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371</a:t>
            </a:r>
          </a:p>
        </p:txBody>
      </p:sp>
      <p:sp>
        <p:nvSpPr>
          <p:cNvPr id="11" name="Right Arrow 10"/>
          <p:cNvSpPr/>
          <p:nvPr/>
        </p:nvSpPr>
        <p:spPr>
          <a:xfrm>
            <a:off x="152400" y="55499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20914" y="1601319"/>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29</a:t>
            </a:r>
          </a:p>
        </p:txBody>
      </p:sp>
      <p:sp>
        <p:nvSpPr>
          <p:cNvPr id="13" name="Rectangle 12"/>
          <p:cNvSpPr/>
          <p:nvPr/>
        </p:nvSpPr>
        <p:spPr>
          <a:xfrm>
            <a:off x="4420914" y="2032465"/>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 = 78</a:t>
            </a:r>
          </a:p>
        </p:txBody>
      </p:sp>
      <p:sp>
        <p:nvSpPr>
          <p:cNvPr id="14" name="Rectangle 13"/>
          <p:cNvSpPr/>
          <p:nvPr/>
        </p:nvSpPr>
        <p:spPr>
          <a:xfrm>
            <a:off x="4457700" y="2641367"/>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407</a:t>
            </a:r>
          </a:p>
        </p:txBody>
      </p:sp>
      <p:sp>
        <p:nvSpPr>
          <p:cNvPr id="15" name="Rectangle 14"/>
          <p:cNvSpPr/>
          <p:nvPr/>
        </p:nvSpPr>
        <p:spPr>
          <a:xfrm>
            <a:off x="6126480" y="2641367"/>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358</a:t>
            </a:r>
          </a:p>
        </p:txBody>
      </p:sp>
      <p:sp>
        <p:nvSpPr>
          <p:cNvPr id="16" name="Rectangle 15"/>
          <p:cNvSpPr/>
          <p:nvPr/>
        </p:nvSpPr>
        <p:spPr>
          <a:xfrm>
            <a:off x="6096000" y="2010598"/>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 = 56</a:t>
            </a:r>
          </a:p>
        </p:txBody>
      </p:sp>
      <p:sp>
        <p:nvSpPr>
          <p:cNvPr id="17" name="Rectangle 16"/>
          <p:cNvSpPr/>
          <p:nvPr/>
        </p:nvSpPr>
        <p:spPr>
          <a:xfrm>
            <a:off x="6096000" y="1549284"/>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20</a:t>
            </a:r>
          </a:p>
        </p:txBody>
      </p:sp>
    </p:spTree>
    <p:extLst>
      <p:ext uri="{BB962C8B-B14F-4D97-AF65-F5344CB8AC3E}">
        <p14:creationId xmlns:p14="http://schemas.microsoft.com/office/powerpoint/2010/main" val="3432581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6708" y="1295400"/>
            <a:ext cx="6858000" cy="2590800"/>
          </a:xfrm>
        </p:spPr>
        <p:txBody>
          <a:bodyPr>
            <a:noAutofit/>
          </a:bodyPr>
          <a:lstStyle/>
          <a:p>
            <a:r>
              <a:rPr lang="en-US" sz="3600" dirty="0"/>
              <a:t>Michael </a:t>
            </a:r>
            <a:r>
              <a:rPr lang="en-US" sz="3600" dirty="0" err="1"/>
              <a:t>Yudin</a:t>
            </a:r>
            <a:r>
              <a:rPr lang="en-US" sz="3600" dirty="0"/>
              <a:t> urged educators and educational system leaders to “</a:t>
            </a:r>
            <a:r>
              <a:rPr lang="en-US" sz="3600" b="1" dirty="0">
                <a:solidFill>
                  <a:srgbClr val="FF0000"/>
                </a:solidFill>
              </a:rPr>
              <a:t>pay as much attention to students’ social and behavioral needs as we do academics</a:t>
            </a:r>
            <a:r>
              <a:rPr lang="en-US" sz="3600" dirty="0"/>
              <a:t>” …</a:t>
            </a:r>
          </a:p>
        </p:txBody>
      </p:sp>
      <p:sp>
        <p:nvSpPr>
          <p:cNvPr id="6" name="Text Placeholder 5"/>
          <p:cNvSpPr>
            <a:spLocks noGrp="1"/>
          </p:cNvSpPr>
          <p:nvPr>
            <p:ph type="body" idx="1"/>
          </p:nvPr>
        </p:nvSpPr>
        <p:spPr>
          <a:xfrm>
            <a:off x="290052" y="5334000"/>
            <a:ext cx="6691312" cy="831851"/>
          </a:xfrm>
        </p:spPr>
        <p:txBody>
          <a:bodyPr>
            <a:normAutofit fontScale="85000" lnSpcReduction="10000"/>
          </a:bodyPr>
          <a:lstStyle/>
          <a:p>
            <a:r>
              <a:rPr lang="en-US" dirty="0"/>
              <a:t>2014 National PBIS Leadership Conference, Michael </a:t>
            </a:r>
            <a:r>
              <a:rPr lang="en-US" dirty="0" err="1"/>
              <a:t>Yudin</a:t>
            </a:r>
            <a:r>
              <a:rPr lang="en-US" dirty="0"/>
              <a:t>, Assistant Secretary for the Office of Special Education and Rehabilitation of the United States Department of Education</a:t>
            </a:r>
          </a:p>
        </p:txBody>
      </p:sp>
      <p:pic>
        <p:nvPicPr>
          <p:cNvPr id="4" name="Picture 3"/>
          <p:cNvPicPr>
            <a:picLocks noChangeAspect="1"/>
          </p:cNvPicPr>
          <p:nvPr/>
        </p:nvPicPr>
        <p:blipFill rotWithShape="1">
          <a:blip r:embed="rId3"/>
          <a:srcRect l="1118" t="536" r="2793"/>
          <a:stretch/>
        </p:blipFill>
        <p:spPr>
          <a:xfrm>
            <a:off x="4267200" y="1096524"/>
            <a:ext cx="4733520" cy="5748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6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09600" y="717385"/>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SRSS-I5 Results – All Students</a:t>
            </a:r>
          </a:p>
        </p:txBody>
      </p:sp>
      <p:sp>
        <p:nvSpPr>
          <p:cNvPr id="8" name="Rectangle 2"/>
          <p:cNvSpPr txBox="1">
            <a:spLocks noChangeArrowheads="1"/>
          </p:cNvSpPr>
          <p:nvPr/>
        </p:nvSpPr>
        <p:spPr>
          <a:xfrm>
            <a:off x="4572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ES Fall</a:t>
            </a:r>
          </a:p>
        </p:txBody>
      </p:sp>
      <p:graphicFrame>
        <p:nvGraphicFramePr>
          <p:cNvPr id="2" name="Chart 1"/>
          <p:cNvGraphicFramePr/>
          <p:nvPr>
            <p:extLst/>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743200" y="1600200"/>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55</a:t>
            </a:r>
          </a:p>
        </p:txBody>
      </p:sp>
      <p:sp>
        <p:nvSpPr>
          <p:cNvPr id="9" name="Rectangle 8"/>
          <p:cNvSpPr/>
          <p:nvPr/>
        </p:nvSpPr>
        <p:spPr>
          <a:xfrm>
            <a:off x="2753710" y="2075793"/>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 = 90</a:t>
            </a:r>
          </a:p>
        </p:txBody>
      </p:sp>
      <p:sp>
        <p:nvSpPr>
          <p:cNvPr id="10" name="Rectangle 9"/>
          <p:cNvSpPr/>
          <p:nvPr/>
        </p:nvSpPr>
        <p:spPr>
          <a:xfrm>
            <a:off x="2777358" y="2609193"/>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359</a:t>
            </a:r>
          </a:p>
        </p:txBody>
      </p:sp>
      <p:sp>
        <p:nvSpPr>
          <p:cNvPr id="4" name="Right Arrow 3"/>
          <p:cNvSpPr/>
          <p:nvPr/>
        </p:nvSpPr>
        <p:spPr>
          <a:xfrm>
            <a:off x="152400" y="55499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36679" y="1595053"/>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46</a:t>
            </a:r>
          </a:p>
        </p:txBody>
      </p:sp>
      <p:sp>
        <p:nvSpPr>
          <p:cNvPr id="12" name="Rectangle 11"/>
          <p:cNvSpPr/>
          <p:nvPr/>
        </p:nvSpPr>
        <p:spPr>
          <a:xfrm>
            <a:off x="4348655" y="2055456"/>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 = 77</a:t>
            </a:r>
          </a:p>
        </p:txBody>
      </p:sp>
      <p:sp>
        <p:nvSpPr>
          <p:cNvPr id="13" name="Rectangle 12"/>
          <p:cNvSpPr/>
          <p:nvPr/>
        </p:nvSpPr>
        <p:spPr>
          <a:xfrm>
            <a:off x="4411658" y="2609193"/>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391</a:t>
            </a:r>
          </a:p>
        </p:txBody>
      </p:sp>
      <p:sp>
        <p:nvSpPr>
          <p:cNvPr id="14" name="Rectangle 13"/>
          <p:cNvSpPr/>
          <p:nvPr/>
        </p:nvSpPr>
        <p:spPr>
          <a:xfrm>
            <a:off x="5943600" y="2619821"/>
            <a:ext cx="9144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335</a:t>
            </a:r>
          </a:p>
        </p:txBody>
      </p:sp>
      <p:sp>
        <p:nvSpPr>
          <p:cNvPr id="15" name="Rectangle 14"/>
          <p:cNvSpPr/>
          <p:nvPr/>
        </p:nvSpPr>
        <p:spPr>
          <a:xfrm>
            <a:off x="5943600" y="2060410"/>
            <a:ext cx="9144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 = 64</a:t>
            </a:r>
          </a:p>
        </p:txBody>
      </p:sp>
      <p:sp>
        <p:nvSpPr>
          <p:cNvPr id="16" name="Rectangle 15"/>
          <p:cNvSpPr/>
          <p:nvPr/>
        </p:nvSpPr>
        <p:spPr>
          <a:xfrm>
            <a:off x="5943600" y="1595053"/>
            <a:ext cx="9144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 = 35</a:t>
            </a:r>
          </a:p>
        </p:txBody>
      </p:sp>
    </p:spTree>
    <p:extLst>
      <p:ext uri="{BB962C8B-B14F-4D97-AF65-F5344CB8AC3E}">
        <p14:creationId xmlns:p14="http://schemas.microsoft.com/office/powerpoint/2010/main" val="3543094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609600" y="717385"/>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SRSS-E7 Results – All Students</a:t>
            </a:r>
          </a:p>
        </p:txBody>
      </p:sp>
      <p:sp>
        <p:nvSpPr>
          <p:cNvPr id="8" name="Rectangle 2"/>
          <p:cNvSpPr txBox="1">
            <a:spLocks noChangeArrowheads="1"/>
          </p:cNvSpPr>
          <p:nvPr/>
        </p:nvSpPr>
        <p:spPr>
          <a:xfrm>
            <a:off x="457200" y="152400"/>
            <a:ext cx="8229600" cy="609600"/>
          </a:xfrm>
          <a:prstGeom prst="rect">
            <a:avLst/>
          </a:prstGeom>
          <a:no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HS Fall</a:t>
            </a:r>
          </a:p>
        </p:txBody>
      </p:sp>
      <p:graphicFrame>
        <p:nvGraphicFramePr>
          <p:cNvPr id="2" name="Chart 1"/>
          <p:cNvGraphicFramePr/>
          <p:nvPr>
            <p:extLst/>
          </p:nvPr>
        </p:nvGraphicFramePr>
        <p:xfrm>
          <a:off x="304800" y="1371600"/>
          <a:ext cx="8305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ight Arrow 10"/>
          <p:cNvSpPr/>
          <p:nvPr/>
        </p:nvSpPr>
        <p:spPr>
          <a:xfrm>
            <a:off x="152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90800" y="16317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 = 29</a:t>
            </a:r>
          </a:p>
        </p:txBody>
      </p:sp>
      <p:sp>
        <p:nvSpPr>
          <p:cNvPr id="9" name="Rectangle 8"/>
          <p:cNvSpPr/>
          <p:nvPr/>
        </p:nvSpPr>
        <p:spPr>
          <a:xfrm>
            <a:off x="2590800" y="20889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 = 96</a:t>
            </a:r>
          </a:p>
        </p:txBody>
      </p:sp>
      <p:sp>
        <p:nvSpPr>
          <p:cNvPr id="10" name="Rectangle 9"/>
          <p:cNvSpPr/>
          <p:nvPr/>
        </p:nvSpPr>
        <p:spPr>
          <a:xfrm>
            <a:off x="2590800" y="2546185"/>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 = 1072</a:t>
            </a:r>
          </a:p>
        </p:txBody>
      </p:sp>
      <p:sp>
        <p:nvSpPr>
          <p:cNvPr id="12" name="Rectangle 11"/>
          <p:cNvSpPr/>
          <p:nvPr/>
        </p:nvSpPr>
        <p:spPr>
          <a:xfrm>
            <a:off x="4038600" y="16317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 = 39</a:t>
            </a:r>
          </a:p>
        </p:txBody>
      </p:sp>
      <p:sp>
        <p:nvSpPr>
          <p:cNvPr id="13" name="Rectangle 12"/>
          <p:cNvSpPr/>
          <p:nvPr/>
        </p:nvSpPr>
        <p:spPr>
          <a:xfrm>
            <a:off x="4038600" y="20889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 = 95</a:t>
            </a:r>
          </a:p>
        </p:txBody>
      </p:sp>
      <p:sp>
        <p:nvSpPr>
          <p:cNvPr id="14" name="Rectangle 13"/>
          <p:cNvSpPr/>
          <p:nvPr/>
        </p:nvSpPr>
        <p:spPr>
          <a:xfrm>
            <a:off x="4038600" y="2546185"/>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 = 1404</a:t>
            </a:r>
          </a:p>
        </p:txBody>
      </p:sp>
    </p:spTree>
    <p:extLst>
      <p:ext uri="{BB962C8B-B14F-4D97-AF65-F5344CB8AC3E}">
        <p14:creationId xmlns:p14="http://schemas.microsoft.com/office/powerpoint/2010/main" val="2297243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642850"/>
            <a:ext cx="8229600" cy="914400"/>
          </a:xfrm>
        </p:spPr>
        <p:txBody>
          <a:bodyPr/>
          <a:lstStyle/>
          <a:p>
            <a:pPr eaLnBrk="1" hangingPunct="1"/>
            <a:r>
              <a:rPr lang="en-US" altLang="en-US" sz="4000" dirty="0"/>
              <a:t>SRSS-E7  Comparison by Grade Level</a:t>
            </a:r>
          </a:p>
        </p:txBody>
      </p:sp>
      <p:sp>
        <p:nvSpPr>
          <p:cNvPr id="11" name="Rectangle 2"/>
          <p:cNvSpPr txBox="1">
            <a:spLocks noChangeArrowheads="1"/>
          </p:cNvSpPr>
          <p:nvPr/>
        </p:nvSpPr>
        <p:spPr>
          <a:xfrm>
            <a:off x="381000" y="152400"/>
            <a:ext cx="8229600" cy="609600"/>
          </a:xfrm>
          <a:prstGeom prst="rect">
            <a:avLst/>
          </a:prstGeom>
          <a:noFill/>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HS Fall 2016</a:t>
            </a:r>
          </a:p>
        </p:txBody>
      </p:sp>
      <p:graphicFrame>
        <p:nvGraphicFramePr>
          <p:cNvPr id="2" name="Table 1"/>
          <p:cNvGraphicFramePr>
            <a:graphicFrameLocks noGrp="1"/>
          </p:cNvGraphicFramePr>
          <p:nvPr>
            <p:extLst/>
          </p:nvPr>
        </p:nvGraphicFramePr>
        <p:xfrm>
          <a:off x="381000" y="1981200"/>
          <a:ext cx="8153400" cy="4559269"/>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 </a:t>
                      </a: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a:t>
                      </a:r>
                    </a:p>
                    <a:p>
                      <a:pPr algn="ctr"/>
                      <a:r>
                        <a:rPr lang="en-US" sz="2000" dirty="0"/>
                        <a:t> (0-3)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 </a:t>
                      </a:r>
                    </a:p>
                    <a:p>
                      <a:pPr algn="ctr"/>
                      <a:r>
                        <a:rPr lang="en-US" sz="2000" dirty="0">
                          <a:solidFill>
                            <a:schemeClr val="tx1"/>
                          </a:solidFill>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algn="ctr"/>
                      <a:r>
                        <a:rPr lang="en-US" sz="2000" baseline="0" dirty="0"/>
                        <a:t>  (9-21)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949317">
                <a:tc>
                  <a:txBody>
                    <a:bodyPr/>
                    <a:lstStyle/>
                    <a:p>
                      <a:pPr algn="ctr"/>
                      <a:r>
                        <a:rPr lang="en-US" sz="2400" baseline="0" dirty="0"/>
                        <a:t>9</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361</a:t>
                      </a:r>
                    </a:p>
                    <a:p>
                      <a:pPr algn="ctr"/>
                      <a:r>
                        <a:rPr lang="en-US" sz="2400" dirty="0"/>
                        <a:t>(90.93%)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29</a:t>
                      </a:r>
                    </a:p>
                    <a:p>
                      <a:pPr algn="ctr"/>
                      <a:r>
                        <a:rPr lang="en-US" sz="2400" dirty="0"/>
                        <a:t>(7.30%)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7</a:t>
                      </a:r>
                    </a:p>
                    <a:p>
                      <a:pPr algn="ctr"/>
                      <a:r>
                        <a:rPr lang="en-US" sz="2400" dirty="0"/>
                        <a:t>(1.76%)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49317">
                <a:tc>
                  <a:txBody>
                    <a:bodyPr/>
                    <a:lstStyle/>
                    <a:p>
                      <a:pPr algn="ctr"/>
                      <a:r>
                        <a:rPr lang="en-US" sz="2400" baseline="0" dirty="0"/>
                        <a:t>10</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428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381</a:t>
                      </a:r>
                    </a:p>
                    <a:p>
                      <a:pPr algn="ctr"/>
                      <a:r>
                        <a:rPr lang="en-US" sz="2400" dirty="0"/>
                        <a:t>(89.02%)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32</a:t>
                      </a:r>
                    </a:p>
                    <a:p>
                      <a:pPr algn="ctr"/>
                      <a:r>
                        <a:rPr lang="en-US" sz="2400" dirty="0"/>
                        <a:t>(7.48%)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15</a:t>
                      </a:r>
                    </a:p>
                    <a:p>
                      <a:pPr algn="ctr"/>
                      <a:r>
                        <a:rPr lang="en-US" sz="2400" dirty="0"/>
                        <a:t>(3.50%)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9317">
                <a:tc>
                  <a:txBody>
                    <a:bodyPr/>
                    <a:lstStyle/>
                    <a:p>
                      <a:pPr algn="ctr"/>
                      <a:r>
                        <a:rPr lang="en-US" sz="2400" dirty="0"/>
                        <a:t>11</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363</a:t>
                      </a:r>
                    </a:p>
                    <a:p>
                      <a:pPr algn="ctr"/>
                      <a:r>
                        <a:rPr lang="en-US" sz="2400" dirty="0"/>
                        <a:t>(91.67%)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24</a:t>
                      </a:r>
                    </a:p>
                    <a:p>
                      <a:pPr algn="ctr"/>
                      <a:r>
                        <a:rPr lang="en-US" sz="2400" dirty="0"/>
                        <a:t>(6.06%)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9</a:t>
                      </a:r>
                    </a:p>
                    <a:p>
                      <a:pPr algn="ctr"/>
                      <a:r>
                        <a:rPr lang="en-US" sz="2400" dirty="0"/>
                        <a:t>(2.27%)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49317">
                <a:tc>
                  <a:txBody>
                    <a:bodyPr/>
                    <a:lstStyle/>
                    <a:p>
                      <a:pPr algn="ctr"/>
                      <a:r>
                        <a:rPr lang="en-US" sz="2400" dirty="0"/>
                        <a:t>12</a:t>
                      </a:r>
                      <a:r>
                        <a:rPr lang="en-US" sz="2400" baseline="30000" dirty="0"/>
                        <a:t>th</a:t>
                      </a:r>
                      <a:r>
                        <a:rPr lang="en-US" sz="24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317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299</a:t>
                      </a:r>
                    </a:p>
                    <a:p>
                      <a:pPr algn="ctr"/>
                      <a:r>
                        <a:rPr lang="en-US" sz="2400" dirty="0"/>
                        <a:t>(94.32%)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10</a:t>
                      </a:r>
                    </a:p>
                    <a:p>
                      <a:pPr algn="ctr"/>
                      <a:r>
                        <a:rPr lang="en-US" sz="2400" dirty="0"/>
                        <a:t>(3.15%)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t>8</a:t>
                      </a:r>
                    </a:p>
                    <a:p>
                      <a:pPr algn="ctr"/>
                      <a:r>
                        <a:rPr lang="en-US" sz="2400" dirty="0"/>
                        <a:t>(2.52%)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77778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 </a:t>
            </a:r>
            <a:br>
              <a:rPr lang="en-US" dirty="0"/>
            </a:br>
            <a:r>
              <a:rPr lang="en-US" dirty="0"/>
              <a:t>Data-Informed Decision Making</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39091"/>
            <a:ext cx="9144000" cy="3000295"/>
          </a:xfrm>
          <a:prstGeom prst="rect">
            <a:avLst/>
          </a:prstGeom>
          <a:ln>
            <a:noFill/>
          </a:ln>
          <a:effectLst>
            <a:outerShdw blurRad="292100" dist="139700" dir="2700000" algn="tl" rotWithShape="0">
              <a:srgbClr val="333333">
                <a:alpha val="65000"/>
              </a:srgbClr>
            </a:outerShdw>
          </a:effectLst>
        </p:spPr>
      </p:pic>
      <p:pic>
        <p:nvPicPr>
          <p:cNvPr id="4" name="Table Placeholder 3"/>
          <p:cNvPicPr>
            <a:picLocks noGrp="1" noChangeAspect="1"/>
          </p:cNvPicPr>
          <p:nvPr>
            <p:ph type="tbl" idx="1"/>
          </p:nvPr>
        </p:nvPicPr>
        <p:blipFill>
          <a:blip r:embed="rId3" cstate="screen">
            <a:extLst>
              <a:ext uri="{28A0092B-C50C-407E-A947-70E740481C1C}">
                <a14:useLocalDpi xmlns:a14="http://schemas.microsoft.com/office/drawing/2010/main"/>
              </a:ext>
            </a:extLst>
          </a:blip>
          <a:stretch>
            <a:fillRect/>
          </a:stretch>
        </p:blipFill>
        <p:spPr>
          <a:xfrm>
            <a:off x="597371" y="1981200"/>
            <a:ext cx="7949257"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518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57400" y="152400"/>
            <a:ext cx="5181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prstClr val="white"/>
                </a:solidFill>
              </a:rPr>
              <a:t>Communication and Continuous Improvement</a:t>
            </a:r>
          </a:p>
        </p:txBody>
      </p:sp>
      <p:sp>
        <p:nvSpPr>
          <p:cNvPr id="3" name="Oval 2"/>
          <p:cNvSpPr/>
          <p:nvPr/>
        </p:nvSpPr>
        <p:spPr>
          <a:xfrm>
            <a:off x="2933700" y="1524000"/>
            <a:ext cx="3429000" cy="13716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prstClr val="white"/>
                </a:solidFill>
              </a:rPr>
              <a:t>Ci3T District Leadership Team</a:t>
            </a:r>
          </a:p>
        </p:txBody>
      </p:sp>
      <p:sp>
        <p:nvSpPr>
          <p:cNvPr id="4" name="Rectangle 3"/>
          <p:cNvSpPr/>
          <p:nvPr/>
        </p:nvSpPr>
        <p:spPr>
          <a:xfrm>
            <a:off x="533400" y="3276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5" name="Rectangle 4"/>
          <p:cNvSpPr/>
          <p:nvPr/>
        </p:nvSpPr>
        <p:spPr>
          <a:xfrm>
            <a:off x="6858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6" name="Rectangle 5"/>
          <p:cNvSpPr/>
          <p:nvPr/>
        </p:nvSpPr>
        <p:spPr>
          <a:xfrm>
            <a:off x="838200" y="3581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7" name="Rectangle 6"/>
          <p:cNvSpPr/>
          <p:nvPr/>
        </p:nvSpPr>
        <p:spPr>
          <a:xfrm>
            <a:off x="990600" y="3733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8" name="Rectangle 7"/>
          <p:cNvSpPr/>
          <p:nvPr/>
        </p:nvSpPr>
        <p:spPr>
          <a:xfrm>
            <a:off x="1143000" y="3886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9" name="Rectangle 8"/>
          <p:cNvSpPr/>
          <p:nvPr/>
        </p:nvSpPr>
        <p:spPr>
          <a:xfrm>
            <a:off x="1295400" y="4038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0" name="Rectangle 9"/>
          <p:cNvSpPr/>
          <p:nvPr/>
        </p:nvSpPr>
        <p:spPr>
          <a:xfrm>
            <a:off x="1447800" y="4191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1" name="Rectangle 10"/>
          <p:cNvSpPr/>
          <p:nvPr/>
        </p:nvSpPr>
        <p:spPr>
          <a:xfrm>
            <a:off x="1600200" y="4343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2" name="Rectangle 11"/>
          <p:cNvSpPr/>
          <p:nvPr/>
        </p:nvSpPr>
        <p:spPr>
          <a:xfrm>
            <a:off x="1752600" y="44958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3" name="Rectangle 12"/>
          <p:cNvSpPr/>
          <p:nvPr/>
        </p:nvSpPr>
        <p:spPr>
          <a:xfrm>
            <a:off x="1905000" y="4648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4" name="Rectangle 13"/>
          <p:cNvSpPr/>
          <p:nvPr/>
        </p:nvSpPr>
        <p:spPr>
          <a:xfrm>
            <a:off x="2057400" y="4800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5" name="Rectangle 14"/>
          <p:cNvSpPr/>
          <p:nvPr/>
        </p:nvSpPr>
        <p:spPr>
          <a:xfrm>
            <a:off x="2209800" y="49530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6" name="Rectangle 15"/>
          <p:cNvSpPr/>
          <p:nvPr/>
        </p:nvSpPr>
        <p:spPr>
          <a:xfrm>
            <a:off x="2362200" y="5105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7" name="Rectangle 16"/>
          <p:cNvSpPr/>
          <p:nvPr/>
        </p:nvSpPr>
        <p:spPr>
          <a:xfrm>
            <a:off x="2514600" y="5257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8" name="Rectangle 17"/>
          <p:cNvSpPr/>
          <p:nvPr/>
        </p:nvSpPr>
        <p:spPr>
          <a:xfrm>
            <a:off x="3733800" y="32766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19" name="Rectangle 18"/>
          <p:cNvSpPr/>
          <p:nvPr/>
        </p:nvSpPr>
        <p:spPr>
          <a:xfrm>
            <a:off x="38862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0" name="Rectangle 19"/>
          <p:cNvSpPr/>
          <p:nvPr/>
        </p:nvSpPr>
        <p:spPr>
          <a:xfrm>
            <a:off x="4071938" y="35814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1" name="Rectangle 20"/>
          <p:cNvSpPr/>
          <p:nvPr/>
        </p:nvSpPr>
        <p:spPr>
          <a:xfrm>
            <a:off x="4191000" y="37338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2" name="Rectangle 21"/>
          <p:cNvSpPr/>
          <p:nvPr/>
        </p:nvSpPr>
        <p:spPr>
          <a:xfrm>
            <a:off x="6567488" y="32766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3" name="Rectangle 22"/>
          <p:cNvSpPr/>
          <p:nvPr/>
        </p:nvSpPr>
        <p:spPr>
          <a:xfrm>
            <a:off x="6719888" y="3429000"/>
            <a:ext cx="2209800" cy="838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sp>
        <p:nvSpPr>
          <p:cNvPr id="24" name="Rectangle 23"/>
          <p:cNvSpPr/>
          <p:nvPr/>
        </p:nvSpPr>
        <p:spPr>
          <a:xfrm>
            <a:off x="2438400" y="6208713"/>
            <a:ext cx="2438400" cy="536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Elementary</a:t>
            </a:r>
          </a:p>
        </p:txBody>
      </p:sp>
      <p:sp>
        <p:nvSpPr>
          <p:cNvPr id="25" name="Rectangle 24"/>
          <p:cNvSpPr/>
          <p:nvPr/>
        </p:nvSpPr>
        <p:spPr>
          <a:xfrm>
            <a:off x="4090988" y="4708525"/>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Middle </a:t>
            </a:r>
          </a:p>
        </p:txBody>
      </p:sp>
      <p:sp>
        <p:nvSpPr>
          <p:cNvPr id="26" name="Rectangle 25"/>
          <p:cNvSpPr/>
          <p:nvPr/>
        </p:nvSpPr>
        <p:spPr>
          <a:xfrm>
            <a:off x="6586538" y="4411663"/>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High</a:t>
            </a:r>
          </a:p>
        </p:txBody>
      </p:sp>
      <p:pic>
        <p:nvPicPr>
          <p:cNvPr id="275483"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38" y="357188"/>
            <a:ext cx="18669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381000" y="457200"/>
            <a:ext cx="1257300" cy="381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Effective</a:t>
            </a:r>
          </a:p>
          <a:p>
            <a:pPr algn="ctr" eaLnBrk="1" fontAlgn="auto" hangingPunct="1">
              <a:spcBef>
                <a:spcPts val="0"/>
              </a:spcBef>
              <a:spcAft>
                <a:spcPts val="0"/>
              </a:spcAft>
              <a:defRPr/>
            </a:pPr>
            <a:r>
              <a:rPr lang="en-US" dirty="0">
                <a:solidFill>
                  <a:prstClr val="white"/>
                </a:solidFill>
              </a:rPr>
              <a:t>Teams</a:t>
            </a:r>
          </a:p>
        </p:txBody>
      </p:sp>
      <p:cxnSp>
        <p:nvCxnSpPr>
          <p:cNvPr id="31" name="Straight Connector 30"/>
          <p:cNvCxnSpPr>
            <a:endCxn id="4" idx="0"/>
          </p:cNvCxnSpPr>
          <p:nvPr/>
        </p:nvCxnSpPr>
        <p:spPr>
          <a:xfrm flipH="1">
            <a:off x="1638300" y="2590800"/>
            <a:ext cx="1676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 idx="4"/>
            <a:endCxn id="18" idx="0"/>
          </p:cNvCxnSpPr>
          <p:nvPr/>
        </p:nvCxnSpPr>
        <p:spPr>
          <a:xfrm>
            <a:off x="4648200" y="2895600"/>
            <a:ext cx="1905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281738" y="2028825"/>
            <a:ext cx="1781175" cy="485775"/>
          </a:xfrm>
          <a:prstGeom prst="line">
            <a:avLst/>
          </a:prstGeom>
        </p:spPr>
        <p:style>
          <a:lnRef idx="1">
            <a:schemeClr val="accent1"/>
          </a:lnRef>
          <a:fillRef idx="0">
            <a:schemeClr val="accent1"/>
          </a:fillRef>
          <a:effectRef idx="0">
            <a:schemeClr val="accent1"/>
          </a:effectRef>
          <a:fontRef idx="minor">
            <a:schemeClr val="tx1"/>
          </a:fontRef>
        </p:style>
      </p:cxnSp>
      <p:pic>
        <p:nvPicPr>
          <p:cNvPr id="275488" name="Picture 4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4038600"/>
            <a:ext cx="4476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89" name="Picture 5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33938" y="50974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1963" y="564991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4338" y="50847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89500" y="5686425"/>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93" name="Picture 6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72300" y="4956175"/>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6850" y="4953000"/>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225" y="4572000"/>
            <a:ext cx="4492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225" y="5611813"/>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338" y="5097463"/>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1338" y="4572000"/>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738" y="5097463"/>
            <a:ext cx="4476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0388" y="5605463"/>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21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5375" y="5095875"/>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5375" y="5605463"/>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8075" y="6164263"/>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14488" y="5610225"/>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462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p:cNvCxnSpPr/>
          <p:nvPr/>
        </p:nvCxnSpPr>
        <p:spPr>
          <a:xfrm>
            <a:off x="6096000" y="2743200"/>
            <a:ext cx="1728788"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6794500" y="21082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9" name="Rectangle 78"/>
          <p:cNvSpPr/>
          <p:nvPr/>
        </p:nvSpPr>
        <p:spPr>
          <a:xfrm>
            <a:off x="6999288" y="2263775"/>
            <a:ext cx="2209800" cy="838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white"/>
                </a:solidFill>
              </a:rPr>
              <a:t>Ci3T School Leadership Team</a:t>
            </a:r>
          </a:p>
        </p:txBody>
      </p:sp>
      <p:pic>
        <p:nvPicPr>
          <p:cNvPr id="275511" name="Picture 7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28013" y="1144588"/>
            <a:ext cx="8397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p:nvPr/>
        </p:nvSpPr>
        <p:spPr>
          <a:xfrm>
            <a:off x="6157913" y="1714500"/>
            <a:ext cx="2476500" cy="455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College &amp; Career</a:t>
            </a:r>
          </a:p>
        </p:txBody>
      </p:sp>
      <p:sp>
        <p:nvSpPr>
          <p:cNvPr id="27" name="Oval 26"/>
          <p:cNvSpPr/>
          <p:nvPr/>
        </p:nvSpPr>
        <p:spPr>
          <a:xfrm>
            <a:off x="-574675" y="3775075"/>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8" name="Oval 57"/>
          <p:cNvSpPr/>
          <p:nvPr/>
        </p:nvSpPr>
        <p:spPr>
          <a:xfrm>
            <a:off x="6470650" y="160338"/>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2" name="Oval 81"/>
          <p:cNvSpPr/>
          <p:nvPr/>
        </p:nvSpPr>
        <p:spPr>
          <a:xfrm>
            <a:off x="5818188" y="3732213"/>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3" name="Oval 82"/>
          <p:cNvSpPr/>
          <p:nvPr/>
        </p:nvSpPr>
        <p:spPr>
          <a:xfrm>
            <a:off x="3435350" y="4135438"/>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945870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ppt_x"/>
                                          </p:val>
                                        </p:tav>
                                        <p:tav tm="100000">
                                          <p:val>
                                            <p:strVal val="#ppt_x"/>
                                          </p:val>
                                        </p:tav>
                                      </p:tavLst>
                                    </p:anim>
                                    <p:anim calcmode="lin" valueType="num">
                                      <p:cBhvr additive="base">
                                        <p:cTn id="16" dur="500" fill="hold"/>
                                        <p:tgtEl>
                                          <p:spTgt spid="6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fill="hold"/>
                                        <p:tgtEl>
                                          <p:spTgt spid="71"/>
                                        </p:tgtEl>
                                        <p:attrNameLst>
                                          <p:attrName>ppt_x</p:attrName>
                                        </p:attrNameLst>
                                      </p:cBhvr>
                                      <p:tavLst>
                                        <p:tav tm="0">
                                          <p:val>
                                            <p:strVal val="#ppt_x"/>
                                          </p:val>
                                        </p:tav>
                                        <p:tav tm="100000">
                                          <p:val>
                                            <p:strVal val="#ppt_x"/>
                                          </p:val>
                                        </p:tav>
                                      </p:tavLst>
                                    </p:anim>
                                    <p:anim calcmode="lin" valueType="num">
                                      <p:cBhvr additive="base">
                                        <p:cTn id="36" dur="500" fill="hold"/>
                                        <p:tgtEl>
                                          <p:spTgt spid="7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500" fill="hold"/>
                                        <p:tgtEl>
                                          <p:spTgt spid="72"/>
                                        </p:tgtEl>
                                        <p:attrNameLst>
                                          <p:attrName>ppt_x</p:attrName>
                                        </p:attrNameLst>
                                      </p:cBhvr>
                                      <p:tavLst>
                                        <p:tav tm="0">
                                          <p:val>
                                            <p:strVal val="#ppt_x"/>
                                          </p:val>
                                        </p:tav>
                                        <p:tav tm="100000">
                                          <p:val>
                                            <p:strVal val="#ppt_x"/>
                                          </p:val>
                                        </p:tav>
                                      </p:tavLst>
                                    </p:anim>
                                    <p:anim calcmode="lin" valueType="num">
                                      <p:cBhvr additive="base">
                                        <p:cTn id="40" dur="500" fill="hold"/>
                                        <p:tgtEl>
                                          <p:spTgt spid="7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500" fill="hold"/>
                                        <p:tgtEl>
                                          <p:spTgt spid="73"/>
                                        </p:tgtEl>
                                        <p:attrNameLst>
                                          <p:attrName>ppt_x</p:attrName>
                                        </p:attrNameLst>
                                      </p:cBhvr>
                                      <p:tavLst>
                                        <p:tav tm="0">
                                          <p:val>
                                            <p:strVal val="#ppt_x"/>
                                          </p:val>
                                        </p:tav>
                                        <p:tav tm="100000">
                                          <p:val>
                                            <p:strVal val="#ppt_x"/>
                                          </p:val>
                                        </p:tav>
                                      </p:tavLst>
                                    </p:anim>
                                    <p:anim calcmode="lin" valueType="num">
                                      <p:cBhvr additive="base">
                                        <p:cTn id="44" dur="500" fill="hold"/>
                                        <p:tgtEl>
                                          <p:spTgt spid="7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ppt_x"/>
                                          </p:val>
                                        </p:tav>
                                        <p:tav tm="100000">
                                          <p:val>
                                            <p:strVal val="#ppt_x"/>
                                          </p:val>
                                        </p:tav>
                                      </p:tavLst>
                                    </p:anim>
                                    <p:anim calcmode="lin" valueType="num">
                                      <p:cBhvr additive="base">
                                        <p:cTn id="52" dur="500" fill="hold"/>
                                        <p:tgtEl>
                                          <p:spTgt spid="7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ppt_x"/>
                                          </p:val>
                                        </p:tav>
                                        <p:tav tm="100000">
                                          <p:val>
                                            <p:strVal val="#ppt_x"/>
                                          </p:val>
                                        </p:tav>
                                      </p:tavLst>
                                    </p:anim>
                                    <p:anim calcmode="lin" valueType="num">
                                      <p:cBhvr additive="base">
                                        <p:cTn id="60" dur="500" fill="hold"/>
                                        <p:tgtEl>
                                          <p:spTgt spid="5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additive="base">
                                        <p:cTn id="67" dur="500" fill="hold"/>
                                        <p:tgtEl>
                                          <p:spTgt spid="61"/>
                                        </p:tgtEl>
                                        <p:attrNameLst>
                                          <p:attrName>ppt_x</p:attrName>
                                        </p:attrNameLst>
                                      </p:cBhvr>
                                      <p:tavLst>
                                        <p:tav tm="0">
                                          <p:val>
                                            <p:strVal val="#ppt_x"/>
                                          </p:val>
                                        </p:tav>
                                        <p:tav tm="100000">
                                          <p:val>
                                            <p:strVal val="#ppt_x"/>
                                          </p:val>
                                        </p:tav>
                                      </p:tavLst>
                                    </p:anim>
                                    <p:anim calcmode="lin" valueType="num">
                                      <p:cBhvr additive="base">
                                        <p:cTn id="68" dur="500" fill="hold"/>
                                        <p:tgtEl>
                                          <p:spTgt spid="61"/>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1+#ppt_w/2"/>
                                          </p:val>
                                        </p:tav>
                                        <p:tav tm="100000">
                                          <p:val>
                                            <p:strVal val="#ppt_x"/>
                                          </p:val>
                                        </p:tav>
                                      </p:tavLst>
                                    </p:anim>
                                    <p:anim calcmode="lin" valueType="num">
                                      <p:cBhvr additive="base">
                                        <p:cTn id="72"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71014" y="1209675"/>
            <a:ext cx="6544261" cy="356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0" name="Picture 47" descr="10yellow"/>
          <p:cNvPicPr>
            <a:picLocks noChangeAspect="1" noChangeArrowheads="1"/>
          </p:cNvPicPr>
          <p:nvPr/>
        </p:nvPicPr>
        <p:blipFill>
          <a:blip r:embed="rId3" cstate="print"/>
          <a:srcRect/>
          <a:stretch>
            <a:fillRect/>
          </a:stretch>
        </p:blipFill>
        <p:spPr bwMode="auto">
          <a:xfrm>
            <a:off x="2033588" y="4772024"/>
            <a:ext cx="5076825" cy="1847850"/>
          </a:xfrm>
          <a:prstGeom prst="rect">
            <a:avLst/>
          </a:prstGeom>
          <a:noFill/>
          <a:ln w="9525">
            <a:noFill/>
            <a:miter lim="800000"/>
            <a:headEnd/>
            <a:tailEnd/>
          </a:ln>
        </p:spPr>
      </p:pic>
      <p:pic>
        <p:nvPicPr>
          <p:cNvPr id="11" name="Picture 46" descr="9yellow"/>
          <p:cNvPicPr>
            <a:picLocks noChangeAspect="1" noChangeArrowheads="1"/>
          </p:cNvPicPr>
          <p:nvPr/>
        </p:nvPicPr>
        <p:blipFill>
          <a:blip r:embed="rId4" cstate="print"/>
          <a:srcRect/>
          <a:stretch>
            <a:fillRect/>
          </a:stretch>
        </p:blipFill>
        <p:spPr bwMode="auto">
          <a:xfrm>
            <a:off x="2033588" y="4772024"/>
            <a:ext cx="5076825" cy="1847850"/>
          </a:xfrm>
          <a:prstGeom prst="rect">
            <a:avLst/>
          </a:prstGeom>
          <a:noFill/>
          <a:ln w="9525">
            <a:noFill/>
            <a:miter lim="800000"/>
            <a:headEnd/>
            <a:tailEnd/>
          </a:ln>
        </p:spPr>
      </p:pic>
      <p:pic>
        <p:nvPicPr>
          <p:cNvPr id="12" name="Picture 45" descr="8yellow"/>
          <p:cNvPicPr>
            <a:picLocks noChangeAspect="1" noChangeArrowheads="1"/>
          </p:cNvPicPr>
          <p:nvPr/>
        </p:nvPicPr>
        <p:blipFill>
          <a:blip r:embed="rId5" cstate="print"/>
          <a:srcRect/>
          <a:stretch>
            <a:fillRect/>
          </a:stretch>
        </p:blipFill>
        <p:spPr bwMode="auto">
          <a:xfrm>
            <a:off x="2033588" y="4772024"/>
            <a:ext cx="5076825" cy="1847850"/>
          </a:xfrm>
          <a:prstGeom prst="rect">
            <a:avLst/>
          </a:prstGeom>
          <a:noFill/>
          <a:ln w="9525">
            <a:noFill/>
            <a:miter lim="800000"/>
            <a:headEnd/>
            <a:tailEnd/>
          </a:ln>
        </p:spPr>
      </p:pic>
      <p:pic>
        <p:nvPicPr>
          <p:cNvPr id="13" name="Picture 44" descr="7yellow"/>
          <p:cNvPicPr>
            <a:picLocks noChangeAspect="1" noChangeArrowheads="1"/>
          </p:cNvPicPr>
          <p:nvPr/>
        </p:nvPicPr>
        <p:blipFill>
          <a:blip r:embed="rId6" cstate="print"/>
          <a:srcRect/>
          <a:stretch>
            <a:fillRect/>
          </a:stretch>
        </p:blipFill>
        <p:spPr bwMode="auto">
          <a:xfrm>
            <a:off x="2033588" y="4772024"/>
            <a:ext cx="5076825" cy="1847850"/>
          </a:xfrm>
          <a:prstGeom prst="rect">
            <a:avLst/>
          </a:prstGeom>
          <a:noFill/>
          <a:ln w="9525">
            <a:noFill/>
            <a:miter lim="800000"/>
            <a:headEnd/>
            <a:tailEnd/>
          </a:ln>
        </p:spPr>
      </p:pic>
      <p:pic>
        <p:nvPicPr>
          <p:cNvPr id="14" name="Picture 43" descr="6yellow"/>
          <p:cNvPicPr>
            <a:picLocks noChangeAspect="1" noChangeArrowheads="1"/>
          </p:cNvPicPr>
          <p:nvPr/>
        </p:nvPicPr>
        <p:blipFill>
          <a:blip r:embed="rId7" cstate="print"/>
          <a:srcRect/>
          <a:stretch>
            <a:fillRect/>
          </a:stretch>
        </p:blipFill>
        <p:spPr bwMode="auto">
          <a:xfrm>
            <a:off x="2033588" y="4772024"/>
            <a:ext cx="5076825" cy="1847850"/>
          </a:xfrm>
          <a:prstGeom prst="rect">
            <a:avLst/>
          </a:prstGeom>
          <a:noFill/>
          <a:ln w="9525">
            <a:noFill/>
            <a:miter lim="800000"/>
            <a:headEnd/>
            <a:tailEnd/>
          </a:ln>
        </p:spPr>
      </p:pic>
      <p:pic>
        <p:nvPicPr>
          <p:cNvPr id="23" name="Picture 41" descr="5yellow"/>
          <p:cNvPicPr>
            <a:picLocks noChangeAspect="1" noChangeArrowheads="1"/>
          </p:cNvPicPr>
          <p:nvPr/>
        </p:nvPicPr>
        <p:blipFill>
          <a:blip r:embed="rId8" cstate="print"/>
          <a:srcRect/>
          <a:stretch>
            <a:fillRect/>
          </a:stretch>
        </p:blipFill>
        <p:spPr bwMode="auto">
          <a:xfrm>
            <a:off x="2033588" y="4772024"/>
            <a:ext cx="5076825" cy="1847850"/>
          </a:xfrm>
          <a:prstGeom prst="rect">
            <a:avLst/>
          </a:prstGeom>
          <a:noFill/>
          <a:ln w="9525">
            <a:noFill/>
            <a:miter lim="800000"/>
            <a:headEnd/>
            <a:tailEnd/>
          </a:ln>
        </p:spPr>
      </p:pic>
      <p:pic>
        <p:nvPicPr>
          <p:cNvPr id="24" name="Picture 40" descr="4yellow"/>
          <p:cNvPicPr>
            <a:picLocks noChangeAspect="1" noChangeArrowheads="1"/>
          </p:cNvPicPr>
          <p:nvPr/>
        </p:nvPicPr>
        <p:blipFill>
          <a:blip r:embed="rId9" cstate="print"/>
          <a:srcRect/>
          <a:stretch>
            <a:fillRect/>
          </a:stretch>
        </p:blipFill>
        <p:spPr bwMode="auto">
          <a:xfrm>
            <a:off x="2033588" y="4772024"/>
            <a:ext cx="5076825" cy="1847850"/>
          </a:xfrm>
          <a:prstGeom prst="rect">
            <a:avLst/>
          </a:prstGeom>
          <a:noFill/>
          <a:ln w="9525">
            <a:noFill/>
            <a:miter lim="800000"/>
            <a:headEnd/>
            <a:tailEnd/>
          </a:ln>
        </p:spPr>
      </p:pic>
      <p:pic>
        <p:nvPicPr>
          <p:cNvPr id="25" name="Picture 39" descr="3yellow"/>
          <p:cNvPicPr>
            <a:picLocks noChangeAspect="1" noChangeArrowheads="1"/>
          </p:cNvPicPr>
          <p:nvPr/>
        </p:nvPicPr>
        <p:blipFill>
          <a:blip r:embed="rId10" cstate="print"/>
          <a:srcRect/>
          <a:stretch>
            <a:fillRect/>
          </a:stretch>
        </p:blipFill>
        <p:spPr bwMode="auto">
          <a:xfrm>
            <a:off x="2033588" y="4772024"/>
            <a:ext cx="5076825" cy="1847850"/>
          </a:xfrm>
          <a:prstGeom prst="rect">
            <a:avLst/>
          </a:prstGeom>
          <a:noFill/>
          <a:ln w="9525">
            <a:noFill/>
            <a:miter lim="800000"/>
            <a:headEnd/>
            <a:tailEnd/>
          </a:ln>
        </p:spPr>
      </p:pic>
      <p:pic>
        <p:nvPicPr>
          <p:cNvPr id="26" name="Picture 38" descr="2yellow"/>
          <p:cNvPicPr>
            <a:picLocks noChangeAspect="1" noChangeArrowheads="1"/>
          </p:cNvPicPr>
          <p:nvPr/>
        </p:nvPicPr>
        <p:blipFill>
          <a:blip r:embed="rId11" cstate="print"/>
          <a:srcRect/>
          <a:stretch>
            <a:fillRect/>
          </a:stretch>
        </p:blipFill>
        <p:spPr bwMode="auto">
          <a:xfrm>
            <a:off x="2033588" y="4772024"/>
            <a:ext cx="5076825" cy="1847850"/>
          </a:xfrm>
          <a:prstGeom prst="rect">
            <a:avLst/>
          </a:prstGeom>
          <a:noFill/>
          <a:ln w="9525">
            <a:noFill/>
            <a:miter lim="800000"/>
            <a:headEnd/>
            <a:tailEnd/>
          </a:ln>
        </p:spPr>
      </p:pic>
      <p:pic>
        <p:nvPicPr>
          <p:cNvPr id="27" name="Picture 33" descr="1yellow"/>
          <p:cNvPicPr>
            <a:picLocks noChangeAspect="1" noChangeArrowheads="1"/>
          </p:cNvPicPr>
          <p:nvPr/>
        </p:nvPicPr>
        <p:blipFill>
          <a:blip r:embed="rId12" cstate="print"/>
          <a:srcRect/>
          <a:stretch>
            <a:fillRect/>
          </a:stretch>
        </p:blipFill>
        <p:spPr bwMode="auto">
          <a:xfrm>
            <a:off x="2033588" y="4772024"/>
            <a:ext cx="5076825" cy="1847850"/>
          </a:xfrm>
          <a:prstGeom prst="rect">
            <a:avLst/>
          </a:prstGeom>
          <a:noFill/>
          <a:ln w="9525">
            <a:noFill/>
            <a:miter lim="800000"/>
            <a:headEnd/>
            <a:tailEnd/>
          </a:ln>
        </p:spPr>
      </p:pic>
      <p:pic>
        <p:nvPicPr>
          <p:cNvPr id="28" name="Picture 36" descr="30seconds_yellow"/>
          <p:cNvPicPr>
            <a:picLocks noChangeAspect="1" noChangeArrowheads="1"/>
          </p:cNvPicPr>
          <p:nvPr/>
        </p:nvPicPr>
        <p:blipFill>
          <a:blip r:embed="rId13" cstate="print"/>
          <a:srcRect/>
          <a:stretch>
            <a:fillRect/>
          </a:stretch>
        </p:blipFill>
        <p:spPr bwMode="auto">
          <a:xfrm>
            <a:off x="2033588" y="4772024"/>
            <a:ext cx="5076825" cy="1847850"/>
          </a:xfrm>
          <a:prstGeom prst="rect">
            <a:avLst/>
          </a:prstGeom>
          <a:noFill/>
          <a:ln w="9525">
            <a:noFill/>
            <a:miter lim="800000"/>
            <a:headEnd/>
            <a:tailEnd/>
          </a:ln>
        </p:spPr>
      </p:pic>
      <p:pic>
        <p:nvPicPr>
          <p:cNvPr id="29" name="Picture 32" descr="00seconds_yellow"/>
          <p:cNvPicPr>
            <a:picLocks noChangeAspect="1" noChangeArrowheads="1"/>
          </p:cNvPicPr>
          <p:nvPr/>
        </p:nvPicPr>
        <p:blipFill>
          <a:blip r:embed="rId14" cstate="print"/>
          <a:srcRect/>
          <a:stretch>
            <a:fillRect/>
          </a:stretch>
        </p:blipFill>
        <p:spPr bwMode="auto">
          <a:xfrm>
            <a:off x="2033588" y="4772024"/>
            <a:ext cx="5076825" cy="1847850"/>
          </a:xfrm>
          <a:prstGeom prst="rect">
            <a:avLst/>
          </a:prstGeom>
          <a:noFill/>
          <a:ln w="9525">
            <a:noFill/>
            <a:miter lim="800000"/>
            <a:headEnd/>
            <a:tailEnd/>
          </a:ln>
        </p:spPr>
      </p:pic>
      <p:pic>
        <p:nvPicPr>
          <p:cNvPr id="15" name="Content Placeholder 5"/>
          <p:cNvPicPr>
            <a:picLocks noChangeAspect="1"/>
          </p:cNvPicPr>
          <p:nvPr/>
        </p:nvPicPr>
        <p:blipFill>
          <a:blip r:embed="rId15"/>
          <a:stretch>
            <a:fillRect/>
          </a:stretch>
        </p:blipFill>
        <p:spPr>
          <a:xfrm>
            <a:off x="2033588" y="1230364"/>
            <a:ext cx="5076825" cy="3049815"/>
          </a:xfrm>
          <a:prstGeom prst="rect">
            <a:avLst/>
          </a:prstGeom>
        </p:spPr>
      </p:pic>
    </p:spTree>
    <p:extLst>
      <p:ext uri="{BB962C8B-B14F-4D97-AF65-F5344CB8AC3E}">
        <p14:creationId xmlns:p14="http://schemas.microsoft.com/office/powerpoint/2010/main" val="1974571861"/>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371600" y="2057401"/>
            <a:ext cx="6327775" cy="1544638"/>
          </a:xfrm>
        </p:spPr>
        <p:txBody>
          <a:bodyPr>
            <a:normAutofit fontScale="90000"/>
          </a:bodyPr>
          <a:lstStyle/>
          <a:p>
            <a:r>
              <a:rPr lang="en-US" dirty="0"/>
              <a:t>Examining your screening data …</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dirty="0">
                <a:solidFill>
                  <a:schemeClr val="tx1"/>
                </a:solidFill>
              </a:rPr>
              <a:t>… </a:t>
            </a:r>
            <a:r>
              <a:rPr lang="en-US" sz="2600" b="1" dirty="0">
                <a:solidFill>
                  <a:schemeClr val="tx1"/>
                </a:solidFill>
              </a:rPr>
              <a:t>implications for primary prevention efforts</a:t>
            </a:r>
          </a:p>
          <a:p>
            <a:r>
              <a:rPr lang="en-US" sz="2600" dirty="0">
                <a:solidFill>
                  <a:schemeClr val="tx1"/>
                </a:solidFill>
              </a:rPr>
              <a:t>… implications for teachers</a:t>
            </a:r>
          </a:p>
          <a:p>
            <a:r>
              <a:rPr lang="en-US" sz="2600" dirty="0">
                <a:solidFill>
                  <a:schemeClr val="tx1"/>
                </a:solidFill>
              </a:rPr>
              <a:t>… implications for student-based interventions</a:t>
            </a:r>
          </a:p>
        </p:txBody>
      </p:sp>
      <p:sp>
        <p:nvSpPr>
          <p:cNvPr id="10" name="TextBox 9"/>
          <p:cNvSpPr txBox="1">
            <a:spLocks noChangeArrowheads="1"/>
          </p:cNvSpPr>
          <p:nvPr/>
        </p:nvSpPr>
        <p:spPr bwMode="auto">
          <a:xfrm>
            <a:off x="762000" y="5943600"/>
            <a:ext cx="4757738" cy="3698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itchFamily="-109" charset="0"/>
                <a:ea typeface="MS PGothic" charset="-128"/>
                <a:cs typeface="Arial" charset="0"/>
              </a:rPr>
              <a:t>See Lane, Menzies,  Bruhn, and </a:t>
            </a:r>
            <a:r>
              <a:rPr kumimoji="0" lang="en-US" sz="1800" b="0" i="0" u="none" strike="noStrike" kern="1200" cap="none" spc="0" normalizeH="0" baseline="0" noProof="0" dirty="0" err="1">
                <a:ln>
                  <a:noFill/>
                </a:ln>
                <a:solidFill>
                  <a:prstClr val="white"/>
                </a:solidFill>
                <a:effectLst/>
                <a:uLnTx/>
                <a:uFillTx/>
                <a:latin typeface="Calibri" pitchFamily="-109" charset="0"/>
                <a:ea typeface="MS PGothic" charset="-128"/>
                <a:cs typeface="Arial" charset="0"/>
              </a:rPr>
              <a:t>Crnobori</a:t>
            </a:r>
            <a:r>
              <a:rPr kumimoji="0" lang="en-US" sz="1800" b="0" i="0" u="none" strike="noStrike" kern="1200" cap="none" spc="0" normalizeH="0" baseline="0" noProof="0" dirty="0">
                <a:ln>
                  <a:noFill/>
                </a:ln>
                <a:solidFill>
                  <a:prstClr val="white"/>
                </a:solidFill>
                <a:effectLst/>
                <a:uLnTx/>
                <a:uFillTx/>
                <a:latin typeface="Calibri" pitchFamily="-109" charset="0"/>
                <a:ea typeface="MS PGothic" charset="-128"/>
                <a:cs typeface="Arial" charset="0"/>
              </a:rPr>
              <a:t>  (2011) </a:t>
            </a:r>
          </a:p>
        </p:txBody>
      </p:sp>
    </p:spTree>
    <p:extLst>
      <p:ext uri="{BB962C8B-B14F-4D97-AF65-F5344CB8AC3E}">
        <p14:creationId xmlns:p14="http://schemas.microsoft.com/office/powerpoint/2010/main" val="1207380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a:t>
            </a:r>
            <a:br>
              <a:rPr lang="en-US" sz="2400" dirty="0">
                <a:cs typeface="Times New Roman" pitchFamily="18" charset="0"/>
              </a:rPr>
            </a:br>
            <a:r>
              <a:rPr lang="en-US" sz="2400" dirty="0">
                <a:cs typeface="Times New Roman" pitchFamily="18" charset="0"/>
              </a:rPr>
              <a:t>Spring 2012 – Total School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6678492"/>
              </p:ext>
            </p:extLst>
          </p:nvPr>
        </p:nvGraphicFramePr>
        <p:xfrm>
          <a:off x="342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667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54</a:t>
            </a:r>
          </a:p>
        </p:txBody>
      </p:sp>
      <p:sp>
        <p:nvSpPr>
          <p:cNvPr id="6" name="Rectangle 5"/>
          <p:cNvSpPr/>
          <p:nvPr/>
        </p:nvSpPr>
        <p:spPr>
          <a:xfrm>
            <a:off x="2700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223</a:t>
            </a:r>
          </a:p>
        </p:txBody>
      </p:sp>
      <p:sp>
        <p:nvSpPr>
          <p:cNvPr id="7" name="Rectangle 6"/>
          <p:cNvSpPr/>
          <p:nvPr/>
        </p:nvSpPr>
        <p:spPr>
          <a:xfrm>
            <a:off x="2715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212</a:t>
            </a:r>
          </a:p>
        </p:txBody>
      </p:sp>
      <p:sp>
        <p:nvSpPr>
          <p:cNvPr id="8" name="Rectangle 7"/>
          <p:cNvSpPr/>
          <p:nvPr/>
        </p:nvSpPr>
        <p:spPr>
          <a:xfrm>
            <a:off x="1597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 n = 489               n = 490            n = 490              n = 489</a:t>
            </a:r>
          </a:p>
        </p:txBody>
      </p:sp>
      <p:sp>
        <p:nvSpPr>
          <p:cNvPr id="9" name="Rectangle 8"/>
          <p:cNvSpPr/>
          <p:nvPr/>
        </p:nvSpPr>
        <p:spPr>
          <a:xfrm>
            <a:off x="4305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22</a:t>
            </a:r>
          </a:p>
        </p:txBody>
      </p:sp>
      <p:sp>
        <p:nvSpPr>
          <p:cNvPr id="10" name="Rectangle 9"/>
          <p:cNvSpPr/>
          <p:nvPr/>
        </p:nvSpPr>
        <p:spPr>
          <a:xfrm>
            <a:off x="4338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233</a:t>
            </a:r>
          </a:p>
        </p:txBody>
      </p:sp>
      <p:sp>
        <p:nvSpPr>
          <p:cNvPr id="11" name="Rectangle 10"/>
          <p:cNvSpPr/>
          <p:nvPr/>
        </p:nvSpPr>
        <p:spPr>
          <a:xfrm>
            <a:off x="4353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235</a:t>
            </a:r>
          </a:p>
        </p:txBody>
      </p:sp>
      <p:sp>
        <p:nvSpPr>
          <p:cNvPr id="12" name="Rectangle 11"/>
          <p:cNvSpPr/>
          <p:nvPr/>
        </p:nvSpPr>
        <p:spPr>
          <a:xfrm>
            <a:off x="5867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35</a:t>
            </a:r>
          </a:p>
        </p:txBody>
      </p:sp>
      <p:sp>
        <p:nvSpPr>
          <p:cNvPr id="13" name="Rectangle 12"/>
          <p:cNvSpPr/>
          <p:nvPr/>
        </p:nvSpPr>
        <p:spPr>
          <a:xfrm>
            <a:off x="5900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180</a:t>
            </a:r>
          </a:p>
        </p:txBody>
      </p:sp>
      <p:sp>
        <p:nvSpPr>
          <p:cNvPr id="14" name="Rectangle 13"/>
          <p:cNvSpPr/>
          <p:nvPr/>
        </p:nvSpPr>
        <p:spPr>
          <a:xfrm>
            <a:off x="5915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275</a:t>
            </a:r>
          </a:p>
        </p:txBody>
      </p:sp>
      <p:sp>
        <p:nvSpPr>
          <p:cNvPr id="15" name="Rectangle 14"/>
          <p:cNvSpPr/>
          <p:nvPr/>
        </p:nvSpPr>
        <p:spPr>
          <a:xfrm>
            <a:off x="7543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31</a:t>
            </a:r>
          </a:p>
        </p:txBody>
      </p:sp>
      <p:sp>
        <p:nvSpPr>
          <p:cNvPr id="16" name="Rectangle 15"/>
          <p:cNvSpPr/>
          <p:nvPr/>
        </p:nvSpPr>
        <p:spPr>
          <a:xfrm>
            <a:off x="7576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187</a:t>
            </a:r>
          </a:p>
        </p:txBody>
      </p:sp>
      <p:sp>
        <p:nvSpPr>
          <p:cNvPr id="17" name="Rectangle 16"/>
          <p:cNvSpPr/>
          <p:nvPr/>
        </p:nvSpPr>
        <p:spPr>
          <a:xfrm>
            <a:off x="7543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271</a:t>
            </a:r>
          </a:p>
        </p:txBody>
      </p:sp>
      <p:sp>
        <p:nvSpPr>
          <p:cNvPr id="18" name="TextBox 17"/>
          <p:cNvSpPr txBox="1"/>
          <p:nvPr/>
        </p:nvSpPr>
        <p:spPr>
          <a:xfrm>
            <a:off x="0" y="6391569"/>
            <a:ext cx="9143999" cy="461665"/>
          </a:xfrm>
          <a:prstGeom prst="rect">
            <a:avLst/>
          </a:prstGeom>
          <a:noFill/>
        </p:spPr>
        <p:txBody>
          <a:bodyPr wrap="square" rtlCol="0">
            <a:spAutoFit/>
          </a:bodyPr>
          <a:lstStyle/>
          <a:p>
            <a:pPr algn="ctr"/>
            <a:r>
              <a:rPr lang="en-US" sz="1200" dirty="0">
                <a:solidFill>
                  <a:prstClr val="black"/>
                </a:solidFill>
              </a:rPr>
              <a:t>Lane, K. L., Oakes, W. P., &amp; Magill, L. (2013). Primary prevention efforts: How do we implemented and monitor the Tier 1 component of our Comprehensive, Integrated, Three-Tiered (CI3T) Model? </a:t>
            </a:r>
          </a:p>
        </p:txBody>
      </p:sp>
    </p:spTree>
    <p:extLst>
      <p:ext uri="{BB962C8B-B14F-4D97-AF65-F5344CB8AC3E}">
        <p14:creationId xmlns:p14="http://schemas.microsoft.com/office/powerpoint/2010/main" val="2731211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304800" y="228600"/>
            <a:ext cx="8486775" cy="810799"/>
          </a:xfrm>
        </p:spPr>
        <p:txBody>
          <a:bodyPr>
            <a:normAutofit fontScale="90000"/>
          </a:bodyPr>
          <a:lstStyle/>
          <a:p>
            <a:pPr eaLnBrk="1" hangingPunct="1"/>
            <a:r>
              <a:rPr lang="en-US" sz="2800" dirty="0"/>
              <a:t>Student Risk Screening Scale</a:t>
            </a:r>
            <a:br>
              <a:rPr lang="en-US" sz="2800" dirty="0"/>
            </a:br>
            <a:r>
              <a:rPr lang="en-US" sz="2800" dirty="0"/>
              <a:t>Middle School Fall 2004  -   Fall 2011</a:t>
            </a:r>
          </a:p>
        </p:txBody>
      </p:sp>
      <p:graphicFrame>
        <p:nvGraphicFramePr>
          <p:cNvPr id="81923" name="Object 7"/>
          <p:cNvGraphicFramePr>
            <a:graphicFrameLocks noGrp="1" noChangeAspect="1"/>
          </p:cNvGraphicFramePr>
          <p:nvPr>
            <p:ph idx="1"/>
          </p:nvPr>
        </p:nvGraphicFramePr>
        <p:xfrm>
          <a:off x="330200" y="1474788"/>
          <a:ext cx="8461375" cy="4597400"/>
        </p:xfrm>
        <a:graphic>
          <a:graphicData uri="http://schemas.openxmlformats.org/presentationml/2006/ole">
            <mc:AlternateContent xmlns:mc="http://schemas.openxmlformats.org/markup-compatibility/2006">
              <mc:Choice xmlns:v="urn:schemas-microsoft-com:vml" Requires="v">
                <p:oleObj spid="_x0000_s3075" r:id="rId3" imgW="8461981" imgH="4596782" progId="Excel.Chart.8">
                  <p:embed/>
                </p:oleObj>
              </mc:Choice>
              <mc:Fallback>
                <p:oleObj r:id="rId3" imgW="8461981" imgH="4596782" progId="Excel.Chart.8">
                  <p:embed/>
                  <p:pic>
                    <p:nvPicPr>
                      <p:cNvPr id="81923" name="Object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1474788"/>
                        <a:ext cx="8461375" cy="4597400"/>
                      </a:xfrm>
                      <a:prstGeom prst="rect">
                        <a:avLst/>
                      </a:prstGeom>
                      <a:noFill/>
                      <a:ln>
                        <a:noFill/>
                      </a:ln>
                      <a:extLst/>
                    </p:spPr>
                  </p:pic>
                </p:oleObj>
              </mc:Fallback>
            </mc:AlternateContent>
          </a:graphicData>
        </a:graphic>
      </p:graphicFrame>
      <p:sp>
        <p:nvSpPr>
          <p:cNvPr id="81924" name="Text Box 4"/>
          <p:cNvSpPr txBox="1">
            <a:spLocks noChangeArrowheads="1"/>
          </p:cNvSpPr>
          <p:nvPr/>
        </p:nvSpPr>
        <p:spPr bwMode="auto">
          <a:xfrm>
            <a:off x="2667000" y="615315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50000"/>
              </a:spcBef>
              <a:spcAft>
                <a:spcPct val="0"/>
              </a:spcAft>
            </a:pPr>
            <a:r>
              <a:rPr lang="en-US">
                <a:solidFill>
                  <a:prstClr val="black"/>
                </a:solidFill>
                <a:latin typeface="Arial" charset="0"/>
              </a:rPr>
              <a:t>Fall Screeners</a:t>
            </a:r>
          </a:p>
        </p:txBody>
      </p:sp>
      <p:sp>
        <p:nvSpPr>
          <p:cNvPr id="81925" name="Rectangle 8"/>
          <p:cNvSpPr>
            <a:spLocks noChangeArrowheads="1"/>
          </p:cNvSpPr>
          <p:nvPr/>
        </p:nvSpPr>
        <p:spPr bwMode="auto">
          <a:xfrm>
            <a:off x="7467600" y="1676400"/>
            <a:ext cx="914400" cy="381000"/>
          </a:xfrm>
          <a:prstGeom prst="rect">
            <a:avLst/>
          </a:prstGeom>
          <a:solidFill>
            <a:srgbClr val="FF0000"/>
          </a:solidFill>
          <a:ln w="9525">
            <a:solidFill>
              <a:schemeClr val="tx1"/>
            </a:solidFill>
            <a:miter lim="800000"/>
            <a:headEnd/>
            <a:tailEnd/>
          </a:ln>
        </p:spPr>
        <p:txBody>
          <a:bodyPr wrap="none" anchor="ctr"/>
          <a:lstStyle/>
          <a:p>
            <a:pPr algn="ctr" fontAlgn="base">
              <a:spcBef>
                <a:spcPct val="0"/>
              </a:spcBef>
              <a:spcAft>
                <a:spcPct val="0"/>
              </a:spcAft>
            </a:pPr>
            <a:r>
              <a:rPr lang="en-US">
                <a:solidFill>
                  <a:prstClr val="white"/>
                </a:solidFill>
                <a:latin typeface="Arial" charset="0"/>
                <a:cs typeface="Arial" charset="0"/>
              </a:rPr>
              <a:t>n = 12</a:t>
            </a:r>
          </a:p>
        </p:txBody>
      </p:sp>
      <p:sp>
        <p:nvSpPr>
          <p:cNvPr id="81926" name="Rectangle 9"/>
          <p:cNvSpPr>
            <a:spLocks noChangeArrowheads="1"/>
          </p:cNvSpPr>
          <p:nvPr/>
        </p:nvSpPr>
        <p:spPr bwMode="auto">
          <a:xfrm>
            <a:off x="7467600" y="2209800"/>
            <a:ext cx="914400" cy="381000"/>
          </a:xfrm>
          <a:prstGeom prst="rect">
            <a:avLst/>
          </a:prstGeom>
          <a:solidFill>
            <a:srgbClr val="FFFF00"/>
          </a:solidFill>
          <a:ln w="9525">
            <a:solidFill>
              <a:schemeClr val="tx1"/>
            </a:solidFill>
            <a:miter lim="800000"/>
            <a:headEnd/>
            <a:tailEnd/>
          </a:ln>
        </p:spPr>
        <p:txBody>
          <a:bodyPr wrap="none" anchor="ctr"/>
          <a:lstStyle/>
          <a:p>
            <a:pPr algn="ctr" fontAlgn="base">
              <a:spcBef>
                <a:spcPct val="0"/>
              </a:spcBef>
              <a:spcAft>
                <a:spcPct val="0"/>
              </a:spcAft>
            </a:pPr>
            <a:r>
              <a:rPr lang="en-US">
                <a:solidFill>
                  <a:prstClr val="black"/>
                </a:solidFill>
                <a:latin typeface="Arial" charset="0"/>
                <a:cs typeface="Arial" charset="0"/>
              </a:rPr>
              <a:t>n = </a:t>
            </a:r>
            <a:r>
              <a:rPr lang="en-US">
                <a:solidFill>
                  <a:prstClr val="black"/>
                </a:solidFill>
                <a:cs typeface="Arial" charset="0"/>
              </a:rPr>
              <a:t>20</a:t>
            </a:r>
            <a:endParaRPr lang="en-US">
              <a:solidFill>
                <a:prstClr val="black"/>
              </a:solidFill>
              <a:latin typeface="Arial" charset="0"/>
              <a:cs typeface="Arial" charset="0"/>
            </a:endParaRPr>
          </a:p>
        </p:txBody>
      </p:sp>
      <p:sp>
        <p:nvSpPr>
          <p:cNvPr id="81927" name="Rectangle 10"/>
          <p:cNvSpPr>
            <a:spLocks noChangeArrowheads="1"/>
          </p:cNvSpPr>
          <p:nvPr/>
        </p:nvSpPr>
        <p:spPr bwMode="auto">
          <a:xfrm>
            <a:off x="7467600" y="2743200"/>
            <a:ext cx="914400" cy="381000"/>
          </a:xfrm>
          <a:prstGeom prst="rect">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a:solidFill>
                  <a:prstClr val="black"/>
                </a:solidFill>
                <a:latin typeface="Arial" charset="0"/>
                <a:cs typeface="Arial" charset="0"/>
              </a:rPr>
              <a:t>n = </a:t>
            </a:r>
            <a:r>
              <a:rPr lang="en-US">
                <a:solidFill>
                  <a:prstClr val="black"/>
                </a:solidFill>
                <a:cs typeface="Arial" charset="0"/>
              </a:rPr>
              <a:t>507</a:t>
            </a:r>
            <a:endParaRPr lang="en-US">
              <a:solidFill>
                <a:prstClr val="black"/>
              </a:solidFill>
              <a:latin typeface="Arial" charset="0"/>
              <a:cs typeface="Arial" charset="0"/>
            </a:endParaRPr>
          </a:p>
        </p:txBody>
      </p:sp>
      <p:sp>
        <p:nvSpPr>
          <p:cNvPr id="81928" name="Text Box 4"/>
          <p:cNvSpPr txBox="1">
            <a:spLocks noChangeArrowheads="1"/>
          </p:cNvSpPr>
          <p:nvPr/>
        </p:nvSpPr>
        <p:spPr bwMode="auto">
          <a:xfrm rot="-5400000">
            <a:off x="-1188243" y="3702843"/>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50000"/>
              </a:spcBef>
              <a:spcAft>
                <a:spcPct val="0"/>
              </a:spcAft>
            </a:pPr>
            <a:r>
              <a:rPr lang="en-US">
                <a:solidFill>
                  <a:prstClr val="black"/>
                </a:solidFill>
                <a:latin typeface="Arial" charset="0"/>
              </a:rPr>
              <a:t>Percentage of Students</a:t>
            </a:r>
          </a:p>
        </p:txBody>
      </p:sp>
      <p:sp>
        <p:nvSpPr>
          <p:cNvPr id="81929" name="TextBox 15"/>
          <p:cNvSpPr txBox="1">
            <a:spLocks noChangeArrowheads="1"/>
          </p:cNvSpPr>
          <p:nvPr/>
        </p:nvSpPr>
        <p:spPr bwMode="auto">
          <a:xfrm>
            <a:off x="12192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a:solidFill>
                  <a:prstClr val="black"/>
                </a:solidFill>
                <a:latin typeface="Century Gothic" pitchFamily="34" charset="0"/>
              </a:rPr>
              <a:t>N=534</a:t>
            </a:r>
          </a:p>
        </p:txBody>
      </p:sp>
      <p:sp>
        <p:nvSpPr>
          <p:cNvPr id="81930" name="TextBox 16"/>
          <p:cNvSpPr txBox="1">
            <a:spLocks noChangeArrowheads="1"/>
          </p:cNvSpPr>
          <p:nvPr/>
        </p:nvSpPr>
        <p:spPr bwMode="auto">
          <a:xfrm>
            <a:off x="20574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a:solidFill>
                  <a:prstClr val="black"/>
                </a:solidFill>
                <a:latin typeface="Century Gothic" pitchFamily="34" charset="0"/>
              </a:rPr>
              <a:t>N=502</a:t>
            </a:r>
          </a:p>
        </p:txBody>
      </p:sp>
      <p:sp>
        <p:nvSpPr>
          <p:cNvPr id="81931" name="TextBox 17"/>
          <p:cNvSpPr txBox="1">
            <a:spLocks noChangeArrowheads="1"/>
          </p:cNvSpPr>
          <p:nvPr/>
        </p:nvSpPr>
        <p:spPr bwMode="auto">
          <a:xfrm>
            <a:off x="2895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a:solidFill>
                  <a:prstClr val="black"/>
                </a:solidFill>
                <a:latin typeface="Century Gothic" pitchFamily="34" charset="0"/>
              </a:rPr>
              <a:t>N=454</a:t>
            </a:r>
          </a:p>
        </p:txBody>
      </p:sp>
      <p:sp>
        <p:nvSpPr>
          <p:cNvPr id="81932" name="TextBox 18"/>
          <p:cNvSpPr txBox="1">
            <a:spLocks noChangeArrowheads="1"/>
          </p:cNvSpPr>
          <p:nvPr/>
        </p:nvSpPr>
        <p:spPr bwMode="auto">
          <a:xfrm>
            <a:off x="5181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a:solidFill>
                  <a:prstClr val="black"/>
                </a:solidFill>
                <a:latin typeface="Century Gothic" pitchFamily="34" charset="0"/>
              </a:rPr>
              <a:t>N=476</a:t>
            </a:r>
          </a:p>
        </p:txBody>
      </p:sp>
      <p:sp>
        <p:nvSpPr>
          <p:cNvPr id="81933" name="TextBox 19"/>
          <p:cNvSpPr txBox="1">
            <a:spLocks noChangeArrowheads="1"/>
          </p:cNvSpPr>
          <p:nvPr/>
        </p:nvSpPr>
        <p:spPr bwMode="auto">
          <a:xfrm>
            <a:off x="4419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a:solidFill>
                  <a:prstClr val="black"/>
                </a:solidFill>
                <a:latin typeface="Century Gothic" pitchFamily="34" charset="0"/>
              </a:rPr>
              <a:t>N=477</a:t>
            </a:r>
          </a:p>
        </p:txBody>
      </p:sp>
      <p:sp>
        <p:nvSpPr>
          <p:cNvPr id="81934" name="TextBox 20"/>
          <p:cNvSpPr txBox="1">
            <a:spLocks noChangeArrowheads="1"/>
          </p:cNvSpPr>
          <p:nvPr/>
        </p:nvSpPr>
        <p:spPr bwMode="auto">
          <a:xfrm>
            <a:off x="3657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a:solidFill>
                  <a:prstClr val="black"/>
                </a:solidFill>
                <a:latin typeface="Century Gothic" pitchFamily="34" charset="0"/>
              </a:rPr>
              <a:t>N=470</a:t>
            </a:r>
          </a:p>
        </p:txBody>
      </p:sp>
      <p:sp>
        <p:nvSpPr>
          <p:cNvPr id="81935" name="TextBox 18"/>
          <p:cNvSpPr txBox="1">
            <a:spLocks noChangeArrowheads="1"/>
          </p:cNvSpPr>
          <p:nvPr/>
        </p:nvSpPr>
        <p:spPr bwMode="auto">
          <a:xfrm>
            <a:off x="5943600" y="5257800"/>
            <a:ext cx="7620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a:solidFill>
                  <a:prstClr val="black"/>
                </a:solidFill>
                <a:latin typeface="Century Gothic" pitchFamily="34" charset="0"/>
              </a:rPr>
              <a:t>N=524</a:t>
            </a:r>
          </a:p>
        </p:txBody>
      </p:sp>
      <p:sp>
        <p:nvSpPr>
          <p:cNvPr id="81936" name="TextBox 18"/>
          <p:cNvSpPr txBox="1">
            <a:spLocks noChangeArrowheads="1"/>
          </p:cNvSpPr>
          <p:nvPr/>
        </p:nvSpPr>
        <p:spPr bwMode="auto">
          <a:xfrm>
            <a:off x="6705600" y="5257800"/>
            <a:ext cx="914400" cy="3079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sz="1400">
                <a:solidFill>
                  <a:prstClr val="black"/>
                </a:solidFill>
                <a:latin typeface="Century Gothic" pitchFamily="34" charset="0"/>
              </a:rPr>
              <a:t>N= 539</a:t>
            </a:r>
          </a:p>
        </p:txBody>
      </p:sp>
      <p:sp>
        <p:nvSpPr>
          <p:cNvPr id="2" name="Footer Placeholder 1"/>
          <p:cNvSpPr>
            <a:spLocks noGrp="1"/>
          </p:cNvSpPr>
          <p:nvPr>
            <p:ph type="ftr" sz="quarter" idx="11"/>
          </p:nvPr>
        </p:nvSpPr>
        <p:spPr>
          <a:xfrm>
            <a:off x="5529943" y="6337300"/>
            <a:ext cx="3502152" cy="365125"/>
          </a:xfrm>
        </p:spPr>
        <p:txBody>
          <a:bodyPr/>
          <a:lstStyle/>
          <a:p>
            <a:pPr>
              <a:defRPr/>
            </a:pPr>
            <a:r>
              <a:rPr lang="en-US">
                <a:solidFill>
                  <a:srgbClr val="94C600"/>
                </a:solidFill>
              </a:rPr>
              <a:t>Lane &amp; Oakes </a:t>
            </a:r>
          </a:p>
        </p:txBody>
      </p:sp>
    </p:spTree>
    <p:extLst>
      <p:ext uri="{BB962C8B-B14F-4D97-AF65-F5344CB8AC3E}">
        <p14:creationId xmlns:p14="http://schemas.microsoft.com/office/powerpoint/2010/main" val="1442332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219200" y="2057401"/>
            <a:ext cx="6480175" cy="1544638"/>
          </a:xfrm>
        </p:spPr>
        <p:txBody>
          <a:bodyPr>
            <a:normAutofit fontScale="90000"/>
          </a:bodyPr>
          <a:lstStyle/>
          <a:p>
            <a:r>
              <a:rPr lang="en-US" dirty="0"/>
              <a:t>Examining your screening data …</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dirty="0">
                <a:solidFill>
                  <a:schemeClr val="tx1"/>
                </a:solidFill>
              </a:rPr>
              <a:t>… implications for primary prevention efforts</a:t>
            </a:r>
          </a:p>
          <a:p>
            <a:r>
              <a:rPr lang="en-US" sz="2600" b="1" dirty="0">
                <a:solidFill>
                  <a:schemeClr val="tx1"/>
                </a:solidFill>
              </a:rPr>
              <a:t>… implications for teachers</a:t>
            </a:r>
          </a:p>
          <a:p>
            <a:r>
              <a:rPr lang="en-US" sz="2600" dirty="0">
                <a:solidFill>
                  <a:schemeClr val="tx1"/>
                </a:solidFill>
              </a:rPr>
              <a:t>… implications for student-based interventions</a:t>
            </a:r>
          </a:p>
        </p:txBody>
      </p:sp>
      <p:sp>
        <p:nvSpPr>
          <p:cNvPr id="10" name="TextBox 9"/>
          <p:cNvSpPr txBox="1">
            <a:spLocks noChangeArrowheads="1"/>
          </p:cNvSpPr>
          <p:nvPr/>
        </p:nvSpPr>
        <p:spPr bwMode="auto">
          <a:xfrm>
            <a:off x="533400" y="6019800"/>
            <a:ext cx="4757738" cy="369888"/>
          </a:xfrm>
          <a:prstGeom prst="rect">
            <a:avLst/>
          </a:prstGeom>
          <a:solidFill>
            <a:srgbClr val="7030A0"/>
          </a:solidFill>
          <a:ln/>
          <a:extLst/>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itchFamily="-109" charset="0"/>
                <a:ea typeface="+mn-ea"/>
                <a:cs typeface="Arial" charset="0"/>
              </a:rPr>
              <a:t>See Lane, Menzies,  Bruhn, and </a:t>
            </a:r>
            <a:r>
              <a:rPr kumimoji="0" lang="en-US" sz="1800" b="0" i="0" u="none" strike="noStrike" kern="1200" cap="none" spc="0" normalizeH="0" baseline="0" noProof="0" dirty="0" err="1">
                <a:ln>
                  <a:noFill/>
                </a:ln>
                <a:solidFill>
                  <a:prstClr val="white"/>
                </a:solidFill>
                <a:effectLst/>
                <a:uLnTx/>
                <a:uFillTx/>
                <a:latin typeface="Calibri" pitchFamily="-109" charset="0"/>
                <a:ea typeface="+mn-ea"/>
                <a:cs typeface="Arial" charset="0"/>
              </a:rPr>
              <a:t>Crnobori</a:t>
            </a:r>
            <a:r>
              <a:rPr kumimoji="0" lang="en-US" sz="1800" b="0" i="0" u="none" strike="noStrike" kern="1200" cap="none" spc="0" normalizeH="0" baseline="0" noProof="0" dirty="0">
                <a:ln>
                  <a:noFill/>
                </a:ln>
                <a:solidFill>
                  <a:prstClr val="white"/>
                </a:solidFill>
                <a:effectLst/>
                <a:uLnTx/>
                <a:uFillTx/>
                <a:latin typeface="Calibri" pitchFamily="-109" charset="0"/>
                <a:ea typeface="+mn-ea"/>
                <a:cs typeface="Arial" charset="0"/>
              </a:rPr>
              <a:t>  (2011) </a:t>
            </a:r>
          </a:p>
        </p:txBody>
      </p:sp>
    </p:spTree>
    <p:extLst>
      <p:ext uri="{BB962C8B-B14F-4D97-AF65-F5344CB8AC3E}">
        <p14:creationId xmlns:p14="http://schemas.microsoft.com/office/powerpoint/2010/main" val="1055654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161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over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2400"/>
            <a:ext cx="1901825"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1424998884482"/>
          <p:cNvPicPr>
            <a:picLocks noChangeAspect="1" noChangeArrowheads="1"/>
          </p:cNvPicPr>
          <p:nvPr/>
        </p:nvPicPr>
        <p:blipFill>
          <a:blip r:embed="rId4">
            <a:extLst>
              <a:ext uri="{28A0092B-C50C-407E-A947-70E740481C1C}">
                <a14:useLocalDpi xmlns:a14="http://schemas.microsoft.com/office/drawing/2010/main" val="0"/>
              </a:ext>
            </a:extLst>
          </a:blip>
          <a:srcRect l="7143" t="5705" r="6604" b="4041"/>
          <a:stretch>
            <a:fillRect/>
          </a:stretch>
        </p:blipFill>
        <p:spPr bwMode="auto">
          <a:xfrm>
            <a:off x="7348538" y="2066925"/>
            <a:ext cx="1730375"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39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39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rPr>
              <a:t>Comprehensive, Integrative,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rPr>
              <a:t>Three-tiered (CI</a:t>
            </a:r>
            <a:r>
              <a:rPr kumimoji="0" lang="en-US" altLang="en-US" sz="2000" b="0" i="0" u="none" strike="noStrike" kern="1200" cap="none" spc="0" normalizeH="0" baseline="-10000" noProof="0">
                <a:ln>
                  <a:noFill/>
                </a:ln>
                <a:solidFill>
                  <a:srgbClr val="000000"/>
                </a:solidFill>
                <a:effectLst/>
                <a:uLnTx/>
                <a:uFillTx/>
                <a:latin typeface="Arial" panose="020B0604020202020204" pitchFamily="34" charset="0"/>
                <a:ea typeface="MS PGothic" charset="-128"/>
                <a:cs typeface="Arial" panose="020B0604020202020204" pitchFamily="34" charset="0"/>
              </a:rPr>
              <a:t>3</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rPr>
              <a:t>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rPr>
              <a:t> Models of Support</a:t>
            </a:r>
          </a:p>
        </p:txBody>
      </p:sp>
      <p:sp>
        <p:nvSpPr>
          <p:cNvPr id="2539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rPr>
              <a:t>Assess, Design, Implement,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rPr>
              <a:t>and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charset="-128"/>
                <a:cs typeface="Arial" panose="020B0604020202020204" pitchFamily="34" charset="0"/>
              </a:rPr>
              <a:t>Evaluate </a:t>
            </a:r>
          </a:p>
        </p:txBody>
      </p:sp>
      <p:sp>
        <p:nvSpPr>
          <p:cNvPr id="2539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3959" name="AutoShape 37"/>
          <p:cNvSpPr>
            <a:spLocks noChangeArrowheads="1"/>
          </p:cNvSpPr>
          <p:nvPr/>
        </p:nvSpPr>
        <p:spPr bwMode="auto">
          <a:xfrm>
            <a:off x="2057400" y="1981200"/>
            <a:ext cx="2667000" cy="12954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MS PGothic" charset="-128"/>
                <a:cs typeface="Arial" panose="020B0604020202020204" pitchFamily="34" charset="0"/>
              </a:rPr>
              <a:t>Basic Classroom Management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MS PGothic" charset="-128"/>
                <a:cs typeface="Arial" panose="020B0604020202020204" pitchFamily="34" charset="0"/>
              </a:rPr>
              <a:t>Effective Instruction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Arial" panose="020B0604020202020204" pitchFamily="34" charset="0"/>
                <a:ea typeface="MS PGothic" charset="-128"/>
                <a:cs typeface="Arial" panose="020B0604020202020204" pitchFamily="34" charset="0"/>
              </a:rPr>
              <a:t>Low Intensity Strategies</a:t>
            </a:r>
          </a:p>
        </p:txBody>
      </p:sp>
      <p:sp>
        <p:nvSpPr>
          <p:cNvPr id="2539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Behavior Contracts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charset="-128"/>
                <a:cs typeface="Arial" panose="020B0604020202020204" pitchFamily="34" charset="0"/>
              </a:rPr>
              <a:t>Self-Monitoring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Functional Assessment-Based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128"/>
                <a:cs typeface="Arial" panose="020B0604020202020204" pitchFamily="34" charset="0"/>
              </a:rPr>
              <a:t> Interventions</a:t>
            </a:r>
          </a:p>
        </p:txBody>
      </p:sp>
      <p:sp>
        <p:nvSpPr>
          <p:cNvPr id="253961" name="AutoShape 41"/>
          <p:cNvSpPr>
            <a:spLocks noChangeArrowheads="1"/>
          </p:cNvSpPr>
          <p:nvPr/>
        </p:nvSpPr>
        <p:spPr bwMode="auto">
          <a:xfrm>
            <a:off x="1752600" y="222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Schoolwide</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Positive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Behavior Support</a:t>
            </a:r>
          </a:p>
        </p:txBody>
      </p:sp>
      <p:sp>
        <p:nvSpPr>
          <p:cNvPr id="253962" name="AutoShape 42"/>
          <p:cNvSpPr>
            <a:spLocks noChangeArrowheads="1"/>
          </p:cNvSpPr>
          <p:nvPr/>
        </p:nvSpPr>
        <p:spPr bwMode="auto">
          <a:xfrm>
            <a:off x="4267200" y="17460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Low Intensity Strategies</a:t>
            </a:r>
          </a:p>
        </p:txBody>
      </p:sp>
      <p:sp>
        <p:nvSpPr>
          <p:cNvPr id="253963" name="AutoShape 43"/>
          <p:cNvSpPr>
            <a:spLocks noChangeArrowheads="1"/>
          </p:cNvSpPr>
          <p:nvPr/>
        </p:nvSpPr>
        <p:spPr bwMode="auto">
          <a:xfrm>
            <a:off x="1828800" y="4641669"/>
            <a:ext cx="2533202"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Higher Intensity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Strategies</a:t>
            </a:r>
          </a:p>
        </p:txBody>
      </p:sp>
      <p:sp>
        <p:nvSpPr>
          <p:cNvPr id="253966" name="AutoShape 44"/>
          <p:cNvSpPr>
            <a:spLocks noChangeArrowheads="1"/>
          </p:cNvSpPr>
          <p:nvPr/>
        </p:nvSpPr>
        <p:spPr bwMode="auto">
          <a:xfrm>
            <a:off x="4800600" y="6013269"/>
            <a:ext cx="2620554" cy="539931"/>
          </a:xfrm>
          <a:prstGeom prst="roundRect">
            <a:avLst>
              <a:gd name="adj"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Assessment</a:t>
            </a:r>
          </a:p>
        </p:txBody>
      </p:sp>
    </p:spTree>
    <p:extLst>
      <p:ext uri="{BB962C8B-B14F-4D97-AF65-F5344CB8AC3E}">
        <p14:creationId xmlns:p14="http://schemas.microsoft.com/office/powerpoint/2010/main" val="102132855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icrosoft Excel - SRSS Blank 10_11 SAMPLE.xls  [Compatibility Mode]"/>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4800" y="1676399"/>
            <a:ext cx="8458200" cy="4985583"/>
          </a:xfrm>
          <a:prstGeom prst="rect">
            <a:avLst/>
          </a:prstGeom>
        </p:spPr>
      </p:pic>
      <p:sp>
        <p:nvSpPr>
          <p:cNvPr id="4" name="Down Arrow 3"/>
          <p:cNvSpPr/>
          <p:nvPr/>
        </p:nvSpPr>
        <p:spPr>
          <a:xfrm>
            <a:off x="3962400" y="1295400"/>
            <a:ext cx="865632" cy="978408"/>
          </a:xfrm>
          <a:prstGeom prst="down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Down Arrow 5"/>
          <p:cNvSpPr/>
          <p:nvPr/>
        </p:nvSpPr>
        <p:spPr>
          <a:xfrm>
            <a:off x="5029200" y="1295400"/>
            <a:ext cx="865632" cy="978408"/>
          </a:xfrm>
          <a:prstGeom prst="down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Down Arrow 6"/>
          <p:cNvSpPr/>
          <p:nvPr/>
        </p:nvSpPr>
        <p:spPr>
          <a:xfrm>
            <a:off x="5943600" y="1295400"/>
            <a:ext cx="865632" cy="978408"/>
          </a:xfrm>
          <a:prstGeom prst="down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Down Arrow 12"/>
          <p:cNvSpPr/>
          <p:nvPr/>
        </p:nvSpPr>
        <p:spPr>
          <a:xfrm>
            <a:off x="6858000" y="1295400"/>
            <a:ext cx="865632" cy="978408"/>
          </a:xfrm>
          <a:prstGeom prst="down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Down Arrow 13"/>
          <p:cNvSpPr/>
          <p:nvPr/>
        </p:nvSpPr>
        <p:spPr>
          <a:xfrm>
            <a:off x="2743200" y="1295400"/>
            <a:ext cx="865632" cy="978408"/>
          </a:xfrm>
          <a:prstGeom prst="down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own Arrow 10"/>
          <p:cNvSpPr/>
          <p:nvPr/>
        </p:nvSpPr>
        <p:spPr>
          <a:xfrm>
            <a:off x="7696200" y="1295400"/>
            <a:ext cx="865632" cy="978408"/>
          </a:xfrm>
          <a:prstGeom prst="down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8"/>
          <p:cNvSpPr>
            <a:spLocks noGrp="1"/>
          </p:cNvSpPr>
          <p:nvPr>
            <p:ph type="title"/>
          </p:nvPr>
        </p:nvSpPr>
        <p:spPr>
          <a:xfrm>
            <a:off x="304800" y="160336"/>
            <a:ext cx="8210550" cy="1325563"/>
          </a:xfrm>
        </p:spPr>
        <p:txBody>
          <a:bodyPr>
            <a:normAutofit/>
          </a:bodyPr>
          <a:lstStyle/>
          <a:p>
            <a:r>
              <a:rPr lang="en-US" dirty="0"/>
              <a:t>Examining Academic and Behavioral Data – Elementary Level</a:t>
            </a:r>
          </a:p>
        </p:txBody>
      </p:sp>
    </p:spTree>
    <p:extLst>
      <p:ext uri="{BB962C8B-B14F-4D97-AF65-F5344CB8AC3E}">
        <p14:creationId xmlns:p14="http://schemas.microsoft.com/office/powerpoint/2010/main" val="30496483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648200" y="1176528"/>
            <a:ext cx="4114799" cy="3056064"/>
          </a:xfrm>
          <a:prstGeom prst="rect">
            <a:avLst/>
          </a:prstGeom>
        </p:spPr>
      </p:pic>
      <p:pic>
        <p:nvPicPr>
          <p:cNvPr id="19" name="Content Placeholder 8"/>
          <p:cNvPicPr>
            <a:picLocks noChangeAspect="1"/>
          </p:cNvPicPr>
          <p:nvPr/>
        </p:nvPicPr>
        <p:blipFill>
          <a:blip r:embed="rId4"/>
          <a:stretch>
            <a:fillRect/>
          </a:stretch>
        </p:blipFill>
        <p:spPr>
          <a:xfrm>
            <a:off x="6022314" y="2668222"/>
            <a:ext cx="1366569" cy="1911350"/>
          </a:xfrm>
          <a:prstGeom prst="rect">
            <a:avLst/>
          </a:prstGeom>
        </p:spPr>
      </p:pic>
      <p:pic>
        <p:nvPicPr>
          <p:cNvPr id="17" name="Picture 16"/>
          <p:cNvPicPr>
            <a:picLocks noChangeAspect="1"/>
          </p:cNvPicPr>
          <p:nvPr/>
        </p:nvPicPr>
        <p:blipFill>
          <a:blip r:embed="rId5"/>
          <a:stretch>
            <a:fillRect/>
          </a:stretch>
        </p:blipFill>
        <p:spPr>
          <a:xfrm>
            <a:off x="4916" y="883829"/>
            <a:ext cx="3095625" cy="4135917"/>
          </a:xfrm>
          <a:prstGeom prst="rect">
            <a:avLst/>
          </a:prstGeom>
        </p:spPr>
      </p:pic>
      <p:pic>
        <p:nvPicPr>
          <p:cNvPr id="16" name="Picture 4" descr="Cover 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387975"/>
            <a:ext cx="1903378" cy="248496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028575" y="2313544"/>
            <a:ext cx="2322576" cy="4506089"/>
            <a:chOff x="1935265" y="2313544"/>
            <a:chExt cx="2322576" cy="4506089"/>
          </a:xfrm>
        </p:grpSpPr>
        <p:sp>
          <p:nvSpPr>
            <p:cNvPr id="3" name="Freeform 2"/>
            <p:cNvSpPr/>
            <p:nvPr/>
          </p:nvSpPr>
          <p:spPr>
            <a:xfrm>
              <a:off x="1935265" y="2313544"/>
              <a:ext cx="2322576" cy="631395"/>
            </a:xfrm>
            <a:custGeom>
              <a:avLst/>
              <a:gdLst>
                <a:gd name="connsiteX0" fmla="*/ 0 w 2325624"/>
                <a:gd name="connsiteY0" fmla="*/ 105235 h 631395"/>
                <a:gd name="connsiteX1" fmla="*/ 105235 w 2325624"/>
                <a:gd name="connsiteY1" fmla="*/ 0 h 631395"/>
                <a:gd name="connsiteX2" fmla="*/ 2220389 w 2325624"/>
                <a:gd name="connsiteY2" fmla="*/ 0 h 631395"/>
                <a:gd name="connsiteX3" fmla="*/ 2325624 w 2325624"/>
                <a:gd name="connsiteY3" fmla="*/ 105235 h 631395"/>
                <a:gd name="connsiteX4" fmla="*/ 2325624 w 2325624"/>
                <a:gd name="connsiteY4" fmla="*/ 526160 h 631395"/>
                <a:gd name="connsiteX5" fmla="*/ 2220389 w 2325624"/>
                <a:gd name="connsiteY5" fmla="*/ 631395 h 631395"/>
                <a:gd name="connsiteX6" fmla="*/ 105235 w 2325624"/>
                <a:gd name="connsiteY6" fmla="*/ 631395 h 631395"/>
                <a:gd name="connsiteX7" fmla="*/ 0 w 2325624"/>
                <a:gd name="connsiteY7" fmla="*/ 526160 h 631395"/>
                <a:gd name="connsiteX8" fmla="*/ 0 w 2325624"/>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5624" h="631395">
                  <a:moveTo>
                    <a:pt x="0" y="105235"/>
                  </a:moveTo>
                  <a:cubicBezTo>
                    <a:pt x="0" y="47115"/>
                    <a:pt x="47115" y="0"/>
                    <a:pt x="105235" y="0"/>
                  </a:cubicBezTo>
                  <a:lnTo>
                    <a:pt x="2220389" y="0"/>
                  </a:lnTo>
                  <a:cubicBezTo>
                    <a:pt x="2278509" y="0"/>
                    <a:pt x="2325624" y="47115"/>
                    <a:pt x="2325624" y="105235"/>
                  </a:cubicBezTo>
                  <a:lnTo>
                    <a:pt x="2325624" y="526160"/>
                  </a:lnTo>
                  <a:cubicBezTo>
                    <a:pt x="2325624" y="584280"/>
                    <a:pt x="2278509" y="631395"/>
                    <a:pt x="2220389"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4" name="Freeform 3"/>
            <p:cNvSpPr/>
            <p:nvPr/>
          </p:nvSpPr>
          <p:spPr>
            <a:xfrm>
              <a:off x="1935265" y="2959326"/>
              <a:ext cx="2322576" cy="631395"/>
            </a:xfrm>
            <a:custGeom>
              <a:avLst/>
              <a:gdLst>
                <a:gd name="connsiteX0" fmla="*/ 0 w 2325624"/>
                <a:gd name="connsiteY0" fmla="*/ 105235 h 631395"/>
                <a:gd name="connsiteX1" fmla="*/ 105235 w 2325624"/>
                <a:gd name="connsiteY1" fmla="*/ 0 h 631395"/>
                <a:gd name="connsiteX2" fmla="*/ 2220389 w 2325624"/>
                <a:gd name="connsiteY2" fmla="*/ 0 h 631395"/>
                <a:gd name="connsiteX3" fmla="*/ 2325624 w 2325624"/>
                <a:gd name="connsiteY3" fmla="*/ 105235 h 631395"/>
                <a:gd name="connsiteX4" fmla="*/ 2325624 w 2325624"/>
                <a:gd name="connsiteY4" fmla="*/ 526160 h 631395"/>
                <a:gd name="connsiteX5" fmla="*/ 2220389 w 2325624"/>
                <a:gd name="connsiteY5" fmla="*/ 631395 h 631395"/>
                <a:gd name="connsiteX6" fmla="*/ 105235 w 2325624"/>
                <a:gd name="connsiteY6" fmla="*/ 631395 h 631395"/>
                <a:gd name="connsiteX7" fmla="*/ 0 w 2325624"/>
                <a:gd name="connsiteY7" fmla="*/ 526160 h 631395"/>
                <a:gd name="connsiteX8" fmla="*/ 0 w 2325624"/>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5624" h="631395">
                  <a:moveTo>
                    <a:pt x="0" y="105235"/>
                  </a:moveTo>
                  <a:cubicBezTo>
                    <a:pt x="0" y="47115"/>
                    <a:pt x="47115" y="0"/>
                    <a:pt x="105235" y="0"/>
                  </a:cubicBezTo>
                  <a:lnTo>
                    <a:pt x="2220389" y="0"/>
                  </a:lnTo>
                  <a:cubicBezTo>
                    <a:pt x="2278509" y="0"/>
                    <a:pt x="2325624" y="47115"/>
                    <a:pt x="2325624" y="105235"/>
                  </a:cubicBezTo>
                  <a:lnTo>
                    <a:pt x="2325624" y="526160"/>
                  </a:lnTo>
                  <a:cubicBezTo>
                    <a:pt x="2325624" y="584280"/>
                    <a:pt x="2278509" y="631395"/>
                    <a:pt x="2220389"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 Specific Praise</a:t>
              </a:r>
            </a:p>
          </p:txBody>
        </p:sp>
        <p:sp>
          <p:nvSpPr>
            <p:cNvPr id="6" name="Freeform 5"/>
            <p:cNvSpPr/>
            <p:nvPr/>
          </p:nvSpPr>
          <p:spPr>
            <a:xfrm>
              <a:off x="1935265" y="3605108"/>
              <a:ext cx="2322576" cy="631395"/>
            </a:xfrm>
            <a:custGeom>
              <a:avLst/>
              <a:gdLst>
                <a:gd name="connsiteX0" fmla="*/ 0 w 2372080"/>
                <a:gd name="connsiteY0" fmla="*/ 105235 h 631395"/>
                <a:gd name="connsiteX1" fmla="*/ 105235 w 2372080"/>
                <a:gd name="connsiteY1" fmla="*/ 0 h 631395"/>
                <a:gd name="connsiteX2" fmla="*/ 2266845 w 2372080"/>
                <a:gd name="connsiteY2" fmla="*/ 0 h 631395"/>
                <a:gd name="connsiteX3" fmla="*/ 2372080 w 2372080"/>
                <a:gd name="connsiteY3" fmla="*/ 105235 h 631395"/>
                <a:gd name="connsiteX4" fmla="*/ 2372080 w 2372080"/>
                <a:gd name="connsiteY4" fmla="*/ 526160 h 631395"/>
                <a:gd name="connsiteX5" fmla="*/ 2266845 w 2372080"/>
                <a:gd name="connsiteY5" fmla="*/ 631395 h 631395"/>
                <a:gd name="connsiteX6" fmla="*/ 105235 w 2372080"/>
                <a:gd name="connsiteY6" fmla="*/ 631395 h 631395"/>
                <a:gd name="connsiteX7" fmla="*/ 0 w 2372080"/>
                <a:gd name="connsiteY7" fmla="*/ 526160 h 631395"/>
                <a:gd name="connsiteX8" fmla="*/ 0 w 2372080"/>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080" h="631395">
                  <a:moveTo>
                    <a:pt x="0" y="105235"/>
                  </a:moveTo>
                  <a:cubicBezTo>
                    <a:pt x="0" y="47115"/>
                    <a:pt x="47115" y="0"/>
                    <a:pt x="105235" y="0"/>
                  </a:cubicBezTo>
                  <a:lnTo>
                    <a:pt x="2266845" y="0"/>
                  </a:lnTo>
                  <a:cubicBezTo>
                    <a:pt x="2324965" y="0"/>
                    <a:pt x="2372080" y="47115"/>
                    <a:pt x="2372080" y="105235"/>
                  </a:cubicBezTo>
                  <a:lnTo>
                    <a:pt x="2372080" y="526160"/>
                  </a:lnTo>
                  <a:cubicBezTo>
                    <a:pt x="2372080" y="584280"/>
                    <a:pt x="2324965" y="631395"/>
                    <a:pt x="2266845"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7" name="Freeform 6"/>
            <p:cNvSpPr/>
            <p:nvPr/>
          </p:nvSpPr>
          <p:spPr>
            <a:xfrm>
              <a:off x="1935265" y="4250890"/>
              <a:ext cx="2322576" cy="631395"/>
            </a:xfrm>
            <a:custGeom>
              <a:avLst/>
              <a:gdLst>
                <a:gd name="connsiteX0" fmla="*/ 0 w 2362198"/>
                <a:gd name="connsiteY0" fmla="*/ 105235 h 631395"/>
                <a:gd name="connsiteX1" fmla="*/ 105235 w 2362198"/>
                <a:gd name="connsiteY1" fmla="*/ 0 h 631395"/>
                <a:gd name="connsiteX2" fmla="*/ 2256963 w 2362198"/>
                <a:gd name="connsiteY2" fmla="*/ 0 h 631395"/>
                <a:gd name="connsiteX3" fmla="*/ 2362198 w 2362198"/>
                <a:gd name="connsiteY3" fmla="*/ 105235 h 631395"/>
                <a:gd name="connsiteX4" fmla="*/ 2362198 w 2362198"/>
                <a:gd name="connsiteY4" fmla="*/ 526160 h 631395"/>
                <a:gd name="connsiteX5" fmla="*/ 2256963 w 2362198"/>
                <a:gd name="connsiteY5" fmla="*/ 631395 h 631395"/>
                <a:gd name="connsiteX6" fmla="*/ 105235 w 2362198"/>
                <a:gd name="connsiteY6" fmla="*/ 631395 h 631395"/>
                <a:gd name="connsiteX7" fmla="*/ 0 w 2362198"/>
                <a:gd name="connsiteY7" fmla="*/ 526160 h 631395"/>
                <a:gd name="connsiteX8" fmla="*/ 0 w 2362198"/>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198" h="631395">
                  <a:moveTo>
                    <a:pt x="0" y="105235"/>
                  </a:moveTo>
                  <a:cubicBezTo>
                    <a:pt x="0" y="47115"/>
                    <a:pt x="47115" y="0"/>
                    <a:pt x="105235" y="0"/>
                  </a:cubicBezTo>
                  <a:lnTo>
                    <a:pt x="2256963" y="0"/>
                  </a:lnTo>
                  <a:cubicBezTo>
                    <a:pt x="2315083" y="0"/>
                    <a:pt x="2362198" y="47115"/>
                    <a:pt x="2362198" y="105235"/>
                  </a:cubicBezTo>
                  <a:lnTo>
                    <a:pt x="2362198" y="526160"/>
                  </a:lnTo>
                  <a:cubicBezTo>
                    <a:pt x="2362198" y="584280"/>
                    <a:pt x="2315083" y="631395"/>
                    <a:pt x="2256963"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21" name="Freeform 20"/>
            <p:cNvSpPr/>
            <p:nvPr/>
          </p:nvSpPr>
          <p:spPr>
            <a:xfrm>
              <a:off x="1935265" y="4896672"/>
              <a:ext cx="2322576" cy="631395"/>
            </a:xfrm>
            <a:custGeom>
              <a:avLst/>
              <a:gdLst>
                <a:gd name="connsiteX0" fmla="*/ 0 w 2362213"/>
                <a:gd name="connsiteY0" fmla="*/ 105235 h 631395"/>
                <a:gd name="connsiteX1" fmla="*/ 105235 w 2362213"/>
                <a:gd name="connsiteY1" fmla="*/ 0 h 631395"/>
                <a:gd name="connsiteX2" fmla="*/ 2256978 w 2362213"/>
                <a:gd name="connsiteY2" fmla="*/ 0 h 631395"/>
                <a:gd name="connsiteX3" fmla="*/ 2362213 w 2362213"/>
                <a:gd name="connsiteY3" fmla="*/ 105235 h 631395"/>
                <a:gd name="connsiteX4" fmla="*/ 2362213 w 2362213"/>
                <a:gd name="connsiteY4" fmla="*/ 526160 h 631395"/>
                <a:gd name="connsiteX5" fmla="*/ 2256978 w 2362213"/>
                <a:gd name="connsiteY5" fmla="*/ 631395 h 631395"/>
                <a:gd name="connsiteX6" fmla="*/ 105235 w 2362213"/>
                <a:gd name="connsiteY6" fmla="*/ 631395 h 631395"/>
                <a:gd name="connsiteX7" fmla="*/ 0 w 2362213"/>
                <a:gd name="connsiteY7" fmla="*/ 526160 h 631395"/>
                <a:gd name="connsiteX8" fmla="*/ 0 w 2362213"/>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213" h="631395">
                  <a:moveTo>
                    <a:pt x="0" y="105235"/>
                  </a:moveTo>
                  <a:cubicBezTo>
                    <a:pt x="0" y="47115"/>
                    <a:pt x="47115" y="0"/>
                    <a:pt x="105235" y="0"/>
                  </a:cubicBezTo>
                  <a:lnTo>
                    <a:pt x="2256978" y="0"/>
                  </a:lnTo>
                  <a:cubicBezTo>
                    <a:pt x="2315098" y="0"/>
                    <a:pt x="2362213" y="47115"/>
                    <a:pt x="2362213" y="105235"/>
                  </a:cubicBezTo>
                  <a:lnTo>
                    <a:pt x="2362213" y="526160"/>
                  </a:lnTo>
                  <a:cubicBezTo>
                    <a:pt x="2362213" y="584280"/>
                    <a:pt x="2315098" y="631395"/>
                    <a:pt x="2256978"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22" name="Freeform 21"/>
            <p:cNvSpPr/>
            <p:nvPr/>
          </p:nvSpPr>
          <p:spPr>
            <a:xfrm>
              <a:off x="1935265" y="5542454"/>
              <a:ext cx="2322576" cy="631395"/>
            </a:xfrm>
            <a:custGeom>
              <a:avLst/>
              <a:gdLst>
                <a:gd name="connsiteX0" fmla="*/ 0 w 2372080"/>
                <a:gd name="connsiteY0" fmla="*/ 105235 h 631395"/>
                <a:gd name="connsiteX1" fmla="*/ 105235 w 2372080"/>
                <a:gd name="connsiteY1" fmla="*/ 0 h 631395"/>
                <a:gd name="connsiteX2" fmla="*/ 2266845 w 2372080"/>
                <a:gd name="connsiteY2" fmla="*/ 0 h 631395"/>
                <a:gd name="connsiteX3" fmla="*/ 2372080 w 2372080"/>
                <a:gd name="connsiteY3" fmla="*/ 105235 h 631395"/>
                <a:gd name="connsiteX4" fmla="*/ 2372080 w 2372080"/>
                <a:gd name="connsiteY4" fmla="*/ 526160 h 631395"/>
                <a:gd name="connsiteX5" fmla="*/ 2266845 w 2372080"/>
                <a:gd name="connsiteY5" fmla="*/ 631395 h 631395"/>
                <a:gd name="connsiteX6" fmla="*/ 105235 w 2372080"/>
                <a:gd name="connsiteY6" fmla="*/ 631395 h 631395"/>
                <a:gd name="connsiteX7" fmla="*/ 0 w 2372080"/>
                <a:gd name="connsiteY7" fmla="*/ 526160 h 631395"/>
                <a:gd name="connsiteX8" fmla="*/ 0 w 2372080"/>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080" h="631395">
                  <a:moveTo>
                    <a:pt x="0" y="105235"/>
                  </a:moveTo>
                  <a:cubicBezTo>
                    <a:pt x="0" y="47115"/>
                    <a:pt x="47115" y="0"/>
                    <a:pt x="105235" y="0"/>
                  </a:cubicBezTo>
                  <a:lnTo>
                    <a:pt x="2266845" y="0"/>
                  </a:lnTo>
                  <a:cubicBezTo>
                    <a:pt x="2324965" y="0"/>
                    <a:pt x="2372080" y="47115"/>
                    <a:pt x="2372080" y="105235"/>
                  </a:cubicBezTo>
                  <a:lnTo>
                    <a:pt x="2372080" y="526160"/>
                  </a:lnTo>
                  <a:cubicBezTo>
                    <a:pt x="2372080" y="584280"/>
                    <a:pt x="2324965" y="631395"/>
                    <a:pt x="2266845"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Freeform 23"/>
            <p:cNvSpPr/>
            <p:nvPr/>
          </p:nvSpPr>
          <p:spPr>
            <a:xfrm>
              <a:off x="1935265" y="6188238"/>
              <a:ext cx="2322576" cy="631395"/>
            </a:xfrm>
            <a:custGeom>
              <a:avLst/>
              <a:gdLst>
                <a:gd name="connsiteX0" fmla="*/ 0 w 2362198"/>
                <a:gd name="connsiteY0" fmla="*/ 105235 h 631395"/>
                <a:gd name="connsiteX1" fmla="*/ 105235 w 2362198"/>
                <a:gd name="connsiteY1" fmla="*/ 0 h 631395"/>
                <a:gd name="connsiteX2" fmla="*/ 2256963 w 2362198"/>
                <a:gd name="connsiteY2" fmla="*/ 0 h 631395"/>
                <a:gd name="connsiteX3" fmla="*/ 2362198 w 2362198"/>
                <a:gd name="connsiteY3" fmla="*/ 105235 h 631395"/>
                <a:gd name="connsiteX4" fmla="*/ 2362198 w 2362198"/>
                <a:gd name="connsiteY4" fmla="*/ 526160 h 631395"/>
                <a:gd name="connsiteX5" fmla="*/ 2256963 w 2362198"/>
                <a:gd name="connsiteY5" fmla="*/ 631395 h 631395"/>
                <a:gd name="connsiteX6" fmla="*/ 105235 w 2362198"/>
                <a:gd name="connsiteY6" fmla="*/ 631395 h 631395"/>
                <a:gd name="connsiteX7" fmla="*/ 0 w 2362198"/>
                <a:gd name="connsiteY7" fmla="*/ 526160 h 631395"/>
                <a:gd name="connsiteX8" fmla="*/ 0 w 2362198"/>
                <a:gd name="connsiteY8" fmla="*/ 105235 h 63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198" h="631395">
                  <a:moveTo>
                    <a:pt x="0" y="105235"/>
                  </a:moveTo>
                  <a:cubicBezTo>
                    <a:pt x="0" y="47115"/>
                    <a:pt x="47115" y="0"/>
                    <a:pt x="105235" y="0"/>
                  </a:cubicBezTo>
                  <a:lnTo>
                    <a:pt x="2256963" y="0"/>
                  </a:lnTo>
                  <a:cubicBezTo>
                    <a:pt x="2315083" y="0"/>
                    <a:pt x="2362198" y="47115"/>
                    <a:pt x="2362198" y="105235"/>
                  </a:cubicBezTo>
                  <a:lnTo>
                    <a:pt x="2362198" y="526160"/>
                  </a:lnTo>
                  <a:cubicBezTo>
                    <a:pt x="2362198" y="584280"/>
                    <a:pt x="2315083" y="631395"/>
                    <a:pt x="2256963" y="631395"/>
                  </a:cubicBezTo>
                  <a:lnTo>
                    <a:pt x="105235" y="631395"/>
                  </a:lnTo>
                  <a:cubicBezTo>
                    <a:pt x="47115" y="631395"/>
                    <a:pt x="0" y="584280"/>
                    <a:pt x="0" y="526160"/>
                  </a:cubicBezTo>
                  <a:lnTo>
                    <a:pt x="0" y="105235"/>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9402" tIns="65112" rIns="99402" bIns="6511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grpSp>
      <p:sp>
        <p:nvSpPr>
          <p:cNvPr id="11" name="Title 1"/>
          <p:cNvSpPr txBox="1">
            <a:spLocks/>
          </p:cNvSpPr>
          <p:nvPr/>
        </p:nvSpPr>
        <p:spPr bwMode="auto">
          <a:xfrm>
            <a:off x="152400" y="16381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 Building capacity through professional learning</a:t>
            </a:r>
          </a:p>
        </p:txBody>
      </p:sp>
      <p:pic>
        <p:nvPicPr>
          <p:cNvPr id="15" name="Picture 2" descr="1424998884482"/>
          <p:cNvPicPr>
            <a:picLocks noChangeAspect="1" noChangeArrowheads="1"/>
          </p:cNvPicPr>
          <p:nvPr/>
        </p:nvPicPr>
        <p:blipFill rotWithShape="1">
          <a:blip r:embed="rId7">
            <a:extLst>
              <a:ext uri="{28A0092B-C50C-407E-A947-70E740481C1C}">
                <a14:useLocalDpi xmlns:a14="http://schemas.microsoft.com/office/drawing/2010/main" val="0"/>
              </a:ext>
            </a:extLst>
          </a:blip>
          <a:srcRect l="7143" t="5705" r="6604" b="4041"/>
          <a:stretch/>
        </p:blipFill>
        <p:spPr bwMode="auto">
          <a:xfrm>
            <a:off x="73742" y="4324566"/>
            <a:ext cx="1731834" cy="24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4"/>
          <p:cNvSpPr/>
          <p:nvPr/>
        </p:nvSpPr>
        <p:spPr>
          <a:xfrm>
            <a:off x="6674755" y="4912056"/>
            <a:ext cx="2215473" cy="681943"/>
          </a:xfrm>
          <a:prstGeom prst="roundRect">
            <a:avLst/>
          </a:prstGeom>
          <a:solidFill>
            <a:srgbClr val="510F0E"/>
          </a:solidFill>
          <a:ln>
            <a:solidFill>
              <a:srgbClr val="B36240"/>
            </a:solidFill>
          </a:ln>
        </p:spPr>
        <p:style>
          <a:lnRef idx="0">
            <a:scrgbClr r="0" g="0" b="0"/>
          </a:lnRef>
          <a:fillRef idx="0">
            <a:scrgbClr r="0" g="0" b="0"/>
          </a:fillRef>
          <a:effectRef idx="0">
            <a:scrgbClr r="0" g="0" b="0"/>
          </a:effectRef>
          <a:fontRef idx="minor">
            <a:schemeClr val="lt1"/>
          </a:fontRef>
        </p:style>
        <p:txBody>
          <a:bodyPr spcFirstLastPara="0" vert="horz" wrap="square" lIns="54293" tIns="27146" rIns="54293" bIns="27146" numCol="1" spcCol="1270" anchor="ctr" anchorCtr="0">
            <a:noAutofit/>
          </a:bodyP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sp>
        <p:nvSpPr>
          <p:cNvPr id="29" name="Rounded Rectangle 4"/>
          <p:cNvSpPr/>
          <p:nvPr/>
        </p:nvSpPr>
        <p:spPr>
          <a:xfrm>
            <a:off x="6674754" y="5655360"/>
            <a:ext cx="2215473" cy="699108"/>
          </a:xfrm>
          <a:prstGeom prst="roundRect">
            <a:avLst/>
          </a:prstGeom>
          <a:solidFill>
            <a:srgbClr val="510F0E"/>
          </a:solidFill>
          <a:ln>
            <a:solidFill>
              <a:srgbClr val="B36240"/>
            </a:solidFill>
          </a:ln>
        </p:spPr>
        <p:style>
          <a:lnRef idx="0">
            <a:scrgbClr r="0" g="0" b="0"/>
          </a:lnRef>
          <a:fillRef idx="0">
            <a:scrgbClr r="0" g="0" b="0"/>
          </a:fillRef>
          <a:effectRef idx="0">
            <a:scrgbClr r="0" g="0" b="0"/>
          </a:effectRef>
          <a:fontRef idx="minor">
            <a:schemeClr val="lt1"/>
          </a:fontRef>
        </p:style>
        <p:txBody>
          <a:bodyPr spcFirstLastPara="0" vert="horz" wrap="square" lIns="54293" tIns="27146" rIns="54293" bIns="27146" numCol="1" spcCol="1270" anchor="ctr" anchorCtr="0">
            <a:noAutofit/>
          </a:bodyP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spTree>
    <p:extLst>
      <p:ext uri="{BB962C8B-B14F-4D97-AF65-F5344CB8AC3E}">
        <p14:creationId xmlns:p14="http://schemas.microsoft.com/office/powerpoint/2010/main" val="25352901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Verdana" charset="0"/>
                <a:ea typeface="MS PGothic" charset="-128"/>
                <a:cs typeface="+mn-cs"/>
              </a:rPr>
              <a:t>2015 2016 IES Ci3T ES Implementation </a:t>
            </a:r>
            <a:fld id="{CA7623EA-52A2-482C-BBF7-A5570470EACC}" type="slidenum">
              <a:rPr kumimoji="0" lang="en-US" sz="1800" b="0" i="0" u="none" strike="noStrike" kern="1200" cap="none" spc="0" normalizeH="0" baseline="0" noProof="0" smtClean="0">
                <a:ln>
                  <a:noFill/>
                </a:ln>
                <a:solidFill>
                  <a:prstClr val="black">
                    <a:tint val="75000"/>
                  </a:prstClr>
                </a:solidFill>
                <a:effectLst/>
                <a:uLnTx/>
                <a:uFillTx/>
                <a:latin typeface="Verdana" charset="0"/>
                <a:ea typeface="MS PGothic"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53</a:t>
            </a:fld>
            <a:endParaRPr kumimoji="0" lang="en-US" sz="1800" b="0" i="0" u="none" strike="noStrike" kern="1200" cap="none" spc="0" normalizeH="0" baseline="0" noProof="0" dirty="0">
              <a:ln>
                <a:noFill/>
              </a:ln>
              <a:solidFill>
                <a:prstClr val="black">
                  <a:tint val="75000"/>
                </a:prstClr>
              </a:solidFill>
              <a:effectLst/>
              <a:uLnTx/>
              <a:uFillTx/>
              <a:latin typeface="Verdana" charset="0"/>
              <a:ea typeface="MS PGothic" charset="-128"/>
              <a:cs typeface="+mn-cs"/>
            </a:endParaRPr>
          </a:p>
        </p:txBody>
      </p:sp>
      <p:pic>
        <p:nvPicPr>
          <p:cNvPr id="3" name="Picture 2"/>
          <p:cNvPicPr>
            <a:picLocks noChangeAspect="1"/>
          </p:cNvPicPr>
          <p:nvPr/>
        </p:nvPicPr>
        <p:blipFill>
          <a:blip r:embed="rId2"/>
          <a:stretch>
            <a:fillRect/>
          </a:stretch>
        </p:blipFill>
        <p:spPr>
          <a:xfrm>
            <a:off x="-107823" y="0"/>
            <a:ext cx="5324475" cy="7458075"/>
          </a:xfrm>
          <a:prstGeom prst="rect">
            <a:avLst/>
          </a:prstGeom>
        </p:spPr>
      </p:pic>
      <p:pic>
        <p:nvPicPr>
          <p:cNvPr id="4" name="Picture 3"/>
          <p:cNvPicPr>
            <a:picLocks noChangeAspect="1"/>
          </p:cNvPicPr>
          <p:nvPr/>
        </p:nvPicPr>
        <p:blipFill>
          <a:blip r:embed="rId3"/>
          <a:stretch>
            <a:fillRect/>
          </a:stretch>
        </p:blipFill>
        <p:spPr>
          <a:xfrm>
            <a:off x="0" y="51097"/>
            <a:ext cx="8997087" cy="6806903"/>
          </a:xfrm>
          <a:prstGeom prst="rect">
            <a:avLst/>
          </a:prstGeom>
        </p:spPr>
      </p:pic>
    </p:spTree>
    <p:extLst>
      <p:ext uri="{BB962C8B-B14F-4D97-AF65-F5344CB8AC3E}">
        <p14:creationId xmlns:p14="http://schemas.microsoft.com/office/powerpoint/2010/main" val="217901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62651" y="0"/>
            <a:ext cx="7181349" cy="6858000"/>
          </a:xfrm>
          <a:prstGeom prst="rect">
            <a:avLst/>
          </a:prstGeom>
        </p:spPr>
      </p:pic>
      <p:sp>
        <p:nvSpPr>
          <p:cNvPr id="7" name="Title 1"/>
          <p:cNvSpPr txBox="1">
            <a:spLocks/>
          </p:cNvSpPr>
          <p:nvPr/>
        </p:nvSpPr>
        <p:spPr>
          <a:xfrm rot="16200000">
            <a:off x="-2447458" y="2776228"/>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Light" panose="020F0302020204030204"/>
                <a:ea typeface="+mj-ea"/>
                <a:cs typeface="+mj-cs"/>
              </a:rPr>
              <a:t>ci3t.org</a:t>
            </a:r>
          </a:p>
        </p:txBody>
      </p:sp>
    </p:spTree>
    <p:extLst>
      <p:ext uri="{BB962C8B-B14F-4D97-AF65-F5344CB8AC3E}">
        <p14:creationId xmlns:p14="http://schemas.microsoft.com/office/powerpoint/2010/main" val="532213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52400" y="685800"/>
            <a:ext cx="6717723" cy="605107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22118" y="189407"/>
            <a:ext cx="8390242" cy="523220"/>
          </a:xfrm>
          <a:prstGeom prst="rect">
            <a:avLst/>
          </a:prstGeom>
        </p:spPr>
        <p:txBody>
          <a:bodyPr wrap="square">
            <a:spAutoFit/>
          </a:bodyPr>
          <a:lstStyle/>
          <a:p>
            <a:pPr algn="ctr"/>
            <a:r>
              <a:rPr lang="en-US" sz="2800" dirty="0"/>
              <a:t>Professional Learning! www.ci3t.org/pl</a:t>
            </a:r>
          </a:p>
        </p:txBody>
      </p:sp>
    </p:spTree>
    <p:extLst>
      <p:ext uri="{BB962C8B-B14F-4D97-AF65-F5344CB8AC3E}">
        <p14:creationId xmlns:p14="http://schemas.microsoft.com/office/powerpoint/2010/main" val="2294243745"/>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3213"/>
            <a:ext cx="7057768" cy="6844787"/>
          </a:xfrm>
          <a:prstGeom prst="rect">
            <a:avLst/>
          </a:prstGeom>
        </p:spPr>
      </p:pic>
      <p:sp>
        <p:nvSpPr>
          <p:cNvPr id="5" name="Rounded Rectangle 4"/>
          <p:cNvSpPr/>
          <p:nvPr/>
        </p:nvSpPr>
        <p:spPr>
          <a:xfrm>
            <a:off x="4808307" y="132791"/>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a:srcRect r="23304"/>
          <a:stretch/>
        </p:blipFill>
        <p:spPr>
          <a:xfrm>
            <a:off x="3943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5109711"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1823160" y="4463504"/>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8222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371600" y="2057401"/>
            <a:ext cx="6327775" cy="1544638"/>
          </a:xfrm>
        </p:spPr>
        <p:txBody>
          <a:bodyPr>
            <a:normAutofit fontScale="90000"/>
          </a:bodyPr>
          <a:lstStyle/>
          <a:p>
            <a:r>
              <a:rPr lang="en-US" dirty="0"/>
              <a:t>Examining your screening data …</a:t>
            </a:r>
          </a:p>
        </p:txBody>
      </p:sp>
      <p:sp>
        <p:nvSpPr>
          <p:cNvPr id="91139" name="Text Placeholder 3"/>
          <p:cNvSpPr>
            <a:spLocks noGrp="1"/>
          </p:cNvSpPr>
          <p:nvPr>
            <p:ph type="body" idx="1"/>
          </p:nvPr>
        </p:nvSpPr>
        <p:spPr>
          <a:xfrm>
            <a:off x="990600" y="3725863"/>
            <a:ext cx="7239000" cy="1455737"/>
          </a:xfrm>
        </p:spPr>
        <p:txBody>
          <a:bodyPr>
            <a:normAutofit/>
          </a:bodyPr>
          <a:lstStyle/>
          <a:p>
            <a:r>
              <a:rPr lang="en-US" sz="2600" dirty="0"/>
              <a:t>… implications for primary prevention efforts</a:t>
            </a:r>
          </a:p>
          <a:p>
            <a:r>
              <a:rPr lang="en-US" sz="2600" dirty="0"/>
              <a:t>… implications for teachers</a:t>
            </a:r>
          </a:p>
          <a:p>
            <a:r>
              <a:rPr lang="en-US" sz="2600" b="1" dirty="0"/>
              <a:t>… implications for student-based interventions</a:t>
            </a:r>
          </a:p>
          <a:p>
            <a:endParaRPr lang="en-US" dirty="0"/>
          </a:p>
        </p:txBody>
      </p:sp>
      <p:sp>
        <p:nvSpPr>
          <p:cNvPr id="10" name="TextBox 9"/>
          <p:cNvSpPr txBox="1">
            <a:spLocks noChangeArrowheads="1"/>
          </p:cNvSpPr>
          <p:nvPr/>
        </p:nvSpPr>
        <p:spPr bwMode="auto">
          <a:xfrm>
            <a:off x="533400" y="6019800"/>
            <a:ext cx="4757738" cy="369888"/>
          </a:xfrm>
          <a:prstGeom prst="rect">
            <a:avLst/>
          </a:prstGeom>
          <a:solidFill>
            <a:srgbClr val="7030A0"/>
          </a:solidFill>
          <a:ln/>
          <a:extLst/>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fontAlgn="auto" hangingPunct="1">
              <a:spcBef>
                <a:spcPts val="0"/>
              </a:spcBef>
              <a:spcAft>
                <a:spcPts val="0"/>
              </a:spcAft>
            </a:pPr>
            <a:r>
              <a:rPr lang="en-US" dirty="0">
                <a:solidFill>
                  <a:prstClr val="white"/>
                </a:solidFill>
              </a:rPr>
              <a:t>See Lane, Menzies,  Bruhn, and </a:t>
            </a:r>
            <a:r>
              <a:rPr lang="en-US" dirty="0" err="1">
                <a:solidFill>
                  <a:prstClr val="white"/>
                </a:solidFill>
              </a:rPr>
              <a:t>Crnobori</a:t>
            </a:r>
            <a:r>
              <a:rPr lang="en-US" dirty="0">
                <a:solidFill>
                  <a:prstClr val="white"/>
                </a:solidFill>
              </a:rPr>
              <a:t>  (2011) </a:t>
            </a:r>
          </a:p>
        </p:txBody>
      </p:sp>
    </p:spTree>
    <p:extLst>
      <p:ext uri="{BB962C8B-B14F-4D97-AF65-F5344CB8AC3E}">
        <p14:creationId xmlns:p14="http://schemas.microsoft.com/office/powerpoint/2010/main" val="310758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16476" y="1900902"/>
            <a:ext cx="3839633" cy="172536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0"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64542"/>
            <a:ext cx="3269294" cy="4193458"/>
          </a:xfrm>
          <a:prstGeom prst="rect">
            <a:avLst/>
          </a:prstGeom>
          <a:ln>
            <a:noFill/>
          </a:ln>
          <a:effectLst>
            <a:outerShdw blurRad="292100" dist="139700" dir="2700000" algn="tl" rotWithShape="0">
              <a:srgbClr val="333333">
                <a:alpha val="65000"/>
              </a:srgbClr>
            </a:outerShdw>
          </a:effectLst>
        </p:spPr>
      </p:pic>
      <p:sp>
        <p:nvSpPr>
          <p:cNvPr id="6" name="Title 3"/>
          <p:cNvSpPr txBox="1">
            <a:spLocks/>
          </p:cNvSpPr>
          <p:nvPr/>
        </p:nvSpPr>
        <p:spPr>
          <a:xfrm>
            <a:off x="762000" y="3758664"/>
            <a:ext cx="8382000" cy="919132"/>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dirty="0">
                <a:solidFill>
                  <a:prstClr val="black"/>
                </a:solidFill>
              </a:rPr>
              <a:t>Secondary (Tier 2) Intervention Grids</a:t>
            </a:r>
          </a:p>
        </p:txBody>
      </p:sp>
    </p:spTree>
    <p:extLst>
      <p:ext uri="{BB962C8B-B14F-4D97-AF65-F5344CB8AC3E}">
        <p14:creationId xmlns:p14="http://schemas.microsoft.com/office/powerpoint/2010/main" val="189841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Autofit/>
          </a:bodyPr>
          <a:lstStyle/>
          <a:p>
            <a:r>
              <a:rPr lang="en-US" sz="3000" dirty="0">
                <a:latin typeface="Bradley Hand ITC" pitchFamily="66" charset="0"/>
              </a:rPr>
              <a:t>BASC</a:t>
            </a:r>
            <a:r>
              <a:rPr lang="en-US" sz="3000" baseline="30000" dirty="0"/>
              <a:t>2</a:t>
            </a:r>
            <a:r>
              <a:rPr lang="en-US" sz="3000" dirty="0"/>
              <a:t> – Behavior and Emotional Screening Scale</a:t>
            </a:r>
            <a:br>
              <a:rPr lang="en-US" sz="3000" dirty="0"/>
            </a:br>
            <a:r>
              <a:rPr lang="en-US" sz="3000" dirty="0"/>
              <a:t>Spring 2012</a:t>
            </a:r>
          </a:p>
        </p:txBody>
      </p:sp>
      <p:graphicFrame>
        <p:nvGraphicFramePr>
          <p:cNvPr id="4" name="Content Placeholder 3"/>
          <p:cNvGraphicFramePr>
            <a:graphicFrameLocks noGrp="1"/>
          </p:cNvGraphicFramePr>
          <p:nvPr>
            <p:ph idx="1"/>
            <p:extLst/>
          </p:nvPr>
        </p:nvGraphicFramePr>
        <p:xfrm>
          <a:off x="0" y="1600200"/>
          <a:ext cx="91440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371600" y="1767840"/>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24</a:t>
            </a:r>
          </a:p>
        </p:txBody>
      </p:sp>
      <p:sp>
        <p:nvSpPr>
          <p:cNvPr id="6" name="Rectangle 5"/>
          <p:cNvSpPr/>
          <p:nvPr/>
        </p:nvSpPr>
        <p:spPr>
          <a:xfrm>
            <a:off x="1371600" y="2225040"/>
            <a:ext cx="7620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67</a:t>
            </a:r>
          </a:p>
        </p:txBody>
      </p:sp>
      <p:sp>
        <p:nvSpPr>
          <p:cNvPr id="7" name="Rectangle 6"/>
          <p:cNvSpPr/>
          <p:nvPr/>
        </p:nvSpPr>
        <p:spPr>
          <a:xfrm>
            <a:off x="1219200" y="2682240"/>
            <a:ext cx="907473"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N = 533</a:t>
            </a:r>
          </a:p>
        </p:txBody>
      </p:sp>
      <p:sp>
        <p:nvSpPr>
          <p:cNvPr id="8" name="Rectangle 7"/>
          <p:cNvSpPr/>
          <p:nvPr/>
        </p:nvSpPr>
        <p:spPr>
          <a:xfrm>
            <a:off x="1371600" y="6400800"/>
            <a:ext cx="704780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N = 624                  n = 219                n = 202               n = 203</a:t>
            </a:r>
          </a:p>
        </p:txBody>
      </p:sp>
    </p:spTree>
    <p:extLst>
      <p:ext uri="{BB962C8B-B14F-4D97-AF65-F5344CB8AC3E}">
        <p14:creationId xmlns:p14="http://schemas.microsoft.com/office/powerpoint/2010/main" val="3664116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6383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43"/>
          <p:cNvGrpSpPr>
            <a:grpSpLocks/>
          </p:cNvGrpSpPr>
          <p:nvPr/>
        </p:nvGrpSpPr>
        <p:grpSpPr bwMode="auto">
          <a:xfrm>
            <a:off x="161925" y="3009900"/>
            <a:ext cx="1257300" cy="1577975"/>
            <a:chOff x="161877" y="2638997"/>
            <a:chExt cx="1257348" cy="1577973"/>
          </a:xfrm>
        </p:grpSpPr>
        <p:pic>
          <p:nvPicPr>
            <p:cNvPr id="25091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1877" y="2638997"/>
              <a:ext cx="1257348" cy="125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42" name="Group 41"/>
          <p:cNvGrpSpPr>
            <a:grpSpLocks/>
          </p:cNvGrpSpPr>
          <p:nvPr/>
        </p:nvGrpSpPr>
        <p:grpSpPr bwMode="auto">
          <a:xfrm>
            <a:off x="6337300" y="3427413"/>
            <a:ext cx="1890713" cy="1147762"/>
            <a:chOff x="6350000" y="3047822"/>
            <a:chExt cx="1890673" cy="1148704"/>
          </a:xfrm>
        </p:grpSpPr>
        <p:cxnSp>
          <p:nvCxnSpPr>
            <p:cNvPr id="14" name="Straight Connector 13"/>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Picture 19"/>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pic>
          <p:nvPicPr>
            <p:cNvPr id="250910" name="Picture 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11276" y="3047822"/>
              <a:ext cx="629397" cy="62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 42"/>
          <p:cNvGrpSpPr>
            <a:grpSpLocks/>
          </p:cNvGrpSpPr>
          <p:nvPr/>
        </p:nvGrpSpPr>
        <p:grpSpPr bwMode="auto">
          <a:xfrm>
            <a:off x="4468813" y="3154363"/>
            <a:ext cx="3036887" cy="1281112"/>
            <a:chOff x="4468797" y="2783582"/>
            <a:chExt cx="3037601" cy="1281910"/>
          </a:xfrm>
        </p:grpSpPr>
        <p:pic>
          <p:nvPicPr>
            <p:cNvPr id="23" name="Picture 22"/>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468797" y="3340308"/>
              <a:ext cx="380301" cy="543287"/>
            </a:xfrm>
            <a:prstGeom prst="rect">
              <a:avLst/>
            </a:prstGeom>
          </p:spPr>
        </p:pic>
        <p:pic>
          <p:nvPicPr>
            <p:cNvPr id="250906" name="Picture 2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04255" y="2783582"/>
              <a:ext cx="629397" cy="62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flipH="1" flipV="1">
              <a:off x="4659342" y="3838339"/>
              <a:ext cx="2847056" cy="227153"/>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8" name="Group 37"/>
          <p:cNvGrpSpPr>
            <a:grpSpLocks/>
          </p:cNvGrpSpPr>
          <p:nvPr/>
        </p:nvGrpSpPr>
        <p:grpSpPr bwMode="auto">
          <a:xfrm>
            <a:off x="1373188" y="3479800"/>
            <a:ext cx="5522912" cy="1108075"/>
            <a:chOff x="1318339" y="3133431"/>
            <a:chExt cx="5523828" cy="1107646"/>
          </a:xfrm>
        </p:grpSpPr>
        <p:cxnSp>
          <p:nvCxnSpPr>
            <p:cNvPr id="9" name="Straight Connector 8"/>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50903"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12770" y="3133431"/>
              <a:ext cx="629397" cy="62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37" name="Group 36"/>
          <p:cNvGrpSpPr>
            <a:grpSpLocks/>
          </p:cNvGrpSpPr>
          <p:nvPr/>
        </p:nvGrpSpPr>
        <p:grpSpPr bwMode="auto">
          <a:xfrm>
            <a:off x="1414463" y="3328988"/>
            <a:ext cx="1592262" cy="1128712"/>
            <a:chOff x="1372936" y="3027377"/>
            <a:chExt cx="1592351" cy="1127862"/>
          </a:xfrm>
        </p:grpSpPr>
        <p:pic>
          <p:nvPicPr>
            <p:cNvPr id="10" name="Picture 9"/>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pic>
          <p:nvPicPr>
            <p:cNvPr id="250900"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35890" y="3027377"/>
              <a:ext cx="629397" cy="62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55" name="Group 54"/>
          <p:cNvGrpSpPr>
            <a:grpSpLocks/>
          </p:cNvGrpSpPr>
          <p:nvPr/>
        </p:nvGrpSpPr>
        <p:grpSpPr bwMode="auto">
          <a:xfrm>
            <a:off x="1908175" y="2085975"/>
            <a:ext cx="6494463" cy="2393950"/>
            <a:chOff x="1936921" y="1720308"/>
            <a:chExt cx="6493902" cy="2393644"/>
          </a:xfrm>
        </p:grpSpPr>
        <p:pic>
          <p:nvPicPr>
            <p:cNvPr id="45" name="Picture 44"/>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222295" y="3345994"/>
              <a:ext cx="380301" cy="543287"/>
            </a:xfrm>
            <a:prstGeom prst="rect">
              <a:avLst/>
            </a:prstGeom>
          </p:spPr>
        </p:pic>
        <p:pic>
          <p:nvPicPr>
            <p:cNvPr id="47" name="Picture 46"/>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050522" y="1720308"/>
              <a:ext cx="380301" cy="543287"/>
            </a:xfrm>
            <a:prstGeom prst="rect">
              <a:avLst/>
            </a:prstGeom>
          </p:spPr>
        </p:pic>
        <p:pic>
          <p:nvPicPr>
            <p:cNvPr id="48" name="Picture 47"/>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936921" y="3570665"/>
              <a:ext cx="380301" cy="543287"/>
            </a:xfrm>
            <a:prstGeom prst="rect">
              <a:avLst/>
            </a:prstGeom>
          </p:spPr>
        </p:pic>
        <p:pic>
          <p:nvPicPr>
            <p:cNvPr id="49" name="Picture 48"/>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088363" y="3435096"/>
              <a:ext cx="380301" cy="543287"/>
            </a:xfrm>
            <a:prstGeom prst="rect">
              <a:avLst/>
            </a:prstGeom>
          </p:spPr>
        </p:pic>
      </p:grpSp>
      <p:grpSp>
        <p:nvGrpSpPr>
          <p:cNvPr id="54" name="Group 53"/>
          <p:cNvGrpSpPr>
            <a:grpSpLocks/>
          </p:cNvGrpSpPr>
          <p:nvPr/>
        </p:nvGrpSpPr>
        <p:grpSpPr bwMode="auto">
          <a:xfrm>
            <a:off x="4348163" y="3816350"/>
            <a:ext cx="2179637" cy="1382713"/>
            <a:chOff x="4347989" y="3446361"/>
            <a:chExt cx="2179479" cy="1382554"/>
          </a:xfrm>
        </p:grpSpPr>
        <p:pic>
          <p:nvPicPr>
            <p:cNvPr id="250892" name="Picture 45"/>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3" name="Picture 51"/>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4" name="Picture 52"/>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 name="Title 4"/>
          <p:cNvSpPr txBox="1">
            <a:spLocks/>
          </p:cNvSpPr>
          <p:nvPr/>
        </p:nvSpPr>
        <p:spPr>
          <a:xfrm>
            <a:off x="595313" y="84931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endParaRPr lang="en-US" sz="3600" b="1" dirty="0">
              <a:ln>
                <a:solidFill>
                  <a:sysClr val="windowText" lastClr="000000"/>
                </a:solidFill>
              </a:ln>
              <a:solidFill>
                <a:prstClr val="white"/>
              </a:solidFill>
              <a:effectLst>
                <a:outerShdw blurRad="38100" dist="38100" dir="2700000" algn="tl">
                  <a:srgbClr val="000000">
                    <a:alpha val="43137"/>
                  </a:srgbClr>
                </a:outerShdw>
              </a:effectLst>
              <a:latin typeface="Franklin Gothic Demi" panose="020B0703020102020204" pitchFamily="34" charset="0"/>
            </a:endParaRPr>
          </a:p>
        </p:txBody>
      </p:sp>
      <p:sp>
        <p:nvSpPr>
          <p:cNvPr id="250891" name="Title 2"/>
          <p:cNvSpPr>
            <a:spLocks noGrp="1"/>
          </p:cNvSpPr>
          <p:nvPr>
            <p:ph type="title"/>
          </p:nvPr>
        </p:nvSpPr>
        <p:spPr/>
        <p:txBody>
          <a:bodyPr>
            <a:normAutofit fontScale="90000"/>
          </a:bodyPr>
          <a:lstStyle/>
          <a:p>
            <a:pPr algn="ctr" eaLnBrk="1" hangingPunct="1"/>
            <a:r>
              <a:rPr lang="en-US" altLang="en-US" sz="4000" dirty="0"/>
              <a:t>The Journey of Comprehensive, Integrated, Three-tiered (Ci3T) Models of Prevention</a:t>
            </a:r>
            <a:endParaRPr lang="en-US" altLang="en-US" dirty="0"/>
          </a:p>
        </p:txBody>
      </p:sp>
    </p:spTree>
    <p:extLst>
      <p:ext uri="{BB962C8B-B14F-4D97-AF65-F5344CB8AC3E}">
        <p14:creationId xmlns:p14="http://schemas.microsoft.com/office/powerpoint/2010/main" val="3926941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44"/>
                                        </p:tgtEl>
                                      </p:cBhvr>
                                    </p:animEffect>
                                    <p:animScale>
                                      <p:cBhvr>
                                        <p:cTn id="15" dur="250" autoRev="1" fill="hold"/>
                                        <p:tgtEl>
                                          <p:spTgt spid="44"/>
                                        </p:tgtEl>
                                      </p:cBhvr>
                                      <p:by x="105000" y="105000"/>
                                    </p:animScale>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Comprehensive, Integrative,</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Three-tiered (CI3T)</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 Models of Support</a:t>
            </a:r>
          </a:p>
        </p:txBody>
      </p:sp>
      <p:sp>
        <p:nvSpPr>
          <p:cNvPr id="235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Assess, Design, Implement, </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and</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Evaluate </a:t>
            </a:r>
          </a:p>
        </p:txBody>
      </p:sp>
      <p:sp>
        <p:nvSpPr>
          <p:cNvPr id="235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9" name="AutoShape 37"/>
          <p:cNvSpPr>
            <a:spLocks noChangeArrowheads="1"/>
          </p:cNvSpPr>
          <p:nvPr/>
        </p:nvSpPr>
        <p:spPr bwMode="auto">
          <a:xfrm>
            <a:off x="2209800" y="1981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400" dirty="0">
                <a:solidFill>
                  <a:prstClr val="black"/>
                </a:solidFill>
                <a:latin typeface="Arial" charset="0"/>
                <a:ea typeface="ＭＳ Ｐゴシック" pitchFamily="34" charset="-128"/>
              </a:rPr>
              <a:t>Basic Classroom Management</a:t>
            </a:r>
          </a:p>
          <a:p>
            <a:pPr algn="ctr" eaLnBrk="0" fontAlgn="base" hangingPunct="0">
              <a:spcBef>
                <a:spcPct val="0"/>
              </a:spcBef>
              <a:spcAft>
                <a:spcPct val="0"/>
              </a:spcAft>
            </a:pPr>
            <a:r>
              <a:rPr lang="en-US" sz="1400" dirty="0">
                <a:solidFill>
                  <a:prstClr val="black"/>
                </a:solidFill>
                <a:latin typeface="Arial" charset="0"/>
                <a:ea typeface="ＭＳ Ｐゴシック" pitchFamily="34" charset="-128"/>
              </a:rPr>
              <a:t>Effective Instruction</a:t>
            </a:r>
          </a:p>
          <a:p>
            <a:pPr algn="ctr" eaLnBrk="0" fontAlgn="base" hangingPunct="0">
              <a:spcBef>
                <a:spcPct val="0"/>
              </a:spcBef>
              <a:spcAft>
                <a:spcPct val="0"/>
              </a:spcAft>
            </a:pPr>
            <a:r>
              <a:rPr lang="en-US" sz="1400" dirty="0">
                <a:solidFill>
                  <a:prstClr val="black"/>
                </a:solidFill>
                <a:latin typeface="Arial" charset="0"/>
                <a:ea typeface="ＭＳ Ｐゴシック" pitchFamily="34" charset="-128"/>
              </a:rPr>
              <a:t>Low Intensity Strategies</a:t>
            </a:r>
          </a:p>
        </p:txBody>
      </p:sp>
      <p:sp>
        <p:nvSpPr>
          <p:cNvPr id="235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400" b="1" dirty="0">
                <a:solidFill>
                  <a:srgbClr val="FF0000"/>
                </a:solidFill>
                <a:latin typeface="Arial" charset="0"/>
                <a:ea typeface="ＭＳ Ｐゴシック" pitchFamily="34" charset="-128"/>
              </a:rPr>
              <a:t>Behavior Contracts </a:t>
            </a:r>
          </a:p>
          <a:p>
            <a:pPr algn="ctr" eaLnBrk="0" fontAlgn="base" hangingPunct="0">
              <a:spcBef>
                <a:spcPct val="0"/>
              </a:spcBef>
              <a:spcAft>
                <a:spcPct val="0"/>
              </a:spcAft>
            </a:pPr>
            <a:r>
              <a:rPr lang="en-US" sz="1400" b="1" dirty="0">
                <a:solidFill>
                  <a:srgbClr val="FF0000"/>
                </a:solidFill>
                <a:latin typeface="Arial" charset="0"/>
                <a:ea typeface="ＭＳ Ｐゴシック" pitchFamily="34" charset="-128"/>
              </a:rPr>
              <a:t>Self-Monitoring</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 -</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Functional Assessment-Based</a:t>
            </a:r>
          </a:p>
          <a:p>
            <a:pPr algn="ctr" eaLnBrk="0" fontAlgn="base" hangingPunct="0">
              <a:spcBef>
                <a:spcPct val="0"/>
              </a:spcBef>
              <a:spcAft>
                <a:spcPct val="0"/>
              </a:spcAft>
            </a:pPr>
            <a:r>
              <a:rPr lang="en-US" sz="1400" dirty="0">
                <a:solidFill>
                  <a:srgbClr val="000000"/>
                </a:solidFill>
                <a:latin typeface="Arial" charset="0"/>
                <a:ea typeface="ＭＳ Ｐゴシック" pitchFamily="34" charset="-128"/>
              </a:rPr>
              <a:t> Interventions</a:t>
            </a:r>
          </a:p>
        </p:txBody>
      </p:sp>
      <p:sp>
        <p:nvSpPr>
          <p:cNvPr id="23561" name="AutoShape 41"/>
          <p:cNvSpPr>
            <a:spLocks noChangeArrowheads="1"/>
          </p:cNvSpPr>
          <p:nvPr/>
        </p:nvSpPr>
        <p:spPr bwMode="auto">
          <a:xfrm>
            <a:off x="1752600" y="2286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Schoolwide Positive Behavior </a:t>
            </a:r>
          </a:p>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Support</a:t>
            </a:r>
          </a:p>
        </p:txBody>
      </p:sp>
      <p:sp>
        <p:nvSpPr>
          <p:cNvPr id="23562" name="AutoShape 42"/>
          <p:cNvSpPr>
            <a:spLocks noChangeArrowheads="1"/>
          </p:cNvSpPr>
          <p:nvPr/>
        </p:nvSpPr>
        <p:spPr bwMode="auto">
          <a:xfrm>
            <a:off x="4267200" y="17526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Low Intensity Strategies</a:t>
            </a:r>
          </a:p>
        </p:txBody>
      </p:sp>
      <p:sp>
        <p:nvSpPr>
          <p:cNvPr id="23563" name="AutoShape 43"/>
          <p:cNvSpPr>
            <a:spLocks noChangeArrowheads="1"/>
          </p:cNvSpPr>
          <p:nvPr/>
        </p:nvSpPr>
        <p:spPr bwMode="auto">
          <a:xfrm>
            <a:off x="1828800" y="4648200"/>
            <a:ext cx="22098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Higher Intensity Strategies</a:t>
            </a:r>
          </a:p>
        </p:txBody>
      </p:sp>
      <p:sp>
        <p:nvSpPr>
          <p:cNvPr id="23564" name="AutoShape 44"/>
          <p:cNvSpPr>
            <a:spLocks noChangeArrowheads="1"/>
          </p:cNvSpPr>
          <p:nvPr/>
        </p:nvSpPr>
        <p:spPr bwMode="auto">
          <a:xfrm>
            <a:off x="4800600" y="60198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Assessment</a:t>
            </a:r>
          </a:p>
        </p:txBody>
      </p:sp>
    </p:spTree>
    <p:extLst>
      <p:ext uri="{BB962C8B-B14F-4D97-AF65-F5344CB8AC3E}">
        <p14:creationId xmlns:p14="http://schemas.microsoft.com/office/powerpoint/2010/main" val="2265081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0" y="1371600"/>
            <a:ext cx="9144000" cy="685800"/>
          </a:xfrm>
        </p:spPr>
        <p:txBody>
          <a:bodyPr anchor="b"/>
          <a:lstStyle/>
          <a:p>
            <a:pPr algn="ctr" eaLnBrk="1" hangingPunct="1">
              <a:defRPr/>
            </a:pPr>
            <a:r>
              <a:rPr lang="en-US" sz="3000" kern="1200" dirty="0">
                <a:solidFill>
                  <a:schemeClr val="accent1"/>
                </a:solidFill>
                <a:ea typeface="+mn-ea"/>
                <a:cs typeface="Arial" charset="0"/>
              </a:rPr>
              <a:t>Sample Secondary Intervention Grid</a:t>
            </a:r>
          </a:p>
        </p:txBody>
      </p:sp>
      <p:graphicFrame>
        <p:nvGraphicFramePr>
          <p:cNvPr id="98341" name="Group 37"/>
          <p:cNvGraphicFramePr>
            <a:graphicFrameLocks noGrp="1"/>
          </p:cNvGraphicFramePr>
          <p:nvPr>
            <p:ph idx="4294967295"/>
            <p:extLst/>
          </p:nvPr>
        </p:nvGraphicFramePr>
        <p:xfrm>
          <a:off x="0" y="762000"/>
          <a:ext cx="9144000" cy="6492091"/>
        </p:xfrm>
        <a:graphic>
          <a:graphicData uri="http://schemas.openxmlformats.org/drawingml/2006/table">
            <a:tbl>
              <a:tblPr/>
              <a:tblGrid>
                <a:gridCol w="1272209">
                  <a:extLst>
                    <a:ext uri="{9D8B030D-6E8A-4147-A177-3AD203B41FA5}">
                      <a16:colId xmlns:a16="http://schemas.microsoft.com/office/drawing/2014/main" val="20000"/>
                    </a:ext>
                  </a:extLst>
                </a:gridCol>
                <a:gridCol w="2385391">
                  <a:extLst>
                    <a:ext uri="{9D8B030D-6E8A-4147-A177-3AD203B41FA5}">
                      <a16:colId xmlns:a16="http://schemas.microsoft.com/office/drawing/2014/main" val="20001"/>
                    </a:ext>
                  </a:extLst>
                </a:gridCol>
                <a:gridCol w="1931504">
                  <a:extLst>
                    <a:ext uri="{9D8B030D-6E8A-4147-A177-3AD203B41FA5}">
                      <a16:colId xmlns:a16="http://schemas.microsoft.com/office/drawing/2014/main" val="20002"/>
                    </a:ext>
                  </a:extLst>
                </a:gridCol>
                <a:gridCol w="1525657">
                  <a:extLst>
                    <a:ext uri="{9D8B030D-6E8A-4147-A177-3AD203B41FA5}">
                      <a16:colId xmlns:a16="http://schemas.microsoft.com/office/drawing/2014/main" val="20003"/>
                    </a:ext>
                  </a:extLst>
                </a:gridCol>
                <a:gridCol w="2029239">
                  <a:extLst>
                    <a:ext uri="{9D8B030D-6E8A-4147-A177-3AD203B41FA5}">
                      <a16:colId xmlns:a16="http://schemas.microsoft.com/office/drawing/2014/main" val="20004"/>
                    </a:ext>
                  </a:extLst>
                </a:gridCol>
              </a:tblGrid>
              <a:tr h="10361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Tw Cen MT"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Tw Cen MT"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w Cen MT" pitchFamily="34" charset="0"/>
                          <a:cs typeface="Times New Roman" pitchFamily="18" charset="0"/>
                        </a:rPr>
                        <a:t>Support</a:t>
                      </a:r>
                      <a:endParaRPr kumimoji="0" lang="en-US" sz="2000" b="1" i="0" u="none" strike="noStrike" cap="none" normalizeH="0" baseline="0" dirty="0">
                        <a:ln>
                          <a:noFill/>
                        </a:ln>
                        <a:solidFill>
                          <a:schemeClr val="bg1"/>
                        </a:solidFill>
                        <a:effectLst/>
                        <a:latin typeface="Tw Cen MT" pitchFamily="34"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Tw Cen MT"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Tw Cen MT"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w Cen MT" pitchFamily="34" charset="0"/>
                          <a:cs typeface="Times New Roman" pitchFamily="18" charset="0"/>
                        </a:rPr>
                        <a:t>Description</a:t>
                      </a:r>
                      <a:endParaRPr kumimoji="0" lang="en-US" sz="2000" b="1" i="0" u="none" strike="noStrike" cap="none" normalizeH="0" baseline="0" dirty="0">
                        <a:ln>
                          <a:noFill/>
                        </a:ln>
                        <a:solidFill>
                          <a:schemeClr val="bg1"/>
                        </a:solidFill>
                        <a:effectLst/>
                        <a:latin typeface="Tw Cen MT" pitchFamily="34"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Tw Cen MT" pitchFamily="34" charset="0"/>
                          <a:cs typeface="Times New Roman" pitchFamily="18" charset="0"/>
                        </a:rPr>
                        <a:t>Schoolwide</a:t>
                      </a:r>
                      <a:r>
                        <a:rPr kumimoji="0" lang="en-US" sz="2000" b="1" i="0" u="none" strike="noStrike" cap="none" normalizeH="0" baseline="0" dirty="0">
                          <a:ln>
                            <a:noFill/>
                          </a:ln>
                          <a:solidFill>
                            <a:schemeClr val="bg1"/>
                          </a:solidFill>
                          <a:effectLst/>
                          <a:latin typeface="Tw Cen MT" pitchFamily="34" charset="0"/>
                          <a:cs typeface="Times New Roman" pitchFamily="18" charset="0"/>
                        </a:rPr>
                        <a:t> Data:  Entry Criteria</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w Cen MT" pitchFamily="34" charset="0"/>
                          <a:cs typeface="Times New Roman" pitchFamily="18" charset="0"/>
                        </a:rPr>
                        <a:t>Data to Monitor Progress</a:t>
                      </a:r>
                      <a:endParaRPr kumimoji="0" lang="en-US" sz="1800" b="1" i="0" u="none" strike="noStrike" cap="none" normalizeH="0" baseline="0" dirty="0">
                        <a:ln>
                          <a:noFill/>
                        </a:ln>
                        <a:solidFill>
                          <a:schemeClr val="bg1"/>
                        </a:solidFill>
                        <a:effectLst/>
                        <a:latin typeface="Tw Cen MT" pitchFamily="34"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1"/>
                          </a:solidFill>
                          <a:effectLst/>
                          <a:latin typeface="Tw Cen MT" pitchFamily="34" charset="0"/>
                          <a:cs typeface="Times New Roman" pitchFamily="18" charset="0"/>
                        </a:rPr>
                        <a:t>Exit Criteria</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2354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cs typeface="Arial" charset="0"/>
                        </a:rPr>
                        <a:t>Behavior Contract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itchFamily="34" charset="0"/>
                          <a:cs typeface="Arial" charset="0"/>
                        </a:rPr>
                        <a:t>A written agreement between two parties u</a:t>
                      </a:r>
                      <a:r>
                        <a:rPr kumimoji="0" lang="en-US" sz="1600" b="0" i="0" u="none" strike="noStrike" cap="none" normalizeH="0" baseline="0" dirty="0">
                          <a:ln>
                            <a:noFill/>
                          </a:ln>
                          <a:solidFill>
                            <a:srgbClr val="000000"/>
                          </a:solidFill>
                          <a:effectLst/>
                          <a:latin typeface="Calibri" pitchFamily="34" charset="0"/>
                          <a:cs typeface="Arial" charset="0"/>
                        </a:rPr>
                        <a:t>sed to specify the contingent relationship between the completion of a behavior and access to or delivery of a specific reward.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pitchFamily="34" charset="0"/>
                          <a:cs typeface="Arial" charset="0"/>
                        </a:rPr>
                        <a:t>Contract may involve administrator, teacher, parent, and student.</a:t>
                      </a:r>
                      <a:endParaRPr kumimoji="0" lang="en-US" sz="1600" b="0" i="0" u="none" strike="noStrike" cap="none" normalizeH="0" baseline="0" dirty="0">
                        <a:ln>
                          <a:noFill/>
                        </a:ln>
                        <a:solidFill>
                          <a:schemeClr val="tx1"/>
                        </a:solidFill>
                        <a:effectLst/>
                        <a:latin typeface="Calibri" pitchFamily="34"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Calibri" pitchFamily="34" charset="0"/>
                          <a:cs typeface="Arial" charset="0"/>
                        </a:rPr>
                        <a:t>Behavior: </a:t>
                      </a:r>
                      <a:r>
                        <a:rPr kumimoji="0" lang="en-US" sz="1800" b="0" i="0" u="none" strike="noStrike" cap="none" normalizeH="0" baseline="0" dirty="0">
                          <a:ln>
                            <a:noFill/>
                          </a:ln>
                          <a:solidFill>
                            <a:schemeClr val="tx1"/>
                          </a:solidFill>
                          <a:effectLst/>
                          <a:latin typeface="Calibri" pitchFamily="34" charset="0"/>
                          <a:cs typeface="Arial" charset="0"/>
                        </a:rPr>
                        <a:t>SRSS - mod to high risk</a:t>
                      </a:r>
                      <a:br>
                        <a:rPr kumimoji="0" lang="en-US" sz="1800" b="0" i="0" u="none" strike="noStrike" cap="none" normalizeH="0" baseline="0" dirty="0">
                          <a:ln>
                            <a:noFill/>
                          </a:ln>
                          <a:solidFill>
                            <a:schemeClr val="tx1"/>
                          </a:solidFill>
                          <a:effectLst/>
                          <a:latin typeface="Calibri" pitchFamily="34" charset="0"/>
                          <a:cs typeface="Arial" charset="0"/>
                        </a:rPr>
                      </a:br>
                      <a:r>
                        <a:rPr kumimoji="0" lang="en-US" sz="1800" b="1" i="0" u="none" strike="noStrike" cap="none" normalizeH="0" baseline="0" dirty="0">
                          <a:ln>
                            <a:noFill/>
                          </a:ln>
                          <a:solidFill>
                            <a:schemeClr val="tx1"/>
                          </a:solidFill>
                          <a:effectLst/>
                          <a:latin typeface="Calibri" pitchFamily="34" charset="0"/>
                          <a:cs typeface="Arial" charset="0"/>
                        </a:rPr>
                        <a:t>Academic: </a:t>
                      </a:r>
                      <a:r>
                        <a:rPr kumimoji="0" lang="en-US" sz="1800" b="0" i="0" u="none" strike="noStrike" cap="none" normalizeH="0" baseline="0" dirty="0">
                          <a:ln>
                            <a:noFill/>
                          </a:ln>
                          <a:solidFill>
                            <a:schemeClr val="tx1"/>
                          </a:solidFill>
                          <a:effectLst/>
                          <a:latin typeface="Calibri" pitchFamily="34" charset="0"/>
                          <a:cs typeface="Arial" charset="0"/>
                        </a:rPr>
                        <a:t>2 or more missing assignments with in a grading period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cs typeface="Arial" charset="0"/>
                        </a:rPr>
                        <a:t>Work completion, or other behavior addressed in contract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cs typeface="Arial" charset="0"/>
                        </a:rPr>
                        <a:t>Treatment Integrity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cs typeface="Arial" charset="0"/>
                        </a:rPr>
                        <a:t>Social Validity</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cs typeface="Arial" charset="0"/>
                        </a:rPr>
                        <a:t>Successful  Completion of behavior contract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857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34" charset="0"/>
                        </a:rPr>
                        <a:t>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34" charset="0"/>
                        </a:rPr>
                        <a:t>Students  will monitor and record their academic production (completion/ accuracy) and on-task behavior each day.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34" charset="0"/>
                        </a:rPr>
                        <a:t>Students who score in the abnormal range for H and CP on the SDQ; course failure or at risk on CBM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34" charset="0"/>
                        </a:rPr>
                        <a:t>Work completion and accuracy in the academic area of concern; passing grades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itchFamily="34" charset="0"/>
                          <a:cs typeface="Arial" charset="0"/>
                        </a:rPr>
                        <a:t>Treatment Integrity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itchFamily="34" charset="0"/>
                          <a:cs typeface="Arial" charset="0"/>
                        </a:rPr>
                        <a:t>Social Validity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dirty="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34" charset="0"/>
                        </a:rPr>
                        <a:t>Passing grade on the report card in the academic area of concern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sp>
        <p:nvSpPr>
          <p:cNvPr id="4" name="Rectangle 2"/>
          <p:cNvSpPr txBox="1">
            <a:spLocks noChangeArrowheads="1"/>
          </p:cNvSpPr>
          <p:nvPr/>
        </p:nvSpPr>
        <p:spPr>
          <a:xfrm>
            <a:off x="4561114" y="21771"/>
            <a:ext cx="3657600" cy="685800"/>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400" dirty="0">
                <a:solidFill>
                  <a:prstClr val="white"/>
                </a:solidFill>
                <a:cs typeface="Arial" charset="0"/>
              </a:rPr>
              <a:t>Sample Secondary Intervention Grid</a:t>
            </a:r>
          </a:p>
        </p:txBody>
      </p:sp>
      <p:sp>
        <p:nvSpPr>
          <p:cNvPr id="5" name="Curved Up Arrow 4"/>
          <p:cNvSpPr/>
          <p:nvPr/>
        </p:nvSpPr>
        <p:spPr>
          <a:xfrm flipV="1">
            <a:off x="65314" y="-32657"/>
            <a:ext cx="1905000" cy="1219200"/>
          </a:xfrm>
          <a:prstGeom prst="curvedUp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endParaRPr>
          </a:p>
        </p:txBody>
      </p:sp>
      <p:sp>
        <p:nvSpPr>
          <p:cNvPr id="6" name="Curved Up Arrow 5"/>
          <p:cNvSpPr/>
          <p:nvPr/>
        </p:nvSpPr>
        <p:spPr>
          <a:xfrm flipV="1">
            <a:off x="2362200" y="0"/>
            <a:ext cx="1905000" cy="1219200"/>
          </a:xfrm>
          <a:prstGeom prst="curvedUp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endParaRPr>
          </a:p>
        </p:txBody>
      </p:sp>
      <p:sp>
        <p:nvSpPr>
          <p:cNvPr id="7" name="Curved Up Arrow 6"/>
          <p:cNvSpPr/>
          <p:nvPr/>
        </p:nvSpPr>
        <p:spPr>
          <a:xfrm flipV="1">
            <a:off x="4419600" y="0"/>
            <a:ext cx="1905000" cy="1219200"/>
          </a:xfrm>
          <a:prstGeom prst="curvedUp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endParaRPr>
          </a:p>
        </p:txBody>
      </p:sp>
      <p:sp>
        <p:nvSpPr>
          <p:cNvPr id="8" name="Curved Up Arrow 7"/>
          <p:cNvSpPr/>
          <p:nvPr/>
        </p:nvSpPr>
        <p:spPr>
          <a:xfrm flipV="1">
            <a:off x="6629400" y="24809"/>
            <a:ext cx="1905000" cy="1219200"/>
          </a:xfrm>
          <a:prstGeom prst="curvedUp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endParaRPr>
          </a:p>
        </p:txBody>
      </p:sp>
      <p:sp>
        <p:nvSpPr>
          <p:cNvPr id="9" name="Rectangle 8"/>
          <p:cNvSpPr/>
          <p:nvPr/>
        </p:nvSpPr>
        <p:spPr>
          <a:xfrm>
            <a:off x="152400" y="6949291"/>
            <a:ext cx="67818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Lane, Kalberg, &amp; Menzies (2009). pp. 131 - 137, Boxes 6.1 - 6.4</a:t>
            </a:r>
          </a:p>
        </p:txBody>
      </p:sp>
    </p:spTree>
    <p:extLst>
      <p:ext uri="{BB962C8B-B14F-4D97-AF65-F5344CB8AC3E}">
        <p14:creationId xmlns:p14="http://schemas.microsoft.com/office/powerpoint/2010/main" val="29516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706419" cy="994172"/>
          </a:xfrm>
        </p:spPr>
        <p:txBody>
          <a:bodyPr>
            <a:normAutofit/>
          </a:bodyPr>
          <a:lstStyle/>
          <a:p>
            <a:r>
              <a:rPr lang="en-US" sz="2700" dirty="0"/>
              <a:t>Instructional Choice</a:t>
            </a:r>
          </a:p>
        </p:txBody>
      </p:sp>
      <p:graphicFrame>
        <p:nvGraphicFramePr>
          <p:cNvPr id="8" name="Group 136"/>
          <p:cNvGraphicFramePr>
            <a:graphicFrameLocks noGrp="1"/>
          </p:cNvGraphicFramePr>
          <p:nvPr>
            <p:extLst/>
          </p:nvPr>
        </p:nvGraphicFramePr>
        <p:xfrm>
          <a:off x="1194749" y="1496115"/>
          <a:ext cx="7881582" cy="4040555"/>
        </p:xfrm>
        <a:graphic>
          <a:graphicData uri="http://schemas.openxmlformats.org/drawingml/2006/table">
            <a:tbl>
              <a:tblPr/>
              <a:tblGrid>
                <a:gridCol w="1276839">
                  <a:extLst>
                    <a:ext uri="{9D8B030D-6E8A-4147-A177-3AD203B41FA5}">
                      <a16:colId xmlns:a16="http://schemas.microsoft.com/office/drawing/2014/main" val="20000"/>
                    </a:ext>
                  </a:extLst>
                </a:gridCol>
                <a:gridCol w="1845086">
                  <a:extLst>
                    <a:ext uri="{9D8B030D-6E8A-4147-A177-3AD203B41FA5}">
                      <a16:colId xmlns:a16="http://schemas.microsoft.com/office/drawing/2014/main" val="20001"/>
                    </a:ext>
                  </a:extLst>
                </a:gridCol>
                <a:gridCol w="1422779">
                  <a:extLst>
                    <a:ext uri="{9D8B030D-6E8A-4147-A177-3AD203B41FA5}">
                      <a16:colId xmlns:a16="http://schemas.microsoft.com/office/drawing/2014/main" val="20002"/>
                    </a:ext>
                  </a:extLst>
                </a:gridCol>
                <a:gridCol w="1780899">
                  <a:extLst>
                    <a:ext uri="{9D8B030D-6E8A-4147-A177-3AD203B41FA5}">
                      <a16:colId xmlns:a16="http://schemas.microsoft.com/office/drawing/2014/main" val="20003"/>
                    </a:ext>
                  </a:extLst>
                </a:gridCol>
                <a:gridCol w="1555979">
                  <a:extLst>
                    <a:ext uri="{9D8B030D-6E8A-4147-A177-3AD203B41FA5}">
                      <a16:colId xmlns:a16="http://schemas.microsoft.com/office/drawing/2014/main" val="20004"/>
                    </a:ext>
                  </a:extLst>
                </a:gridCol>
              </a:tblGrid>
              <a:tr h="248637">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pitchFamily="34" charset="0"/>
                          <a:cs typeface="Times New Roman" pitchFamily="18" charset="0"/>
                        </a:rPr>
                        <a:t>Ci3T Secondary (Tier 2) Intervention Grid</a:t>
                      </a: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dirty="0">
                        <a:ln>
                          <a:noFill/>
                        </a:ln>
                        <a:solidFill>
                          <a:schemeClr val="tx1"/>
                        </a:solidFill>
                        <a:effectLst/>
                        <a:latin typeface="Helvetica" pitchFamily="34" charset="0"/>
                        <a:cs typeface="Times New Roman" pitchFamily="18" charset="0"/>
                      </a:endParaRPr>
                    </a:p>
                  </a:txBody>
                  <a:tcPr marL="49643" marR="4964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dirty="0">
                        <a:ln>
                          <a:noFill/>
                        </a:ln>
                        <a:solidFill>
                          <a:schemeClr val="tx1"/>
                        </a:solidFill>
                        <a:effectLst/>
                        <a:latin typeface="Helvetica" pitchFamily="34" charset="0"/>
                        <a:cs typeface="Times New Roman" pitchFamily="18" charset="0"/>
                      </a:endParaRPr>
                    </a:p>
                  </a:txBody>
                  <a:tcPr marL="49643" marR="4964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dirty="0">
                        <a:ln>
                          <a:noFill/>
                        </a:ln>
                        <a:solidFill>
                          <a:schemeClr val="tx1"/>
                        </a:solidFill>
                        <a:effectLst/>
                        <a:latin typeface="Helvetica" pitchFamily="34" charset="0"/>
                        <a:cs typeface="Times New Roman" pitchFamily="18" charset="0"/>
                      </a:endParaRPr>
                    </a:p>
                  </a:txBody>
                  <a:tcPr marL="49643" marR="4964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dirty="0">
                        <a:ln>
                          <a:noFill/>
                        </a:ln>
                        <a:solidFill>
                          <a:schemeClr val="tx1"/>
                        </a:solidFill>
                        <a:effectLst/>
                        <a:latin typeface="Helvetica" pitchFamily="34" charset="0"/>
                        <a:cs typeface="Times New Roman" pitchFamily="18" charset="0"/>
                      </a:endParaRPr>
                    </a:p>
                  </a:txBody>
                  <a:tcPr marL="49643" marR="4964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72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pitchFamily="34" charset="0"/>
                          <a:cs typeface="Arial" charset="0"/>
                        </a:rPr>
                        <a:t>Support</a:t>
                      </a:r>
                      <a:endParaRPr kumimoji="0" lang="en-US" sz="1400" b="0" i="0" u="none" strike="noStrike" cap="none" normalizeH="0" baseline="0" dirty="0">
                        <a:ln>
                          <a:noFill/>
                        </a:ln>
                        <a:solidFill>
                          <a:schemeClr val="tx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pitchFamily="34" charset="0"/>
                          <a:cs typeface="Arial" charset="0"/>
                        </a:rPr>
                        <a:t>Description</a:t>
                      </a:r>
                      <a:endParaRPr kumimoji="0" lang="en-US" sz="1400" b="0" i="0" u="none" strike="noStrike" cap="none" normalizeH="0" baseline="0" dirty="0">
                        <a:ln>
                          <a:noFill/>
                        </a:ln>
                        <a:solidFill>
                          <a:schemeClr val="tx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pitchFamily="34" charset="0"/>
                          <a:cs typeface="Arial" charset="0"/>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pitchFamily="34" charset="0"/>
                          <a:cs typeface="Arial" charset="0"/>
                        </a:rPr>
                        <a:t>Entry Criteria</a:t>
                      </a:r>
                      <a:endParaRPr kumimoji="0" lang="en-US" sz="1400" b="0" i="0" u="none" strike="noStrike" cap="none" normalizeH="0" baseline="0" dirty="0">
                        <a:ln>
                          <a:noFill/>
                        </a:ln>
                        <a:solidFill>
                          <a:schemeClr val="tx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pitchFamily="34" charset="0"/>
                          <a:cs typeface="Arial" charset="0"/>
                        </a:rPr>
                        <a:t>Data to Monitor Progress</a:t>
                      </a:r>
                      <a:endParaRPr kumimoji="0" lang="en-US" sz="1400" b="0" i="0" u="none" strike="noStrike" cap="none" normalizeH="0" baseline="0" dirty="0">
                        <a:ln>
                          <a:noFill/>
                        </a:ln>
                        <a:solidFill>
                          <a:schemeClr val="tx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Helvetica" pitchFamily="34" charset="0"/>
                          <a:cs typeface="Arial" charset="0"/>
                        </a:rPr>
                        <a:t>Exit Criteria</a:t>
                      </a:r>
                      <a:endParaRPr kumimoji="0" lang="en-US" sz="1400" b="0" i="0" u="none" strike="noStrike" cap="none" normalizeH="0" baseline="0" dirty="0">
                        <a:ln>
                          <a:noFill/>
                        </a:ln>
                        <a:solidFill>
                          <a:schemeClr val="tx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29346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bg2">
                              <a:lumMod val="25000"/>
                            </a:schemeClr>
                          </a:solidFill>
                          <a:effectLst/>
                          <a:latin typeface="+mn-lt"/>
                          <a:cs typeface="Times New Roman" pitchFamily="18" charset="0"/>
                        </a:rPr>
                        <a:t>Instructional Choice</a:t>
                      </a: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kern="1200" cap="none" spc="0" normalizeH="0" baseline="0" noProof="0" dirty="0">
                          <a:ln>
                            <a:noFill/>
                          </a:ln>
                          <a:solidFill>
                            <a:schemeClr val="bg2">
                              <a:lumMod val="25000"/>
                            </a:schemeClr>
                          </a:solidFill>
                          <a:effectLst/>
                          <a:uLnTx/>
                          <a:uFillTx/>
                          <a:latin typeface="+mn-lt"/>
                          <a:ea typeface="+mn-ea"/>
                          <a:cs typeface="Times New Roman" pitchFamily="18" charset="0"/>
                        </a:rPr>
                        <a:t>Within and across task choices offered during reading instruction. During independent language arts assignments. Choices offered by teacher in general education classroom. </a:t>
                      </a:r>
                      <a:endParaRPr kumimoji="0" lang="en-US" sz="1700" b="0" i="0" u="none" strike="noStrike" cap="none" normalizeH="0" baseline="0" dirty="0">
                        <a:ln>
                          <a:noFill/>
                        </a:ln>
                        <a:solidFill>
                          <a:schemeClr val="bg2">
                            <a:lumMod val="25000"/>
                          </a:schemeClr>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2">
                              <a:lumMod val="25000"/>
                            </a:schemeClr>
                          </a:solidFill>
                          <a:effectLst/>
                          <a:uLnTx/>
                          <a:uFillTx/>
                          <a:latin typeface="+mn-lt"/>
                          <a:ea typeface="+mn-ea"/>
                          <a:cs typeface="+mn-cs"/>
                        </a:rPr>
                        <a:t>SRSS </a:t>
                      </a:r>
                      <a:r>
                        <a:rPr kumimoji="0" lang="en-US" sz="1700" b="0" i="1" u="none" strike="noStrike" kern="1200" cap="none" spc="0" normalizeH="0" baseline="0" noProof="0" dirty="0">
                          <a:ln>
                            <a:noFill/>
                          </a:ln>
                          <a:solidFill>
                            <a:schemeClr val="bg2">
                              <a:lumMod val="25000"/>
                            </a:schemeClr>
                          </a:solidFill>
                          <a:effectLst/>
                          <a:uLnTx/>
                          <a:uFillTx/>
                          <a:latin typeface="+mn-lt"/>
                          <a:ea typeface="+mn-ea"/>
                          <a:cs typeface="+mn-cs"/>
                        </a:rPr>
                        <a:t>moderate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2">
                              <a:lumMod val="25000"/>
                            </a:schemeClr>
                          </a:solidFill>
                          <a:effectLst/>
                          <a:uLnTx/>
                          <a:uFillTx/>
                          <a:latin typeface="+mn-lt"/>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bg2">
                              <a:lumMod val="25000"/>
                            </a:schemeClr>
                          </a:solidFill>
                          <a:effectLst/>
                          <a:uLnTx/>
                          <a:uFillTx/>
                          <a:latin typeface="+mn-lt"/>
                          <a:ea typeface="+mn-ea"/>
                          <a:cs typeface="+mn-cs"/>
                        </a:rPr>
                        <a:t>Report card work completed and independent work habits </a:t>
                      </a:r>
                      <a:r>
                        <a:rPr kumimoji="0" lang="en-US" sz="1700" b="0" i="1" u="none" strike="noStrike" kern="1200" cap="none" spc="0" normalizeH="0" baseline="0" noProof="0" dirty="0">
                          <a:ln>
                            <a:noFill/>
                          </a:ln>
                          <a:solidFill>
                            <a:schemeClr val="bg2">
                              <a:lumMod val="25000"/>
                            </a:schemeClr>
                          </a:solidFill>
                          <a:effectLst/>
                          <a:uLnTx/>
                          <a:uFillTx/>
                          <a:latin typeface="+mn-lt"/>
                          <a:ea typeface="+mn-ea"/>
                          <a:cs typeface="+mn-cs"/>
                        </a:rPr>
                        <a:t>Progressing or Limited Improvement</a:t>
                      </a: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tab pos="0" algn="l"/>
                        </a:tabLst>
                      </a:pPr>
                      <a:r>
                        <a:rPr kumimoji="0" lang="en-US" sz="1700" b="0" i="0" u="none" strike="noStrike" kern="1200" cap="none" spc="0" normalizeH="0" baseline="0" noProof="0" dirty="0">
                          <a:ln>
                            <a:noFill/>
                          </a:ln>
                          <a:solidFill>
                            <a:schemeClr val="bg2">
                              <a:lumMod val="25000"/>
                            </a:schemeClr>
                          </a:solidFill>
                          <a:effectLst/>
                          <a:uLnTx/>
                          <a:uFillTx/>
                          <a:latin typeface="+mn-lt"/>
                          <a:ea typeface="+mn-ea"/>
                          <a:cs typeface="+mn-cs"/>
                        </a:rPr>
                        <a:t>Academic engaged time</a:t>
                      </a:r>
                    </a:p>
                    <a:p>
                      <a:pPr marL="0" marR="0" lvl="0" indent="0" algn="l" defTabSz="914400" rtl="0" eaLnBrk="1" fontAlgn="base" latinLnBrk="0" hangingPunct="1">
                        <a:lnSpc>
                          <a:spcPct val="100000"/>
                        </a:lnSpc>
                        <a:spcBef>
                          <a:spcPct val="0"/>
                        </a:spcBef>
                        <a:spcAft>
                          <a:spcPct val="0"/>
                        </a:spcAft>
                        <a:buClrTx/>
                        <a:buSzTx/>
                        <a:buFont typeface="Arial" charset="0"/>
                        <a:buNone/>
                        <a:tabLst>
                          <a:tab pos="0" algn="l"/>
                        </a:tabLst>
                      </a:pPr>
                      <a:r>
                        <a:rPr kumimoji="0" lang="en-US" sz="1700" b="0" i="0" u="none" strike="noStrike" kern="1200" cap="none" spc="0" normalizeH="0" baseline="0" noProof="0" dirty="0">
                          <a:ln>
                            <a:noFill/>
                          </a:ln>
                          <a:solidFill>
                            <a:schemeClr val="bg2">
                              <a:lumMod val="25000"/>
                            </a:schemeClr>
                          </a:solidFill>
                          <a:effectLst/>
                          <a:uLnTx/>
                          <a:uFillTx/>
                          <a:latin typeface="+mn-lt"/>
                          <a:ea typeface="+mn-ea"/>
                          <a:cs typeface="+mn-cs"/>
                        </a:rPr>
                        <a:t>% work completed</a:t>
                      </a:r>
                    </a:p>
                    <a:p>
                      <a:pPr marL="0" marR="0" lvl="0" indent="0" algn="l" defTabSz="914400" rtl="0" eaLnBrk="1" fontAlgn="base" latinLnBrk="0" hangingPunct="1">
                        <a:lnSpc>
                          <a:spcPct val="100000"/>
                        </a:lnSpc>
                        <a:spcBef>
                          <a:spcPct val="0"/>
                        </a:spcBef>
                        <a:spcAft>
                          <a:spcPct val="0"/>
                        </a:spcAft>
                        <a:buClrTx/>
                        <a:buSzTx/>
                        <a:buFont typeface="Arial" charset="0"/>
                        <a:buNone/>
                        <a:tabLst>
                          <a:tab pos="0" algn="l"/>
                        </a:tabLst>
                      </a:pPr>
                      <a:endParaRPr kumimoji="0" lang="en-US" sz="1700" b="0" i="0" u="none" strike="noStrike" kern="1200" cap="none" spc="0" normalizeH="0" baseline="0" noProof="0" dirty="0">
                        <a:ln>
                          <a:noFill/>
                        </a:ln>
                        <a:solidFill>
                          <a:schemeClr val="bg2">
                            <a:lumMod val="25000"/>
                          </a:schemeClr>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charset="0"/>
                        <a:buNone/>
                        <a:tabLst>
                          <a:tab pos="0" algn="l"/>
                        </a:tabLst>
                      </a:pPr>
                      <a:r>
                        <a:rPr kumimoji="0" lang="en-US" sz="1700" b="0" i="0" u="none" strike="noStrike" kern="1200" cap="none" spc="0" normalizeH="0" baseline="0" noProof="0" dirty="0">
                          <a:ln>
                            <a:noFill/>
                          </a:ln>
                          <a:solidFill>
                            <a:schemeClr val="bg2">
                              <a:lumMod val="25000"/>
                            </a:schemeClr>
                          </a:solidFill>
                          <a:effectLst/>
                          <a:uLnTx/>
                          <a:uFillTx/>
                          <a:latin typeface="+mn-lt"/>
                          <a:ea typeface="+mn-ea"/>
                          <a:cs typeface="+mn-cs"/>
                        </a:rPr>
                        <a:t>Treatment Integrity (component checklist)</a:t>
                      </a:r>
                    </a:p>
                    <a:p>
                      <a:pPr marL="0" marR="0" lvl="0" indent="0" algn="l" defTabSz="914400" rtl="0" eaLnBrk="1" fontAlgn="base" latinLnBrk="0" hangingPunct="1">
                        <a:lnSpc>
                          <a:spcPct val="100000"/>
                        </a:lnSpc>
                        <a:spcBef>
                          <a:spcPct val="0"/>
                        </a:spcBef>
                        <a:spcAft>
                          <a:spcPct val="0"/>
                        </a:spcAft>
                        <a:buClrTx/>
                        <a:buSzTx/>
                        <a:buFont typeface="Arial" charset="0"/>
                        <a:buNone/>
                        <a:tabLst>
                          <a:tab pos="0" algn="l"/>
                        </a:tabLst>
                      </a:pPr>
                      <a:endParaRPr kumimoji="0" lang="en-US" sz="1700" b="0" i="0" u="none" strike="noStrike" kern="1200" cap="none" spc="0" normalizeH="0" baseline="0" noProof="0" dirty="0">
                        <a:ln>
                          <a:noFill/>
                        </a:ln>
                        <a:solidFill>
                          <a:schemeClr val="bg2">
                            <a:lumMod val="25000"/>
                          </a:schemeClr>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charset="0"/>
                        <a:buNone/>
                        <a:tabLst>
                          <a:tab pos="0" algn="l"/>
                        </a:tabLst>
                      </a:pPr>
                      <a:r>
                        <a:rPr kumimoji="0" lang="en-US" sz="1700" b="0" i="0" u="none" strike="noStrike" kern="1200" cap="none" spc="0" normalizeH="0" baseline="0" noProof="0" dirty="0">
                          <a:ln>
                            <a:noFill/>
                          </a:ln>
                          <a:solidFill>
                            <a:schemeClr val="bg2">
                              <a:lumMod val="25000"/>
                            </a:schemeClr>
                          </a:solidFill>
                          <a:effectLst/>
                          <a:uLnTx/>
                          <a:uFillTx/>
                          <a:latin typeface="+mn-lt"/>
                          <a:ea typeface="+mn-ea"/>
                          <a:cs typeface="+mn-cs"/>
                        </a:rPr>
                        <a:t>Social Validity (student &amp; teacher completed)</a:t>
                      </a: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kern="1200" cap="none" spc="0" normalizeH="0" baseline="0" dirty="0">
                          <a:ln>
                            <a:noFill/>
                          </a:ln>
                          <a:solidFill>
                            <a:schemeClr val="bg2">
                              <a:lumMod val="25000"/>
                            </a:schemeClr>
                          </a:solidFill>
                          <a:effectLst/>
                          <a:uLnTx/>
                          <a:uFillTx/>
                          <a:latin typeface="+mn-lt"/>
                          <a:ea typeface="+mn-ea"/>
                          <a:cs typeface="+mn-cs"/>
                        </a:rPr>
                        <a:t>5 consecutive weeks of daily:  academic engagement ≥80%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kern="1200" cap="none" spc="0" normalizeH="0" baseline="0" dirty="0">
                          <a:ln>
                            <a:noFill/>
                          </a:ln>
                          <a:solidFill>
                            <a:schemeClr val="bg2">
                              <a:lumMod val="25000"/>
                            </a:schemeClr>
                          </a:solidFill>
                          <a:effectLst/>
                          <a:uLnTx/>
                          <a:uFillTx/>
                          <a:latin typeface="+mn-lt"/>
                          <a:ea typeface="+mn-ea"/>
                          <a:cs typeface="+mn-cs"/>
                        </a:rPr>
                        <a:t>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kern="1200" cap="none" spc="0" normalizeH="0" baseline="0" dirty="0">
                          <a:ln>
                            <a:noFill/>
                          </a:ln>
                          <a:solidFill>
                            <a:schemeClr val="bg2">
                              <a:lumMod val="25000"/>
                            </a:schemeClr>
                          </a:solidFill>
                          <a:effectLst/>
                          <a:uLnTx/>
                          <a:uFillTx/>
                          <a:latin typeface="+mn-lt"/>
                          <a:ea typeface="+mn-ea"/>
                          <a:cs typeface="+mn-cs"/>
                        </a:rPr>
                        <a:t>work completion ≥ 90%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dirty="0">
                        <a:ln>
                          <a:noFill/>
                        </a:ln>
                        <a:solidFill>
                          <a:schemeClr val="bg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1717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bg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31775" marR="0" lvl="0" indent="-231775" algn="l" defTabSz="914400" rtl="0" eaLnBrk="1" fontAlgn="base" latinLnBrk="0" hangingPunct="1">
                        <a:lnSpc>
                          <a:spcPct val="100000"/>
                        </a:lnSpc>
                        <a:spcBef>
                          <a:spcPct val="0"/>
                        </a:spcBef>
                        <a:spcAft>
                          <a:spcPct val="0"/>
                        </a:spcAft>
                        <a:buClrTx/>
                        <a:buSzTx/>
                        <a:buFont typeface="Arial" charset="0"/>
                        <a:buChar char="•"/>
                        <a:tabLst>
                          <a:tab pos="233363" algn="l"/>
                        </a:tabLst>
                      </a:pPr>
                      <a:endParaRPr kumimoji="0" lang="en-US" sz="1400" b="0" i="0" u="none" strike="noStrike" cap="none" normalizeH="0" baseline="0" dirty="0">
                        <a:ln>
                          <a:noFill/>
                        </a:ln>
                        <a:solidFill>
                          <a:schemeClr val="bg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Helvetica" pitchFamily="34" charset="0"/>
                        <a:cs typeface="Times New Roman" pitchFamily="18" charset="0"/>
                      </a:endParaRPr>
                    </a:p>
                  </a:txBody>
                  <a:tcPr marL="37232" marR="37232"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823" y="3821430"/>
            <a:ext cx="1341980" cy="1392241"/>
          </a:xfrm>
          <a:prstGeom prst="rect">
            <a:avLst/>
          </a:prstGeom>
        </p:spPr>
      </p:pic>
      <p:pic>
        <p:nvPicPr>
          <p:cNvPr id="13" name="Picture 12"/>
          <p:cNvPicPr>
            <a:picLocks noChangeAspect="1"/>
          </p:cNvPicPr>
          <p:nvPr/>
        </p:nvPicPr>
        <p:blipFill>
          <a:blip r:embed="rId3"/>
          <a:stretch>
            <a:fillRect/>
          </a:stretch>
        </p:blipFill>
        <p:spPr>
          <a:xfrm>
            <a:off x="1096987" y="4511666"/>
            <a:ext cx="1366553" cy="962165"/>
          </a:xfrm>
          <a:prstGeom prst="rect">
            <a:avLst/>
          </a:prstGeom>
          <a:ln>
            <a:solidFill>
              <a:schemeClr val="tx1"/>
            </a:solidFill>
          </a:ln>
        </p:spPr>
      </p:pic>
      <p:sp>
        <p:nvSpPr>
          <p:cNvPr id="15" name="Rectangle 14"/>
          <p:cNvSpPr/>
          <p:nvPr/>
        </p:nvSpPr>
        <p:spPr>
          <a:xfrm>
            <a:off x="1663321" y="5522225"/>
            <a:ext cx="29718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(Lane, Menzies, Ennis, &amp; Oakes, 2015)</a:t>
            </a:r>
          </a:p>
        </p:txBody>
      </p:sp>
      <p:pic>
        <p:nvPicPr>
          <p:cNvPr id="3" name="Picture 2"/>
          <p:cNvPicPr>
            <a:picLocks noChangeAspect="1"/>
          </p:cNvPicPr>
          <p:nvPr/>
        </p:nvPicPr>
        <p:blipFill>
          <a:blip r:embed="rId4"/>
          <a:stretch>
            <a:fillRect/>
          </a:stretch>
        </p:blipFill>
        <p:spPr>
          <a:xfrm>
            <a:off x="152400" y="1447800"/>
            <a:ext cx="2401314" cy="5238191"/>
          </a:xfrm>
          <a:prstGeom prst="rect">
            <a:avLst/>
          </a:prstGeom>
        </p:spPr>
      </p:pic>
      <p:sp>
        <p:nvSpPr>
          <p:cNvPr id="9" name="Rectangle 8"/>
          <p:cNvSpPr/>
          <p:nvPr/>
        </p:nvSpPr>
        <p:spPr>
          <a:xfrm>
            <a:off x="1" y="5723751"/>
            <a:ext cx="1803379" cy="300082"/>
          </a:xfrm>
          <a:prstGeom prst="rect">
            <a:avLst/>
          </a:prstGeom>
        </p:spPr>
        <p:txBody>
          <a:bodyPr wrap="none">
            <a:spAutoFit/>
          </a:bodyPr>
          <a:lstStyle/>
          <a:p>
            <a:r>
              <a:rPr lang="en-US" sz="1350" dirty="0"/>
              <a:t>http://www.ci3t.org/pl</a:t>
            </a:r>
          </a:p>
        </p:txBody>
      </p:sp>
    </p:spTree>
    <p:extLst>
      <p:ext uri="{BB962C8B-B14F-4D97-AF65-F5344CB8AC3E}">
        <p14:creationId xmlns:p14="http://schemas.microsoft.com/office/powerpoint/2010/main" val="10604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729741" y="1372185"/>
          <a:ext cx="6858001" cy="4861560"/>
        </p:xfrm>
        <a:graphic>
          <a:graphicData uri="http://schemas.openxmlformats.org/drawingml/2006/table">
            <a:tbl>
              <a:tblPr firstRow="1" firstCol="1" lastRow="1" lastCol="1" bandRow="1" bandCol="1">
                <a:tableStyleId>{5940675A-B579-460E-94D1-54222C63F5DA}</a:tableStyleId>
              </a:tblPr>
              <a:tblGrid>
                <a:gridCol w="815546">
                  <a:extLst>
                    <a:ext uri="{9D8B030D-6E8A-4147-A177-3AD203B41FA5}">
                      <a16:colId xmlns:a16="http://schemas.microsoft.com/office/drawing/2014/main" val="649138721"/>
                    </a:ext>
                  </a:extLst>
                </a:gridCol>
                <a:gridCol w="1705232">
                  <a:extLst>
                    <a:ext uri="{9D8B030D-6E8A-4147-A177-3AD203B41FA5}">
                      <a16:colId xmlns:a16="http://schemas.microsoft.com/office/drawing/2014/main" val="2374100913"/>
                    </a:ext>
                  </a:extLst>
                </a:gridCol>
                <a:gridCol w="1686698">
                  <a:extLst>
                    <a:ext uri="{9D8B030D-6E8A-4147-A177-3AD203B41FA5}">
                      <a16:colId xmlns:a16="http://schemas.microsoft.com/office/drawing/2014/main" val="481793470"/>
                    </a:ext>
                  </a:extLst>
                </a:gridCol>
                <a:gridCol w="1408670">
                  <a:extLst>
                    <a:ext uri="{9D8B030D-6E8A-4147-A177-3AD203B41FA5}">
                      <a16:colId xmlns:a16="http://schemas.microsoft.com/office/drawing/2014/main" val="398488447"/>
                    </a:ext>
                  </a:extLst>
                </a:gridCol>
                <a:gridCol w="1241855">
                  <a:extLst>
                    <a:ext uri="{9D8B030D-6E8A-4147-A177-3AD203B41FA5}">
                      <a16:colId xmlns:a16="http://schemas.microsoft.com/office/drawing/2014/main" val="2134736357"/>
                    </a:ext>
                  </a:extLst>
                </a:gridCol>
              </a:tblGrid>
              <a:tr h="320040">
                <a:tc>
                  <a:txBody>
                    <a:bodyPr/>
                    <a:lstStyle/>
                    <a:p>
                      <a:pPr marL="0" marR="0" algn="ctr">
                        <a:spcBef>
                          <a:spcPts val="0"/>
                        </a:spcBef>
                        <a:spcAft>
                          <a:spcPts val="0"/>
                        </a:spcAft>
                      </a:pPr>
                      <a:r>
                        <a:rPr lang="en-US" sz="1100" dirty="0">
                          <a:effectLst/>
                        </a:rPr>
                        <a:t>Support</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Description</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School-wide Data:</a:t>
                      </a:r>
                    </a:p>
                    <a:p>
                      <a:pPr marL="0" marR="0" algn="ctr">
                        <a:spcBef>
                          <a:spcPts val="0"/>
                        </a:spcBef>
                        <a:spcAft>
                          <a:spcPts val="0"/>
                        </a:spcAft>
                      </a:pPr>
                      <a:r>
                        <a:rPr lang="en-US" sz="1100" dirty="0">
                          <a:effectLst/>
                        </a:rPr>
                        <a:t>Entry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Data to Monitor Progress</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Exit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extLst>
                  <a:ext uri="{0D108BD9-81ED-4DB2-BD59-A6C34878D82A}">
                    <a16:rowId xmlns:a16="http://schemas.microsoft.com/office/drawing/2014/main" val="1750042135"/>
                  </a:ext>
                </a:extLst>
              </a:tr>
              <a:tr h="4242455">
                <a:tc>
                  <a:txBody>
                    <a:bodyPr/>
                    <a:lstStyle/>
                    <a:p>
                      <a:pPr marL="0" marR="0">
                        <a:spcBef>
                          <a:spcPts val="0"/>
                        </a:spcBef>
                        <a:spcAft>
                          <a:spcPts val="0"/>
                        </a:spcAft>
                      </a:pPr>
                      <a:r>
                        <a:rPr lang="en-US" sz="1100" b="1" dirty="0">
                          <a:effectLst/>
                        </a:rPr>
                        <a:t>Daily Behavior Report (DBR)</a:t>
                      </a:r>
                    </a:p>
                    <a:p>
                      <a:pPr marL="0" marR="0">
                        <a:spcBef>
                          <a:spcPts val="0"/>
                        </a:spcBef>
                        <a:spcAft>
                          <a:spcPts val="0"/>
                        </a:spcAft>
                      </a:pPr>
                      <a:r>
                        <a:rPr lang="en-US" sz="1100" b="1" dirty="0">
                          <a:effectLst/>
                        </a:rPr>
                        <a:t>Card</a:t>
                      </a:r>
                      <a:endParaRPr lang="en-US" sz="1100" b="1" dirty="0">
                        <a:effectLst/>
                        <a:latin typeface="Times New Roman" panose="02020603050405020304" pitchFamily="18" charset="0"/>
                        <a:ea typeface="Times New Roman" panose="02020603050405020304" pitchFamily="18" charset="0"/>
                      </a:endParaRPr>
                    </a:p>
                  </a:txBody>
                  <a:tcPr marL="38244" marR="38244" marT="0" marB="0"/>
                </a:tc>
                <a:tc>
                  <a:txBody>
                    <a:bodyPr/>
                    <a:lstStyle/>
                    <a:p>
                      <a:pPr marL="0" marR="0">
                        <a:spcBef>
                          <a:spcPts val="0"/>
                        </a:spcBef>
                        <a:spcAft>
                          <a:spcPts val="0"/>
                        </a:spcAft>
                      </a:pPr>
                      <a:r>
                        <a:rPr lang="en-US" sz="1100" dirty="0">
                          <a:effectLst/>
                        </a:rPr>
                        <a:t>DBR will be completed by the classroom teacher during daily observation periods (e.g., core instruction during English Language Arts) and parents will sign the form each day. DBR will be used to rate</a:t>
                      </a:r>
                    </a:p>
                    <a:p>
                      <a:pPr marL="0" marR="0">
                        <a:spcBef>
                          <a:spcPts val="0"/>
                        </a:spcBef>
                        <a:spcAft>
                          <a:spcPts val="0"/>
                        </a:spcAft>
                      </a:pPr>
                      <a:r>
                        <a:rPr lang="en-US" sz="1100" dirty="0">
                          <a:effectLst/>
                        </a:rPr>
                        <a:t>academic engagement, respect, and disruption. At the conclusion of each observation period, the teacher will indicate the degree to which the student displayed each behavior. The teacher will meet briefly with the student to share the teacher’s DBR rating and home-school communication procedures will be established for student to bring a paper copy or email to parent or caregiver each day DBR was implemented for a parent/caregiver to sign.</a:t>
                      </a:r>
                    </a:p>
                    <a:p>
                      <a:pPr marL="0" marR="0">
                        <a:spcBef>
                          <a:spcPts val="0"/>
                        </a:spcBef>
                        <a:spcAft>
                          <a:spcPts val="0"/>
                        </a:spcAft>
                      </a:pPr>
                      <a:r>
                        <a:rPr lang="en-US" sz="1100" dirty="0">
                          <a:effectLst/>
                        </a:rPr>
                        <a:t> </a:t>
                      </a:r>
                      <a:endParaRPr lang="en-US" sz="1100" dirty="0">
                        <a:effectLst/>
                        <a:latin typeface="Times New Roman" panose="02020603050405020304" pitchFamily="18" charset="0"/>
                        <a:ea typeface="Times New Roman" panose="02020603050405020304" pitchFamily="18" charset="0"/>
                      </a:endParaRPr>
                    </a:p>
                  </a:txBody>
                  <a:tcPr marL="38244" marR="38244" marT="0" marB="0"/>
                </a:tc>
                <a:tc>
                  <a:txBody>
                    <a:bodyPr/>
                    <a:lstStyle/>
                    <a:p>
                      <a:pPr marL="0" marR="0">
                        <a:spcBef>
                          <a:spcPts val="0"/>
                        </a:spcBef>
                        <a:spcAft>
                          <a:spcPts val="0"/>
                        </a:spcAft>
                      </a:pPr>
                      <a:r>
                        <a:rPr lang="en-US" sz="1100" dirty="0">
                          <a:effectLst/>
                        </a:rPr>
                        <a:t>Behavior</a:t>
                      </a:r>
                    </a:p>
                    <a:p>
                      <a:pPr marL="342900" marR="0" lvl="0" indent="-342900">
                        <a:spcBef>
                          <a:spcPts val="0"/>
                        </a:spcBef>
                        <a:spcAft>
                          <a:spcPts val="0"/>
                        </a:spcAft>
                        <a:buFont typeface="Wingdings" panose="05000000000000000000" pitchFamily="2" charset="2"/>
                        <a:buChar char=""/>
                      </a:pPr>
                      <a:r>
                        <a:rPr lang="en-US" sz="11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100" kern="1400" dirty="0">
                          <a:effectLst/>
                        </a:rPr>
                        <a:t>SRSS-I5 score: Moderate (2-3)</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Evidence of teacher implementation of Ci3T primary (Tier 1) plan [treatment integrity: direct observation]</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Parent permission</a:t>
                      </a:r>
                    </a:p>
                    <a:p>
                      <a:pPr marL="0" marR="0" algn="ctr">
                        <a:spcBef>
                          <a:spcPts val="300"/>
                        </a:spcBef>
                        <a:spcAft>
                          <a:spcPts val="300"/>
                        </a:spcAft>
                      </a:pPr>
                      <a:r>
                        <a:rPr lang="en-US" sz="1100" dirty="0">
                          <a:effectLst/>
                        </a:rPr>
                        <a:t>AND</a:t>
                      </a:r>
                    </a:p>
                    <a:p>
                      <a:pPr marL="0" marR="0">
                        <a:spcBef>
                          <a:spcPts val="0"/>
                        </a:spcBef>
                        <a:spcAft>
                          <a:spcPts val="0"/>
                        </a:spcAft>
                      </a:pPr>
                      <a:r>
                        <a:rPr lang="en-US" sz="1100" dirty="0">
                          <a:effectLst/>
                        </a:rPr>
                        <a:t>Academic</a:t>
                      </a:r>
                    </a:p>
                    <a:p>
                      <a:pPr marL="342900" marR="0" lvl="0" indent="-342900">
                        <a:spcBef>
                          <a:spcPts val="0"/>
                        </a:spcBef>
                        <a:spcAft>
                          <a:spcPts val="0"/>
                        </a:spcAft>
                        <a:buFont typeface="Wingdings" panose="05000000000000000000" pitchFamily="2" charset="2"/>
                        <a:buChar char=""/>
                      </a:pPr>
                      <a:r>
                        <a:rPr lang="en-US" sz="1100" kern="1400" dirty="0">
                          <a:effectLst/>
                        </a:rPr>
                        <a:t>Student is in grade 2 or 3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8244" marR="38244" marT="0" marB="0"/>
                </a:tc>
                <a:tc>
                  <a:txBody>
                    <a:bodyPr/>
                    <a:lstStyle/>
                    <a:p>
                      <a:pPr marL="0" marR="0">
                        <a:spcBef>
                          <a:spcPts val="0"/>
                        </a:spcBef>
                        <a:spcAft>
                          <a:spcPts val="0"/>
                        </a:spcAft>
                      </a:pPr>
                      <a:r>
                        <a:rPr lang="en-US" sz="1100">
                          <a:effectLst/>
                        </a:rPr>
                        <a:t>Student measures</a:t>
                      </a:r>
                    </a:p>
                    <a:p>
                      <a:pPr marL="342900" marR="0" lvl="0" indent="-342900">
                        <a:spcBef>
                          <a:spcPts val="0"/>
                        </a:spcBef>
                        <a:spcAft>
                          <a:spcPts val="0"/>
                        </a:spcAft>
                        <a:buFont typeface="Symbol" panose="05050102010706020507" pitchFamily="18" charset="2"/>
                        <a:buChar char=""/>
                      </a:pPr>
                      <a:r>
                        <a:rPr lang="en-US" sz="1100">
                          <a:effectLst/>
                        </a:rPr>
                        <a:t>Daily behavior report (DBR; daily)</a:t>
                      </a:r>
                    </a:p>
                    <a:p>
                      <a:pPr marL="342900" marR="0" lvl="0" indent="-342900">
                        <a:spcBef>
                          <a:spcPts val="0"/>
                        </a:spcBef>
                        <a:spcAft>
                          <a:spcPts val="0"/>
                        </a:spcAft>
                        <a:buFont typeface="Symbol" panose="05050102010706020507" pitchFamily="18" charset="2"/>
                        <a:buChar char=""/>
                      </a:pPr>
                      <a:r>
                        <a:rPr lang="en-US" sz="1100">
                          <a:effectLst/>
                        </a:rPr>
                        <a:t>Attendance and tardies</a:t>
                      </a:r>
                    </a:p>
                    <a:p>
                      <a:pPr marL="0" marR="0">
                        <a:spcBef>
                          <a:spcPts val="0"/>
                        </a:spcBef>
                        <a:spcAft>
                          <a:spcPts val="0"/>
                        </a:spcAft>
                      </a:pPr>
                      <a:r>
                        <a:rPr lang="en-US" sz="1100">
                          <a:effectLst/>
                        </a:rPr>
                        <a:t> </a:t>
                      </a:r>
                    </a:p>
                    <a:p>
                      <a:pPr marL="0" marR="0">
                        <a:spcBef>
                          <a:spcPts val="0"/>
                        </a:spcBef>
                        <a:spcAft>
                          <a:spcPts val="0"/>
                        </a:spcAft>
                      </a:pPr>
                      <a:r>
                        <a:rPr lang="en-US" sz="1100">
                          <a:effectLst/>
                        </a:rPr>
                        <a:t>Social validity</a:t>
                      </a:r>
                    </a:p>
                    <a:p>
                      <a:pPr marL="342900" marR="0" lvl="0" indent="-342900">
                        <a:spcBef>
                          <a:spcPts val="0"/>
                        </a:spcBef>
                        <a:spcAft>
                          <a:spcPts val="0"/>
                        </a:spcAft>
                        <a:buFont typeface="Symbol" panose="05050102010706020507" pitchFamily="18" charset="2"/>
                        <a:buChar char=""/>
                      </a:pPr>
                      <a:r>
                        <a:rPr lang="en-US" sz="1100">
                          <a:effectLst/>
                        </a:rPr>
                        <a:t>Teacher: IRP-15</a:t>
                      </a:r>
                    </a:p>
                    <a:p>
                      <a:pPr marL="342900" marR="0" lvl="0" indent="-342900">
                        <a:spcBef>
                          <a:spcPts val="0"/>
                        </a:spcBef>
                        <a:spcAft>
                          <a:spcPts val="0"/>
                        </a:spcAft>
                        <a:buFont typeface="Symbol" panose="05050102010706020507" pitchFamily="18" charset="2"/>
                        <a:buChar char=""/>
                      </a:pPr>
                      <a:r>
                        <a:rPr lang="en-US" sz="1100">
                          <a:effectLst/>
                        </a:rPr>
                        <a:t>Student: CIRP</a:t>
                      </a:r>
                    </a:p>
                    <a:p>
                      <a:pPr marL="0" marR="0">
                        <a:spcBef>
                          <a:spcPts val="0"/>
                        </a:spcBef>
                        <a:spcAft>
                          <a:spcPts val="0"/>
                        </a:spcAft>
                      </a:pPr>
                      <a:r>
                        <a:rPr lang="en-US" sz="1100">
                          <a:effectLst/>
                        </a:rPr>
                        <a:t> </a:t>
                      </a:r>
                    </a:p>
                    <a:p>
                      <a:pPr marL="0" marR="0">
                        <a:spcBef>
                          <a:spcPts val="0"/>
                        </a:spcBef>
                        <a:spcAft>
                          <a:spcPts val="0"/>
                        </a:spcAft>
                      </a:pPr>
                      <a:r>
                        <a:rPr lang="en-US" sz="1100">
                          <a:effectLst/>
                        </a:rPr>
                        <a:t>Treatment integrity</a:t>
                      </a:r>
                    </a:p>
                    <a:p>
                      <a:pPr marL="342900" marR="0" lvl="0" indent="-342900">
                        <a:spcBef>
                          <a:spcPts val="0"/>
                        </a:spcBef>
                        <a:spcAft>
                          <a:spcPts val="0"/>
                        </a:spcAft>
                        <a:buFont typeface="Symbol" panose="05050102010706020507" pitchFamily="18" charset="2"/>
                        <a:buChar char=""/>
                      </a:pPr>
                      <a:r>
                        <a:rPr lang="en-US" sz="1100">
                          <a:effectLst/>
                        </a:rPr>
                        <a:t>Tier 2 treatment integrity measures</a:t>
                      </a:r>
                    </a:p>
                    <a:p>
                      <a:pPr marL="342900" marR="0" lvl="0" indent="-342900">
                        <a:spcBef>
                          <a:spcPts val="0"/>
                        </a:spcBef>
                        <a:spcAft>
                          <a:spcPts val="0"/>
                        </a:spcAft>
                        <a:buFont typeface="Symbol" panose="05050102010706020507" pitchFamily="18" charset="2"/>
                        <a:buChar char=""/>
                      </a:pPr>
                      <a:r>
                        <a:rPr lang="en-US" sz="1100">
                          <a:effectLst/>
                        </a:rPr>
                        <a:t>Ci3T TI: Direct observation (30 min if needed)</a:t>
                      </a:r>
                      <a:endParaRPr lang="en-US" sz="1100">
                        <a:effectLst/>
                        <a:latin typeface="Times New Roman" panose="02020603050405020304" pitchFamily="18" charset="0"/>
                        <a:ea typeface="Times New Roman" panose="02020603050405020304" pitchFamily="18" charset="0"/>
                      </a:endParaRPr>
                    </a:p>
                  </a:txBody>
                  <a:tcPr marL="38244" marR="38244" marT="0" marB="0"/>
                </a:tc>
                <a:tc>
                  <a:txBody>
                    <a:bodyPr/>
                    <a:lstStyle/>
                    <a:p>
                      <a:pPr marL="342900" marR="0" lvl="0" indent="-342900">
                        <a:spcBef>
                          <a:spcPts val="0"/>
                        </a:spcBef>
                        <a:spcAft>
                          <a:spcPts val="0"/>
                        </a:spcAft>
                        <a:buFont typeface="Wingdings" panose="05000000000000000000" pitchFamily="2" charset="2"/>
                        <a:buChar char=""/>
                      </a:pPr>
                      <a:r>
                        <a:rPr lang="en-US" sz="11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1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100" kern="1400" dirty="0">
                          <a:effectLst/>
                        </a:rPr>
                        <a:t>SRSS-E7 and I5 scores are in the low risk category</a:t>
                      </a:r>
                    </a:p>
                    <a:p>
                      <a:pPr marL="0" marR="0">
                        <a:spcBef>
                          <a:spcPts val="0"/>
                        </a:spcBef>
                        <a:spcAft>
                          <a:spcPts val="0"/>
                        </a:spcAft>
                      </a:pPr>
                      <a:r>
                        <a:rPr lang="en-US" sz="1100" kern="1400" dirty="0">
                          <a:effectLst/>
                        </a:rPr>
                        <a:t>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8244" marR="38244"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714502" y="857250"/>
            <a:ext cx="6857999" cy="500449"/>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700" b="1" dirty="0"/>
              <a:t>Daily Behavior Report Cards</a:t>
            </a:r>
          </a:p>
        </p:txBody>
      </p:sp>
      <p:pic>
        <p:nvPicPr>
          <p:cNvPr id="3" name="Picture 2"/>
          <p:cNvPicPr>
            <a:picLocks noChangeAspect="1"/>
          </p:cNvPicPr>
          <p:nvPr/>
        </p:nvPicPr>
        <p:blipFill>
          <a:blip r:embed="rId2"/>
          <a:stretch>
            <a:fillRect/>
          </a:stretch>
        </p:blipFill>
        <p:spPr>
          <a:xfrm rot="21042118">
            <a:off x="280036" y="1870710"/>
            <a:ext cx="1336811" cy="1762363"/>
          </a:xfrm>
          <a:prstGeom prst="rect">
            <a:avLst/>
          </a:prstGeom>
        </p:spPr>
      </p:pic>
      <p:pic>
        <p:nvPicPr>
          <p:cNvPr id="4" name="Picture 3"/>
          <p:cNvPicPr>
            <a:picLocks noChangeAspect="1"/>
          </p:cNvPicPr>
          <p:nvPr/>
        </p:nvPicPr>
        <p:blipFill>
          <a:blip r:embed="rId3"/>
          <a:stretch>
            <a:fillRect/>
          </a:stretch>
        </p:blipFill>
        <p:spPr>
          <a:xfrm>
            <a:off x="1" y="3768090"/>
            <a:ext cx="2370254" cy="1728311"/>
          </a:xfrm>
          <a:prstGeom prst="rect">
            <a:avLst/>
          </a:prstGeom>
        </p:spPr>
      </p:pic>
      <p:sp>
        <p:nvSpPr>
          <p:cNvPr id="6" name="Rectangle 5"/>
          <p:cNvSpPr/>
          <p:nvPr/>
        </p:nvSpPr>
        <p:spPr>
          <a:xfrm>
            <a:off x="0" y="5515540"/>
            <a:ext cx="2494337" cy="300082"/>
          </a:xfrm>
          <a:prstGeom prst="rect">
            <a:avLst/>
          </a:prstGeom>
        </p:spPr>
        <p:txBody>
          <a:bodyPr wrap="none">
            <a:spAutoFit/>
          </a:bodyPr>
          <a:lstStyle/>
          <a:p>
            <a:r>
              <a:rPr lang="en-US" sz="1350" dirty="0"/>
              <a:t>http://dbr.education.uconn.edu/</a:t>
            </a:r>
          </a:p>
        </p:txBody>
      </p:sp>
    </p:spTree>
    <p:extLst>
      <p:ext uri="{BB962C8B-B14F-4D97-AF65-F5344CB8AC3E}">
        <p14:creationId xmlns:p14="http://schemas.microsoft.com/office/powerpoint/2010/main" val="110777221"/>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44716978"/>
              </p:ext>
            </p:extLst>
          </p:nvPr>
        </p:nvGraphicFramePr>
        <p:xfrm>
          <a:off x="685801" y="838200"/>
          <a:ext cx="7810502" cy="5177790"/>
        </p:xfrm>
        <a:graphic>
          <a:graphicData uri="http://schemas.openxmlformats.org/drawingml/2006/table">
            <a:tbl>
              <a:tblPr firstRow="1" firstCol="1" lastRow="1" lastCol="1" bandRow="1" bandCol="1">
                <a:tableStyleId>{5940675A-B579-460E-94D1-54222C63F5DA}</a:tableStyleId>
              </a:tblPr>
              <a:tblGrid>
                <a:gridCol w="928816">
                  <a:extLst>
                    <a:ext uri="{9D8B030D-6E8A-4147-A177-3AD203B41FA5}">
                      <a16:colId xmlns:a16="http://schemas.microsoft.com/office/drawing/2014/main" val="649138721"/>
                    </a:ext>
                  </a:extLst>
                </a:gridCol>
                <a:gridCol w="1942070">
                  <a:extLst>
                    <a:ext uri="{9D8B030D-6E8A-4147-A177-3AD203B41FA5}">
                      <a16:colId xmlns:a16="http://schemas.microsoft.com/office/drawing/2014/main" val="2374100913"/>
                    </a:ext>
                  </a:extLst>
                </a:gridCol>
                <a:gridCol w="1920962">
                  <a:extLst>
                    <a:ext uri="{9D8B030D-6E8A-4147-A177-3AD203B41FA5}">
                      <a16:colId xmlns:a16="http://schemas.microsoft.com/office/drawing/2014/main" val="481793470"/>
                    </a:ext>
                  </a:extLst>
                </a:gridCol>
                <a:gridCol w="1604319">
                  <a:extLst>
                    <a:ext uri="{9D8B030D-6E8A-4147-A177-3AD203B41FA5}">
                      <a16:colId xmlns:a16="http://schemas.microsoft.com/office/drawing/2014/main" val="398488447"/>
                    </a:ext>
                  </a:extLst>
                </a:gridCol>
                <a:gridCol w="1414335">
                  <a:extLst>
                    <a:ext uri="{9D8B030D-6E8A-4147-A177-3AD203B41FA5}">
                      <a16:colId xmlns:a16="http://schemas.microsoft.com/office/drawing/2014/main" val="2134736357"/>
                    </a:ext>
                  </a:extLst>
                </a:gridCol>
              </a:tblGrid>
              <a:tr h="373199">
                <a:tc>
                  <a:txBody>
                    <a:bodyPr/>
                    <a:lstStyle/>
                    <a:p>
                      <a:pPr marL="0" marR="0" algn="ctr">
                        <a:spcBef>
                          <a:spcPts val="0"/>
                        </a:spcBef>
                        <a:spcAft>
                          <a:spcPts val="0"/>
                        </a:spcAft>
                      </a:pPr>
                      <a:r>
                        <a:rPr lang="en-US" sz="1100" dirty="0">
                          <a:effectLst/>
                        </a:rPr>
                        <a:t>Support</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a:effectLst/>
                        </a:rPr>
                        <a:t>Description</a:t>
                      </a:r>
                      <a:endParaRPr lang="en-US" sz="1100" b="1">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School-wide Data:</a:t>
                      </a:r>
                    </a:p>
                    <a:p>
                      <a:pPr marL="0" marR="0" algn="ctr">
                        <a:spcBef>
                          <a:spcPts val="0"/>
                        </a:spcBef>
                        <a:spcAft>
                          <a:spcPts val="0"/>
                        </a:spcAft>
                      </a:pPr>
                      <a:r>
                        <a:rPr lang="en-US" sz="1100" dirty="0">
                          <a:effectLst/>
                        </a:rPr>
                        <a:t>Entry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a:effectLst/>
                        </a:rPr>
                        <a:t>Data to Monitor Progress</a:t>
                      </a:r>
                      <a:endParaRPr lang="en-US" sz="1100" b="1">
                        <a:effectLst/>
                        <a:latin typeface="Times New Roman" panose="02020603050405020304" pitchFamily="18" charset="0"/>
                        <a:ea typeface="Times New Roman" panose="02020603050405020304" pitchFamily="18" charset="0"/>
                      </a:endParaRPr>
                    </a:p>
                  </a:txBody>
                  <a:tcPr marL="48953" marR="48953" marT="0" marB="0"/>
                </a:tc>
                <a:tc>
                  <a:txBody>
                    <a:bodyPr/>
                    <a:lstStyle/>
                    <a:p>
                      <a:pPr marL="0" marR="0" algn="ctr">
                        <a:spcBef>
                          <a:spcPts val="0"/>
                        </a:spcBef>
                        <a:spcAft>
                          <a:spcPts val="0"/>
                        </a:spcAft>
                      </a:pPr>
                      <a:r>
                        <a:rPr lang="en-US" sz="1100" dirty="0">
                          <a:effectLst/>
                        </a:rPr>
                        <a:t>Exit Criteria</a:t>
                      </a:r>
                      <a:endParaRPr lang="en-US" sz="1100" b="1" dirty="0">
                        <a:effectLst/>
                        <a:latin typeface="Times New Roman" panose="02020603050405020304" pitchFamily="18" charset="0"/>
                        <a:ea typeface="Times New Roman" panose="02020603050405020304" pitchFamily="18" charset="0"/>
                      </a:endParaRPr>
                    </a:p>
                  </a:txBody>
                  <a:tcPr marL="48953" marR="48953" marT="0" marB="0"/>
                </a:tc>
                <a:extLst>
                  <a:ext uri="{0D108BD9-81ED-4DB2-BD59-A6C34878D82A}">
                    <a16:rowId xmlns:a16="http://schemas.microsoft.com/office/drawing/2014/main" val="1750042135"/>
                  </a:ext>
                </a:extLst>
              </a:tr>
              <a:tr h="4804591">
                <a:tc>
                  <a:txBody>
                    <a:bodyPr/>
                    <a:lstStyle/>
                    <a:p>
                      <a:pPr marL="0" marR="0">
                        <a:spcBef>
                          <a:spcPts val="0"/>
                        </a:spcBef>
                        <a:spcAft>
                          <a:spcPts val="0"/>
                        </a:spcAft>
                      </a:pPr>
                      <a:r>
                        <a:rPr lang="en-US" sz="1100" b="1" dirty="0">
                          <a:effectLst/>
                        </a:rPr>
                        <a:t>Positive Action (PA) – counselor-led small group</a:t>
                      </a:r>
                      <a:endParaRPr lang="en-US" sz="1100" b="1" dirty="0">
                        <a:effectLst/>
                        <a:latin typeface="Times New Roman" panose="02020603050405020304" pitchFamily="18" charset="0"/>
                        <a:ea typeface="Times New Roman" panose="02020603050405020304" pitchFamily="18" charset="0"/>
                      </a:endParaRPr>
                    </a:p>
                  </a:txBody>
                  <a:tcPr marL="40794" marR="40794" marT="0" marB="0"/>
                </a:tc>
                <a:tc>
                  <a:txBody>
                    <a:bodyPr/>
                    <a:lstStyle/>
                    <a:p>
                      <a:pPr marL="0" marR="0">
                        <a:spcBef>
                          <a:spcPts val="0"/>
                        </a:spcBef>
                        <a:spcAft>
                          <a:spcPts val="0"/>
                        </a:spcAft>
                      </a:pPr>
                      <a:r>
                        <a:rPr lang="en-US" sz="1100" dirty="0">
                          <a:effectLst/>
                        </a:rPr>
                        <a:t>Counselors and/or social workers will lead small group Positive Action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Positive Action lessons appropriate for student skillsets as identified using Skills For Greatness (teacher, counselor, parent versions) and </a:t>
                      </a:r>
                      <a:r>
                        <a:rPr lang="en-US" sz="1100" dirty="0" err="1">
                          <a:effectLst/>
                        </a:rPr>
                        <a:t>SSiS</a:t>
                      </a:r>
                      <a:r>
                        <a:rPr lang="en-US" sz="1100" dirty="0">
                          <a:effectLst/>
                        </a:rPr>
                        <a:t>-Rating Scale (teacher and parent version).</a:t>
                      </a:r>
                      <a:endParaRPr lang="en-US" sz="1100" dirty="0">
                        <a:effectLst/>
                        <a:latin typeface="Times New Roman" panose="02020603050405020304" pitchFamily="18" charset="0"/>
                        <a:ea typeface="Times New Roman" panose="02020603050405020304" pitchFamily="18" charset="0"/>
                      </a:endParaRPr>
                    </a:p>
                  </a:txBody>
                  <a:tcPr marL="40794" marR="40794" marT="0" marB="0"/>
                </a:tc>
                <a:tc>
                  <a:txBody>
                    <a:bodyPr/>
                    <a:lstStyle/>
                    <a:p>
                      <a:pPr marL="0" marR="0">
                        <a:spcBef>
                          <a:spcPts val="0"/>
                        </a:spcBef>
                        <a:spcAft>
                          <a:spcPts val="0"/>
                        </a:spcAft>
                      </a:pPr>
                      <a:r>
                        <a:rPr lang="en-US" sz="1100" dirty="0">
                          <a:effectLst/>
                        </a:rPr>
                        <a:t>Behavior</a:t>
                      </a:r>
                    </a:p>
                    <a:p>
                      <a:pPr marL="342900" marR="0" lvl="0" indent="-342900">
                        <a:spcBef>
                          <a:spcPts val="0"/>
                        </a:spcBef>
                        <a:spcAft>
                          <a:spcPts val="0"/>
                        </a:spcAft>
                        <a:buFont typeface="Wingdings" panose="05000000000000000000" pitchFamily="2" charset="2"/>
                        <a:buChar char=""/>
                      </a:pPr>
                      <a:r>
                        <a:rPr lang="en-US" sz="11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100" kern="1400" dirty="0">
                          <a:effectLst/>
                        </a:rPr>
                        <a:t>SRSS-I5 score: Moderate (2-3)</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2 or fewer absences in first 3 months of school</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Evidence of teacher implementation of Ci3T primary (Tier 1) plan [treatment integrity: direct observation]</a:t>
                      </a:r>
                    </a:p>
                    <a:p>
                      <a:pPr marL="0" marR="0" algn="ctr">
                        <a:spcBef>
                          <a:spcPts val="0"/>
                        </a:spcBef>
                        <a:spcAft>
                          <a:spcPts val="0"/>
                        </a:spcAft>
                      </a:pPr>
                      <a:r>
                        <a:rPr lang="en-US" sz="1100" kern="1400" dirty="0">
                          <a:effectLst/>
                        </a:rPr>
                        <a:t>AND</a:t>
                      </a:r>
                    </a:p>
                    <a:p>
                      <a:pPr marL="342900" marR="0" lvl="0" indent="-342900">
                        <a:spcBef>
                          <a:spcPts val="0"/>
                        </a:spcBef>
                        <a:spcAft>
                          <a:spcPts val="0"/>
                        </a:spcAft>
                        <a:buFont typeface="Wingdings" panose="05000000000000000000" pitchFamily="2" charset="2"/>
                        <a:buChar char=""/>
                      </a:pPr>
                      <a:r>
                        <a:rPr lang="en-US" sz="1100" kern="1400" dirty="0">
                          <a:effectLst/>
                        </a:rPr>
                        <a:t>Parent permission</a:t>
                      </a:r>
                    </a:p>
                    <a:p>
                      <a:pPr marL="0" marR="0" algn="ctr">
                        <a:spcBef>
                          <a:spcPts val="300"/>
                        </a:spcBef>
                        <a:spcAft>
                          <a:spcPts val="300"/>
                        </a:spcAft>
                      </a:pPr>
                      <a:r>
                        <a:rPr lang="en-US" sz="1100" dirty="0">
                          <a:effectLst/>
                        </a:rPr>
                        <a:t>AND</a:t>
                      </a:r>
                    </a:p>
                    <a:p>
                      <a:pPr marL="0" marR="0">
                        <a:spcBef>
                          <a:spcPts val="0"/>
                        </a:spcBef>
                        <a:spcAft>
                          <a:spcPts val="0"/>
                        </a:spcAft>
                      </a:pPr>
                      <a:r>
                        <a:rPr lang="en-US" sz="1100" dirty="0">
                          <a:effectLst/>
                        </a:rPr>
                        <a:t>Academic</a:t>
                      </a:r>
                    </a:p>
                    <a:p>
                      <a:pPr marL="342900" marR="0" lvl="0" indent="-342900">
                        <a:spcBef>
                          <a:spcPts val="0"/>
                        </a:spcBef>
                        <a:spcAft>
                          <a:spcPts val="0"/>
                        </a:spcAft>
                        <a:buFont typeface="Wingdings" panose="05000000000000000000" pitchFamily="2" charset="2"/>
                        <a:buChar char=""/>
                      </a:pPr>
                      <a:r>
                        <a:rPr lang="en-US" sz="1100" kern="1400" dirty="0">
                          <a:effectLst/>
                        </a:rPr>
                        <a:t>Student is in grade 2 or 3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794" marR="40794" marT="0" marB="0"/>
                </a:tc>
                <a:tc>
                  <a:txBody>
                    <a:bodyPr/>
                    <a:lstStyle/>
                    <a:p>
                      <a:pPr marL="0" marR="0">
                        <a:spcBef>
                          <a:spcPts val="0"/>
                        </a:spcBef>
                        <a:spcAft>
                          <a:spcPts val="0"/>
                        </a:spcAft>
                      </a:pPr>
                      <a:r>
                        <a:rPr lang="en-US" sz="1100" dirty="0">
                          <a:effectLst/>
                        </a:rPr>
                        <a:t>Student measures</a:t>
                      </a:r>
                    </a:p>
                    <a:p>
                      <a:pPr marL="342900" marR="0" lvl="0" indent="-342900">
                        <a:spcBef>
                          <a:spcPts val="0"/>
                        </a:spcBef>
                        <a:spcAft>
                          <a:spcPts val="0"/>
                        </a:spcAft>
                        <a:buFont typeface="Symbol" panose="05050102010706020507" pitchFamily="18" charset="2"/>
                        <a:buChar char=""/>
                      </a:pPr>
                      <a:r>
                        <a:rPr lang="en-US" sz="1100" dirty="0" err="1">
                          <a:effectLst/>
                        </a:rPr>
                        <a:t>SSiS</a:t>
                      </a:r>
                      <a:r>
                        <a:rPr lang="en-US" sz="1100" dirty="0">
                          <a:effectLst/>
                        </a:rPr>
                        <a:t>-Rating Scale (Pre/Post)</a:t>
                      </a:r>
                    </a:p>
                    <a:p>
                      <a:pPr marL="342900" marR="0" lvl="0" indent="-342900">
                        <a:spcBef>
                          <a:spcPts val="0"/>
                        </a:spcBef>
                        <a:spcAft>
                          <a:spcPts val="0"/>
                        </a:spcAft>
                        <a:buFont typeface="Symbol" panose="05050102010706020507" pitchFamily="18" charset="2"/>
                        <a:buChar char=""/>
                      </a:pPr>
                      <a:r>
                        <a:rPr lang="en-US" sz="1100" dirty="0">
                          <a:effectLst/>
                        </a:rPr>
                        <a:t>Skills for Greatness (Pre/Post)</a:t>
                      </a:r>
                    </a:p>
                    <a:p>
                      <a:pPr marL="342900" marR="0" lvl="0" indent="-342900">
                        <a:spcBef>
                          <a:spcPts val="0"/>
                        </a:spcBef>
                        <a:spcAft>
                          <a:spcPts val="0"/>
                        </a:spcAft>
                        <a:buFont typeface="Symbol" panose="05050102010706020507" pitchFamily="18" charset="2"/>
                        <a:buChar char=""/>
                      </a:pPr>
                      <a:r>
                        <a:rPr lang="en-US" sz="1100" dirty="0">
                          <a:effectLst/>
                        </a:rPr>
                        <a:t>Daily behavior report (DBR; daily)</a:t>
                      </a:r>
                    </a:p>
                    <a:p>
                      <a:pPr marL="342900" marR="0" lvl="0" indent="-342900">
                        <a:spcBef>
                          <a:spcPts val="0"/>
                        </a:spcBef>
                        <a:spcAft>
                          <a:spcPts val="0"/>
                        </a:spcAft>
                        <a:buFont typeface="Symbol" panose="05050102010706020507" pitchFamily="18" charset="2"/>
                        <a:buChar char=""/>
                      </a:pPr>
                      <a:r>
                        <a:rPr lang="en-US" sz="1100" dirty="0">
                          <a:effectLst/>
                        </a:rPr>
                        <a:t>Attendance and </a:t>
                      </a:r>
                      <a:r>
                        <a:rPr lang="en-US" sz="1100" dirty="0" err="1">
                          <a:effectLst/>
                        </a:rPr>
                        <a:t>tardies</a:t>
                      </a:r>
                      <a:endParaRPr lang="en-US" sz="1100" dirty="0">
                        <a:effectLst/>
                      </a:endParaRPr>
                    </a:p>
                    <a:p>
                      <a:pPr marL="0" marR="0">
                        <a:spcBef>
                          <a:spcPts val="0"/>
                        </a:spcBef>
                        <a:spcAft>
                          <a:spcPts val="0"/>
                        </a:spcAft>
                      </a:pPr>
                      <a:r>
                        <a:rPr lang="en-US" sz="1100" dirty="0">
                          <a:effectLst/>
                        </a:rPr>
                        <a:t> </a:t>
                      </a:r>
                    </a:p>
                    <a:p>
                      <a:pPr marL="0" marR="0">
                        <a:spcBef>
                          <a:spcPts val="0"/>
                        </a:spcBef>
                        <a:spcAft>
                          <a:spcPts val="0"/>
                        </a:spcAft>
                      </a:pPr>
                      <a:r>
                        <a:rPr lang="en-US" sz="1100" dirty="0">
                          <a:effectLst/>
                        </a:rPr>
                        <a:t>Social validity</a:t>
                      </a:r>
                    </a:p>
                    <a:p>
                      <a:pPr marL="342900" marR="0" lvl="0" indent="-342900">
                        <a:spcBef>
                          <a:spcPts val="0"/>
                        </a:spcBef>
                        <a:spcAft>
                          <a:spcPts val="0"/>
                        </a:spcAft>
                        <a:buFont typeface="Symbol" panose="05050102010706020507" pitchFamily="18" charset="2"/>
                        <a:buChar char=""/>
                      </a:pPr>
                      <a:r>
                        <a:rPr lang="en-US" sz="1100" dirty="0">
                          <a:effectLst/>
                        </a:rPr>
                        <a:t>Teacher: IRP-15</a:t>
                      </a:r>
                    </a:p>
                    <a:p>
                      <a:pPr marL="342900" marR="0" lvl="0" indent="-342900">
                        <a:spcBef>
                          <a:spcPts val="0"/>
                        </a:spcBef>
                        <a:spcAft>
                          <a:spcPts val="0"/>
                        </a:spcAft>
                        <a:buFont typeface="Symbol" panose="05050102010706020507" pitchFamily="18" charset="2"/>
                        <a:buChar char=""/>
                      </a:pPr>
                      <a:r>
                        <a:rPr lang="en-US" sz="1100" dirty="0">
                          <a:effectLst/>
                        </a:rPr>
                        <a:t>Student: CIRP</a:t>
                      </a:r>
                    </a:p>
                    <a:p>
                      <a:pPr marL="0" marR="0">
                        <a:spcBef>
                          <a:spcPts val="0"/>
                        </a:spcBef>
                        <a:spcAft>
                          <a:spcPts val="0"/>
                        </a:spcAft>
                      </a:pPr>
                      <a:r>
                        <a:rPr lang="en-US" sz="1100" dirty="0">
                          <a:effectLst/>
                        </a:rPr>
                        <a:t> </a:t>
                      </a:r>
                    </a:p>
                    <a:p>
                      <a:pPr marL="0" marR="0">
                        <a:spcBef>
                          <a:spcPts val="0"/>
                        </a:spcBef>
                        <a:spcAft>
                          <a:spcPts val="0"/>
                        </a:spcAft>
                      </a:pPr>
                      <a:r>
                        <a:rPr lang="en-US" sz="1100" dirty="0">
                          <a:effectLst/>
                        </a:rPr>
                        <a:t>Treatment integrity</a:t>
                      </a:r>
                    </a:p>
                    <a:p>
                      <a:pPr marL="342900" marR="0" lvl="0" indent="-342900">
                        <a:spcBef>
                          <a:spcPts val="0"/>
                        </a:spcBef>
                        <a:spcAft>
                          <a:spcPts val="0"/>
                        </a:spcAft>
                        <a:buFont typeface="Symbol" panose="05050102010706020507" pitchFamily="18" charset="2"/>
                        <a:buChar char=""/>
                      </a:pPr>
                      <a:r>
                        <a:rPr lang="en-US" sz="1100" dirty="0">
                          <a:effectLst/>
                        </a:rPr>
                        <a:t>Tier 2 treatment integrity measures</a:t>
                      </a:r>
                    </a:p>
                    <a:p>
                      <a:pPr marL="342900" marR="0" lvl="0" indent="-342900">
                        <a:spcBef>
                          <a:spcPts val="0"/>
                        </a:spcBef>
                        <a:spcAft>
                          <a:spcPts val="0"/>
                        </a:spcAft>
                        <a:buFont typeface="Symbol" panose="05050102010706020507" pitchFamily="18" charset="2"/>
                        <a:buChar char=""/>
                      </a:pPr>
                      <a:r>
                        <a:rPr lang="en-US" sz="1100" dirty="0">
                          <a:effectLst/>
                        </a:rPr>
                        <a:t>Ci3T TI: Direct observation (30 min if needed)</a:t>
                      </a:r>
                      <a:endParaRPr lang="en-US" sz="1100" dirty="0">
                        <a:effectLst/>
                        <a:latin typeface="Times New Roman" panose="02020603050405020304" pitchFamily="18" charset="0"/>
                        <a:ea typeface="Times New Roman" panose="02020603050405020304" pitchFamily="18" charset="0"/>
                      </a:endParaRPr>
                    </a:p>
                  </a:txBody>
                  <a:tcPr marL="40794" marR="40794" marT="0" marB="0"/>
                </a:tc>
                <a:tc>
                  <a:txBody>
                    <a:bodyPr/>
                    <a:lstStyle/>
                    <a:p>
                      <a:pPr marL="342900" marR="0" lvl="0" indent="-342900">
                        <a:spcBef>
                          <a:spcPts val="0"/>
                        </a:spcBef>
                        <a:spcAft>
                          <a:spcPts val="0"/>
                        </a:spcAft>
                        <a:buFont typeface="Wingdings" panose="05000000000000000000" pitchFamily="2" charset="2"/>
                        <a:buChar char=""/>
                      </a:pPr>
                      <a:r>
                        <a:rPr lang="en-US" sz="11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1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100" kern="1400" dirty="0">
                          <a:effectLst/>
                        </a:rPr>
                        <a:t>SRSS-E7 and I5 scores are in the low risk category</a:t>
                      </a:r>
                    </a:p>
                    <a:p>
                      <a:pPr marL="217170" marR="0">
                        <a:spcBef>
                          <a:spcPts val="0"/>
                        </a:spcBef>
                        <a:spcAft>
                          <a:spcPts val="0"/>
                        </a:spcAft>
                      </a:pPr>
                      <a:r>
                        <a:rPr lang="en-US" sz="1100" kern="1400" dirty="0">
                          <a:effectLst/>
                        </a:rPr>
                        <a:t> </a:t>
                      </a:r>
                      <a:endParaRPr lang="en-US" sz="11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0794" marR="40794"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685801" y="152400"/>
            <a:ext cx="7810501" cy="576649"/>
          </a:xfrm>
          <a:solidFill>
            <a:schemeClr val="accent5"/>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2700" b="1" dirty="0"/>
              <a:t>Positive Action: Tier 2 Groups</a:t>
            </a:r>
          </a:p>
        </p:txBody>
      </p:sp>
      <p:grpSp>
        <p:nvGrpSpPr>
          <p:cNvPr id="7" name="Group 6"/>
          <p:cNvGrpSpPr/>
          <p:nvPr/>
        </p:nvGrpSpPr>
        <p:grpSpPr>
          <a:xfrm>
            <a:off x="8860" y="3092568"/>
            <a:ext cx="3352800" cy="3729990"/>
            <a:chOff x="-1208868" y="2046614"/>
            <a:chExt cx="3983064" cy="4237330"/>
          </a:xfrm>
        </p:grpSpPr>
        <p:sp>
          <p:nvSpPr>
            <p:cNvPr id="3" name="Rectangle 2"/>
            <p:cNvSpPr/>
            <p:nvPr/>
          </p:nvSpPr>
          <p:spPr>
            <a:xfrm>
              <a:off x="-1208868" y="2046614"/>
              <a:ext cx="3983064" cy="4237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68" y="2046614"/>
              <a:ext cx="3966135" cy="3966135"/>
            </a:xfrm>
            <a:prstGeom prst="rect">
              <a:avLst/>
            </a:prstGeom>
          </p:spPr>
        </p:pic>
      </p:grpSp>
    </p:spTree>
    <p:extLst>
      <p:ext uri="{BB962C8B-B14F-4D97-AF65-F5344CB8AC3E}">
        <p14:creationId xmlns:p14="http://schemas.microsoft.com/office/powerpoint/2010/main" val="325719800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33"/>
          <p:cNvSpPr>
            <a:spLocks noChangeArrowheads="1"/>
          </p:cNvSpPr>
          <p:nvPr/>
        </p:nvSpPr>
        <p:spPr bwMode="auto">
          <a:xfrm rot="1802482">
            <a:off x="2514600" y="1066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5" name="AutoShape 35"/>
          <p:cNvSpPr>
            <a:spLocks noChangeArrowheads="1"/>
          </p:cNvSpPr>
          <p:nvPr/>
        </p:nvSpPr>
        <p:spPr bwMode="auto">
          <a:xfrm rot="3883708">
            <a:off x="2081213" y="3481387"/>
            <a:ext cx="1905000" cy="733425"/>
          </a:xfrm>
          <a:prstGeom prst="curvedUpArrow">
            <a:avLst>
              <a:gd name="adj1" fmla="val 51948"/>
              <a:gd name="adj2" fmla="val 103896"/>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6" name="AutoShape 36"/>
          <p:cNvSpPr>
            <a:spLocks noChangeArrowheads="1"/>
          </p:cNvSpPr>
          <p:nvPr/>
        </p:nvSpPr>
        <p:spPr bwMode="auto">
          <a:xfrm>
            <a:off x="228600" y="6096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a:solidFill>
                  <a:srgbClr val="000000"/>
                </a:solidFill>
                <a:latin typeface="Arial" charset="0"/>
                <a:ea typeface="ＭＳ Ｐゴシック" pitchFamily="34" charset="-128"/>
              </a:rPr>
              <a:t>Comprehensive, Integrative,</a:t>
            </a:r>
          </a:p>
          <a:p>
            <a:pPr algn="ctr" eaLnBrk="0" fontAlgn="base" hangingPunct="0">
              <a:spcBef>
                <a:spcPct val="0"/>
              </a:spcBef>
              <a:spcAft>
                <a:spcPct val="0"/>
              </a:spcAft>
            </a:pPr>
            <a:r>
              <a:rPr lang="en-US" sz="1200">
                <a:solidFill>
                  <a:srgbClr val="000000"/>
                </a:solidFill>
                <a:latin typeface="Arial" charset="0"/>
                <a:ea typeface="ＭＳ Ｐゴシック" pitchFamily="34" charset="-128"/>
              </a:rPr>
              <a:t>Three-tiered (CI3T)</a:t>
            </a:r>
          </a:p>
          <a:p>
            <a:pPr algn="ctr" eaLnBrk="0" fontAlgn="base" hangingPunct="0">
              <a:spcBef>
                <a:spcPct val="0"/>
              </a:spcBef>
              <a:spcAft>
                <a:spcPct val="0"/>
              </a:spcAft>
            </a:pPr>
            <a:r>
              <a:rPr lang="en-US" sz="1200">
                <a:solidFill>
                  <a:srgbClr val="000000"/>
                </a:solidFill>
                <a:latin typeface="Arial" charset="0"/>
                <a:ea typeface="ＭＳ Ｐゴシック" pitchFamily="34" charset="-128"/>
              </a:rPr>
              <a:t> Models of Support</a:t>
            </a:r>
          </a:p>
        </p:txBody>
      </p:sp>
      <p:sp>
        <p:nvSpPr>
          <p:cNvPr id="23557" name="AutoShape 39"/>
          <p:cNvSpPr>
            <a:spLocks noChangeArrowheads="1"/>
          </p:cNvSpPr>
          <p:nvPr/>
        </p:nvSpPr>
        <p:spPr bwMode="auto">
          <a:xfrm>
            <a:off x="6019800" y="5029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a:solidFill>
                  <a:srgbClr val="000000"/>
                </a:solidFill>
                <a:latin typeface="Arial" charset="0"/>
                <a:ea typeface="ＭＳ Ｐゴシック" pitchFamily="34" charset="-128"/>
              </a:rPr>
              <a:t>Assess, Design, Implement, and</a:t>
            </a:r>
          </a:p>
          <a:p>
            <a:pPr algn="ctr" eaLnBrk="0" fontAlgn="base" hangingPunct="0">
              <a:spcBef>
                <a:spcPct val="0"/>
              </a:spcBef>
              <a:spcAft>
                <a:spcPct val="0"/>
              </a:spcAft>
            </a:pPr>
            <a:r>
              <a:rPr lang="en-US" sz="1200">
                <a:solidFill>
                  <a:srgbClr val="000000"/>
                </a:solidFill>
                <a:latin typeface="Arial" charset="0"/>
                <a:ea typeface="ＭＳ Ｐゴシック" pitchFamily="34" charset="-128"/>
              </a:rPr>
              <a:t>Evaluate </a:t>
            </a:r>
          </a:p>
        </p:txBody>
      </p:sp>
      <p:sp>
        <p:nvSpPr>
          <p:cNvPr id="23558" name="AutoShape 40"/>
          <p:cNvSpPr>
            <a:spLocks noChangeArrowheads="1"/>
          </p:cNvSpPr>
          <p:nvPr/>
        </p:nvSpPr>
        <p:spPr bwMode="auto">
          <a:xfrm rot="1802482">
            <a:off x="6096000" y="4114800"/>
            <a:ext cx="1828800" cy="609600"/>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charset="0"/>
              <a:ea typeface="ＭＳ Ｐゴシック" pitchFamily="34" charset="-128"/>
            </a:endParaRPr>
          </a:p>
        </p:txBody>
      </p:sp>
      <p:sp>
        <p:nvSpPr>
          <p:cNvPr id="23559" name="AutoShape 37"/>
          <p:cNvSpPr>
            <a:spLocks noChangeArrowheads="1"/>
          </p:cNvSpPr>
          <p:nvPr/>
        </p:nvSpPr>
        <p:spPr bwMode="auto">
          <a:xfrm>
            <a:off x="2209800" y="1981200"/>
            <a:ext cx="2514600" cy="12954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dirty="0">
                <a:solidFill>
                  <a:prstClr val="black"/>
                </a:solidFill>
                <a:latin typeface="Arial" charset="0"/>
                <a:ea typeface="ＭＳ Ｐゴシック" pitchFamily="34" charset="-128"/>
              </a:rPr>
              <a:t>Basic Classroom Management</a:t>
            </a:r>
          </a:p>
          <a:p>
            <a:pPr algn="ctr" eaLnBrk="0" fontAlgn="base" hangingPunct="0">
              <a:spcBef>
                <a:spcPct val="0"/>
              </a:spcBef>
              <a:spcAft>
                <a:spcPct val="0"/>
              </a:spcAft>
            </a:pPr>
            <a:r>
              <a:rPr lang="en-US" sz="1200" dirty="0">
                <a:solidFill>
                  <a:prstClr val="black"/>
                </a:solidFill>
                <a:latin typeface="Arial" charset="0"/>
                <a:ea typeface="ＭＳ Ｐゴシック" pitchFamily="34" charset="-128"/>
              </a:rPr>
              <a:t>Effective Instruction</a:t>
            </a:r>
          </a:p>
          <a:p>
            <a:pPr algn="ctr" eaLnBrk="0" fontAlgn="base" hangingPunct="0">
              <a:spcBef>
                <a:spcPct val="0"/>
              </a:spcBef>
              <a:spcAft>
                <a:spcPct val="0"/>
              </a:spcAft>
            </a:pPr>
            <a:r>
              <a:rPr lang="en-US" sz="1200" dirty="0">
                <a:solidFill>
                  <a:prstClr val="black"/>
                </a:solidFill>
                <a:latin typeface="Arial" charset="0"/>
                <a:ea typeface="ＭＳ Ｐゴシック" pitchFamily="34" charset="-128"/>
              </a:rPr>
              <a:t>Low Intensity Strategies</a:t>
            </a:r>
          </a:p>
        </p:txBody>
      </p:sp>
      <p:sp>
        <p:nvSpPr>
          <p:cNvPr id="23560" name="AutoShape 38"/>
          <p:cNvSpPr>
            <a:spLocks noChangeArrowheads="1"/>
          </p:cNvSpPr>
          <p:nvPr/>
        </p:nvSpPr>
        <p:spPr bwMode="auto">
          <a:xfrm>
            <a:off x="3733800" y="3581400"/>
            <a:ext cx="2514600" cy="1219200"/>
          </a:xfrm>
          <a:prstGeom prst="roundRect">
            <a:avLst>
              <a:gd name="adj" fmla="val 16667"/>
            </a:avLst>
          </a:prstGeom>
          <a:solidFill>
            <a:schemeClr val="bg1"/>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dirty="0">
                <a:latin typeface="Arial" charset="0"/>
                <a:ea typeface="ＭＳ Ｐゴシック" pitchFamily="34" charset="-128"/>
              </a:rPr>
              <a:t>Behavior Contracts </a:t>
            </a:r>
          </a:p>
          <a:p>
            <a:pPr algn="ctr" eaLnBrk="0" fontAlgn="base" hangingPunct="0">
              <a:spcBef>
                <a:spcPct val="0"/>
              </a:spcBef>
              <a:spcAft>
                <a:spcPct val="0"/>
              </a:spcAft>
            </a:pPr>
            <a:r>
              <a:rPr lang="en-US" sz="1200" dirty="0">
                <a:latin typeface="Arial" charset="0"/>
                <a:ea typeface="ＭＳ Ｐゴシック" pitchFamily="34" charset="-128"/>
              </a:rPr>
              <a:t>Self-Monitoring</a:t>
            </a:r>
          </a:p>
          <a:p>
            <a:pPr algn="ctr" eaLnBrk="0" fontAlgn="base" hangingPunct="0">
              <a:spcBef>
                <a:spcPct val="0"/>
              </a:spcBef>
              <a:spcAft>
                <a:spcPct val="0"/>
              </a:spcAft>
            </a:pPr>
            <a:r>
              <a:rPr lang="en-US" sz="1200" dirty="0">
                <a:solidFill>
                  <a:srgbClr val="000000"/>
                </a:solidFill>
                <a:latin typeface="Arial" charset="0"/>
                <a:ea typeface="ＭＳ Ｐゴシック" pitchFamily="34" charset="-128"/>
              </a:rPr>
              <a:t>- -</a:t>
            </a:r>
          </a:p>
          <a:p>
            <a:pPr algn="ctr" eaLnBrk="0" fontAlgn="base" hangingPunct="0">
              <a:spcBef>
                <a:spcPct val="0"/>
              </a:spcBef>
              <a:spcAft>
                <a:spcPct val="0"/>
              </a:spcAft>
            </a:pPr>
            <a:r>
              <a:rPr lang="en-US" sz="1200" b="1" dirty="0">
                <a:solidFill>
                  <a:srgbClr val="C00000"/>
                </a:solidFill>
                <a:latin typeface="Arial" charset="0"/>
                <a:ea typeface="ＭＳ Ｐゴシック" pitchFamily="34" charset="-128"/>
              </a:rPr>
              <a:t>Functional Assessment-Based</a:t>
            </a:r>
          </a:p>
          <a:p>
            <a:pPr algn="ctr" eaLnBrk="0" fontAlgn="base" hangingPunct="0">
              <a:spcBef>
                <a:spcPct val="0"/>
              </a:spcBef>
              <a:spcAft>
                <a:spcPct val="0"/>
              </a:spcAft>
            </a:pPr>
            <a:r>
              <a:rPr lang="en-US" sz="1200" b="1" dirty="0">
                <a:solidFill>
                  <a:srgbClr val="C00000"/>
                </a:solidFill>
                <a:latin typeface="Arial" charset="0"/>
                <a:ea typeface="ＭＳ Ｐゴシック" pitchFamily="34" charset="-128"/>
              </a:rPr>
              <a:t> Interventions</a:t>
            </a:r>
          </a:p>
        </p:txBody>
      </p:sp>
      <p:sp>
        <p:nvSpPr>
          <p:cNvPr id="23561" name="AutoShape 41"/>
          <p:cNvSpPr>
            <a:spLocks noChangeArrowheads="1"/>
          </p:cNvSpPr>
          <p:nvPr/>
        </p:nvSpPr>
        <p:spPr bwMode="auto">
          <a:xfrm>
            <a:off x="1752600" y="2286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Schoolwide Positive Behavior </a:t>
            </a:r>
          </a:p>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Support</a:t>
            </a:r>
          </a:p>
        </p:txBody>
      </p:sp>
      <p:sp>
        <p:nvSpPr>
          <p:cNvPr id="23562" name="AutoShape 42"/>
          <p:cNvSpPr>
            <a:spLocks noChangeArrowheads="1"/>
          </p:cNvSpPr>
          <p:nvPr/>
        </p:nvSpPr>
        <p:spPr bwMode="auto">
          <a:xfrm>
            <a:off x="4267200" y="17526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Low Intensity Strategies</a:t>
            </a:r>
          </a:p>
        </p:txBody>
      </p:sp>
      <p:sp>
        <p:nvSpPr>
          <p:cNvPr id="23563" name="AutoShape 43"/>
          <p:cNvSpPr>
            <a:spLocks noChangeArrowheads="1"/>
          </p:cNvSpPr>
          <p:nvPr/>
        </p:nvSpPr>
        <p:spPr bwMode="auto">
          <a:xfrm>
            <a:off x="1828800" y="4648200"/>
            <a:ext cx="22098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Higher Intensity Strategies</a:t>
            </a:r>
          </a:p>
        </p:txBody>
      </p:sp>
      <p:sp>
        <p:nvSpPr>
          <p:cNvPr id="23564" name="AutoShape 44"/>
          <p:cNvSpPr>
            <a:spLocks noChangeArrowheads="1"/>
          </p:cNvSpPr>
          <p:nvPr/>
        </p:nvSpPr>
        <p:spPr bwMode="auto">
          <a:xfrm>
            <a:off x="4800600" y="6019800"/>
            <a:ext cx="2286000" cy="533400"/>
          </a:xfrm>
          <a:prstGeom prst="roundRect">
            <a:avLst>
              <a:gd name="adj" fmla="val 16667"/>
            </a:avLst>
          </a:prstGeom>
          <a:solidFill>
            <a:srgbClr val="002060"/>
          </a:solidFill>
          <a:ln w="9525">
            <a:solidFill>
              <a:schemeClr val="tx1"/>
            </a:solidFill>
            <a:round/>
            <a:headEnd/>
            <a:tailEnd/>
          </a:ln>
        </p:spPr>
        <p:txBody>
          <a:bodyPr wrap="none" anchor="ctr"/>
          <a:lstStyle/>
          <a:p>
            <a:pPr algn="ctr" eaLnBrk="0" fontAlgn="base" hangingPunct="0">
              <a:spcBef>
                <a:spcPct val="0"/>
              </a:spcBef>
              <a:spcAft>
                <a:spcPct val="0"/>
              </a:spcAft>
            </a:pPr>
            <a:r>
              <a:rPr lang="en-US" sz="1200" b="1">
                <a:solidFill>
                  <a:srgbClr val="FFFFFF"/>
                </a:solidFill>
                <a:latin typeface="Arial" charset="0"/>
                <a:ea typeface="ＭＳ Ｐゴシック" pitchFamily="34" charset="-128"/>
              </a:rPr>
              <a:t>Assessment</a:t>
            </a:r>
          </a:p>
        </p:txBody>
      </p:sp>
      <p:pic>
        <p:nvPicPr>
          <p:cNvPr id="13" name="Picture 17" descr="C:\Users\k923l138\AppData\Local\Microsoft\Windows\Temporary Internet Files\Content.IE5\N0KMUEJ5\MC900441310[1].png"/>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644929" y="3494393"/>
            <a:ext cx="908271" cy="90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kllane\Documents\F13 Manuscripts Submitted\2010 Beyond Behavior\bebe-20-03-cov-1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b="-3453"/>
          <a:stretch/>
        </p:blipFill>
        <p:spPr bwMode="auto">
          <a:xfrm>
            <a:off x="6602619" y="344671"/>
            <a:ext cx="2199534" cy="304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00005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26500" y="2049028"/>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dirty="0">
                <a:solidFill>
                  <a:prstClr val="white"/>
                </a:solidFill>
              </a:rPr>
              <a:t>Tertiary (Tier 3) Intervention Grids</a:t>
            </a:r>
          </a:p>
        </p:txBody>
      </p:sp>
      <p:sp>
        <p:nvSpPr>
          <p:cNvPr id="7" name="Oval 6"/>
          <p:cNvSpPr/>
          <p:nvPr/>
        </p:nvSpPr>
        <p:spPr>
          <a:xfrm>
            <a:off x="2743200" y="990600"/>
            <a:ext cx="3810000" cy="1143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10"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848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eaLnBrk="1" fontAlgn="auto" hangingPunct="1">
              <a:spcAft>
                <a:spcPts val="0"/>
              </a:spcAft>
              <a:defRPr/>
            </a:pPr>
            <a:r>
              <a:rPr lang="en-US" dirty="0">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425313365"/>
              </p:ext>
            </p:extLst>
          </p:nvPr>
        </p:nvGraphicFramePr>
        <p:xfrm>
          <a:off x="533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457200" y="6257925"/>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7797737" y="3733800"/>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9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394" y="495300"/>
            <a:ext cx="7467600" cy="1143000"/>
          </a:xfrm>
          <a:solidFill>
            <a:schemeClr val="tx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rtlCol="0">
            <a:noAutofit/>
          </a:bodyPr>
          <a:lstStyle/>
          <a:p>
            <a:pPr algn="ctr" eaLnBrk="1" fontAlgn="auto" hangingPunct="1">
              <a:spcAft>
                <a:spcPts val="0"/>
              </a:spcAft>
              <a:defRPr/>
            </a:pPr>
            <a:r>
              <a:rPr lang="en-US" sz="3600" dirty="0">
                <a:solidFill>
                  <a:schemeClr val="tx1"/>
                </a:solidFill>
                <a:latin typeface="+mj-lt"/>
              </a:rPr>
              <a:t>Recommendations to Consider</a:t>
            </a:r>
          </a:p>
        </p:txBody>
      </p:sp>
      <p:sp>
        <p:nvSpPr>
          <p:cNvPr id="181251" name="Content Placeholder 2"/>
          <p:cNvSpPr>
            <a:spLocks noGrp="1"/>
          </p:cNvSpPr>
          <p:nvPr>
            <p:ph idx="1"/>
          </p:nvPr>
        </p:nvSpPr>
        <p:spPr>
          <a:xfrm>
            <a:off x="978310" y="1828800"/>
            <a:ext cx="6248400" cy="3886200"/>
          </a:xfrm>
        </p:spPr>
        <p:txBody>
          <a:bodyPr>
            <a:normAutofit fontScale="92500"/>
          </a:bodyPr>
          <a:lstStyle/>
          <a:p>
            <a:pPr eaLnBrk="1" hangingPunct="1">
              <a:spcAft>
                <a:spcPts val="1200"/>
              </a:spcAft>
            </a:pPr>
            <a:r>
              <a:rPr lang="en-US" dirty="0"/>
              <a:t>Recommendation #1: Build Stakeholders’ Expertise</a:t>
            </a:r>
          </a:p>
          <a:p>
            <a:pPr eaLnBrk="1" hangingPunct="1">
              <a:spcAft>
                <a:spcPts val="1200"/>
              </a:spcAft>
            </a:pPr>
            <a:r>
              <a:rPr lang="en-US" dirty="0"/>
              <a:t>Recommendation #2: Develop the Structures to Sustain and Improve Practices</a:t>
            </a:r>
          </a:p>
          <a:p>
            <a:pPr eaLnBrk="1" hangingPunct="1">
              <a:spcAft>
                <a:spcPts val="1200"/>
              </a:spcAft>
            </a:pPr>
            <a:r>
              <a:rPr lang="en-US" dirty="0"/>
              <a:t>Recommendation #3: Conduct Screenings in a Responsible Fashion</a:t>
            </a:r>
          </a:p>
          <a:p>
            <a:pPr eaLnBrk="1" hangingPunct="1">
              <a:spcAft>
                <a:spcPts val="1200"/>
              </a:spcAft>
            </a:pPr>
            <a:r>
              <a:rPr lang="en-US" dirty="0"/>
              <a:t>Recommendation #4: Consider Legal Implications- know your state laws</a:t>
            </a:r>
          </a:p>
        </p:txBody>
      </p:sp>
      <p:sp>
        <p:nvSpPr>
          <p:cNvPr id="3" name="Footer Placeholder 2"/>
          <p:cNvSpPr>
            <a:spLocks noGrp="1"/>
          </p:cNvSpPr>
          <p:nvPr>
            <p:ph type="ftr" sz="quarter" idx="11"/>
          </p:nvPr>
        </p:nvSpPr>
        <p:spPr>
          <a:xfrm>
            <a:off x="3203448" y="6096000"/>
            <a:ext cx="3502152" cy="365125"/>
          </a:xfrm>
        </p:spPr>
        <p:txBody>
          <a:bodyPr/>
          <a:lstStyle/>
          <a:p>
            <a:pPr>
              <a:defRPr/>
            </a:pPr>
            <a:r>
              <a:rPr lang="en-US" dirty="0"/>
              <a:t>(Lane &amp; Oakes, 2012)</a:t>
            </a:r>
          </a:p>
        </p:txBody>
      </p:sp>
      <p:pic>
        <p:nvPicPr>
          <p:cNvPr id="181252" name="Picture 2" descr="_2_126B14DC126B1074005A90E0852579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267200"/>
            <a:ext cx="2052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032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578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duotone>
              <a:schemeClr val="bg2">
                <a:shade val="69000"/>
                <a:hueMod val="108000"/>
                <a:satMod val="164000"/>
                <a:lumMod val="74000"/>
              </a:schemeClr>
              <a:schemeClr val="bg2">
                <a:tint val="96000"/>
                <a:hueMod val="88000"/>
                <a:satMod val="140000"/>
                <a:lumMod val="132000"/>
              </a:schemeClr>
            </a:duotone>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631265" y="1592363"/>
            <a:ext cx="6652770" cy="3048000"/>
            <a:chOff x="112165" y="751543"/>
            <a:chExt cx="8870360" cy="4064000"/>
          </a:xfrm>
        </p:grpSpPr>
        <p:sp>
          <p:nvSpPr>
            <p:cNvPr id="5" name="Freeform 4"/>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a:ln>
                    <a:noFill/>
                  </a:ln>
                  <a:solidFill>
                    <a:prstClr val="white"/>
                  </a:solidFill>
                  <a:effectLst/>
                  <a:uLnTx/>
                  <a:uFillTx/>
                  <a:latin typeface="Century Gothic" panose="020B0502020202020204"/>
                  <a:ea typeface="+mn-ea"/>
                  <a:cs typeface="+mn-cs"/>
                </a:rPr>
                <a:t>Session 1:</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2 hours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7" name="Freeform 6"/>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2:</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Full day</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9" name="Freeform 8"/>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3:</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2 hours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How to monitor the plan</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11" name="Freeform 10"/>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33388"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4:</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Full day</a:t>
              </a:r>
            </a:p>
            <a:p>
              <a:pPr marL="95250" marR="0" lvl="1" indent="-95250" algn="l" defTabSz="333375"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13" name="Freeform 12"/>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5:</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2 hours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Building Tier 3 supports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15" name="Freeform 14"/>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lumOff val="0"/>
                    <a:alphaOff val="0"/>
                    <a:tint val="98000"/>
                    <a:lumMod val="114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74676"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Session 6:</a:t>
              </a:r>
              <a:b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Full day</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17" name="Right Arrow 16"/>
            <p:cNvSpPr/>
            <p:nvPr/>
          </p:nvSpPr>
          <p:spPr>
            <a:xfrm>
              <a:off x="466880" y="3743324"/>
              <a:ext cx="8160930" cy="614363"/>
            </a:xfrm>
            <a:prstGeom prst="right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grpSp>
      <p:sp>
        <p:nvSpPr>
          <p:cNvPr id="2" name="Title 1"/>
          <p:cNvSpPr>
            <a:spLocks noGrp="1"/>
          </p:cNvSpPr>
          <p:nvPr>
            <p:ph type="title"/>
          </p:nvPr>
        </p:nvSpPr>
        <p:spPr>
          <a:xfrm>
            <a:off x="1143000" y="932260"/>
            <a:ext cx="6858000" cy="597699"/>
          </a:xfrm>
        </p:spPr>
        <p:txBody>
          <a:bodyPr anchor="ctr"/>
          <a:lstStyle/>
          <a:p>
            <a:pPr algn="ctr"/>
            <a:r>
              <a:rPr lang="en-US" sz="2700" dirty="0">
                <a:solidFill>
                  <a:schemeClr val="bg1"/>
                </a:solidFill>
                <a:latin typeface="Calibri" charset="0"/>
                <a:ea typeface="Calibri" charset="0"/>
                <a:cs typeface="Calibri" charset="0"/>
              </a:rPr>
              <a:t>Ci3T Professional Learning Series</a:t>
            </a:r>
          </a:p>
        </p:txBody>
      </p:sp>
      <p:graphicFrame>
        <p:nvGraphicFramePr>
          <p:cNvPr id="4" name="Diagram 3"/>
          <p:cNvGraphicFramePr/>
          <p:nvPr>
            <p:extLst/>
          </p:nvPr>
        </p:nvGraphicFramePr>
        <p:xfrm>
          <a:off x="2082923" y="3555212"/>
          <a:ext cx="5550694"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Freeform 13"/>
          <p:cNvSpPr/>
          <p:nvPr/>
        </p:nvSpPr>
        <p:spPr>
          <a:xfrm>
            <a:off x="8316487" y="1592363"/>
            <a:ext cx="430202" cy="2704608"/>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alphaOff val="0"/>
                  <a:tint val="98000"/>
                  <a:lumMod val="50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vert270" wrap="none" lIns="68580" tIns="68580" rIns="68580" bIns="68580" numCol="1" spcCol="1270" anchor="ctr" anchorCtr="0">
            <a:noAutofit/>
          </a:bodyPr>
          <a:lstStyle/>
          <a:p>
            <a:pPr marL="0" marR="0" lvl="0" indent="0" algn="ctr"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16" name="Freeform 15"/>
          <p:cNvSpPr/>
          <p:nvPr/>
        </p:nvSpPr>
        <p:spPr>
          <a:xfrm>
            <a:off x="404142" y="1592363"/>
            <a:ext cx="1194671" cy="2704608"/>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a:gsLst>
              <a:gs pos="0">
                <a:schemeClr val="accent1">
                  <a:hueOff val="0"/>
                  <a:satOff val="0"/>
                  <a:alphaOff val="0"/>
                  <a:tint val="98000"/>
                  <a:lumMod val="50000"/>
                </a:schemeClr>
              </a:gs>
              <a:gs pos="100000">
                <a:srgbClr val="2E4188"/>
              </a:gs>
            </a:gsLst>
          </a:gra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4676" tIns="171450" rIns="0" bIns="685800" numCol="1" spcCol="1270" anchor="t" anchorCtr="0">
            <a:noAutofit/>
          </a:bodyPr>
          <a:lstStyle/>
          <a:p>
            <a:pPr marL="0" marR="0" lvl="0" indent="0" algn="l" defTabSz="466725" rtl="0" eaLnBrk="1" fontAlgn="auto" latinLnBrk="0" hangingPunct="1">
              <a:lnSpc>
                <a:spcPct val="100000"/>
              </a:lnSpc>
              <a:spcBef>
                <a:spcPct val="0"/>
              </a:spcBef>
              <a:spcAft>
                <a:spcPts val="675"/>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entury Gothic" panose="020B0502020202020204"/>
                <a:ea typeface="+mn-ea"/>
                <a:cs typeface="+mn-cs"/>
              </a:rPr>
              <a:t>Pre-Training Activities</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Team member selection</a:t>
            </a:r>
          </a:p>
          <a:p>
            <a:pPr marL="95250" marR="0" lvl="1" indent="-95250" algn="l" defTabSz="366713" rtl="0" eaLnBrk="1" fontAlgn="auto" latinLnBrk="0" hangingPunct="1">
              <a:lnSpc>
                <a:spcPct val="100000"/>
              </a:lnSpc>
              <a:spcBef>
                <a:spcPct val="0"/>
              </a:spcBef>
              <a:spcAft>
                <a:spcPts val="675"/>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38266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41758"/>
            <a:ext cx="6629400" cy="2308324"/>
          </a:xfrm>
          <a:prstGeom prst="rect">
            <a:avLst/>
          </a:prstGeom>
          <a:solidFill>
            <a:schemeClr val="tx2">
              <a:lumMod val="40000"/>
              <a:lumOff val="60000"/>
            </a:schemeClr>
          </a:solidFill>
        </p:spPr>
        <p:txBody>
          <a:bodyPr wrap="squar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graphicFrame>
        <p:nvGraphicFramePr>
          <p:cNvPr id="6" name="Diagram 5"/>
          <p:cNvGraphicFramePr/>
          <p:nvPr>
            <p:extLst/>
          </p:nvPr>
        </p:nvGraphicFramePr>
        <p:xfrm>
          <a:off x="609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3291840" y="768985"/>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5553075" y="1489075"/>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3657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dirty="0">
                <a:solidFill>
                  <a:prstClr val="black"/>
                </a:solidFill>
                <a:latin typeface="Times New Roman"/>
                <a:ea typeface="Times New Roman"/>
              </a:rPr>
              <a:t>Ci3T Training Series</a:t>
            </a:r>
          </a:p>
        </p:txBody>
      </p:sp>
      <p:sp>
        <p:nvSpPr>
          <p:cNvPr id="10" name="Down Arrow 9"/>
          <p:cNvSpPr/>
          <p:nvPr/>
        </p:nvSpPr>
        <p:spPr>
          <a:xfrm>
            <a:off x="7193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4998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2" name="Down Arrow 11"/>
          <p:cNvSpPr/>
          <p:nvPr/>
        </p:nvSpPr>
        <p:spPr>
          <a:xfrm>
            <a:off x="2859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00B050"/>
              </a:solidFill>
            </a:endParaRPr>
          </a:p>
        </p:txBody>
      </p:sp>
      <p:sp>
        <p:nvSpPr>
          <p:cNvPr id="13" name="Right Arrow 12"/>
          <p:cNvSpPr/>
          <p:nvPr/>
        </p:nvSpPr>
        <p:spPr>
          <a:xfrm>
            <a:off x="152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Additional Professional Development on Specific Topics</a:t>
            </a:r>
          </a:p>
        </p:txBody>
      </p:sp>
      <p:sp>
        <p:nvSpPr>
          <p:cNvPr id="14" name="Rounded Rectangle 13"/>
          <p:cNvSpPr/>
          <p:nvPr/>
        </p:nvSpPr>
        <p:spPr>
          <a:xfrm>
            <a:off x="2678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Core Content Curriculum</a:t>
            </a:r>
          </a:p>
        </p:txBody>
      </p:sp>
      <p:sp>
        <p:nvSpPr>
          <p:cNvPr id="15" name="Rounded Rectangle 14"/>
          <p:cNvSpPr/>
          <p:nvPr/>
        </p:nvSpPr>
        <p:spPr>
          <a:xfrm>
            <a:off x="2678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Teacher Driven Supports: Instructional Techniques to Improve Students’ Motivation; General Classroom Management Practices; Low-Intensity Behavior Supports</a:t>
            </a:r>
          </a:p>
        </p:txBody>
      </p:sp>
      <p:sp>
        <p:nvSpPr>
          <p:cNvPr id="16" name="Rounded Rectangle 15"/>
          <p:cNvSpPr/>
          <p:nvPr/>
        </p:nvSpPr>
        <p:spPr>
          <a:xfrm>
            <a:off x="7095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Functional Assessment-based Interventions</a:t>
            </a:r>
          </a:p>
        </p:txBody>
      </p:sp>
      <p:sp>
        <p:nvSpPr>
          <p:cNvPr id="17" name="Rounded Rectangle 16"/>
          <p:cNvSpPr/>
          <p:nvPr/>
        </p:nvSpPr>
        <p:spPr>
          <a:xfrm>
            <a:off x="2678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4953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Student Driven Interventions, Strategies, &amp; Practices</a:t>
            </a:r>
          </a:p>
        </p:txBody>
      </p:sp>
      <p:sp>
        <p:nvSpPr>
          <p:cNvPr id="20" name="Rounded Rectangle 19"/>
          <p:cNvSpPr/>
          <p:nvPr/>
        </p:nvSpPr>
        <p:spPr>
          <a:xfrm>
            <a:off x="4953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Check In - Check Out</a:t>
            </a:r>
          </a:p>
        </p:txBody>
      </p:sp>
      <p:sp>
        <p:nvSpPr>
          <p:cNvPr id="21" name="Rounded Rectangle 20"/>
          <p:cNvSpPr/>
          <p:nvPr/>
        </p:nvSpPr>
        <p:spPr>
          <a:xfrm>
            <a:off x="7095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Additional Tier 3 Supports</a:t>
            </a:r>
          </a:p>
        </p:txBody>
      </p:sp>
      <p:sp>
        <p:nvSpPr>
          <p:cNvPr id="19" name="Right Arrow 18"/>
          <p:cNvSpPr/>
          <p:nvPr/>
        </p:nvSpPr>
        <p:spPr>
          <a:xfrm>
            <a:off x="76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Ci3T Team Training Sequence</a:t>
            </a:r>
          </a:p>
        </p:txBody>
      </p:sp>
      <p:sp>
        <p:nvSpPr>
          <p:cNvPr id="22" name="Rounded Rectangle 21"/>
          <p:cNvSpPr/>
          <p:nvPr/>
        </p:nvSpPr>
        <p:spPr>
          <a:xfrm rot="20838025">
            <a:off x="6934707" y="646464"/>
            <a:ext cx="194593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Implementation Stages of Tier 2 and 3 within Ci3T</a:t>
            </a:r>
          </a:p>
        </p:txBody>
      </p:sp>
    </p:spTree>
    <p:extLst>
      <p:ext uri="{BB962C8B-B14F-4D97-AF65-F5344CB8AC3E}">
        <p14:creationId xmlns:p14="http://schemas.microsoft.com/office/powerpoint/2010/main" val="1503694102"/>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399033" y="857251"/>
          <a:ext cx="7744968" cy="5227320"/>
        </p:xfrm>
        <a:graphic>
          <a:graphicData uri="http://schemas.openxmlformats.org/drawingml/2006/table">
            <a:tbl>
              <a:tblPr firstRow="1" bandRow="1">
                <a:tableStyleId>{5C22544A-7EE6-4342-B048-85BDC9FD1C3A}</a:tableStyleId>
              </a:tblPr>
              <a:tblGrid>
                <a:gridCol w="860552">
                  <a:extLst>
                    <a:ext uri="{9D8B030D-6E8A-4147-A177-3AD203B41FA5}">
                      <a16:colId xmlns:a16="http://schemas.microsoft.com/office/drawing/2014/main" val="982221062"/>
                    </a:ext>
                  </a:extLst>
                </a:gridCol>
                <a:gridCol w="860552">
                  <a:extLst>
                    <a:ext uri="{9D8B030D-6E8A-4147-A177-3AD203B41FA5}">
                      <a16:colId xmlns:a16="http://schemas.microsoft.com/office/drawing/2014/main" val="928380305"/>
                    </a:ext>
                  </a:extLst>
                </a:gridCol>
                <a:gridCol w="860552">
                  <a:extLst>
                    <a:ext uri="{9D8B030D-6E8A-4147-A177-3AD203B41FA5}">
                      <a16:colId xmlns:a16="http://schemas.microsoft.com/office/drawing/2014/main" val="1869208923"/>
                    </a:ext>
                  </a:extLst>
                </a:gridCol>
                <a:gridCol w="860552">
                  <a:extLst>
                    <a:ext uri="{9D8B030D-6E8A-4147-A177-3AD203B41FA5}">
                      <a16:colId xmlns:a16="http://schemas.microsoft.com/office/drawing/2014/main" val="300311761"/>
                    </a:ext>
                  </a:extLst>
                </a:gridCol>
                <a:gridCol w="860552">
                  <a:extLst>
                    <a:ext uri="{9D8B030D-6E8A-4147-A177-3AD203B41FA5}">
                      <a16:colId xmlns:a16="http://schemas.microsoft.com/office/drawing/2014/main" val="1330973351"/>
                    </a:ext>
                  </a:extLst>
                </a:gridCol>
                <a:gridCol w="860552">
                  <a:extLst>
                    <a:ext uri="{9D8B030D-6E8A-4147-A177-3AD203B41FA5}">
                      <a16:colId xmlns:a16="http://schemas.microsoft.com/office/drawing/2014/main" val="347397456"/>
                    </a:ext>
                  </a:extLst>
                </a:gridCol>
                <a:gridCol w="860552">
                  <a:extLst>
                    <a:ext uri="{9D8B030D-6E8A-4147-A177-3AD203B41FA5}">
                      <a16:colId xmlns:a16="http://schemas.microsoft.com/office/drawing/2014/main" val="3630951689"/>
                    </a:ext>
                  </a:extLst>
                </a:gridCol>
                <a:gridCol w="860552">
                  <a:extLst>
                    <a:ext uri="{9D8B030D-6E8A-4147-A177-3AD203B41FA5}">
                      <a16:colId xmlns:a16="http://schemas.microsoft.com/office/drawing/2014/main" val="3120191633"/>
                    </a:ext>
                  </a:extLst>
                </a:gridCol>
                <a:gridCol w="860552">
                  <a:extLst>
                    <a:ext uri="{9D8B030D-6E8A-4147-A177-3AD203B41FA5}">
                      <a16:colId xmlns:a16="http://schemas.microsoft.com/office/drawing/2014/main" val="1067188364"/>
                    </a:ext>
                  </a:extLst>
                </a:gridCol>
              </a:tblGrid>
              <a:tr h="342900">
                <a:tc>
                  <a:txBody>
                    <a:bodyPr/>
                    <a:lstStyle/>
                    <a:p>
                      <a:pPr algn="ctr"/>
                      <a:r>
                        <a:rPr lang="en-US" sz="1800" dirty="0">
                          <a:solidFill>
                            <a:schemeClr val="tx1"/>
                          </a:solidFill>
                          <a:latin typeface="+mn-lt"/>
                        </a:rPr>
                        <a:t>Sep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Oct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Nov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Dec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Jan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Feb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Mar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Apr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rPr>
                        <a:t>May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7523294"/>
                  </a:ext>
                </a:extLst>
              </a:tr>
              <a:tr h="1188720">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p>
                    <a:p>
                      <a:pPr algn="ctr"/>
                      <a:r>
                        <a:rPr lang="en-US" sz="1200" dirty="0">
                          <a:latin typeface="+mn-lt"/>
                        </a:rPr>
                        <a:t>Day 1</a:t>
                      </a:r>
                      <a:endParaRPr lang="en-US" sz="900" baseline="0" dirty="0">
                        <a:latin typeface="+mn-lt"/>
                      </a:endParaRPr>
                    </a:p>
                    <a:p>
                      <a:pPr algn="ctr"/>
                      <a:endParaRPr lang="en-US" sz="900" baseline="0" dirty="0">
                        <a:latin typeface="+mn-lt"/>
                      </a:endParaRPr>
                    </a:p>
                    <a:p>
                      <a:pPr algn="ctr"/>
                      <a:r>
                        <a:rPr lang="en-US" sz="900" baseline="0" dirty="0">
                          <a:latin typeface="+mn-lt"/>
                        </a:rPr>
                        <a:t> </a:t>
                      </a:r>
                    </a:p>
                    <a:p>
                      <a:pPr algn="ctr"/>
                      <a:r>
                        <a:rPr lang="en-US" sz="1100" b="1" baseline="0" dirty="0">
                          <a:latin typeface="+mn-lt"/>
                        </a:rPr>
                        <a:t>11/13/18</a:t>
                      </a:r>
                    </a:p>
                    <a:p>
                      <a:pPr algn="ctr"/>
                      <a:r>
                        <a:rPr lang="en-US" sz="1100" b="1" baseline="0" dirty="0">
                          <a:latin typeface="+mn-lt"/>
                        </a:rPr>
                        <a:t>5:00-7:00PM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2</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12/05/18</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01/15/19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5:00-7:00PM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4</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02/12/19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endParaRPr lang="en-US" sz="15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5</a:t>
                      </a: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900"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04/03/19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5:00-7:00PM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KU Ci3T</a:t>
                      </a:r>
                      <a:r>
                        <a:rPr lang="en-US" sz="1200" b="1" baseline="0" dirty="0">
                          <a:latin typeface="+mn-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n-lt"/>
                        </a:rPr>
                        <a:t>Day</a:t>
                      </a:r>
                      <a:r>
                        <a:rPr lang="en-US" sz="1200" baseline="0" dirty="0">
                          <a:latin typeface="+mn-lt"/>
                        </a:rPr>
                        <a:t> 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baseline="0" dirty="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05/09/19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8:00AM-4:00PM</a:t>
                      </a:r>
                      <a:endParaRPr lang="en-US" sz="1100" b="1"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3456165544"/>
                  </a:ext>
                </a:extLst>
              </a:tr>
              <a:tr h="777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algn="ctr"/>
                      <a:r>
                        <a:rPr lang="en-US" sz="1200" baseline="0" dirty="0">
                          <a:latin typeface="+mn-lt"/>
                        </a:rPr>
                        <a:t>Day 1</a:t>
                      </a:r>
                    </a:p>
                    <a:p>
                      <a:pPr algn="ctr"/>
                      <a:r>
                        <a:rPr lang="en-US" sz="1100" b="1" baseline="0" dirty="0">
                          <a:latin typeface="+mn-lt"/>
                        </a:rPr>
                        <a:t>09/19/18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11/14/18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Day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01/16/19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sz="2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03/19/19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KU Ci3T IMP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04/02/19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063289"/>
                  </a:ext>
                </a:extLst>
              </a:tr>
              <a:tr h="10972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Technology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Day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09/20/18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9:00AM-12:00PM</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0" lang="en-US" sz="1200" b="1" i="0" u="none" strike="noStrike" kern="1200" cap="none" spc="0" normalizeH="0" baseline="0" dirty="0">
                          <a:ln>
                            <a:noFill/>
                          </a:ln>
                          <a:solidFill>
                            <a:prstClr val="black"/>
                          </a:solidFill>
                          <a:effectLst/>
                          <a:uLnTx/>
                          <a:uFillTx/>
                          <a:latin typeface="+mn-lt"/>
                          <a:ea typeface="+mn-ea"/>
                          <a:cs typeface="+mn-cs"/>
                        </a:rPr>
                        <a:t>Technology Training</a:t>
                      </a:r>
                    </a:p>
                    <a:p>
                      <a:pPr marL="0" algn="ctr" defTabSz="914400" rtl="0" eaLnBrk="1" latinLnBrk="0" hangingPunct="1"/>
                      <a:r>
                        <a:rPr kumimoji="0" lang="en-US" sz="1200" b="0" i="0" u="none" strike="noStrike" kern="1200" cap="none" spc="0" normalizeH="0" baseline="0" dirty="0">
                          <a:ln>
                            <a:noFill/>
                          </a:ln>
                          <a:solidFill>
                            <a:prstClr val="black"/>
                          </a:solidFill>
                          <a:effectLst/>
                          <a:uLnTx/>
                          <a:uFillTx/>
                          <a:latin typeface="+mn-lt"/>
                          <a:ea typeface="+mn-ea"/>
                          <a:cs typeface="+mn-cs"/>
                        </a:rPr>
                        <a:t>Day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11/28/18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5:00-7:00PM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3805749"/>
                  </a:ext>
                </a:extLst>
              </a:tr>
              <a:tr h="960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09/20/18</a:t>
                      </a:r>
                      <a:endParaRPr lang="en-US" sz="1200" b="1"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15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11/16/18</a:t>
                      </a:r>
                      <a:endParaRPr lang="en-US" sz="1200"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12/07/18</a:t>
                      </a:r>
                      <a:endParaRPr lang="en-US" sz="1200"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01/17/19</a:t>
                      </a:r>
                      <a:endParaRPr lang="en-US" sz="1200"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mn-lt"/>
                        </a:rPr>
                        <a:t>TOT</a:t>
                      </a:r>
                      <a:r>
                        <a:rPr lang="en-US" sz="1200" b="1" baseline="0" dirty="0">
                          <a:latin typeface="+mn-lt"/>
                        </a:rPr>
                        <a: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02/13/19</a:t>
                      </a:r>
                      <a:endParaRPr lang="en-US" sz="1200" baseline="0" dirty="0">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Session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03/21/19</a:t>
                      </a:r>
                      <a:endParaRPr lang="en-US" sz="1200" b="0"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Session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04/04/19</a:t>
                      </a:r>
                      <a:endParaRPr lang="en-US" sz="1200" b="0"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TOT Coaching Call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Session 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05/03/19</a:t>
                      </a:r>
                      <a:endParaRPr lang="en-US" sz="1200" b="0" kern="1200" dirty="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417962913"/>
                  </a:ext>
                </a:extLst>
              </a:tr>
              <a:tr h="80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bg1"/>
                        </a:solidFill>
                        <a:effectLst/>
                        <a:uLnTx/>
                        <a:uFillTx/>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Session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10/03/18</a:t>
                      </a:r>
                      <a:r>
                        <a:rPr kumimoji="0" lang="en-US" sz="1200" b="1" i="0" u="none" strike="noStrike" kern="1200" cap="none" spc="0" normalizeH="0" baseline="0" noProof="0" dirty="0">
                          <a:ln>
                            <a:noFill/>
                          </a:ln>
                          <a:solidFill>
                            <a:schemeClr val="tx1"/>
                          </a:solidFill>
                          <a:effectLst/>
                          <a:uLnTx/>
                          <a:uFillTx/>
                          <a:latin typeface="+mn-lt"/>
                          <a:ea typeface="+mn-ea"/>
                          <a:cs typeface="+mn-cs"/>
                        </a:rPr>
                        <a:t> </a:t>
                      </a:r>
                      <a:endParaRPr lang="en-US" sz="12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 </a:t>
                      </a:r>
                      <a:r>
                        <a:rPr kumimoji="0" lang="en-US" sz="1200" b="0" i="0" u="none" strike="noStrike" kern="1200" cap="none" spc="0" normalizeH="0" baseline="0" noProof="0" dirty="0">
                          <a:ln>
                            <a:noFill/>
                          </a:ln>
                          <a:solidFill>
                            <a:schemeClr val="tx1"/>
                          </a:solidFill>
                          <a:effectLst/>
                          <a:uLnTx/>
                          <a:uFillTx/>
                          <a:latin typeface="+mn-lt"/>
                          <a:ea typeface="+mn-ea"/>
                          <a:cs typeface="+mn-cs"/>
                        </a:rPr>
                        <a:t>Session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11/15/18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 </a:t>
                      </a:r>
                      <a:r>
                        <a:rPr kumimoji="0" lang="en-US" sz="1200" b="0" i="0" u="none" strike="noStrike" kern="1200" cap="none" spc="0" normalizeH="0" baseline="0" noProof="0" dirty="0">
                          <a:ln>
                            <a:noFill/>
                          </a:ln>
                          <a:solidFill>
                            <a:schemeClr val="tx1"/>
                          </a:solidFill>
                          <a:effectLst/>
                          <a:uLnTx/>
                          <a:uFillTx/>
                          <a:latin typeface="+mn-lt"/>
                          <a:ea typeface="+mn-ea"/>
                          <a:cs typeface="+mn-cs"/>
                        </a:rPr>
                        <a:t>Session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01/24/19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 </a:t>
                      </a:r>
                      <a:r>
                        <a:rPr kumimoji="0" lang="en-US" sz="1200" b="0" i="0" u="none" strike="noStrike" kern="1200" cap="none" spc="0" normalizeH="0" baseline="0" noProof="0" dirty="0">
                          <a:ln>
                            <a:noFill/>
                          </a:ln>
                          <a:solidFill>
                            <a:schemeClr val="tx1"/>
                          </a:solidFill>
                          <a:effectLst/>
                          <a:uLnTx/>
                          <a:uFillTx/>
                          <a:latin typeface="+mn-lt"/>
                          <a:ea typeface="+mn-ea"/>
                          <a:cs typeface="+mn-cs"/>
                        </a:rPr>
                        <a:t>Session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03/20/19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mn-lt"/>
                          <a:ea typeface="+mn-ea"/>
                          <a:cs typeface="+mn-cs"/>
                        </a:rPr>
                        <a:t>KU Ci3T  EMPOWER </a:t>
                      </a:r>
                      <a:r>
                        <a:rPr kumimoji="0" lang="en-US" sz="1200" b="0" i="0" u="none" strike="noStrike" kern="1200" cap="none" spc="0" normalizeH="0" baseline="0" noProof="0" dirty="0">
                          <a:ln>
                            <a:noFill/>
                          </a:ln>
                          <a:solidFill>
                            <a:schemeClr val="tx1"/>
                          </a:solidFill>
                          <a:effectLst/>
                          <a:uLnTx/>
                          <a:uFillTx/>
                          <a:latin typeface="+mn-lt"/>
                          <a:ea typeface="+mn-ea"/>
                          <a:cs typeface="+mn-cs"/>
                        </a:rPr>
                        <a:t>Session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04/17/19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220560"/>
                  </a:ext>
                </a:extLst>
              </a:tr>
            </a:tbl>
          </a:graphicData>
        </a:graphic>
      </p:graphicFrame>
      <p:sp>
        <p:nvSpPr>
          <p:cNvPr id="11" name="Pentagon 10"/>
          <p:cNvSpPr/>
          <p:nvPr/>
        </p:nvSpPr>
        <p:spPr>
          <a:xfrm>
            <a:off x="1" y="1404120"/>
            <a:ext cx="1651378" cy="833755"/>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KU Ci3T TRAINING</a:t>
            </a:r>
          </a:p>
        </p:txBody>
      </p:sp>
      <p:sp>
        <p:nvSpPr>
          <p:cNvPr id="12" name="Pentagon 11"/>
          <p:cNvSpPr/>
          <p:nvPr/>
        </p:nvSpPr>
        <p:spPr>
          <a:xfrm>
            <a:off x="0" y="2342180"/>
            <a:ext cx="1651379" cy="938682"/>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KU Ci3T  </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IMPLEMENTATION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5:00-7:00 PM</a:t>
            </a:r>
          </a:p>
        </p:txBody>
      </p:sp>
      <p:sp>
        <p:nvSpPr>
          <p:cNvPr id="14" name="Pentagon 13"/>
          <p:cNvSpPr/>
          <p:nvPr/>
        </p:nvSpPr>
        <p:spPr>
          <a:xfrm>
            <a:off x="-1" y="4354508"/>
            <a:ext cx="1651379" cy="85134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Trainer of Trainers Coaching Calls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4:00-5:30 PM</a:t>
            </a:r>
          </a:p>
        </p:txBody>
      </p:sp>
      <p:sp>
        <p:nvSpPr>
          <p:cNvPr id="15" name="Pentagon 14"/>
          <p:cNvSpPr/>
          <p:nvPr/>
        </p:nvSpPr>
        <p:spPr>
          <a:xfrm>
            <a:off x="-2" y="5296902"/>
            <a:ext cx="1651379" cy="671896"/>
          </a:xfrm>
          <a:prstGeom prst="homePlate">
            <a:avLst/>
          </a:prstGeom>
          <a:solidFill>
            <a:schemeClr val="tx1">
              <a:lumMod val="85000"/>
              <a:lumOff val="1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KU Project EMPOWER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5:00-7:00 PM</a:t>
            </a:r>
          </a:p>
        </p:txBody>
      </p:sp>
      <p:sp>
        <p:nvSpPr>
          <p:cNvPr id="7" name="Rectangle 6"/>
          <p:cNvSpPr/>
          <p:nvPr/>
        </p:nvSpPr>
        <p:spPr>
          <a:xfrm rot="16200000">
            <a:off x="4457048" y="-656011"/>
            <a:ext cx="824265" cy="6940296"/>
          </a:xfrm>
          <a:prstGeom prst="rect">
            <a:avLst/>
          </a:prstGeom>
          <a:noFill/>
          <a:ln w="76200">
            <a:solidFill>
              <a:schemeClr val="accent1">
                <a:lumMod val="50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rot="16200000">
            <a:off x="4865537" y="2610780"/>
            <a:ext cx="820079" cy="6127502"/>
          </a:xfrm>
          <a:prstGeom prst="rect">
            <a:avLst/>
          </a:prstGeom>
          <a:noFill/>
          <a:ln w="76200">
            <a:solidFill>
              <a:schemeClr val="accent1">
                <a:lumMod val="50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3"/>
          <p:cNvSpPr txBox="1">
            <a:spLocks/>
          </p:cNvSpPr>
          <p:nvPr/>
        </p:nvSpPr>
        <p:spPr>
          <a:xfrm>
            <a:off x="685800" y="146712"/>
            <a:ext cx="8229600" cy="660400"/>
          </a:xfrm>
          <a:prstGeom prst="rect">
            <a:avLst/>
          </a:prstGeom>
          <a:noFill/>
        </p:spPr>
        <p:txBody>
          <a:bodyPr vert="horz" lIns="91440" tIns="45720" rIns="91440" bIns="45720" rtlCol="0" anchor="ctr">
            <a:normAutofit fontScale="9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Upcoming Professional Development</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3" name="Left Arrow 12"/>
          <p:cNvSpPr/>
          <p:nvPr/>
        </p:nvSpPr>
        <p:spPr>
          <a:xfrm rot="20430917">
            <a:off x="6889561" y="4234107"/>
            <a:ext cx="2178451" cy="1634144"/>
          </a:xfrm>
          <a:prstGeom prst="lef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Register 2-3 colleagues today!</a:t>
            </a:r>
          </a:p>
        </p:txBody>
      </p:sp>
    </p:spTree>
    <p:extLst>
      <p:ext uri="{BB962C8B-B14F-4D97-AF65-F5344CB8AC3E}">
        <p14:creationId xmlns:p14="http://schemas.microsoft.com/office/powerpoint/2010/main" val="1592060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5"/>
            <a:ext cx="8282254" cy="1325563"/>
          </a:xfrm>
        </p:spPr>
        <p:txBody>
          <a:bodyPr/>
          <a:lstStyle/>
          <a:p>
            <a:r>
              <a:rPr lang="en-US"/>
              <a:t>Ci3T Team Implementation Support</a:t>
            </a:r>
          </a:p>
        </p:txBody>
      </p:sp>
      <p:grpSp>
        <p:nvGrpSpPr>
          <p:cNvPr id="19" name="Group 2"/>
          <p:cNvGrpSpPr>
            <a:grpSpLocks/>
          </p:cNvGrpSpPr>
          <p:nvPr/>
        </p:nvGrpSpPr>
        <p:grpSpPr bwMode="auto">
          <a:xfrm>
            <a:off x="335229" y="1524000"/>
            <a:ext cx="8599487" cy="762000"/>
            <a:chOff x="316117" y="1657350"/>
            <a:chExt cx="8599283" cy="762000"/>
          </a:xfrm>
        </p:grpSpPr>
        <p:sp>
          <p:nvSpPr>
            <p:cNvPr id="20" name="Rounded Rectangle 19"/>
            <p:cNvSpPr/>
            <p:nvPr/>
          </p:nvSpPr>
          <p:spPr>
            <a:xfrm>
              <a:off x="2057563" y="1657350"/>
              <a:ext cx="6857837"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Supporting Success: A Look at Tier 1</a:t>
              </a: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charset="0"/>
                <a:cs typeface="+mn-cs"/>
              </a:endParaRPr>
            </a:p>
          </p:txBody>
        </p:sp>
        <p:sp>
          <p:nvSpPr>
            <p:cNvPr id="21" name="Rounded Rectangle 20"/>
            <p:cNvSpPr>
              <a:spLocks noChangeArrowheads="1"/>
            </p:cNvSpPr>
            <p:nvPr/>
          </p:nvSpPr>
          <p:spPr bwMode="auto">
            <a:xfrm>
              <a:off x="316117" y="1657350"/>
              <a:ext cx="198115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9/19/18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5:00-7:00 PM</a:t>
              </a:r>
            </a:p>
          </p:txBody>
        </p:sp>
      </p:grpSp>
      <p:grpSp>
        <p:nvGrpSpPr>
          <p:cNvPr id="22" name="Group 5"/>
          <p:cNvGrpSpPr>
            <a:grpSpLocks/>
          </p:cNvGrpSpPr>
          <p:nvPr/>
        </p:nvGrpSpPr>
        <p:grpSpPr bwMode="auto">
          <a:xfrm>
            <a:off x="335229" y="2475272"/>
            <a:ext cx="8577262" cy="762000"/>
            <a:chOff x="316117" y="3666465"/>
            <a:chExt cx="8576650" cy="762000"/>
          </a:xfrm>
        </p:grpSpPr>
        <p:sp>
          <p:nvSpPr>
            <p:cNvPr id="23" name="Rounded Rectangle 22"/>
            <p:cNvSpPr/>
            <p:nvPr/>
          </p:nvSpPr>
          <p:spPr>
            <a:xfrm>
              <a:off x="2035256" y="3666465"/>
              <a:ext cx="6857511"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Planning for Success:  Monitoring and Communication</a:t>
              </a: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charset="0"/>
                <a:cs typeface="+mn-cs"/>
              </a:endParaRPr>
            </a:p>
          </p:txBody>
        </p:sp>
        <p:sp>
          <p:nvSpPr>
            <p:cNvPr id="24" name="Rounded Rectangle 23"/>
            <p:cNvSpPr>
              <a:spLocks noChangeArrowheads="1"/>
            </p:cNvSpPr>
            <p:nvPr/>
          </p:nvSpPr>
          <p:spPr bwMode="auto">
            <a:xfrm>
              <a:off x="316117" y="3666465"/>
              <a:ext cx="1981059"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11/14/18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5:00-7:00 PM</a:t>
              </a:r>
            </a:p>
          </p:txBody>
        </p:sp>
      </p:grpSp>
      <p:grpSp>
        <p:nvGrpSpPr>
          <p:cNvPr id="25" name="Group 25"/>
          <p:cNvGrpSpPr>
            <a:grpSpLocks/>
          </p:cNvGrpSpPr>
          <p:nvPr/>
        </p:nvGrpSpPr>
        <p:grpSpPr bwMode="auto">
          <a:xfrm>
            <a:off x="335229" y="3426544"/>
            <a:ext cx="8575675" cy="762000"/>
            <a:chOff x="332714" y="2628900"/>
            <a:chExt cx="8576650" cy="762000"/>
          </a:xfrm>
        </p:grpSpPr>
        <p:sp>
          <p:nvSpPr>
            <p:cNvPr id="26" name="Rounded Rectangle 25"/>
            <p:cNvSpPr/>
            <p:nvPr/>
          </p:nvSpPr>
          <p:spPr>
            <a:xfrm>
              <a:off x="2050584" y="2628900"/>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Using Your Data to Inform Instruction</a:t>
              </a: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charset="0"/>
                <a:cs typeface="+mn-cs"/>
              </a:endParaRPr>
            </a:p>
          </p:txBody>
        </p:sp>
        <p:sp>
          <p:nvSpPr>
            <p:cNvPr id="27" name="Rounded Rectangle 26"/>
            <p:cNvSpPr>
              <a:spLocks noChangeArrowheads="1"/>
            </p:cNvSpPr>
            <p:nvPr/>
          </p:nvSpPr>
          <p:spPr bwMode="auto">
            <a:xfrm>
              <a:off x="332714" y="2628900"/>
              <a:ext cx="195099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1/16/19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5:00-7:00 PM</a:t>
              </a:r>
              <a:endPar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grpSp>
        <p:nvGrpSpPr>
          <p:cNvPr id="28" name="Group 7"/>
          <p:cNvGrpSpPr>
            <a:grpSpLocks/>
          </p:cNvGrpSpPr>
          <p:nvPr/>
        </p:nvGrpSpPr>
        <p:grpSpPr bwMode="auto">
          <a:xfrm>
            <a:off x="335229" y="4377816"/>
            <a:ext cx="8575675" cy="762000"/>
            <a:chOff x="332714" y="3672312"/>
            <a:chExt cx="8576650" cy="762000"/>
          </a:xfrm>
        </p:grpSpPr>
        <p:sp>
          <p:nvSpPr>
            <p:cNvPr id="29" name="Rounded Rectangle 28"/>
            <p:cNvSpPr/>
            <p:nvPr/>
          </p:nvSpPr>
          <p:spPr>
            <a:xfrm>
              <a:off x="2050584" y="3672312"/>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Supporting Students Across the Tiers</a:t>
              </a: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charset="0"/>
                <a:cs typeface="+mn-cs"/>
              </a:endParaRPr>
            </a:p>
          </p:txBody>
        </p:sp>
        <p:sp>
          <p:nvSpPr>
            <p:cNvPr id="30" name="Rounded Rectangle 29"/>
            <p:cNvSpPr>
              <a:spLocks noChangeArrowheads="1"/>
            </p:cNvSpPr>
            <p:nvPr/>
          </p:nvSpPr>
          <p:spPr bwMode="auto">
            <a:xfrm>
              <a:off x="332714" y="3672312"/>
              <a:ext cx="195099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3/19/19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5:00-7:00 PM</a:t>
              </a:r>
            </a:p>
          </p:txBody>
        </p:sp>
      </p:grpSp>
      <p:grpSp>
        <p:nvGrpSpPr>
          <p:cNvPr id="31" name="Group 8"/>
          <p:cNvGrpSpPr>
            <a:grpSpLocks/>
          </p:cNvGrpSpPr>
          <p:nvPr/>
        </p:nvGrpSpPr>
        <p:grpSpPr bwMode="auto">
          <a:xfrm>
            <a:off x="335228" y="5329090"/>
            <a:ext cx="8575676" cy="762000"/>
            <a:chOff x="283674" y="5252637"/>
            <a:chExt cx="8576651" cy="762000"/>
          </a:xfrm>
        </p:grpSpPr>
        <p:sp>
          <p:nvSpPr>
            <p:cNvPr id="32" name="Rounded Rectangle 31"/>
            <p:cNvSpPr/>
            <p:nvPr/>
          </p:nvSpPr>
          <p:spPr>
            <a:xfrm>
              <a:off x="2001545" y="5252637"/>
              <a:ext cx="6858780" cy="762000"/>
            </a:xfrm>
            <a:prstGeom prst="round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Planning for the Year Ahead</a:t>
              </a: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charset="0"/>
                <a:cs typeface="+mn-cs"/>
              </a:endParaRPr>
            </a:p>
          </p:txBody>
        </p:sp>
        <p:sp>
          <p:nvSpPr>
            <p:cNvPr id="33" name="Rounded Rectangle 32"/>
            <p:cNvSpPr>
              <a:spLocks noChangeArrowheads="1"/>
            </p:cNvSpPr>
            <p:nvPr/>
          </p:nvSpPr>
          <p:spPr bwMode="auto">
            <a:xfrm>
              <a:off x="283674" y="5252637"/>
              <a:ext cx="1950993" cy="762000"/>
            </a:xfrm>
            <a:prstGeom prst="roundRect">
              <a:avLst>
                <a:gd name="adj" fmla="val 16667"/>
              </a:avLst>
            </a:prstGeom>
            <a:solidFill>
              <a:schemeClr val="accent6"/>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4/2/19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5:00-7:00 PM</a:t>
              </a:r>
            </a:p>
          </p:txBody>
        </p:sp>
      </p:grpSp>
    </p:spTree>
    <p:extLst>
      <p:ext uri="{BB962C8B-B14F-4D97-AF65-F5344CB8AC3E}">
        <p14:creationId xmlns:p14="http://schemas.microsoft.com/office/powerpoint/2010/main" val="3693180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7B396A-8458-4F39-8868-B6E4D9028340}"/>
              </a:ext>
            </a:extLst>
          </p:cNvPr>
          <p:cNvPicPr/>
          <p:nvPr/>
        </p:nvPicPr>
        <p:blipFill>
          <a:blip r:embed="rId3">
            <a:extLst>
              <a:ext uri="{28A0092B-C50C-407E-A947-70E740481C1C}">
                <a14:useLocalDpi xmlns:a14="http://schemas.microsoft.com/office/drawing/2010/main" val="0"/>
              </a:ext>
            </a:extLst>
          </a:blip>
          <a:stretch>
            <a:fillRect/>
          </a:stretch>
        </p:blipFill>
        <p:spPr>
          <a:xfrm>
            <a:off x="382959" y="376729"/>
            <a:ext cx="8378082" cy="5833153"/>
          </a:xfrm>
          <a:prstGeom prst="rect">
            <a:avLst/>
          </a:prstGeom>
        </p:spPr>
      </p:pic>
    </p:spTree>
    <p:extLst>
      <p:ext uri="{BB962C8B-B14F-4D97-AF65-F5344CB8AC3E}">
        <p14:creationId xmlns:p14="http://schemas.microsoft.com/office/powerpoint/2010/main" val="334820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312192"/>
            <a:ext cx="8016770" cy="4529453"/>
          </a:xfrm>
          <a:prstGeom prst="rect">
            <a:avLst/>
          </a:prstGeom>
        </p:spPr>
      </p:pic>
      <p:sp>
        <p:nvSpPr>
          <p:cNvPr id="5" name="Oval 4"/>
          <p:cNvSpPr/>
          <p:nvPr/>
        </p:nvSpPr>
        <p:spPr>
          <a:xfrm>
            <a:off x="5105400" y="2362200"/>
            <a:ext cx="1524000" cy="685800"/>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4236985" y="3048000"/>
            <a:ext cx="1478015" cy="958171"/>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5174739" y="4181752"/>
            <a:ext cx="2162175" cy="2722513"/>
          </a:xfrm>
          <a:prstGeom prst="rect">
            <a:avLst/>
          </a:prstGeom>
        </p:spPr>
      </p:pic>
      <p:pic>
        <p:nvPicPr>
          <p:cNvPr id="4" name="Picture 3"/>
          <p:cNvPicPr>
            <a:picLocks noChangeAspect="1"/>
          </p:cNvPicPr>
          <p:nvPr/>
        </p:nvPicPr>
        <p:blipFill>
          <a:blip r:embed="rId5"/>
          <a:stretch>
            <a:fillRect/>
          </a:stretch>
        </p:blipFill>
        <p:spPr>
          <a:xfrm>
            <a:off x="100471" y="1640958"/>
            <a:ext cx="4136514" cy="5081587"/>
          </a:xfrm>
          <a:prstGeom prst="rect">
            <a:avLst/>
          </a:prstGeom>
        </p:spPr>
      </p:pic>
    </p:spTree>
    <p:extLst>
      <p:ext uri="{BB962C8B-B14F-4D97-AF65-F5344CB8AC3E}">
        <p14:creationId xmlns:p14="http://schemas.microsoft.com/office/powerpoint/2010/main" val="1047062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174" y="1020726"/>
            <a:ext cx="9161174" cy="5837274"/>
          </a:xfrm>
          <a:prstGeom prst="rect">
            <a:avLst/>
          </a:prstGeom>
        </p:spPr>
      </p:pic>
      <p:sp>
        <p:nvSpPr>
          <p:cNvPr id="4" name="Rectangle 3"/>
          <p:cNvSpPr/>
          <p:nvPr/>
        </p:nvSpPr>
        <p:spPr>
          <a:xfrm>
            <a:off x="485694" y="110041"/>
            <a:ext cx="2966902" cy="707886"/>
          </a:xfrm>
          <a:prstGeom prst="rect">
            <a:avLst/>
          </a:prstGeom>
        </p:spPr>
        <p:txBody>
          <a:bodyPr wrap="none">
            <a:spAutoFit/>
          </a:bodyPr>
          <a:lstStyle/>
          <a:p>
            <a:r>
              <a:rPr lang="en-US" sz="4000" dirty="0"/>
              <a:t>www.ci3t.org</a:t>
            </a:r>
          </a:p>
        </p:txBody>
      </p:sp>
      <p:sp>
        <p:nvSpPr>
          <p:cNvPr id="5" name="Oval 4"/>
          <p:cNvSpPr/>
          <p:nvPr/>
        </p:nvSpPr>
        <p:spPr>
          <a:xfrm>
            <a:off x="159488" y="2477386"/>
            <a:ext cx="2147777" cy="808074"/>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51744" y="2479077"/>
            <a:ext cx="2147777" cy="808074"/>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838041" y="711601"/>
            <a:ext cx="1880436" cy="1562986"/>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67262" y="817927"/>
            <a:ext cx="2290538" cy="1925273"/>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800600" y="24981"/>
            <a:ext cx="4123387" cy="1077218"/>
          </a:xfrm>
          <a:prstGeom prst="rect">
            <a:avLst/>
          </a:prstGeom>
        </p:spPr>
        <p:txBody>
          <a:bodyPr wrap="square">
            <a:spAutoFit/>
          </a:bodyPr>
          <a:lstStyle/>
          <a:p>
            <a:r>
              <a:rPr lang="en-US" sz="3200" dirty="0">
                <a:hlinkClick r:id="rId4"/>
              </a:rPr>
              <a:t>Kathleen.Lane@ku.edu</a:t>
            </a:r>
            <a:endParaRPr lang="en-US" sz="3200" dirty="0"/>
          </a:p>
          <a:p>
            <a:r>
              <a:rPr lang="en-US" sz="3200" dirty="0"/>
              <a:t>615.545.5634</a:t>
            </a:r>
          </a:p>
        </p:txBody>
      </p:sp>
    </p:spTree>
    <p:extLst>
      <p:ext uri="{BB962C8B-B14F-4D97-AF65-F5344CB8AC3E}">
        <p14:creationId xmlns:p14="http://schemas.microsoft.com/office/powerpoint/2010/main" val="19022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1546713">
            <a:off x="59461" y="2859107"/>
            <a:ext cx="4009986" cy="2943225"/>
          </a:xfrm>
          <a:prstGeom prst="rightArrow">
            <a:avLst/>
          </a:prstGeom>
          <a:solidFill>
            <a:schemeClr val="accent1"/>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b="1" dirty="0">
                <a:solidFill>
                  <a:prstClr val="white"/>
                </a:solidFill>
              </a:rPr>
              <a:t>District &amp; State Standard</a:t>
            </a:r>
            <a:r>
              <a:rPr lang="en-US" sz="2000" dirty="0">
                <a:solidFill>
                  <a:prstClr val="white"/>
                </a:solidFill>
              </a:rPr>
              <a:t>s</a:t>
            </a:r>
          </a:p>
          <a:p>
            <a:pPr algn="ctr">
              <a:defRPr/>
            </a:pPr>
            <a:r>
              <a:rPr lang="en-US" sz="2000" b="1" dirty="0">
                <a:solidFill>
                  <a:prstClr val="white"/>
                </a:solidFill>
              </a:rPr>
              <a:t>High Quality Instruction</a:t>
            </a:r>
          </a:p>
        </p:txBody>
      </p:sp>
      <p:sp>
        <p:nvSpPr>
          <p:cNvPr id="3" name="Right Arrow 2"/>
          <p:cNvSpPr/>
          <p:nvPr/>
        </p:nvSpPr>
        <p:spPr>
          <a:xfrm rot="1546713">
            <a:off x="1144016" y="1875165"/>
            <a:ext cx="4009986" cy="2943225"/>
          </a:xfrm>
          <a:prstGeom prst="rightArrow">
            <a:avLst/>
          </a:prstGeom>
          <a:solidFill>
            <a:schemeClr val="accent1"/>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b="1" dirty="0">
                <a:solidFill>
                  <a:prstClr val="white"/>
                </a:solidFill>
              </a:rPr>
              <a:t>Reading Street  </a:t>
            </a:r>
          </a:p>
        </p:txBody>
      </p:sp>
    </p:spTree>
    <p:extLst>
      <p:ext uri="{BB962C8B-B14F-4D97-AF65-F5344CB8AC3E}">
        <p14:creationId xmlns:p14="http://schemas.microsoft.com/office/powerpoint/2010/main" val="58768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1546713">
            <a:off x="0" y="2887412"/>
            <a:ext cx="4009986" cy="2943225"/>
          </a:xfrm>
          <a:prstGeom prst="rightArrow">
            <a:avLst/>
          </a:prstGeom>
          <a:solidFill>
            <a:schemeClr val="accent1"/>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prstClr val="white"/>
                </a:solidFill>
              </a:rPr>
              <a:t>P</a:t>
            </a:r>
            <a:r>
              <a:rPr lang="en-US" sz="2000" b="1" dirty="0">
                <a:solidFill>
                  <a:prstClr val="white"/>
                </a:solidFill>
              </a:rPr>
              <a:t>ositive Behavior Interventions and Supports  (PBIS)</a:t>
            </a:r>
          </a:p>
        </p:txBody>
      </p:sp>
    </p:spTree>
    <p:extLst>
      <p:ext uri="{BB962C8B-B14F-4D97-AF65-F5344CB8AC3E}">
        <p14:creationId xmlns:p14="http://schemas.microsoft.com/office/powerpoint/2010/main" val="1170184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1.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image" Target="../media/image137.jpeg"/></Relationships>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4084</TotalTime>
  <Words>5642</Words>
  <Application>Microsoft Office PowerPoint</Application>
  <PresentationFormat>On-screen Show (4:3)</PresentationFormat>
  <Paragraphs>1392</Paragraphs>
  <Slides>75</Slides>
  <Notes>40</Notes>
  <HiddenSlides>0</HiddenSlides>
  <MMClips>0</MMClips>
  <ScaleCrop>false</ScaleCrop>
  <HeadingPairs>
    <vt:vector size="8" baseType="variant">
      <vt:variant>
        <vt:lpstr>Fonts Used</vt:lpstr>
      </vt:variant>
      <vt:variant>
        <vt:i4>22</vt:i4>
      </vt:variant>
      <vt:variant>
        <vt:lpstr>Theme</vt:lpstr>
      </vt:variant>
      <vt:variant>
        <vt:i4>6</vt:i4>
      </vt:variant>
      <vt:variant>
        <vt:lpstr>Embedded OLE Servers</vt:lpstr>
      </vt:variant>
      <vt:variant>
        <vt:i4>3</vt:i4>
      </vt:variant>
      <vt:variant>
        <vt:lpstr>Slide Titles</vt:lpstr>
      </vt:variant>
      <vt:variant>
        <vt:i4>75</vt:i4>
      </vt:variant>
    </vt:vector>
  </HeadingPairs>
  <TitlesOfParts>
    <vt:vector size="106" baseType="lpstr">
      <vt:lpstr>Adobe Caslon Pro Bold</vt:lpstr>
      <vt:lpstr>Arial</vt:lpstr>
      <vt:lpstr>Bradley Hand ITC</vt:lpstr>
      <vt:lpstr>Brush Script MT</vt:lpstr>
      <vt:lpstr>Calibri</vt:lpstr>
      <vt:lpstr>Calibri Light</vt:lpstr>
      <vt:lpstr>Cambria</vt:lpstr>
      <vt:lpstr>Century Gothic</vt:lpstr>
      <vt:lpstr>Century Schoolbook</vt:lpstr>
      <vt:lpstr>Constantia</vt:lpstr>
      <vt:lpstr>Courier New</vt:lpstr>
      <vt:lpstr>Franklin Gothic Book</vt:lpstr>
      <vt:lpstr>Franklin Gothic Demi</vt:lpstr>
      <vt:lpstr>Georgia</vt:lpstr>
      <vt:lpstr>Helvetica</vt:lpstr>
      <vt:lpstr>Lucida Bright</vt:lpstr>
      <vt:lpstr>Symbol</vt:lpstr>
      <vt:lpstr>Times New Roman</vt:lpstr>
      <vt:lpstr>Tw Cen MT</vt:lpstr>
      <vt:lpstr>Verdana</vt:lpstr>
      <vt:lpstr>Wingdings</vt:lpstr>
      <vt:lpstr>Wingdings 3</vt:lpstr>
      <vt:lpstr>4_Office Theme</vt:lpstr>
      <vt:lpstr>20_Office Theme</vt:lpstr>
      <vt:lpstr>21_Office Theme</vt:lpstr>
      <vt:lpstr>Ion</vt:lpstr>
      <vt:lpstr>22_Office Theme</vt:lpstr>
      <vt:lpstr>10_Office Theme</vt:lpstr>
      <vt:lpstr>Acrobat Document</vt:lpstr>
      <vt:lpstr>Worksheet</vt:lpstr>
      <vt:lpstr>Microsoft Excel Chart</vt:lpstr>
      <vt:lpstr>Comprehensive, Integrated, Three-Tiered (Ci3T) Models to Support School Success</vt:lpstr>
      <vt:lpstr>Agenda</vt:lpstr>
      <vt:lpstr>Thank you…  Commitment to Students</vt:lpstr>
      <vt:lpstr>Michael Yudin urged educators and educational system leaders to “pay as much attention to students’ social and behavioral needs as we do academics” …</vt:lpstr>
      <vt:lpstr>PowerPoint Presentation</vt:lpstr>
      <vt:lpstr>The Journey of Comprehensive, Integrated, Three-tiered (Ci3T) Models of Prevention</vt:lpstr>
      <vt:lpstr>Ci3T Professional Learning Series</vt:lpstr>
      <vt:lpstr>PowerPoint Presentation</vt:lpstr>
      <vt:lpstr>PowerPoint Presentation</vt:lpstr>
      <vt:lpstr>Behavioral Component:  Positive Behavioral Interventions and Supports (PBIS)</vt:lpstr>
      <vt:lpstr>PowerPoint Presentation</vt:lpstr>
      <vt:lpstr>PowerPoint Presentation</vt:lpstr>
      <vt:lpstr>Social Component:  Examples of Schoolwide Programs </vt:lpstr>
      <vt:lpstr>Top 10 School-related Social Skills</vt:lpstr>
      <vt:lpstr>PowerPoint Presentation</vt:lpstr>
      <vt:lpstr>PowerPoint Presentation</vt:lpstr>
      <vt:lpstr>Ci3T Professional Learning Series</vt:lpstr>
      <vt:lpstr>Lawrence Public Schools … Ci3T Training &amp; Implementation</vt:lpstr>
      <vt:lpstr>PowerPoint Presentation</vt:lpstr>
      <vt:lpstr>Ci3T Primary Plan: Roles and Responsibilities</vt:lpstr>
      <vt:lpstr>PowerPoint Presentation</vt:lpstr>
      <vt:lpstr>PowerPoint Presentation</vt:lpstr>
      <vt:lpstr>PowerPoint Presentation</vt:lpstr>
      <vt:lpstr>Essential Components of  Primary Prevention Efforts</vt:lpstr>
      <vt:lpstr>PowerPoint Presentation</vt:lpstr>
      <vt:lpstr>PowerPoint Presentation</vt:lpstr>
      <vt:lpstr>PowerPoint Presentation</vt:lpstr>
      <vt:lpstr>Implementation Science  Adapted from Fixsen &amp; Blasé, 2005</vt:lpstr>
      <vt:lpstr>PowerPoint Presentation</vt:lpstr>
      <vt:lpstr>What screening tools are available? </vt:lpstr>
      <vt:lpstr>Student Risk Screening Scale (Drummond, 1994)</vt:lpstr>
      <vt:lpstr>Student Risk Screening Scale (Drummond, 1994)</vt:lpstr>
      <vt:lpstr>Student Risk Screening Scale Middle School Fall 2004  -   Fall 2011</vt:lpstr>
      <vt:lpstr>PowerPoint Presentation</vt:lpstr>
      <vt:lpstr>PowerPoint Presentation</vt:lpstr>
      <vt:lpstr>SRSS-IE for Elementary Schools</vt:lpstr>
      <vt:lpstr>SRSS-IE for Middle and High Schools</vt:lpstr>
      <vt:lpstr>SRSS-IE: Cut Scores</vt:lpstr>
      <vt:lpstr>PowerPoint Presentation</vt:lpstr>
      <vt:lpstr>PowerPoint Presentation</vt:lpstr>
      <vt:lpstr>PowerPoint Presentation</vt:lpstr>
      <vt:lpstr>SRSS-E7  Comparison by Grade Level</vt:lpstr>
      <vt:lpstr>Implementation …  Data-Informed Decision Making</vt:lpstr>
      <vt:lpstr>PowerPoint Presentation</vt:lpstr>
      <vt:lpstr>PowerPoint Presentation</vt:lpstr>
      <vt:lpstr>Examining your screening data …</vt:lpstr>
      <vt:lpstr>Social Skills Improvement System – Performance Screening Guide Spring 2012 – Total School</vt:lpstr>
      <vt:lpstr>Student Risk Screening Scale Middle School Fall 2004  -   Fall 2011</vt:lpstr>
      <vt:lpstr>Examining your screening data …</vt:lpstr>
      <vt:lpstr>PowerPoint Presentation</vt:lpstr>
      <vt:lpstr>Examining Academic and Behavioral Data – Elementary Level</vt:lpstr>
      <vt:lpstr>PowerPoint Presentation</vt:lpstr>
      <vt:lpstr>PowerPoint Presentation</vt:lpstr>
      <vt:lpstr>PowerPoint Presentation</vt:lpstr>
      <vt:lpstr>PowerPoint Presentation</vt:lpstr>
      <vt:lpstr>PowerPoint Presentation</vt:lpstr>
      <vt:lpstr>Examining your screening data …</vt:lpstr>
      <vt:lpstr>PowerPoint Presentation</vt:lpstr>
      <vt:lpstr>BASC2 – Behavior and Emotional Screening Scale Spring 2012</vt:lpstr>
      <vt:lpstr>PowerPoint Presentation</vt:lpstr>
      <vt:lpstr>Sample Secondary Intervention Grid</vt:lpstr>
      <vt:lpstr>Instructional Choice</vt:lpstr>
      <vt:lpstr>Daily Behavior Report Cards</vt:lpstr>
      <vt:lpstr>Positive Action: Tier 2 Groups</vt:lpstr>
      <vt:lpstr>PowerPoint Presentation</vt:lpstr>
      <vt:lpstr>PowerPoint Presentation</vt:lpstr>
      <vt:lpstr>Changes in Harry’s Behavior</vt:lpstr>
      <vt:lpstr>Recommendations to Consider</vt:lpstr>
      <vt:lpstr>PowerPoint Presentation</vt:lpstr>
      <vt:lpstr>PowerPoint Presentation</vt:lpstr>
      <vt:lpstr>PowerPoint Presentation</vt:lpstr>
      <vt:lpstr>Ci3T Team Implementation Support</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Comparison of Systematic Screening Tools at the Elementary and Middle School Levels: A Look at Convergent Validity</dc:title>
  <dc:creator>Lenovo User</dc:creator>
  <cp:lastModifiedBy>Buckman, Mark</cp:lastModifiedBy>
  <cp:revision>325</cp:revision>
  <cp:lastPrinted>2015-09-23T12:31:13Z</cp:lastPrinted>
  <dcterms:created xsi:type="dcterms:W3CDTF">2012-08-26T14:05:59Z</dcterms:created>
  <dcterms:modified xsi:type="dcterms:W3CDTF">2019-02-26T16:39:13Z</dcterms:modified>
</cp:coreProperties>
</file>