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9" r:id="rId1"/>
  </p:sldMasterIdLst>
  <p:notesMasterIdLst>
    <p:notesMasterId r:id="rId40"/>
  </p:notesMasterIdLst>
  <p:handoutMasterIdLst>
    <p:handoutMasterId r:id="rId41"/>
  </p:handoutMasterIdLst>
  <p:sldIdLst>
    <p:sldId id="541" r:id="rId2"/>
    <p:sldId id="835" r:id="rId3"/>
    <p:sldId id="737" r:id="rId4"/>
    <p:sldId id="746" r:id="rId5"/>
    <p:sldId id="642" r:id="rId6"/>
    <p:sldId id="836" r:id="rId7"/>
    <p:sldId id="837" r:id="rId8"/>
    <p:sldId id="791" r:id="rId9"/>
    <p:sldId id="760" r:id="rId10"/>
    <p:sldId id="834" r:id="rId11"/>
    <p:sldId id="838" r:id="rId12"/>
    <p:sldId id="648" r:id="rId13"/>
    <p:sldId id="649" r:id="rId14"/>
    <p:sldId id="813" r:id="rId15"/>
    <p:sldId id="831" r:id="rId16"/>
    <p:sldId id="798" r:id="rId17"/>
    <p:sldId id="799" r:id="rId18"/>
    <p:sldId id="828" r:id="rId19"/>
    <p:sldId id="801" r:id="rId20"/>
    <p:sldId id="802" r:id="rId21"/>
    <p:sldId id="832" r:id="rId22"/>
    <p:sldId id="830" r:id="rId23"/>
    <p:sldId id="804" r:id="rId24"/>
    <p:sldId id="806" r:id="rId25"/>
    <p:sldId id="807" r:id="rId26"/>
    <p:sldId id="768" r:id="rId27"/>
    <p:sldId id="809" r:id="rId28"/>
    <p:sldId id="810" r:id="rId29"/>
    <p:sldId id="812" r:id="rId30"/>
    <p:sldId id="651" r:id="rId31"/>
    <p:sldId id="814" r:id="rId32"/>
    <p:sldId id="823" r:id="rId33"/>
    <p:sldId id="824" r:id="rId34"/>
    <p:sldId id="815" r:id="rId35"/>
    <p:sldId id="833" r:id="rId36"/>
    <p:sldId id="654" r:id="rId37"/>
    <p:sldId id="559" r:id="rId38"/>
    <p:sldId id="558" r:id="rId3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 Zorigian" initials="KZ"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1278"/>
    <a:srgbClr val="BC047F"/>
    <a:srgbClr val="AC1455"/>
    <a:srgbClr val="81D840"/>
    <a:srgbClr val="952B53"/>
    <a:srgbClr val="6699FF"/>
    <a:srgbClr val="3399FF"/>
    <a:srgbClr val="0099FF"/>
    <a:srgbClr val="FAE382"/>
    <a:srgbClr val="FFD88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86355" autoAdjust="0"/>
  </p:normalViewPr>
  <p:slideViewPr>
    <p:cSldViewPr>
      <p:cViewPr varScale="1">
        <p:scale>
          <a:sx n="92" d="100"/>
          <a:sy n="92" d="100"/>
        </p:scale>
        <p:origin x="1338" y="90"/>
      </p:cViewPr>
      <p:guideLst>
        <p:guide orient="horz" pos="2160"/>
        <p:guide pos="2880"/>
      </p:guideLst>
    </p:cSldViewPr>
  </p:slideViewPr>
  <p:outlineViewPr>
    <p:cViewPr>
      <p:scale>
        <a:sx n="33" d="100"/>
        <a:sy n="33" d="100"/>
      </p:scale>
      <p:origin x="0" y="37200"/>
    </p:cViewPr>
  </p:outlineViewPr>
  <p:notesTextViewPr>
    <p:cViewPr>
      <p:scale>
        <a:sx n="3" d="2"/>
        <a:sy n="3" d="2"/>
      </p:scale>
      <p:origin x="0" y="0"/>
    </p:cViewPr>
  </p:notesTextViewPr>
  <p:sorterViewPr>
    <p:cViewPr>
      <p:scale>
        <a:sx n="75" d="100"/>
        <a:sy n="75" d="100"/>
      </p:scale>
      <p:origin x="0" y="-1046"/>
    </p:cViewPr>
  </p:sorterViewPr>
  <p:notesViewPr>
    <p:cSldViewPr snapToGrid="0" snapToObjects="1">
      <p:cViewPr varScale="1">
        <p:scale>
          <a:sx n="86" d="100"/>
          <a:sy n="86" d="100"/>
        </p:scale>
        <p:origin x="-2352" y="-96"/>
      </p:cViewPr>
      <p:guideLst>
        <p:guide orient="horz" pos="3024"/>
        <p:guide pos="230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204746-6672-4ECE-AEA4-03DD2252B9E5}"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US"/>
        </a:p>
      </dgm:t>
    </dgm:pt>
    <dgm:pt modelId="{D0CC9DE9-04AF-4604-8D00-C27239E393F4}">
      <dgm:prSet phldrT="[Text]" custT="1"/>
      <dgm:spPr/>
      <dgm:t>
        <a:bodyPr/>
        <a:lstStyle/>
        <a:p>
          <a:r>
            <a:rPr lang="en-US" sz="2000" dirty="0" smtClean="0"/>
            <a:t>Treatment Integrity</a:t>
          </a:r>
          <a:endParaRPr lang="en-US" sz="2000" dirty="0"/>
        </a:p>
      </dgm:t>
    </dgm:pt>
    <dgm:pt modelId="{A4FBA140-BDEC-4E4E-BDDD-9C660097CDB3}" type="parTrans" cxnId="{6B5B4A68-D73D-458D-B9DF-AA666170CF6C}">
      <dgm:prSet/>
      <dgm:spPr/>
      <dgm:t>
        <a:bodyPr/>
        <a:lstStyle/>
        <a:p>
          <a:endParaRPr lang="en-US"/>
        </a:p>
      </dgm:t>
    </dgm:pt>
    <dgm:pt modelId="{C301461B-B425-4487-9243-6DEA7852ECEB}" type="sibTrans" cxnId="{6B5B4A68-D73D-458D-B9DF-AA666170CF6C}">
      <dgm:prSet/>
      <dgm:spPr/>
      <dgm:t>
        <a:bodyPr/>
        <a:lstStyle/>
        <a:p>
          <a:endParaRPr lang="en-US"/>
        </a:p>
      </dgm:t>
    </dgm:pt>
    <dgm:pt modelId="{987BFBFD-7B60-4600-A70B-857A8937B977}">
      <dgm:prSet phldrT="[Text]" custT="1"/>
      <dgm:spPr>
        <a:solidFill>
          <a:srgbClr val="FFFF00"/>
        </a:solidFill>
      </dgm:spPr>
      <dgm:t>
        <a:bodyPr/>
        <a:lstStyle/>
        <a:p>
          <a:r>
            <a:rPr lang="en-US" sz="2200" dirty="0" smtClean="0"/>
            <a:t>Is it happening?</a:t>
          </a:r>
          <a:endParaRPr lang="en-US" sz="2200" dirty="0"/>
        </a:p>
      </dgm:t>
    </dgm:pt>
    <dgm:pt modelId="{864863D4-A7A6-4C55-8CF0-0560276E5AAF}" type="parTrans" cxnId="{6A7D60B1-5AED-494C-89E3-595C78E77F2E}">
      <dgm:prSet/>
      <dgm:spPr/>
      <dgm:t>
        <a:bodyPr/>
        <a:lstStyle/>
        <a:p>
          <a:endParaRPr lang="en-US"/>
        </a:p>
      </dgm:t>
    </dgm:pt>
    <dgm:pt modelId="{71E5CB91-7CF7-4C93-BEC0-FEC242FB0C20}" type="sibTrans" cxnId="{6A7D60B1-5AED-494C-89E3-595C78E77F2E}">
      <dgm:prSet/>
      <dgm:spPr/>
      <dgm:t>
        <a:bodyPr/>
        <a:lstStyle/>
        <a:p>
          <a:endParaRPr lang="en-US"/>
        </a:p>
      </dgm:t>
    </dgm:pt>
    <dgm:pt modelId="{67F8AE74-8D6A-408D-9D27-6D8B1D2C0312}">
      <dgm:prSet phldrT="[Text]" custT="1"/>
      <dgm:spPr/>
      <dgm:t>
        <a:bodyPr/>
        <a:lstStyle/>
        <a:p>
          <a:r>
            <a:rPr lang="en-US" sz="2000" dirty="0" smtClean="0"/>
            <a:t>Social Validity</a:t>
          </a:r>
          <a:endParaRPr lang="en-US" sz="2000" dirty="0"/>
        </a:p>
      </dgm:t>
    </dgm:pt>
    <dgm:pt modelId="{3B9366DE-6E7A-4AFA-9359-D0E8CEA4F965}" type="parTrans" cxnId="{7D6E054B-516E-4EB9-A3B4-8DAEBA90917E}">
      <dgm:prSet/>
      <dgm:spPr/>
      <dgm:t>
        <a:bodyPr/>
        <a:lstStyle/>
        <a:p>
          <a:endParaRPr lang="en-US"/>
        </a:p>
      </dgm:t>
    </dgm:pt>
    <dgm:pt modelId="{F7742CB5-CF56-42DE-AA4E-F96ECBE6CDBC}" type="sibTrans" cxnId="{7D6E054B-516E-4EB9-A3B4-8DAEBA90917E}">
      <dgm:prSet/>
      <dgm:spPr/>
      <dgm:t>
        <a:bodyPr/>
        <a:lstStyle/>
        <a:p>
          <a:endParaRPr lang="en-US"/>
        </a:p>
      </dgm:t>
    </dgm:pt>
    <dgm:pt modelId="{1CA95D44-3934-4D0A-9322-BDA886190AB3}">
      <dgm:prSet phldrT="[Text]" custT="1"/>
      <dgm:spPr>
        <a:solidFill>
          <a:schemeClr val="accent3">
            <a:lumMod val="60000"/>
            <a:lumOff val="40000"/>
          </a:schemeClr>
        </a:solidFill>
      </dgm:spPr>
      <dgm:t>
        <a:bodyPr/>
        <a:lstStyle/>
        <a:p>
          <a:r>
            <a:rPr lang="en-US" sz="2200" dirty="0" smtClean="0"/>
            <a:t>What do </a:t>
          </a:r>
          <a:r>
            <a:rPr lang="en-US" sz="2100" dirty="0" smtClean="0"/>
            <a:t>stakeholders</a:t>
          </a:r>
          <a:r>
            <a:rPr lang="en-US" sz="2200" dirty="0" smtClean="0"/>
            <a:t> think about the goals, procedures, and outcomes?</a:t>
          </a:r>
          <a:endParaRPr lang="en-US" sz="2200" dirty="0"/>
        </a:p>
      </dgm:t>
    </dgm:pt>
    <dgm:pt modelId="{BAB135BB-8174-41CD-83CB-A36D0CB63389}" type="parTrans" cxnId="{4F5BB108-1381-44C5-84FA-B27F9E0B7E16}">
      <dgm:prSet/>
      <dgm:spPr/>
      <dgm:t>
        <a:bodyPr/>
        <a:lstStyle/>
        <a:p>
          <a:endParaRPr lang="en-US"/>
        </a:p>
      </dgm:t>
    </dgm:pt>
    <dgm:pt modelId="{FAA27485-28A7-47F1-A1BC-AD7C36D50286}" type="sibTrans" cxnId="{4F5BB108-1381-44C5-84FA-B27F9E0B7E16}">
      <dgm:prSet/>
      <dgm:spPr/>
      <dgm:t>
        <a:bodyPr/>
        <a:lstStyle/>
        <a:p>
          <a:endParaRPr lang="en-US"/>
        </a:p>
      </dgm:t>
    </dgm:pt>
    <dgm:pt modelId="{E2AE58D7-547E-4546-BCCD-7A2A46D87E75}">
      <dgm:prSet phldrT="[Text]" custT="1"/>
      <dgm:spPr/>
      <dgm:t>
        <a:bodyPr/>
        <a:lstStyle/>
        <a:p>
          <a:r>
            <a:rPr lang="en-US" sz="2000" dirty="0" smtClean="0"/>
            <a:t>Experimental Design</a:t>
          </a:r>
          <a:endParaRPr lang="en-US" sz="2000" dirty="0"/>
        </a:p>
      </dgm:t>
    </dgm:pt>
    <dgm:pt modelId="{B36E996C-C72F-470B-BD86-6106CEBEE25D}" type="parTrans" cxnId="{4B1F1827-F59B-4950-9B56-ACCD31338FB3}">
      <dgm:prSet/>
      <dgm:spPr/>
      <dgm:t>
        <a:bodyPr/>
        <a:lstStyle/>
        <a:p>
          <a:endParaRPr lang="en-US"/>
        </a:p>
      </dgm:t>
    </dgm:pt>
    <dgm:pt modelId="{3CB64316-2658-483B-8923-F4E19C359BC0}" type="sibTrans" cxnId="{4B1F1827-F59B-4950-9B56-ACCD31338FB3}">
      <dgm:prSet/>
      <dgm:spPr/>
      <dgm:t>
        <a:bodyPr/>
        <a:lstStyle/>
        <a:p>
          <a:endParaRPr lang="en-US"/>
        </a:p>
      </dgm:t>
    </dgm:pt>
    <dgm:pt modelId="{4F96EB44-9425-4F87-9B87-2D124131D47E}">
      <dgm:prSet phldrT="[Text]" custT="1"/>
      <dgm:spPr/>
      <dgm:t>
        <a:bodyPr/>
        <a:lstStyle/>
        <a:p>
          <a:r>
            <a:rPr lang="en-US" sz="2200" dirty="0" smtClean="0"/>
            <a:t>How well did this support work for this student?</a:t>
          </a:r>
          <a:endParaRPr lang="en-US" sz="2200" dirty="0"/>
        </a:p>
      </dgm:t>
    </dgm:pt>
    <dgm:pt modelId="{C7734059-E9C9-4E0D-8936-7C29E9585A01}" type="parTrans" cxnId="{78929002-7148-4115-A9B5-C32D1ED42362}">
      <dgm:prSet/>
      <dgm:spPr/>
      <dgm:t>
        <a:bodyPr/>
        <a:lstStyle/>
        <a:p>
          <a:endParaRPr lang="en-US"/>
        </a:p>
      </dgm:t>
    </dgm:pt>
    <dgm:pt modelId="{8D7B3BCB-A31F-4172-8D2D-B5B54C90F96B}" type="sibTrans" cxnId="{78929002-7148-4115-A9B5-C32D1ED42362}">
      <dgm:prSet/>
      <dgm:spPr/>
      <dgm:t>
        <a:bodyPr/>
        <a:lstStyle/>
        <a:p>
          <a:endParaRPr lang="en-US"/>
        </a:p>
      </dgm:t>
    </dgm:pt>
    <dgm:pt modelId="{F337F1AD-6A51-4985-9F77-7B506E71ED86}" type="pres">
      <dgm:prSet presAssocID="{E1204746-6672-4ECE-AEA4-03DD2252B9E5}" presName="Name0" presStyleCnt="0">
        <dgm:presLayoutVars>
          <dgm:chMax val="7"/>
          <dgm:chPref val="5"/>
          <dgm:dir/>
          <dgm:animOne val="branch"/>
          <dgm:animLvl val="lvl"/>
        </dgm:presLayoutVars>
      </dgm:prSet>
      <dgm:spPr/>
      <dgm:t>
        <a:bodyPr/>
        <a:lstStyle/>
        <a:p>
          <a:endParaRPr lang="en-US"/>
        </a:p>
      </dgm:t>
    </dgm:pt>
    <dgm:pt modelId="{86DE1394-3B5B-4E09-9AEF-FBC1484F14E0}" type="pres">
      <dgm:prSet presAssocID="{E2AE58D7-547E-4546-BCCD-7A2A46D87E75}" presName="ChildAccent3" presStyleCnt="0"/>
      <dgm:spPr/>
      <dgm:t>
        <a:bodyPr/>
        <a:lstStyle/>
        <a:p>
          <a:endParaRPr lang="en-US"/>
        </a:p>
      </dgm:t>
    </dgm:pt>
    <dgm:pt modelId="{A4FE34E6-FB3E-4864-86A5-01B38B58407A}" type="pres">
      <dgm:prSet presAssocID="{E2AE58D7-547E-4546-BCCD-7A2A46D87E75}" presName="ChildAccent" presStyleLbl="alignImgPlace1" presStyleIdx="0" presStyleCnt="3"/>
      <dgm:spPr/>
      <dgm:t>
        <a:bodyPr/>
        <a:lstStyle/>
        <a:p>
          <a:endParaRPr lang="en-US"/>
        </a:p>
      </dgm:t>
    </dgm:pt>
    <dgm:pt modelId="{3CA05E8E-0A66-49F2-B91F-E317C93DA4F9}" type="pres">
      <dgm:prSet presAssocID="{E2AE58D7-547E-4546-BCCD-7A2A46D87E75}" presName="Child3" presStyleLbl="revTx" presStyleIdx="0" presStyleCnt="0">
        <dgm:presLayoutVars>
          <dgm:chMax val="0"/>
          <dgm:chPref val="0"/>
          <dgm:bulletEnabled val="1"/>
        </dgm:presLayoutVars>
      </dgm:prSet>
      <dgm:spPr/>
      <dgm:t>
        <a:bodyPr/>
        <a:lstStyle/>
        <a:p>
          <a:endParaRPr lang="en-US"/>
        </a:p>
      </dgm:t>
    </dgm:pt>
    <dgm:pt modelId="{0CB931B7-2913-4993-B72C-B4B09AC3EC12}" type="pres">
      <dgm:prSet presAssocID="{E2AE58D7-547E-4546-BCCD-7A2A46D87E75}" presName="Parent3" presStyleLbl="node1" presStyleIdx="0" presStyleCnt="3">
        <dgm:presLayoutVars>
          <dgm:chMax val="2"/>
          <dgm:chPref val="1"/>
          <dgm:bulletEnabled val="1"/>
        </dgm:presLayoutVars>
      </dgm:prSet>
      <dgm:spPr/>
      <dgm:t>
        <a:bodyPr/>
        <a:lstStyle/>
        <a:p>
          <a:endParaRPr lang="en-US"/>
        </a:p>
      </dgm:t>
    </dgm:pt>
    <dgm:pt modelId="{70C08920-F9AB-4B74-AFAE-0CA0B9A46671}" type="pres">
      <dgm:prSet presAssocID="{67F8AE74-8D6A-408D-9D27-6D8B1D2C0312}" presName="ChildAccent2" presStyleCnt="0"/>
      <dgm:spPr/>
      <dgm:t>
        <a:bodyPr/>
        <a:lstStyle/>
        <a:p>
          <a:endParaRPr lang="en-US"/>
        </a:p>
      </dgm:t>
    </dgm:pt>
    <dgm:pt modelId="{B97DAC85-4698-4EF8-B243-22AE730CF5F9}" type="pres">
      <dgm:prSet presAssocID="{67F8AE74-8D6A-408D-9D27-6D8B1D2C0312}" presName="ChildAccent" presStyleLbl="alignImgPlace1" presStyleIdx="1" presStyleCnt="3"/>
      <dgm:spPr/>
      <dgm:t>
        <a:bodyPr/>
        <a:lstStyle/>
        <a:p>
          <a:endParaRPr lang="en-US"/>
        </a:p>
      </dgm:t>
    </dgm:pt>
    <dgm:pt modelId="{74284AA0-30AE-4A95-ABC2-20BE9F6420E1}" type="pres">
      <dgm:prSet presAssocID="{67F8AE74-8D6A-408D-9D27-6D8B1D2C0312}" presName="Child2" presStyleLbl="revTx" presStyleIdx="0" presStyleCnt="0">
        <dgm:presLayoutVars>
          <dgm:chMax val="0"/>
          <dgm:chPref val="0"/>
          <dgm:bulletEnabled val="1"/>
        </dgm:presLayoutVars>
      </dgm:prSet>
      <dgm:spPr/>
      <dgm:t>
        <a:bodyPr/>
        <a:lstStyle/>
        <a:p>
          <a:endParaRPr lang="en-US"/>
        </a:p>
      </dgm:t>
    </dgm:pt>
    <dgm:pt modelId="{1DDE1ACC-5448-4E67-AD04-7EC81D10806C}" type="pres">
      <dgm:prSet presAssocID="{67F8AE74-8D6A-408D-9D27-6D8B1D2C0312}" presName="Parent2" presStyleLbl="node1" presStyleIdx="1" presStyleCnt="3">
        <dgm:presLayoutVars>
          <dgm:chMax val="2"/>
          <dgm:chPref val="1"/>
          <dgm:bulletEnabled val="1"/>
        </dgm:presLayoutVars>
      </dgm:prSet>
      <dgm:spPr/>
      <dgm:t>
        <a:bodyPr/>
        <a:lstStyle/>
        <a:p>
          <a:endParaRPr lang="en-US"/>
        </a:p>
      </dgm:t>
    </dgm:pt>
    <dgm:pt modelId="{AB72F647-D72A-4127-826F-6DE40062D791}" type="pres">
      <dgm:prSet presAssocID="{D0CC9DE9-04AF-4604-8D00-C27239E393F4}" presName="ChildAccent1" presStyleCnt="0"/>
      <dgm:spPr/>
      <dgm:t>
        <a:bodyPr/>
        <a:lstStyle/>
        <a:p>
          <a:endParaRPr lang="en-US"/>
        </a:p>
      </dgm:t>
    </dgm:pt>
    <dgm:pt modelId="{4F12341F-7109-47E8-861E-AC535665D77A}" type="pres">
      <dgm:prSet presAssocID="{D0CC9DE9-04AF-4604-8D00-C27239E393F4}" presName="ChildAccent" presStyleLbl="alignImgPlace1" presStyleIdx="2" presStyleCnt="3"/>
      <dgm:spPr/>
      <dgm:t>
        <a:bodyPr/>
        <a:lstStyle/>
        <a:p>
          <a:endParaRPr lang="en-US"/>
        </a:p>
      </dgm:t>
    </dgm:pt>
    <dgm:pt modelId="{6F2B7BCA-336B-4736-81A5-B624DB5C4E3F}" type="pres">
      <dgm:prSet presAssocID="{D0CC9DE9-04AF-4604-8D00-C27239E393F4}" presName="Child1" presStyleLbl="revTx" presStyleIdx="0" presStyleCnt="0">
        <dgm:presLayoutVars>
          <dgm:chMax val="0"/>
          <dgm:chPref val="0"/>
          <dgm:bulletEnabled val="1"/>
        </dgm:presLayoutVars>
      </dgm:prSet>
      <dgm:spPr/>
      <dgm:t>
        <a:bodyPr/>
        <a:lstStyle/>
        <a:p>
          <a:endParaRPr lang="en-US"/>
        </a:p>
      </dgm:t>
    </dgm:pt>
    <dgm:pt modelId="{203A2E34-2038-48AE-BF22-F23376063780}" type="pres">
      <dgm:prSet presAssocID="{D0CC9DE9-04AF-4604-8D00-C27239E393F4}" presName="Parent1" presStyleLbl="node1" presStyleIdx="2" presStyleCnt="3">
        <dgm:presLayoutVars>
          <dgm:chMax val="2"/>
          <dgm:chPref val="1"/>
          <dgm:bulletEnabled val="1"/>
        </dgm:presLayoutVars>
      </dgm:prSet>
      <dgm:spPr/>
      <dgm:t>
        <a:bodyPr/>
        <a:lstStyle/>
        <a:p>
          <a:endParaRPr lang="en-US"/>
        </a:p>
      </dgm:t>
    </dgm:pt>
  </dgm:ptLst>
  <dgm:cxnLst>
    <dgm:cxn modelId="{D4AED7BC-B0BF-4BA2-832F-18ED2C963458}" type="presOf" srcId="{4F96EB44-9425-4F87-9B87-2D124131D47E}" destId="{A4FE34E6-FB3E-4864-86A5-01B38B58407A}" srcOrd="0" destOrd="0" presId="urn:microsoft.com/office/officeart/2011/layout/InterconnectedBlockProcess"/>
    <dgm:cxn modelId="{674E127D-42D9-4EBF-9EDE-1862CCE06178}" type="presOf" srcId="{D0CC9DE9-04AF-4604-8D00-C27239E393F4}" destId="{203A2E34-2038-48AE-BF22-F23376063780}" srcOrd="0" destOrd="0" presId="urn:microsoft.com/office/officeart/2011/layout/InterconnectedBlockProcess"/>
    <dgm:cxn modelId="{78232B36-9B7D-4DB2-9C84-DB799F8691F4}" type="presOf" srcId="{987BFBFD-7B60-4600-A70B-857A8937B977}" destId="{6F2B7BCA-336B-4736-81A5-B624DB5C4E3F}" srcOrd="1" destOrd="0" presId="urn:microsoft.com/office/officeart/2011/layout/InterconnectedBlockProcess"/>
    <dgm:cxn modelId="{77BE4A31-646D-4679-8004-DDD3B5EB0733}" type="presOf" srcId="{E2AE58D7-547E-4546-BCCD-7A2A46D87E75}" destId="{0CB931B7-2913-4993-B72C-B4B09AC3EC12}" srcOrd="0" destOrd="0" presId="urn:microsoft.com/office/officeart/2011/layout/InterconnectedBlockProcess"/>
    <dgm:cxn modelId="{139B981C-4EDB-4354-A0F3-89652E8DDADC}" type="presOf" srcId="{4F96EB44-9425-4F87-9B87-2D124131D47E}" destId="{3CA05E8E-0A66-49F2-B91F-E317C93DA4F9}" srcOrd="1" destOrd="0" presId="urn:microsoft.com/office/officeart/2011/layout/InterconnectedBlockProcess"/>
    <dgm:cxn modelId="{95143349-6961-4FDC-B4F1-8435223E9E2E}" type="presOf" srcId="{1CA95D44-3934-4D0A-9322-BDA886190AB3}" destId="{B97DAC85-4698-4EF8-B243-22AE730CF5F9}" srcOrd="0" destOrd="0" presId="urn:microsoft.com/office/officeart/2011/layout/InterconnectedBlockProcess"/>
    <dgm:cxn modelId="{7D6E054B-516E-4EB9-A3B4-8DAEBA90917E}" srcId="{E1204746-6672-4ECE-AEA4-03DD2252B9E5}" destId="{67F8AE74-8D6A-408D-9D27-6D8B1D2C0312}" srcOrd="1" destOrd="0" parTransId="{3B9366DE-6E7A-4AFA-9359-D0E8CEA4F965}" sibTransId="{F7742CB5-CF56-42DE-AA4E-F96ECBE6CDBC}"/>
    <dgm:cxn modelId="{8A1B6816-0839-461F-9F54-05F73AB3FEDF}" type="presOf" srcId="{67F8AE74-8D6A-408D-9D27-6D8B1D2C0312}" destId="{1DDE1ACC-5448-4E67-AD04-7EC81D10806C}" srcOrd="0" destOrd="0" presId="urn:microsoft.com/office/officeart/2011/layout/InterconnectedBlockProcess"/>
    <dgm:cxn modelId="{E6ED9055-009A-41D3-8B6C-2A5F0A7F3B9C}" type="presOf" srcId="{987BFBFD-7B60-4600-A70B-857A8937B977}" destId="{4F12341F-7109-47E8-861E-AC535665D77A}" srcOrd="0" destOrd="0" presId="urn:microsoft.com/office/officeart/2011/layout/InterconnectedBlockProcess"/>
    <dgm:cxn modelId="{6B5B4A68-D73D-458D-B9DF-AA666170CF6C}" srcId="{E1204746-6672-4ECE-AEA4-03DD2252B9E5}" destId="{D0CC9DE9-04AF-4604-8D00-C27239E393F4}" srcOrd="0" destOrd="0" parTransId="{A4FBA140-BDEC-4E4E-BDDD-9C660097CDB3}" sibTransId="{C301461B-B425-4487-9243-6DEA7852ECEB}"/>
    <dgm:cxn modelId="{6A7D60B1-5AED-494C-89E3-595C78E77F2E}" srcId="{D0CC9DE9-04AF-4604-8D00-C27239E393F4}" destId="{987BFBFD-7B60-4600-A70B-857A8937B977}" srcOrd="0" destOrd="0" parTransId="{864863D4-A7A6-4C55-8CF0-0560276E5AAF}" sibTransId="{71E5CB91-7CF7-4C93-BEC0-FEC242FB0C20}"/>
    <dgm:cxn modelId="{78929002-7148-4115-A9B5-C32D1ED42362}" srcId="{E2AE58D7-547E-4546-BCCD-7A2A46D87E75}" destId="{4F96EB44-9425-4F87-9B87-2D124131D47E}" srcOrd="0" destOrd="0" parTransId="{C7734059-E9C9-4E0D-8936-7C29E9585A01}" sibTransId="{8D7B3BCB-A31F-4172-8D2D-B5B54C90F96B}"/>
    <dgm:cxn modelId="{9AB68395-C13B-4CE1-ACEA-99CF3DF3B6E2}" type="presOf" srcId="{E1204746-6672-4ECE-AEA4-03DD2252B9E5}" destId="{F337F1AD-6A51-4985-9F77-7B506E71ED86}" srcOrd="0" destOrd="0" presId="urn:microsoft.com/office/officeart/2011/layout/InterconnectedBlockProcess"/>
    <dgm:cxn modelId="{4B1F1827-F59B-4950-9B56-ACCD31338FB3}" srcId="{E1204746-6672-4ECE-AEA4-03DD2252B9E5}" destId="{E2AE58D7-547E-4546-BCCD-7A2A46D87E75}" srcOrd="2" destOrd="0" parTransId="{B36E996C-C72F-470B-BD86-6106CEBEE25D}" sibTransId="{3CB64316-2658-483B-8923-F4E19C359BC0}"/>
    <dgm:cxn modelId="{4F5BB108-1381-44C5-84FA-B27F9E0B7E16}" srcId="{67F8AE74-8D6A-408D-9D27-6D8B1D2C0312}" destId="{1CA95D44-3934-4D0A-9322-BDA886190AB3}" srcOrd="0" destOrd="0" parTransId="{BAB135BB-8174-41CD-83CB-A36D0CB63389}" sibTransId="{FAA27485-28A7-47F1-A1BC-AD7C36D50286}"/>
    <dgm:cxn modelId="{B148A1EE-FB1B-4470-9DE9-3988CD58E25B}" type="presOf" srcId="{1CA95D44-3934-4D0A-9322-BDA886190AB3}" destId="{74284AA0-30AE-4A95-ABC2-20BE9F6420E1}" srcOrd="1" destOrd="0" presId="urn:microsoft.com/office/officeart/2011/layout/InterconnectedBlockProcess"/>
    <dgm:cxn modelId="{3E8E7179-2235-4BC7-801F-5950FAA13FF0}" type="presParOf" srcId="{F337F1AD-6A51-4985-9F77-7B506E71ED86}" destId="{86DE1394-3B5B-4E09-9AEF-FBC1484F14E0}" srcOrd="0" destOrd="0" presId="urn:microsoft.com/office/officeart/2011/layout/InterconnectedBlockProcess"/>
    <dgm:cxn modelId="{247DD465-07D7-44E9-AA65-37CFCCF3E7C4}" type="presParOf" srcId="{86DE1394-3B5B-4E09-9AEF-FBC1484F14E0}" destId="{A4FE34E6-FB3E-4864-86A5-01B38B58407A}" srcOrd="0" destOrd="0" presId="urn:microsoft.com/office/officeart/2011/layout/InterconnectedBlockProcess"/>
    <dgm:cxn modelId="{0D3D5E2D-3AB0-455A-B344-74C2B1444F27}" type="presParOf" srcId="{F337F1AD-6A51-4985-9F77-7B506E71ED86}" destId="{3CA05E8E-0A66-49F2-B91F-E317C93DA4F9}" srcOrd="1" destOrd="0" presId="urn:microsoft.com/office/officeart/2011/layout/InterconnectedBlockProcess"/>
    <dgm:cxn modelId="{9DABFB55-0323-4152-8A07-8DF43ACC72FC}" type="presParOf" srcId="{F337F1AD-6A51-4985-9F77-7B506E71ED86}" destId="{0CB931B7-2913-4993-B72C-B4B09AC3EC12}" srcOrd="2" destOrd="0" presId="urn:microsoft.com/office/officeart/2011/layout/InterconnectedBlockProcess"/>
    <dgm:cxn modelId="{FFA6AA24-A3F9-4A03-B7E6-C40148019D00}" type="presParOf" srcId="{F337F1AD-6A51-4985-9F77-7B506E71ED86}" destId="{70C08920-F9AB-4B74-AFAE-0CA0B9A46671}" srcOrd="3" destOrd="0" presId="urn:microsoft.com/office/officeart/2011/layout/InterconnectedBlockProcess"/>
    <dgm:cxn modelId="{21601125-1605-40EE-AE92-57379FDCD5DD}" type="presParOf" srcId="{70C08920-F9AB-4B74-AFAE-0CA0B9A46671}" destId="{B97DAC85-4698-4EF8-B243-22AE730CF5F9}" srcOrd="0" destOrd="0" presId="urn:microsoft.com/office/officeart/2011/layout/InterconnectedBlockProcess"/>
    <dgm:cxn modelId="{3131C398-9216-4DCA-A857-61DEDC361D90}" type="presParOf" srcId="{F337F1AD-6A51-4985-9F77-7B506E71ED86}" destId="{74284AA0-30AE-4A95-ABC2-20BE9F6420E1}" srcOrd="4" destOrd="0" presId="urn:microsoft.com/office/officeart/2011/layout/InterconnectedBlockProcess"/>
    <dgm:cxn modelId="{41575165-F53F-4080-BAA5-5DDBE1380D1C}" type="presParOf" srcId="{F337F1AD-6A51-4985-9F77-7B506E71ED86}" destId="{1DDE1ACC-5448-4E67-AD04-7EC81D10806C}" srcOrd="5" destOrd="0" presId="urn:microsoft.com/office/officeart/2011/layout/InterconnectedBlockProcess"/>
    <dgm:cxn modelId="{4F485404-AE93-4D18-A181-339E90A71661}" type="presParOf" srcId="{F337F1AD-6A51-4985-9F77-7B506E71ED86}" destId="{AB72F647-D72A-4127-826F-6DE40062D791}" srcOrd="6" destOrd="0" presId="urn:microsoft.com/office/officeart/2011/layout/InterconnectedBlockProcess"/>
    <dgm:cxn modelId="{C8C7B100-C757-4C58-914F-DBB1028F3C17}" type="presParOf" srcId="{AB72F647-D72A-4127-826F-6DE40062D791}" destId="{4F12341F-7109-47E8-861E-AC535665D77A}" srcOrd="0" destOrd="0" presId="urn:microsoft.com/office/officeart/2011/layout/InterconnectedBlockProcess"/>
    <dgm:cxn modelId="{A816B927-2FCE-433D-93BD-DD3390C6AE78}" type="presParOf" srcId="{F337F1AD-6A51-4985-9F77-7B506E71ED86}" destId="{6F2B7BCA-336B-4736-81A5-B624DB5C4E3F}" srcOrd="7" destOrd="0" presId="urn:microsoft.com/office/officeart/2011/layout/InterconnectedBlockProcess"/>
    <dgm:cxn modelId="{E87BAC71-23BC-443D-9800-DA2D07DCD57A}" type="presParOf" srcId="{F337F1AD-6A51-4985-9F77-7B506E71ED86}" destId="{203A2E34-2038-48AE-BF22-F23376063780}" srcOrd="8"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204746-6672-4ECE-AEA4-03DD2252B9E5}" type="doc">
      <dgm:prSet loTypeId="urn:microsoft.com/office/officeart/2011/layout/InterconnectedBlockProcess" loCatId="process" qsTypeId="urn:microsoft.com/office/officeart/2005/8/quickstyle/simple1" qsCatId="simple" csTypeId="urn:microsoft.com/office/officeart/2005/8/colors/accent2_2" csCatId="accent2" phldr="1"/>
      <dgm:spPr/>
      <dgm:t>
        <a:bodyPr/>
        <a:lstStyle/>
        <a:p>
          <a:endParaRPr lang="en-US"/>
        </a:p>
      </dgm:t>
    </dgm:pt>
    <dgm:pt modelId="{D0CC9DE9-04AF-4604-8D00-C27239E393F4}">
      <dgm:prSet phldrT="[Text]" custT="1"/>
      <dgm:spPr/>
      <dgm:t>
        <a:bodyPr/>
        <a:lstStyle/>
        <a:p>
          <a:r>
            <a:rPr lang="en-US" sz="2000" dirty="0" smtClean="0"/>
            <a:t>Treatment Integrity</a:t>
          </a:r>
          <a:endParaRPr lang="en-US" sz="2000" dirty="0"/>
        </a:p>
      </dgm:t>
    </dgm:pt>
    <dgm:pt modelId="{A4FBA140-BDEC-4E4E-BDDD-9C660097CDB3}" type="parTrans" cxnId="{6B5B4A68-D73D-458D-B9DF-AA666170CF6C}">
      <dgm:prSet/>
      <dgm:spPr/>
      <dgm:t>
        <a:bodyPr/>
        <a:lstStyle/>
        <a:p>
          <a:endParaRPr lang="en-US"/>
        </a:p>
      </dgm:t>
    </dgm:pt>
    <dgm:pt modelId="{C301461B-B425-4487-9243-6DEA7852ECEB}" type="sibTrans" cxnId="{6B5B4A68-D73D-458D-B9DF-AA666170CF6C}">
      <dgm:prSet/>
      <dgm:spPr/>
      <dgm:t>
        <a:bodyPr/>
        <a:lstStyle/>
        <a:p>
          <a:endParaRPr lang="en-US"/>
        </a:p>
      </dgm:t>
    </dgm:pt>
    <dgm:pt modelId="{987BFBFD-7B60-4600-A70B-857A8937B977}">
      <dgm:prSet phldrT="[Text]" custT="1"/>
      <dgm:spPr/>
      <dgm:t>
        <a:bodyPr/>
        <a:lstStyle/>
        <a:p>
          <a:r>
            <a:rPr lang="en-US" sz="2200" dirty="0" smtClean="0"/>
            <a:t>Is it happening?</a:t>
          </a:r>
          <a:endParaRPr lang="en-US" sz="2200" dirty="0"/>
        </a:p>
      </dgm:t>
    </dgm:pt>
    <dgm:pt modelId="{864863D4-A7A6-4C55-8CF0-0560276E5AAF}" type="parTrans" cxnId="{6A7D60B1-5AED-494C-89E3-595C78E77F2E}">
      <dgm:prSet/>
      <dgm:spPr/>
      <dgm:t>
        <a:bodyPr/>
        <a:lstStyle/>
        <a:p>
          <a:endParaRPr lang="en-US"/>
        </a:p>
      </dgm:t>
    </dgm:pt>
    <dgm:pt modelId="{71E5CB91-7CF7-4C93-BEC0-FEC242FB0C20}" type="sibTrans" cxnId="{6A7D60B1-5AED-494C-89E3-595C78E77F2E}">
      <dgm:prSet/>
      <dgm:spPr/>
      <dgm:t>
        <a:bodyPr/>
        <a:lstStyle/>
        <a:p>
          <a:endParaRPr lang="en-US"/>
        </a:p>
      </dgm:t>
    </dgm:pt>
    <dgm:pt modelId="{67F8AE74-8D6A-408D-9D27-6D8B1D2C0312}">
      <dgm:prSet phldrT="[Text]" custT="1"/>
      <dgm:spPr/>
      <dgm:t>
        <a:bodyPr/>
        <a:lstStyle/>
        <a:p>
          <a:r>
            <a:rPr lang="en-US" sz="2000" dirty="0" smtClean="0"/>
            <a:t>Social Validity</a:t>
          </a:r>
          <a:endParaRPr lang="en-US" sz="2000" dirty="0"/>
        </a:p>
      </dgm:t>
    </dgm:pt>
    <dgm:pt modelId="{3B9366DE-6E7A-4AFA-9359-D0E8CEA4F965}" type="parTrans" cxnId="{7D6E054B-516E-4EB9-A3B4-8DAEBA90917E}">
      <dgm:prSet/>
      <dgm:spPr/>
      <dgm:t>
        <a:bodyPr/>
        <a:lstStyle/>
        <a:p>
          <a:endParaRPr lang="en-US"/>
        </a:p>
      </dgm:t>
    </dgm:pt>
    <dgm:pt modelId="{F7742CB5-CF56-42DE-AA4E-F96ECBE6CDBC}" type="sibTrans" cxnId="{7D6E054B-516E-4EB9-A3B4-8DAEBA90917E}">
      <dgm:prSet/>
      <dgm:spPr/>
      <dgm:t>
        <a:bodyPr/>
        <a:lstStyle/>
        <a:p>
          <a:endParaRPr lang="en-US"/>
        </a:p>
      </dgm:t>
    </dgm:pt>
    <dgm:pt modelId="{1CA95D44-3934-4D0A-9322-BDA886190AB3}">
      <dgm:prSet phldrT="[Text]" custT="1"/>
      <dgm:spPr/>
      <dgm:t>
        <a:bodyPr/>
        <a:lstStyle/>
        <a:p>
          <a:r>
            <a:rPr lang="en-US" sz="2200" dirty="0" smtClean="0"/>
            <a:t>What do </a:t>
          </a:r>
          <a:r>
            <a:rPr lang="en-US" sz="2100" dirty="0" smtClean="0"/>
            <a:t>stakeholders</a:t>
          </a:r>
          <a:r>
            <a:rPr lang="en-US" sz="2200" dirty="0" smtClean="0"/>
            <a:t> think about the goals, procedures, and outcomes?</a:t>
          </a:r>
          <a:endParaRPr lang="en-US" sz="2200" dirty="0"/>
        </a:p>
      </dgm:t>
    </dgm:pt>
    <dgm:pt modelId="{BAB135BB-8174-41CD-83CB-A36D0CB63389}" type="parTrans" cxnId="{4F5BB108-1381-44C5-84FA-B27F9E0B7E16}">
      <dgm:prSet/>
      <dgm:spPr/>
      <dgm:t>
        <a:bodyPr/>
        <a:lstStyle/>
        <a:p>
          <a:endParaRPr lang="en-US"/>
        </a:p>
      </dgm:t>
    </dgm:pt>
    <dgm:pt modelId="{FAA27485-28A7-47F1-A1BC-AD7C36D50286}" type="sibTrans" cxnId="{4F5BB108-1381-44C5-84FA-B27F9E0B7E16}">
      <dgm:prSet/>
      <dgm:spPr/>
      <dgm:t>
        <a:bodyPr/>
        <a:lstStyle/>
        <a:p>
          <a:endParaRPr lang="en-US"/>
        </a:p>
      </dgm:t>
    </dgm:pt>
    <dgm:pt modelId="{E2AE58D7-547E-4546-BCCD-7A2A46D87E75}">
      <dgm:prSet phldrT="[Text]" custT="1"/>
      <dgm:spPr/>
      <dgm:t>
        <a:bodyPr/>
        <a:lstStyle/>
        <a:p>
          <a:r>
            <a:rPr lang="en-US" sz="2000" dirty="0" smtClean="0"/>
            <a:t>Experimental Design</a:t>
          </a:r>
          <a:endParaRPr lang="en-US" sz="2000" dirty="0"/>
        </a:p>
      </dgm:t>
    </dgm:pt>
    <dgm:pt modelId="{B36E996C-C72F-470B-BD86-6106CEBEE25D}" type="parTrans" cxnId="{4B1F1827-F59B-4950-9B56-ACCD31338FB3}">
      <dgm:prSet/>
      <dgm:spPr/>
      <dgm:t>
        <a:bodyPr/>
        <a:lstStyle/>
        <a:p>
          <a:endParaRPr lang="en-US"/>
        </a:p>
      </dgm:t>
    </dgm:pt>
    <dgm:pt modelId="{3CB64316-2658-483B-8923-F4E19C359BC0}" type="sibTrans" cxnId="{4B1F1827-F59B-4950-9B56-ACCD31338FB3}">
      <dgm:prSet/>
      <dgm:spPr/>
      <dgm:t>
        <a:bodyPr/>
        <a:lstStyle/>
        <a:p>
          <a:endParaRPr lang="en-US"/>
        </a:p>
      </dgm:t>
    </dgm:pt>
    <dgm:pt modelId="{4F96EB44-9425-4F87-9B87-2D124131D47E}">
      <dgm:prSet phldrT="[Text]" custT="1"/>
      <dgm:spPr/>
      <dgm:t>
        <a:bodyPr/>
        <a:lstStyle/>
        <a:p>
          <a:r>
            <a:rPr lang="en-US" sz="2200" dirty="0" smtClean="0"/>
            <a:t>How well did this support work for this student?</a:t>
          </a:r>
          <a:endParaRPr lang="en-US" sz="2200" dirty="0"/>
        </a:p>
      </dgm:t>
    </dgm:pt>
    <dgm:pt modelId="{C7734059-E9C9-4E0D-8936-7C29E9585A01}" type="parTrans" cxnId="{78929002-7148-4115-A9B5-C32D1ED42362}">
      <dgm:prSet/>
      <dgm:spPr/>
      <dgm:t>
        <a:bodyPr/>
        <a:lstStyle/>
        <a:p>
          <a:endParaRPr lang="en-US"/>
        </a:p>
      </dgm:t>
    </dgm:pt>
    <dgm:pt modelId="{8D7B3BCB-A31F-4172-8D2D-B5B54C90F96B}" type="sibTrans" cxnId="{78929002-7148-4115-A9B5-C32D1ED42362}">
      <dgm:prSet/>
      <dgm:spPr/>
      <dgm:t>
        <a:bodyPr/>
        <a:lstStyle/>
        <a:p>
          <a:endParaRPr lang="en-US"/>
        </a:p>
      </dgm:t>
    </dgm:pt>
    <dgm:pt modelId="{F337F1AD-6A51-4985-9F77-7B506E71ED86}" type="pres">
      <dgm:prSet presAssocID="{E1204746-6672-4ECE-AEA4-03DD2252B9E5}" presName="Name0" presStyleCnt="0">
        <dgm:presLayoutVars>
          <dgm:chMax val="7"/>
          <dgm:chPref val="5"/>
          <dgm:dir/>
          <dgm:animOne val="branch"/>
          <dgm:animLvl val="lvl"/>
        </dgm:presLayoutVars>
      </dgm:prSet>
      <dgm:spPr/>
      <dgm:t>
        <a:bodyPr/>
        <a:lstStyle/>
        <a:p>
          <a:endParaRPr lang="en-US"/>
        </a:p>
      </dgm:t>
    </dgm:pt>
    <dgm:pt modelId="{86DE1394-3B5B-4E09-9AEF-FBC1484F14E0}" type="pres">
      <dgm:prSet presAssocID="{E2AE58D7-547E-4546-BCCD-7A2A46D87E75}" presName="ChildAccent3" presStyleCnt="0"/>
      <dgm:spPr/>
      <dgm:t>
        <a:bodyPr/>
        <a:lstStyle/>
        <a:p>
          <a:endParaRPr lang="en-US"/>
        </a:p>
      </dgm:t>
    </dgm:pt>
    <dgm:pt modelId="{A4FE34E6-FB3E-4864-86A5-01B38B58407A}" type="pres">
      <dgm:prSet presAssocID="{E2AE58D7-547E-4546-BCCD-7A2A46D87E75}" presName="ChildAccent" presStyleLbl="alignImgPlace1" presStyleIdx="0" presStyleCnt="3"/>
      <dgm:spPr/>
      <dgm:t>
        <a:bodyPr/>
        <a:lstStyle/>
        <a:p>
          <a:endParaRPr lang="en-US"/>
        </a:p>
      </dgm:t>
    </dgm:pt>
    <dgm:pt modelId="{3CA05E8E-0A66-49F2-B91F-E317C93DA4F9}" type="pres">
      <dgm:prSet presAssocID="{E2AE58D7-547E-4546-BCCD-7A2A46D87E75}" presName="Child3" presStyleLbl="revTx" presStyleIdx="0" presStyleCnt="0">
        <dgm:presLayoutVars>
          <dgm:chMax val="0"/>
          <dgm:chPref val="0"/>
          <dgm:bulletEnabled val="1"/>
        </dgm:presLayoutVars>
      </dgm:prSet>
      <dgm:spPr/>
      <dgm:t>
        <a:bodyPr/>
        <a:lstStyle/>
        <a:p>
          <a:endParaRPr lang="en-US"/>
        </a:p>
      </dgm:t>
    </dgm:pt>
    <dgm:pt modelId="{0CB931B7-2913-4993-B72C-B4B09AC3EC12}" type="pres">
      <dgm:prSet presAssocID="{E2AE58D7-547E-4546-BCCD-7A2A46D87E75}" presName="Parent3" presStyleLbl="node1" presStyleIdx="0" presStyleCnt="3">
        <dgm:presLayoutVars>
          <dgm:chMax val="2"/>
          <dgm:chPref val="1"/>
          <dgm:bulletEnabled val="1"/>
        </dgm:presLayoutVars>
      </dgm:prSet>
      <dgm:spPr/>
      <dgm:t>
        <a:bodyPr/>
        <a:lstStyle/>
        <a:p>
          <a:endParaRPr lang="en-US"/>
        </a:p>
      </dgm:t>
    </dgm:pt>
    <dgm:pt modelId="{70C08920-F9AB-4B74-AFAE-0CA0B9A46671}" type="pres">
      <dgm:prSet presAssocID="{67F8AE74-8D6A-408D-9D27-6D8B1D2C0312}" presName="ChildAccent2" presStyleCnt="0"/>
      <dgm:spPr/>
      <dgm:t>
        <a:bodyPr/>
        <a:lstStyle/>
        <a:p>
          <a:endParaRPr lang="en-US"/>
        </a:p>
      </dgm:t>
    </dgm:pt>
    <dgm:pt modelId="{B97DAC85-4698-4EF8-B243-22AE730CF5F9}" type="pres">
      <dgm:prSet presAssocID="{67F8AE74-8D6A-408D-9D27-6D8B1D2C0312}" presName="ChildAccent" presStyleLbl="alignImgPlace1" presStyleIdx="1" presStyleCnt="3" custScaleX="102637"/>
      <dgm:spPr/>
      <dgm:t>
        <a:bodyPr/>
        <a:lstStyle/>
        <a:p>
          <a:endParaRPr lang="en-US"/>
        </a:p>
      </dgm:t>
    </dgm:pt>
    <dgm:pt modelId="{74284AA0-30AE-4A95-ABC2-20BE9F6420E1}" type="pres">
      <dgm:prSet presAssocID="{67F8AE74-8D6A-408D-9D27-6D8B1D2C0312}" presName="Child2" presStyleLbl="revTx" presStyleIdx="0" presStyleCnt="0">
        <dgm:presLayoutVars>
          <dgm:chMax val="0"/>
          <dgm:chPref val="0"/>
          <dgm:bulletEnabled val="1"/>
        </dgm:presLayoutVars>
      </dgm:prSet>
      <dgm:spPr/>
      <dgm:t>
        <a:bodyPr/>
        <a:lstStyle/>
        <a:p>
          <a:endParaRPr lang="en-US"/>
        </a:p>
      </dgm:t>
    </dgm:pt>
    <dgm:pt modelId="{1DDE1ACC-5448-4E67-AD04-7EC81D10806C}" type="pres">
      <dgm:prSet presAssocID="{67F8AE74-8D6A-408D-9D27-6D8B1D2C0312}" presName="Parent2" presStyleLbl="node1" presStyleIdx="1" presStyleCnt="3">
        <dgm:presLayoutVars>
          <dgm:chMax val="2"/>
          <dgm:chPref val="1"/>
          <dgm:bulletEnabled val="1"/>
        </dgm:presLayoutVars>
      </dgm:prSet>
      <dgm:spPr/>
      <dgm:t>
        <a:bodyPr/>
        <a:lstStyle/>
        <a:p>
          <a:endParaRPr lang="en-US"/>
        </a:p>
      </dgm:t>
    </dgm:pt>
    <dgm:pt modelId="{AB72F647-D72A-4127-826F-6DE40062D791}" type="pres">
      <dgm:prSet presAssocID="{D0CC9DE9-04AF-4604-8D00-C27239E393F4}" presName="ChildAccent1" presStyleCnt="0"/>
      <dgm:spPr/>
      <dgm:t>
        <a:bodyPr/>
        <a:lstStyle/>
        <a:p>
          <a:endParaRPr lang="en-US"/>
        </a:p>
      </dgm:t>
    </dgm:pt>
    <dgm:pt modelId="{4F12341F-7109-47E8-861E-AC535665D77A}" type="pres">
      <dgm:prSet presAssocID="{D0CC9DE9-04AF-4604-8D00-C27239E393F4}" presName="ChildAccent" presStyleLbl="alignImgPlace1" presStyleIdx="2" presStyleCnt="3"/>
      <dgm:spPr/>
      <dgm:t>
        <a:bodyPr/>
        <a:lstStyle/>
        <a:p>
          <a:endParaRPr lang="en-US"/>
        </a:p>
      </dgm:t>
    </dgm:pt>
    <dgm:pt modelId="{6F2B7BCA-336B-4736-81A5-B624DB5C4E3F}" type="pres">
      <dgm:prSet presAssocID="{D0CC9DE9-04AF-4604-8D00-C27239E393F4}" presName="Child1" presStyleLbl="revTx" presStyleIdx="0" presStyleCnt="0">
        <dgm:presLayoutVars>
          <dgm:chMax val="0"/>
          <dgm:chPref val="0"/>
          <dgm:bulletEnabled val="1"/>
        </dgm:presLayoutVars>
      </dgm:prSet>
      <dgm:spPr/>
      <dgm:t>
        <a:bodyPr/>
        <a:lstStyle/>
        <a:p>
          <a:endParaRPr lang="en-US"/>
        </a:p>
      </dgm:t>
    </dgm:pt>
    <dgm:pt modelId="{203A2E34-2038-48AE-BF22-F23376063780}" type="pres">
      <dgm:prSet presAssocID="{D0CC9DE9-04AF-4604-8D00-C27239E393F4}" presName="Parent1" presStyleLbl="node1" presStyleIdx="2" presStyleCnt="3">
        <dgm:presLayoutVars>
          <dgm:chMax val="2"/>
          <dgm:chPref val="1"/>
          <dgm:bulletEnabled val="1"/>
        </dgm:presLayoutVars>
      </dgm:prSet>
      <dgm:spPr/>
      <dgm:t>
        <a:bodyPr/>
        <a:lstStyle/>
        <a:p>
          <a:endParaRPr lang="en-US"/>
        </a:p>
      </dgm:t>
    </dgm:pt>
  </dgm:ptLst>
  <dgm:cxnLst>
    <dgm:cxn modelId="{5EF61F31-DD51-4035-8AD2-4FC6DD74FBEC}" type="presOf" srcId="{1CA95D44-3934-4D0A-9322-BDA886190AB3}" destId="{74284AA0-30AE-4A95-ABC2-20BE9F6420E1}" srcOrd="1" destOrd="0" presId="urn:microsoft.com/office/officeart/2011/layout/InterconnectedBlockProcess"/>
    <dgm:cxn modelId="{B4AABAE9-4875-4AE8-BEA2-375C7949A16E}" type="presOf" srcId="{4F96EB44-9425-4F87-9B87-2D124131D47E}" destId="{3CA05E8E-0A66-49F2-B91F-E317C93DA4F9}" srcOrd="1" destOrd="0" presId="urn:microsoft.com/office/officeart/2011/layout/InterconnectedBlockProcess"/>
    <dgm:cxn modelId="{ED867201-CA15-41A8-A3FE-1A879A26DF56}" type="presOf" srcId="{987BFBFD-7B60-4600-A70B-857A8937B977}" destId="{6F2B7BCA-336B-4736-81A5-B624DB5C4E3F}" srcOrd="1" destOrd="0" presId="urn:microsoft.com/office/officeart/2011/layout/InterconnectedBlockProcess"/>
    <dgm:cxn modelId="{789942BB-77EA-49D4-BC26-A252A105DF06}" type="presOf" srcId="{E1204746-6672-4ECE-AEA4-03DD2252B9E5}" destId="{F337F1AD-6A51-4985-9F77-7B506E71ED86}" srcOrd="0" destOrd="0" presId="urn:microsoft.com/office/officeart/2011/layout/InterconnectedBlockProcess"/>
    <dgm:cxn modelId="{94E31651-727A-4486-9037-433808A420AC}" type="presOf" srcId="{1CA95D44-3934-4D0A-9322-BDA886190AB3}" destId="{B97DAC85-4698-4EF8-B243-22AE730CF5F9}" srcOrd="0" destOrd="0" presId="urn:microsoft.com/office/officeart/2011/layout/InterconnectedBlockProcess"/>
    <dgm:cxn modelId="{56DDB50E-B723-4A61-B2FF-9F7A9BA2F0E4}" type="presOf" srcId="{4F96EB44-9425-4F87-9B87-2D124131D47E}" destId="{A4FE34E6-FB3E-4864-86A5-01B38B58407A}" srcOrd="0" destOrd="0" presId="urn:microsoft.com/office/officeart/2011/layout/InterconnectedBlockProcess"/>
    <dgm:cxn modelId="{DB79C32C-743A-4C5C-B08D-26691BF500CC}" type="presOf" srcId="{67F8AE74-8D6A-408D-9D27-6D8B1D2C0312}" destId="{1DDE1ACC-5448-4E67-AD04-7EC81D10806C}" srcOrd="0" destOrd="0" presId="urn:microsoft.com/office/officeart/2011/layout/InterconnectedBlockProcess"/>
    <dgm:cxn modelId="{7D6E054B-516E-4EB9-A3B4-8DAEBA90917E}" srcId="{E1204746-6672-4ECE-AEA4-03DD2252B9E5}" destId="{67F8AE74-8D6A-408D-9D27-6D8B1D2C0312}" srcOrd="1" destOrd="0" parTransId="{3B9366DE-6E7A-4AFA-9359-D0E8CEA4F965}" sibTransId="{F7742CB5-CF56-42DE-AA4E-F96ECBE6CDBC}"/>
    <dgm:cxn modelId="{E604F83F-80B5-4D73-8D4E-3629AC7529BC}" type="presOf" srcId="{987BFBFD-7B60-4600-A70B-857A8937B977}" destId="{4F12341F-7109-47E8-861E-AC535665D77A}" srcOrd="0" destOrd="0" presId="urn:microsoft.com/office/officeart/2011/layout/InterconnectedBlockProcess"/>
    <dgm:cxn modelId="{6B5B4A68-D73D-458D-B9DF-AA666170CF6C}" srcId="{E1204746-6672-4ECE-AEA4-03DD2252B9E5}" destId="{D0CC9DE9-04AF-4604-8D00-C27239E393F4}" srcOrd="0" destOrd="0" parTransId="{A4FBA140-BDEC-4E4E-BDDD-9C660097CDB3}" sibTransId="{C301461B-B425-4487-9243-6DEA7852ECEB}"/>
    <dgm:cxn modelId="{6A7D60B1-5AED-494C-89E3-595C78E77F2E}" srcId="{D0CC9DE9-04AF-4604-8D00-C27239E393F4}" destId="{987BFBFD-7B60-4600-A70B-857A8937B977}" srcOrd="0" destOrd="0" parTransId="{864863D4-A7A6-4C55-8CF0-0560276E5AAF}" sibTransId="{71E5CB91-7CF7-4C93-BEC0-FEC242FB0C20}"/>
    <dgm:cxn modelId="{78929002-7148-4115-A9B5-C32D1ED42362}" srcId="{E2AE58D7-547E-4546-BCCD-7A2A46D87E75}" destId="{4F96EB44-9425-4F87-9B87-2D124131D47E}" srcOrd="0" destOrd="0" parTransId="{C7734059-E9C9-4E0D-8936-7C29E9585A01}" sibTransId="{8D7B3BCB-A31F-4172-8D2D-B5B54C90F96B}"/>
    <dgm:cxn modelId="{4B1F1827-F59B-4950-9B56-ACCD31338FB3}" srcId="{E1204746-6672-4ECE-AEA4-03DD2252B9E5}" destId="{E2AE58D7-547E-4546-BCCD-7A2A46D87E75}" srcOrd="2" destOrd="0" parTransId="{B36E996C-C72F-470B-BD86-6106CEBEE25D}" sibTransId="{3CB64316-2658-483B-8923-F4E19C359BC0}"/>
    <dgm:cxn modelId="{4F5BB108-1381-44C5-84FA-B27F9E0B7E16}" srcId="{67F8AE74-8D6A-408D-9D27-6D8B1D2C0312}" destId="{1CA95D44-3934-4D0A-9322-BDA886190AB3}" srcOrd="0" destOrd="0" parTransId="{BAB135BB-8174-41CD-83CB-A36D0CB63389}" sibTransId="{FAA27485-28A7-47F1-A1BC-AD7C36D50286}"/>
    <dgm:cxn modelId="{645E3385-301E-4C30-93C6-98E04C2F0949}" type="presOf" srcId="{D0CC9DE9-04AF-4604-8D00-C27239E393F4}" destId="{203A2E34-2038-48AE-BF22-F23376063780}" srcOrd="0" destOrd="0" presId="urn:microsoft.com/office/officeart/2011/layout/InterconnectedBlockProcess"/>
    <dgm:cxn modelId="{88F359CC-DAF0-4D9C-B31B-C3D545C78FD8}" type="presOf" srcId="{E2AE58D7-547E-4546-BCCD-7A2A46D87E75}" destId="{0CB931B7-2913-4993-B72C-B4B09AC3EC12}" srcOrd="0" destOrd="0" presId="urn:microsoft.com/office/officeart/2011/layout/InterconnectedBlockProcess"/>
    <dgm:cxn modelId="{5E9159AE-43F7-4A28-8997-A3BAE8DB5372}" type="presParOf" srcId="{F337F1AD-6A51-4985-9F77-7B506E71ED86}" destId="{86DE1394-3B5B-4E09-9AEF-FBC1484F14E0}" srcOrd="0" destOrd="0" presId="urn:microsoft.com/office/officeart/2011/layout/InterconnectedBlockProcess"/>
    <dgm:cxn modelId="{B5104B80-3590-4840-B34F-C1C324C77BEF}" type="presParOf" srcId="{86DE1394-3B5B-4E09-9AEF-FBC1484F14E0}" destId="{A4FE34E6-FB3E-4864-86A5-01B38B58407A}" srcOrd="0" destOrd="0" presId="urn:microsoft.com/office/officeart/2011/layout/InterconnectedBlockProcess"/>
    <dgm:cxn modelId="{78CD5A42-CF49-4140-98F6-C93E1F73270C}" type="presParOf" srcId="{F337F1AD-6A51-4985-9F77-7B506E71ED86}" destId="{3CA05E8E-0A66-49F2-B91F-E317C93DA4F9}" srcOrd="1" destOrd="0" presId="urn:microsoft.com/office/officeart/2011/layout/InterconnectedBlockProcess"/>
    <dgm:cxn modelId="{9774AE59-B10F-4D95-B995-52DE4A548A0E}" type="presParOf" srcId="{F337F1AD-6A51-4985-9F77-7B506E71ED86}" destId="{0CB931B7-2913-4993-B72C-B4B09AC3EC12}" srcOrd="2" destOrd="0" presId="urn:microsoft.com/office/officeart/2011/layout/InterconnectedBlockProcess"/>
    <dgm:cxn modelId="{AD90FE71-7979-4C33-8B0D-F3D8E8B1337E}" type="presParOf" srcId="{F337F1AD-6A51-4985-9F77-7B506E71ED86}" destId="{70C08920-F9AB-4B74-AFAE-0CA0B9A46671}" srcOrd="3" destOrd="0" presId="urn:microsoft.com/office/officeart/2011/layout/InterconnectedBlockProcess"/>
    <dgm:cxn modelId="{A99F7732-70C6-40EE-920B-7943D1E3E062}" type="presParOf" srcId="{70C08920-F9AB-4B74-AFAE-0CA0B9A46671}" destId="{B97DAC85-4698-4EF8-B243-22AE730CF5F9}" srcOrd="0" destOrd="0" presId="urn:microsoft.com/office/officeart/2011/layout/InterconnectedBlockProcess"/>
    <dgm:cxn modelId="{C975C006-C0DF-4195-8F3A-0D40E93B9A88}" type="presParOf" srcId="{F337F1AD-6A51-4985-9F77-7B506E71ED86}" destId="{74284AA0-30AE-4A95-ABC2-20BE9F6420E1}" srcOrd="4" destOrd="0" presId="urn:microsoft.com/office/officeart/2011/layout/InterconnectedBlockProcess"/>
    <dgm:cxn modelId="{B9CE6BC9-EE65-4BFC-BA61-25A014608CC6}" type="presParOf" srcId="{F337F1AD-6A51-4985-9F77-7B506E71ED86}" destId="{1DDE1ACC-5448-4E67-AD04-7EC81D10806C}" srcOrd="5" destOrd="0" presId="urn:microsoft.com/office/officeart/2011/layout/InterconnectedBlockProcess"/>
    <dgm:cxn modelId="{1F47CEEB-C9B5-4991-A295-2D725EE17B48}" type="presParOf" srcId="{F337F1AD-6A51-4985-9F77-7B506E71ED86}" destId="{AB72F647-D72A-4127-826F-6DE40062D791}" srcOrd="6" destOrd="0" presId="urn:microsoft.com/office/officeart/2011/layout/InterconnectedBlockProcess"/>
    <dgm:cxn modelId="{9233CB06-FFF3-410F-8B5B-1C236022A204}" type="presParOf" srcId="{AB72F647-D72A-4127-826F-6DE40062D791}" destId="{4F12341F-7109-47E8-861E-AC535665D77A}" srcOrd="0" destOrd="0" presId="urn:microsoft.com/office/officeart/2011/layout/InterconnectedBlockProcess"/>
    <dgm:cxn modelId="{A7F5219C-888F-4712-A023-E2D7C78F0144}" type="presParOf" srcId="{F337F1AD-6A51-4985-9F77-7B506E71ED86}" destId="{6F2B7BCA-336B-4736-81A5-B624DB5C4E3F}" srcOrd="7" destOrd="0" presId="urn:microsoft.com/office/officeart/2011/layout/InterconnectedBlockProcess"/>
    <dgm:cxn modelId="{7A50B6C9-4B64-4257-A34C-59EA85F70907}" type="presParOf" srcId="{F337F1AD-6A51-4985-9F77-7B506E71ED86}" destId="{203A2E34-2038-48AE-BF22-F23376063780}" srcOrd="8"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E34E6-FB3E-4864-86A5-01B38B58407A}">
      <dsp:nvSpPr>
        <dsp:cNvPr id="0" name=""/>
        <dsp:cNvSpPr/>
      </dsp:nvSpPr>
      <dsp:spPr>
        <a:xfrm>
          <a:off x="5135131" y="821988"/>
          <a:ext cx="1735343" cy="3856374"/>
        </a:xfrm>
        <a:prstGeom prst="wedgeRectCallout">
          <a:avLst>
            <a:gd name="adj1" fmla="val 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0" tIns="69850" rIns="69850" bIns="69850" numCol="1" spcCol="1270" anchor="t" anchorCtr="0">
          <a:noAutofit/>
        </a:bodyPr>
        <a:lstStyle/>
        <a:p>
          <a:pPr lvl="0" algn="r" defTabSz="977900">
            <a:lnSpc>
              <a:spcPct val="90000"/>
            </a:lnSpc>
            <a:spcBef>
              <a:spcPct val="0"/>
            </a:spcBef>
            <a:spcAft>
              <a:spcPct val="35000"/>
            </a:spcAft>
          </a:pPr>
          <a:r>
            <a:rPr lang="en-US" sz="2200" kern="1200" dirty="0" smtClean="0"/>
            <a:t>How well did this support work for this student?</a:t>
          </a:r>
          <a:endParaRPr lang="en-US" sz="2200" kern="1200" dirty="0"/>
        </a:p>
      </dsp:txBody>
      <dsp:txXfrm>
        <a:off x="5355368" y="821988"/>
        <a:ext cx="1515106" cy="3856374"/>
      </dsp:txXfrm>
    </dsp:sp>
    <dsp:sp modelId="{0CB931B7-2913-4993-B72C-B4B09AC3EC12}">
      <dsp:nvSpPr>
        <dsp:cNvPr id="0" name=""/>
        <dsp:cNvSpPr/>
      </dsp:nvSpPr>
      <dsp:spPr>
        <a:xfrm>
          <a:off x="5135131" y="0"/>
          <a:ext cx="1735343" cy="8233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889000">
            <a:lnSpc>
              <a:spcPct val="90000"/>
            </a:lnSpc>
            <a:spcBef>
              <a:spcPct val="0"/>
            </a:spcBef>
            <a:spcAft>
              <a:spcPct val="35000"/>
            </a:spcAft>
          </a:pPr>
          <a:r>
            <a:rPr lang="en-US" sz="2000" kern="1200" dirty="0" smtClean="0"/>
            <a:t>Experimental Design</a:t>
          </a:r>
          <a:endParaRPr lang="en-US" sz="2000" kern="1200" dirty="0"/>
        </a:p>
      </dsp:txBody>
      <dsp:txXfrm>
        <a:off x="5135131" y="0"/>
        <a:ext cx="1735343" cy="823391"/>
      </dsp:txXfrm>
    </dsp:sp>
    <dsp:sp modelId="{B97DAC85-4698-4EF8-B243-22AE730CF5F9}">
      <dsp:nvSpPr>
        <dsp:cNvPr id="0" name=""/>
        <dsp:cNvSpPr/>
      </dsp:nvSpPr>
      <dsp:spPr>
        <a:xfrm>
          <a:off x="3399268" y="821988"/>
          <a:ext cx="1735343" cy="3581286"/>
        </a:xfrm>
        <a:prstGeom prst="wedgeRectCallout">
          <a:avLst>
            <a:gd name="adj1" fmla="val 62500"/>
            <a:gd name="adj2" fmla="val 2083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0" tIns="69850" rIns="69850" bIns="69850" numCol="1" spcCol="1270" anchor="t" anchorCtr="0">
          <a:noAutofit/>
        </a:bodyPr>
        <a:lstStyle/>
        <a:p>
          <a:pPr lvl="0" algn="r" defTabSz="977900">
            <a:lnSpc>
              <a:spcPct val="90000"/>
            </a:lnSpc>
            <a:spcBef>
              <a:spcPct val="0"/>
            </a:spcBef>
            <a:spcAft>
              <a:spcPct val="35000"/>
            </a:spcAft>
          </a:pPr>
          <a:r>
            <a:rPr lang="en-US" sz="2200" kern="1200" dirty="0" smtClean="0"/>
            <a:t>What do </a:t>
          </a:r>
          <a:r>
            <a:rPr lang="en-US" sz="2100" kern="1200" dirty="0" smtClean="0"/>
            <a:t>stakeholders</a:t>
          </a:r>
          <a:r>
            <a:rPr lang="en-US" sz="2200" kern="1200" dirty="0" smtClean="0"/>
            <a:t> think about the goals, procedures, and outcomes?</a:t>
          </a:r>
          <a:endParaRPr lang="en-US" sz="2200" kern="1200" dirty="0"/>
        </a:p>
      </dsp:txBody>
      <dsp:txXfrm>
        <a:off x="3619505" y="821988"/>
        <a:ext cx="1515106" cy="3581286"/>
      </dsp:txXfrm>
    </dsp:sp>
    <dsp:sp modelId="{1DDE1ACC-5448-4E67-AD04-7EC81D10806C}">
      <dsp:nvSpPr>
        <dsp:cNvPr id="0" name=""/>
        <dsp:cNvSpPr/>
      </dsp:nvSpPr>
      <dsp:spPr>
        <a:xfrm>
          <a:off x="3399268" y="133333"/>
          <a:ext cx="1735343" cy="6886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889000">
            <a:lnSpc>
              <a:spcPct val="90000"/>
            </a:lnSpc>
            <a:spcBef>
              <a:spcPct val="0"/>
            </a:spcBef>
            <a:spcAft>
              <a:spcPct val="35000"/>
            </a:spcAft>
          </a:pPr>
          <a:r>
            <a:rPr lang="en-US" sz="2000" kern="1200" dirty="0" smtClean="0"/>
            <a:t>Social Validity</a:t>
          </a:r>
          <a:endParaRPr lang="en-US" sz="2000" kern="1200" dirty="0"/>
        </a:p>
      </dsp:txBody>
      <dsp:txXfrm>
        <a:off x="3399268" y="133333"/>
        <a:ext cx="1735343" cy="688655"/>
      </dsp:txXfrm>
    </dsp:sp>
    <dsp:sp modelId="{4F12341F-7109-47E8-861E-AC535665D77A}">
      <dsp:nvSpPr>
        <dsp:cNvPr id="0" name=""/>
        <dsp:cNvSpPr/>
      </dsp:nvSpPr>
      <dsp:spPr>
        <a:xfrm>
          <a:off x="1663924" y="821988"/>
          <a:ext cx="1735343" cy="3305731"/>
        </a:xfrm>
        <a:prstGeom prst="wedgeRectCallout">
          <a:avLst>
            <a:gd name="adj1" fmla="val 62500"/>
            <a:gd name="adj2" fmla="val 2083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0" tIns="69850" rIns="69850" bIns="69850" numCol="1" spcCol="1270" anchor="t" anchorCtr="0">
          <a:noAutofit/>
        </a:bodyPr>
        <a:lstStyle/>
        <a:p>
          <a:pPr lvl="0" algn="r" defTabSz="977900">
            <a:lnSpc>
              <a:spcPct val="90000"/>
            </a:lnSpc>
            <a:spcBef>
              <a:spcPct val="0"/>
            </a:spcBef>
            <a:spcAft>
              <a:spcPct val="35000"/>
            </a:spcAft>
          </a:pPr>
          <a:r>
            <a:rPr lang="en-US" sz="2200" kern="1200" dirty="0" smtClean="0"/>
            <a:t>Is it happening?</a:t>
          </a:r>
          <a:endParaRPr lang="en-US" sz="2200" kern="1200" dirty="0"/>
        </a:p>
      </dsp:txBody>
      <dsp:txXfrm>
        <a:off x="1884161" y="821988"/>
        <a:ext cx="1515106" cy="3305731"/>
      </dsp:txXfrm>
    </dsp:sp>
    <dsp:sp modelId="{203A2E34-2038-48AE-BF22-F23376063780}">
      <dsp:nvSpPr>
        <dsp:cNvPr id="0" name=""/>
        <dsp:cNvSpPr/>
      </dsp:nvSpPr>
      <dsp:spPr>
        <a:xfrm>
          <a:off x="1663924" y="270877"/>
          <a:ext cx="1735343" cy="5511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889000">
            <a:lnSpc>
              <a:spcPct val="90000"/>
            </a:lnSpc>
            <a:spcBef>
              <a:spcPct val="0"/>
            </a:spcBef>
            <a:spcAft>
              <a:spcPct val="35000"/>
            </a:spcAft>
          </a:pPr>
          <a:r>
            <a:rPr lang="en-US" sz="2000" kern="1200" dirty="0" smtClean="0"/>
            <a:t>Treatment Integrity</a:t>
          </a:r>
          <a:endParaRPr lang="en-US" sz="2000" kern="1200" dirty="0"/>
        </a:p>
      </dsp:txBody>
      <dsp:txXfrm>
        <a:off x="1663924" y="270877"/>
        <a:ext cx="1735343" cy="5511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E34E6-FB3E-4864-86A5-01B38B58407A}">
      <dsp:nvSpPr>
        <dsp:cNvPr id="0" name=""/>
        <dsp:cNvSpPr/>
      </dsp:nvSpPr>
      <dsp:spPr>
        <a:xfrm>
          <a:off x="5064527" y="827287"/>
          <a:ext cx="1746531" cy="3881237"/>
        </a:xfrm>
        <a:prstGeom prst="wedgeRectCallout">
          <a:avLst>
            <a:gd name="adj1" fmla="val 0"/>
            <a:gd name="adj2" fmla="val 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0" tIns="69850" rIns="69850" bIns="69850" numCol="1" spcCol="1270" anchor="t" anchorCtr="0">
          <a:noAutofit/>
        </a:bodyPr>
        <a:lstStyle/>
        <a:p>
          <a:pPr lvl="0" algn="r" defTabSz="977900">
            <a:lnSpc>
              <a:spcPct val="90000"/>
            </a:lnSpc>
            <a:spcBef>
              <a:spcPct val="0"/>
            </a:spcBef>
            <a:spcAft>
              <a:spcPct val="35000"/>
            </a:spcAft>
          </a:pPr>
          <a:r>
            <a:rPr lang="en-US" sz="2200" kern="1200" dirty="0" smtClean="0"/>
            <a:t>How well did this support work for this student?</a:t>
          </a:r>
          <a:endParaRPr lang="en-US" sz="2200" kern="1200" dirty="0"/>
        </a:p>
      </dsp:txBody>
      <dsp:txXfrm>
        <a:off x="5286184" y="827287"/>
        <a:ext cx="1524874" cy="3881237"/>
      </dsp:txXfrm>
    </dsp:sp>
    <dsp:sp modelId="{0CB931B7-2913-4993-B72C-B4B09AC3EC12}">
      <dsp:nvSpPr>
        <dsp:cNvPr id="0" name=""/>
        <dsp:cNvSpPr/>
      </dsp:nvSpPr>
      <dsp:spPr>
        <a:xfrm>
          <a:off x="5064527" y="0"/>
          <a:ext cx="1746531" cy="8287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889000">
            <a:lnSpc>
              <a:spcPct val="90000"/>
            </a:lnSpc>
            <a:spcBef>
              <a:spcPct val="0"/>
            </a:spcBef>
            <a:spcAft>
              <a:spcPct val="35000"/>
            </a:spcAft>
          </a:pPr>
          <a:r>
            <a:rPr lang="en-US" sz="2000" kern="1200" dirty="0" smtClean="0"/>
            <a:t>Experimental Design</a:t>
          </a:r>
          <a:endParaRPr lang="en-US" sz="2000" kern="1200" dirty="0"/>
        </a:p>
      </dsp:txBody>
      <dsp:txXfrm>
        <a:off x="5064527" y="0"/>
        <a:ext cx="1746531" cy="828700"/>
      </dsp:txXfrm>
    </dsp:sp>
    <dsp:sp modelId="{B97DAC85-4698-4EF8-B243-22AE730CF5F9}">
      <dsp:nvSpPr>
        <dsp:cNvPr id="0" name=""/>
        <dsp:cNvSpPr/>
      </dsp:nvSpPr>
      <dsp:spPr>
        <a:xfrm>
          <a:off x="3294444" y="827287"/>
          <a:ext cx="1792587" cy="3604375"/>
        </a:xfrm>
        <a:prstGeom prst="wedgeRectCallout">
          <a:avLst>
            <a:gd name="adj1" fmla="val 62500"/>
            <a:gd name="adj2" fmla="val 2083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0" tIns="69850" rIns="69850" bIns="69850" numCol="1" spcCol="1270" anchor="t" anchorCtr="0">
          <a:noAutofit/>
        </a:bodyPr>
        <a:lstStyle/>
        <a:p>
          <a:pPr lvl="0" algn="r" defTabSz="977900">
            <a:lnSpc>
              <a:spcPct val="90000"/>
            </a:lnSpc>
            <a:spcBef>
              <a:spcPct val="0"/>
            </a:spcBef>
            <a:spcAft>
              <a:spcPct val="35000"/>
            </a:spcAft>
          </a:pPr>
          <a:r>
            <a:rPr lang="en-US" sz="2200" kern="1200" dirty="0" smtClean="0"/>
            <a:t>What do </a:t>
          </a:r>
          <a:r>
            <a:rPr lang="en-US" sz="2100" kern="1200" dirty="0" smtClean="0"/>
            <a:t>stakeholders</a:t>
          </a:r>
          <a:r>
            <a:rPr lang="en-US" sz="2200" kern="1200" dirty="0" smtClean="0"/>
            <a:t> think about the goals, procedures, and outcomes?</a:t>
          </a:r>
          <a:endParaRPr lang="en-US" sz="2200" kern="1200" dirty="0"/>
        </a:p>
      </dsp:txBody>
      <dsp:txXfrm>
        <a:off x="3521946" y="827287"/>
        <a:ext cx="1565085" cy="3604375"/>
      </dsp:txXfrm>
    </dsp:sp>
    <dsp:sp modelId="{1DDE1ACC-5448-4E67-AD04-7EC81D10806C}">
      <dsp:nvSpPr>
        <dsp:cNvPr id="0" name=""/>
        <dsp:cNvSpPr/>
      </dsp:nvSpPr>
      <dsp:spPr>
        <a:xfrm>
          <a:off x="3317472" y="134192"/>
          <a:ext cx="1746531" cy="69309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889000">
            <a:lnSpc>
              <a:spcPct val="90000"/>
            </a:lnSpc>
            <a:spcBef>
              <a:spcPct val="0"/>
            </a:spcBef>
            <a:spcAft>
              <a:spcPct val="35000"/>
            </a:spcAft>
          </a:pPr>
          <a:r>
            <a:rPr lang="en-US" sz="2000" kern="1200" dirty="0" smtClean="0"/>
            <a:t>Social Validity</a:t>
          </a:r>
          <a:endParaRPr lang="en-US" sz="2000" kern="1200" dirty="0"/>
        </a:p>
      </dsp:txBody>
      <dsp:txXfrm>
        <a:off x="3317472" y="134192"/>
        <a:ext cx="1746531" cy="693094"/>
      </dsp:txXfrm>
    </dsp:sp>
    <dsp:sp modelId="{4F12341F-7109-47E8-861E-AC535665D77A}">
      <dsp:nvSpPr>
        <dsp:cNvPr id="0" name=""/>
        <dsp:cNvSpPr/>
      </dsp:nvSpPr>
      <dsp:spPr>
        <a:xfrm>
          <a:off x="1570941" y="827287"/>
          <a:ext cx="1746531" cy="3327043"/>
        </a:xfrm>
        <a:prstGeom prst="wedgeRectCallout">
          <a:avLst>
            <a:gd name="adj1" fmla="val 62500"/>
            <a:gd name="adj2" fmla="val 2083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0" tIns="69850" rIns="69850" bIns="69850" numCol="1" spcCol="1270" anchor="t" anchorCtr="0">
          <a:noAutofit/>
        </a:bodyPr>
        <a:lstStyle/>
        <a:p>
          <a:pPr lvl="0" algn="r" defTabSz="977900">
            <a:lnSpc>
              <a:spcPct val="90000"/>
            </a:lnSpc>
            <a:spcBef>
              <a:spcPct val="0"/>
            </a:spcBef>
            <a:spcAft>
              <a:spcPct val="35000"/>
            </a:spcAft>
          </a:pPr>
          <a:r>
            <a:rPr lang="en-US" sz="2200" kern="1200" dirty="0" smtClean="0"/>
            <a:t>Is it happening?</a:t>
          </a:r>
          <a:endParaRPr lang="en-US" sz="2200" kern="1200" dirty="0"/>
        </a:p>
      </dsp:txBody>
      <dsp:txXfrm>
        <a:off x="1792598" y="827287"/>
        <a:ext cx="1524874" cy="3327043"/>
      </dsp:txXfrm>
    </dsp:sp>
    <dsp:sp modelId="{203A2E34-2038-48AE-BF22-F23376063780}">
      <dsp:nvSpPr>
        <dsp:cNvPr id="0" name=""/>
        <dsp:cNvSpPr/>
      </dsp:nvSpPr>
      <dsp:spPr>
        <a:xfrm>
          <a:off x="1570941" y="272623"/>
          <a:ext cx="1746531" cy="55466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889000">
            <a:lnSpc>
              <a:spcPct val="90000"/>
            </a:lnSpc>
            <a:spcBef>
              <a:spcPct val="0"/>
            </a:spcBef>
            <a:spcAft>
              <a:spcPct val="35000"/>
            </a:spcAft>
          </a:pPr>
          <a:r>
            <a:rPr lang="en-US" sz="2000" kern="1200" dirty="0" smtClean="0"/>
            <a:t>Treatment Integrity</a:t>
          </a:r>
          <a:endParaRPr lang="en-US" sz="2000" kern="1200" dirty="0"/>
        </a:p>
      </dsp:txBody>
      <dsp:txXfrm>
        <a:off x="1570941" y="272623"/>
        <a:ext cx="1746531" cy="554664"/>
      </dsp:txXfrm>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1" tIns="48325" rIns="96651" bIns="48325" rtlCol="0"/>
          <a:lstStyle>
            <a:lvl1pPr algn="r">
              <a:defRPr sz="1200"/>
            </a:lvl1pPr>
          </a:lstStyle>
          <a:p>
            <a:fld id="{003216DC-F3C7-47E1-AE34-5FD8C9FA2708}" type="datetimeFigureOut">
              <a:rPr lang="en-US" smtClean="0"/>
              <a:t>4/12/2018</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1" tIns="48325" rIns="96651" bIns="483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1" tIns="48325" rIns="96651" bIns="48325" rtlCol="0" anchor="b"/>
          <a:lstStyle>
            <a:lvl1pPr algn="r">
              <a:defRPr sz="1200"/>
            </a:lvl1pPr>
          </a:lstStyle>
          <a:p>
            <a:fld id="{F18334CA-2282-4552-A791-5B97D3BF6D2C}" type="slidenum">
              <a:rPr lang="en-US" smtClean="0"/>
              <a:t>‹#›</a:t>
            </a:fld>
            <a:endParaRPr lang="en-US"/>
          </a:p>
        </p:txBody>
      </p:sp>
    </p:spTree>
    <p:extLst>
      <p:ext uri="{BB962C8B-B14F-4D97-AF65-F5344CB8AC3E}">
        <p14:creationId xmlns:p14="http://schemas.microsoft.com/office/powerpoint/2010/main" val="83875212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1" tIns="48325" rIns="96651" bIns="48325" rtlCol="0"/>
          <a:lstStyle>
            <a:lvl1pPr algn="r">
              <a:defRPr sz="1200"/>
            </a:lvl1pPr>
          </a:lstStyle>
          <a:p>
            <a:fld id="{82E15B73-D8A6-4D1E-9D6F-CABEE5359873}" type="datetimeFigureOut">
              <a:rPr lang="en-US" smtClean="0"/>
              <a:pPr/>
              <a:t>4/12/2018</a:t>
            </a:fld>
            <a:endParaRPr lang="en-US"/>
          </a:p>
        </p:txBody>
      </p:sp>
      <p:sp>
        <p:nvSpPr>
          <p:cNvPr id="4" name="Slide Image Placeholder 3"/>
          <p:cNvSpPr>
            <a:spLocks noGrp="1" noRot="1" noChangeAspect="1"/>
          </p:cNvSpPr>
          <p:nvPr>
            <p:ph type="sldImg" idx="2"/>
          </p:nvPr>
        </p:nvSpPr>
        <p:spPr>
          <a:xfrm>
            <a:off x="1258888" y="720725"/>
            <a:ext cx="4799012" cy="3598863"/>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5" rIns="96651" bIns="483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1" tIns="48325" rIns="96651" bIns="483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1" tIns="48325" rIns="96651" bIns="48325" rtlCol="0" anchor="b"/>
          <a:lstStyle>
            <a:lvl1pPr algn="r">
              <a:defRPr sz="1200"/>
            </a:lvl1pPr>
          </a:lstStyle>
          <a:p>
            <a:fld id="{2C598E34-06C9-4575-BF79-5E5F5BE16779}" type="slidenum">
              <a:rPr lang="en-US" smtClean="0"/>
              <a:pPr/>
              <a:t>‹#›</a:t>
            </a:fld>
            <a:endParaRPr lang="en-US"/>
          </a:p>
        </p:txBody>
      </p:sp>
    </p:spTree>
    <p:extLst>
      <p:ext uri="{BB962C8B-B14F-4D97-AF65-F5344CB8AC3E}">
        <p14:creationId xmlns:p14="http://schemas.microsoft.com/office/powerpoint/2010/main" val="398555514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98E34-06C9-4575-BF79-5E5F5BE16779}"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Lane and Oakes 2013</a:t>
            </a:r>
            <a:endParaRPr lang="en-US"/>
          </a:p>
        </p:txBody>
      </p:sp>
    </p:spTree>
    <p:extLst>
      <p:ext uri="{BB962C8B-B14F-4D97-AF65-F5344CB8AC3E}">
        <p14:creationId xmlns:p14="http://schemas.microsoft.com/office/powerpoint/2010/main" val="342637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36D0E5-D107-405E-A0EC-C0B66049B856}" type="slidenum">
              <a:rPr lang="en-US" smtClean="0"/>
              <a:pPr>
                <a:defRPr/>
              </a:pPr>
              <a:t>17</a:t>
            </a:fld>
            <a:endParaRPr lang="en-US"/>
          </a:p>
        </p:txBody>
      </p:sp>
    </p:spTree>
    <p:extLst>
      <p:ext uri="{BB962C8B-B14F-4D97-AF65-F5344CB8AC3E}">
        <p14:creationId xmlns:p14="http://schemas.microsoft.com/office/powerpoint/2010/main" val="975231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906B5A-F248-4786-8BC0-11E6BBE87E45}" type="slidenum">
              <a:rPr lang="en-US" altLang="en-US">
                <a:solidFill>
                  <a:prstClr val="black"/>
                </a:solidFill>
              </a:rPr>
              <a:pPr/>
              <a:t>18</a:t>
            </a:fld>
            <a:endParaRPr lang="en-US" altLang="en-US">
              <a:solidFill>
                <a:prstClr val="black"/>
              </a:solidFill>
            </a:endParaRP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pPr marL="241626" indent="-241626">
              <a:lnSpc>
                <a:spcPct val="80000"/>
              </a:lnSpc>
            </a:pPr>
            <a:r>
              <a:rPr lang="en-US" altLang="en-US" sz="1000" b="1"/>
              <a:t>Using this PowerPoint break timer</a:t>
            </a:r>
          </a:p>
          <a:p>
            <a:pPr marL="241626" indent="-241626">
              <a:lnSpc>
                <a:spcPct val="80000"/>
              </a:lnSpc>
            </a:pPr>
            <a:endParaRPr lang="en-US" altLang="en-US" sz="1000" b="1"/>
          </a:p>
          <a:p>
            <a:pPr marL="241626" indent="-241626">
              <a:lnSpc>
                <a:spcPct val="80000"/>
              </a:lnSpc>
            </a:pPr>
            <a:r>
              <a:rPr lang="en-US" altLang="en-US" sz="1000"/>
              <a:t>This PowerPoint slide uses images, custom animation, and timing to provide a countdown timer that you can use in any presentation. When you open the template, you’ll notice that the timer is set at 00:00. However, when you start the slide show, the timer will start at the correct time and count down by 1-minute intervals until it gets to 1 minute. At that point, it will count down in two 30-seconds intervals to 00:00.</a:t>
            </a:r>
          </a:p>
          <a:p>
            <a:pPr marL="241626" indent="-241626">
              <a:lnSpc>
                <a:spcPct val="80000"/>
              </a:lnSpc>
            </a:pPr>
            <a:endParaRPr lang="en-US" altLang="en-US" sz="1000"/>
          </a:p>
          <a:p>
            <a:pPr marL="241626" indent="-241626">
              <a:lnSpc>
                <a:spcPct val="80000"/>
              </a:lnSpc>
            </a:pPr>
            <a:r>
              <a:rPr lang="en-US" altLang="en-US" sz="1000" b="1"/>
              <a:t>To insert this slide into your presentation </a:t>
            </a:r>
          </a:p>
          <a:p>
            <a:pPr marL="241626" indent="-241626">
              <a:lnSpc>
                <a:spcPct val="80000"/>
              </a:lnSpc>
            </a:pPr>
            <a:endParaRPr lang="en-US" altLang="en-US" sz="1000" b="1"/>
          </a:p>
          <a:p>
            <a:pPr marL="241626" indent="-241626">
              <a:buFontTx/>
              <a:buAutoNum type="arabicPeriod"/>
            </a:pPr>
            <a:r>
              <a:rPr lang="en-US" altLang="en-US"/>
              <a:t>Save this template as a presentation (.ppt file) on your computer. </a:t>
            </a:r>
          </a:p>
          <a:p>
            <a:pPr marL="241626" indent="-241626">
              <a:buFontTx/>
              <a:buAutoNum type="arabicPeriod"/>
            </a:pPr>
            <a:r>
              <a:rPr lang="en-US" altLang="en-US"/>
              <a:t>Open the presentation that will contain the timer. </a:t>
            </a:r>
          </a:p>
          <a:p>
            <a:pPr marL="241626" indent="-241626">
              <a:buFontTx/>
              <a:buAutoNum type="arabicPeriod"/>
            </a:pPr>
            <a:r>
              <a:rPr lang="en-US" altLang="en-US"/>
              <a:t>On the </a:t>
            </a:r>
            <a:r>
              <a:rPr lang="en-US" altLang="en-US" b="1"/>
              <a:t>Slides</a:t>
            </a:r>
            <a:r>
              <a:rPr lang="en-US" altLang="en-US"/>
              <a:t> tab, place your insertion point after the slide that will precede the timer. (Make sure you don't select a slide. Your insertion point should be between the slides.) </a:t>
            </a:r>
          </a:p>
          <a:p>
            <a:pPr marL="241626" indent="-241626">
              <a:buFontTx/>
              <a:buAutoNum type="arabicPeriod"/>
            </a:pPr>
            <a:r>
              <a:rPr lang="en-US" altLang="en-US"/>
              <a:t>On the </a:t>
            </a:r>
            <a:r>
              <a:rPr lang="en-US" altLang="en-US" b="1"/>
              <a:t>Insert</a:t>
            </a:r>
            <a:r>
              <a:rPr lang="en-US" altLang="en-US"/>
              <a:t> menu, click </a:t>
            </a:r>
            <a:r>
              <a:rPr lang="en-US" altLang="en-US" b="1"/>
              <a:t>Slides from Files</a:t>
            </a:r>
            <a:r>
              <a:rPr lang="en-US" altLang="en-US"/>
              <a:t>. </a:t>
            </a:r>
          </a:p>
          <a:p>
            <a:pPr marL="241626" indent="-241626">
              <a:buFontTx/>
              <a:buAutoNum type="arabicPeriod"/>
            </a:pPr>
            <a:r>
              <a:rPr lang="en-US" altLang="en-US"/>
              <a:t>In the </a:t>
            </a:r>
            <a:r>
              <a:rPr lang="en-US" altLang="en-US" b="1"/>
              <a:t>Slide Finder</a:t>
            </a:r>
            <a:r>
              <a:rPr lang="en-US" altLang="en-US"/>
              <a:t> dialog box, click the </a:t>
            </a:r>
            <a:r>
              <a:rPr lang="en-US" altLang="en-US" b="1"/>
              <a:t>Find Presentation</a:t>
            </a:r>
            <a:r>
              <a:rPr lang="en-US" altLang="en-US"/>
              <a:t> tab. </a:t>
            </a:r>
          </a:p>
          <a:p>
            <a:pPr marL="241626" indent="-241626">
              <a:buFontTx/>
              <a:buAutoNum type="arabicPeriod"/>
            </a:pPr>
            <a:r>
              <a:rPr lang="en-US" altLang="en-US"/>
              <a:t>Click </a:t>
            </a:r>
            <a:r>
              <a:rPr lang="en-US" altLang="en-US" b="1"/>
              <a:t>Browse</a:t>
            </a:r>
            <a:r>
              <a:rPr lang="en-US" altLang="en-US"/>
              <a:t>, locate and select the timer presentation, and then click </a:t>
            </a:r>
            <a:r>
              <a:rPr lang="en-US" altLang="en-US" b="1"/>
              <a:t>Open</a:t>
            </a:r>
            <a:r>
              <a:rPr lang="en-US" altLang="en-US"/>
              <a:t>. </a:t>
            </a:r>
          </a:p>
          <a:p>
            <a:pPr marL="241626" indent="-241626">
              <a:buFontTx/>
              <a:buAutoNum type="arabicPeriod"/>
            </a:pPr>
            <a:r>
              <a:rPr lang="en-US" altLang="en-US"/>
              <a:t>In the </a:t>
            </a:r>
            <a:r>
              <a:rPr lang="en-US" altLang="en-US" b="1"/>
              <a:t>Slides from Files</a:t>
            </a:r>
            <a:r>
              <a:rPr lang="en-US" altLang="en-US"/>
              <a:t> dialog box, select the timer slide. </a:t>
            </a:r>
          </a:p>
          <a:p>
            <a:pPr marL="241626" indent="-241626">
              <a:buFontTx/>
              <a:buAutoNum type="arabicPeriod"/>
            </a:pPr>
            <a:r>
              <a:rPr lang="en-US" altLang="en-US"/>
              <a:t>Select the </a:t>
            </a:r>
            <a:r>
              <a:rPr lang="en-US" altLang="en-US" b="1"/>
              <a:t>Keep source formatting</a:t>
            </a:r>
            <a:r>
              <a:rPr lang="en-US" altLang="en-US"/>
              <a:t> check box. If you do not select this check box, the copied slide will inherit the design of the slide that precedes it in the presentation. </a:t>
            </a:r>
          </a:p>
          <a:p>
            <a:pPr marL="241626" indent="-241626">
              <a:buFontTx/>
              <a:buAutoNum type="arabicPeriod"/>
            </a:pPr>
            <a:r>
              <a:rPr lang="en-US" altLang="en-US"/>
              <a:t>Click </a:t>
            </a:r>
            <a:r>
              <a:rPr lang="en-US" altLang="en-US" b="1"/>
              <a:t>Insert</a:t>
            </a:r>
            <a:r>
              <a:rPr lang="en-US" altLang="en-US"/>
              <a:t>. </a:t>
            </a:r>
          </a:p>
          <a:p>
            <a:pPr marL="241626" indent="-241626">
              <a:buFontTx/>
              <a:buAutoNum type="arabicPeriod"/>
            </a:pPr>
            <a:r>
              <a:rPr lang="en-US" altLang="en-US"/>
              <a:t>Click </a:t>
            </a:r>
            <a:r>
              <a:rPr lang="en-US" altLang="en-US" b="1"/>
              <a:t>Close</a:t>
            </a:r>
            <a:r>
              <a:rPr lang="en-US" altLang="en-US"/>
              <a:t>.</a:t>
            </a:r>
            <a:endParaRPr lang="en-US" altLang="en-US" sz="1000"/>
          </a:p>
          <a:p>
            <a:pPr marL="241626" indent="-241626">
              <a:lnSpc>
                <a:spcPct val="80000"/>
              </a:lnSpc>
            </a:pPr>
            <a:endParaRPr lang="en-US" altLang="en-US" sz="1000"/>
          </a:p>
        </p:txBody>
      </p:sp>
    </p:spTree>
    <p:extLst>
      <p:ext uri="{BB962C8B-B14F-4D97-AF65-F5344CB8AC3E}">
        <p14:creationId xmlns:p14="http://schemas.microsoft.com/office/powerpoint/2010/main" val="3047164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F36D0E5-D107-405E-A0EC-C0B66049B856}" type="slidenum">
              <a:rPr lang="en-US" smtClean="0"/>
              <a:pPr>
                <a:defRPr/>
              </a:pPr>
              <a:t>19</a:t>
            </a:fld>
            <a:endParaRPr lang="en-US"/>
          </a:p>
        </p:txBody>
      </p:sp>
    </p:spTree>
    <p:extLst>
      <p:ext uri="{BB962C8B-B14F-4D97-AF65-F5344CB8AC3E}">
        <p14:creationId xmlns:p14="http://schemas.microsoft.com/office/powerpoint/2010/main" val="2818445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36D0E5-D107-405E-A0EC-C0B66049B856}" type="slidenum">
              <a:rPr lang="en-US" smtClean="0"/>
              <a:pPr>
                <a:defRPr/>
              </a:pPr>
              <a:t>20</a:t>
            </a:fld>
            <a:endParaRPr lang="en-US"/>
          </a:p>
        </p:txBody>
      </p:sp>
    </p:spTree>
    <p:extLst>
      <p:ext uri="{BB962C8B-B14F-4D97-AF65-F5344CB8AC3E}">
        <p14:creationId xmlns:p14="http://schemas.microsoft.com/office/powerpoint/2010/main" val="976838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36D0E5-D107-405E-A0EC-C0B66049B856}" type="slidenum">
              <a:rPr lang="en-US" smtClean="0"/>
              <a:pPr>
                <a:defRPr/>
              </a:pPr>
              <a:t>21</a:t>
            </a:fld>
            <a:endParaRPr lang="en-US"/>
          </a:p>
        </p:txBody>
      </p:sp>
    </p:spTree>
    <p:extLst>
      <p:ext uri="{BB962C8B-B14F-4D97-AF65-F5344CB8AC3E}">
        <p14:creationId xmlns:p14="http://schemas.microsoft.com/office/powerpoint/2010/main" val="1798809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906B5A-F248-4786-8BC0-11E6BBE87E45}" type="slidenum">
              <a:rPr lang="en-US" altLang="en-US">
                <a:solidFill>
                  <a:prstClr val="black"/>
                </a:solidFill>
              </a:rPr>
              <a:pPr/>
              <a:t>22</a:t>
            </a:fld>
            <a:endParaRPr lang="en-US" altLang="en-US">
              <a:solidFill>
                <a:prstClr val="black"/>
              </a:solidFill>
            </a:endParaRP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pPr marL="241626" indent="-241626">
              <a:lnSpc>
                <a:spcPct val="80000"/>
              </a:lnSpc>
            </a:pPr>
            <a:r>
              <a:rPr lang="en-US" altLang="en-US" sz="1000" b="1"/>
              <a:t>Using this PowerPoint break timer</a:t>
            </a:r>
          </a:p>
          <a:p>
            <a:pPr marL="241626" indent="-241626">
              <a:lnSpc>
                <a:spcPct val="80000"/>
              </a:lnSpc>
            </a:pPr>
            <a:endParaRPr lang="en-US" altLang="en-US" sz="1000" b="1"/>
          </a:p>
          <a:p>
            <a:pPr marL="241626" indent="-241626">
              <a:lnSpc>
                <a:spcPct val="80000"/>
              </a:lnSpc>
            </a:pPr>
            <a:r>
              <a:rPr lang="en-US" altLang="en-US" sz="1000"/>
              <a:t>This PowerPoint slide uses images, custom animation, and timing to provide a countdown timer that you can use in any presentation. When you open the template, you’ll notice that the timer is set at 00:00. However, when you start the slide show, the timer will start at the correct time and count down by 1-minute intervals until it gets to 1 minute. At that point, it will count down in two 30-seconds intervals to 00:00.</a:t>
            </a:r>
          </a:p>
          <a:p>
            <a:pPr marL="241626" indent="-241626">
              <a:lnSpc>
                <a:spcPct val="80000"/>
              </a:lnSpc>
            </a:pPr>
            <a:endParaRPr lang="en-US" altLang="en-US" sz="1000"/>
          </a:p>
          <a:p>
            <a:pPr marL="241626" indent="-241626">
              <a:lnSpc>
                <a:spcPct val="80000"/>
              </a:lnSpc>
            </a:pPr>
            <a:r>
              <a:rPr lang="en-US" altLang="en-US" sz="1000" b="1"/>
              <a:t>To insert this slide into your presentation </a:t>
            </a:r>
          </a:p>
          <a:p>
            <a:pPr marL="241626" indent="-241626">
              <a:lnSpc>
                <a:spcPct val="80000"/>
              </a:lnSpc>
            </a:pPr>
            <a:endParaRPr lang="en-US" altLang="en-US" sz="1000" b="1"/>
          </a:p>
          <a:p>
            <a:pPr marL="241626" indent="-241626">
              <a:buFontTx/>
              <a:buAutoNum type="arabicPeriod"/>
            </a:pPr>
            <a:r>
              <a:rPr lang="en-US" altLang="en-US"/>
              <a:t>Save this template as a presentation (.ppt file) on your computer. </a:t>
            </a:r>
          </a:p>
          <a:p>
            <a:pPr marL="241626" indent="-241626">
              <a:buFontTx/>
              <a:buAutoNum type="arabicPeriod"/>
            </a:pPr>
            <a:r>
              <a:rPr lang="en-US" altLang="en-US"/>
              <a:t>Open the presentation that will contain the timer. </a:t>
            </a:r>
          </a:p>
          <a:p>
            <a:pPr marL="241626" indent="-241626">
              <a:buFontTx/>
              <a:buAutoNum type="arabicPeriod"/>
            </a:pPr>
            <a:r>
              <a:rPr lang="en-US" altLang="en-US"/>
              <a:t>On the </a:t>
            </a:r>
            <a:r>
              <a:rPr lang="en-US" altLang="en-US" b="1"/>
              <a:t>Slides</a:t>
            </a:r>
            <a:r>
              <a:rPr lang="en-US" altLang="en-US"/>
              <a:t> tab, place your insertion point after the slide that will precede the timer. (Make sure you don't select a slide. Your insertion point should be between the slides.) </a:t>
            </a:r>
          </a:p>
          <a:p>
            <a:pPr marL="241626" indent="-241626">
              <a:buFontTx/>
              <a:buAutoNum type="arabicPeriod"/>
            </a:pPr>
            <a:r>
              <a:rPr lang="en-US" altLang="en-US"/>
              <a:t>On the </a:t>
            </a:r>
            <a:r>
              <a:rPr lang="en-US" altLang="en-US" b="1"/>
              <a:t>Insert</a:t>
            </a:r>
            <a:r>
              <a:rPr lang="en-US" altLang="en-US"/>
              <a:t> menu, click </a:t>
            </a:r>
            <a:r>
              <a:rPr lang="en-US" altLang="en-US" b="1"/>
              <a:t>Slides from Files</a:t>
            </a:r>
            <a:r>
              <a:rPr lang="en-US" altLang="en-US"/>
              <a:t>. </a:t>
            </a:r>
          </a:p>
          <a:p>
            <a:pPr marL="241626" indent="-241626">
              <a:buFontTx/>
              <a:buAutoNum type="arabicPeriod"/>
            </a:pPr>
            <a:r>
              <a:rPr lang="en-US" altLang="en-US"/>
              <a:t>In the </a:t>
            </a:r>
            <a:r>
              <a:rPr lang="en-US" altLang="en-US" b="1"/>
              <a:t>Slide Finder</a:t>
            </a:r>
            <a:r>
              <a:rPr lang="en-US" altLang="en-US"/>
              <a:t> dialog box, click the </a:t>
            </a:r>
            <a:r>
              <a:rPr lang="en-US" altLang="en-US" b="1"/>
              <a:t>Find Presentation</a:t>
            </a:r>
            <a:r>
              <a:rPr lang="en-US" altLang="en-US"/>
              <a:t> tab. </a:t>
            </a:r>
          </a:p>
          <a:p>
            <a:pPr marL="241626" indent="-241626">
              <a:buFontTx/>
              <a:buAutoNum type="arabicPeriod"/>
            </a:pPr>
            <a:r>
              <a:rPr lang="en-US" altLang="en-US"/>
              <a:t>Click </a:t>
            </a:r>
            <a:r>
              <a:rPr lang="en-US" altLang="en-US" b="1"/>
              <a:t>Browse</a:t>
            </a:r>
            <a:r>
              <a:rPr lang="en-US" altLang="en-US"/>
              <a:t>, locate and select the timer presentation, and then click </a:t>
            </a:r>
            <a:r>
              <a:rPr lang="en-US" altLang="en-US" b="1"/>
              <a:t>Open</a:t>
            </a:r>
            <a:r>
              <a:rPr lang="en-US" altLang="en-US"/>
              <a:t>. </a:t>
            </a:r>
          </a:p>
          <a:p>
            <a:pPr marL="241626" indent="-241626">
              <a:buFontTx/>
              <a:buAutoNum type="arabicPeriod"/>
            </a:pPr>
            <a:r>
              <a:rPr lang="en-US" altLang="en-US"/>
              <a:t>In the </a:t>
            </a:r>
            <a:r>
              <a:rPr lang="en-US" altLang="en-US" b="1"/>
              <a:t>Slides from Files</a:t>
            </a:r>
            <a:r>
              <a:rPr lang="en-US" altLang="en-US"/>
              <a:t> dialog box, select the timer slide. </a:t>
            </a:r>
          </a:p>
          <a:p>
            <a:pPr marL="241626" indent="-241626">
              <a:buFontTx/>
              <a:buAutoNum type="arabicPeriod"/>
            </a:pPr>
            <a:r>
              <a:rPr lang="en-US" altLang="en-US"/>
              <a:t>Select the </a:t>
            </a:r>
            <a:r>
              <a:rPr lang="en-US" altLang="en-US" b="1"/>
              <a:t>Keep source formatting</a:t>
            </a:r>
            <a:r>
              <a:rPr lang="en-US" altLang="en-US"/>
              <a:t> check box. If you do not select this check box, the copied slide will inherit the design of the slide that precedes it in the presentation. </a:t>
            </a:r>
          </a:p>
          <a:p>
            <a:pPr marL="241626" indent="-241626">
              <a:buFontTx/>
              <a:buAutoNum type="arabicPeriod"/>
            </a:pPr>
            <a:r>
              <a:rPr lang="en-US" altLang="en-US"/>
              <a:t>Click </a:t>
            </a:r>
            <a:r>
              <a:rPr lang="en-US" altLang="en-US" b="1"/>
              <a:t>Insert</a:t>
            </a:r>
            <a:r>
              <a:rPr lang="en-US" altLang="en-US"/>
              <a:t>. </a:t>
            </a:r>
          </a:p>
          <a:p>
            <a:pPr marL="241626" indent="-241626">
              <a:buFontTx/>
              <a:buAutoNum type="arabicPeriod"/>
            </a:pPr>
            <a:r>
              <a:rPr lang="en-US" altLang="en-US"/>
              <a:t>Click </a:t>
            </a:r>
            <a:r>
              <a:rPr lang="en-US" altLang="en-US" b="1"/>
              <a:t>Close</a:t>
            </a:r>
            <a:r>
              <a:rPr lang="en-US" altLang="en-US"/>
              <a:t>.</a:t>
            </a:r>
            <a:endParaRPr lang="en-US" altLang="en-US" sz="1000"/>
          </a:p>
          <a:p>
            <a:pPr marL="241626" indent="-241626">
              <a:lnSpc>
                <a:spcPct val="80000"/>
              </a:lnSpc>
            </a:pPr>
            <a:endParaRPr lang="en-US" altLang="en-US" sz="1000"/>
          </a:p>
        </p:txBody>
      </p:sp>
    </p:spTree>
    <p:extLst>
      <p:ext uri="{BB962C8B-B14F-4D97-AF65-F5344CB8AC3E}">
        <p14:creationId xmlns:p14="http://schemas.microsoft.com/office/powerpoint/2010/main" val="3047164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Fading: </a:t>
            </a:r>
            <a:r>
              <a:rPr lang="en-US" sz="1200" kern="1200" dirty="0" smtClean="0">
                <a:solidFill>
                  <a:schemeClr val="tx1"/>
                </a:solidFill>
                <a:effectLst/>
                <a:latin typeface="+mn-lt"/>
                <a:ea typeface="+mn-ea"/>
                <a:cs typeface="+mn-cs"/>
              </a:rPr>
              <a:t>increase intervals between checkpoints, matching to teacher less frequently, self-monitoring during fewer periods of time each day</a:t>
            </a:r>
            <a:r>
              <a:rPr lang="en-US" dirty="0" smtClean="0">
                <a:effectLst/>
              </a:rPr>
              <a:t> </a:t>
            </a:r>
          </a:p>
          <a:p>
            <a:endParaRPr lang="en-US" dirty="0"/>
          </a:p>
        </p:txBody>
      </p:sp>
      <p:sp>
        <p:nvSpPr>
          <p:cNvPr id="4" name="Slide Number Placeholder 3"/>
          <p:cNvSpPr>
            <a:spLocks noGrp="1"/>
          </p:cNvSpPr>
          <p:nvPr>
            <p:ph type="sldNum" sz="quarter" idx="10"/>
          </p:nvPr>
        </p:nvSpPr>
        <p:spPr/>
        <p:txBody>
          <a:bodyPr/>
          <a:lstStyle/>
          <a:p>
            <a:pPr>
              <a:defRPr/>
            </a:pPr>
            <a:fld id="{EF36D0E5-D107-405E-A0EC-C0B66049B856}" type="slidenum">
              <a:rPr lang="en-US" smtClean="0"/>
              <a:pPr>
                <a:defRPr/>
              </a:pPr>
              <a:t>23</a:t>
            </a:fld>
            <a:endParaRPr lang="en-US"/>
          </a:p>
        </p:txBody>
      </p:sp>
    </p:spTree>
    <p:extLst>
      <p:ext uri="{BB962C8B-B14F-4D97-AF65-F5344CB8AC3E}">
        <p14:creationId xmlns:p14="http://schemas.microsoft.com/office/powerpoint/2010/main" val="2205552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36D0E5-D107-405E-A0EC-C0B66049B856}" type="slidenum">
              <a:rPr lang="en-US" smtClean="0"/>
              <a:pPr>
                <a:defRPr/>
              </a:pPr>
              <a:t>25</a:t>
            </a:fld>
            <a:endParaRPr lang="en-US"/>
          </a:p>
        </p:txBody>
      </p:sp>
    </p:spTree>
    <p:extLst>
      <p:ext uri="{BB962C8B-B14F-4D97-AF65-F5344CB8AC3E}">
        <p14:creationId xmlns:p14="http://schemas.microsoft.com/office/powerpoint/2010/main" val="1363696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1D5708-7FCE-4757-8150-044947F8369B}" type="slidenum">
              <a:rPr lang="en-US" smtClean="0"/>
              <a:pPr/>
              <a:t>26</a:t>
            </a:fld>
            <a:endParaRPr lang="en-US" smtClean="0"/>
          </a:p>
        </p:txBody>
      </p:sp>
    </p:spTree>
    <p:extLst>
      <p:ext uri="{BB962C8B-B14F-4D97-AF65-F5344CB8AC3E}">
        <p14:creationId xmlns:p14="http://schemas.microsoft.com/office/powerpoint/2010/main" val="1136883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36D0E5-D107-405E-A0EC-C0B66049B856}" type="slidenum">
              <a:rPr lang="en-US" smtClean="0"/>
              <a:pPr>
                <a:defRPr/>
              </a:pPr>
              <a:t>27</a:t>
            </a:fld>
            <a:endParaRPr lang="en-US"/>
          </a:p>
        </p:txBody>
      </p:sp>
    </p:spTree>
    <p:extLst>
      <p:ext uri="{BB962C8B-B14F-4D97-AF65-F5344CB8AC3E}">
        <p14:creationId xmlns:p14="http://schemas.microsoft.com/office/powerpoint/2010/main" val="2025035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endParaRPr lang="en-US" dirty="0"/>
          </a:p>
        </p:txBody>
      </p:sp>
      <p:sp>
        <p:nvSpPr>
          <p:cNvPr id="4" name="Slide Number Placeholder 3"/>
          <p:cNvSpPr>
            <a:spLocks noGrp="1"/>
          </p:cNvSpPr>
          <p:nvPr>
            <p:ph type="sldNum" sz="quarter" idx="10"/>
          </p:nvPr>
        </p:nvSpPr>
        <p:spPr/>
        <p:txBody>
          <a:bodyPr/>
          <a:lstStyle/>
          <a:p>
            <a:fld id="{E47D6C31-021E-4E27-8660-9F983533C43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769164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p:txBody>
      </p:sp>
      <p:sp>
        <p:nvSpPr>
          <p:cNvPr id="4" name="Slide Number Placeholder 3"/>
          <p:cNvSpPr>
            <a:spLocks noGrp="1"/>
          </p:cNvSpPr>
          <p:nvPr>
            <p:ph type="sldNum" sz="quarter" idx="10"/>
          </p:nvPr>
        </p:nvSpPr>
        <p:spPr/>
        <p:txBody>
          <a:bodyPr/>
          <a:lstStyle/>
          <a:p>
            <a:pPr>
              <a:defRPr/>
            </a:pPr>
            <a:fld id="{EF36D0E5-D107-405E-A0EC-C0B66049B856}" type="slidenum">
              <a:rPr lang="en-US" smtClean="0"/>
              <a:pPr>
                <a:defRPr/>
              </a:pPr>
              <a:t>29</a:t>
            </a:fld>
            <a:endParaRPr lang="en-US"/>
          </a:p>
        </p:txBody>
      </p:sp>
    </p:spTree>
    <p:extLst>
      <p:ext uri="{BB962C8B-B14F-4D97-AF65-F5344CB8AC3E}">
        <p14:creationId xmlns:p14="http://schemas.microsoft.com/office/powerpoint/2010/main" val="993413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7511C-EA28-4CD0-9A91-779D8D988C49}" type="slidenum">
              <a:rPr lang="en-US" smtClean="0"/>
              <a:t>30</a:t>
            </a:fld>
            <a:endParaRPr lang="en-US"/>
          </a:p>
        </p:txBody>
      </p:sp>
    </p:spTree>
    <p:extLst>
      <p:ext uri="{BB962C8B-B14F-4D97-AF65-F5344CB8AC3E}">
        <p14:creationId xmlns:p14="http://schemas.microsoft.com/office/powerpoint/2010/main" val="3128796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36D0E5-D107-405E-A0EC-C0B66049B856}" type="slidenum">
              <a:rPr lang="en-US" smtClean="0"/>
              <a:pPr>
                <a:defRPr/>
              </a:pPr>
              <a:t>31</a:t>
            </a:fld>
            <a:endParaRPr lang="en-US"/>
          </a:p>
        </p:txBody>
      </p:sp>
    </p:spTree>
    <p:extLst>
      <p:ext uri="{BB962C8B-B14F-4D97-AF65-F5344CB8AC3E}">
        <p14:creationId xmlns:p14="http://schemas.microsoft.com/office/powerpoint/2010/main" val="1599684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noTextEdit="1"/>
          </p:cNvSpPr>
          <p:nvPr>
            <p:ph type="sldImg"/>
          </p:nvPr>
        </p:nvSpPr>
        <p:spPr bwMode="auto">
          <a:xfrm>
            <a:off x="1192213" y="704850"/>
            <a:ext cx="4630737" cy="3473450"/>
          </a:xfrm>
          <a:noFill/>
          <a:ln>
            <a:solidFill>
              <a:srgbClr val="000000"/>
            </a:solidFill>
            <a:miter lim="800000"/>
            <a:headEnd/>
            <a:tailEnd/>
          </a:ln>
        </p:spPr>
      </p:sp>
      <p:sp>
        <p:nvSpPr>
          <p:cNvPr id="161794" name="Notes Placeholder 2"/>
          <p:cNvSpPr>
            <a:spLocks noGrp="1"/>
          </p:cNvSpPr>
          <p:nvPr>
            <p:ph type="body" idx="1"/>
          </p:nvPr>
        </p:nvSpPr>
        <p:spPr bwMode="auto">
          <a:noFill/>
        </p:spPr>
        <p:txBody>
          <a:bodyPr wrap="square" lIns="93023" tIns="45695" rIns="93023" bIns="45695" numCol="1" anchor="t" anchorCtr="0" compatLnSpc="1">
            <a:prstTxWarp prst="textNoShape">
              <a:avLst/>
            </a:prstTxWarp>
          </a:bodyPr>
          <a:lstStyle/>
          <a:p>
            <a:pPr>
              <a:spcBef>
                <a:spcPct val="0"/>
              </a:spcBef>
            </a:pPr>
            <a:r>
              <a:rPr lang="en-US" dirty="0" smtClean="0"/>
              <a:t>Sample</a:t>
            </a:r>
          </a:p>
        </p:txBody>
      </p:sp>
    </p:spTree>
    <p:extLst>
      <p:ext uri="{BB962C8B-B14F-4D97-AF65-F5344CB8AC3E}">
        <p14:creationId xmlns:p14="http://schemas.microsoft.com/office/powerpoint/2010/main" val="3499048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noTextEdit="1"/>
          </p:cNvSpPr>
          <p:nvPr>
            <p:ph type="sldImg"/>
          </p:nvPr>
        </p:nvSpPr>
        <p:spPr bwMode="auto">
          <a:xfrm>
            <a:off x="1192213" y="704850"/>
            <a:ext cx="4630737" cy="3473450"/>
          </a:xfrm>
          <a:noFill/>
          <a:ln>
            <a:solidFill>
              <a:srgbClr val="000000"/>
            </a:solidFill>
            <a:miter lim="800000"/>
            <a:headEnd/>
            <a:tailEnd/>
          </a:ln>
        </p:spPr>
      </p:sp>
      <p:sp>
        <p:nvSpPr>
          <p:cNvPr id="161794" name="Notes Placeholder 2"/>
          <p:cNvSpPr>
            <a:spLocks noGrp="1"/>
          </p:cNvSpPr>
          <p:nvPr>
            <p:ph type="body" idx="1"/>
          </p:nvPr>
        </p:nvSpPr>
        <p:spPr bwMode="auto">
          <a:noFill/>
        </p:spPr>
        <p:txBody>
          <a:bodyPr wrap="square" lIns="93023" tIns="45695" rIns="93023" bIns="45695" numCol="1" anchor="t" anchorCtr="0" compatLnSpc="1">
            <a:prstTxWarp prst="textNoShape">
              <a:avLst/>
            </a:prstTxWarp>
          </a:bodyPr>
          <a:lstStyle/>
          <a:p>
            <a:pPr>
              <a:spcBef>
                <a:spcPct val="0"/>
              </a:spcBef>
            </a:pPr>
            <a:r>
              <a:rPr lang="en-US" dirty="0" smtClean="0"/>
              <a:t>Sample</a:t>
            </a:r>
          </a:p>
        </p:txBody>
      </p:sp>
    </p:spTree>
    <p:extLst>
      <p:ext uri="{BB962C8B-B14F-4D97-AF65-F5344CB8AC3E}">
        <p14:creationId xmlns:p14="http://schemas.microsoft.com/office/powerpoint/2010/main" val="661305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000" dirty="0"/>
              <a:t>Lane, K. L., Oakes, W. P., Ennis, R. P., &amp; Hirsch, S. E. (2014). Identifying students for secondary and tertiary prevention efforts: How do we determine which students have Tier 2 and Tier 3 needs? </a:t>
            </a:r>
            <a:r>
              <a:rPr lang="en-US" sz="1000" i="1" dirty="0"/>
              <a:t>Preventing School Failure, 58, </a:t>
            </a:r>
            <a:r>
              <a:rPr lang="en-US" sz="1000" dirty="0"/>
              <a:t>171-182, DOI: 10.1080/1045988X.2014.895573</a:t>
            </a:r>
          </a:p>
        </p:txBody>
      </p:sp>
      <p:sp>
        <p:nvSpPr>
          <p:cNvPr id="4" name="Footer Placeholder 3"/>
          <p:cNvSpPr>
            <a:spLocks noGrp="1"/>
          </p:cNvSpPr>
          <p:nvPr>
            <p:ph type="ftr" sz="quarter" idx="10"/>
          </p:nvPr>
        </p:nvSpPr>
        <p:spPr/>
        <p:txBody>
          <a:bodyPr/>
          <a:lstStyle/>
          <a:p>
            <a:r>
              <a:rPr lang="en-US" dirty="0" smtClean="0"/>
              <a:t>Lane and Oakes 2013</a:t>
            </a:r>
            <a:endParaRPr lang="en-US" dirty="0"/>
          </a:p>
        </p:txBody>
      </p:sp>
      <p:sp>
        <p:nvSpPr>
          <p:cNvPr id="5" name="Slide Number Placeholder 4"/>
          <p:cNvSpPr>
            <a:spLocks noGrp="1"/>
          </p:cNvSpPr>
          <p:nvPr>
            <p:ph type="sldNum" sz="quarter" idx="11"/>
          </p:nvPr>
        </p:nvSpPr>
        <p:spPr/>
        <p:txBody>
          <a:bodyPr/>
          <a:lstStyle/>
          <a:p>
            <a:fld id="{2C598E34-06C9-4575-BF79-5E5F5BE16779}" type="slidenum">
              <a:rPr lang="en-US" smtClean="0"/>
              <a:pPr/>
              <a:t>3</a:t>
            </a:fld>
            <a:endParaRPr lang="en-US" dirty="0"/>
          </a:p>
        </p:txBody>
      </p:sp>
    </p:spTree>
    <p:extLst>
      <p:ext uri="{BB962C8B-B14F-4D97-AF65-F5344CB8AC3E}">
        <p14:creationId xmlns:p14="http://schemas.microsoft.com/office/powerpoint/2010/main" val="3474976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05">
              <a:defRPr/>
            </a:pPr>
            <a:r>
              <a:rPr lang="en-US" dirty="0"/>
              <a:t>Lane, K. L., Oakes, W. P., Ennis, R. P., &amp; Hirsch, S. E. (2014). Identifying students for secondary and tertiary prevention efforts: How do we determine which students have Tier 2 and Tier 3 needs? </a:t>
            </a:r>
            <a:r>
              <a:rPr lang="en-US" i="1" dirty="0"/>
              <a:t>Preventing School Failure, 58, </a:t>
            </a:r>
            <a:r>
              <a:rPr lang="en-US" dirty="0"/>
              <a:t>171-182, DOI: 10.1080/1045988X.2014.895573</a:t>
            </a:r>
          </a:p>
          <a:p>
            <a:endParaRPr lang="en-US" dirty="0"/>
          </a:p>
        </p:txBody>
      </p:sp>
      <p:sp>
        <p:nvSpPr>
          <p:cNvPr id="4" name="Slide Number Placeholder 3"/>
          <p:cNvSpPr>
            <a:spLocks noGrp="1"/>
          </p:cNvSpPr>
          <p:nvPr>
            <p:ph type="sldNum" sz="quarter" idx="10"/>
          </p:nvPr>
        </p:nvSpPr>
        <p:spPr/>
        <p:txBody>
          <a:bodyPr/>
          <a:lstStyle/>
          <a:p>
            <a:fld id="{7767511C-EA28-4CD0-9A91-779D8D988C49}" type="slidenum">
              <a:rPr lang="en-US" smtClean="0"/>
              <a:t>4</a:t>
            </a:fld>
            <a:endParaRPr lang="en-US"/>
          </a:p>
        </p:txBody>
      </p:sp>
    </p:spTree>
    <p:extLst>
      <p:ext uri="{BB962C8B-B14F-4D97-AF65-F5344CB8AC3E}">
        <p14:creationId xmlns:p14="http://schemas.microsoft.com/office/powerpoint/2010/main" val="3128796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endParaRPr lang="en-US" dirty="0"/>
          </a:p>
        </p:txBody>
      </p:sp>
      <p:sp>
        <p:nvSpPr>
          <p:cNvPr id="4" name="Slide Number Placeholder 3"/>
          <p:cNvSpPr>
            <a:spLocks noGrp="1"/>
          </p:cNvSpPr>
          <p:nvPr>
            <p:ph type="sldNum" sz="quarter" idx="10"/>
          </p:nvPr>
        </p:nvSpPr>
        <p:spPr/>
        <p:txBody>
          <a:bodyPr/>
          <a:lstStyle/>
          <a:p>
            <a:fld id="{E47D6C31-021E-4E27-8660-9F983533C43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313008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endParaRPr lang="en-US" dirty="0"/>
          </a:p>
        </p:txBody>
      </p:sp>
      <p:sp>
        <p:nvSpPr>
          <p:cNvPr id="4" name="Slide Number Placeholder 3"/>
          <p:cNvSpPr>
            <a:spLocks noGrp="1"/>
          </p:cNvSpPr>
          <p:nvPr>
            <p:ph type="sldNum" sz="quarter" idx="10"/>
          </p:nvPr>
        </p:nvSpPr>
        <p:spPr/>
        <p:txBody>
          <a:bodyPr/>
          <a:lstStyle/>
          <a:p>
            <a:fld id="{E47D6C31-021E-4E27-8660-9F983533C43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374318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36D0E5-D107-405E-A0EC-C0B66049B856}" type="slidenum">
              <a:rPr lang="en-US" smtClean="0"/>
              <a:pPr>
                <a:defRPr/>
              </a:pPr>
              <a:t>8</a:t>
            </a:fld>
            <a:endParaRPr lang="en-US"/>
          </a:p>
        </p:txBody>
      </p:sp>
    </p:spTree>
    <p:extLst>
      <p:ext uri="{BB962C8B-B14F-4D97-AF65-F5344CB8AC3E}">
        <p14:creationId xmlns:p14="http://schemas.microsoft.com/office/powerpoint/2010/main" val="794846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C598E34-06C9-4575-BF79-5E5F5BE16779}" type="slidenum">
              <a:rPr lang="en-US" smtClean="0"/>
              <a:pPr/>
              <a:t>13</a:t>
            </a:fld>
            <a:endParaRPr lang="en-US"/>
          </a:p>
        </p:txBody>
      </p:sp>
    </p:spTree>
    <p:extLst>
      <p:ext uri="{BB962C8B-B14F-4D97-AF65-F5344CB8AC3E}">
        <p14:creationId xmlns:p14="http://schemas.microsoft.com/office/powerpoint/2010/main" val="648383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2CEC5C-8539-485F-85AB-050417A18802}" type="slidenum">
              <a:rPr lang="en-US" smtClean="0"/>
              <a:pPr/>
              <a:t>14</a:t>
            </a:fld>
            <a:endParaRPr lang="en-US" smtClean="0"/>
          </a:p>
        </p:txBody>
      </p:sp>
    </p:spTree>
    <p:extLst>
      <p:ext uri="{BB962C8B-B14F-4D97-AF65-F5344CB8AC3E}">
        <p14:creationId xmlns:p14="http://schemas.microsoft.com/office/powerpoint/2010/main" val="4199169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143000"/>
          </a:xfrm>
        </p:spPr>
        <p:txBody>
          <a:bodyPr/>
          <a:lstStyle>
            <a:lvl1pPr>
              <a:defRPr>
                <a:solidFill>
                  <a:srgbClr val="505153"/>
                </a:solidFill>
                <a:latin typeface="Times New Roman"/>
                <a:cs typeface="Times New Roman"/>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1676399"/>
            <a:ext cx="6400800" cy="1600200"/>
          </a:xfrm>
        </p:spPr>
        <p:txBody>
          <a:bodyPr>
            <a:normAutofit/>
          </a:bodyPr>
          <a:lstStyle>
            <a:lvl1pPr marL="0" indent="0" algn="ctr">
              <a:buNone/>
              <a:defRPr sz="280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381000" y="6172200"/>
            <a:ext cx="2133600" cy="365125"/>
          </a:xfrm>
        </p:spPr>
        <p:txBody>
          <a:bodyPr/>
          <a:lstStyle/>
          <a:p>
            <a:fld id="{035D6842-5288-47EC-AC5D-3E99719A83B0}" type="datetimeFigureOut">
              <a:rPr lang="en-US" smtClean="0">
                <a:solidFill>
                  <a:prstClr val="black">
                    <a:tint val="75000"/>
                  </a:prstClr>
                </a:solidFill>
              </a:rPr>
              <a:pPr/>
              <a:t>4/12/2018</a:t>
            </a:fld>
            <a:endParaRPr lang="en-US">
              <a:solidFill>
                <a:prstClr val="black">
                  <a:tint val="75000"/>
                </a:prstClr>
              </a:solidFill>
            </a:endParaRPr>
          </a:p>
        </p:txBody>
      </p:sp>
      <p:sp>
        <p:nvSpPr>
          <p:cNvPr id="5" name="Footer Placeholder 4"/>
          <p:cNvSpPr>
            <a:spLocks noGrp="1"/>
          </p:cNvSpPr>
          <p:nvPr>
            <p:ph type="ftr" sz="quarter" idx="11"/>
          </p:nvPr>
        </p:nvSpPr>
        <p:spPr>
          <a:xfrm>
            <a:off x="2590800" y="617220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858000" y="6324600"/>
            <a:ext cx="2133600" cy="365125"/>
          </a:xfrm>
        </p:spPr>
        <p:txBody>
          <a:bodyPr/>
          <a:lstStyle/>
          <a:p>
            <a:fld id="{F96D8484-BC40-4D68-9C59-73C520390100}"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152401" y="152400"/>
            <a:ext cx="8839200" cy="6553200"/>
          </a:xfrm>
          <a:prstGeom prst="rect">
            <a:avLst/>
          </a:prstGeom>
          <a:noFill/>
          <a:ln w="9525" cmpd="sng">
            <a:gradFill flip="none" rotWithShape="1">
              <a:gsLst>
                <a:gs pos="23000">
                  <a:srgbClr val="5BAC35"/>
                </a:gs>
                <a:gs pos="100000">
                  <a:srgbClr val="FF0000"/>
                </a:gs>
                <a:gs pos="59000">
                  <a:srgbClr val="FFFF00"/>
                </a:gs>
              </a:gsLst>
              <a:lin ang="162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4496" y="3810000"/>
            <a:ext cx="4412107" cy="1739986"/>
          </a:xfrm>
          <a:prstGeom prst="rect">
            <a:avLst/>
          </a:prstGeom>
        </p:spPr>
      </p:pic>
    </p:spTree>
    <p:extLst>
      <p:ext uri="{BB962C8B-B14F-4D97-AF65-F5344CB8AC3E}">
        <p14:creationId xmlns:p14="http://schemas.microsoft.com/office/powerpoint/2010/main" val="1454849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5D6842-5288-47EC-AC5D-3E99719A83B0}" type="datetimeFigureOut">
              <a:rPr lang="en-US" smtClean="0">
                <a:solidFill>
                  <a:prstClr val="black">
                    <a:tint val="75000"/>
                  </a:prstClr>
                </a:solidFill>
              </a:rPr>
              <a:pPr/>
              <a:t>4/12/2018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6D8484-BC40-4D68-9C59-73C520390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981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5D6842-5288-47EC-AC5D-3E99719A83B0}" type="datetimeFigureOut">
              <a:rPr lang="en-US" smtClean="0">
                <a:solidFill>
                  <a:prstClr val="black">
                    <a:tint val="75000"/>
                  </a:prstClr>
                </a:solidFill>
              </a:rPr>
              <a:pPr/>
              <a:t>4/12/2018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6D8484-BC40-4D68-9C59-73C520390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0153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p:spPr>
        <p:txBody>
          <a:bodyPr/>
          <a:lstStyle>
            <a:lvl1pPr>
              <a:defRPr>
                <a:solidFill>
                  <a:schemeClr val="tx1"/>
                </a:solidFill>
              </a:defRPr>
            </a:lvl1p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01F9E12B-0D1A-4255-B0EE-3EAD72ADEA03}"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152401" y="152400"/>
            <a:ext cx="8839200" cy="6553200"/>
          </a:xfrm>
          <a:prstGeom prst="rect">
            <a:avLst/>
          </a:prstGeom>
          <a:noFill/>
          <a:ln w="9525" cmpd="sng">
            <a:gradFill flip="none" rotWithShape="1">
              <a:gsLst>
                <a:gs pos="23000">
                  <a:srgbClr val="5BAC35"/>
                </a:gs>
                <a:gs pos="100000">
                  <a:srgbClr val="FF0000"/>
                </a:gs>
                <a:gs pos="59000">
                  <a:srgbClr val="FFFF00"/>
                </a:gs>
              </a:gsLst>
              <a:lin ang="162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4496" y="3810000"/>
            <a:ext cx="4412107" cy="1739986"/>
          </a:xfrm>
          <a:prstGeom prst="rect">
            <a:avLst/>
          </a:prstGeom>
        </p:spPr>
      </p:pic>
    </p:spTree>
    <p:extLst>
      <p:ext uri="{BB962C8B-B14F-4D97-AF65-F5344CB8AC3E}">
        <p14:creationId xmlns:p14="http://schemas.microsoft.com/office/powerpoint/2010/main" val="462605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bg1">
              <a:lumMod val="65000"/>
            </a:schemeClr>
          </a:solidFill>
        </p:spPr>
        <p:txBody>
          <a:bodyPr/>
          <a:lstStyle>
            <a:lvl1pP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505153"/>
                </a:solidFill>
              </a:defRPr>
            </a:lvl1pPr>
            <a:lvl2pPr>
              <a:defRPr>
                <a:solidFill>
                  <a:srgbClr val="505153"/>
                </a:solidFill>
              </a:defRPr>
            </a:lvl2pPr>
            <a:lvl3pPr>
              <a:defRPr>
                <a:solidFill>
                  <a:srgbClr val="505153"/>
                </a:solidFill>
              </a:defRPr>
            </a:lvl3pPr>
            <a:lvl4pPr>
              <a:defRPr>
                <a:solidFill>
                  <a:srgbClr val="505153"/>
                </a:solidFill>
              </a:defRPr>
            </a:lvl4pPr>
            <a:lvl5pPr>
              <a:defRPr>
                <a:solidFill>
                  <a:srgbClr val="50515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172200"/>
            <a:ext cx="2133600" cy="365125"/>
          </a:xfrm>
        </p:spPr>
        <p:txBody>
          <a:bodyPr/>
          <a:lstStyle/>
          <a:p>
            <a:fld id="{035D6842-5288-47EC-AC5D-3E99719A83B0}" type="datetimeFigureOut">
              <a:rPr lang="en-US" smtClean="0">
                <a:solidFill>
                  <a:prstClr val="black">
                    <a:tint val="75000"/>
                  </a:prstClr>
                </a:solidFill>
              </a:rPr>
              <a:pPr/>
              <a:t>4/12/2018</a:t>
            </a:fld>
            <a:endParaRPr lang="en-US">
              <a:solidFill>
                <a:prstClr val="black">
                  <a:tint val="75000"/>
                </a:prstClr>
              </a:solidFill>
            </a:endParaRPr>
          </a:p>
        </p:txBody>
      </p:sp>
      <p:sp>
        <p:nvSpPr>
          <p:cNvPr id="5" name="Footer Placeholder 4"/>
          <p:cNvSpPr>
            <a:spLocks noGrp="1"/>
          </p:cNvSpPr>
          <p:nvPr>
            <p:ph type="ftr" sz="quarter" idx="11"/>
          </p:nvPr>
        </p:nvSpPr>
        <p:spPr>
          <a:xfrm>
            <a:off x="3048000" y="617220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629400" y="6340475"/>
            <a:ext cx="2133600" cy="365125"/>
          </a:xfrm>
        </p:spPr>
        <p:txBody>
          <a:bodyPr/>
          <a:lstStyle/>
          <a:p>
            <a:fld id="{F96D8484-BC40-4D68-9C59-73C520390100}" type="slidenum">
              <a:rPr lang="en-US" smtClean="0">
                <a:solidFill>
                  <a:prstClr val="black">
                    <a:tint val="75000"/>
                  </a:prstClr>
                </a:solidFill>
              </a:rPr>
              <a:pPr/>
              <a:t>‹#›</a:t>
            </a:fld>
            <a:endParaRPr lang="en-US">
              <a:solidFill>
                <a:prstClr val="black">
                  <a:tint val="75000"/>
                </a:prstClr>
              </a:solidFill>
            </a:endParaRPr>
          </a:p>
        </p:txBody>
      </p:sp>
      <p:cxnSp>
        <p:nvCxnSpPr>
          <p:cNvPr id="12" name="Straight Connector 11"/>
          <p:cNvCxnSpPr/>
          <p:nvPr userDrawn="1"/>
        </p:nvCxnSpPr>
        <p:spPr>
          <a:xfrm>
            <a:off x="457200" y="6400800"/>
            <a:ext cx="8229600" cy="0"/>
          </a:xfrm>
          <a:prstGeom prst="line">
            <a:avLst/>
          </a:prstGeom>
          <a:ln w="9525" cmpd="sng">
            <a:gradFill flip="none" rotWithShape="1">
              <a:gsLst>
                <a:gs pos="0">
                  <a:srgbClr val="5BAC35"/>
                </a:gs>
                <a:gs pos="100000">
                  <a:srgbClr val="FF0000"/>
                </a:gs>
                <a:gs pos="50000">
                  <a:srgbClr val="FFFF00"/>
                </a:gs>
              </a:gsLst>
              <a:lin ang="0" scaled="1"/>
              <a:tileRect/>
            </a:gradFill>
          </a:ln>
          <a:effectLst/>
        </p:spPr>
        <p:style>
          <a:lnRef idx="2">
            <a:schemeClr val="accent1"/>
          </a:lnRef>
          <a:fillRef idx="0">
            <a:schemeClr val="accent1"/>
          </a:fillRef>
          <a:effectRef idx="1">
            <a:schemeClr val="accent1"/>
          </a:effectRef>
          <a:fontRef idx="minor">
            <a:schemeClr val="tx1"/>
          </a:fontRef>
        </p:style>
      </p:cxnSp>
      <p:grpSp>
        <p:nvGrpSpPr>
          <p:cNvPr id="17" name="Group 16"/>
          <p:cNvGrpSpPr/>
          <p:nvPr userDrawn="1"/>
        </p:nvGrpSpPr>
        <p:grpSpPr>
          <a:xfrm>
            <a:off x="4191000" y="5953478"/>
            <a:ext cx="762000" cy="808962"/>
            <a:chOff x="4191000" y="5953478"/>
            <a:chExt cx="762000" cy="808962"/>
          </a:xfrm>
        </p:grpSpPr>
        <p:sp>
          <p:nvSpPr>
            <p:cNvPr id="14" name="Rectangle 13"/>
            <p:cNvSpPr/>
            <p:nvPr userDrawn="1"/>
          </p:nvSpPr>
          <p:spPr>
            <a:xfrm>
              <a:off x="4191000" y="6324600"/>
              <a:ext cx="7620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05529" y="5953478"/>
              <a:ext cx="537201" cy="808962"/>
            </a:xfrm>
            <a:prstGeom prst="rect">
              <a:avLst/>
            </a:prstGeom>
          </p:spPr>
        </p:pic>
      </p:grpSp>
    </p:spTree>
    <p:extLst>
      <p:ext uri="{BB962C8B-B14F-4D97-AF65-F5344CB8AC3E}">
        <p14:creationId xmlns:p14="http://schemas.microsoft.com/office/powerpoint/2010/main" val="219504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50515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37965" y="6096000"/>
            <a:ext cx="2133600" cy="365125"/>
          </a:xfrm>
        </p:spPr>
        <p:txBody>
          <a:bodyPr/>
          <a:lstStyle/>
          <a:p>
            <a:fld id="{035D6842-5288-47EC-AC5D-3E99719A83B0}" type="datetimeFigureOut">
              <a:rPr lang="en-US" smtClean="0">
                <a:solidFill>
                  <a:prstClr val="black">
                    <a:tint val="75000"/>
                  </a:prstClr>
                </a:solidFill>
              </a:rPr>
              <a:pPr/>
              <a:t>4/12/2018</a:t>
            </a:fld>
            <a:endParaRPr lang="en-US">
              <a:solidFill>
                <a:prstClr val="black">
                  <a:tint val="75000"/>
                </a:prstClr>
              </a:solidFill>
            </a:endParaRPr>
          </a:p>
        </p:txBody>
      </p:sp>
      <p:sp>
        <p:nvSpPr>
          <p:cNvPr id="5" name="Footer Placeholder 4"/>
          <p:cNvSpPr>
            <a:spLocks noGrp="1"/>
          </p:cNvSpPr>
          <p:nvPr>
            <p:ph type="ftr" sz="quarter" idx="11"/>
          </p:nvPr>
        </p:nvSpPr>
        <p:spPr>
          <a:xfrm>
            <a:off x="3124200" y="609600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858000" y="6324600"/>
            <a:ext cx="2133600" cy="365125"/>
          </a:xfrm>
        </p:spPr>
        <p:txBody>
          <a:bodyPr/>
          <a:lstStyle/>
          <a:p>
            <a:fld id="{F96D8484-BC40-4D68-9C59-73C520390100}" type="slidenum">
              <a:rPr lang="en-US" smtClean="0">
                <a:solidFill>
                  <a:prstClr val="black">
                    <a:tint val="75000"/>
                  </a:prstClr>
                </a:solidFill>
              </a:rPr>
              <a:pPr/>
              <a:t>‹#›</a:t>
            </a:fld>
            <a:endParaRPr lang="en-US">
              <a:solidFill>
                <a:prstClr val="black">
                  <a:tint val="75000"/>
                </a:prstClr>
              </a:solidFill>
            </a:endParaRPr>
          </a:p>
        </p:txBody>
      </p:sp>
      <p:sp>
        <p:nvSpPr>
          <p:cNvPr id="9" name="Rectangle 8"/>
          <p:cNvSpPr/>
          <p:nvPr userDrawn="1"/>
        </p:nvSpPr>
        <p:spPr>
          <a:xfrm>
            <a:off x="152401" y="152400"/>
            <a:ext cx="8839200" cy="6553200"/>
          </a:xfrm>
          <a:prstGeom prst="rect">
            <a:avLst/>
          </a:prstGeom>
          <a:noFill/>
          <a:ln w="9525" cmpd="sng">
            <a:gradFill flip="none" rotWithShape="1">
              <a:gsLst>
                <a:gs pos="23000">
                  <a:srgbClr val="5BAC35"/>
                </a:gs>
                <a:gs pos="100000">
                  <a:srgbClr val="FF0000"/>
                </a:gs>
                <a:gs pos="59000">
                  <a:srgbClr val="FFFF00"/>
                </a:gs>
              </a:gsLst>
              <a:lin ang="162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4496" y="762000"/>
            <a:ext cx="4412107" cy="1739986"/>
          </a:xfrm>
          <a:prstGeom prst="rect">
            <a:avLst/>
          </a:prstGeom>
        </p:spPr>
      </p:pic>
    </p:spTree>
    <p:extLst>
      <p:ext uri="{BB962C8B-B14F-4D97-AF65-F5344CB8AC3E}">
        <p14:creationId xmlns:p14="http://schemas.microsoft.com/office/powerpoint/2010/main" val="3297674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A6A6A6"/>
          </a:solidFill>
        </p:spPr>
        <p:txBody>
          <a:bodyPr/>
          <a:lstStyle>
            <a:lvl1pPr>
              <a:defRPr b="1">
                <a:solidFill>
                  <a:srgbClr val="FFFFFF"/>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5D6842-5288-47EC-AC5D-3E99719A83B0}" type="datetimeFigureOut">
              <a:rPr lang="en-US" smtClean="0">
                <a:solidFill>
                  <a:prstClr val="black">
                    <a:tint val="75000"/>
                  </a:prstClr>
                </a:solidFill>
              </a:rPr>
              <a:pPr/>
              <a:t>4/12/2018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6D8484-BC40-4D68-9C59-73C520390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4404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rgbClr val="A6A6A6"/>
          </a:solidFill>
        </p:spPr>
        <p:txBody>
          <a:bodyPr vert="horz" lIns="91440" tIns="45720" rIns="91440" bIns="45720" rtlCol="0" anchor="ctr">
            <a:normAutofit/>
          </a:bodyPr>
          <a:lstStyle>
            <a:lvl1pPr>
              <a:defRPr lang="en-US" b="1">
                <a:solidFill>
                  <a:srgbClr val="FFFFFF"/>
                </a:solidFill>
              </a:defRPr>
            </a:lvl1pPr>
          </a:lstStyle>
          <a:p>
            <a:pPr lvl="0"/>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5D6842-5288-47EC-AC5D-3E99719A83B0}" type="datetimeFigureOut">
              <a:rPr lang="en-US" smtClean="0">
                <a:solidFill>
                  <a:prstClr val="black">
                    <a:tint val="75000"/>
                  </a:prstClr>
                </a:solidFill>
              </a:rPr>
              <a:pPr/>
              <a:t>4/12/2018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96D8484-BC40-4D68-9C59-73C520390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86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A6A6A6"/>
          </a:solidFill>
        </p:spPr>
        <p:txBody>
          <a:bodyPr vert="horz" lIns="91440" tIns="45720" rIns="91440" bIns="45720" rtlCol="0" anchor="ctr">
            <a:normAutofit/>
          </a:bodyPr>
          <a:lstStyle>
            <a:lvl1pPr>
              <a:defRPr lang="en-US" b="1" dirty="0">
                <a:solidFill>
                  <a:srgbClr val="FFFFFF"/>
                </a:solidFill>
              </a:defRPr>
            </a:lvl1pPr>
          </a:lstStyle>
          <a:p>
            <a:pPr lvl="0"/>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35D6842-5288-47EC-AC5D-3E99719A83B0}" type="datetimeFigureOut">
              <a:rPr lang="en-US" smtClean="0">
                <a:solidFill>
                  <a:prstClr val="black">
                    <a:tint val="75000"/>
                  </a:prstClr>
                </a:solidFill>
              </a:rPr>
              <a:pPr/>
              <a:t>4/12/2018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96D8484-BC40-4D68-9C59-73C520390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58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5D6842-5288-47EC-AC5D-3E99719A83B0}" type="datetimeFigureOut">
              <a:rPr lang="en-US" smtClean="0">
                <a:solidFill>
                  <a:prstClr val="black">
                    <a:tint val="75000"/>
                  </a:prstClr>
                </a:solidFill>
              </a:rPr>
              <a:pPr/>
              <a:t>4/12/2018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96D8484-BC40-4D68-9C59-73C520390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42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5D6842-5288-47EC-AC5D-3E99719A83B0}" type="datetimeFigureOut">
              <a:rPr lang="en-US" smtClean="0">
                <a:solidFill>
                  <a:prstClr val="black">
                    <a:tint val="75000"/>
                  </a:prstClr>
                </a:solidFill>
              </a:rPr>
              <a:pPr/>
              <a:t>4/12/2018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6D8484-BC40-4D68-9C59-73C520390100}"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457200" y="6400800"/>
            <a:ext cx="8229600" cy="0"/>
          </a:xfrm>
          <a:prstGeom prst="line">
            <a:avLst/>
          </a:prstGeom>
          <a:ln w="9525" cmpd="sng">
            <a:gradFill flip="none" rotWithShape="1">
              <a:gsLst>
                <a:gs pos="0">
                  <a:srgbClr val="5BAC35"/>
                </a:gs>
                <a:gs pos="100000">
                  <a:srgbClr val="FF0000"/>
                </a:gs>
                <a:gs pos="50000">
                  <a:srgbClr val="FFFF00"/>
                </a:gs>
              </a:gsLst>
              <a:lin ang="0" scaled="1"/>
              <a:tileRect/>
            </a:gradFill>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4191000" y="5953478"/>
            <a:ext cx="762000" cy="808962"/>
            <a:chOff x="4191000" y="5953478"/>
            <a:chExt cx="762000" cy="808962"/>
          </a:xfrm>
        </p:grpSpPr>
        <p:sp>
          <p:nvSpPr>
            <p:cNvPr id="14" name="Rectangle 13"/>
            <p:cNvSpPr/>
            <p:nvPr userDrawn="1"/>
          </p:nvSpPr>
          <p:spPr>
            <a:xfrm>
              <a:off x="4191000" y="6324600"/>
              <a:ext cx="7620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05529" y="5953478"/>
              <a:ext cx="537201" cy="808962"/>
            </a:xfrm>
            <a:prstGeom prst="rect">
              <a:avLst/>
            </a:prstGeom>
          </p:spPr>
        </p:pic>
      </p:grpSp>
    </p:spTree>
    <p:extLst>
      <p:ext uri="{BB962C8B-B14F-4D97-AF65-F5344CB8AC3E}">
        <p14:creationId xmlns:p14="http://schemas.microsoft.com/office/powerpoint/2010/main" val="1382493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5D6842-5288-47EC-AC5D-3E99719A83B0}" type="datetimeFigureOut">
              <a:rPr lang="en-US" smtClean="0">
                <a:solidFill>
                  <a:prstClr val="black">
                    <a:tint val="75000"/>
                  </a:prstClr>
                </a:solidFill>
              </a:rPr>
              <a:pPr/>
              <a:t>4/12/2018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6D8484-BC40-4D68-9C59-73C520390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6479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5D6842-5288-47EC-AC5D-3E99719A83B0}" type="datetimeFigureOut">
              <a:rPr lang="en-US" smtClean="0">
                <a:solidFill>
                  <a:prstClr val="black">
                    <a:tint val="75000"/>
                  </a:prstClr>
                </a:solidFill>
              </a:rPr>
              <a:pPr/>
              <a:t>4/12/2018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6D8484-BC40-4D68-9C59-73C520390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51029"/>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80" r:id="rId12"/>
  </p:sldLayoutIdLst>
  <p:txStyles>
    <p:titleStyle>
      <a:lvl1pPr algn="ctr" defTabSz="914400" rtl="0" eaLnBrk="1" latinLnBrk="0" hangingPunct="1">
        <a:spcBef>
          <a:spcPct val="0"/>
        </a:spcBef>
        <a:buNone/>
        <a:defRPr sz="4400" kern="1200">
          <a:solidFill>
            <a:schemeClr val="tx1">
              <a:lumMod val="75000"/>
              <a:lumOff val="25000"/>
            </a:schemeClr>
          </a:solidFill>
          <a:latin typeface="Times New Roman"/>
          <a:ea typeface="+mj-ea"/>
          <a:cs typeface="Times New Roman"/>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3.png"/><Relationship Id="rId21" Type="http://schemas.openxmlformats.org/officeDocument/2006/relationships/image" Target="../media/image20.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16.png"/><Relationship Id="rId2" Type="http://schemas.openxmlformats.org/officeDocument/2006/relationships/notesSlide" Target="../notesSlides/notesSlide15.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4.png"/><Relationship Id="rId10" Type="http://schemas.openxmlformats.org/officeDocument/2006/relationships/image" Target="../media/image30.png"/><Relationship Id="rId19" Type="http://schemas.openxmlformats.org/officeDocument/2006/relationships/image" Target="../media/image18.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4.emf"/><Relationship Id="rId5" Type="http://schemas.openxmlformats.org/officeDocument/2006/relationships/oleObject" Target="../embeddings/oleObject1.bin"/><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hyperlink" Target="mailto:Kathleen.Lane@ku.edu"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0"/>
            <a:ext cx="8534400" cy="1828800"/>
          </a:xfrm>
        </p:spPr>
        <p:txBody>
          <a:bodyPr>
            <a:noAutofit/>
          </a:bodyPr>
          <a:lstStyle/>
          <a:p>
            <a:r>
              <a:rPr lang="en-US" sz="3200" b="1" dirty="0" smtClean="0"/>
              <a:t>Tier 2 Strategies: </a:t>
            </a:r>
            <a:br>
              <a:rPr lang="en-US" sz="3200" b="1" dirty="0" smtClean="0"/>
            </a:br>
            <a:r>
              <a:rPr lang="en-US" sz="3200" b="1" dirty="0" smtClean="0"/>
              <a:t>A Look at</a:t>
            </a:r>
            <a:r>
              <a:rPr lang="en-US" sz="3200" b="1" dirty="0" smtClean="0">
                <a:solidFill>
                  <a:schemeClr val="bg1">
                    <a:lumMod val="65000"/>
                  </a:schemeClr>
                </a:solidFill>
              </a:rPr>
              <a:t> </a:t>
            </a:r>
            <a:r>
              <a:rPr lang="en-US" sz="3200" b="1" dirty="0" smtClean="0">
                <a:solidFill>
                  <a:schemeClr val="bg1">
                    <a:lumMod val="50000"/>
                  </a:schemeClr>
                </a:solidFill>
              </a:rPr>
              <a:t>Self-Monitoring</a:t>
            </a:r>
            <a:endParaRPr lang="en-US" sz="2800" dirty="0">
              <a:solidFill>
                <a:schemeClr val="bg1">
                  <a:lumMod val="50000"/>
                </a:schemeClr>
              </a:solidFill>
            </a:endParaRPr>
          </a:p>
        </p:txBody>
      </p:sp>
      <p:sp>
        <p:nvSpPr>
          <p:cNvPr id="6" name="Subtitle 5"/>
          <p:cNvSpPr>
            <a:spLocks noGrp="1"/>
          </p:cNvSpPr>
          <p:nvPr>
            <p:ph type="subTitle" idx="1"/>
          </p:nvPr>
        </p:nvSpPr>
        <p:spPr>
          <a:xfrm>
            <a:off x="1219200" y="5638800"/>
            <a:ext cx="6858000" cy="1143000"/>
          </a:xfrm>
        </p:spPr>
        <p:txBody>
          <a:bodyPr>
            <a:normAutofit fontScale="70000" lnSpcReduction="20000"/>
          </a:bodyPr>
          <a:lstStyle/>
          <a:p>
            <a:endParaRPr lang="en-US" sz="2800" dirty="0" smtClean="0">
              <a:solidFill>
                <a:schemeClr val="tx1"/>
              </a:solidFill>
            </a:endParaRPr>
          </a:p>
          <a:p>
            <a:r>
              <a:rPr lang="en-US" dirty="0" smtClean="0">
                <a:solidFill>
                  <a:schemeClr val="tx1"/>
                </a:solidFill>
              </a:rPr>
              <a:t>Wendy Peia Oakes, Ph.D. </a:t>
            </a:r>
            <a:r>
              <a:rPr lang="en-US" sz="2800" dirty="0" smtClean="0">
                <a:solidFill>
                  <a:schemeClr val="tx1"/>
                </a:solidFill>
              </a:rPr>
              <a:t>Arizona State University</a:t>
            </a:r>
          </a:p>
          <a:p>
            <a:r>
              <a:rPr lang="en-US" dirty="0">
                <a:solidFill>
                  <a:schemeClr val="tx1"/>
                </a:solidFill>
              </a:rPr>
              <a:t>Kathleen Lynne Lane, Ph.D., BCBA-D University of Kansas</a:t>
            </a:r>
            <a:endParaRPr lang="en-US" sz="2800" dirty="0">
              <a:solidFill>
                <a:schemeClr val="tx1"/>
              </a:solidFill>
            </a:endParaRPr>
          </a:p>
          <a:p>
            <a:endParaRPr lang="en-US" sz="2100" dirty="0">
              <a:solidFill>
                <a:schemeClr val="accent1"/>
              </a:solidFill>
            </a:endParaRPr>
          </a:p>
        </p:txBody>
      </p:sp>
      <p:cxnSp>
        <p:nvCxnSpPr>
          <p:cNvPr id="8" name="Straight Connector 7"/>
          <p:cNvCxnSpPr/>
          <p:nvPr/>
        </p:nvCxnSpPr>
        <p:spPr>
          <a:xfrm>
            <a:off x="1066800" y="2895600"/>
            <a:ext cx="7010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3465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nvSpPr>
        <p:spPr>
          <a:xfrm>
            <a:off x="339436" y="79998"/>
            <a:ext cx="8229600" cy="1143000"/>
          </a:xfrm>
          <a:prstGeom prst="rect">
            <a:avLst/>
          </a:prstGeom>
          <a:solidFill>
            <a:schemeClr val="bg1">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Times New Roman"/>
                <a:ea typeface="+mj-ea"/>
                <a:cs typeface="Times New Roman"/>
              </a:defRPr>
            </a:lvl1pPr>
          </a:lstStyle>
          <a:p>
            <a:r>
              <a:rPr lang="en-US" dirty="0" smtClean="0"/>
              <a:t>Supporting Research</a:t>
            </a:r>
            <a:endParaRPr lang="en-US" dirty="0"/>
          </a:p>
        </p:txBody>
      </p:sp>
      <p:pic>
        <p:nvPicPr>
          <p:cNvPr id="6" name="Picture 2" descr="C:\Users\k923l138\AppData\Local\Microsoft\Windows\Temporary Internet Files\Content.IE5\N0KMUEJ5\MC90043478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44576"/>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3" name="Content Placeholder 2"/>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rot="21007885">
            <a:off x="537393" y="1289520"/>
            <a:ext cx="3926951" cy="5081937"/>
          </a:xfrm>
          <a:prstGeom prst="rect">
            <a:avLst/>
          </a:prstGeom>
          <a:ln>
            <a:noFill/>
          </a:ln>
          <a:effectLst>
            <a:outerShdw blurRad="292100" dist="139700" dir="2700000" algn="tl" rotWithShape="0">
              <a:srgbClr val="333333">
                <a:alpha val="65000"/>
              </a:srgbClr>
            </a:outerShdw>
          </a:effectLst>
        </p:spPr>
      </p:pic>
      <p:sp>
        <p:nvSpPr>
          <p:cNvPr id="10" name="Rounded Rectangle 9"/>
          <p:cNvSpPr/>
          <p:nvPr/>
        </p:nvSpPr>
        <p:spPr>
          <a:xfrm>
            <a:off x="4149436" y="2594597"/>
            <a:ext cx="4419600" cy="16764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See “Self-Monitoring Resource Guide” in the </a:t>
            </a:r>
            <a:r>
              <a:rPr lang="en-US" b="1" u="sng" dirty="0" smtClean="0"/>
              <a:t>Resources</a:t>
            </a:r>
            <a:r>
              <a:rPr lang="en-US" u="sng" dirty="0" smtClean="0"/>
              <a:t> </a:t>
            </a:r>
            <a:r>
              <a:rPr lang="en-US" dirty="0" smtClean="0"/>
              <a:t>folder for additional</a:t>
            </a:r>
            <a:br>
              <a:rPr lang="en-US" dirty="0" smtClean="0"/>
            </a:br>
            <a:r>
              <a:rPr lang="en-US" dirty="0" smtClean="0"/>
              <a:t>supporting research and information.</a:t>
            </a:r>
            <a:endParaRPr lang="en-US" dirty="0"/>
          </a:p>
        </p:txBody>
      </p:sp>
    </p:spTree>
    <p:extLst>
      <p:ext uri="{BB962C8B-B14F-4D97-AF65-F5344CB8AC3E}">
        <p14:creationId xmlns:p14="http://schemas.microsoft.com/office/powerpoint/2010/main" val="2749738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benefits and challenges?</a:t>
            </a:r>
            <a:endParaRPr lang="en-US" dirty="0"/>
          </a:p>
        </p:txBody>
      </p:sp>
      <p:sp>
        <p:nvSpPr>
          <p:cNvPr id="6" name="Text Placeholder 5"/>
          <p:cNvSpPr>
            <a:spLocks noGrp="1"/>
          </p:cNvSpPr>
          <p:nvPr>
            <p:ph type="body" idx="1"/>
          </p:nvPr>
        </p:nvSpPr>
        <p:spPr/>
        <p:txBody>
          <a:bodyPr/>
          <a:lstStyle/>
          <a:p>
            <a:r>
              <a:rPr lang="en-US" dirty="0" smtClean="0"/>
              <a:t>Benefits</a:t>
            </a:r>
            <a:endParaRPr lang="en-US" dirty="0"/>
          </a:p>
        </p:txBody>
      </p:sp>
      <p:sp>
        <p:nvSpPr>
          <p:cNvPr id="4" name="Content Placeholder 3"/>
          <p:cNvSpPr>
            <a:spLocks noGrp="1"/>
          </p:cNvSpPr>
          <p:nvPr>
            <p:ph sz="half" idx="2"/>
          </p:nvPr>
        </p:nvSpPr>
        <p:spPr/>
        <p:txBody>
          <a:bodyPr/>
          <a:lstStyle/>
          <a:p>
            <a:r>
              <a:rPr lang="en-US" dirty="0"/>
              <a:t>C</a:t>
            </a:r>
            <a:r>
              <a:rPr lang="en-US" dirty="0" smtClean="0"/>
              <a:t>an </a:t>
            </a:r>
            <a:r>
              <a:rPr lang="en-US" dirty="0"/>
              <a:t>positively impact behavior, productivity, and accuracy</a:t>
            </a:r>
          </a:p>
          <a:p>
            <a:r>
              <a:rPr lang="en-US" dirty="0"/>
              <a:t>E</a:t>
            </a:r>
            <a:r>
              <a:rPr lang="en-US" dirty="0" smtClean="0"/>
              <a:t>mpower </a:t>
            </a:r>
            <a:r>
              <a:rPr lang="en-US" dirty="0"/>
              <a:t>students to become more independent and self-sufficient in their ability to regulate their environment</a:t>
            </a:r>
          </a:p>
          <a:p>
            <a:endParaRPr lang="en-US" dirty="0"/>
          </a:p>
        </p:txBody>
      </p:sp>
      <p:sp>
        <p:nvSpPr>
          <p:cNvPr id="7" name="Text Placeholder 6"/>
          <p:cNvSpPr>
            <a:spLocks noGrp="1"/>
          </p:cNvSpPr>
          <p:nvPr>
            <p:ph type="body" sz="quarter" idx="3"/>
          </p:nvPr>
        </p:nvSpPr>
        <p:spPr/>
        <p:txBody>
          <a:bodyPr/>
          <a:lstStyle/>
          <a:p>
            <a:r>
              <a:rPr lang="en-US" dirty="0" smtClean="0"/>
              <a:t>Challenges</a:t>
            </a:r>
            <a:endParaRPr lang="en-US" dirty="0"/>
          </a:p>
        </p:txBody>
      </p:sp>
      <p:sp>
        <p:nvSpPr>
          <p:cNvPr id="5" name="Content Placeholder 4"/>
          <p:cNvSpPr>
            <a:spLocks noGrp="1"/>
          </p:cNvSpPr>
          <p:nvPr>
            <p:ph sz="quarter" idx="4"/>
          </p:nvPr>
        </p:nvSpPr>
        <p:spPr/>
        <p:txBody>
          <a:bodyPr/>
          <a:lstStyle/>
          <a:p>
            <a:r>
              <a:rPr lang="en-US" dirty="0"/>
              <a:t>N</a:t>
            </a:r>
            <a:r>
              <a:rPr lang="en-US" dirty="0" smtClean="0"/>
              <a:t>ot </a:t>
            </a:r>
            <a:r>
              <a:rPr lang="en-US" dirty="0"/>
              <a:t>appropriate for </a:t>
            </a:r>
            <a:r>
              <a:rPr lang="en-US" dirty="0" smtClean="0"/>
              <a:t>acquisition </a:t>
            </a:r>
            <a:r>
              <a:rPr lang="en-US" dirty="0"/>
              <a:t>deficits, self-injurious, or aggressive behaviors</a:t>
            </a:r>
          </a:p>
        </p:txBody>
      </p:sp>
    </p:spTree>
    <p:extLst>
      <p:ext uri="{BB962C8B-B14F-4D97-AF65-F5344CB8AC3E}">
        <p14:creationId xmlns:p14="http://schemas.microsoft.com/office/powerpoint/2010/main" val="40793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2057400" y="4858998"/>
            <a:ext cx="6858000" cy="944562"/>
          </a:xfrm>
          <a:prstGeom prst="roundRect">
            <a:avLst/>
          </a:prstGeom>
          <a:solidFill>
            <a:schemeClr val="accent2">
              <a:lumMod val="75000"/>
            </a:schemeClr>
          </a:solidFill>
          <a:ln>
            <a:solidFill>
              <a:schemeClr val="accent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ctr">
              <a:defRPr/>
            </a:pPr>
            <a:r>
              <a:rPr lang="en-US" sz="2400" b="1" dirty="0" smtClean="0"/>
              <a:t>Design the self-monitoring procedures, including a monitoring form</a:t>
            </a:r>
            <a:endParaRPr lang="en-US" sz="2400" dirty="0">
              <a:solidFill>
                <a:schemeClr val="bg1"/>
              </a:solidFill>
              <a:ea typeface="ＭＳ Ｐゴシック" charset="0"/>
            </a:endParaRPr>
          </a:p>
        </p:txBody>
      </p:sp>
      <p:sp>
        <p:nvSpPr>
          <p:cNvPr id="16" name="Rounded Rectangle 15"/>
          <p:cNvSpPr/>
          <p:nvPr/>
        </p:nvSpPr>
        <p:spPr>
          <a:xfrm>
            <a:off x="2057400" y="1988777"/>
            <a:ext cx="6858000" cy="944562"/>
          </a:xfrm>
          <a:prstGeom prst="roundRect">
            <a:avLst/>
          </a:prstGeom>
          <a:solidFill>
            <a:schemeClr val="accent2">
              <a:lumMod val="75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ctr">
              <a:defRPr/>
            </a:pPr>
            <a:r>
              <a:rPr lang="en-US" sz="2400" b="1" dirty="0" smtClean="0"/>
              <a:t>Establish prerequisite </a:t>
            </a:r>
            <a:r>
              <a:rPr lang="en-US" sz="2400" b="1" dirty="0"/>
              <a:t>c</a:t>
            </a:r>
            <a:r>
              <a:rPr lang="en-US" sz="2400" b="1" dirty="0" smtClean="0"/>
              <a:t>onditions</a:t>
            </a:r>
            <a:endParaRPr lang="en-US" sz="2000" b="1" dirty="0">
              <a:solidFill>
                <a:schemeClr val="bg1"/>
              </a:solidFill>
              <a:ea typeface="ＭＳ Ｐゴシック" charset="0"/>
            </a:endParaRPr>
          </a:p>
        </p:txBody>
      </p:sp>
      <p:sp>
        <p:nvSpPr>
          <p:cNvPr id="17" name="Rounded Rectangle 16"/>
          <p:cNvSpPr/>
          <p:nvPr/>
        </p:nvSpPr>
        <p:spPr>
          <a:xfrm>
            <a:off x="2057400" y="3369559"/>
            <a:ext cx="6858000" cy="950975"/>
          </a:xfrm>
          <a:prstGeom prst="roundRect">
            <a:avLst/>
          </a:prstGeom>
          <a:solidFill>
            <a:schemeClr val="accent2">
              <a:lumMod val="75000"/>
            </a:schemeClr>
          </a:solidFill>
          <a:ln>
            <a:solidFill>
              <a:schemeClr val="accent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ctr">
              <a:defRPr/>
            </a:pPr>
            <a:r>
              <a:rPr lang="en-US" sz="2400" b="1" dirty="0" smtClean="0"/>
              <a:t>Identify and operationally </a:t>
            </a:r>
            <a:r>
              <a:rPr lang="en-US" sz="2400" b="1" dirty="0"/>
              <a:t>d</a:t>
            </a:r>
            <a:r>
              <a:rPr lang="en-US" sz="2400" b="1" dirty="0" smtClean="0"/>
              <a:t>efine the behaviors</a:t>
            </a:r>
            <a:endParaRPr lang="en-US" sz="2000" dirty="0">
              <a:solidFill>
                <a:schemeClr val="bg1"/>
              </a:solidFill>
              <a:ea typeface="ＭＳ Ｐゴシック" charset="0"/>
            </a:endParaRPr>
          </a:p>
        </p:txBody>
      </p:sp>
      <p:sp>
        <p:nvSpPr>
          <p:cNvPr id="20" name="Rounded Rectangle 19"/>
          <p:cNvSpPr>
            <a:spLocks noChangeArrowheads="1"/>
          </p:cNvSpPr>
          <p:nvPr/>
        </p:nvSpPr>
        <p:spPr bwMode="auto">
          <a:xfrm>
            <a:off x="152400" y="3268965"/>
            <a:ext cx="1981200" cy="1302062"/>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3200" b="1" dirty="0" smtClean="0">
                <a:solidFill>
                  <a:schemeClr val="dk1"/>
                </a:solidFill>
                <a:latin typeface="+mn-lt"/>
                <a:ea typeface="+mn-ea"/>
              </a:rPr>
              <a:t>Step 2</a:t>
            </a:r>
            <a:endParaRPr lang="en-US" sz="3200" dirty="0">
              <a:solidFill>
                <a:schemeClr val="dk1"/>
              </a:solidFill>
              <a:latin typeface="+mn-lt"/>
              <a:ea typeface="+mn-ea"/>
            </a:endParaRPr>
          </a:p>
        </p:txBody>
      </p:sp>
      <p:sp>
        <p:nvSpPr>
          <p:cNvPr id="21" name="Rounded Rectangle 20"/>
          <p:cNvSpPr>
            <a:spLocks noChangeArrowheads="1"/>
          </p:cNvSpPr>
          <p:nvPr/>
        </p:nvSpPr>
        <p:spPr bwMode="auto">
          <a:xfrm>
            <a:off x="152400" y="4718958"/>
            <a:ext cx="1981200" cy="1224642"/>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3200" b="1" dirty="0" smtClean="0">
                <a:solidFill>
                  <a:schemeClr val="dk1"/>
                </a:solidFill>
                <a:latin typeface="+mn-lt"/>
                <a:ea typeface="+mn-ea"/>
              </a:rPr>
              <a:t>Step 3</a:t>
            </a:r>
            <a:endParaRPr lang="en-US" sz="3200" dirty="0">
              <a:solidFill>
                <a:schemeClr val="dk1"/>
              </a:solidFill>
              <a:latin typeface="+mn-lt"/>
              <a:ea typeface="+mn-ea"/>
            </a:endParaRPr>
          </a:p>
        </p:txBody>
      </p:sp>
      <p:sp>
        <p:nvSpPr>
          <p:cNvPr id="25" name="Rounded Rectangle 24"/>
          <p:cNvSpPr>
            <a:spLocks noChangeArrowheads="1"/>
          </p:cNvSpPr>
          <p:nvPr/>
        </p:nvSpPr>
        <p:spPr bwMode="auto">
          <a:xfrm>
            <a:off x="152400" y="1801083"/>
            <a:ext cx="1981200" cy="1319951"/>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3200" b="1" dirty="0" smtClean="0">
                <a:solidFill>
                  <a:schemeClr val="dk1"/>
                </a:solidFill>
              </a:rPr>
              <a:t>Step 1</a:t>
            </a:r>
            <a:endParaRPr lang="en-US" sz="3200" b="1" dirty="0">
              <a:solidFill>
                <a:schemeClr val="dk1"/>
              </a:solidFill>
            </a:endParaRPr>
          </a:p>
        </p:txBody>
      </p:sp>
      <p:pic>
        <p:nvPicPr>
          <p:cNvPr id="33" name="Picture 17" descr="C:\Users\k923l138\AppData\Local\Microsoft\Windows\Temporary Internet Files\Content.IE5\N0KMUEJ5\MC900441310[1].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311275" y="4356109"/>
            <a:ext cx="1431925" cy="143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8075" name="Picture 17" descr="C:\Users\k923l138\AppData\Local\Microsoft\Windows\Temporary Internet Files\Content.IE5\N0KMUEJ5\MC900441310[1].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311275" y="1444634"/>
            <a:ext cx="1431925" cy="143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17" descr="C:\Users\k923l138\AppData\Local\Microsoft\Windows\Temporary Internet Files\Content.IE5\N0KMUEJ5\MC900441310[1].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311275" y="2908309"/>
            <a:ext cx="1431925" cy="143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noAutofit/>
          </a:bodyPr>
          <a:lstStyle/>
          <a:p>
            <a:r>
              <a:rPr lang="en-US" sz="3600" smtClean="0"/>
              <a:t>How do I implement self-monitoring in my classroom?</a:t>
            </a:r>
            <a:endParaRPr lang="en-US" sz="3600" dirty="0"/>
          </a:p>
        </p:txBody>
      </p:sp>
    </p:spTree>
    <p:extLst>
      <p:ext uri="{BB962C8B-B14F-4D97-AF65-F5344CB8AC3E}">
        <p14:creationId xmlns:p14="http://schemas.microsoft.com/office/powerpoint/2010/main" val="87646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8075"/>
                                        </p:tgtEl>
                                        <p:attrNameLst>
                                          <p:attrName>style.visibility</p:attrName>
                                        </p:attrNameLst>
                                      </p:cBhvr>
                                      <p:to>
                                        <p:strVal val="visible"/>
                                      </p:to>
                                    </p:set>
                                    <p:anim calcmode="lin" valueType="num">
                                      <p:cBhvr additive="base">
                                        <p:cTn id="7" dur="500" fill="hold"/>
                                        <p:tgtEl>
                                          <p:spTgt spid="88075"/>
                                        </p:tgtEl>
                                        <p:attrNameLst>
                                          <p:attrName>ppt_x</p:attrName>
                                        </p:attrNameLst>
                                      </p:cBhvr>
                                      <p:tavLst>
                                        <p:tav tm="0">
                                          <p:val>
                                            <p:strVal val="0-#ppt_w/2"/>
                                          </p:val>
                                        </p:tav>
                                        <p:tav tm="100000">
                                          <p:val>
                                            <p:strVal val="#ppt_x"/>
                                          </p:val>
                                        </p:tav>
                                      </p:tavLst>
                                    </p:anim>
                                    <p:anim calcmode="lin" valueType="num">
                                      <p:cBhvr additive="base">
                                        <p:cTn id="8" dur="500" fill="hold"/>
                                        <p:tgtEl>
                                          <p:spTgt spid="880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0-#ppt_w/2"/>
                                          </p:val>
                                        </p:tav>
                                        <p:tav tm="100000">
                                          <p:val>
                                            <p:strVal val="#ppt_x"/>
                                          </p:val>
                                        </p:tav>
                                      </p:tavLst>
                                    </p:anim>
                                    <p:anim calcmode="lin" valueType="num">
                                      <p:cBhvr additive="base">
                                        <p:cTn id="14"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0-#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057400" y="3485949"/>
            <a:ext cx="6858000" cy="950975"/>
          </a:xfrm>
          <a:prstGeom prst="roundRect">
            <a:avLst/>
          </a:prstGeom>
          <a:solidFill>
            <a:srgbClr val="953735"/>
          </a:solidFill>
          <a:ln>
            <a:solidFill>
              <a:schemeClr val="accent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ctr">
              <a:defRPr/>
            </a:pPr>
            <a:r>
              <a:rPr lang="en-US" sz="2400" b="1" dirty="0" smtClean="0"/>
              <a:t>Monitor student progress</a:t>
            </a:r>
            <a:endParaRPr lang="en-US" sz="2400" dirty="0">
              <a:solidFill>
                <a:schemeClr val="bg1"/>
              </a:solidFill>
              <a:ea typeface="ＭＳ Ｐゴシック" charset="0"/>
            </a:endParaRPr>
          </a:p>
        </p:txBody>
      </p:sp>
      <p:sp>
        <p:nvSpPr>
          <p:cNvPr id="28" name="Rounded Rectangle 27"/>
          <p:cNvSpPr/>
          <p:nvPr/>
        </p:nvSpPr>
        <p:spPr>
          <a:xfrm>
            <a:off x="2057400" y="4933748"/>
            <a:ext cx="6858000" cy="950975"/>
          </a:xfrm>
          <a:prstGeom prst="roundRect">
            <a:avLst/>
          </a:prstGeom>
          <a:solidFill>
            <a:srgbClr val="953735"/>
          </a:solidFill>
          <a:ln>
            <a:solidFill>
              <a:schemeClr val="accent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n-US" sz="2400" b="1" dirty="0" smtClean="0"/>
              <a:t>Consider maintenance and follow-up</a:t>
            </a:r>
            <a:endParaRPr lang="en-US" sz="2400" dirty="0"/>
          </a:p>
        </p:txBody>
      </p:sp>
      <p:sp>
        <p:nvSpPr>
          <p:cNvPr id="88066" name="Title 1"/>
          <p:cNvSpPr>
            <a:spLocks noGrp="1"/>
          </p:cNvSpPr>
          <p:nvPr>
            <p:ph type="title"/>
          </p:nvPr>
        </p:nvSpPr>
        <p:spPr/>
        <p:txBody>
          <a:bodyPr>
            <a:noAutofit/>
          </a:bodyPr>
          <a:lstStyle/>
          <a:p>
            <a:r>
              <a:rPr lang="en-US" sz="3600" dirty="0" smtClean="0"/>
              <a:t>How do I implement self-monitoring in my classroom?</a:t>
            </a:r>
            <a:endParaRPr lang="en-US" altLang="en-US" sz="3600" dirty="0"/>
          </a:p>
        </p:txBody>
      </p:sp>
      <p:sp>
        <p:nvSpPr>
          <p:cNvPr id="20" name="Rounded Rectangle 19"/>
          <p:cNvSpPr>
            <a:spLocks noChangeArrowheads="1"/>
          </p:cNvSpPr>
          <p:nvPr/>
        </p:nvSpPr>
        <p:spPr bwMode="auto">
          <a:xfrm>
            <a:off x="117362" y="4798671"/>
            <a:ext cx="1981200" cy="1221129"/>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3200" b="1" dirty="0" smtClean="0">
                <a:solidFill>
                  <a:schemeClr val="dk1"/>
                </a:solidFill>
                <a:latin typeface="+mn-lt"/>
                <a:ea typeface="+mn-ea"/>
              </a:rPr>
              <a:t>Step 6</a:t>
            </a:r>
            <a:endParaRPr lang="en-US" sz="3200" dirty="0">
              <a:solidFill>
                <a:schemeClr val="dk1"/>
              </a:solidFill>
              <a:latin typeface="+mn-lt"/>
              <a:ea typeface="+mn-ea"/>
            </a:endParaRPr>
          </a:p>
        </p:txBody>
      </p:sp>
      <p:sp>
        <p:nvSpPr>
          <p:cNvPr id="25" name="Rounded Rectangle 24"/>
          <p:cNvSpPr>
            <a:spLocks noChangeArrowheads="1"/>
          </p:cNvSpPr>
          <p:nvPr/>
        </p:nvSpPr>
        <p:spPr bwMode="auto">
          <a:xfrm>
            <a:off x="117362" y="3342483"/>
            <a:ext cx="1981200" cy="1237906"/>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3200" b="1" dirty="0" smtClean="0">
                <a:solidFill>
                  <a:schemeClr val="dk1"/>
                </a:solidFill>
              </a:rPr>
              <a:t>Step 5</a:t>
            </a:r>
            <a:endParaRPr lang="en-US" sz="3200" b="1" dirty="0">
              <a:solidFill>
                <a:schemeClr val="dk1"/>
              </a:solidFill>
            </a:endParaRPr>
          </a:p>
        </p:txBody>
      </p:sp>
      <p:pic>
        <p:nvPicPr>
          <p:cNvPr id="13" name="Picture 17" descr="C:\Users\k923l138\AppData\Local\Microsoft\Windows\Temporary Internet Files\Content.IE5\N0KMUEJ5\MC900441310[1].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311275" y="2794452"/>
            <a:ext cx="1431925" cy="143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7" descr="C:\Users\k923l138\AppData\Local\Microsoft\Windows\Temporary Internet Files\Content.IE5\N0KMUEJ5\MC900441310[1].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311275" y="4334327"/>
            <a:ext cx="1431925" cy="143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ounded Rectangle 9"/>
          <p:cNvSpPr/>
          <p:nvPr/>
        </p:nvSpPr>
        <p:spPr>
          <a:xfrm>
            <a:off x="2057400" y="1979774"/>
            <a:ext cx="6858000" cy="944562"/>
          </a:xfrm>
          <a:prstGeom prst="roundRect">
            <a:avLst/>
          </a:prstGeom>
          <a:solidFill>
            <a:schemeClr val="accent2">
              <a:lumMod val="75000"/>
            </a:schemeClr>
          </a:solidFill>
          <a:ln>
            <a:solidFill>
              <a:schemeClr val="accent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ctr">
              <a:defRPr/>
            </a:pPr>
            <a:r>
              <a:rPr lang="en-US" sz="2400" b="1" dirty="0" smtClean="0"/>
              <a:t>Teach the self-monitoring procedures</a:t>
            </a:r>
            <a:endParaRPr lang="en-US" sz="2000" dirty="0">
              <a:solidFill>
                <a:schemeClr val="bg1"/>
              </a:solidFill>
              <a:ea typeface="ＭＳ Ｐゴシック" charset="0"/>
            </a:endParaRPr>
          </a:p>
        </p:txBody>
      </p:sp>
      <p:sp>
        <p:nvSpPr>
          <p:cNvPr id="11" name="Rounded Rectangle 10"/>
          <p:cNvSpPr>
            <a:spLocks noChangeArrowheads="1"/>
          </p:cNvSpPr>
          <p:nvPr/>
        </p:nvSpPr>
        <p:spPr bwMode="auto">
          <a:xfrm>
            <a:off x="117362" y="1779910"/>
            <a:ext cx="1981200" cy="134429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3200" b="1" dirty="0" smtClean="0">
                <a:solidFill>
                  <a:schemeClr val="dk1"/>
                </a:solidFill>
                <a:latin typeface="+mn-lt"/>
                <a:ea typeface="+mn-ea"/>
              </a:rPr>
              <a:t>Step 4</a:t>
            </a:r>
            <a:endParaRPr lang="en-US" sz="3200" dirty="0">
              <a:solidFill>
                <a:schemeClr val="dk1"/>
              </a:solidFill>
              <a:latin typeface="+mn-lt"/>
              <a:ea typeface="+mn-ea"/>
            </a:endParaRPr>
          </a:p>
        </p:txBody>
      </p:sp>
      <p:pic>
        <p:nvPicPr>
          <p:cNvPr id="12" name="Picture 17" descr="C:\Users\k923l138\AppData\Local\Microsoft\Windows\Temporary Internet Files\Content.IE5\N0KMUEJ5\MC900441310[1].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311275" y="1312578"/>
            <a:ext cx="1431925" cy="143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02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chemeClr val="bg1">
              <a:lumMod val="65000"/>
            </a:schemeClr>
          </a:solidFill>
        </p:spPr>
        <p:txBody>
          <a:bodyPr>
            <a:normAutofit fontScale="90000"/>
          </a:bodyPr>
          <a:lstStyle/>
          <a:p>
            <a:pPr eaLnBrk="1" hangingPunct="1"/>
            <a:r>
              <a:rPr lang="en-US" sz="3600" b="1" dirty="0" smtClean="0">
                <a:latin typeface="Times New Roman" panose="02020603050405020304" pitchFamily="18" charset="0"/>
                <a:cs typeface="Times New Roman" panose="02020603050405020304" pitchFamily="18" charset="0"/>
              </a:rPr>
              <a:t>Implementing Self-Monitoring in Your Classroom: Implementation Checklist</a:t>
            </a:r>
            <a:endParaRPr lang="en-US" sz="3600" b="1" dirty="0" smtClean="0">
              <a:solidFill>
                <a:schemeClr val="accent2"/>
              </a:solidFill>
              <a:latin typeface="Times New Roman" panose="02020603050405020304" pitchFamily="18" charset="0"/>
              <a:cs typeface="Times New Roman" panose="02020603050405020304" pitchFamily="18" charset="0"/>
            </a:endParaRPr>
          </a:p>
        </p:txBody>
      </p:sp>
      <p:sp>
        <p:nvSpPr>
          <p:cNvPr id="8" name="Content Placeholder 2"/>
          <p:cNvSpPr>
            <a:spLocks noGrp="1"/>
          </p:cNvSpPr>
          <p:nvPr>
            <p:ph sz="half" idx="1"/>
          </p:nvPr>
        </p:nvSpPr>
        <p:spPr/>
        <p:txBody>
          <a:bodyPr>
            <a:normAutofit fontScale="62500" lnSpcReduction="20000"/>
          </a:bodyPr>
          <a:lstStyle/>
          <a:p>
            <a:pPr marL="320040" indent="-320040">
              <a:buFont typeface="Wingdings"/>
              <a:buChar char=""/>
              <a:defRPr/>
            </a:pPr>
            <a:r>
              <a:rPr lang="en-US" sz="2800" dirty="0">
                <a:latin typeface="Arial" panose="020B0604020202020204" pitchFamily="34" charset="0"/>
                <a:cs typeface="Arial" panose="020B0604020202020204" pitchFamily="34" charset="0"/>
              </a:rPr>
              <a:t>Step 1: Establish Prerequisite Conditions</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320040" indent="-320040">
              <a:buFont typeface="Wingdings"/>
              <a:buChar char=""/>
              <a:defRPr/>
            </a:pPr>
            <a:r>
              <a:rPr lang="en-US" sz="2800" dirty="0">
                <a:latin typeface="Arial" panose="020B0604020202020204" pitchFamily="34" charset="0"/>
                <a:cs typeface="Arial" panose="020B0604020202020204" pitchFamily="34" charset="0"/>
              </a:rPr>
              <a:t>Step 2: Identify and Operationally Define the Behaviors</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a:t>
            </a:r>
          </a:p>
          <a:p>
            <a:pPr marL="320040" indent="-320040">
              <a:buFont typeface="Wingdings"/>
              <a:buChar char=""/>
              <a:defRPr/>
            </a:pPr>
            <a:r>
              <a:rPr lang="en-US" sz="2800" dirty="0">
                <a:latin typeface="Arial" panose="020B0604020202020204" pitchFamily="34" charset="0"/>
                <a:cs typeface="Arial" panose="020B0604020202020204" pitchFamily="34" charset="0"/>
              </a:rPr>
              <a:t>Step 3: Design the Self-Monitoring Procedures, Including </a:t>
            </a:r>
            <a:r>
              <a:rPr lang="en-US" sz="2800" dirty="0" smtClean="0">
                <a:latin typeface="Arial" panose="020B0604020202020204" pitchFamily="34" charset="0"/>
                <a:cs typeface="Arial" panose="020B0604020202020204" pitchFamily="34" charset="0"/>
              </a:rPr>
              <a:t>a </a:t>
            </a:r>
            <a:r>
              <a:rPr lang="en-US" sz="2800" dirty="0">
                <a:latin typeface="Arial" panose="020B0604020202020204" pitchFamily="34" charset="0"/>
                <a:cs typeface="Arial" panose="020B0604020202020204" pitchFamily="34" charset="0"/>
              </a:rPr>
              <a:t>Monitoring </a:t>
            </a:r>
            <a:r>
              <a:rPr lang="en-US" sz="2800" dirty="0" smtClean="0">
                <a:latin typeface="Arial" panose="020B0604020202020204" pitchFamily="34" charset="0"/>
                <a:cs typeface="Arial" panose="020B0604020202020204" pitchFamily="34" charset="0"/>
              </a:rPr>
              <a:t>Form</a:t>
            </a: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320040" indent="-320040">
              <a:buFont typeface="Wingdings"/>
              <a:buChar char=""/>
              <a:defRPr/>
            </a:pPr>
            <a:r>
              <a:rPr lang="en-US" sz="2800" dirty="0">
                <a:latin typeface="Arial" panose="020B0604020202020204" pitchFamily="34" charset="0"/>
                <a:cs typeface="Arial" panose="020B0604020202020204" pitchFamily="34" charset="0"/>
              </a:rPr>
              <a:t>Step 4: Teach the Self-Monitoring Procedures</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320040" indent="-320040">
              <a:buFont typeface="Wingdings"/>
              <a:buChar char=""/>
              <a:defRPr/>
            </a:pPr>
            <a:r>
              <a:rPr lang="en-US" sz="2800" dirty="0">
                <a:latin typeface="Arial" panose="020B0604020202020204" pitchFamily="34" charset="0"/>
                <a:cs typeface="Arial" panose="020B0604020202020204" pitchFamily="34" charset="0"/>
              </a:rPr>
              <a:t>Step 5: Monitor Student Progress</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320040" indent="-320040">
              <a:buFont typeface="Wingdings"/>
              <a:buChar char=""/>
              <a:defRPr/>
            </a:pPr>
            <a:r>
              <a:rPr lang="en-US" sz="2800" dirty="0">
                <a:latin typeface="Arial" panose="020B0604020202020204" pitchFamily="34" charset="0"/>
                <a:cs typeface="Arial" panose="020B0604020202020204" pitchFamily="34" charset="0"/>
              </a:rPr>
              <a:t>Step 6: Consider Maintenance and Follow-Up</a:t>
            </a:r>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30074" y="1600200"/>
            <a:ext cx="3474851" cy="4525963"/>
          </a:xfrm>
          <a:prstGeom prst="rect">
            <a:avLst/>
          </a:prstGeom>
          <a:ln>
            <a:noFill/>
          </a:ln>
          <a:effectLst>
            <a:outerShdw blurRad="292100" dist="139700" dir="2700000" algn="tl" rotWithShape="0">
              <a:srgbClr val="333333">
                <a:alpha val="65000"/>
              </a:srgbClr>
            </a:outerShdw>
          </a:effectLst>
        </p:spPr>
      </p:pic>
      <p:sp>
        <p:nvSpPr>
          <p:cNvPr id="9" name="Rounded Rectangle 8"/>
          <p:cNvSpPr/>
          <p:nvPr/>
        </p:nvSpPr>
        <p:spPr>
          <a:xfrm>
            <a:off x="5638800" y="5683946"/>
            <a:ext cx="3419145" cy="88443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See </a:t>
            </a:r>
            <a:r>
              <a:rPr lang="en-US" sz="1600" b="1" u="sng" dirty="0" smtClean="0"/>
              <a:t>Implementation </a:t>
            </a:r>
            <a:r>
              <a:rPr lang="en-US" sz="1600" dirty="0" smtClean="0"/>
              <a:t>folder for</a:t>
            </a:r>
          </a:p>
          <a:p>
            <a:pPr algn="ctr"/>
            <a:r>
              <a:rPr lang="en-US" sz="1600" dirty="0" smtClean="0"/>
              <a:t>“Self-Monitoring Implementation Checklist</a:t>
            </a:r>
            <a:r>
              <a:rPr lang="en-US" dirty="0" smtClean="0"/>
              <a:t>”</a:t>
            </a:r>
            <a:endParaRPr lang="en-US" dirty="0"/>
          </a:p>
        </p:txBody>
      </p:sp>
    </p:spTree>
    <p:extLst>
      <p:ext uri="{BB962C8B-B14F-4D97-AF65-F5344CB8AC3E}">
        <p14:creationId xmlns:p14="http://schemas.microsoft.com/office/powerpoint/2010/main" val="3565783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Self-Monitoring Procedures</a:t>
            </a:r>
            <a:endParaRPr lang="en-US" dirty="0"/>
          </a:p>
        </p:txBody>
      </p:sp>
      <p:sp>
        <p:nvSpPr>
          <p:cNvPr id="5" name="Content Placeholder 4"/>
          <p:cNvSpPr>
            <a:spLocks noGrp="1"/>
          </p:cNvSpPr>
          <p:nvPr>
            <p:ph sz="half" idx="1"/>
          </p:nvPr>
        </p:nvSpPr>
        <p:spPr>
          <a:xfrm>
            <a:off x="303272" y="1638728"/>
            <a:ext cx="4648200" cy="4525963"/>
          </a:xfrm>
        </p:spPr>
        <p:txBody>
          <a:bodyPr>
            <a:noAutofit/>
          </a:bodyPr>
          <a:lstStyle/>
          <a:p>
            <a:r>
              <a:rPr lang="en-US" sz="2000" b="1" dirty="0">
                <a:latin typeface="Arial" panose="020B0604020202020204" pitchFamily="34" charset="0"/>
                <a:cs typeface="Arial" panose="020B0604020202020204" pitchFamily="34" charset="0"/>
              </a:rPr>
              <a:t>Step 1: Establish Prerequisite Conditions</a:t>
            </a:r>
          </a:p>
          <a:p>
            <a:pPr lvl="1"/>
            <a:r>
              <a:rPr lang="en-US" sz="1800" dirty="0">
                <a:latin typeface="Arial" panose="020B0604020202020204" pitchFamily="34" charset="0"/>
                <a:cs typeface="Arial" panose="020B0604020202020204" pitchFamily="34" charset="0"/>
              </a:rPr>
              <a:t>Target and </a:t>
            </a:r>
            <a:r>
              <a:rPr lang="en-US" sz="1800" dirty="0" smtClean="0">
                <a:latin typeface="Arial" panose="020B0604020202020204" pitchFamily="34" charset="0"/>
                <a:cs typeface="Arial" panose="020B0604020202020204" pitchFamily="34" charset="0"/>
              </a:rPr>
              <a:t>replacement (i.e., desired) </a:t>
            </a:r>
            <a:r>
              <a:rPr lang="en-US" sz="1800" dirty="0">
                <a:latin typeface="Arial" panose="020B0604020202020204" pitchFamily="34" charset="0"/>
                <a:cs typeface="Arial" panose="020B0604020202020204" pitchFamily="34" charset="0"/>
              </a:rPr>
              <a:t>behaviors are readily observable and easy for the student to record</a:t>
            </a:r>
            <a:endParaRPr lang="en-US" sz="1800" b="1" dirty="0">
              <a:latin typeface="Arial" panose="020B0604020202020204" pitchFamily="34" charset="0"/>
              <a:cs typeface="Arial" panose="020B0604020202020204" pitchFamily="34" charset="0"/>
            </a:endParaRPr>
          </a:p>
          <a:p>
            <a:pPr lvl="1"/>
            <a:r>
              <a:rPr lang="en-US" sz="1800" dirty="0">
                <a:latin typeface="Arial" panose="020B0604020202020204" pitchFamily="34" charset="0"/>
                <a:cs typeface="Arial" panose="020B0604020202020204" pitchFamily="34" charset="0"/>
              </a:rPr>
              <a:t>The student is capable of performing the replacement behavior</a:t>
            </a:r>
          </a:p>
          <a:p>
            <a:pPr lvl="2"/>
            <a:r>
              <a:rPr lang="en-US" sz="1800" dirty="0">
                <a:latin typeface="Arial" panose="020B0604020202020204" pitchFamily="34" charset="0"/>
                <a:cs typeface="Arial" panose="020B0604020202020204" pitchFamily="34" charset="0"/>
              </a:rPr>
              <a:t>If the student has an acquisition deficit, instead teach the </a:t>
            </a:r>
            <a:r>
              <a:rPr lang="en-US" sz="1800" dirty="0" smtClean="0">
                <a:latin typeface="Arial" panose="020B0604020202020204" pitchFamily="34" charset="0"/>
                <a:cs typeface="Arial" panose="020B0604020202020204" pitchFamily="34" charset="0"/>
              </a:rPr>
              <a:t>replacement behavior</a:t>
            </a:r>
            <a:endParaRPr lang="en-US" sz="1800" dirty="0">
              <a:latin typeface="Arial" panose="020B0604020202020204" pitchFamily="34" charset="0"/>
              <a:cs typeface="Arial" panose="020B0604020202020204" pitchFamily="34" charset="0"/>
            </a:endParaRPr>
          </a:p>
          <a:p>
            <a:pPr lvl="1"/>
            <a:r>
              <a:rPr lang="en-US" sz="1800" dirty="0">
                <a:latin typeface="Arial" panose="020B0604020202020204" pitchFamily="34" charset="0"/>
                <a:cs typeface="Arial" panose="020B0604020202020204" pitchFamily="34" charset="0"/>
              </a:rPr>
              <a:t>The student can control the behavior</a:t>
            </a:r>
          </a:p>
          <a:p>
            <a:pPr lvl="2"/>
            <a:r>
              <a:rPr lang="en-US" sz="1800" dirty="0">
                <a:latin typeface="Arial" panose="020B0604020202020204" pitchFamily="34" charset="0"/>
                <a:cs typeface="Arial" panose="020B0604020202020204" pitchFamily="34" charset="0"/>
              </a:rPr>
              <a:t>If the behavior is out of control, a higher intensity intervention should be implemented first</a:t>
            </a:r>
          </a:p>
          <a:p>
            <a:pPr lvl="1"/>
            <a:r>
              <a:rPr lang="en-US" sz="1800" dirty="0">
                <a:latin typeface="Arial" panose="020B0604020202020204" pitchFamily="34" charset="0"/>
                <a:cs typeface="Arial" panose="020B0604020202020204" pitchFamily="34" charset="0"/>
              </a:rPr>
              <a:t>The problem behavior occurs frequently</a:t>
            </a:r>
          </a:p>
          <a:p>
            <a:endParaRPr lang="en-US" sz="2000"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94813" y="1638727"/>
            <a:ext cx="3491987" cy="4525963"/>
          </a:xfrm>
          <a:prstGeom prst="rect">
            <a:avLst/>
          </a:prstGeom>
          <a:ln>
            <a:noFill/>
          </a:ln>
          <a:effectLst>
            <a:outerShdw blurRad="292100" dist="139700" dir="2700000" algn="tl" rotWithShape="0">
              <a:srgbClr val="333333">
                <a:alpha val="65000"/>
              </a:srgbClr>
            </a:outerShdw>
          </a:effectLst>
        </p:spPr>
      </p:pic>
      <p:sp>
        <p:nvSpPr>
          <p:cNvPr id="8" name="Rounded Rectangle 7"/>
          <p:cNvSpPr/>
          <p:nvPr/>
        </p:nvSpPr>
        <p:spPr>
          <a:xfrm>
            <a:off x="5410200" y="5966679"/>
            <a:ext cx="3048000" cy="8382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See </a:t>
            </a:r>
            <a:r>
              <a:rPr lang="en-US" b="1" dirty="0" smtClean="0"/>
              <a:t>Resources</a:t>
            </a:r>
            <a:r>
              <a:rPr lang="en-US" dirty="0" smtClean="0"/>
              <a:t> folder:</a:t>
            </a:r>
            <a:br>
              <a:rPr lang="en-US" dirty="0" smtClean="0"/>
            </a:br>
            <a:r>
              <a:rPr lang="en-US" dirty="0" smtClean="0"/>
              <a:t>Design A Self-Monitoring Plan</a:t>
            </a:r>
            <a:endParaRPr lang="en-US" dirty="0"/>
          </a:p>
        </p:txBody>
      </p:sp>
      <p:sp>
        <p:nvSpPr>
          <p:cNvPr id="9" name="Rectangle 8"/>
          <p:cNvSpPr/>
          <p:nvPr/>
        </p:nvSpPr>
        <p:spPr>
          <a:xfrm>
            <a:off x="7543800" y="2209800"/>
            <a:ext cx="304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0667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solidFill>
            <a:schemeClr val="bg1">
              <a:lumMod val="65000"/>
            </a:schemeClr>
          </a:solidFill>
        </p:spPr>
        <p:txBody>
          <a:bodyPr>
            <a:normAutofit/>
          </a:bodyPr>
          <a:lstStyle/>
          <a:p>
            <a:pPr eaLnBrk="1" hangingPunct="1"/>
            <a:r>
              <a:rPr lang="en-US" b="1" dirty="0" smtClean="0">
                <a:latin typeface="Times New Roman" panose="02020603050405020304" pitchFamily="18" charset="0"/>
                <a:cs typeface="Times New Roman" panose="02020603050405020304" pitchFamily="18" charset="0"/>
              </a:rPr>
              <a:t>Self-Monitoring Procedures</a:t>
            </a:r>
          </a:p>
        </p:txBody>
      </p:sp>
      <p:sp>
        <p:nvSpPr>
          <p:cNvPr id="51203" name="Content Placeholder 2"/>
          <p:cNvSpPr>
            <a:spLocks noGrp="1"/>
          </p:cNvSpPr>
          <p:nvPr>
            <p:ph idx="1"/>
          </p:nvPr>
        </p:nvSpPr>
        <p:spPr/>
        <p:txBody>
          <a:bodyPr>
            <a:normAutofit/>
          </a:bodyPr>
          <a:lstStyle/>
          <a:p>
            <a:pPr eaLnBrk="1" hangingPunct="1"/>
            <a:r>
              <a:rPr lang="en-US" sz="2800" b="1" dirty="0" smtClean="0">
                <a:latin typeface="Arial" panose="020B0604020202020204" pitchFamily="34" charset="0"/>
                <a:cs typeface="Arial" panose="020B0604020202020204" pitchFamily="34" charset="0"/>
              </a:rPr>
              <a:t>Step 2: Identify and Operationally Define the Behaviors </a:t>
            </a:r>
          </a:p>
          <a:p>
            <a:pPr lvl="1" eaLnBrk="1" hangingPunct="1"/>
            <a:r>
              <a:rPr lang="en-US" dirty="0" smtClean="0">
                <a:latin typeface="Arial" panose="020B0604020202020204" pitchFamily="34" charset="0"/>
                <a:ea typeface="ＭＳ Ｐゴシック" pitchFamily="34" charset="-128"/>
                <a:cs typeface="Arial" panose="020B0604020202020204" pitchFamily="34" charset="0"/>
              </a:rPr>
              <a:t>Operationally define the behavior you want to change</a:t>
            </a:r>
          </a:p>
          <a:p>
            <a:pPr lvl="1" eaLnBrk="1" hangingPunct="1"/>
            <a:r>
              <a:rPr lang="en-US" dirty="0" smtClean="0">
                <a:latin typeface="Arial" panose="020B0604020202020204" pitchFamily="34" charset="0"/>
                <a:ea typeface="ＭＳ Ｐゴシック" pitchFamily="34" charset="-128"/>
                <a:cs typeface="Arial" panose="020B0604020202020204" pitchFamily="34" charset="0"/>
              </a:rPr>
              <a:t>Provide examples of the behavior</a:t>
            </a:r>
          </a:p>
          <a:p>
            <a:pPr lvl="1" eaLnBrk="1" hangingPunct="1"/>
            <a:r>
              <a:rPr lang="en-US" dirty="0" smtClean="0">
                <a:latin typeface="Arial" panose="020B0604020202020204" pitchFamily="34" charset="0"/>
                <a:ea typeface="ＭＳ Ｐゴシック" pitchFamily="34" charset="-128"/>
                <a:cs typeface="Arial" panose="020B0604020202020204" pitchFamily="34" charset="0"/>
              </a:rPr>
              <a:t>Provide non-examples of the behavior</a:t>
            </a:r>
          </a:p>
        </p:txBody>
      </p:sp>
    </p:spTree>
    <p:extLst>
      <p:ext uri="{BB962C8B-B14F-4D97-AF65-F5344CB8AC3E}">
        <p14:creationId xmlns:p14="http://schemas.microsoft.com/office/powerpoint/2010/main" val="2808593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5"/>
          <p:cNvSpPr>
            <a:spLocks noGrp="1"/>
          </p:cNvSpPr>
          <p:nvPr>
            <p:ph type="title"/>
          </p:nvPr>
        </p:nvSpPr>
        <p:spPr>
          <a:solidFill>
            <a:schemeClr val="bg1">
              <a:lumMod val="65000"/>
            </a:schemeClr>
          </a:solidFill>
        </p:spPr>
        <p:txBody>
          <a:bodyPr>
            <a:normAutofit/>
          </a:bodyPr>
          <a:lstStyle/>
          <a:p>
            <a:r>
              <a:rPr lang="en-US" b="1" dirty="0" smtClean="0">
                <a:latin typeface="Times New Roman" panose="02020603050405020304" pitchFamily="18" charset="0"/>
                <a:cs typeface="Times New Roman" panose="02020603050405020304" pitchFamily="18" charset="0"/>
              </a:rPr>
              <a:t>Self-Monitoring Procedures</a:t>
            </a:r>
          </a:p>
        </p:txBody>
      </p:sp>
      <p:sp>
        <p:nvSpPr>
          <p:cNvPr id="43011" name="Content Placeholder 6"/>
          <p:cNvSpPr>
            <a:spLocks noGrp="1"/>
          </p:cNvSpPr>
          <p:nvPr>
            <p:ph idx="1"/>
          </p:nvPr>
        </p:nvSpPr>
        <p:spPr/>
        <p:txBody>
          <a:bodyPr>
            <a:normAutofit fontScale="85000" lnSpcReduction="10000"/>
          </a:bodyPr>
          <a:lstStyle/>
          <a:p>
            <a:r>
              <a:rPr lang="en-US" i="1" dirty="0" smtClean="0"/>
              <a:t>Sample</a:t>
            </a:r>
            <a:r>
              <a:rPr lang="en-US" dirty="0" smtClean="0"/>
              <a:t> Operational definition</a:t>
            </a:r>
          </a:p>
          <a:p>
            <a:r>
              <a:rPr lang="en-US" dirty="0" smtClean="0"/>
              <a:t>Academic engagement during silent reading</a:t>
            </a:r>
          </a:p>
          <a:p>
            <a:pPr lvl="1"/>
            <a:r>
              <a:rPr lang="en-US" dirty="0" smtClean="0"/>
              <a:t>The amount of time spent actively engaged in silently reading appropriate material</a:t>
            </a:r>
          </a:p>
          <a:p>
            <a:pPr lvl="2"/>
            <a:r>
              <a:rPr lang="en-US" dirty="0" smtClean="0"/>
              <a:t>Examples include: looking at the book or other reading materials, looking away to think about material for a duration of less than 15 s, appropriately asking the teacher about a word. </a:t>
            </a:r>
          </a:p>
          <a:p>
            <a:pPr lvl="2"/>
            <a:r>
              <a:rPr lang="en-US" dirty="0" smtClean="0"/>
              <a:t>Non-examples include: any activity other than reading the appropriate material, such as disruptive (e.g., audible vocalizations inappropriate to the assigned task, stomping feet) and off task (e.g., walking around the classroom, looking away from book for more than 15 s, reading an unapproved video game manual) behaviors.</a:t>
            </a:r>
          </a:p>
          <a:p>
            <a:pPr lvl="1"/>
            <a:endParaRPr lang="en-US" dirty="0" smtClean="0"/>
          </a:p>
        </p:txBody>
      </p:sp>
    </p:spTree>
    <p:extLst>
      <p:ext uri="{BB962C8B-B14F-4D97-AF65-F5344CB8AC3E}">
        <p14:creationId xmlns:p14="http://schemas.microsoft.com/office/powerpoint/2010/main" val="2594746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2"/>
          <p:cNvSpPr txBox="1">
            <a:spLocks/>
          </p:cNvSpPr>
          <p:nvPr/>
        </p:nvSpPr>
        <p:spPr>
          <a:xfrm>
            <a:off x="130915" y="1524000"/>
            <a:ext cx="7696200" cy="5105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r>
              <a:rPr lang="en-US" dirty="0" smtClean="0">
                <a:latin typeface="Arial" panose="020B0604020202020204" pitchFamily="34" charset="0"/>
                <a:ea typeface="ＭＳ Ｐゴシック" pitchFamily="34" charset="-128"/>
                <a:cs typeface="Arial" panose="020B0604020202020204" pitchFamily="34" charset="0"/>
              </a:rPr>
              <a:t>Choose a behavior you want to change</a:t>
            </a:r>
          </a:p>
          <a:p>
            <a:pPr marL="57150" indent="0">
              <a:buNone/>
            </a:pPr>
            <a:endParaRPr lang="en-US" dirty="0">
              <a:latin typeface="Arial" panose="020B0604020202020204" pitchFamily="34" charset="0"/>
              <a:ea typeface="ＭＳ Ｐゴシック" pitchFamily="34" charset="-128"/>
              <a:cs typeface="Arial" panose="020B0604020202020204" pitchFamily="34" charset="0"/>
            </a:endParaRPr>
          </a:p>
          <a:p>
            <a:pPr marL="57150" indent="0">
              <a:buNone/>
            </a:pPr>
            <a:endParaRPr lang="en-US" dirty="0" smtClean="0">
              <a:latin typeface="Arial" panose="020B0604020202020204" pitchFamily="34" charset="0"/>
              <a:ea typeface="ＭＳ Ｐゴシック" pitchFamily="34" charset="-128"/>
              <a:cs typeface="Arial" panose="020B0604020202020204" pitchFamily="34" charset="0"/>
            </a:endParaRPr>
          </a:p>
          <a:p>
            <a:pPr marL="57150" indent="0">
              <a:buNone/>
            </a:pPr>
            <a:endParaRPr lang="en-US" dirty="0">
              <a:latin typeface="Arial" panose="020B0604020202020204" pitchFamily="34" charset="0"/>
              <a:ea typeface="ＭＳ Ｐゴシック" pitchFamily="34" charset="-128"/>
              <a:cs typeface="Arial" panose="020B0604020202020204" pitchFamily="34" charset="0"/>
            </a:endParaRPr>
          </a:p>
          <a:p>
            <a:pPr marL="57150" indent="0">
              <a:buNone/>
            </a:pPr>
            <a:endParaRPr lang="en-US" dirty="0" smtClean="0">
              <a:latin typeface="Arial" panose="020B0604020202020204" pitchFamily="34" charset="0"/>
              <a:ea typeface="ＭＳ Ｐゴシック" pitchFamily="34" charset="-128"/>
              <a:cs typeface="Arial" panose="020B0604020202020204" pitchFamily="34" charset="0"/>
            </a:endParaRPr>
          </a:p>
          <a:p>
            <a:pPr marL="971550" lvl="1" indent="-514350">
              <a:buFont typeface="+mj-lt"/>
              <a:buAutoNum type="arabicPeriod"/>
            </a:pPr>
            <a:r>
              <a:rPr lang="en-US" dirty="0" smtClean="0">
                <a:latin typeface="Arial" panose="020B0604020202020204" pitchFamily="34" charset="0"/>
                <a:ea typeface="ＭＳ Ｐゴシック" pitchFamily="34" charset="-128"/>
                <a:cs typeface="Arial" panose="020B0604020202020204" pitchFamily="34" charset="0"/>
              </a:rPr>
              <a:t>Label the behavior</a:t>
            </a:r>
          </a:p>
          <a:p>
            <a:pPr marL="971550" lvl="1" indent="-514350">
              <a:buFont typeface="+mj-lt"/>
              <a:buAutoNum type="arabicPeriod"/>
            </a:pPr>
            <a:r>
              <a:rPr lang="en-US" dirty="0" smtClean="0">
                <a:latin typeface="Arial" panose="020B0604020202020204" pitchFamily="34" charset="0"/>
                <a:ea typeface="ＭＳ Ｐゴシック" pitchFamily="34" charset="-128"/>
                <a:cs typeface="Arial" panose="020B0604020202020204" pitchFamily="34" charset="0"/>
              </a:rPr>
              <a:t>Operationally </a:t>
            </a:r>
            <a:r>
              <a:rPr lang="en-US" dirty="0">
                <a:latin typeface="Arial" panose="020B0604020202020204" pitchFamily="34" charset="0"/>
                <a:ea typeface="ＭＳ Ｐゴシック" pitchFamily="34" charset="-128"/>
                <a:cs typeface="Arial" panose="020B0604020202020204" pitchFamily="34" charset="0"/>
              </a:rPr>
              <a:t>define the behavior </a:t>
            </a:r>
            <a:endParaRPr lang="en-US" dirty="0" smtClean="0">
              <a:latin typeface="Arial" panose="020B0604020202020204" pitchFamily="34" charset="0"/>
              <a:ea typeface="ＭＳ Ｐゴシック" pitchFamily="34" charset="-128"/>
              <a:cs typeface="Arial" panose="020B0604020202020204" pitchFamily="34" charset="0"/>
            </a:endParaRPr>
          </a:p>
          <a:p>
            <a:pPr marL="971550" lvl="1" indent="-514350">
              <a:buFont typeface="+mj-lt"/>
              <a:buAutoNum type="arabicPeriod"/>
            </a:pPr>
            <a:r>
              <a:rPr lang="en-US" dirty="0" smtClean="0">
                <a:latin typeface="Arial" panose="020B0604020202020204" pitchFamily="34" charset="0"/>
                <a:ea typeface="ＭＳ Ｐゴシック" pitchFamily="34" charset="-128"/>
                <a:cs typeface="Arial" panose="020B0604020202020204" pitchFamily="34" charset="0"/>
              </a:rPr>
              <a:t>Provide </a:t>
            </a:r>
            <a:r>
              <a:rPr lang="en-US" dirty="0">
                <a:latin typeface="Arial" panose="020B0604020202020204" pitchFamily="34" charset="0"/>
                <a:ea typeface="ＭＳ Ｐゴシック" pitchFamily="34" charset="-128"/>
                <a:cs typeface="Arial" panose="020B0604020202020204" pitchFamily="34" charset="0"/>
              </a:rPr>
              <a:t>examples of the behavior</a:t>
            </a:r>
          </a:p>
          <a:p>
            <a:pPr marL="971550" lvl="1" indent="-514350">
              <a:buFont typeface="+mj-lt"/>
              <a:buAutoNum type="arabicPeriod"/>
            </a:pPr>
            <a:r>
              <a:rPr lang="en-US" dirty="0">
                <a:latin typeface="Arial" panose="020B0604020202020204" pitchFamily="34" charset="0"/>
                <a:ea typeface="ＭＳ Ｐゴシック" pitchFamily="34" charset="-128"/>
                <a:cs typeface="Arial" panose="020B0604020202020204" pitchFamily="34" charset="0"/>
              </a:rPr>
              <a:t>Provide non-</a:t>
            </a:r>
            <a:r>
              <a:rPr lang="en-US" dirty="0" smtClean="0">
                <a:latin typeface="Arial" panose="020B0604020202020204" pitchFamily="34" charset="0"/>
                <a:ea typeface="ＭＳ Ｐゴシック" pitchFamily="34" charset="-128"/>
                <a:cs typeface="Arial" panose="020B0604020202020204" pitchFamily="34" charset="0"/>
              </a:rPr>
              <a:t>examples</a:t>
            </a:r>
            <a:endParaRPr lang="en-US" dirty="0">
              <a:latin typeface="Arial" panose="020B0604020202020204" pitchFamily="34" charset="0"/>
              <a:cs typeface="Arial" panose="020B0604020202020204" pitchFamily="34" charset="0"/>
            </a:endParaRPr>
          </a:p>
        </p:txBody>
      </p:sp>
      <p:pic>
        <p:nvPicPr>
          <p:cNvPr id="2089" name="Picture 41" descr="5yel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88" name="Picture 40" descr="4yell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87" name="Picture 39" descr="3yell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86" name="Picture 38" descr="2yello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81" name="Picture 33" descr="1yello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84" name="Picture 36" descr="30seconds_yello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80" name="Picture 32" descr="00seconds_yello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2" descr="C:\Users\woakes\AppData\Local\Microsoft\Windows\Temporary Internet Files\Content.IE5\PIWKUSXS\MC900433838[1].png"/>
          <p:cNvPicPr>
            <a:picLocks noChangeAspect="1" noChangeArrowheads="1"/>
          </p:cNvPicPr>
          <p:nvPr/>
        </p:nvPicPr>
        <p:blipFill>
          <a:blip r:embed="rId10">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190004">
            <a:off x="6440734" y="3645105"/>
            <a:ext cx="2931866" cy="3060495"/>
          </a:xfrm>
          <a:prstGeom prst="rect">
            <a:avLst/>
          </a:prstGeom>
          <a:noFill/>
          <a:extLst>
            <a:ext uri="{909E8E84-426E-40dd-AFC4-6F175D3DCCD1}">
              <a14:hiddenFill xmlns="" xmlns:a14="http://schemas.microsoft.com/office/drawing/2010/main">
                <a:solidFill>
                  <a:srgbClr val="FFFFFF"/>
                </a:solidFill>
              </a14:hiddenFill>
            </a:ext>
          </a:extLst>
        </p:spPr>
      </p:pic>
      <p:sp>
        <p:nvSpPr>
          <p:cNvPr id="26" name="TextBox 25"/>
          <p:cNvSpPr txBox="1"/>
          <p:nvPr/>
        </p:nvSpPr>
        <p:spPr>
          <a:xfrm>
            <a:off x="6477000" y="4867870"/>
            <a:ext cx="2767013" cy="923330"/>
          </a:xfrm>
          <a:prstGeom prst="rect">
            <a:avLst/>
          </a:prstGeom>
          <a:noFill/>
        </p:spPr>
        <p:txBody>
          <a:bodyPr wrap="square" rtlCol="0">
            <a:spAutoFit/>
          </a:bodyPr>
          <a:lstStyle/>
          <a:p>
            <a:pPr algn="ctr"/>
            <a:r>
              <a:rPr lang="en-US" sz="3600" dirty="0" smtClean="0">
                <a:ln>
                  <a:solidFill>
                    <a:sysClr val="windowText" lastClr="000000"/>
                  </a:solidFill>
                </a:ln>
                <a:solidFill>
                  <a:prstClr val="white"/>
                </a:solidFill>
                <a:latin typeface="Calibri"/>
              </a:rPr>
              <a:t>Let’s talk …</a:t>
            </a:r>
            <a:endParaRPr lang="en-US" sz="3200" dirty="0">
              <a:ln>
                <a:solidFill>
                  <a:sysClr val="windowText" lastClr="000000"/>
                </a:solidFill>
              </a:ln>
              <a:solidFill>
                <a:prstClr val="white"/>
              </a:solidFill>
              <a:latin typeface="Calibri"/>
            </a:endParaRPr>
          </a:p>
          <a:p>
            <a:pPr algn="ctr"/>
            <a:endParaRPr lang="en-US" dirty="0">
              <a:solidFill>
                <a:prstClr val="white"/>
              </a:solidFill>
              <a:latin typeface="Calibri"/>
            </a:endParaRPr>
          </a:p>
        </p:txBody>
      </p:sp>
      <p:sp>
        <p:nvSpPr>
          <p:cNvPr id="27" name="TextBox 26"/>
          <p:cNvSpPr txBox="1"/>
          <p:nvPr/>
        </p:nvSpPr>
        <p:spPr>
          <a:xfrm>
            <a:off x="0" y="0"/>
            <a:ext cx="9144000" cy="707886"/>
          </a:xfrm>
          <a:prstGeom prst="rect">
            <a:avLst/>
          </a:prstGeom>
          <a:ln/>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prstClr val="white"/>
                </a:solidFill>
                <a:effectLst/>
                <a:uLnTx/>
                <a:uFillTx/>
                <a:latin typeface="Calibri"/>
                <a:ea typeface="+mn-ea"/>
                <a:cs typeface="+mn-cs"/>
              </a:rPr>
              <a:t>Will you please ….</a:t>
            </a:r>
            <a:endParaRPr kumimoji="0" lang="en-US" sz="40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28" name="Picture 3" descr="C:\Users\k923l138\AppData\Local\Microsoft\Windows\Temporary Internet Files\Content.IE5\C16BPSGT\MC900432648[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9286" y="1066800"/>
            <a:ext cx="2285714" cy="22857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85079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withEffect">
                                  <p:stCondLst>
                                    <p:cond delay="0"/>
                                  </p:stCondLst>
                                  <p:childTnLst>
                                    <p:set>
                                      <p:cBhvr>
                                        <p:cTn id="6" dur="1" fill="hold">
                                          <p:stCondLst>
                                            <p:cond delay="0"/>
                                          </p:stCondLst>
                                        </p:cTn>
                                        <p:tgtEl>
                                          <p:spTgt spid="2089"/>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60000"/>
                                  </p:stCondLst>
                                  <p:childTnLst>
                                    <p:set>
                                      <p:cBhvr>
                                        <p:cTn id="9" dur="1" fill="hold">
                                          <p:stCondLst>
                                            <p:cond delay="0"/>
                                          </p:stCondLst>
                                        </p:cTn>
                                        <p:tgtEl>
                                          <p:spTgt spid="2088"/>
                                        </p:tgtEl>
                                        <p:attrNameLst>
                                          <p:attrName>style.visibility</p:attrName>
                                        </p:attrNameLst>
                                      </p:cBhvr>
                                      <p:to>
                                        <p:strVal val="visible"/>
                                      </p:to>
                                    </p:set>
                                  </p:childTnLst>
                                </p:cTn>
                              </p:par>
                            </p:childTnLst>
                          </p:cTn>
                        </p:par>
                        <p:par>
                          <p:cTn id="10" fill="hold" nodeType="afterGroup">
                            <p:stCondLst>
                              <p:cond delay="60000"/>
                            </p:stCondLst>
                            <p:childTnLst>
                              <p:par>
                                <p:cTn id="11" presetID="1" presetClass="entr" presetSubtype="0" fill="hold" nodeType="afterEffect">
                                  <p:stCondLst>
                                    <p:cond delay="60000"/>
                                  </p:stCondLst>
                                  <p:childTnLst>
                                    <p:set>
                                      <p:cBhvr>
                                        <p:cTn id="12" dur="1" fill="hold">
                                          <p:stCondLst>
                                            <p:cond delay="0"/>
                                          </p:stCondLst>
                                        </p:cTn>
                                        <p:tgtEl>
                                          <p:spTgt spid="2087"/>
                                        </p:tgtEl>
                                        <p:attrNameLst>
                                          <p:attrName>style.visibility</p:attrName>
                                        </p:attrNameLst>
                                      </p:cBhvr>
                                      <p:to>
                                        <p:strVal val="visible"/>
                                      </p:to>
                                    </p:set>
                                  </p:childTnLst>
                                </p:cTn>
                              </p:par>
                            </p:childTnLst>
                          </p:cTn>
                        </p:par>
                        <p:par>
                          <p:cTn id="13" fill="hold" nodeType="afterGroup">
                            <p:stCondLst>
                              <p:cond delay="120000"/>
                            </p:stCondLst>
                            <p:childTnLst>
                              <p:par>
                                <p:cTn id="14" presetID="1" presetClass="entr" presetSubtype="0" fill="hold" nodeType="afterEffect">
                                  <p:stCondLst>
                                    <p:cond delay="60000"/>
                                  </p:stCondLst>
                                  <p:childTnLst>
                                    <p:set>
                                      <p:cBhvr>
                                        <p:cTn id="15" dur="1" fill="hold">
                                          <p:stCondLst>
                                            <p:cond delay="0"/>
                                          </p:stCondLst>
                                        </p:cTn>
                                        <p:tgtEl>
                                          <p:spTgt spid="2086"/>
                                        </p:tgtEl>
                                        <p:attrNameLst>
                                          <p:attrName>style.visibility</p:attrName>
                                        </p:attrNameLst>
                                      </p:cBhvr>
                                      <p:to>
                                        <p:strVal val="visible"/>
                                      </p:to>
                                    </p:set>
                                  </p:childTnLst>
                                </p:cTn>
                              </p:par>
                            </p:childTnLst>
                          </p:cTn>
                        </p:par>
                        <p:par>
                          <p:cTn id="16" fill="hold" nodeType="afterGroup">
                            <p:stCondLst>
                              <p:cond delay="180000"/>
                            </p:stCondLst>
                            <p:childTnLst>
                              <p:par>
                                <p:cTn id="17" presetID="1" presetClass="entr" presetSubtype="0" fill="hold" nodeType="afterEffect">
                                  <p:stCondLst>
                                    <p:cond delay="60000"/>
                                  </p:stCondLst>
                                  <p:childTnLst>
                                    <p:set>
                                      <p:cBhvr>
                                        <p:cTn id="18" dur="1" fill="hold">
                                          <p:stCondLst>
                                            <p:cond delay="0"/>
                                          </p:stCondLst>
                                        </p:cTn>
                                        <p:tgtEl>
                                          <p:spTgt spid="2081"/>
                                        </p:tgtEl>
                                        <p:attrNameLst>
                                          <p:attrName>style.visibility</p:attrName>
                                        </p:attrNameLst>
                                      </p:cBhvr>
                                      <p:to>
                                        <p:strVal val="visible"/>
                                      </p:to>
                                    </p:set>
                                  </p:childTnLst>
                                </p:cTn>
                              </p:par>
                            </p:childTnLst>
                          </p:cTn>
                        </p:par>
                        <p:par>
                          <p:cTn id="19" fill="hold" nodeType="afterGroup">
                            <p:stCondLst>
                              <p:cond delay="240000"/>
                            </p:stCondLst>
                            <p:childTnLst>
                              <p:par>
                                <p:cTn id="20" presetID="1" presetClass="entr" presetSubtype="0" fill="hold" nodeType="afterEffect">
                                  <p:stCondLst>
                                    <p:cond delay="30000"/>
                                  </p:stCondLst>
                                  <p:childTnLst>
                                    <p:set>
                                      <p:cBhvr>
                                        <p:cTn id="21" dur="1" fill="hold">
                                          <p:stCondLst>
                                            <p:cond delay="0"/>
                                          </p:stCondLst>
                                        </p:cTn>
                                        <p:tgtEl>
                                          <p:spTgt spid="2084"/>
                                        </p:tgtEl>
                                        <p:attrNameLst>
                                          <p:attrName>style.visibility</p:attrName>
                                        </p:attrNameLst>
                                      </p:cBhvr>
                                      <p:to>
                                        <p:strVal val="visible"/>
                                      </p:to>
                                    </p:set>
                                  </p:childTnLst>
                                </p:cTn>
                              </p:par>
                            </p:childTnLst>
                          </p:cTn>
                        </p:par>
                        <p:par>
                          <p:cTn id="22" fill="hold" nodeType="afterGroup">
                            <p:stCondLst>
                              <p:cond delay="270000"/>
                            </p:stCondLst>
                            <p:childTnLst>
                              <p:par>
                                <p:cTn id="23" presetID="1" presetClass="entr" presetSubtype="0" fill="hold" nodeType="afterEffect">
                                  <p:stCondLst>
                                    <p:cond delay="30000"/>
                                  </p:stCondLst>
                                  <p:childTnLst>
                                    <p:set>
                                      <p:cBhvr>
                                        <p:cTn id="24" dur="1" fill="hold">
                                          <p:stCondLst>
                                            <p:cond delay="0"/>
                                          </p:stCondLst>
                                        </p:cTn>
                                        <p:tgtEl>
                                          <p:spTgt spid="2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solidFill>
            <a:schemeClr val="bg1">
              <a:lumMod val="65000"/>
            </a:schemeClr>
          </a:solidFill>
        </p:spPr>
        <p:txBody>
          <a:bodyPr>
            <a:normAutofit/>
          </a:bodyPr>
          <a:lstStyle/>
          <a:p>
            <a:pPr eaLnBrk="1" hangingPunct="1"/>
            <a:r>
              <a:rPr lang="en-US" b="1" dirty="0" smtClean="0">
                <a:latin typeface="Times New Roman" panose="02020603050405020304" pitchFamily="18" charset="0"/>
                <a:cs typeface="Times New Roman" panose="02020603050405020304" pitchFamily="18" charset="0"/>
              </a:rPr>
              <a:t>Self-Monitoring Procedures</a:t>
            </a:r>
          </a:p>
        </p:txBody>
      </p:sp>
      <p:sp>
        <p:nvSpPr>
          <p:cNvPr id="54275" name="Content Placeholder 2"/>
          <p:cNvSpPr>
            <a:spLocks noGrp="1"/>
          </p:cNvSpPr>
          <p:nvPr>
            <p:ph idx="1"/>
          </p:nvPr>
        </p:nvSpPr>
        <p:spPr>
          <a:xfrm>
            <a:off x="457200" y="1447800"/>
            <a:ext cx="8229600" cy="4525963"/>
          </a:xfrm>
        </p:spPr>
        <p:txBody>
          <a:bodyPr>
            <a:noAutofit/>
          </a:bodyPr>
          <a:lstStyle/>
          <a:p>
            <a:pPr eaLnBrk="1" hangingPunct="1"/>
            <a:r>
              <a:rPr lang="en-US" sz="2800" b="1" dirty="0" smtClean="0">
                <a:latin typeface="Arial" panose="020B0604020202020204" pitchFamily="34" charset="0"/>
                <a:cs typeface="Arial" panose="020B0604020202020204" pitchFamily="34" charset="0"/>
              </a:rPr>
              <a:t>Step 3: Design the Self-Monitoring Procedures, Including a Monitoring Form</a:t>
            </a:r>
          </a:p>
          <a:p>
            <a:pPr lvl="1" eaLnBrk="1" hangingPunct="1"/>
            <a:r>
              <a:rPr lang="en-US" sz="2400" dirty="0" smtClean="0">
                <a:latin typeface="Arial" panose="020B0604020202020204" pitchFamily="34" charset="0"/>
                <a:ea typeface="ＭＳ Ｐゴシック" pitchFamily="34" charset="-128"/>
                <a:cs typeface="Arial" panose="020B0604020202020204" pitchFamily="34" charset="0"/>
              </a:rPr>
              <a:t>Create an implementation checklist of procedures </a:t>
            </a:r>
          </a:p>
          <a:p>
            <a:pPr lvl="1" eaLnBrk="1" hangingPunct="1"/>
            <a:r>
              <a:rPr lang="en-US" sz="2400" dirty="0" smtClean="0">
                <a:latin typeface="Arial" panose="020B0604020202020204" pitchFamily="34" charset="0"/>
                <a:ea typeface="ＭＳ Ｐゴシック" pitchFamily="34" charset="-128"/>
                <a:cs typeface="Arial" panose="020B0604020202020204" pitchFamily="34" charset="0"/>
              </a:rPr>
              <a:t>Create a student self-monitoring checklist</a:t>
            </a:r>
          </a:p>
          <a:p>
            <a:pPr lvl="2" eaLnBrk="1" hangingPunct="1"/>
            <a:r>
              <a:rPr lang="en-US" sz="2400" dirty="0" smtClean="0">
                <a:latin typeface="Arial" panose="020B0604020202020204" pitchFamily="34" charset="0"/>
                <a:ea typeface="ＭＳ Ｐゴシック" pitchFamily="34" charset="-128"/>
                <a:cs typeface="Arial" panose="020B0604020202020204" pitchFamily="34" charset="0"/>
              </a:rPr>
              <a:t>age appropriate</a:t>
            </a:r>
          </a:p>
          <a:p>
            <a:pPr lvl="2" eaLnBrk="1" hangingPunct="1"/>
            <a:r>
              <a:rPr lang="en-US" sz="2400" dirty="0" smtClean="0">
                <a:latin typeface="Arial" panose="020B0604020202020204" pitchFamily="34" charset="0"/>
                <a:ea typeface="ＭＳ Ｐゴシック" pitchFamily="34" charset="-128"/>
                <a:cs typeface="Arial" panose="020B0604020202020204" pitchFamily="34" charset="0"/>
              </a:rPr>
              <a:t>explicitly states behavioral goals </a:t>
            </a:r>
          </a:p>
          <a:p>
            <a:pPr lvl="2" eaLnBrk="1" hangingPunct="1"/>
            <a:r>
              <a:rPr lang="en-US" sz="2400" dirty="0" smtClean="0">
                <a:latin typeface="Arial" panose="020B0604020202020204" pitchFamily="34" charset="0"/>
                <a:ea typeface="ＭＳ Ｐゴシック" pitchFamily="34" charset="-128"/>
                <a:cs typeface="Arial" panose="020B0604020202020204" pitchFamily="34" charset="0"/>
              </a:rPr>
              <a:t>divided into appropriate times and situations</a:t>
            </a:r>
          </a:p>
          <a:p>
            <a:pPr lvl="2" eaLnBrk="1" hangingPunct="1"/>
            <a:r>
              <a:rPr lang="en-US" sz="2400" dirty="0" smtClean="0">
                <a:latin typeface="Arial" panose="020B0604020202020204" pitchFamily="34" charset="0"/>
                <a:ea typeface="ＭＳ Ｐゴシック" pitchFamily="34" charset="-128"/>
                <a:cs typeface="Arial" panose="020B0604020202020204" pitchFamily="34" charset="0"/>
              </a:rPr>
              <a:t>simple</a:t>
            </a:r>
          </a:p>
          <a:p>
            <a:pPr lvl="1" eaLnBrk="1" hangingPunct="1"/>
            <a:r>
              <a:rPr lang="en-US" sz="2400" dirty="0" smtClean="0">
                <a:latin typeface="Arial" panose="020B0604020202020204" pitchFamily="34" charset="0"/>
                <a:ea typeface="ＭＳ Ｐゴシック" pitchFamily="34" charset="-128"/>
                <a:cs typeface="Arial" panose="020B0604020202020204" pitchFamily="34" charset="0"/>
              </a:rPr>
              <a:t>Consider including a reinforcement contingency (i.e., If you do “X”, then you get “Y”) to set students up for success </a:t>
            </a:r>
          </a:p>
        </p:txBody>
      </p:sp>
    </p:spTree>
    <p:extLst>
      <p:ext uri="{BB962C8B-B14F-4D97-AF65-F5344CB8AC3E}">
        <p14:creationId xmlns:p14="http://schemas.microsoft.com/office/powerpoint/2010/main" val="3971395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lumMod val="75000"/>
            </a:schemeClr>
          </a:solidFill>
        </p:spPr>
        <p:txBody>
          <a:bodyPr/>
          <a:lstStyle/>
          <a:p>
            <a:r>
              <a:rPr lang="en-US" dirty="0" smtClean="0"/>
              <a:t>Agenda</a:t>
            </a:r>
            <a:endParaRPr lang="en-US" dirty="0"/>
          </a:p>
        </p:txBody>
      </p:sp>
      <p:sp>
        <p:nvSpPr>
          <p:cNvPr id="5" name="Content Placeholder 4"/>
          <p:cNvSpPr>
            <a:spLocks noGrp="1"/>
          </p:cNvSpPr>
          <p:nvPr>
            <p:ph idx="1"/>
          </p:nvPr>
        </p:nvSpPr>
        <p:spPr/>
        <p:txBody>
          <a:bodyPr>
            <a:normAutofit fontScale="92500" lnSpcReduction="10000"/>
          </a:bodyPr>
          <a:lstStyle/>
          <a:p>
            <a:pPr>
              <a:buClr>
                <a:schemeClr val="tx1">
                  <a:lumMod val="75000"/>
                  <a:lumOff val="25000"/>
                </a:schemeClr>
              </a:buClr>
            </a:pPr>
            <a:r>
              <a:rPr lang="en-US" dirty="0">
                <a:latin typeface="Arial" panose="020B0604020202020204" pitchFamily="34" charset="0"/>
                <a:cs typeface="Arial" panose="020B0604020202020204" pitchFamily="34" charset="0"/>
              </a:rPr>
              <a:t>Comprehensive, Integrated, Three-Tiered (</a:t>
            </a:r>
            <a:r>
              <a:rPr lang="en-US" dirty="0" smtClean="0">
                <a:latin typeface="Arial" panose="020B0604020202020204" pitchFamily="34" charset="0"/>
                <a:cs typeface="Arial" panose="020B0604020202020204" pitchFamily="34" charset="0"/>
              </a:rPr>
              <a:t>Ci3T</a:t>
            </a:r>
            <a:r>
              <a:rPr lang="en-US" dirty="0">
                <a:latin typeface="Arial" panose="020B0604020202020204" pitchFamily="34" charset="0"/>
                <a:cs typeface="Arial" panose="020B0604020202020204" pitchFamily="34" charset="0"/>
              </a:rPr>
              <a:t>) Models of Prevention</a:t>
            </a:r>
          </a:p>
          <a:p>
            <a:pPr>
              <a:buClr>
                <a:schemeClr val="tx1">
                  <a:lumMod val="75000"/>
                  <a:lumOff val="25000"/>
                </a:schemeClr>
              </a:buClr>
              <a:defRPr/>
            </a:pPr>
            <a:r>
              <a:rPr lang="en-US" b="1" dirty="0" smtClean="0">
                <a:latin typeface="Arial" panose="020B0604020202020204" pitchFamily="34" charset="0"/>
                <a:cs typeface="Arial" panose="020B0604020202020204" pitchFamily="34" charset="0"/>
              </a:rPr>
              <a:t>A look at Self-Monitoring</a:t>
            </a:r>
            <a:endParaRPr lang="en-US" b="1" dirty="0">
              <a:latin typeface="Arial" panose="020B0604020202020204" pitchFamily="34" charset="0"/>
              <a:cs typeface="Arial" panose="020B0604020202020204" pitchFamily="34" charset="0"/>
            </a:endParaRPr>
          </a:p>
          <a:p>
            <a:pPr lvl="1"/>
            <a:r>
              <a:rPr lang="en-US" sz="2400" dirty="0" smtClean="0"/>
              <a:t>What </a:t>
            </a:r>
            <a:r>
              <a:rPr lang="en-US" sz="2400" dirty="0"/>
              <a:t>is </a:t>
            </a:r>
            <a:r>
              <a:rPr lang="en-US" sz="2400" dirty="0" smtClean="0"/>
              <a:t>self-monitoring?</a:t>
            </a:r>
            <a:endParaRPr lang="en-US" sz="2400" dirty="0" smtClean="0"/>
          </a:p>
          <a:p>
            <a:pPr lvl="1"/>
            <a:r>
              <a:rPr lang="en-US" sz="2400" dirty="0"/>
              <a:t>Why is </a:t>
            </a:r>
            <a:r>
              <a:rPr lang="en-US" sz="2400" dirty="0"/>
              <a:t>self-monitoring effective</a:t>
            </a:r>
            <a:r>
              <a:rPr lang="en-US" sz="2400" dirty="0"/>
              <a:t>?</a:t>
            </a:r>
          </a:p>
          <a:p>
            <a:pPr lvl="1"/>
            <a:r>
              <a:rPr lang="en-US" sz="2400" dirty="0" smtClean="0"/>
              <a:t>What does the supporting </a:t>
            </a:r>
            <a:r>
              <a:rPr lang="en-US" sz="2400" dirty="0"/>
              <a:t>r</a:t>
            </a:r>
            <a:r>
              <a:rPr lang="en-US" sz="2400" dirty="0" smtClean="0"/>
              <a:t>esearch </a:t>
            </a:r>
            <a:r>
              <a:rPr lang="en-US" sz="2400" dirty="0"/>
              <a:t>for </a:t>
            </a:r>
            <a:r>
              <a:rPr lang="en-US" sz="2400" dirty="0"/>
              <a:t>self-monitoring say</a:t>
            </a:r>
            <a:r>
              <a:rPr lang="en-US" sz="2400" dirty="0" smtClean="0"/>
              <a:t>?</a:t>
            </a:r>
            <a:endParaRPr lang="en-US" sz="2400" dirty="0"/>
          </a:p>
          <a:p>
            <a:pPr lvl="1"/>
            <a:r>
              <a:rPr lang="en-US" sz="2400" dirty="0" smtClean="0"/>
              <a:t>What are the benefits </a:t>
            </a:r>
            <a:r>
              <a:rPr lang="en-US" sz="2400" dirty="0"/>
              <a:t>and </a:t>
            </a:r>
            <a:r>
              <a:rPr lang="en-US" sz="2400" dirty="0" smtClean="0"/>
              <a:t>challenges?</a:t>
            </a:r>
            <a:endParaRPr lang="en-US" sz="2400" dirty="0"/>
          </a:p>
          <a:p>
            <a:pPr lvl="1"/>
            <a:r>
              <a:rPr lang="en-US" sz="2400" dirty="0" smtClean="0"/>
              <a:t>How do I implement </a:t>
            </a:r>
            <a:r>
              <a:rPr lang="en-US" sz="2400" dirty="0"/>
              <a:t>self-monitoring in </a:t>
            </a:r>
            <a:r>
              <a:rPr lang="en-US" sz="2400" dirty="0" smtClean="0"/>
              <a:t>my classroom?              </a:t>
            </a:r>
          </a:p>
          <a:p>
            <a:pPr marL="457200" lvl="1" indent="0">
              <a:buNone/>
            </a:pPr>
            <a:r>
              <a:rPr lang="en-US" sz="2400" dirty="0"/>
              <a:t> </a:t>
            </a:r>
            <a:r>
              <a:rPr lang="en-US" sz="2400" dirty="0" smtClean="0"/>
              <a:t>         Implementation Checklist</a:t>
            </a:r>
          </a:p>
          <a:p>
            <a:pPr lvl="1"/>
            <a:r>
              <a:rPr lang="en-US" sz="2400" dirty="0"/>
              <a:t>How well is it </a:t>
            </a:r>
            <a:r>
              <a:rPr lang="en-US" sz="2400" dirty="0" smtClean="0"/>
              <a:t>working?      Examining </a:t>
            </a:r>
            <a:r>
              <a:rPr lang="en-US" sz="2400" dirty="0"/>
              <a:t>the </a:t>
            </a:r>
            <a:r>
              <a:rPr lang="en-US" sz="2400" dirty="0" smtClean="0"/>
              <a:t>Effects</a:t>
            </a:r>
            <a:endParaRPr lang="en-US" dirty="0"/>
          </a:p>
        </p:txBody>
      </p:sp>
      <p:pic>
        <p:nvPicPr>
          <p:cNvPr id="6" name="Picture 17" descr="C:\Users\k923l138\AppData\Local\Microsoft\Windows\Temporary Internet Files\Content.IE5\N0KMUEJ5\MC900441310[1].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143000" y="5002160"/>
            <a:ext cx="679668" cy="67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C:\Users\woakes\AppData\Local\Microsoft\Windows\Temporary Internet Files\Content.IE5\A1F62JCO\MC900431608[1].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038600" y="5458510"/>
            <a:ext cx="609486" cy="609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860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63076" y="76200"/>
            <a:ext cx="5110731" cy="6629400"/>
          </a:xfrm>
          <a:prstGeom prst="rect">
            <a:avLst/>
          </a:prstGeom>
          <a:ln>
            <a:noFill/>
          </a:ln>
          <a:effectLst>
            <a:outerShdw blurRad="292100" dist="139700" dir="2700000" algn="tl" rotWithShape="0">
              <a:srgbClr val="333333">
                <a:alpha val="65000"/>
              </a:srgbClr>
            </a:outerShdw>
          </a:effectLst>
        </p:spPr>
      </p:pic>
      <p:sp>
        <p:nvSpPr>
          <p:cNvPr id="7" name="Text Placeholder 6"/>
          <p:cNvSpPr>
            <a:spLocks noGrp="1"/>
          </p:cNvSpPr>
          <p:nvPr>
            <p:ph type="body" sz="half" idx="2"/>
          </p:nvPr>
        </p:nvSpPr>
        <p:spPr>
          <a:xfrm>
            <a:off x="457200" y="228600"/>
            <a:ext cx="2514600" cy="5745163"/>
          </a:xfrm>
          <a:solidFill>
            <a:schemeClr val="bg1">
              <a:lumMod val="65000"/>
            </a:schemeClr>
          </a:solidFill>
        </p:spPr>
        <p:txBody>
          <a:bodyPr>
            <a:normAutofit/>
          </a:bodyPr>
          <a:lstStyle/>
          <a:p>
            <a:r>
              <a:rPr lang="en-US" sz="3200" dirty="0">
                <a:solidFill>
                  <a:schemeClr val="bg1"/>
                </a:solidFill>
                <a:latin typeface="Times New Roman" panose="02020603050405020304" pitchFamily="18" charset="0"/>
                <a:cs typeface="Times New Roman" panose="02020603050405020304" pitchFamily="18" charset="0"/>
              </a:rPr>
              <a:t>Example: </a:t>
            </a:r>
            <a:endParaRPr lang="en-US" sz="3200" dirty="0" smtClean="0">
              <a:solidFill>
                <a:schemeClr val="bg1"/>
              </a:solidFill>
              <a:latin typeface="Times New Roman" panose="02020603050405020304" pitchFamily="18" charset="0"/>
              <a:cs typeface="Times New Roman" panose="02020603050405020304" pitchFamily="18" charset="0"/>
            </a:endParaRPr>
          </a:p>
          <a:p>
            <a:r>
              <a:rPr lang="en-US" sz="3200" dirty="0" smtClean="0">
                <a:solidFill>
                  <a:schemeClr val="bg1"/>
                </a:solidFill>
                <a:latin typeface="Times New Roman" panose="02020603050405020304" pitchFamily="18" charset="0"/>
                <a:cs typeface="Times New Roman" panose="02020603050405020304" pitchFamily="18" charset="0"/>
              </a:rPr>
              <a:t>Daily </a:t>
            </a:r>
            <a:r>
              <a:rPr lang="en-US" sz="3200" dirty="0">
                <a:solidFill>
                  <a:schemeClr val="bg1"/>
                </a:solidFill>
                <a:latin typeface="Times New Roman" panose="02020603050405020304" pitchFamily="18" charset="0"/>
                <a:cs typeface="Times New Roman" panose="02020603050405020304" pitchFamily="18" charset="0"/>
              </a:rPr>
              <a:t>Self-Monitoring Checklist for Work Completion and Accuracy</a:t>
            </a:r>
          </a:p>
        </p:txBody>
      </p:sp>
      <p:sp>
        <p:nvSpPr>
          <p:cNvPr id="9" name="Rounded Rectangle 8"/>
          <p:cNvSpPr/>
          <p:nvPr/>
        </p:nvSpPr>
        <p:spPr>
          <a:xfrm>
            <a:off x="685800" y="4419600"/>
            <a:ext cx="3419145" cy="88443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See </a:t>
            </a:r>
            <a:r>
              <a:rPr lang="en-US" sz="1600" b="1" u="sng" dirty="0" smtClean="0"/>
              <a:t>Implementation </a:t>
            </a:r>
            <a:r>
              <a:rPr lang="en-US" sz="1600" dirty="0" smtClean="0"/>
              <a:t>folder for</a:t>
            </a:r>
          </a:p>
          <a:p>
            <a:pPr algn="ctr"/>
            <a:r>
              <a:rPr lang="en-US" sz="1600" dirty="0" smtClean="0"/>
              <a:t>“Self-Monitoring Secondary Sample Checklist</a:t>
            </a:r>
            <a:r>
              <a:rPr lang="en-US" dirty="0" smtClean="0"/>
              <a:t>”</a:t>
            </a:r>
            <a:endParaRPr lang="en-US" dirty="0"/>
          </a:p>
        </p:txBody>
      </p:sp>
    </p:spTree>
    <p:extLst>
      <p:ext uri="{BB962C8B-B14F-4D97-AF65-F5344CB8AC3E}">
        <p14:creationId xmlns:p14="http://schemas.microsoft.com/office/powerpoint/2010/main" val="2235993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457200" y="274638"/>
            <a:ext cx="8229600" cy="868362"/>
          </a:xfrm>
        </p:spPr>
        <p:txBody>
          <a:bodyPr>
            <a:noAutofit/>
          </a:bodyPr>
          <a:lstStyle/>
          <a:p>
            <a:r>
              <a:rPr lang="en-US" sz="3200" dirty="0" smtClean="0"/>
              <a:t>Example: Daily Self-Monitoring Checklist</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2202" y="1237509"/>
            <a:ext cx="3489151" cy="4525963"/>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0666" y="1237509"/>
            <a:ext cx="3461031" cy="4525963"/>
          </a:xfrm>
          <a:prstGeom prst="rect">
            <a:avLst/>
          </a:prstGeom>
          <a:ln>
            <a:noFill/>
          </a:ln>
          <a:effectLst>
            <a:outerShdw blurRad="292100" dist="139700" dir="2700000" algn="tl" rotWithShape="0">
              <a:srgbClr val="333333">
                <a:alpha val="65000"/>
              </a:srgbClr>
            </a:outerShdw>
          </a:effectLst>
        </p:spPr>
      </p:pic>
      <p:sp>
        <p:nvSpPr>
          <p:cNvPr id="9" name="Rounded Rectangle 8"/>
          <p:cNvSpPr/>
          <p:nvPr/>
        </p:nvSpPr>
        <p:spPr>
          <a:xfrm>
            <a:off x="562208" y="5857981"/>
            <a:ext cx="3419145" cy="88443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See </a:t>
            </a:r>
            <a:r>
              <a:rPr lang="en-US" sz="1600" b="1" u="sng" dirty="0" smtClean="0"/>
              <a:t>Implementation </a:t>
            </a:r>
            <a:r>
              <a:rPr lang="en-US" sz="1600" dirty="0" smtClean="0"/>
              <a:t>folder for</a:t>
            </a:r>
          </a:p>
          <a:p>
            <a:pPr algn="ctr"/>
            <a:r>
              <a:rPr lang="en-US" sz="1600" dirty="0" smtClean="0"/>
              <a:t>“Self-Monitoring Secondary Sample Checklist</a:t>
            </a:r>
            <a:r>
              <a:rPr lang="en-US" dirty="0" smtClean="0"/>
              <a:t>”</a:t>
            </a:r>
            <a:endParaRPr lang="en-US" dirty="0"/>
          </a:p>
        </p:txBody>
      </p:sp>
      <p:sp>
        <p:nvSpPr>
          <p:cNvPr id="10" name="Rounded Rectangle 9"/>
          <p:cNvSpPr/>
          <p:nvPr/>
        </p:nvSpPr>
        <p:spPr>
          <a:xfrm>
            <a:off x="5263374" y="5857981"/>
            <a:ext cx="3419145" cy="88443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See </a:t>
            </a:r>
            <a:r>
              <a:rPr lang="en-US" sz="1600" b="1" u="sng" dirty="0" smtClean="0"/>
              <a:t>Implementation </a:t>
            </a:r>
            <a:r>
              <a:rPr lang="en-US" sz="1600" dirty="0" smtClean="0"/>
              <a:t>folder for</a:t>
            </a:r>
          </a:p>
          <a:p>
            <a:pPr algn="ctr"/>
            <a:r>
              <a:rPr lang="en-US" sz="1600" dirty="0" smtClean="0"/>
              <a:t>“Self-Monitoring Elementary Sample Checklist</a:t>
            </a:r>
            <a:r>
              <a:rPr lang="en-US" dirty="0" smtClean="0"/>
              <a:t>”</a:t>
            </a:r>
            <a:endParaRPr lang="en-US" dirty="0"/>
          </a:p>
        </p:txBody>
      </p:sp>
    </p:spTree>
    <p:extLst>
      <p:ext uri="{BB962C8B-B14F-4D97-AF65-F5344CB8AC3E}">
        <p14:creationId xmlns:p14="http://schemas.microsoft.com/office/powerpoint/2010/main" val="3084797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5" name="Picture 47" descr="15yel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99" name="Picture 51" descr="14yell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98" name="Picture 50" descr="13yell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97" name="Picture 49" descr="12yello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96" name="Picture 48" descr="11yello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90" name="Picture 42" descr="10yello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94" name="Picture 46" descr="9yello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93" name="Picture 45" descr="8yellow"/>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92" name="Picture 44" descr="7yello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91" name="Picture 43" descr="6yello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89" name="Picture 41" descr="5yello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88" name="Picture 40" descr="4yello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87" name="Picture 39" descr="3yellow"/>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86" name="Picture 38" descr="2yellow"/>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81" name="Picture 33" descr="1yellow"/>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84" name="Picture 36" descr="30seconds_yellow"/>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80" name="Picture 32" descr="00seconds_yellow"/>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2" descr="C:\Users\woakes\AppData\Local\Microsoft\Windows\Temporary Internet Files\Content.IE5\PIWKUSXS\MC900433838[1].png"/>
          <p:cNvPicPr>
            <a:picLocks noChangeAspect="1" noChangeArrowheads="1"/>
          </p:cNvPicPr>
          <p:nvPr/>
        </p:nvPicPr>
        <p:blipFill>
          <a:blip r:embed="rId20">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364534" y="3645105"/>
            <a:ext cx="2931866" cy="3060495"/>
          </a:xfrm>
          <a:prstGeom prst="rect">
            <a:avLst/>
          </a:prstGeom>
          <a:noFill/>
          <a:extLst>
            <a:ext uri="{909E8E84-426E-40dd-AFC4-6F175D3DCCD1}">
              <a14:hiddenFill xmlns="" xmlns:a14="http://schemas.microsoft.com/office/drawing/2010/main">
                <a:solidFill>
                  <a:srgbClr val="FFFFFF"/>
                </a:solidFill>
              </a14:hiddenFill>
            </a:ext>
          </a:extLst>
        </p:spPr>
      </p:pic>
      <p:sp>
        <p:nvSpPr>
          <p:cNvPr id="27" name="TextBox 26"/>
          <p:cNvSpPr txBox="1"/>
          <p:nvPr/>
        </p:nvSpPr>
        <p:spPr>
          <a:xfrm>
            <a:off x="0" y="0"/>
            <a:ext cx="9144000" cy="707886"/>
          </a:xfrm>
          <a:prstGeom prst="rect">
            <a:avLst/>
          </a:prstGeom>
          <a:solidFill>
            <a:srgbClr val="953735"/>
          </a:solidFill>
          <a:ln w="38100" cap="flat" cmpd="sng" algn="ctr">
            <a:no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prstClr val="white"/>
                </a:solidFill>
                <a:effectLst/>
                <a:uLnTx/>
                <a:uFillTx/>
                <a:latin typeface="Calibri"/>
                <a:ea typeface="+mn-ea"/>
                <a:cs typeface="+mn-cs"/>
              </a:rPr>
              <a:t>Will you please ….</a:t>
            </a:r>
            <a:endParaRPr kumimoji="0" lang="en-US" sz="40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28" name="Picture 3" descr="C:\Users\k923l138\AppData\Local\Microsoft\Windows\Temporary Internet Files\Content.IE5\C16BPSGT\MC900432648[1].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162800" y="1066800"/>
            <a:ext cx="2285714" cy="2285714"/>
          </a:xfrm>
          <a:prstGeom prst="rect">
            <a:avLst/>
          </a:prstGeom>
          <a:noFill/>
          <a:extLst>
            <a:ext uri="{909E8E84-426E-40dd-AFC4-6F175D3DCCD1}">
              <a14:hiddenFill xmlns="" xmlns:a14="http://schemas.microsoft.com/office/drawing/2010/main">
                <a:solidFill>
                  <a:srgbClr val="FFFFFF"/>
                </a:solidFill>
              </a14:hiddenFill>
            </a:ext>
          </a:extLst>
        </p:spPr>
      </p:pic>
      <p:sp>
        <p:nvSpPr>
          <p:cNvPr id="24" name="Content Placeholder 2"/>
          <p:cNvSpPr txBox="1">
            <a:spLocks/>
          </p:cNvSpPr>
          <p:nvPr/>
        </p:nvSpPr>
        <p:spPr>
          <a:xfrm>
            <a:off x="76200" y="1600200"/>
            <a:ext cx="7696200" cy="3505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r>
              <a:rPr lang="en-US" dirty="0"/>
              <a:t>Design the Self-Monitoring </a:t>
            </a:r>
            <a:r>
              <a:rPr lang="en-US" dirty="0" smtClean="0"/>
              <a:t>Procedures</a:t>
            </a:r>
            <a:endParaRPr lang="en-US" dirty="0">
              <a:ea typeface="ＭＳ Ｐゴシック" pitchFamily="34" charset="-128"/>
            </a:endParaRPr>
          </a:p>
          <a:p>
            <a:pPr marL="57150" indent="0">
              <a:buNone/>
            </a:pPr>
            <a:endParaRPr lang="en-US" dirty="0" smtClean="0">
              <a:ea typeface="ＭＳ Ｐゴシック" pitchFamily="34" charset="-128"/>
            </a:endParaRPr>
          </a:p>
          <a:p>
            <a:pPr marL="57150" indent="0">
              <a:buNone/>
            </a:pPr>
            <a:endParaRPr lang="en-US" dirty="0">
              <a:ea typeface="ＭＳ Ｐゴシック" pitchFamily="34" charset="-128"/>
            </a:endParaRPr>
          </a:p>
          <a:p>
            <a:pPr marL="57150" indent="0">
              <a:buNone/>
            </a:pPr>
            <a:endParaRPr lang="en-US" dirty="0" smtClean="0">
              <a:ea typeface="ＭＳ Ｐゴシック" pitchFamily="34" charset="-128"/>
            </a:endParaRPr>
          </a:p>
          <a:p>
            <a:pPr marL="57150" indent="0">
              <a:buNone/>
            </a:pPr>
            <a:endParaRPr lang="en-US" dirty="0" smtClean="0">
              <a:ea typeface="ＭＳ Ｐゴシック" pitchFamily="34" charset="-128"/>
            </a:endParaRPr>
          </a:p>
          <a:p>
            <a:pPr marL="971550" lvl="1" indent="-514350">
              <a:buFont typeface="+mj-lt"/>
              <a:buAutoNum type="arabicPeriod"/>
            </a:pPr>
            <a:r>
              <a:rPr lang="en-US" dirty="0" smtClean="0">
                <a:ea typeface="ＭＳ Ｐゴシック" pitchFamily="34" charset="-128"/>
              </a:rPr>
              <a:t>Daily procedures checklist</a:t>
            </a:r>
          </a:p>
          <a:p>
            <a:pPr marL="971550" lvl="1" indent="-514350">
              <a:buFont typeface="+mj-lt"/>
              <a:buAutoNum type="arabicPeriod"/>
            </a:pPr>
            <a:r>
              <a:rPr lang="en-US" dirty="0" smtClean="0">
                <a:ea typeface="ＭＳ Ｐゴシック" pitchFamily="34" charset="-128"/>
              </a:rPr>
              <a:t>Self</a:t>
            </a:r>
            <a:r>
              <a:rPr lang="en-US" dirty="0">
                <a:ea typeface="ＭＳ Ｐゴシック" pitchFamily="34" charset="-128"/>
              </a:rPr>
              <a:t>-monitoring form</a:t>
            </a:r>
          </a:p>
          <a:p>
            <a:pPr marL="971550" lvl="1" indent="-514350">
              <a:buFont typeface="+mj-lt"/>
              <a:buAutoNum type="arabicPeriod"/>
            </a:pPr>
            <a:r>
              <a:rPr lang="en-US" dirty="0" smtClean="0">
                <a:ea typeface="ＭＳ Ｐゴシック" pitchFamily="34" charset="-128"/>
              </a:rPr>
              <a:t>Data </a:t>
            </a:r>
            <a:r>
              <a:rPr lang="en-US" dirty="0">
                <a:ea typeface="ＭＳ Ｐゴシック" pitchFamily="34" charset="-128"/>
              </a:rPr>
              <a:t>collection </a:t>
            </a:r>
            <a:r>
              <a:rPr lang="en-US" dirty="0" smtClean="0">
                <a:ea typeface="ＭＳ Ｐゴシック" pitchFamily="34" charset="-128"/>
              </a:rPr>
              <a:t>sheet</a:t>
            </a:r>
          </a:p>
          <a:p>
            <a:pPr marL="971550" lvl="1" indent="-514350">
              <a:buFont typeface="+mj-lt"/>
              <a:buAutoNum type="arabicPeriod"/>
            </a:pPr>
            <a:r>
              <a:rPr lang="en-US" dirty="0" smtClean="0">
                <a:ea typeface="ＭＳ Ｐゴシック" pitchFamily="34" charset="-128"/>
              </a:rPr>
              <a:t>Reinforcement contingency </a:t>
            </a:r>
            <a:endParaRPr lang="en-US" dirty="0">
              <a:ea typeface="ＭＳ Ｐゴシック" pitchFamily="34" charset="-128"/>
            </a:endParaRPr>
          </a:p>
        </p:txBody>
      </p:sp>
      <p:sp>
        <p:nvSpPr>
          <p:cNvPr id="26" name="TextBox 25"/>
          <p:cNvSpPr txBox="1"/>
          <p:nvPr/>
        </p:nvSpPr>
        <p:spPr>
          <a:xfrm>
            <a:off x="6448425" y="4892881"/>
            <a:ext cx="2767013" cy="923330"/>
          </a:xfrm>
          <a:prstGeom prst="rect">
            <a:avLst/>
          </a:prstGeom>
          <a:noFill/>
        </p:spPr>
        <p:txBody>
          <a:bodyPr wrap="square" rtlCol="0">
            <a:spAutoFit/>
          </a:bodyPr>
          <a:lstStyle/>
          <a:p>
            <a:pPr algn="ctr"/>
            <a:r>
              <a:rPr lang="en-US" sz="3600" dirty="0" smtClean="0">
                <a:ln>
                  <a:solidFill>
                    <a:sysClr val="windowText" lastClr="000000"/>
                  </a:solidFill>
                </a:ln>
                <a:solidFill>
                  <a:prstClr val="white"/>
                </a:solidFill>
                <a:latin typeface="Calibri"/>
              </a:rPr>
              <a:t>Let’s talk …</a:t>
            </a:r>
            <a:endParaRPr lang="en-US" sz="3200" dirty="0">
              <a:ln>
                <a:solidFill>
                  <a:sysClr val="windowText" lastClr="000000"/>
                </a:solidFill>
              </a:ln>
              <a:solidFill>
                <a:prstClr val="white"/>
              </a:solidFill>
              <a:latin typeface="Calibri"/>
            </a:endParaRPr>
          </a:p>
          <a:p>
            <a:pPr algn="ctr"/>
            <a:endParaRPr lang="en-US" dirty="0">
              <a:solidFill>
                <a:prstClr val="white"/>
              </a:solidFill>
              <a:latin typeface="Calibri"/>
            </a:endParaRPr>
          </a:p>
        </p:txBody>
      </p:sp>
    </p:spTree>
    <p:extLst>
      <p:ext uri="{BB962C8B-B14F-4D97-AF65-F5344CB8AC3E}">
        <p14:creationId xmlns:p14="http://schemas.microsoft.com/office/powerpoint/2010/main" val="1173265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60000"/>
                                  </p:stCondLst>
                                  <p:childTnLst>
                                    <p:set>
                                      <p:cBhvr>
                                        <p:cTn id="6" dur="1" fill="hold">
                                          <p:stCondLst>
                                            <p:cond delay="0"/>
                                          </p:stCondLst>
                                        </p:cTn>
                                        <p:tgtEl>
                                          <p:spTgt spid="2094"/>
                                        </p:tgtEl>
                                        <p:attrNameLst>
                                          <p:attrName>style.visibility</p:attrName>
                                        </p:attrNameLst>
                                      </p:cBhvr>
                                      <p:to>
                                        <p:strVal val="visible"/>
                                      </p:to>
                                    </p:set>
                                  </p:childTnLst>
                                </p:cTn>
                              </p:par>
                            </p:childTnLst>
                          </p:cTn>
                        </p:par>
                        <p:par>
                          <p:cTn id="7" fill="hold" nodeType="afterGroup">
                            <p:stCondLst>
                              <p:cond delay="60000"/>
                            </p:stCondLst>
                            <p:childTnLst>
                              <p:par>
                                <p:cTn id="8" presetID="1" presetClass="entr" presetSubtype="0" fill="hold" nodeType="afterEffect">
                                  <p:stCondLst>
                                    <p:cond delay="60000"/>
                                  </p:stCondLst>
                                  <p:childTnLst>
                                    <p:set>
                                      <p:cBhvr>
                                        <p:cTn id="9" dur="1" fill="hold">
                                          <p:stCondLst>
                                            <p:cond delay="0"/>
                                          </p:stCondLst>
                                        </p:cTn>
                                        <p:tgtEl>
                                          <p:spTgt spid="2093"/>
                                        </p:tgtEl>
                                        <p:attrNameLst>
                                          <p:attrName>style.visibility</p:attrName>
                                        </p:attrNameLst>
                                      </p:cBhvr>
                                      <p:to>
                                        <p:strVal val="visible"/>
                                      </p:to>
                                    </p:set>
                                  </p:childTnLst>
                                </p:cTn>
                              </p:par>
                            </p:childTnLst>
                          </p:cTn>
                        </p:par>
                        <p:par>
                          <p:cTn id="10" fill="hold" nodeType="afterGroup">
                            <p:stCondLst>
                              <p:cond delay="120000"/>
                            </p:stCondLst>
                            <p:childTnLst>
                              <p:par>
                                <p:cTn id="11" presetID="1" presetClass="entr" presetSubtype="0" fill="hold" nodeType="afterEffect">
                                  <p:stCondLst>
                                    <p:cond delay="60000"/>
                                  </p:stCondLst>
                                  <p:childTnLst>
                                    <p:set>
                                      <p:cBhvr>
                                        <p:cTn id="12" dur="1" fill="hold">
                                          <p:stCondLst>
                                            <p:cond delay="0"/>
                                          </p:stCondLst>
                                        </p:cTn>
                                        <p:tgtEl>
                                          <p:spTgt spid="2092"/>
                                        </p:tgtEl>
                                        <p:attrNameLst>
                                          <p:attrName>style.visibility</p:attrName>
                                        </p:attrNameLst>
                                      </p:cBhvr>
                                      <p:to>
                                        <p:strVal val="visible"/>
                                      </p:to>
                                    </p:set>
                                  </p:childTnLst>
                                </p:cTn>
                              </p:par>
                            </p:childTnLst>
                          </p:cTn>
                        </p:par>
                        <p:par>
                          <p:cTn id="13" fill="hold" nodeType="afterGroup">
                            <p:stCondLst>
                              <p:cond delay="180000"/>
                            </p:stCondLst>
                            <p:childTnLst>
                              <p:par>
                                <p:cTn id="14" presetID="1" presetClass="entr" presetSubtype="0" fill="hold" nodeType="afterEffect">
                                  <p:stCondLst>
                                    <p:cond delay="60000"/>
                                  </p:stCondLst>
                                  <p:childTnLst>
                                    <p:set>
                                      <p:cBhvr>
                                        <p:cTn id="15" dur="1" fill="hold">
                                          <p:stCondLst>
                                            <p:cond delay="0"/>
                                          </p:stCondLst>
                                        </p:cTn>
                                        <p:tgtEl>
                                          <p:spTgt spid="2091"/>
                                        </p:tgtEl>
                                        <p:attrNameLst>
                                          <p:attrName>style.visibility</p:attrName>
                                        </p:attrNameLst>
                                      </p:cBhvr>
                                      <p:to>
                                        <p:strVal val="visible"/>
                                      </p:to>
                                    </p:set>
                                  </p:childTnLst>
                                </p:cTn>
                              </p:par>
                            </p:childTnLst>
                          </p:cTn>
                        </p:par>
                        <p:par>
                          <p:cTn id="16" fill="hold" nodeType="afterGroup">
                            <p:stCondLst>
                              <p:cond delay="240000"/>
                            </p:stCondLst>
                            <p:childTnLst>
                              <p:par>
                                <p:cTn id="17" presetID="1" presetClass="entr" presetSubtype="0" fill="hold" nodeType="afterEffect">
                                  <p:stCondLst>
                                    <p:cond delay="60000"/>
                                  </p:stCondLst>
                                  <p:childTnLst>
                                    <p:set>
                                      <p:cBhvr>
                                        <p:cTn id="18" dur="1" fill="hold">
                                          <p:stCondLst>
                                            <p:cond delay="0"/>
                                          </p:stCondLst>
                                        </p:cTn>
                                        <p:tgtEl>
                                          <p:spTgt spid="2089"/>
                                        </p:tgtEl>
                                        <p:attrNameLst>
                                          <p:attrName>style.visibility</p:attrName>
                                        </p:attrNameLst>
                                      </p:cBhvr>
                                      <p:to>
                                        <p:strVal val="visible"/>
                                      </p:to>
                                    </p:set>
                                  </p:childTnLst>
                                </p:cTn>
                              </p:par>
                            </p:childTnLst>
                          </p:cTn>
                        </p:par>
                        <p:par>
                          <p:cTn id="19" fill="hold" nodeType="afterGroup">
                            <p:stCondLst>
                              <p:cond delay="300000"/>
                            </p:stCondLst>
                            <p:childTnLst>
                              <p:par>
                                <p:cTn id="20" presetID="1" presetClass="entr" presetSubtype="0" fill="hold" nodeType="afterEffect">
                                  <p:stCondLst>
                                    <p:cond delay="60000"/>
                                  </p:stCondLst>
                                  <p:childTnLst>
                                    <p:set>
                                      <p:cBhvr>
                                        <p:cTn id="21" dur="1" fill="hold">
                                          <p:stCondLst>
                                            <p:cond delay="0"/>
                                          </p:stCondLst>
                                        </p:cTn>
                                        <p:tgtEl>
                                          <p:spTgt spid="2088"/>
                                        </p:tgtEl>
                                        <p:attrNameLst>
                                          <p:attrName>style.visibility</p:attrName>
                                        </p:attrNameLst>
                                      </p:cBhvr>
                                      <p:to>
                                        <p:strVal val="visible"/>
                                      </p:to>
                                    </p:set>
                                  </p:childTnLst>
                                </p:cTn>
                              </p:par>
                            </p:childTnLst>
                          </p:cTn>
                        </p:par>
                        <p:par>
                          <p:cTn id="22" fill="hold" nodeType="afterGroup">
                            <p:stCondLst>
                              <p:cond delay="360000"/>
                            </p:stCondLst>
                            <p:childTnLst>
                              <p:par>
                                <p:cTn id="23" presetID="1" presetClass="entr" presetSubtype="0" fill="hold" nodeType="afterEffect">
                                  <p:stCondLst>
                                    <p:cond delay="60000"/>
                                  </p:stCondLst>
                                  <p:childTnLst>
                                    <p:set>
                                      <p:cBhvr>
                                        <p:cTn id="24" dur="1" fill="hold">
                                          <p:stCondLst>
                                            <p:cond delay="0"/>
                                          </p:stCondLst>
                                        </p:cTn>
                                        <p:tgtEl>
                                          <p:spTgt spid="2087"/>
                                        </p:tgtEl>
                                        <p:attrNameLst>
                                          <p:attrName>style.visibility</p:attrName>
                                        </p:attrNameLst>
                                      </p:cBhvr>
                                      <p:to>
                                        <p:strVal val="visible"/>
                                      </p:to>
                                    </p:set>
                                  </p:childTnLst>
                                </p:cTn>
                              </p:par>
                            </p:childTnLst>
                          </p:cTn>
                        </p:par>
                        <p:par>
                          <p:cTn id="25" fill="hold" nodeType="afterGroup">
                            <p:stCondLst>
                              <p:cond delay="420000"/>
                            </p:stCondLst>
                            <p:childTnLst>
                              <p:par>
                                <p:cTn id="26" presetID="1" presetClass="entr" presetSubtype="0" fill="hold" nodeType="afterEffect">
                                  <p:stCondLst>
                                    <p:cond delay="60000"/>
                                  </p:stCondLst>
                                  <p:childTnLst>
                                    <p:set>
                                      <p:cBhvr>
                                        <p:cTn id="27" dur="1" fill="hold">
                                          <p:stCondLst>
                                            <p:cond delay="0"/>
                                          </p:stCondLst>
                                        </p:cTn>
                                        <p:tgtEl>
                                          <p:spTgt spid="2086"/>
                                        </p:tgtEl>
                                        <p:attrNameLst>
                                          <p:attrName>style.visibility</p:attrName>
                                        </p:attrNameLst>
                                      </p:cBhvr>
                                      <p:to>
                                        <p:strVal val="visible"/>
                                      </p:to>
                                    </p:set>
                                  </p:childTnLst>
                                </p:cTn>
                              </p:par>
                            </p:childTnLst>
                          </p:cTn>
                        </p:par>
                        <p:par>
                          <p:cTn id="28" fill="hold" nodeType="afterGroup">
                            <p:stCondLst>
                              <p:cond delay="480000"/>
                            </p:stCondLst>
                            <p:childTnLst>
                              <p:par>
                                <p:cTn id="29" presetID="1" presetClass="entr" presetSubtype="0" fill="hold" nodeType="afterEffect">
                                  <p:stCondLst>
                                    <p:cond delay="60000"/>
                                  </p:stCondLst>
                                  <p:childTnLst>
                                    <p:set>
                                      <p:cBhvr>
                                        <p:cTn id="30" dur="1" fill="hold">
                                          <p:stCondLst>
                                            <p:cond delay="0"/>
                                          </p:stCondLst>
                                        </p:cTn>
                                        <p:tgtEl>
                                          <p:spTgt spid="2081"/>
                                        </p:tgtEl>
                                        <p:attrNameLst>
                                          <p:attrName>style.visibility</p:attrName>
                                        </p:attrNameLst>
                                      </p:cBhvr>
                                      <p:to>
                                        <p:strVal val="visible"/>
                                      </p:to>
                                    </p:set>
                                  </p:childTnLst>
                                </p:cTn>
                              </p:par>
                            </p:childTnLst>
                          </p:cTn>
                        </p:par>
                        <p:par>
                          <p:cTn id="31" fill="hold" nodeType="afterGroup">
                            <p:stCondLst>
                              <p:cond delay="540000"/>
                            </p:stCondLst>
                            <p:childTnLst>
                              <p:par>
                                <p:cTn id="32" presetID="1" presetClass="entr" presetSubtype="0" fill="hold" nodeType="afterEffect">
                                  <p:stCondLst>
                                    <p:cond delay="30000"/>
                                  </p:stCondLst>
                                  <p:childTnLst>
                                    <p:set>
                                      <p:cBhvr>
                                        <p:cTn id="33" dur="1" fill="hold">
                                          <p:stCondLst>
                                            <p:cond delay="0"/>
                                          </p:stCondLst>
                                        </p:cTn>
                                        <p:tgtEl>
                                          <p:spTgt spid="2084"/>
                                        </p:tgtEl>
                                        <p:attrNameLst>
                                          <p:attrName>style.visibility</p:attrName>
                                        </p:attrNameLst>
                                      </p:cBhvr>
                                      <p:to>
                                        <p:strVal val="visible"/>
                                      </p:to>
                                    </p:set>
                                  </p:childTnLst>
                                </p:cTn>
                              </p:par>
                            </p:childTnLst>
                          </p:cTn>
                        </p:par>
                        <p:par>
                          <p:cTn id="34" fill="hold" nodeType="afterGroup">
                            <p:stCondLst>
                              <p:cond delay="570000"/>
                            </p:stCondLst>
                            <p:childTnLst>
                              <p:par>
                                <p:cTn id="35" presetID="1" presetClass="entr" presetSubtype="0" fill="hold" nodeType="afterEffect">
                                  <p:stCondLst>
                                    <p:cond delay="30000"/>
                                  </p:stCondLst>
                                  <p:childTnLst>
                                    <p:set>
                                      <p:cBhvr>
                                        <p:cTn id="36" dur="1" fill="hold">
                                          <p:stCondLst>
                                            <p:cond delay="0"/>
                                          </p:stCondLst>
                                        </p:cTn>
                                        <p:tgtEl>
                                          <p:spTgt spid="2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Self-Monitoring Procedures</a:t>
            </a:r>
            <a:endParaRPr lang="en-US" dirty="0" smtClean="0"/>
          </a:p>
        </p:txBody>
      </p:sp>
      <p:sp>
        <p:nvSpPr>
          <p:cNvPr id="56323" name="Content Placeholder 2"/>
          <p:cNvSpPr>
            <a:spLocks noGrp="1"/>
          </p:cNvSpPr>
          <p:nvPr>
            <p:ph idx="1"/>
          </p:nvPr>
        </p:nvSpPr>
        <p:spPr/>
        <p:txBody>
          <a:bodyPr>
            <a:normAutofit fontScale="85000" lnSpcReduction="10000"/>
          </a:bodyPr>
          <a:lstStyle/>
          <a:p>
            <a:r>
              <a:rPr lang="en-US" b="1" dirty="0" smtClean="0"/>
              <a:t>Step 4: Teach the Self-Monitoring Procedures</a:t>
            </a:r>
          </a:p>
          <a:p>
            <a:pPr lvl="1"/>
            <a:r>
              <a:rPr lang="en-US" dirty="0" smtClean="0"/>
              <a:t>Teach the student how to use the data-collection sheet </a:t>
            </a:r>
          </a:p>
          <a:p>
            <a:pPr lvl="2"/>
            <a:r>
              <a:rPr lang="en-US" dirty="0" smtClean="0"/>
              <a:t>Discussion</a:t>
            </a:r>
          </a:p>
          <a:p>
            <a:pPr lvl="2"/>
            <a:r>
              <a:rPr lang="en-US" dirty="0" smtClean="0"/>
              <a:t>Modeling</a:t>
            </a:r>
          </a:p>
          <a:p>
            <a:pPr lvl="2"/>
            <a:r>
              <a:rPr lang="en-US" dirty="0" smtClean="0"/>
              <a:t>Coaching</a:t>
            </a:r>
          </a:p>
          <a:p>
            <a:pPr lvl="2"/>
            <a:r>
              <a:rPr lang="en-US" dirty="0" smtClean="0"/>
              <a:t>Role play</a:t>
            </a:r>
          </a:p>
          <a:p>
            <a:pPr lvl="1"/>
            <a:r>
              <a:rPr lang="en-US" dirty="0" smtClean="0"/>
              <a:t>Gradually fade adult/teacher support as the student is more comfortable self-monitoring independently</a:t>
            </a:r>
          </a:p>
          <a:p>
            <a:pPr lvl="1"/>
            <a:r>
              <a:rPr lang="en-US" dirty="0" smtClean="0"/>
              <a:t>Make it clear this is not punishment, but a tool to achieve success</a:t>
            </a:r>
          </a:p>
        </p:txBody>
      </p:sp>
    </p:spTree>
    <p:extLst>
      <p:ext uri="{BB962C8B-B14F-4D97-AF65-F5344CB8AC3E}">
        <p14:creationId xmlns:p14="http://schemas.microsoft.com/office/powerpoint/2010/main" val="736752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solidFill>
            <a:schemeClr val="bg1">
              <a:lumMod val="65000"/>
            </a:schemeClr>
          </a:solidFill>
        </p:spPr>
        <p:txBody>
          <a:bodyPr>
            <a:normAutofit/>
          </a:bodyPr>
          <a:lstStyle/>
          <a:p>
            <a:pPr eaLnBrk="1" hangingPunct="1"/>
            <a:r>
              <a:rPr lang="en-US" b="1" dirty="0" smtClean="0">
                <a:latin typeface="Times New Roman" panose="02020603050405020304" pitchFamily="18" charset="0"/>
                <a:cs typeface="Times New Roman" panose="02020603050405020304" pitchFamily="18" charset="0"/>
              </a:rPr>
              <a:t>Self-Monitoring Procedures</a:t>
            </a:r>
          </a:p>
        </p:txBody>
      </p:sp>
      <p:sp>
        <p:nvSpPr>
          <p:cNvPr id="58371" name="Content Placeholder 2"/>
          <p:cNvSpPr>
            <a:spLocks noGrp="1"/>
          </p:cNvSpPr>
          <p:nvPr>
            <p:ph idx="1"/>
          </p:nvPr>
        </p:nvSpPr>
        <p:spPr/>
        <p:txBody>
          <a:bodyPr>
            <a:normAutofit fontScale="92500" lnSpcReduction="10000"/>
          </a:bodyPr>
          <a:lstStyle/>
          <a:p>
            <a:pPr eaLnBrk="1" hangingPunct="1"/>
            <a:r>
              <a:rPr lang="en-US" sz="2800" b="1" dirty="0" smtClean="0">
                <a:latin typeface="Arial" panose="020B0604020202020204" pitchFamily="34" charset="0"/>
                <a:cs typeface="Arial" panose="020B0604020202020204" pitchFamily="34" charset="0"/>
              </a:rPr>
              <a:t>Step 5: Monitor Student Progress</a:t>
            </a:r>
          </a:p>
          <a:p>
            <a:pPr lvl="1" eaLnBrk="1" hangingPunct="1"/>
            <a:r>
              <a:rPr lang="en-US" dirty="0" smtClean="0">
                <a:latin typeface="Arial" panose="020B0604020202020204" pitchFamily="34" charset="0"/>
                <a:cs typeface="Arial" panose="020B0604020202020204" pitchFamily="34" charset="0"/>
              </a:rPr>
              <a:t>Take data on current performance (before the intervention is put into place; baseline data) if you are taking data on the target behavior</a:t>
            </a:r>
          </a:p>
          <a:p>
            <a:pPr lvl="1"/>
            <a:r>
              <a:rPr lang="en-US" dirty="0" smtClean="0">
                <a:latin typeface="Arial" panose="020B0604020202020204" pitchFamily="34" charset="0"/>
                <a:cs typeface="Arial" panose="020B0604020202020204" pitchFamily="34" charset="0"/>
              </a:rPr>
              <a:t>Implement the intervention and compare </a:t>
            </a:r>
            <a:r>
              <a:rPr lang="en-US" dirty="0">
                <a:latin typeface="Arial" panose="020B0604020202020204" pitchFamily="34" charset="0"/>
                <a:cs typeface="Arial" panose="020B0604020202020204" pitchFamily="34" charset="0"/>
              </a:rPr>
              <a:t>intervention data to baseline </a:t>
            </a:r>
            <a:r>
              <a:rPr lang="en-US" dirty="0" smtClean="0">
                <a:latin typeface="Arial" panose="020B0604020202020204" pitchFamily="34" charset="0"/>
                <a:cs typeface="Arial" panose="020B0604020202020204" pitchFamily="34" charset="0"/>
              </a:rPr>
              <a:t>data</a:t>
            </a:r>
          </a:p>
          <a:p>
            <a:pPr lvl="1"/>
            <a:r>
              <a:rPr lang="en-US" dirty="0" smtClean="0">
                <a:latin typeface="Arial" panose="020B0604020202020204" pitchFamily="34" charset="0"/>
                <a:cs typeface="Arial" panose="020B0604020202020204" pitchFamily="34" charset="0"/>
              </a:rPr>
              <a:t>Monitor and reward accuracy of student’s self- recording by filling out the same form for the same time period</a:t>
            </a:r>
          </a:p>
          <a:p>
            <a:pPr lvl="1" eaLnBrk="1" hangingPunct="1"/>
            <a:r>
              <a:rPr lang="en-US" dirty="0" smtClean="0">
                <a:latin typeface="Arial" panose="020B0604020202020204" pitchFamily="34" charset="0"/>
                <a:cs typeface="Arial" panose="020B0604020202020204" pitchFamily="34" charset="0"/>
              </a:rPr>
              <a:t>Have the student graph their own data to visually see progress</a:t>
            </a:r>
            <a:endParaRPr lang="en-US" dirty="0" smtClean="0"/>
          </a:p>
          <a:p>
            <a:pPr lvl="1" eaLnBrk="1" hangingPunct="1"/>
            <a:endParaRPr lang="en-US" dirty="0" smtClean="0"/>
          </a:p>
        </p:txBody>
      </p:sp>
    </p:spTree>
    <p:extLst>
      <p:ext uri="{BB962C8B-B14F-4D97-AF65-F5344CB8AC3E}">
        <p14:creationId xmlns:p14="http://schemas.microsoft.com/office/powerpoint/2010/main" val="2785904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14400"/>
          </a:xfrm>
          <a:solidFill>
            <a:schemeClr val="bg1">
              <a:lumMod val="65000"/>
            </a:schemeClr>
          </a:solidFill>
        </p:spPr>
        <p:txBody>
          <a:bodyPr>
            <a:noAutofit/>
          </a:bodyPr>
          <a:lstStyle/>
          <a:p>
            <a:r>
              <a:rPr lang="en-US" sz="3700" b="1" dirty="0">
                <a:latin typeface="Times New Roman" panose="02020603050405020304" pitchFamily="18" charset="0"/>
                <a:cs typeface="Times New Roman" panose="02020603050405020304" pitchFamily="18" charset="0"/>
              </a:rPr>
              <a:t>Example: </a:t>
            </a:r>
            <a:r>
              <a:rPr lang="en-US" sz="3700" b="1" dirty="0" smtClean="0">
                <a:latin typeface="Times New Roman" panose="02020603050405020304" pitchFamily="18" charset="0"/>
                <a:cs typeface="Times New Roman" panose="02020603050405020304" pitchFamily="18" charset="0"/>
              </a:rPr>
              <a:t>Student Self-monitoring Checklist</a:t>
            </a:r>
            <a:endParaRPr lang="en-US" sz="3700" b="1"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676400" y="1219200"/>
            <a:ext cx="5791200" cy="4680559"/>
          </a:xfrm>
          <a:prstGeom prst="rect">
            <a:avLst/>
          </a:prstGeom>
          <a:ln>
            <a:noFill/>
          </a:ln>
          <a:effectLst>
            <a:outerShdw blurRad="292100" dist="139700" dir="2700000" algn="tl" rotWithShape="0">
              <a:srgbClr val="333333">
                <a:alpha val="65000"/>
              </a:srgbClr>
            </a:outerShdw>
          </a:effectLst>
        </p:spPr>
      </p:pic>
      <p:sp>
        <p:nvSpPr>
          <p:cNvPr id="13" name="Rounded Rectangle 12"/>
          <p:cNvSpPr/>
          <p:nvPr/>
        </p:nvSpPr>
        <p:spPr>
          <a:xfrm>
            <a:off x="5267655" y="5457542"/>
            <a:ext cx="3419145" cy="88443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See </a:t>
            </a:r>
            <a:r>
              <a:rPr lang="en-US" sz="1600" b="1" u="sng" dirty="0" smtClean="0"/>
              <a:t>Implementation </a:t>
            </a:r>
            <a:r>
              <a:rPr lang="en-US" sz="1600" dirty="0" smtClean="0"/>
              <a:t>folder for</a:t>
            </a:r>
          </a:p>
          <a:p>
            <a:pPr algn="ctr"/>
            <a:r>
              <a:rPr lang="en-US" sz="1600" dirty="0" smtClean="0"/>
              <a:t>“Self-Monitoring Elementary Sample Checklist</a:t>
            </a:r>
            <a:r>
              <a:rPr lang="en-US" dirty="0" smtClean="0"/>
              <a:t>”</a:t>
            </a:r>
            <a:endParaRPr lang="en-US" dirty="0"/>
          </a:p>
        </p:txBody>
      </p:sp>
    </p:spTree>
    <p:extLst>
      <p:ext uri="{BB962C8B-B14F-4D97-AF65-F5344CB8AC3E}">
        <p14:creationId xmlns:p14="http://schemas.microsoft.com/office/powerpoint/2010/main" val="2409729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0" y="1304925"/>
            <a:ext cx="9144000" cy="4486275"/>
          </a:xfrm>
          <a:prstGeom prst="rect">
            <a:avLst/>
          </a:prstGeom>
        </p:spPr>
      </p:pic>
      <p:sp>
        <p:nvSpPr>
          <p:cNvPr id="3" name="Rectangle 2"/>
          <p:cNvSpPr/>
          <p:nvPr/>
        </p:nvSpPr>
        <p:spPr>
          <a:xfrm>
            <a:off x="0" y="1219200"/>
            <a:ext cx="9144000" cy="464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 name="Title 1"/>
          <p:cNvSpPr>
            <a:spLocks noGrp="1"/>
          </p:cNvSpPr>
          <p:nvPr>
            <p:ph type="title"/>
          </p:nvPr>
        </p:nvSpPr>
        <p:spPr>
          <a:noFill/>
        </p:spPr>
        <p:txBody>
          <a:bodyPr/>
          <a:lstStyle/>
          <a:p>
            <a:pPr algn="ctr" eaLnBrk="1" hangingPunct="1"/>
            <a:r>
              <a:rPr lang="en-US" dirty="0" smtClean="0">
                <a:solidFill>
                  <a:schemeClr val="tx1"/>
                </a:solidFill>
              </a:rPr>
              <a:t>On-task Reading </a:t>
            </a:r>
          </a:p>
        </p:txBody>
      </p:sp>
      <p:graphicFrame>
        <p:nvGraphicFramePr>
          <p:cNvPr id="2050" name="Content Placeholder 3"/>
          <p:cNvGraphicFramePr>
            <a:graphicFrameLocks noGrp="1"/>
          </p:cNvGraphicFramePr>
          <p:nvPr>
            <p:ph idx="1"/>
            <p:extLst>
              <p:ext uri="{D42A27DB-BD31-4B8C-83A1-F6EECF244321}">
                <p14:modId xmlns:p14="http://schemas.microsoft.com/office/powerpoint/2010/main" val="3817544323"/>
              </p:ext>
            </p:extLst>
          </p:nvPr>
        </p:nvGraphicFramePr>
        <p:xfrm>
          <a:off x="533400" y="1620838"/>
          <a:ext cx="7543800" cy="4159250"/>
        </p:xfrm>
        <a:graphic>
          <a:graphicData uri="http://schemas.openxmlformats.org/presentationml/2006/ole">
            <mc:AlternateContent xmlns:mc="http://schemas.openxmlformats.org/markup-compatibility/2006">
              <mc:Choice xmlns:v="urn:schemas-microsoft-com:vml" Requires="v">
                <p:oleObj spid="_x0000_s29744" name="Worksheet" r:id="rId5" imgW="8153477" imgH="4495824" progId="Excel.Sheet.8">
                  <p:embed/>
                </p:oleObj>
              </mc:Choice>
              <mc:Fallback>
                <p:oleObj name="Worksheet" r:id="rId5" imgW="8153477" imgH="4495824" progId="Excel.Sheet.8">
                  <p:embed/>
                  <p:pic>
                    <p:nvPicPr>
                      <p:cNvPr id="0" name=""/>
                      <p:cNvPicPr>
                        <a:picLocks noGrp="1" noChangeArrowheads="1"/>
                      </p:cNvPicPr>
                      <p:nvPr/>
                    </p:nvPicPr>
                    <p:blipFill>
                      <a:blip r:embed="rId6"/>
                      <a:srcRect/>
                      <a:stretch>
                        <a:fillRect/>
                      </a:stretch>
                    </p:blipFill>
                    <p:spPr bwMode="auto">
                      <a:xfrm>
                        <a:off x="533400" y="1620838"/>
                        <a:ext cx="7543800" cy="4159250"/>
                      </a:xfrm>
                      <a:prstGeom prst="rect">
                        <a:avLst/>
                      </a:prstGeom>
                      <a:noFill/>
                      <a:extLst/>
                    </p:spPr>
                  </p:pic>
                </p:oleObj>
              </mc:Fallback>
            </mc:AlternateContent>
          </a:graphicData>
        </a:graphic>
      </p:graphicFrame>
      <p:sp>
        <p:nvSpPr>
          <p:cNvPr id="6" name="Title 1"/>
          <p:cNvSpPr txBox="1">
            <a:spLocks/>
          </p:cNvSpPr>
          <p:nvPr/>
        </p:nvSpPr>
        <p:spPr>
          <a:xfrm rot="5400000">
            <a:off x="5219700" y="2857500"/>
            <a:ext cx="6858000" cy="1143000"/>
          </a:xfrm>
          <a:prstGeom prst="rect">
            <a:avLst/>
          </a:prstGeom>
          <a:solidFill>
            <a:schemeClr val="bg1">
              <a:lumMod val="6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Times New Roman"/>
                <a:ea typeface="+mj-ea"/>
                <a:cs typeface="Times New Roman"/>
              </a:defRPr>
            </a:lvl1pPr>
          </a:lstStyle>
          <a:p>
            <a:r>
              <a:rPr lang="en-US" dirty="0" smtClean="0"/>
              <a:t>Student Outcomes</a:t>
            </a:r>
            <a:endParaRPr lang="en-US" dirty="0"/>
          </a:p>
        </p:txBody>
      </p:sp>
      <p:sp>
        <p:nvSpPr>
          <p:cNvPr id="4" name="Rectangle 3"/>
          <p:cNvSpPr/>
          <p:nvPr/>
        </p:nvSpPr>
        <p:spPr>
          <a:xfrm rot="16200000">
            <a:off x="-592726" y="3253581"/>
            <a:ext cx="1828800" cy="579438"/>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Percentage</a:t>
            </a:r>
            <a:endParaRPr lang="en-US" dirty="0"/>
          </a:p>
        </p:txBody>
      </p:sp>
    </p:spTree>
    <p:extLst>
      <p:ext uri="{BB962C8B-B14F-4D97-AF65-F5344CB8AC3E}">
        <p14:creationId xmlns:p14="http://schemas.microsoft.com/office/powerpoint/2010/main" val="3378448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050"/>
                                        </p:tgtEl>
                                      </p:cBhvr>
                                    </p:animEffect>
                                    <p:set>
                                      <p:cBhvr>
                                        <p:cTn id="10"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52400"/>
            <a:ext cx="8229600" cy="1153093"/>
          </a:xfrm>
          <a:solidFill>
            <a:schemeClr val="bg1">
              <a:lumMod val="65000"/>
            </a:schemeClr>
          </a:solidFill>
        </p:spPr>
        <p:txBody>
          <a:bodyPr>
            <a:normAutofit fontScale="90000"/>
          </a:bodyPr>
          <a:lstStyle/>
          <a:p>
            <a:r>
              <a:rPr lang="en-US" b="1" dirty="0">
                <a:latin typeface="Times New Roman" panose="02020603050405020304" pitchFamily="18" charset="0"/>
                <a:cs typeface="Times New Roman" panose="02020603050405020304" pitchFamily="18" charset="0"/>
              </a:rPr>
              <a:t>Example: Daily Self-Monitoring </a:t>
            </a:r>
            <a:r>
              <a:rPr lang="en-US" b="1" dirty="0" smtClean="0">
                <a:latin typeface="Times New Roman" panose="02020603050405020304" pitchFamily="18" charset="0"/>
                <a:cs typeface="Times New Roman" panose="02020603050405020304" pitchFamily="18" charset="0"/>
              </a:rPr>
              <a:t> Checklist </a:t>
            </a:r>
            <a:r>
              <a:rPr lang="en-US" b="1" dirty="0">
                <a:latin typeface="Times New Roman" panose="02020603050405020304" pitchFamily="18" charset="0"/>
                <a:cs typeface="Times New Roman" panose="02020603050405020304" pitchFamily="18" charset="0"/>
              </a:rPr>
              <a:t>for Work Completion </a:t>
            </a:r>
            <a:endParaRPr lang="en-US" dirty="0"/>
          </a:p>
        </p:txBody>
      </p:sp>
      <p:pic>
        <p:nvPicPr>
          <p:cNvPr id="3" name="Content Placeholder 2"/>
          <p:cNvPicPr>
            <a:picLocks noGrp="1" noChangeAspect="1"/>
          </p:cNvPicPr>
          <p:nvPr>
            <p:ph idx="1"/>
          </p:nvPr>
        </p:nvPicPr>
        <p:blipFill rotWithShape="1">
          <a:blip r:embed="rId3" cstate="screen">
            <a:extLst>
              <a:ext uri="{28A0092B-C50C-407E-A947-70E740481C1C}">
                <a14:useLocalDpi xmlns:a14="http://schemas.microsoft.com/office/drawing/2010/main" val="0"/>
              </a:ext>
            </a:extLst>
          </a:blip>
          <a:srcRect/>
          <a:stretch/>
        </p:blipFill>
        <p:spPr>
          <a:xfrm>
            <a:off x="1981200" y="1447800"/>
            <a:ext cx="4724400" cy="4539779"/>
          </a:xfrm>
          <a:prstGeom prst="rect">
            <a:avLst/>
          </a:prstGeom>
          <a:ln>
            <a:noFill/>
          </a:ln>
          <a:effectLst>
            <a:outerShdw blurRad="292100" dist="139700" dir="2700000" algn="tl" rotWithShape="0">
              <a:srgbClr val="333333">
                <a:alpha val="65000"/>
              </a:srgbClr>
            </a:outerShdw>
          </a:effectLst>
        </p:spPr>
      </p:pic>
      <p:sp>
        <p:nvSpPr>
          <p:cNvPr id="6" name="Rounded Rectangle 5"/>
          <p:cNvSpPr/>
          <p:nvPr/>
        </p:nvSpPr>
        <p:spPr>
          <a:xfrm>
            <a:off x="271627" y="5791200"/>
            <a:ext cx="3419145" cy="88443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See </a:t>
            </a:r>
            <a:r>
              <a:rPr lang="en-US" sz="1600" b="1" u="sng" dirty="0" smtClean="0"/>
              <a:t>Implementation </a:t>
            </a:r>
            <a:r>
              <a:rPr lang="en-US" sz="1600" dirty="0" smtClean="0"/>
              <a:t>folder for</a:t>
            </a:r>
          </a:p>
          <a:p>
            <a:pPr algn="ctr"/>
            <a:r>
              <a:rPr lang="en-US" sz="1600" dirty="0" smtClean="0"/>
              <a:t>“Self-Monitoring Secondary Sample Checklist</a:t>
            </a:r>
            <a:r>
              <a:rPr lang="en-US" dirty="0" smtClean="0"/>
              <a:t>”</a:t>
            </a:r>
            <a:endParaRPr lang="en-US" dirty="0"/>
          </a:p>
        </p:txBody>
      </p:sp>
    </p:spTree>
    <p:extLst>
      <p:ext uri="{BB962C8B-B14F-4D97-AF65-F5344CB8AC3E}">
        <p14:creationId xmlns:p14="http://schemas.microsoft.com/office/powerpoint/2010/main" val="5329135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solidFill>
            <a:schemeClr val="bg1">
              <a:lumMod val="65000"/>
            </a:schemeClr>
          </a:solidFill>
        </p:spPr>
        <p:txBody>
          <a:bodyPr>
            <a:normAutofit/>
          </a:bodyPr>
          <a:lstStyle/>
          <a:p>
            <a:r>
              <a:rPr lang="en-US" sz="3500" b="1" dirty="0" smtClean="0">
                <a:latin typeface="Times New Roman" panose="02020603050405020304" pitchFamily="18" charset="0"/>
                <a:cs typeface="Times New Roman" panose="02020603050405020304" pitchFamily="18" charset="0"/>
              </a:rPr>
              <a:t>Accuracy of Math Homework Completion</a:t>
            </a:r>
          </a:p>
        </p:txBody>
      </p:sp>
      <p:graphicFrame>
        <p:nvGraphicFramePr>
          <p:cNvPr id="4098" name="Content Placeholder 3"/>
          <p:cNvGraphicFramePr>
            <a:graphicFrameLocks noGrp="1"/>
          </p:cNvGraphicFramePr>
          <p:nvPr>
            <p:ph idx="1"/>
            <p:extLst/>
          </p:nvPr>
        </p:nvGraphicFramePr>
        <p:xfrm>
          <a:off x="533400" y="1371600"/>
          <a:ext cx="8151812" cy="4492625"/>
        </p:xfrm>
        <a:graphic>
          <a:graphicData uri="http://schemas.openxmlformats.org/presentationml/2006/ole">
            <mc:AlternateContent xmlns:mc="http://schemas.openxmlformats.org/markup-compatibility/2006">
              <mc:Choice xmlns:v="urn:schemas-microsoft-com:vml" Requires="v">
                <p:oleObj spid="_x0000_s32811" r:id="rId3" imgW="8151058" imgH="4493141" progId="Excel.Sheet.8">
                  <p:embed/>
                </p:oleObj>
              </mc:Choice>
              <mc:Fallback>
                <p:oleObj r:id="rId3" imgW="8151058" imgH="4493141" progId="Excel.Shee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371600"/>
                        <a:ext cx="8151812" cy="4492625"/>
                      </a:xfrm>
                      <a:prstGeom prst="rect">
                        <a:avLst/>
                      </a:prstGeom>
                      <a:noFill/>
                    </p:spPr>
                  </p:pic>
                </p:oleObj>
              </mc:Fallback>
            </mc:AlternateContent>
          </a:graphicData>
        </a:graphic>
      </p:graphicFrame>
      <p:sp>
        <p:nvSpPr>
          <p:cNvPr id="4" name="Rectangle 3"/>
          <p:cNvSpPr/>
          <p:nvPr/>
        </p:nvSpPr>
        <p:spPr>
          <a:xfrm rot="16200000">
            <a:off x="-457200" y="3328193"/>
            <a:ext cx="1828800" cy="579438"/>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Percentage</a:t>
            </a:r>
            <a:endParaRPr lang="en-US" dirty="0"/>
          </a:p>
        </p:txBody>
      </p:sp>
    </p:spTree>
    <p:extLst>
      <p:ext uri="{BB962C8B-B14F-4D97-AF65-F5344CB8AC3E}">
        <p14:creationId xmlns:p14="http://schemas.microsoft.com/office/powerpoint/2010/main" val="131903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solidFill>
            <a:schemeClr val="bg1">
              <a:lumMod val="65000"/>
            </a:schemeClr>
          </a:solidFill>
        </p:spPr>
        <p:txBody>
          <a:bodyPr>
            <a:normAutofit/>
          </a:bodyPr>
          <a:lstStyle/>
          <a:p>
            <a:pPr eaLnBrk="1" hangingPunct="1"/>
            <a:r>
              <a:rPr lang="en-US" b="1" dirty="0" smtClean="0">
                <a:latin typeface="Times New Roman" panose="02020603050405020304" pitchFamily="18" charset="0"/>
                <a:cs typeface="Times New Roman" panose="02020603050405020304" pitchFamily="18" charset="0"/>
              </a:rPr>
              <a:t>Self-Monitoring Procedures</a:t>
            </a:r>
          </a:p>
        </p:txBody>
      </p:sp>
      <p:sp>
        <p:nvSpPr>
          <p:cNvPr id="61443" name="Content Placeholder 2"/>
          <p:cNvSpPr>
            <a:spLocks noGrp="1"/>
          </p:cNvSpPr>
          <p:nvPr>
            <p:ph idx="1"/>
          </p:nvPr>
        </p:nvSpPr>
        <p:spPr/>
        <p:txBody>
          <a:bodyPr>
            <a:noAutofit/>
          </a:bodyPr>
          <a:lstStyle/>
          <a:p>
            <a:pPr eaLnBrk="1" hangingPunct="1"/>
            <a:r>
              <a:rPr lang="en-US" sz="2800" b="1" dirty="0" smtClean="0">
                <a:latin typeface="Arial" panose="020B0604020202020204" pitchFamily="34" charset="0"/>
                <a:cs typeface="Arial" panose="020B0604020202020204" pitchFamily="34" charset="0"/>
              </a:rPr>
              <a:t>Step 6: Consider Maintenance and Follow-Up</a:t>
            </a:r>
          </a:p>
          <a:p>
            <a:pPr lvl="1" eaLnBrk="1" hangingPunct="1"/>
            <a:r>
              <a:rPr lang="en-US" sz="2000" dirty="0" smtClean="0">
                <a:latin typeface="Arial" panose="020B0604020202020204" pitchFamily="34" charset="0"/>
                <a:ea typeface="ＭＳ Ｐゴシック" pitchFamily="34" charset="-128"/>
                <a:cs typeface="Arial" panose="020B0604020202020204" pitchFamily="34" charset="0"/>
              </a:rPr>
              <a:t>Gradually fade self-monitoring support and data collection once student has consistently improved behavior </a:t>
            </a:r>
          </a:p>
          <a:p>
            <a:pPr lvl="2"/>
            <a:r>
              <a:rPr lang="en-US" sz="1800" dirty="0" smtClean="0">
                <a:latin typeface="Arial" panose="020B0604020202020204" pitchFamily="34" charset="0"/>
                <a:ea typeface="ＭＳ Ｐゴシック" pitchFamily="34" charset="-128"/>
                <a:cs typeface="Arial" panose="020B0604020202020204" pitchFamily="34" charset="0"/>
              </a:rPr>
              <a:t>Options: </a:t>
            </a:r>
            <a:r>
              <a:rPr lang="en-US" sz="1800" dirty="0">
                <a:latin typeface="Arial" panose="020B0604020202020204" pitchFamily="34" charset="0"/>
                <a:ea typeface="ＭＳ Ｐゴシック" pitchFamily="34" charset="-128"/>
                <a:cs typeface="Arial" panose="020B0604020202020204" pitchFamily="34" charset="0"/>
              </a:rPr>
              <a:t>increase intervals between checkpoints, matching to teacher less frequently, self-monitoring during fewer periods of time each day</a:t>
            </a:r>
          </a:p>
          <a:p>
            <a:pPr lvl="2"/>
            <a:r>
              <a:rPr lang="en-US" sz="1800" dirty="0" smtClean="0">
                <a:latin typeface="Arial" panose="020B0604020202020204" pitchFamily="34" charset="0"/>
                <a:ea typeface="ＭＳ Ｐゴシック" pitchFamily="34" charset="-128"/>
                <a:cs typeface="Arial" panose="020B0604020202020204" pitchFamily="34" charset="0"/>
              </a:rPr>
              <a:t>Note: the student may elect to use the self-monitoring independently as a continued support</a:t>
            </a:r>
          </a:p>
          <a:p>
            <a:pPr lvl="1" eaLnBrk="1" hangingPunct="1"/>
            <a:r>
              <a:rPr lang="en-US" sz="2000" dirty="0" smtClean="0">
                <a:latin typeface="Arial" panose="020B0604020202020204" pitchFamily="34" charset="0"/>
                <a:ea typeface="ＭＳ Ｐゴシック" pitchFamily="34" charset="-128"/>
                <a:cs typeface="Arial" panose="020B0604020202020204" pitchFamily="34" charset="0"/>
              </a:rPr>
              <a:t>Ultimate goal is for students to no longer exhibit the problem behavior and maintain the replacement behavior across all settings</a:t>
            </a:r>
          </a:p>
          <a:p>
            <a:pPr lvl="1" eaLnBrk="1" hangingPunct="1"/>
            <a:r>
              <a:rPr lang="en-US" sz="2000" dirty="0" smtClean="0">
                <a:latin typeface="Arial" panose="020B0604020202020204" pitchFamily="34" charset="0"/>
                <a:ea typeface="ＭＳ Ｐゴシック" pitchFamily="34" charset="-128"/>
                <a:cs typeface="Arial" panose="020B0604020202020204" pitchFamily="34" charset="0"/>
              </a:rPr>
              <a:t>Once faded, continue to use intermittent behavior-specific praise and reinforcement</a:t>
            </a:r>
          </a:p>
        </p:txBody>
      </p:sp>
    </p:spTree>
    <p:extLst>
      <p:ext uri="{BB962C8B-B14F-4D97-AF65-F5344CB8AC3E}">
        <p14:creationId xmlns:p14="http://schemas.microsoft.com/office/powerpoint/2010/main" val="33570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9" descr="Triangle 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819" y="918369"/>
            <a:ext cx="8420100" cy="5821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72708" name="Group 29"/>
          <p:cNvGrpSpPr>
            <a:grpSpLocks/>
          </p:cNvGrpSpPr>
          <p:nvPr/>
        </p:nvGrpSpPr>
        <p:grpSpPr bwMode="auto">
          <a:xfrm>
            <a:off x="5791200" y="1371600"/>
            <a:ext cx="3948113" cy="1981200"/>
            <a:chOff x="5133471" y="1828800"/>
            <a:chExt cx="4571999" cy="1981200"/>
          </a:xfrm>
        </p:grpSpPr>
        <p:sp>
          <p:nvSpPr>
            <p:cNvPr id="8" name="Right Arrow 7"/>
            <p:cNvSpPr/>
            <p:nvPr/>
          </p:nvSpPr>
          <p:spPr>
            <a:xfrm rot="10800000">
              <a:off x="5486436" y="1828800"/>
              <a:ext cx="3517043" cy="19812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endParaRPr>
            </a:p>
          </p:txBody>
        </p:sp>
        <p:sp>
          <p:nvSpPr>
            <p:cNvPr id="72734" name="Rectangle 8"/>
            <p:cNvSpPr>
              <a:spLocks noChangeArrowheads="1"/>
            </p:cNvSpPr>
            <p:nvPr/>
          </p:nvSpPr>
          <p:spPr bwMode="auto">
            <a:xfrm>
              <a:off x="5133471" y="2322493"/>
              <a:ext cx="4571999"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b="1" dirty="0" smtClean="0">
                  <a:solidFill>
                    <a:prstClr val="black"/>
                  </a:solidFill>
                  <a:cs typeface="Arial" charset="0"/>
                </a:rPr>
                <a:t>             </a:t>
              </a:r>
              <a:r>
                <a:rPr lang="en-US" b="1" u="sng" dirty="0" smtClean="0">
                  <a:solidFill>
                    <a:prstClr val="black"/>
                  </a:solidFill>
                  <a:cs typeface="Arial" charset="0"/>
                </a:rPr>
                <a:t>Goal: Reverse Harm</a:t>
              </a:r>
            </a:p>
            <a:p>
              <a:pPr fontAlgn="base">
                <a:spcBef>
                  <a:spcPct val="0"/>
                </a:spcBef>
                <a:spcAft>
                  <a:spcPct val="0"/>
                </a:spcAft>
              </a:pPr>
              <a:r>
                <a:rPr lang="en-US" b="1" dirty="0" smtClean="0">
                  <a:solidFill>
                    <a:prstClr val="black"/>
                  </a:solidFill>
                  <a:cs typeface="Arial" charset="0"/>
                </a:rPr>
                <a:t>             Specialized Group Systems </a:t>
              </a:r>
            </a:p>
            <a:p>
              <a:pPr fontAlgn="base">
                <a:spcBef>
                  <a:spcPct val="0"/>
                </a:spcBef>
                <a:spcAft>
                  <a:spcPct val="0"/>
                </a:spcAft>
              </a:pPr>
              <a:r>
                <a:rPr lang="en-US" b="1" dirty="0" smtClean="0">
                  <a:solidFill>
                    <a:prstClr val="black"/>
                  </a:solidFill>
                  <a:cs typeface="Arial" charset="0"/>
                </a:rPr>
                <a:t>             for Students At-Risk</a:t>
              </a:r>
            </a:p>
          </p:txBody>
        </p:sp>
      </p:grpSp>
      <p:grpSp>
        <p:nvGrpSpPr>
          <p:cNvPr id="72709" name="Group 30"/>
          <p:cNvGrpSpPr>
            <a:grpSpLocks/>
          </p:cNvGrpSpPr>
          <p:nvPr/>
        </p:nvGrpSpPr>
        <p:grpSpPr bwMode="auto">
          <a:xfrm>
            <a:off x="0" y="3200400"/>
            <a:ext cx="3810000" cy="1981200"/>
            <a:chOff x="304800" y="3505200"/>
            <a:chExt cx="3581400" cy="1981200"/>
          </a:xfrm>
        </p:grpSpPr>
        <p:sp>
          <p:nvSpPr>
            <p:cNvPr id="10" name="Right Arrow 9"/>
            <p:cNvSpPr/>
            <p:nvPr/>
          </p:nvSpPr>
          <p:spPr>
            <a:xfrm>
              <a:off x="304800" y="3505200"/>
              <a:ext cx="3581400" cy="19812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endParaRPr>
            </a:p>
          </p:txBody>
        </p:sp>
        <p:sp>
          <p:nvSpPr>
            <p:cNvPr id="72732" name="TextBox 10"/>
            <p:cNvSpPr txBox="1">
              <a:spLocks noChangeArrowheads="1"/>
            </p:cNvSpPr>
            <p:nvPr/>
          </p:nvSpPr>
          <p:spPr bwMode="auto">
            <a:xfrm>
              <a:off x="304800" y="3998913"/>
              <a:ext cx="3581400" cy="915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eaLnBrk="1" fontAlgn="base" hangingPunct="1">
                <a:spcBef>
                  <a:spcPct val="0"/>
                </a:spcBef>
                <a:spcAft>
                  <a:spcPct val="0"/>
                </a:spcAft>
              </a:pPr>
              <a:r>
                <a:rPr lang="en-US" b="1" u="sng" dirty="0" smtClean="0">
                  <a:solidFill>
                    <a:prstClr val="black"/>
                  </a:solidFill>
                </a:rPr>
                <a:t>Goal: Prevent Harm</a:t>
              </a:r>
            </a:p>
            <a:p>
              <a:pPr eaLnBrk="1" fontAlgn="base" hangingPunct="1">
                <a:spcBef>
                  <a:spcPct val="0"/>
                </a:spcBef>
                <a:spcAft>
                  <a:spcPct val="0"/>
                </a:spcAft>
              </a:pPr>
              <a:r>
                <a:rPr lang="en-US" b="1" dirty="0" smtClean="0">
                  <a:solidFill>
                    <a:prstClr val="black"/>
                  </a:solidFill>
                </a:rPr>
                <a:t>School/Classroom-Wide Systems for All Students, Staff, &amp; Settings</a:t>
              </a:r>
            </a:p>
          </p:txBody>
        </p:sp>
      </p:grpSp>
      <p:cxnSp>
        <p:nvCxnSpPr>
          <p:cNvPr id="14" name="Straight Connector 13"/>
          <p:cNvCxnSpPr/>
          <p:nvPr/>
        </p:nvCxnSpPr>
        <p:spPr>
          <a:xfrm>
            <a:off x="914400" y="5867400"/>
            <a:ext cx="7239000"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H="1">
            <a:off x="3044536" y="5867400"/>
            <a:ext cx="3464" cy="845127"/>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5638800" y="5867400"/>
            <a:ext cx="0" cy="845127"/>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1143000" y="6096000"/>
            <a:ext cx="2057400" cy="461963"/>
          </a:xfrm>
          <a:prstGeom prst="rect">
            <a:avLst/>
          </a:prstGeom>
          <a:noFill/>
          <a:ln>
            <a:noFill/>
          </a:ln>
        </p:spPr>
        <p:txBody>
          <a:bodyPr>
            <a:spAutoFit/>
          </a:bodyPr>
          <a:lstStyle/>
          <a:p>
            <a:pPr>
              <a:defRPr/>
            </a:pPr>
            <a:r>
              <a:rPr lang="en-US" sz="2400" b="1" dirty="0">
                <a:solidFill>
                  <a:prstClr val="white"/>
                </a:solidFill>
                <a:effectLst>
                  <a:outerShdw blurRad="38100" dist="38100" dir="2700000" algn="tl">
                    <a:srgbClr val="000000">
                      <a:alpha val="43137"/>
                    </a:srgbClr>
                  </a:outerShdw>
                </a:effectLst>
                <a:cs typeface="Arial" charset="0"/>
              </a:rPr>
              <a:t>Academic</a:t>
            </a:r>
          </a:p>
        </p:txBody>
      </p:sp>
      <p:sp>
        <p:nvSpPr>
          <p:cNvPr id="24" name="TextBox 23"/>
          <p:cNvSpPr txBox="1"/>
          <p:nvPr/>
        </p:nvSpPr>
        <p:spPr>
          <a:xfrm>
            <a:off x="3581400" y="6096000"/>
            <a:ext cx="2057400" cy="461963"/>
          </a:xfrm>
          <a:prstGeom prst="rect">
            <a:avLst/>
          </a:prstGeom>
          <a:noFill/>
          <a:ln>
            <a:noFill/>
          </a:ln>
        </p:spPr>
        <p:txBody>
          <a:bodyPr>
            <a:spAutoFit/>
          </a:bodyPr>
          <a:lstStyle/>
          <a:p>
            <a:pPr>
              <a:defRPr/>
            </a:pPr>
            <a:r>
              <a:rPr lang="en-US" sz="2400" b="1" dirty="0">
                <a:solidFill>
                  <a:prstClr val="white"/>
                </a:solidFill>
                <a:effectLst>
                  <a:outerShdw blurRad="38100" dist="38100" dir="2700000" algn="tl">
                    <a:srgbClr val="000000">
                      <a:alpha val="43137"/>
                    </a:srgbClr>
                  </a:outerShdw>
                </a:effectLst>
                <a:cs typeface="Arial" charset="0"/>
              </a:rPr>
              <a:t>Behavioral</a:t>
            </a:r>
          </a:p>
        </p:txBody>
      </p:sp>
      <p:sp>
        <p:nvSpPr>
          <p:cNvPr id="25" name="TextBox 24"/>
          <p:cNvSpPr txBox="1"/>
          <p:nvPr/>
        </p:nvSpPr>
        <p:spPr>
          <a:xfrm>
            <a:off x="6324600" y="6091238"/>
            <a:ext cx="2057400" cy="461962"/>
          </a:xfrm>
          <a:prstGeom prst="rect">
            <a:avLst/>
          </a:prstGeom>
          <a:noFill/>
          <a:ln>
            <a:noFill/>
          </a:ln>
        </p:spPr>
        <p:txBody>
          <a:bodyPr>
            <a:spAutoFit/>
          </a:bodyPr>
          <a:lstStyle/>
          <a:p>
            <a:pPr>
              <a:defRPr/>
            </a:pPr>
            <a:r>
              <a:rPr lang="en-US" sz="2400" b="1" dirty="0">
                <a:solidFill>
                  <a:prstClr val="white"/>
                </a:solidFill>
                <a:effectLst>
                  <a:outerShdw blurRad="38100" dist="38100" dir="2700000" algn="tl">
                    <a:srgbClr val="000000">
                      <a:alpha val="43137"/>
                    </a:srgbClr>
                  </a:outerShdw>
                </a:effectLst>
                <a:cs typeface="Arial" charset="0"/>
              </a:rPr>
              <a:t>Social</a:t>
            </a:r>
          </a:p>
        </p:txBody>
      </p:sp>
      <p:sp>
        <p:nvSpPr>
          <p:cNvPr id="72716" name="TextBox 26"/>
          <p:cNvSpPr txBox="1">
            <a:spLocks noChangeArrowheads="1"/>
          </p:cNvSpPr>
          <p:nvPr/>
        </p:nvSpPr>
        <p:spPr bwMode="auto">
          <a:xfrm>
            <a:off x="0" y="0"/>
            <a:ext cx="9144000" cy="800219"/>
          </a:xfrm>
          <a:prstGeom prst="rect">
            <a:avLst/>
          </a:prstGeom>
          <a:solidFill>
            <a:schemeClr val="accent1">
              <a:lumMod val="60000"/>
              <a:lumOff val="40000"/>
            </a:schemeClr>
          </a:solidFill>
          <a:ln>
            <a:noFill/>
          </a:ln>
          <a:extLst/>
        </p:spPr>
        <p:txBody>
          <a:bodyPr wrap="square">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algn="ctr" eaLnBrk="1" fontAlgn="base" hangingPunct="1">
              <a:spcBef>
                <a:spcPct val="0"/>
              </a:spcBef>
              <a:spcAft>
                <a:spcPct val="0"/>
              </a:spcAft>
            </a:pPr>
            <a:r>
              <a:rPr lang="en-US" sz="2600" b="1" dirty="0" smtClean="0">
                <a:solidFill>
                  <a:schemeClr val="bg1"/>
                </a:solidFill>
              </a:rPr>
              <a:t>Comprehensive, Integrated, Three-Tiered  Model of Prevention </a:t>
            </a:r>
            <a:r>
              <a:rPr lang="en-US" sz="2000" b="1" dirty="0" smtClean="0">
                <a:solidFill>
                  <a:schemeClr val="bg1"/>
                </a:solidFill>
              </a:rPr>
              <a:t>(Lane, Kalberg, &amp; Menzies, 2009)</a:t>
            </a:r>
            <a:endParaRPr lang="en-US" sz="2800" b="1" dirty="0" smtClean="0">
              <a:solidFill>
                <a:schemeClr val="bg1"/>
              </a:solidFill>
            </a:endParaRPr>
          </a:p>
        </p:txBody>
      </p:sp>
      <p:sp>
        <p:nvSpPr>
          <p:cNvPr id="72718" name="TextBox 25"/>
          <p:cNvSpPr txBox="1">
            <a:spLocks noChangeArrowheads="1"/>
          </p:cNvSpPr>
          <p:nvPr/>
        </p:nvSpPr>
        <p:spPr bwMode="auto">
          <a:xfrm>
            <a:off x="2590800" y="2590800"/>
            <a:ext cx="4191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eaLnBrk="1" fontAlgn="base" hangingPunct="1">
              <a:spcBef>
                <a:spcPct val="0"/>
              </a:spcBef>
              <a:spcAft>
                <a:spcPct val="0"/>
              </a:spcAft>
            </a:pPr>
            <a:r>
              <a:rPr lang="en-US" sz="2400" b="1" dirty="0" smtClean="0">
                <a:solidFill>
                  <a:prstClr val="black"/>
                </a:solidFill>
              </a:rPr>
              <a:t>Secondary Prevention (Tier 2) </a:t>
            </a:r>
          </a:p>
        </p:txBody>
      </p:sp>
      <p:sp>
        <p:nvSpPr>
          <p:cNvPr id="72720" name="TextBox 31"/>
          <p:cNvSpPr txBox="1">
            <a:spLocks noChangeArrowheads="1"/>
          </p:cNvSpPr>
          <p:nvPr/>
        </p:nvSpPr>
        <p:spPr bwMode="auto">
          <a:xfrm>
            <a:off x="4069773" y="1146463"/>
            <a:ext cx="3365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eaLnBrk="1" fontAlgn="base" hangingPunct="1">
              <a:spcBef>
                <a:spcPct val="0"/>
              </a:spcBef>
              <a:spcAft>
                <a:spcPct val="0"/>
              </a:spcAft>
            </a:pPr>
            <a:r>
              <a:rPr lang="en-US" sz="2200" b="1" dirty="0" smtClean="0">
                <a:solidFill>
                  <a:prstClr val="black"/>
                </a:solidFill>
                <a:latin typeface="Times New Roman" pitchFamily="18" charset="0"/>
                <a:cs typeface="Times New Roman" pitchFamily="18" charset="0"/>
              </a:rPr>
              <a:t>≈</a:t>
            </a:r>
            <a:endParaRPr lang="en-US" sz="2200" b="1" dirty="0" smtClean="0">
              <a:solidFill>
                <a:prstClr val="black"/>
              </a:solidFill>
              <a:latin typeface="Constantia" pitchFamily="18" charset="0"/>
              <a:cs typeface="Times New Roman" pitchFamily="18" charset="0"/>
            </a:endParaRPr>
          </a:p>
        </p:txBody>
      </p:sp>
      <p:sp>
        <p:nvSpPr>
          <p:cNvPr id="72721" name="TextBox 32"/>
          <p:cNvSpPr txBox="1">
            <a:spLocks noChangeArrowheads="1"/>
          </p:cNvSpPr>
          <p:nvPr/>
        </p:nvSpPr>
        <p:spPr bwMode="auto">
          <a:xfrm>
            <a:off x="3875809" y="2185555"/>
            <a:ext cx="3365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eaLnBrk="1" fontAlgn="base" hangingPunct="1">
              <a:spcBef>
                <a:spcPct val="0"/>
              </a:spcBef>
              <a:spcAft>
                <a:spcPct val="0"/>
              </a:spcAft>
            </a:pPr>
            <a:r>
              <a:rPr lang="en-US" sz="2200" b="1" dirty="0" smtClean="0">
                <a:solidFill>
                  <a:prstClr val="black"/>
                </a:solidFill>
                <a:latin typeface="Times New Roman" pitchFamily="18" charset="0"/>
                <a:cs typeface="Times New Roman" pitchFamily="18" charset="0"/>
              </a:rPr>
              <a:t>≈</a:t>
            </a:r>
            <a:endParaRPr lang="en-US" sz="2200" b="1" dirty="0" smtClean="0">
              <a:solidFill>
                <a:prstClr val="black"/>
              </a:solidFill>
              <a:latin typeface="Constantia" pitchFamily="18" charset="0"/>
              <a:cs typeface="Times New Roman" pitchFamily="18" charset="0"/>
            </a:endParaRPr>
          </a:p>
        </p:txBody>
      </p:sp>
      <p:sp>
        <p:nvSpPr>
          <p:cNvPr id="72722" name="TextBox 33"/>
          <p:cNvSpPr txBox="1">
            <a:spLocks noChangeArrowheads="1"/>
          </p:cNvSpPr>
          <p:nvPr/>
        </p:nvSpPr>
        <p:spPr bwMode="auto">
          <a:xfrm>
            <a:off x="3837710" y="4648200"/>
            <a:ext cx="3365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eaLnBrk="1" fontAlgn="base" hangingPunct="1">
              <a:spcBef>
                <a:spcPct val="0"/>
              </a:spcBef>
              <a:spcAft>
                <a:spcPct val="0"/>
              </a:spcAft>
            </a:pPr>
            <a:r>
              <a:rPr lang="en-US" sz="2200" b="1" dirty="0" smtClean="0">
                <a:solidFill>
                  <a:prstClr val="black"/>
                </a:solidFill>
                <a:latin typeface="Times New Roman" pitchFamily="18" charset="0"/>
                <a:cs typeface="Times New Roman" pitchFamily="18" charset="0"/>
              </a:rPr>
              <a:t>≈</a:t>
            </a:r>
            <a:endParaRPr lang="en-US" sz="2200" b="1" dirty="0" smtClean="0">
              <a:solidFill>
                <a:prstClr val="black"/>
              </a:solidFill>
              <a:latin typeface="Constantia" pitchFamily="18" charset="0"/>
              <a:cs typeface="Times New Roman" pitchFamily="18" charset="0"/>
            </a:endParaRPr>
          </a:p>
        </p:txBody>
      </p:sp>
      <p:sp>
        <p:nvSpPr>
          <p:cNvPr id="72723" name="Line 3"/>
          <p:cNvSpPr>
            <a:spLocks noChangeShapeType="1"/>
          </p:cNvSpPr>
          <p:nvPr/>
        </p:nvSpPr>
        <p:spPr bwMode="auto">
          <a:xfrm flipH="1">
            <a:off x="4114800" y="3810000"/>
            <a:ext cx="2514600" cy="2362200"/>
          </a:xfrm>
          <a:prstGeom prst="line">
            <a:avLst/>
          </a:prstGeom>
          <a:noFill/>
          <a:ln w="57150">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dirty="0" smtClean="0">
              <a:solidFill>
                <a:prstClr val="black"/>
              </a:solidFill>
              <a:cs typeface="Arial" charset="0"/>
            </a:endParaRPr>
          </a:p>
        </p:txBody>
      </p:sp>
      <p:sp>
        <p:nvSpPr>
          <p:cNvPr id="72724" name="Line 3"/>
          <p:cNvSpPr>
            <a:spLocks noChangeShapeType="1"/>
          </p:cNvSpPr>
          <p:nvPr/>
        </p:nvSpPr>
        <p:spPr bwMode="auto">
          <a:xfrm flipH="1">
            <a:off x="6945312" y="5318125"/>
            <a:ext cx="788987" cy="777875"/>
          </a:xfrm>
          <a:prstGeom prst="line">
            <a:avLst/>
          </a:prstGeom>
          <a:noFill/>
          <a:ln w="57150">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dirty="0" smtClean="0">
              <a:solidFill>
                <a:prstClr val="black"/>
              </a:solidFill>
              <a:cs typeface="Arial" charset="0"/>
            </a:endParaRPr>
          </a:p>
        </p:txBody>
      </p:sp>
      <p:sp>
        <p:nvSpPr>
          <p:cNvPr id="72725" name="TextBox 27"/>
          <p:cNvSpPr txBox="1">
            <a:spLocks noChangeArrowheads="1"/>
          </p:cNvSpPr>
          <p:nvPr/>
        </p:nvSpPr>
        <p:spPr bwMode="auto">
          <a:xfrm>
            <a:off x="6629400" y="3429000"/>
            <a:ext cx="1905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eaLnBrk="1" fontAlgn="base" hangingPunct="1">
              <a:spcBef>
                <a:spcPct val="0"/>
              </a:spcBef>
              <a:spcAft>
                <a:spcPct val="0"/>
              </a:spcAft>
            </a:pPr>
            <a:r>
              <a:rPr lang="en-US" sz="2000" dirty="0" smtClean="0">
                <a:solidFill>
                  <a:prstClr val="black"/>
                </a:solidFill>
              </a:rPr>
              <a:t>PBIS Framework</a:t>
            </a:r>
          </a:p>
        </p:txBody>
      </p:sp>
      <p:sp>
        <p:nvSpPr>
          <p:cNvPr id="72726" name="TextBox 28"/>
          <p:cNvSpPr txBox="1">
            <a:spLocks noChangeArrowheads="1"/>
          </p:cNvSpPr>
          <p:nvPr/>
        </p:nvSpPr>
        <p:spPr bwMode="auto">
          <a:xfrm>
            <a:off x="7581900" y="4610100"/>
            <a:ext cx="15621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eaLnBrk="1" fontAlgn="base" hangingPunct="1">
              <a:spcBef>
                <a:spcPct val="0"/>
              </a:spcBef>
              <a:spcAft>
                <a:spcPct val="0"/>
              </a:spcAft>
            </a:pPr>
            <a:r>
              <a:rPr lang="en-US" sz="2000" dirty="0" smtClean="0">
                <a:solidFill>
                  <a:prstClr val="black"/>
                </a:solidFill>
              </a:rPr>
              <a:t>Validated Curricula</a:t>
            </a:r>
          </a:p>
        </p:txBody>
      </p:sp>
      <p:sp>
        <p:nvSpPr>
          <p:cNvPr id="2" name="Up Arrow 1"/>
          <p:cNvSpPr/>
          <p:nvPr/>
        </p:nvSpPr>
        <p:spPr>
          <a:xfrm>
            <a:off x="4228306" y="2967038"/>
            <a:ext cx="660400" cy="977900"/>
          </a:xfrm>
          <a:prstGeom prst="up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1" name="Up Arrow 30"/>
          <p:cNvSpPr/>
          <p:nvPr/>
        </p:nvSpPr>
        <p:spPr>
          <a:xfrm>
            <a:off x="4227512" y="1538288"/>
            <a:ext cx="661988" cy="977900"/>
          </a:xfrm>
          <a:prstGeom prst="up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72707" name="Group 28"/>
          <p:cNvGrpSpPr>
            <a:grpSpLocks/>
          </p:cNvGrpSpPr>
          <p:nvPr/>
        </p:nvGrpSpPr>
        <p:grpSpPr bwMode="auto">
          <a:xfrm>
            <a:off x="0" y="533400"/>
            <a:ext cx="3200400" cy="1981200"/>
            <a:chOff x="228600" y="762000"/>
            <a:chExt cx="3581400" cy="1981200"/>
          </a:xfrm>
        </p:grpSpPr>
        <p:sp>
          <p:nvSpPr>
            <p:cNvPr id="6" name="Right Arrow 5"/>
            <p:cNvSpPr/>
            <p:nvPr/>
          </p:nvSpPr>
          <p:spPr>
            <a:xfrm>
              <a:off x="228600" y="762000"/>
              <a:ext cx="3581400" cy="19812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endParaRPr>
            </a:p>
          </p:txBody>
        </p:sp>
        <p:sp>
          <p:nvSpPr>
            <p:cNvPr id="72736" name="TextBox 6"/>
            <p:cNvSpPr txBox="1">
              <a:spLocks noChangeArrowheads="1"/>
            </p:cNvSpPr>
            <p:nvPr/>
          </p:nvSpPr>
          <p:spPr bwMode="auto">
            <a:xfrm>
              <a:off x="228600" y="1219200"/>
              <a:ext cx="35052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eaLnBrk="1" fontAlgn="base" hangingPunct="1">
                <a:spcBef>
                  <a:spcPct val="0"/>
                </a:spcBef>
                <a:spcAft>
                  <a:spcPct val="0"/>
                </a:spcAft>
              </a:pPr>
              <a:r>
                <a:rPr lang="en-US" b="1" u="sng" dirty="0" smtClean="0">
                  <a:solidFill>
                    <a:prstClr val="black"/>
                  </a:solidFill>
                </a:rPr>
                <a:t>Goal: Reduce Harm</a:t>
              </a:r>
            </a:p>
            <a:p>
              <a:pPr eaLnBrk="1" fontAlgn="base" hangingPunct="1">
                <a:spcBef>
                  <a:spcPct val="0"/>
                </a:spcBef>
                <a:spcAft>
                  <a:spcPct val="0"/>
                </a:spcAft>
              </a:pPr>
              <a:r>
                <a:rPr lang="en-US" b="1" dirty="0" smtClean="0">
                  <a:solidFill>
                    <a:prstClr val="black"/>
                  </a:solidFill>
                </a:rPr>
                <a:t>Specialized Individual Systems </a:t>
              </a:r>
            </a:p>
            <a:p>
              <a:pPr eaLnBrk="1" fontAlgn="base" hangingPunct="1">
                <a:spcBef>
                  <a:spcPct val="0"/>
                </a:spcBef>
                <a:spcAft>
                  <a:spcPct val="0"/>
                </a:spcAft>
              </a:pPr>
              <a:r>
                <a:rPr lang="en-US" b="1" dirty="0" smtClean="0">
                  <a:solidFill>
                    <a:prstClr val="black"/>
                  </a:solidFill>
                </a:rPr>
                <a:t>for Students with High-Risk </a:t>
              </a:r>
            </a:p>
          </p:txBody>
        </p:sp>
      </p:grpSp>
      <p:sp>
        <p:nvSpPr>
          <p:cNvPr id="72719" name="TextBox 27"/>
          <p:cNvSpPr txBox="1">
            <a:spLocks noChangeArrowheads="1"/>
          </p:cNvSpPr>
          <p:nvPr/>
        </p:nvSpPr>
        <p:spPr bwMode="auto">
          <a:xfrm>
            <a:off x="2590800" y="5029200"/>
            <a:ext cx="4191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eaLnBrk="1" fontAlgn="base" hangingPunct="1">
              <a:spcBef>
                <a:spcPct val="0"/>
              </a:spcBef>
              <a:spcAft>
                <a:spcPct val="0"/>
              </a:spcAft>
            </a:pPr>
            <a:r>
              <a:rPr lang="en-US" sz="2400" b="1" dirty="0" smtClean="0">
                <a:solidFill>
                  <a:prstClr val="black"/>
                </a:solidFill>
              </a:rPr>
              <a:t>Primary Prevention (Tier 1) </a:t>
            </a:r>
          </a:p>
        </p:txBody>
      </p:sp>
      <p:sp>
        <p:nvSpPr>
          <p:cNvPr id="72717" name="TextBox 21"/>
          <p:cNvSpPr txBox="1">
            <a:spLocks noChangeArrowheads="1"/>
          </p:cNvSpPr>
          <p:nvPr/>
        </p:nvSpPr>
        <p:spPr bwMode="auto">
          <a:xfrm>
            <a:off x="2971800" y="1447800"/>
            <a:ext cx="3810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eaLnBrk="1" fontAlgn="base" hangingPunct="1">
              <a:spcBef>
                <a:spcPct val="0"/>
              </a:spcBef>
              <a:spcAft>
                <a:spcPct val="0"/>
              </a:spcAft>
            </a:pPr>
            <a:r>
              <a:rPr lang="en-US" sz="2400" b="1" dirty="0" smtClean="0">
                <a:solidFill>
                  <a:prstClr val="black"/>
                </a:solidFill>
              </a:rPr>
              <a:t>Tertiary Prevention  (Tier 3)</a:t>
            </a:r>
          </a:p>
        </p:txBody>
      </p:sp>
    </p:spTree>
    <p:extLst>
      <p:ext uri="{BB962C8B-B14F-4D97-AF65-F5344CB8AC3E}">
        <p14:creationId xmlns:p14="http://schemas.microsoft.com/office/powerpoint/2010/main" val="2622808127"/>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How well is it working?</a:t>
            </a:r>
            <a:br>
              <a:rPr lang="en-US" smtClean="0"/>
            </a:br>
            <a:r>
              <a:rPr lang="en-US" smtClean="0"/>
              <a:t>Examining the Effects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01646558"/>
              </p:ext>
            </p:extLst>
          </p:nvPr>
        </p:nvGraphicFramePr>
        <p:xfrm>
          <a:off x="304800" y="1534078"/>
          <a:ext cx="8382000"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C:\Users\Jessica\AppData\Local\Microsoft\Windows\Temporary Internet Files\Content.IE5\A3NIT4A9\MC900078711[1].wmf"/>
          <p:cNvPicPr>
            <a:picLocks noChangeAspect="1" noChangeArrowheads="1"/>
          </p:cNvPicPr>
          <p:nvPr/>
        </p:nvPicPr>
        <p:blipFill>
          <a:blip r:embed="rId8"/>
          <a:srcRect/>
          <a:stretch>
            <a:fillRect/>
          </a:stretch>
        </p:blipFill>
        <p:spPr bwMode="auto">
          <a:xfrm>
            <a:off x="7010400" y="1524000"/>
            <a:ext cx="1905000" cy="4621213"/>
          </a:xfrm>
          <a:prstGeom prst="rect">
            <a:avLst/>
          </a:prstGeom>
          <a:noFill/>
          <a:ln w="9525">
            <a:noFill/>
            <a:miter lim="800000"/>
            <a:headEnd/>
            <a:tailEnd/>
          </a:ln>
        </p:spPr>
      </p:pic>
    </p:spTree>
    <p:extLst>
      <p:ext uri="{BB962C8B-B14F-4D97-AF65-F5344CB8AC3E}">
        <p14:creationId xmlns:p14="http://schemas.microsoft.com/office/powerpoint/2010/main" val="25102505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Treatment Integrity</a:t>
            </a:r>
            <a:endParaRPr lang="en-US" dirty="0" smtClean="0"/>
          </a:p>
        </p:txBody>
      </p:sp>
      <p:sp>
        <p:nvSpPr>
          <p:cNvPr id="63491" name="Content Placeholder 2"/>
          <p:cNvSpPr>
            <a:spLocks noGrp="1"/>
          </p:cNvSpPr>
          <p:nvPr>
            <p:ph sz="half" idx="1"/>
          </p:nvPr>
        </p:nvSpPr>
        <p:spPr>
          <a:xfrm>
            <a:off x="304800" y="1600200"/>
            <a:ext cx="4419600" cy="5105400"/>
          </a:xfrm>
        </p:spPr>
        <p:txBody>
          <a:bodyPr>
            <a:normAutofit fontScale="70000" lnSpcReduction="20000"/>
          </a:bodyPr>
          <a:lstStyle/>
          <a:p>
            <a:r>
              <a:rPr lang="en-US" sz="3400" dirty="0" smtClean="0"/>
              <a:t>Have structures in place to monitor whether self-monitoring is carried out as intended</a:t>
            </a:r>
          </a:p>
          <a:p>
            <a:r>
              <a:rPr lang="en-US" sz="3400" dirty="0" smtClean="0"/>
              <a:t>Treatment integrity checklist</a:t>
            </a:r>
          </a:p>
          <a:p>
            <a:r>
              <a:rPr lang="en-US" sz="3400" dirty="0" smtClean="0"/>
              <a:t>Example questions:</a:t>
            </a:r>
          </a:p>
          <a:p>
            <a:pPr lvl="1"/>
            <a:r>
              <a:rPr lang="en-US" sz="2600" dirty="0" smtClean="0"/>
              <a:t>1. Student completed self-monitoring checklist</a:t>
            </a:r>
          </a:p>
          <a:p>
            <a:pPr lvl="1"/>
            <a:r>
              <a:rPr lang="en-US" sz="2600" dirty="0" smtClean="0"/>
              <a:t>2. Teacher completed self-monitoring checklist</a:t>
            </a:r>
          </a:p>
          <a:p>
            <a:pPr lvl="1"/>
            <a:r>
              <a:rPr lang="en-US" sz="2600" dirty="0" smtClean="0"/>
              <a:t>3. Teacher checked student response to verify accuracy</a:t>
            </a:r>
          </a:p>
          <a:p>
            <a:pPr lvl="1"/>
            <a:r>
              <a:rPr lang="en-US" sz="2600" dirty="0" smtClean="0"/>
              <a:t>4. Teacher provided student with feedback regarding behavior</a:t>
            </a:r>
          </a:p>
          <a:p>
            <a:pPr lvl="1"/>
            <a:r>
              <a:rPr lang="en-US" sz="2600" dirty="0" smtClean="0"/>
              <a:t>5. Teacher provided student with </a:t>
            </a:r>
            <a:r>
              <a:rPr lang="en-US" sz="2600" dirty="0" err="1" smtClean="0"/>
              <a:t>reinforcer</a:t>
            </a:r>
            <a:r>
              <a:rPr lang="en-US" sz="2600" dirty="0" smtClean="0"/>
              <a:t> if earned</a:t>
            </a:r>
          </a:p>
          <a:p>
            <a:pPr lvl="1"/>
            <a:endParaRPr lang="en-US" dirty="0" smtClean="0"/>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17420" y="1600200"/>
            <a:ext cx="3769380" cy="4874084"/>
          </a:xfrm>
          <a:prstGeom prst="rect">
            <a:avLst/>
          </a:prstGeom>
          <a:ln>
            <a:noFill/>
          </a:ln>
          <a:effectLst>
            <a:outerShdw blurRad="292100" dist="139700" dir="2700000" algn="tl" rotWithShape="0">
              <a:srgbClr val="333333">
                <a:alpha val="65000"/>
              </a:srgbClr>
            </a:outerShdw>
          </a:effectLst>
        </p:spPr>
      </p:pic>
      <p:sp>
        <p:nvSpPr>
          <p:cNvPr id="6" name="Rounded Rectangle 5"/>
          <p:cNvSpPr/>
          <p:nvPr/>
        </p:nvSpPr>
        <p:spPr>
          <a:xfrm>
            <a:off x="5460675" y="5821166"/>
            <a:ext cx="3419145" cy="88443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See </a:t>
            </a:r>
            <a:r>
              <a:rPr lang="en-US" sz="1600" b="1" u="sng" dirty="0" smtClean="0"/>
              <a:t>Implementation </a:t>
            </a:r>
            <a:r>
              <a:rPr lang="en-US" sz="1600" dirty="0" smtClean="0"/>
              <a:t>folder for</a:t>
            </a:r>
          </a:p>
          <a:p>
            <a:pPr algn="ctr"/>
            <a:r>
              <a:rPr lang="en-US" sz="1600" dirty="0" smtClean="0"/>
              <a:t>“Self-Monitoring Treatment Integrity Checklist</a:t>
            </a:r>
            <a:r>
              <a:rPr lang="en-US" dirty="0" smtClean="0"/>
              <a:t>”</a:t>
            </a:r>
            <a:endParaRPr lang="en-US" dirty="0"/>
          </a:p>
        </p:txBody>
      </p:sp>
    </p:spTree>
    <p:extLst>
      <p:ext uri="{BB962C8B-B14F-4D97-AF65-F5344CB8AC3E}">
        <p14:creationId xmlns:p14="http://schemas.microsoft.com/office/powerpoint/2010/main" val="332451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7"/>
            <a:ext cx="8229600" cy="994151"/>
          </a:xfrm>
          <a:solidFill>
            <a:schemeClr val="bg1">
              <a:lumMod val="65000"/>
            </a:schemeClr>
          </a:solidFill>
        </p:spPr>
        <p:txBody>
          <a:bodyPr>
            <a:noAutofit/>
          </a:bodyPr>
          <a:lstStyle/>
          <a:p>
            <a:r>
              <a:rPr lang="en-US" sz="3600" dirty="0">
                <a:solidFill>
                  <a:schemeClr val="bg1"/>
                </a:solidFill>
              </a:rPr>
              <a:t>What </a:t>
            </a:r>
            <a:r>
              <a:rPr lang="en-US" sz="3600" dirty="0" smtClean="0">
                <a:solidFill>
                  <a:schemeClr val="bg1"/>
                </a:solidFill>
              </a:rPr>
              <a:t>do they think about it?</a:t>
            </a:r>
            <a:br>
              <a:rPr lang="en-US" sz="3600" dirty="0" smtClean="0">
                <a:solidFill>
                  <a:schemeClr val="bg1"/>
                </a:solidFill>
              </a:rPr>
            </a:br>
            <a:r>
              <a:rPr lang="en-US" sz="3600" dirty="0" smtClean="0">
                <a:solidFill>
                  <a:schemeClr val="bg1"/>
                </a:solidFill>
              </a:rPr>
              <a:t>Intervention Rating Profile (IRP-15)</a:t>
            </a:r>
            <a:endParaRPr lang="en-US" sz="3600" dirty="0">
              <a:solidFill>
                <a:schemeClr val="bg1"/>
              </a:solidFill>
            </a:endParaRPr>
          </a:p>
        </p:txBody>
      </p:sp>
      <p:pic>
        <p:nvPicPr>
          <p:cNvPr id="4" name="Picture 3"/>
          <p:cNvPicPr>
            <a:picLocks noChangeAspect="1"/>
          </p:cNvPicPr>
          <p:nvPr/>
        </p:nvPicPr>
        <p:blipFill>
          <a:blip r:embed="rId2"/>
          <a:stretch>
            <a:fillRect/>
          </a:stretch>
        </p:blipFill>
        <p:spPr>
          <a:xfrm>
            <a:off x="457200" y="1183824"/>
            <a:ext cx="3520761" cy="453117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a:off x="5243355" y="1183825"/>
            <a:ext cx="3443445" cy="4531175"/>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3219450" y="2154364"/>
            <a:ext cx="2705100" cy="2677656"/>
          </a:xfrm>
          <a:prstGeom prst="rect">
            <a:avLst/>
          </a:prstGeom>
          <a:solidFill>
            <a:schemeClr val="accent2">
              <a:lumMod val="60000"/>
              <a:lumOff val="40000"/>
            </a:schemeClr>
          </a:solidFill>
        </p:spPr>
        <p:txBody>
          <a:bodyPr wrap="square" rtlCol="0">
            <a:spAutoFit/>
          </a:bodyPr>
          <a:lstStyle/>
          <a:p>
            <a:r>
              <a:rPr lang="en-US" sz="2400" b="1" dirty="0" smtClean="0"/>
              <a:t>Completed by the teacher and/or parent participating in the intervention at two time points: Pre and post intervention </a:t>
            </a:r>
            <a:endParaRPr lang="en-US" sz="2400" b="1" dirty="0"/>
          </a:p>
        </p:txBody>
      </p:sp>
      <p:sp>
        <p:nvSpPr>
          <p:cNvPr id="8" name="Rounded Rectangle 7"/>
          <p:cNvSpPr/>
          <p:nvPr/>
        </p:nvSpPr>
        <p:spPr>
          <a:xfrm>
            <a:off x="2743200" y="5090898"/>
            <a:ext cx="3419145" cy="88443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See </a:t>
            </a:r>
            <a:r>
              <a:rPr lang="en-US" sz="1600" b="1" u="sng" dirty="0" smtClean="0"/>
              <a:t>Implementation </a:t>
            </a:r>
            <a:r>
              <a:rPr lang="en-US" sz="1600" dirty="0" smtClean="0"/>
              <a:t>folder for</a:t>
            </a:r>
          </a:p>
          <a:p>
            <a:pPr algn="ctr"/>
            <a:r>
              <a:rPr lang="en-US" sz="1600" dirty="0" smtClean="0"/>
              <a:t>“Social Validity Adapted IRP15_Pre/ Post_ Teacher</a:t>
            </a:r>
            <a:r>
              <a:rPr lang="en-US" dirty="0" smtClean="0"/>
              <a:t>”</a:t>
            </a:r>
            <a:endParaRPr lang="en-US" dirty="0"/>
          </a:p>
        </p:txBody>
      </p:sp>
    </p:spTree>
    <p:extLst>
      <p:ext uri="{BB962C8B-B14F-4D97-AF65-F5344CB8AC3E}">
        <p14:creationId xmlns:p14="http://schemas.microsoft.com/office/powerpoint/2010/main" val="28050732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968" y="218420"/>
            <a:ext cx="8229600" cy="1143000"/>
          </a:xfrm>
          <a:solidFill>
            <a:schemeClr val="bg1">
              <a:lumMod val="65000"/>
            </a:schemeClr>
          </a:solidFill>
        </p:spPr>
        <p:txBody>
          <a:bodyPr>
            <a:noAutofit/>
          </a:bodyPr>
          <a:lstStyle/>
          <a:p>
            <a:r>
              <a:rPr lang="en-US" sz="3600" dirty="0">
                <a:solidFill>
                  <a:schemeClr val="bg1"/>
                </a:solidFill>
              </a:rPr>
              <a:t>What </a:t>
            </a:r>
            <a:r>
              <a:rPr lang="en-US" sz="3600" dirty="0" smtClean="0">
                <a:solidFill>
                  <a:schemeClr val="bg1"/>
                </a:solidFill>
              </a:rPr>
              <a:t>do they think about it?</a:t>
            </a:r>
            <a:br>
              <a:rPr lang="en-US" sz="3600" dirty="0" smtClean="0">
                <a:solidFill>
                  <a:schemeClr val="bg1"/>
                </a:solidFill>
              </a:rPr>
            </a:br>
            <a:r>
              <a:rPr lang="en-US" sz="2800" dirty="0" smtClean="0">
                <a:solidFill>
                  <a:schemeClr val="bg1"/>
                </a:solidFill>
              </a:rPr>
              <a:t>Children’s Intervention Rating Profile </a:t>
            </a:r>
            <a:r>
              <a:rPr lang="en-US" sz="3600" dirty="0" smtClean="0">
                <a:solidFill>
                  <a:schemeClr val="bg1"/>
                </a:solidFill>
              </a:rPr>
              <a:t>(CIRP)</a:t>
            </a:r>
            <a:endParaRPr lang="en-US" sz="3600" dirty="0">
              <a:solidFill>
                <a:schemeClr val="bg1"/>
              </a:solidFill>
            </a:endParaRPr>
          </a:p>
        </p:txBody>
      </p:sp>
      <p:sp>
        <p:nvSpPr>
          <p:cNvPr id="6" name="TextBox 5"/>
          <p:cNvSpPr txBox="1"/>
          <p:nvPr/>
        </p:nvSpPr>
        <p:spPr>
          <a:xfrm>
            <a:off x="5788314" y="1677801"/>
            <a:ext cx="3229553" cy="1938992"/>
          </a:xfrm>
          <a:prstGeom prst="rect">
            <a:avLst/>
          </a:prstGeom>
          <a:solidFill>
            <a:schemeClr val="accent2">
              <a:lumMod val="60000"/>
              <a:lumOff val="40000"/>
            </a:schemeClr>
          </a:solidFill>
        </p:spPr>
        <p:txBody>
          <a:bodyPr wrap="square" rtlCol="0">
            <a:spAutoFit/>
          </a:bodyPr>
          <a:lstStyle/>
          <a:p>
            <a:r>
              <a:rPr lang="en-US" sz="2400" b="1" dirty="0" smtClean="0"/>
              <a:t>Completed by the student participating in the intervention at two time points: Pre and Post Intervention</a:t>
            </a:r>
            <a:endParaRPr lang="en-US" sz="24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242" y="1361420"/>
            <a:ext cx="5153744" cy="5010849"/>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301914" y="5872166"/>
            <a:ext cx="5486400" cy="523220"/>
          </a:xfrm>
          <a:prstGeom prst="rect">
            <a:avLst/>
          </a:prstGeom>
          <a:solidFill>
            <a:schemeClr val="accent2">
              <a:lumMod val="40000"/>
              <a:lumOff val="60000"/>
            </a:schemeClr>
          </a:solidFill>
        </p:spPr>
        <p:txBody>
          <a:bodyPr wrap="square" rtlCol="0">
            <a:spAutoFit/>
          </a:bodyPr>
          <a:lstStyle/>
          <a:p>
            <a:pPr algn="ctr"/>
            <a:r>
              <a:rPr lang="en-US" sz="2800" b="1" dirty="0" smtClean="0"/>
              <a:t>Pre and Post Versions </a:t>
            </a:r>
            <a:endParaRPr lang="en-US" sz="2800" b="1" dirty="0"/>
          </a:p>
        </p:txBody>
      </p:sp>
      <p:sp>
        <p:nvSpPr>
          <p:cNvPr id="8" name="Rounded Rectangle 7"/>
          <p:cNvSpPr/>
          <p:nvPr/>
        </p:nvSpPr>
        <p:spPr>
          <a:xfrm>
            <a:off x="5268423" y="4648200"/>
            <a:ext cx="3419145" cy="88443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See </a:t>
            </a:r>
            <a:r>
              <a:rPr lang="en-US" sz="1600" b="1" u="sng" dirty="0" smtClean="0"/>
              <a:t>Implementation </a:t>
            </a:r>
            <a:r>
              <a:rPr lang="en-US" sz="1600" dirty="0" smtClean="0"/>
              <a:t>folder for</a:t>
            </a:r>
          </a:p>
          <a:p>
            <a:pPr algn="ctr"/>
            <a:r>
              <a:rPr lang="en-US" sz="1600" dirty="0" smtClean="0"/>
              <a:t>“Social Validity Adapted </a:t>
            </a:r>
            <a:r>
              <a:rPr lang="en-US" sz="1600" dirty="0" err="1" smtClean="0"/>
              <a:t>CIRP_Pre</a:t>
            </a:r>
            <a:r>
              <a:rPr lang="en-US" sz="1600" dirty="0" smtClean="0"/>
              <a:t>/</a:t>
            </a:r>
            <a:r>
              <a:rPr lang="en-US" sz="1600" dirty="0" err="1" smtClean="0"/>
              <a:t>Post_Student</a:t>
            </a:r>
            <a:r>
              <a:rPr lang="en-US" dirty="0" smtClean="0"/>
              <a:t>”</a:t>
            </a:r>
            <a:endParaRPr lang="en-US" dirty="0"/>
          </a:p>
        </p:txBody>
      </p:sp>
    </p:spTree>
    <p:extLst>
      <p:ext uri="{BB962C8B-B14F-4D97-AF65-F5344CB8AC3E}">
        <p14:creationId xmlns:p14="http://schemas.microsoft.com/office/powerpoint/2010/main" val="398832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237207013"/>
              </p:ext>
            </p:extLst>
          </p:nvPr>
        </p:nvGraphicFramePr>
        <p:xfrm>
          <a:off x="0" y="528193"/>
          <a:ext cx="9119171" cy="6329807"/>
        </p:xfrm>
        <a:graphic>
          <a:graphicData uri="http://schemas.openxmlformats.org/drawingml/2006/table">
            <a:tbl>
              <a:tblPr firstRow="1" firstCol="1" bandRow="1">
                <a:tableStyleId>{21E4AEA4-8DFA-4A89-87EB-49C32662AFE0}</a:tableStyleId>
              </a:tblPr>
              <a:tblGrid>
                <a:gridCol w="1149475">
                  <a:extLst>
                    <a:ext uri="{9D8B030D-6E8A-4147-A177-3AD203B41FA5}">
                      <a16:colId xmlns:a16="http://schemas.microsoft.com/office/drawing/2014/main" val="20000"/>
                    </a:ext>
                  </a:extLst>
                </a:gridCol>
                <a:gridCol w="1532634">
                  <a:extLst>
                    <a:ext uri="{9D8B030D-6E8A-4147-A177-3AD203B41FA5}">
                      <a16:colId xmlns:a16="http://schemas.microsoft.com/office/drawing/2014/main" val="20001"/>
                    </a:ext>
                  </a:extLst>
                </a:gridCol>
                <a:gridCol w="3065268">
                  <a:extLst>
                    <a:ext uri="{9D8B030D-6E8A-4147-A177-3AD203B41FA5}">
                      <a16:colId xmlns:a16="http://schemas.microsoft.com/office/drawing/2014/main" val="20002"/>
                    </a:ext>
                  </a:extLst>
                </a:gridCol>
                <a:gridCol w="1720223">
                  <a:extLst>
                    <a:ext uri="{9D8B030D-6E8A-4147-A177-3AD203B41FA5}">
                      <a16:colId xmlns:a16="http://schemas.microsoft.com/office/drawing/2014/main" val="20003"/>
                    </a:ext>
                  </a:extLst>
                </a:gridCol>
                <a:gridCol w="1651571">
                  <a:extLst>
                    <a:ext uri="{9D8B030D-6E8A-4147-A177-3AD203B41FA5}">
                      <a16:colId xmlns:a16="http://schemas.microsoft.com/office/drawing/2014/main" val="20004"/>
                    </a:ext>
                  </a:extLst>
                </a:gridCol>
              </a:tblGrid>
              <a:tr h="378399">
                <a:tc>
                  <a:txBody>
                    <a:bodyPr/>
                    <a:lstStyle/>
                    <a:p>
                      <a:pPr marL="0" marR="0" algn="ctr">
                        <a:lnSpc>
                          <a:spcPct val="118000"/>
                        </a:lnSpc>
                        <a:spcBef>
                          <a:spcPts val="0"/>
                        </a:spcBef>
                        <a:spcAft>
                          <a:spcPts val="0"/>
                        </a:spcAft>
                      </a:pPr>
                      <a:r>
                        <a:rPr lang="en-US" sz="1600" kern="1400" dirty="0">
                          <a:effectLst/>
                        </a:rPr>
                        <a:t>Support</a:t>
                      </a:r>
                      <a:endParaRPr lang="en-US" sz="16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57" marR="49457" marT="0" marB="0"/>
                </a:tc>
                <a:tc>
                  <a:txBody>
                    <a:bodyPr/>
                    <a:lstStyle/>
                    <a:p>
                      <a:pPr marL="0" marR="0" algn="ctr">
                        <a:lnSpc>
                          <a:spcPct val="118000"/>
                        </a:lnSpc>
                        <a:spcBef>
                          <a:spcPts val="0"/>
                        </a:spcBef>
                        <a:spcAft>
                          <a:spcPts val="0"/>
                        </a:spcAft>
                      </a:pPr>
                      <a:r>
                        <a:rPr lang="en-US" sz="1600" kern="1400" dirty="0">
                          <a:effectLst/>
                        </a:rPr>
                        <a:t>Description</a:t>
                      </a:r>
                      <a:endParaRPr lang="en-US" sz="16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57" marR="49457" marT="0" marB="0"/>
                </a:tc>
                <a:tc>
                  <a:txBody>
                    <a:bodyPr/>
                    <a:lstStyle/>
                    <a:p>
                      <a:pPr marL="0" marR="0" algn="ctr">
                        <a:lnSpc>
                          <a:spcPct val="118000"/>
                        </a:lnSpc>
                        <a:spcBef>
                          <a:spcPts val="0"/>
                        </a:spcBef>
                        <a:spcAft>
                          <a:spcPts val="0"/>
                        </a:spcAft>
                      </a:pPr>
                      <a:r>
                        <a:rPr lang="en-US" sz="1600" kern="1400" dirty="0">
                          <a:effectLst/>
                        </a:rPr>
                        <a:t>School-wide Data:</a:t>
                      </a:r>
                    </a:p>
                    <a:p>
                      <a:pPr marL="0" marR="0" algn="ctr">
                        <a:lnSpc>
                          <a:spcPct val="118000"/>
                        </a:lnSpc>
                        <a:spcBef>
                          <a:spcPts val="0"/>
                        </a:spcBef>
                        <a:spcAft>
                          <a:spcPts val="0"/>
                        </a:spcAft>
                      </a:pPr>
                      <a:r>
                        <a:rPr lang="en-US" sz="1600" kern="1400" dirty="0">
                          <a:effectLst/>
                        </a:rPr>
                        <a:t>Entry Criteria</a:t>
                      </a:r>
                      <a:endParaRPr lang="en-US" sz="16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57" marR="49457" marT="0" marB="0"/>
                </a:tc>
                <a:tc>
                  <a:txBody>
                    <a:bodyPr/>
                    <a:lstStyle/>
                    <a:p>
                      <a:pPr marL="0" marR="0" algn="ctr">
                        <a:lnSpc>
                          <a:spcPct val="118000"/>
                        </a:lnSpc>
                        <a:spcBef>
                          <a:spcPts val="0"/>
                        </a:spcBef>
                        <a:spcAft>
                          <a:spcPts val="0"/>
                        </a:spcAft>
                      </a:pPr>
                      <a:r>
                        <a:rPr lang="en-US" sz="1600" kern="1400">
                          <a:effectLst/>
                        </a:rPr>
                        <a:t>Data to Monitor Progress</a:t>
                      </a:r>
                      <a:endParaRPr lang="en-US" sz="1600" kern="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57" marR="49457" marT="0" marB="0"/>
                </a:tc>
                <a:tc>
                  <a:txBody>
                    <a:bodyPr/>
                    <a:lstStyle/>
                    <a:p>
                      <a:pPr marL="0" marR="0" algn="ctr">
                        <a:lnSpc>
                          <a:spcPct val="118000"/>
                        </a:lnSpc>
                        <a:spcBef>
                          <a:spcPts val="0"/>
                        </a:spcBef>
                        <a:spcAft>
                          <a:spcPts val="0"/>
                        </a:spcAft>
                      </a:pPr>
                      <a:r>
                        <a:rPr lang="en-US" sz="1600" kern="1400" dirty="0">
                          <a:effectLst/>
                        </a:rPr>
                        <a:t>Exit Criteria</a:t>
                      </a:r>
                    </a:p>
                    <a:p>
                      <a:pPr marL="0" marR="0" algn="ctr">
                        <a:lnSpc>
                          <a:spcPct val="118000"/>
                        </a:lnSpc>
                        <a:spcBef>
                          <a:spcPts val="0"/>
                        </a:spcBef>
                        <a:spcAft>
                          <a:spcPts val="0"/>
                        </a:spcAft>
                      </a:pPr>
                      <a:r>
                        <a:rPr lang="en-US" sz="1600" kern="1400" dirty="0">
                          <a:effectLst/>
                        </a:rPr>
                        <a:t> </a:t>
                      </a:r>
                      <a:endParaRPr lang="en-US" sz="16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57" marR="49457" marT="0" marB="0"/>
                </a:tc>
                <a:extLst>
                  <a:ext uri="{0D108BD9-81ED-4DB2-BD59-A6C34878D82A}">
                    <a16:rowId xmlns:a16="http://schemas.microsoft.com/office/drawing/2014/main" val="10000"/>
                  </a:ext>
                </a:extLst>
              </a:tr>
              <a:tr h="4193600">
                <a:tc>
                  <a:txBody>
                    <a:bodyPr/>
                    <a:lstStyle/>
                    <a:p>
                      <a:pPr marL="0" marR="0">
                        <a:lnSpc>
                          <a:spcPct val="118000"/>
                        </a:lnSpc>
                        <a:spcBef>
                          <a:spcPts val="0"/>
                        </a:spcBef>
                        <a:spcAft>
                          <a:spcPts val="0"/>
                        </a:spcAft>
                      </a:pPr>
                      <a:r>
                        <a:rPr lang="en-US" sz="1600" kern="1400" dirty="0">
                          <a:effectLst/>
                        </a:rPr>
                        <a:t>Self-monitoring </a:t>
                      </a:r>
                      <a:endParaRPr lang="en-US" sz="16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57" marR="49457" marT="0" marB="0"/>
                </a:tc>
                <a:tc>
                  <a:txBody>
                    <a:bodyPr/>
                    <a:lstStyle/>
                    <a:p>
                      <a:pPr marL="0" marR="0">
                        <a:lnSpc>
                          <a:spcPct val="118000"/>
                        </a:lnSpc>
                        <a:spcBef>
                          <a:spcPts val="0"/>
                        </a:spcBef>
                        <a:spcAft>
                          <a:spcPts val="0"/>
                        </a:spcAft>
                      </a:pPr>
                      <a:r>
                        <a:rPr lang="en-US" sz="1600" kern="1400" dirty="0">
                          <a:effectLst/>
                        </a:rPr>
                        <a:t>Strategy implemented by student and teacher to improve academic performance (completion/ accuracy), academic behavior, or other target behavior.</a:t>
                      </a:r>
                      <a:endParaRPr lang="en-US" sz="16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57" marR="49457" marT="0" marB="0"/>
                </a:tc>
                <a:tc>
                  <a:txBody>
                    <a:bodyPr/>
                    <a:lstStyle/>
                    <a:p>
                      <a:pPr marL="0" marR="0">
                        <a:lnSpc>
                          <a:spcPct val="118000"/>
                        </a:lnSpc>
                        <a:spcBef>
                          <a:spcPts val="0"/>
                        </a:spcBef>
                        <a:spcAft>
                          <a:spcPts val="0"/>
                        </a:spcAft>
                      </a:pPr>
                      <a:r>
                        <a:rPr lang="en-US" sz="1600" kern="1400" dirty="0">
                          <a:effectLst/>
                        </a:rPr>
                        <a:t>Behavior: </a:t>
                      </a:r>
                    </a:p>
                    <a:p>
                      <a:pPr marL="342900" marR="0" lvl="0" indent="-342900">
                        <a:spcBef>
                          <a:spcPts val="0"/>
                        </a:spcBef>
                        <a:spcAft>
                          <a:spcPts val="0"/>
                        </a:spcAft>
                        <a:buFont typeface="Wingdings" panose="05000000000000000000" pitchFamily="2" charset="2"/>
                        <a:buChar char=""/>
                      </a:pPr>
                      <a:r>
                        <a:rPr lang="en-US" sz="1600" kern="1400" dirty="0">
                          <a:effectLst/>
                        </a:rPr>
                        <a:t>SRSS-E7 score: Moderate (4-8) </a:t>
                      </a:r>
                    </a:p>
                    <a:p>
                      <a:pPr marL="342900" marR="0" lvl="0" indent="-342900">
                        <a:spcBef>
                          <a:spcPts val="0"/>
                        </a:spcBef>
                        <a:spcAft>
                          <a:spcPts val="0"/>
                        </a:spcAft>
                        <a:buFont typeface="Wingdings" panose="05000000000000000000" pitchFamily="2" charset="2"/>
                        <a:buChar char=""/>
                      </a:pPr>
                      <a:r>
                        <a:rPr lang="en-US" sz="1600" kern="1400" dirty="0">
                          <a:effectLst/>
                        </a:rPr>
                        <a:t>SRSS-I5 score: Moderate (2-3)</a:t>
                      </a:r>
                    </a:p>
                    <a:p>
                      <a:pPr marL="0" marR="0">
                        <a:lnSpc>
                          <a:spcPct val="118000"/>
                        </a:lnSpc>
                        <a:spcBef>
                          <a:spcPts val="0"/>
                        </a:spcBef>
                        <a:spcAft>
                          <a:spcPts val="0"/>
                        </a:spcAft>
                      </a:pPr>
                      <a:r>
                        <a:rPr lang="en-US" sz="1600" kern="1400" dirty="0">
                          <a:effectLst/>
                        </a:rPr>
                        <a:t>or</a:t>
                      </a:r>
                    </a:p>
                    <a:p>
                      <a:pPr marL="342900" marR="0" lvl="0" indent="-342900">
                        <a:spcBef>
                          <a:spcPts val="0"/>
                        </a:spcBef>
                        <a:spcAft>
                          <a:spcPts val="0"/>
                        </a:spcAft>
                        <a:buFont typeface="Wingdings" panose="05000000000000000000" pitchFamily="2" charset="2"/>
                        <a:buChar char=""/>
                      </a:pPr>
                      <a:r>
                        <a:rPr lang="en-US" sz="1600" kern="1400" dirty="0">
                          <a:effectLst/>
                        </a:rPr>
                        <a:t>SRSS-E7 score: High (9-21) </a:t>
                      </a:r>
                    </a:p>
                    <a:p>
                      <a:pPr marL="342900" marR="0" lvl="0" indent="-342900">
                        <a:spcBef>
                          <a:spcPts val="0"/>
                        </a:spcBef>
                        <a:spcAft>
                          <a:spcPts val="0"/>
                        </a:spcAft>
                        <a:buFont typeface="Wingdings" panose="05000000000000000000" pitchFamily="2" charset="2"/>
                        <a:buChar char=""/>
                      </a:pPr>
                      <a:r>
                        <a:rPr lang="en-US" sz="1600" kern="1400" dirty="0">
                          <a:effectLst/>
                        </a:rPr>
                        <a:t>SRSS-I5 score: High (4-15)</a:t>
                      </a:r>
                    </a:p>
                    <a:p>
                      <a:pPr marL="0" marR="0">
                        <a:lnSpc>
                          <a:spcPct val="118000"/>
                        </a:lnSpc>
                        <a:spcBef>
                          <a:spcPts val="0"/>
                        </a:spcBef>
                        <a:spcAft>
                          <a:spcPts val="0"/>
                        </a:spcAft>
                      </a:pPr>
                      <a:r>
                        <a:rPr lang="en-US" sz="1600" kern="1400" dirty="0">
                          <a:effectLst/>
                        </a:rPr>
                        <a:t>or</a:t>
                      </a:r>
                    </a:p>
                    <a:p>
                      <a:pPr marL="342900" marR="0" lvl="0" indent="-342900">
                        <a:spcBef>
                          <a:spcPts val="0"/>
                        </a:spcBef>
                        <a:spcAft>
                          <a:spcPts val="0"/>
                        </a:spcAft>
                        <a:buFont typeface="Wingdings" panose="05000000000000000000" pitchFamily="2" charset="2"/>
                        <a:buChar char=""/>
                      </a:pPr>
                      <a:r>
                        <a:rPr lang="en-US" sz="1600" kern="1400" dirty="0">
                          <a:effectLst/>
                        </a:rPr>
                        <a:t>2 or more office discipline referrals (ODR</a:t>
                      </a:r>
                      <a:r>
                        <a:rPr lang="en-US" sz="1600" kern="1400" dirty="0" smtClean="0">
                          <a:effectLst/>
                        </a:rPr>
                        <a:t>)</a:t>
                      </a:r>
                      <a:endParaRPr lang="en-US" sz="1600" kern="1400" dirty="0">
                        <a:effectLst/>
                      </a:endParaRPr>
                    </a:p>
                    <a:p>
                      <a:pPr marL="0" marR="0">
                        <a:lnSpc>
                          <a:spcPct val="118000"/>
                        </a:lnSpc>
                        <a:spcBef>
                          <a:spcPts val="0"/>
                        </a:spcBef>
                        <a:spcAft>
                          <a:spcPts val="0"/>
                        </a:spcAft>
                      </a:pPr>
                      <a:r>
                        <a:rPr lang="en-US" sz="1600" kern="1400" dirty="0" smtClean="0">
                          <a:effectLst/>
                        </a:rPr>
                        <a:t>AND/OR</a:t>
                      </a:r>
                      <a:endParaRPr lang="en-US" sz="1600" kern="1400" dirty="0">
                        <a:effectLst/>
                      </a:endParaRPr>
                    </a:p>
                    <a:p>
                      <a:pPr marL="0" marR="0">
                        <a:lnSpc>
                          <a:spcPct val="118000"/>
                        </a:lnSpc>
                        <a:spcBef>
                          <a:spcPts val="0"/>
                        </a:spcBef>
                        <a:spcAft>
                          <a:spcPts val="0"/>
                        </a:spcAft>
                      </a:pPr>
                      <a:r>
                        <a:rPr lang="en-US" sz="1600" kern="1400" dirty="0">
                          <a:effectLst/>
                        </a:rPr>
                        <a:t>Academic: </a:t>
                      </a:r>
                    </a:p>
                    <a:p>
                      <a:pPr marL="342900" marR="0" lvl="0" indent="-342900">
                        <a:spcBef>
                          <a:spcPts val="0"/>
                        </a:spcBef>
                        <a:spcAft>
                          <a:spcPts val="0"/>
                        </a:spcAft>
                        <a:buFont typeface="Wingdings" panose="05000000000000000000" pitchFamily="2" charset="2"/>
                        <a:buChar char=""/>
                      </a:pPr>
                      <a:r>
                        <a:rPr lang="en-US" sz="1600" kern="1400" dirty="0">
                          <a:effectLst/>
                        </a:rPr>
                        <a:t>Progress report: 1 or more course failures</a:t>
                      </a:r>
                    </a:p>
                    <a:p>
                      <a:pPr marL="0" marR="0">
                        <a:lnSpc>
                          <a:spcPct val="118000"/>
                        </a:lnSpc>
                        <a:spcBef>
                          <a:spcPts val="0"/>
                        </a:spcBef>
                        <a:spcAft>
                          <a:spcPts val="0"/>
                        </a:spcAft>
                      </a:pPr>
                      <a:r>
                        <a:rPr lang="en-US" sz="1600" kern="1400" dirty="0">
                          <a:effectLst/>
                        </a:rPr>
                        <a:t>or</a:t>
                      </a:r>
                    </a:p>
                    <a:p>
                      <a:pPr marL="342900" marR="0" lvl="0" indent="-342900">
                        <a:spcBef>
                          <a:spcPts val="0"/>
                        </a:spcBef>
                        <a:spcAft>
                          <a:spcPts val="0"/>
                        </a:spcAft>
                        <a:buFont typeface="Wingdings" panose="05000000000000000000" pitchFamily="2" charset="2"/>
                        <a:buChar char=""/>
                      </a:pPr>
                      <a:r>
                        <a:rPr lang="en-US" sz="1600" kern="1400" dirty="0" err="1">
                          <a:effectLst/>
                        </a:rPr>
                        <a:t>AIMSweb</a:t>
                      </a:r>
                      <a:r>
                        <a:rPr lang="en-US" sz="1600" kern="1400" dirty="0">
                          <a:effectLst/>
                        </a:rPr>
                        <a:t>: intensive or strategic level (math or reading)</a:t>
                      </a:r>
                    </a:p>
                    <a:p>
                      <a:pPr marL="0" marR="0">
                        <a:lnSpc>
                          <a:spcPct val="118000"/>
                        </a:lnSpc>
                        <a:spcBef>
                          <a:spcPts val="0"/>
                        </a:spcBef>
                        <a:spcAft>
                          <a:spcPts val="0"/>
                        </a:spcAft>
                      </a:pPr>
                      <a:r>
                        <a:rPr lang="en-US" sz="1600" kern="1400" dirty="0">
                          <a:effectLst/>
                        </a:rPr>
                        <a:t>or</a:t>
                      </a:r>
                    </a:p>
                    <a:p>
                      <a:pPr marL="342900" marR="0" lvl="0" indent="-342900">
                        <a:spcBef>
                          <a:spcPts val="0"/>
                        </a:spcBef>
                        <a:spcAft>
                          <a:spcPts val="0"/>
                        </a:spcAft>
                        <a:buFont typeface="Wingdings" panose="05000000000000000000" pitchFamily="2" charset="2"/>
                        <a:buChar char=""/>
                      </a:pPr>
                      <a:r>
                        <a:rPr lang="en-US" sz="1600" kern="1400" dirty="0">
                          <a:effectLst/>
                        </a:rPr>
                        <a:t>Progress report:</a:t>
                      </a:r>
                    </a:p>
                    <a:p>
                      <a:pPr marL="0" marR="0">
                        <a:lnSpc>
                          <a:spcPct val="118000"/>
                        </a:lnSpc>
                        <a:spcBef>
                          <a:spcPts val="0"/>
                        </a:spcBef>
                        <a:spcAft>
                          <a:spcPts val="0"/>
                        </a:spcAft>
                      </a:pPr>
                      <a:r>
                        <a:rPr lang="en-US" sz="1600" kern="1400" dirty="0">
                          <a:effectLst/>
                        </a:rPr>
                        <a:t>Targeted for Growth for academic learning behaviors </a:t>
                      </a:r>
                      <a:endParaRPr lang="en-US" sz="16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57" marR="49457" marT="0" marB="0"/>
                </a:tc>
                <a:tc>
                  <a:txBody>
                    <a:bodyPr/>
                    <a:lstStyle/>
                    <a:p>
                      <a:pPr marL="0" marR="0">
                        <a:lnSpc>
                          <a:spcPct val="118000"/>
                        </a:lnSpc>
                        <a:spcBef>
                          <a:spcPts val="0"/>
                        </a:spcBef>
                        <a:spcAft>
                          <a:spcPts val="0"/>
                        </a:spcAft>
                      </a:pPr>
                      <a:r>
                        <a:rPr lang="en-US" sz="1600" kern="1400" dirty="0">
                          <a:effectLst/>
                        </a:rPr>
                        <a:t>Work completion and accuracy of the academic area of concern (or target behavior named in the self-monitoring plan</a:t>
                      </a:r>
                      <a:r>
                        <a:rPr lang="en-US" sz="1600" kern="1400" dirty="0" smtClean="0">
                          <a:effectLst/>
                        </a:rPr>
                        <a:t>)</a:t>
                      </a:r>
                    </a:p>
                    <a:p>
                      <a:pPr marL="0" marR="0">
                        <a:lnSpc>
                          <a:spcPct val="118000"/>
                        </a:lnSpc>
                        <a:spcBef>
                          <a:spcPts val="0"/>
                        </a:spcBef>
                        <a:spcAft>
                          <a:spcPts val="0"/>
                        </a:spcAft>
                      </a:pPr>
                      <a:r>
                        <a:rPr lang="en-US" sz="1600" kern="1400" dirty="0" smtClean="0">
                          <a:effectLst/>
                        </a:rPr>
                        <a:t> </a:t>
                      </a:r>
                    </a:p>
                    <a:p>
                      <a:pPr marL="0" marR="0">
                        <a:lnSpc>
                          <a:spcPct val="118000"/>
                        </a:lnSpc>
                        <a:spcBef>
                          <a:spcPts val="0"/>
                        </a:spcBef>
                        <a:spcAft>
                          <a:spcPts val="0"/>
                        </a:spcAft>
                      </a:pPr>
                      <a:r>
                        <a:rPr lang="en-US" sz="1600" kern="1400" dirty="0" smtClean="0">
                          <a:effectLst/>
                        </a:rPr>
                        <a:t>Grades </a:t>
                      </a:r>
                      <a:r>
                        <a:rPr lang="en-US" sz="1600" kern="1400" dirty="0">
                          <a:effectLst/>
                        </a:rPr>
                        <a:t>on progress </a:t>
                      </a:r>
                      <a:r>
                        <a:rPr lang="en-US" sz="1600" kern="1400" dirty="0" smtClean="0">
                          <a:effectLst/>
                        </a:rPr>
                        <a:t>reports</a:t>
                      </a:r>
                    </a:p>
                    <a:p>
                      <a:pPr marL="0" marR="0">
                        <a:lnSpc>
                          <a:spcPct val="118000"/>
                        </a:lnSpc>
                        <a:spcBef>
                          <a:spcPts val="0"/>
                        </a:spcBef>
                        <a:spcAft>
                          <a:spcPts val="0"/>
                        </a:spcAft>
                      </a:pPr>
                      <a:r>
                        <a:rPr lang="en-US" sz="1600" kern="1400" dirty="0" smtClean="0">
                          <a:effectLst/>
                        </a:rPr>
                        <a:t> </a:t>
                      </a:r>
                    </a:p>
                    <a:p>
                      <a:pPr marL="0" marR="0">
                        <a:lnSpc>
                          <a:spcPct val="118000"/>
                        </a:lnSpc>
                        <a:spcBef>
                          <a:spcPts val="0"/>
                        </a:spcBef>
                        <a:spcAft>
                          <a:spcPts val="0"/>
                        </a:spcAft>
                      </a:pPr>
                      <a:r>
                        <a:rPr lang="en-US" sz="1600" kern="1400" dirty="0" smtClean="0">
                          <a:effectLst/>
                        </a:rPr>
                        <a:t>Social </a:t>
                      </a:r>
                      <a:r>
                        <a:rPr lang="en-US" sz="1600" kern="1400" dirty="0">
                          <a:effectLst/>
                        </a:rPr>
                        <a:t>Validity: </a:t>
                      </a:r>
                    </a:p>
                    <a:p>
                      <a:pPr marL="0" marR="0">
                        <a:lnSpc>
                          <a:spcPct val="118000"/>
                        </a:lnSpc>
                        <a:spcBef>
                          <a:spcPts val="0"/>
                        </a:spcBef>
                        <a:spcAft>
                          <a:spcPts val="0"/>
                        </a:spcAft>
                      </a:pPr>
                      <a:r>
                        <a:rPr lang="en-US" sz="1600" kern="1400" dirty="0">
                          <a:effectLst/>
                        </a:rPr>
                        <a:t>Teacher: IRP-15</a:t>
                      </a:r>
                    </a:p>
                    <a:p>
                      <a:pPr marL="0" marR="0">
                        <a:lnSpc>
                          <a:spcPct val="118000"/>
                        </a:lnSpc>
                        <a:spcBef>
                          <a:spcPts val="0"/>
                        </a:spcBef>
                        <a:spcAft>
                          <a:spcPts val="0"/>
                        </a:spcAft>
                      </a:pPr>
                      <a:r>
                        <a:rPr lang="en-US" sz="1600" kern="1400" dirty="0">
                          <a:effectLst/>
                        </a:rPr>
                        <a:t>Student: CIRP</a:t>
                      </a:r>
                    </a:p>
                    <a:p>
                      <a:pPr marL="0" marR="0">
                        <a:lnSpc>
                          <a:spcPct val="118000"/>
                        </a:lnSpc>
                        <a:spcBef>
                          <a:spcPts val="0"/>
                        </a:spcBef>
                        <a:spcAft>
                          <a:spcPts val="0"/>
                        </a:spcAft>
                      </a:pPr>
                      <a:r>
                        <a:rPr lang="en-US" sz="1600" kern="1400" dirty="0" smtClean="0">
                          <a:effectLst/>
                        </a:rPr>
                        <a:t> </a:t>
                      </a:r>
                    </a:p>
                    <a:p>
                      <a:pPr marL="0" marR="0">
                        <a:lnSpc>
                          <a:spcPct val="118000"/>
                        </a:lnSpc>
                        <a:spcBef>
                          <a:spcPts val="0"/>
                        </a:spcBef>
                        <a:spcAft>
                          <a:spcPts val="0"/>
                        </a:spcAft>
                      </a:pPr>
                      <a:r>
                        <a:rPr lang="en-US" sz="1600" kern="1400" dirty="0" smtClean="0">
                          <a:effectLst/>
                        </a:rPr>
                        <a:t>Treatment Integrity:</a:t>
                      </a:r>
                    </a:p>
                    <a:p>
                      <a:pPr marL="0" marR="0">
                        <a:lnSpc>
                          <a:spcPct val="118000"/>
                        </a:lnSpc>
                        <a:spcBef>
                          <a:spcPts val="0"/>
                        </a:spcBef>
                        <a:spcAft>
                          <a:spcPts val="0"/>
                        </a:spcAft>
                      </a:pPr>
                      <a:r>
                        <a:rPr lang="en-US" sz="1600" kern="1400" dirty="0" smtClean="0">
                          <a:effectLst/>
                        </a:rPr>
                        <a:t>Implementation </a:t>
                      </a:r>
                      <a:r>
                        <a:rPr lang="en-US" sz="1600" kern="1400" dirty="0">
                          <a:effectLst/>
                        </a:rPr>
                        <a:t>&amp; treatment integrity checklist</a:t>
                      </a:r>
                      <a:endParaRPr lang="en-US" sz="16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57" marR="49457" marT="0" marB="0"/>
                </a:tc>
                <a:tc>
                  <a:txBody>
                    <a:bodyPr/>
                    <a:lstStyle/>
                    <a:p>
                      <a:pPr marL="0" marR="0">
                        <a:spcBef>
                          <a:spcPts val="0"/>
                        </a:spcBef>
                        <a:spcAft>
                          <a:spcPts val="0"/>
                        </a:spcAft>
                      </a:pPr>
                      <a:r>
                        <a:rPr lang="en-US" sz="1600" kern="1400" dirty="0">
                          <a:effectLst/>
                        </a:rPr>
                        <a:t>SRSS-E7 score: Low (1-3)</a:t>
                      </a:r>
                    </a:p>
                    <a:p>
                      <a:pPr marL="0" marR="0">
                        <a:lnSpc>
                          <a:spcPct val="118000"/>
                        </a:lnSpc>
                        <a:spcBef>
                          <a:spcPts val="0"/>
                        </a:spcBef>
                        <a:spcAft>
                          <a:spcPts val="0"/>
                        </a:spcAft>
                      </a:pPr>
                      <a:r>
                        <a:rPr lang="en-US" sz="1600" kern="1400" dirty="0">
                          <a:effectLst/>
                        </a:rPr>
                        <a:t>SRSS-I5 score: Low (1-2)</a:t>
                      </a:r>
                    </a:p>
                    <a:p>
                      <a:pPr marL="0" marR="0">
                        <a:lnSpc>
                          <a:spcPct val="118000"/>
                        </a:lnSpc>
                        <a:spcBef>
                          <a:spcPts val="0"/>
                        </a:spcBef>
                        <a:spcAft>
                          <a:spcPts val="0"/>
                        </a:spcAft>
                      </a:pPr>
                      <a:r>
                        <a:rPr lang="en-US" sz="1600" kern="1400" dirty="0">
                          <a:effectLst/>
                        </a:rPr>
                        <a:t> </a:t>
                      </a:r>
                    </a:p>
                    <a:p>
                      <a:pPr marL="0" marR="0">
                        <a:lnSpc>
                          <a:spcPct val="118000"/>
                        </a:lnSpc>
                        <a:spcBef>
                          <a:spcPts val="0"/>
                        </a:spcBef>
                        <a:spcAft>
                          <a:spcPts val="0"/>
                        </a:spcAft>
                      </a:pPr>
                      <a:r>
                        <a:rPr lang="en-US" sz="1600" kern="1400" dirty="0">
                          <a:effectLst/>
                        </a:rPr>
                        <a:t>Passing grade on progress report or report card in the academic area of concern (or target behavior named in the self-monitoring plan)</a:t>
                      </a:r>
                    </a:p>
                    <a:p>
                      <a:pPr marL="0" marR="0">
                        <a:lnSpc>
                          <a:spcPct val="118000"/>
                        </a:lnSpc>
                        <a:spcBef>
                          <a:spcPts val="0"/>
                        </a:spcBef>
                        <a:spcAft>
                          <a:spcPts val="0"/>
                        </a:spcAft>
                      </a:pPr>
                      <a:r>
                        <a:rPr lang="en-US" sz="1600" kern="1400" dirty="0">
                          <a:effectLst/>
                        </a:rPr>
                        <a:t> </a:t>
                      </a:r>
                      <a:endParaRPr lang="en-US" sz="16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57" marR="49457" marT="0" marB="0"/>
                </a:tc>
                <a:extLst>
                  <a:ext uri="{0D108BD9-81ED-4DB2-BD59-A6C34878D82A}">
                    <a16:rowId xmlns:a16="http://schemas.microsoft.com/office/drawing/2014/main" val="10001"/>
                  </a:ext>
                </a:extLst>
              </a:tr>
            </a:tbl>
          </a:graphicData>
        </a:graphic>
      </p:graphicFrame>
      <p:sp>
        <p:nvSpPr>
          <p:cNvPr id="7" name="Title 1"/>
          <p:cNvSpPr>
            <a:spLocks noGrp="1"/>
          </p:cNvSpPr>
          <p:nvPr>
            <p:ph type="title"/>
          </p:nvPr>
        </p:nvSpPr>
        <p:spPr>
          <a:xfrm>
            <a:off x="-5137" y="0"/>
            <a:ext cx="9124308" cy="533400"/>
          </a:xfrm>
          <a:solidFill>
            <a:schemeClr val="bg1">
              <a:lumMod val="65000"/>
            </a:schemeClr>
          </a:solidFill>
        </p:spPr>
        <p:txBody>
          <a:bodyPr>
            <a:noAutofit/>
          </a:bodyPr>
          <a:lstStyle/>
          <a:p>
            <a:r>
              <a:rPr lang="en-US" sz="3600" dirty="0" smtClean="0">
                <a:solidFill>
                  <a:schemeClr val="bg1"/>
                </a:solidFill>
              </a:rPr>
              <a:t>Sample Elementary Intervention Grid</a:t>
            </a:r>
            <a:endParaRPr lang="en-US" sz="3600" dirty="0">
              <a:solidFill>
                <a:schemeClr val="bg1"/>
              </a:solidFill>
            </a:endParaRPr>
          </a:p>
        </p:txBody>
      </p:sp>
    </p:spTree>
    <p:extLst>
      <p:ext uri="{BB962C8B-B14F-4D97-AF65-F5344CB8AC3E}">
        <p14:creationId xmlns:p14="http://schemas.microsoft.com/office/powerpoint/2010/main" val="41110462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1478478566"/>
              </p:ext>
            </p:extLst>
          </p:nvPr>
        </p:nvGraphicFramePr>
        <p:xfrm>
          <a:off x="-4280" y="805942"/>
          <a:ext cx="9148280" cy="6052058"/>
        </p:xfrm>
        <a:graphic>
          <a:graphicData uri="http://schemas.openxmlformats.org/drawingml/2006/table">
            <a:tbl>
              <a:tblPr firstRow="1" firstCol="1" bandRow="1">
                <a:tableStyleId>{21E4AEA4-8DFA-4A89-87EB-49C32662AFE0}</a:tableStyleId>
              </a:tblPr>
              <a:tblGrid>
                <a:gridCol w="1153144">
                  <a:extLst>
                    <a:ext uri="{9D8B030D-6E8A-4147-A177-3AD203B41FA5}">
                      <a16:colId xmlns:a16="http://schemas.microsoft.com/office/drawing/2014/main" val="20000"/>
                    </a:ext>
                  </a:extLst>
                </a:gridCol>
                <a:gridCol w="1441936">
                  <a:extLst>
                    <a:ext uri="{9D8B030D-6E8A-4147-A177-3AD203B41FA5}">
                      <a16:colId xmlns:a16="http://schemas.microsoft.com/office/drawing/2014/main" val="20001"/>
                    </a:ext>
                  </a:extLst>
                </a:gridCol>
                <a:gridCol w="3170643">
                  <a:extLst>
                    <a:ext uri="{9D8B030D-6E8A-4147-A177-3AD203B41FA5}">
                      <a16:colId xmlns:a16="http://schemas.microsoft.com/office/drawing/2014/main" val="20002"/>
                    </a:ext>
                  </a:extLst>
                </a:gridCol>
                <a:gridCol w="1782358">
                  <a:extLst>
                    <a:ext uri="{9D8B030D-6E8A-4147-A177-3AD203B41FA5}">
                      <a16:colId xmlns:a16="http://schemas.microsoft.com/office/drawing/2014/main" val="20003"/>
                    </a:ext>
                  </a:extLst>
                </a:gridCol>
                <a:gridCol w="1600199">
                  <a:extLst>
                    <a:ext uri="{9D8B030D-6E8A-4147-A177-3AD203B41FA5}">
                      <a16:colId xmlns:a16="http://schemas.microsoft.com/office/drawing/2014/main" val="20004"/>
                    </a:ext>
                  </a:extLst>
                </a:gridCol>
              </a:tblGrid>
              <a:tr h="378399">
                <a:tc>
                  <a:txBody>
                    <a:bodyPr/>
                    <a:lstStyle/>
                    <a:p>
                      <a:pPr marL="0" marR="0" algn="ctr">
                        <a:lnSpc>
                          <a:spcPct val="118000"/>
                        </a:lnSpc>
                        <a:spcBef>
                          <a:spcPts val="0"/>
                        </a:spcBef>
                        <a:spcAft>
                          <a:spcPts val="0"/>
                        </a:spcAft>
                      </a:pPr>
                      <a:r>
                        <a:rPr lang="en-US" sz="1700" kern="1400" dirty="0">
                          <a:effectLst/>
                        </a:rPr>
                        <a:t>Support</a:t>
                      </a:r>
                      <a:endParaRPr lang="en-US" sz="17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57" marR="49457" marT="0" marB="0">
                    <a:solidFill>
                      <a:schemeClr val="accent2">
                        <a:lumMod val="75000"/>
                      </a:schemeClr>
                    </a:solidFill>
                  </a:tcPr>
                </a:tc>
                <a:tc>
                  <a:txBody>
                    <a:bodyPr/>
                    <a:lstStyle/>
                    <a:p>
                      <a:pPr marL="0" marR="0" algn="ctr">
                        <a:lnSpc>
                          <a:spcPct val="118000"/>
                        </a:lnSpc>
                        <a:spcBef>
                          <a:spcPts val="0"/>
                        </a:spcBef>
                        <a:spcAft>
                          <a:spcPts val="0"/>
                        </a:spcAft>
                      </a:pPr>
                      <a:r>
                        <a:rPr lang="en-US" sz="1700" kern="1400" dirty="0">
                          <a:effectLst/>
                        </a:rPr>
                        <a:t>Description</a:t>
                      </a:r>
                      <a:endParaRPr lang="en-US" sz="17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57" marR="49457" marT="0" marB="0">
                    <a:solidFill>
                      <a:schemeClr val="accent2">
                        <a:lumMod val="75000"/>
                      </a:schemeClr>
                    </a:solidFill>
                  </a:tcPr>
                </a:tc>
                <a:tc>
                  <a:txBody>
                    <a:bodyPr/>
                    <a:lstStyle/>
                    <a:p>
                      <a:pPr marL="0" marR="0" algn="ctr">
                        <a:lnSpc>
                          <a:spcPct val="118000"/>
                        </a:lnSpc>
                        <a:spcBef>
                          <a:spcPts val="0"/>
                        </a:spcBef>
                        <a:spcAft>
                          <a:spcPts val="0"/>
                        </a:spcAft>
                      </a:pPr>
                      <a:r>
                        <a:rPr lang="en-US" sz="1700" kern="1400" dirty="0">
                          <a:effectLst/>
                        </a:rPr>
                        <a:t>School-wide Data:</a:t>
                      </a:r>
                    </a:p>
                    <a:p>
                      <a:pPr marL="0" marR="0" algn="ctr">
                        <a:lnSpc>
                          <a:spcPct val="118000"/>
                        </a:lnSpc>
                        <a:spcBef>
                          <a:spcPts val="0"/>
                        </a:spcBef>
                        <a:spcAft>
                          <a:spcPts val="0"/>
                        </a:spcAft>
                      </a:pPr>
                      <a:r>
                        <a:rPr lang="en-US" sz="1700" kern="1400" dirty="0">
                          <a:effectLst/>
                        </a:rPr>
                        <a:t>Entry Criteria</a:t>
                      </a:r>
                      <a:endParaRPr lang="en-US" sz="17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57" marR="49457" marT="0" marB="0">
                    <a:solidFill>
                      <a:schemeClr val="accent2">
                        <a:lumMod val="75000"/>
                      </a:schemeClr>
                    </a:solidFill>
                  </a:tcPr>
                </a:tc>
                <a:tc>
                  <a:txBody>
                    <a:bodyPr/>
                    <a:lstStyle/>
                    <a:p>
                      <a:pPr marL="0" marR="0" algn="ctr">
                        <a:lnSpc>
                          <a:spcPct val="118000"/>
                        </a:lnSpc>
                        <a:spcBef>
                          <a:spcPts val="0"/>
                        </a:spcBef>
                        <a:spcAft>
                          <a:spcPts val="0"/>
                        </a:spcAft>
                      </a:pPr>
                      <a:r>
                        <a:rPr lang="en-US" sz="1700" kern="1400">
                          <a:effectLst/>
                        </a:rPr>
                        <a:t>Data to Monitor Progress</a:t>
                      </a:r>
                      <a:endParaRPr lang="en-US" sz="1700" kern="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57" marR="49457" marT="0" marB="0">
                    <a:solidFill>
                      <a:schemeClr val="accent2">
                        <a:lumMod val="75000"/>
                      </a:schemeClr>
                    </a:solidFill>
                  </a:tcPr>
                </a:tc>
                <a:tc>
                  <a:txBody>
                    <a:bodyPr/>
                    <a:lstStyle/>
                    <a:p>
                      <a:pPr marL="0" marR="0" algn="ctr">
                        <a:lnSpc>
                          <a:spcPct val="118000"/>
                        </a:lnSpc>
                        <a:spcBef>
                          <a:spcPts val="0"/>
                        </a:spcBef>
                        <a:spcAft>
                          <a:spcPts val="0"/>
                        </a:spcAft>
                      </a:pPr>
                      <a:r>
                        <a:rPr lang="en-US" sz="1700" kern="1400" dirty="0">
                          <a:effectLst/>
                        </a:rPr>
                        <a:t>Exit Criteria</a:t>
                      </a:r>
                    </a:p>
                    <a:p>
                      <a:pPr marL="0" marR="0" algn="ctr">
                        <a:lnSpc>
                          <a:spcPct val="118000"/>
                        </a:lnSpc>
                        <a:spcBef>
                          <a:spcPts val="0"/>
                        </a:spcBef>
                        <a:spcAft>
                          <a:spcPts val="0"/>
                        </a:spcAft>
                      </a:pPr>
                      <a:r>
                        <a:rPr lang="en-US" sz="1700" kern="1400" dirty="0">
                          <a:effectLst/>
                        </a:rPr>
                        <a:t> </a:t>
                      </a:r>
                      <a:endParaRPr lang="en-US" sz="17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57" marR="49457" marT="0" marB="0">
                    <a:solidFill>
                      <a:schemeClr val="accent2">
                        <a:lumMod val="75000"/>
                      </a:schemeClr>
                    </a:solidFill>
                  </a:tcPr>
                </a:tc>
                <a:extLst>
                  <a:ext uri="{0D108BD9-81ED-4DB2-BD59-A6C34878D82A}">
                    <a16:rowId xmlns:a16="http://schemas.microsoft.com/office/drawing/2014/main" val="10000"/>
                  </a:ext>
                </a:extLst>
              </a:tr>
              <a:tr h="4193600">
                <a:tc>
                  <a:txBody>
                    <a:bodyPr/>
                    <a:lstStyle/>
                    <a:p>
                      <a:pPr marL="0" marR="0">
                        <a:lnSpc>
                          <a:spcPct val="118000"/>
                        </a:lnSpc>
                        <a:spcBef>
                          <a:spcPts val="0"/>
                        </a:spcBef>
                        <a:spcAft>
                          <a:spcPts val="0"/>
                        </a:spcAft>
                      </a:pPr>
                      <a:r>
                        <a:rPr lang="en-US" sz="1700" kern="1400" dirty="0">
                          <a:effectLst/>
                        </a:rPr>
                        <a:t>Self-monitoring </a:t>
                      </a:r>
                      <a:endParaRPr lang="en-US" sz="17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57" marR="49457" marT="0" marB="0">
                    <a:solidFill>
                      <a:schemeClr val="accent2">
                        <a:lumMod val="75000"/>
                      </a:schemeClr>
                    </a:solidFill>
                  </a:tcPr>
                </a:tc>
                <a:tc>
                  <a:txBody>
                    <a:bodyPr/>
                    <a:lstStyle/>
                    <a:p>
                      <a:pPr marL="0" marR="0">
                        <a:lnSpc>
                          <a:spcPct val="118000"/>
                        </a:lnSpc>
                        <a:spcBef>
                          <a:spcPts val="0"/>
                        </a:spcBef>
                        <a:spcAft>
                          <a:spcPts val="0"/>
                        </a:spcAft>
                      </a:pPr>
                      <a:r>
                        <a:rPr lang="en-US" sz="1700" kern="1400" dirty="0">
                          <a:effectLst/>
                        </a:rPr>
                        <a:t>Strategy implemented by student and teacher to improve academic performance (completion/ accuracy), academic behavior, or other target behavior.</a:t>
                      </a:r>
                      <a:endParaRPr lang="en-US" sz="17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57" marR="49457" marT="0" marB="0">
                    <a:solidFill>
                      <a:schemeClr val="accent1">
                        <a:lumMod val="20000"/>
                        <a:lumOff val="80000"/>
                      </a:schemeClr>
                    </a:solidFill>
                  </a:tcPr>
                </a:tc>
                <a:tc>
                  <a:txBody>
                    <a:bodyPr/>
                    <a:lstStyle/>
                    <a:p>
                      <a:r>
                        <a:rPr lang="en-US" sz="1700" kern="1200" dirty="0" smtClean="0">
                          <a:effectLst/>
                        </a:rPr>
                        <a:t>Behavior: </a:t>
                      </a:r>
                    </a:p>
                    <a:p>
                      <a:pPr lvl="0"/>
                      <a:r>
                        <a:rPr lang="en-US" sz="1700" kern="1200" dirty="0" smtClean="0">
                          <a:effectLst/>
                        </a:rPr>
                        <a:t>SRSS-E7 score: Moderate (4-8) </a:t>
                      </a:r>
                    </a:p>
                    <a:p>
                      <a:r>
                        <a:rPr lang="en-US" sz="1700" kern="1200" dirty="0" smtClean="0">
                          <a:effectLst/>
                        </a:rPr>
                        <a:t>or</a:t>
                      </a:r>
                    </a:p>
                    <a:p>
                      <a:pPr lvl="0"/>
                      <a:r>
                        <a:rPr lang="en-US" sz="1700" kern="1200" dirty="0" smtClean="0">
                          <a:effectLst/>
                        </a:rPr>
                        <a:t>SRSS-E7 score: High (9-21) </a:t>
                      </a:r>
                    </a:p>
                    <a:p>
                      <a:r>
                        <a:rPr lang="en-US" sz="1700" kern="1200" dirty="0" smtClean="0">
                          <a:effectLst/>
                        </a:rPr>
                        <a:t>or</a:t>
                      </a:r>
                    </a:p>
                    <a:p>
                      <a:pPr lvl="0"/>
                      <a:r>
                        <a:rPr lang="en-US" sz="1700" kern="1200" dirty="0" smtClean="0">
                          <a:effectLst/>
                        </a:rPr>
                        <a:t>2 or more office discipline referrals (ODR)</a:t>
                      </a:r>
                    </a:p>
                    <a:p>
                      <a:r>
                        <a:rPr lang="en-US" sz="1700" kern="1200" dirty="0" smtClean="0">
                          <a:effectLst/>
                        </a:rPr>
                        <a:t>or</a:t>
                      </a:r>
                    </a:p>
                    <a:p>
                      <a:pPr lvl="0"/>
                      <a:r>
                        <a:rPr lang="en-US" sz="1700" kern="1200" dirty="0" smtClean="0">
                          <a:effectLst/>
                        </a:rPr>
                        <a:t>Skyward: 2 or more missing assignments</a:t>
                      </a:r>
                    </a:p>
                    <a:p>
                      <a:r>
                        <a:rPr lang="en-US" sz="1700" kern="1200" dirty="0" smtClean="0">
                          <a:effectLst/>
                        </a:rPr>
                        <a:t> </a:t>
                      </a:r>
                    </a:p>
                    <a:p>
                      <a:r>
                        <a:rPr lang="en-US" sz="1700" kern="1200" dirty="0" smtClean="0">
                          <a:effectLst/>
                        </a:rPr>
                        <a:t>AND/ OR</a:t>
                      </a:r>
                    </a:p>
                    <a:p>
                      <a:r>
                        <a:rPr lang="en-US" sz="1700" kern="1200" dirty="0" smtClean="0">
                          <a:effectLst/>
                        </a:rPr>
                        <a:t> </a:t>
                      </a:r>
                    </a:p>
                    <a:p>
                      <a:r>
                        <a:rPr lang="en-US" sz="1700" kern="1200" dirty="0" smtClean="0">
                          <a:effectLst/>
                        </a:rPr>
                        <a:t>Academic: </a:t>
                      </a:r>
                    </a:p>
                    <a:p>
                      <a:pPr lvl="0"/>
                      <a:r>
                        <a:rPr lang="en-US" sz="1700" kern="1200" dirty="0" smtClean="0">
                          <a:effectLst/>
                        </a:rPr>
                        <a:t>Report card: 1 or more course failures</a:t>
                      </a:r>
                    </a:p>
                    <a:p>
                      <a:r>
                        <a:rPr lang="en-US" sz="1700" kern="1200" dirty="0" smtClean="0">
                          <a:effectLst/>
                        </a:rPr>
                        <a:t>or</a:t>
                      </a:r>
                    </a:p>
                    <a:p>
                      <a:pPr lvl="0"/>
                      <a:r>
                        <a:rPr lang="en-US" sz="1700" kern="1200" dirty="0" err="1" smtClean="0">
                          <a:effectLst/>
                        </a:rPr>
                        <a:t>AIMSweb</a:t>
                      </a:r>
                      <a:r>
                        <a:rPr lang="en-US" sz="1700" kern="1200" dirty="0" smtClean="0">
                          <a:effectLst/>
                        </a:rPr>
                        <a:t>: intensive or strategic level (math or reading)</a:t>
                      </a:r>
                    </a:p>
                    <a:p>
                      <a:r>
                        <a:rPr lang="en-US" sz="1700" kern="1200" dirty="0" smtClean="0">
                          <a:effectLst/>
                        </a:rPr>
                        <a:t>or</a:t>
                      </a:r>
                    </a:p>
                    <a:p>
                      <a:r>
                        <a:rPr lang="en-US" sz="1700" kern="1200" dirty="0" smtClean="0">
                          <a:effectLst/>
                        </a:rPr>
                        <a:t>Below 2.5 GPA </a:t>
                      </a:r>
                      <a:endParaRPr lang="en-US" sz="17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57" marR="49457" marT="0" marB="0">
                    <a:solidFill>
                      <a:schemeClr val="accent1">
                        <a:lumMod val="20000"/>
                        <a:lumOff val="80000"/>
                      </a:schemeClr>
                    </a:solidFill>
                  </a:tcPr>
                </a:tc>
                <a:tc>
                  <a:txBody>
                    <a:bodyPr/>
                    <a:lstStyle/>
                    <a:p>
                      <a:r>
                        <a:rPr lang="en-US" sz="1700" kern="1200" dirty="0" smtClean="0">
                          <a:effectLst/>
                        </a:rPr>
                        <a:t>Work completion and accuracy of the academic area of concern (or target behavior named in the self-monitoring plan)</a:t>
                      </a:r>
                    </a:p>
                    <a:p>
                      <a:r>
                        <a:rPr lang="en-US" sz="1700" kern="1200" dirty="0" smtClean="0">
                          <a:effectLst/>
                        </a:rPr>
                        <a:t> </a:t>
                      </a:r>
                    </a:p>
                    <a:p>
                      <a:r>
                        <a:rPr lang="en-US" sz="1700" kern="1200" dirty="0" smtClean="0">
                          <a:effectLst/>
                        </a:rPr>
                        <a:t>Passing grades on progress reports</a:t>
                      </a:r>
                    </a:p>
                    <a:p>
                      <a:r>
                        <a:rPr lang="en-US" sz="1700" kern="1200" dirty="0" smtClean="0">
                          <a:effectLst/>
                        </a:rPr>
                        <a:t> </a:t>
                      </a:r>
                    </a:p>
                    <a:p>
                      <a:r>
                        <a:rPr lang="en-US" sz="1700" kern="1200" dirty="0" smtClean="0">
                          <a:effectLst/>
                        </a:rPr>
                        <a:t>Social Validity: </a:t>
                      </a:r>
                    </a:p>
                    <a:p>
                      <a:r>
                        <a:rPr lang="en-US" sz="1700" kern="1200" dirty="0" smtClean="0">
                          <a:effectLst/>
                        </a:rPr>
                        <a:t>Teacher: IRP-15</a:t>
                      </a:r>
                    </a:p>
                    <a:p>
                      <a:r>
                        <a:rPr lang="en-US" sz="1700" kern="1200" dirty="0" smtClean="0">
                          <a:effectLst/>
                        </a:rPr>
                        <a:t>Student: CIRP</a:t>
                      </a:r>
                    </a:p>
                    <a:p>
                      <a:r>
                        <a:rPr lang="en-US" sz="1700" kern="1200" dirty="0" smtClean="0">
                          <a:effectLst/>
                        </a:rPr>
                        <a:t> </a:t>
                      </a:r>
                    </a:p>
                    <a:p>
                      <a:r>
                        <a:rPr lang="en-US" sz="1700" kern="1200" dirty="0" smtClean="0">
                          <a:effectLst/>
                        </a:rPr>
                        <a:t>Treatment Integrity:</a:t>
                      </a:r>
                    </a:p>
                    <a:p>
                      <a:r>
                        <a:rPr lang="en-US" sz="1700" kern="1200" dirty="0" smtClean="0">
                          <a:effectLst/>
                        </a:rPr>
                        <a:t>Implementation &amp; treatment integrity checklist</a:t>
                      </a:r>
                      <a:endParaRPr lang="en-US" sz="17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57" marR="49457" marT="0" marB="0">
                    <a:solidFill>
                      <a:schemeClr val="accent1">
                        <a:lumMod val="20000"/>
                        <a:lumOff val="80000"/>
                      </a:schemeClr>
                    </a:solidFill>
                  </a:tcPr>
                </a:tc>
                <a:tc>
                  <a:txBody>
                    <a:bodyPr/>
                    <a:lstStyle/>
                    <a:p>
                      <a:r>
                        <a:rPr lang="en-US" sz="1700" kern="1200" dirty="0" smtClean="0">
                          <a:effectLst/>
                        </a:rPr>
                        <a:t>SRSS-E7 score: Low (1-3)</a:t>
                      </a:r>
                    </a:p>
                    <a:p>
                      <a:r>
                        <a:rPr lang="en-US" sz="1700" kern="1200" dirty="0" smtClean="0">
                          <a:effectLst/>
                        </a:rPr>
                        <a:t> </a:t>
                      </a:r>
                    </a:p>
                    <a:p>
                      <a:r>
                        <a:rPr lang="en-US" sz="1700" kern="1200" dirty="0" smtClean="0">
                          <a:effectLst/>
                        </a:rPr>
                        <a:t>Passing grade on progress report or report card in the academic area of concern (or target behavior named in the self-monitoring plan)</a:t>
                      </a:r>
                      <a:endParaRPr lang="en-US" sz="17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57" marR="49457" marT="0" marB="0">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7" name="Title 1"/>
          <p:cNvSpPr>
            <a:spLocks noGrp="1"/>
          </p:cNvSpPr>
          <p:nvPr>
            <p:ph type="title"/>
          </p:nvPr>
        </p:nvSpPr>
        <p:spPr>
          <a:xfrm>
            <a:off x="0" y="0"/>
            <a:ext cx="9144000" cy="838200"/>
          </a:xfrm>
          <a:solidFill>
            <a:schemeClr val="bg1">
              <a:lumMod val="65000"/>
            </a:schemeClr>
          </a:solidFill>
        </p:spPr>
        <p:txBody>
          <a:bodyPr>
            <a:noAutofit/>
          </a:bodyPr>
          <a:lstStyle/>
          <a:p>
            <a:r>
              <a:rPr lang="en-US" sz="3600" dirty="0" smtClean="0">
                <a:solidFill>
                  <a:schemeClr val="bg1"/>
                </a:solidFill>
              </a:rPr>
              <a:t>Sample Secondary Intervention Grid</a:t>
            </a:r>
            <a:endParaRPr lang="en-US" sz="3600" dirty="0">
              <a:solidFill>
                <a:schemeClr val="bg1"/>
              </a:solidFill>
            </a:endParaRPr>
          </a:p>
        </p:txBody>
      </p:sp>
    </p:spTree>
    <p:extLst>
      <p:ext uri="{BB962C8B-B14F-4D97-AF65-F5344CB8AC3E}">
        <p14:creationId xmlns:p14="http://schemas.microsoft.com/office/powerpoint/2010/main" val="36036744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k923l138\AppData\Local\Microsoft\Windows\Temporary Internet Files\Content.Outlook\T7GB29J4\photo (24).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2209800" y="1600200"/>
            <a:ext cx="4594064" cy="411479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itle 2"/>
          <p:cNvSpPr>
            <a:spLocks noGrp="1"/>
          </p:cNvSpPr>
          <p:nvPr>
            <p:ph type="title"/>
          </p:nvPr>
        </p:nvSpPr>
        <p:spPr>
          <a:solidFill>
            <a:schemeClr val="bg1">
              <a:lumMod val="65000"/>
            </a:schemeClr>
          </a:solidFill>
        </p:spPr>
        <p:txBody>
          <a:bodyPr/>
          <a:lstStyle/>
          <a:p>
            <a:r>
              <a:rPr lang="en-US" dirty="0"/>
              <a:t>Expanding Your Tool Kit</a:t>
            </a:r>
          </a:p>
        </p:txBody>
      </p:sp>
    </p:spTree>
    <p:extLst>
      <p:ext uri="{BB962C8B-B14F-4D97-AF65-F5344CB8AC3E}">
        <p14:creationId xmlns:p14="http://schemas.microsoft.com/office/powerpoint/2010/main" val="33705967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02419512"/>
              </p:ext>
            </p:extLst>
          </p:nvPr>
        </p:nvGraphicFramePr>
        <p:xfrm>
          <a:off x="2362200" y="1905000"/>
          <a:ext cx="6629400" cy="4953000"/>
        </p:xfrm>
        <a:graphic>
          <a:graphicData uri="http://schemas.openxmlformats.org/drawingml/2006/table">
            <a:tbl>
              <a:tblPr firstRow="1" firstCol="1" bandRow="1">
                <a:tableStyleId>{5C22544A-7EE6-4342-B048-85BDC9FD1C3A}</a:tableStyleId>
              </a:tblPr>
              <a:tblGrid>
                <a:gridCol w="6629400">
                  <a:extLst>
                    <a:ext uri="{9D8B030D-6E8A-4147-A177-3AD203B41FA5}">
                      <a16:colId xmlns:a16="http://schemas.microsoft.com/office/drawing/2014/main" val="20000"/>
                    </a:ext>
                  </a:extLst>
                </a:gridCol>
              </a:tblGrid>
              <a:tr h="2476500">
                <a:tc>
                  <a:txBody>
                    <a:bodyPr/>
                    <a:lstStyle/>
                    <a:p>
                      <a:pPr marL="0" marR="0">
                        <a:spcBef>
                          <a:spcPts val="0"/>
                        </a:spcBef>
                        <a:spcAft>
                          <a:spcPts val="0"/>
                        </a:spcAft>
                      </a:pPr>
                      <a:r>
                        <a:rPr lang="en-US" sz="2000" b="0" dirty="0" smtClean="0">
                          <a:solidFill>
                            <a:schemeClr val="tx1"/>
                          </a:solidFill>
                          <a:effectLst/>
                        </a:rPr>
                        <a:t>Lane, K. L.,  Menzies, H. M., Bruhn, A.L., &amp; </a:t>
                      </a:r>
                      <a:r>
                        <a:rPr lang="en-US" sz="2000" b="0" dirty="0" err="1" smtClean="0">
                          <a:solidFill>
                            <a:schemeClr val="tx1"/>
                          </a:solidFill>
                          <a:effectLst/>
                        </a:rPr>
                        <a:t>Crnobori</a:t>
                      </a:r>
                      <a:r>
                        <a:rPr lang="en-US" sz="2000" b="0" dirty="0" smtClean="0">
                          <a:solidFill>
                            <a:schemeClr val="tx1"/>
                          </a:solidFill>
                          <a:effectLst/>
                        </a:rPr>
                        <a:t>, M.</a:t>
                      </a:r>
                      <a:r>
                        <a:rPr lang="en-US" sz="2000" b="0" baseline="0" dirty="0" smtClean="0">
                          <a:solidFill>
                            <a:schemeClr val="tx1"/>
                          </a:solidFill>
                          <a:effectLst/>
                        </a:rPr>
                        <a:t> (</a:t>
                      </a:r>
                      <a:r>
                        <a:rPr lang="en-US" sz="2000" b="0" dirty="0" smtClean="0">
                          <a:solidFill>
                            <a:schemeClr val="tx1"/>
                          </a:solidFill>
                          <a:effectLst/>
                        </a:rPr>
                        <a:t>2011). </a:t>
                      </a:r>
                      <a:r>
                        <a:rPr lang="en-US" sz="2000" b="0" i="1" dirty="0" smtClean="0">
                          <a:solidFill>
                            <a:schemeClr val="tx1"/>
                          </a:solidFill>
                          <a:effectLst/>
                        </a:rPr>
                        <a:t>Managing </a:t>
                      </a:r>
                      <a:r>
                        <a:rPr lang="en-US" sz="2000" b="0" i="1" dirty="0">
                          <a:solidFill>
                            <a:schemeClr val="tx1"/>
                          </a:solidFill>
                          <a:effectLst/>
                        </a:rPr>
                        <a:t>Challenging Behaviors in Schools: Research-Based Strategies That </a:t>
                      </a:r>
                      <a:r>
                        <a:rPr lang="en-US" sz="2000" b="0" i="1" dirty="0" smtClean="0">
                          <a:solidFill>
                            <a:schemeClr val="tx1"/>
                          </a:solidFill>
                          <a:effectLst/>
                        </a:rPr>
                        <a:t>Work.</a:t>
                      </a:r>
                      <a:r>
                        <a:rPr lang="en-US" sz="2000" b="0" i="1" baseline="0" dirty="0" smtClean="0">
                          <a:solidFill>
                            <a:schemeClr val="tx1"/>
                          </a:solidFill>
                          <a:effectLst/>
                        </a:rPr>
                        <a:t> </a:t>
                      </a:r>
                      <a:r>
                        <a:rPr lang="en-US" sz="2000" b="0" i="0" baseline="0" dirty="0" smtClean="0">
                          <a:solidFill>
                            <a:schemeClr val="tx1"/>
                          </a:solidFill>
                          <a:effectLst/>
                        </a:rPr>
                        <a:t>New York, NY:  Guilford Press.</a:t>
                      </a:r>
                      <a:endParaRPr lang="en-US" sz="2000" b="0" dirty="0">
                        <a:solidFill>
                          <a:schemeClr val="tx1"/>
                        </a:solidFill>
                        <a:effectLst/>
                        <a:latin typeface="Times New Roman"/>
                        <a:ea typeface="Calibri"/>
                      </a:endParaRPr>
                    </a:p>
                  </a:txBody>
                  <a:tcPr marL="68580" marR="68580" marT="0" marB="0" anchor="ctr">
                    <a:noFill/>
                  </a:tcPr>
                </a:tc>
                <a:extLst>
                  <a:ext uri="{0D108BD9-81ED-4DB2-BD59-A6C34878D82A}">
                    <a16:rowId xmlns:a16="http://schemas.microsoft.com/office/drawing/2014/main" val="10000"/>
                  </a:ext>
                </a:extLst>
              </a:tr>
              <a:tr h="2476500">
                <a:tc>
                  <a:txBody>
                    <a:bodyPr/>
                    <a:lstStyle/>
                    <a:p>
                      <a:pPr marL="0" marR="0">
                        <a:spcBef>
                          <a:spcPts val="0"/>
                        </a:spcBef>
                        <a:spcAft>
                          <a:spcPts val="0"/>
                        </a:spcAft>
                      </a:pPr>
                      <a:r>
                        <a:rPr lang="en-US" sz="2000" b="0" dirty="0" smtClean="0">
                          <a:solidFill>
                            <a:schemeClr val="tx1"/>
                          </a:solidFill>
                          <a:effectLst/>
                        </a:rPr>
                        <a:t>Lane, K. L.,</a:t>
                      </a:r>
                      <a:r>
                        <a:rPr lang="en-US" sz="2000" b="0" baseline="0" dirty="0" smtClean="0">
                          <a:solidFill>
                            <a:schemeClr val="tx1"/>
                          </a:solidFill>
                          <a:effectLst/>
                        </a:rPr>
                        <a:t> </a:t>
                      </a:r>
                      <a:r>
                        <a:rPr lang="en-US" sz="2000" b="0" dirty="0" smtClean="0">
                          <a:solidFill>
                            <a:schemeClr val="tx1"/>
                          </a:solidFill>
                          <a:effectLst/>
                        </a:rPr>
                        <a:t>Menzies, H. M., Ennis,</a:t>
                      </a:r>
                      <a:r>
                        <a:rPr lang="en-US" sz="2000" b="0" baseline="0" dirty="0" smtClean="0">
                          <a:solidFill>
                            <a:schemeClr val="tx1"/>
                          </a:solidFill>
                          <a:effectLst/>
                        </a:rPr>
                        <a:t> R. P., &amp; Oakes, W. P. (</a:t>
                      </a:r>
                      <a:r>
                        <a:rPr lang="en-US" sz="2000" b="0" dirty="0" smtClean="0">
                          <a:solidFill>
                            <a:schemeClr val="tx1"/>
                          </a:solidFill>
                          <a:effectLst/>
                        </a:rPr>
                        <a:t>2015). </a:t>
                      </a:r>
                      <a:r>
                        <a:rPr lang="en-US" sz="2000" b="0" i="1" dirty="0" smtClean="0">
                          <a:solidFill>
                            <a:schemeClr val="tx1"/>
                          </a:solidFill>
                          <a:effectLst/>
                        </a:rPr>
                        <a:t>Supporting behavior</a:t>
                      </a:r>
                      <a:r>
                        <a:rPr lang="en-US" sz="2000" b="0" i="1" baseline="0" dirty="0" smtClean="0">
                          <a:solidFill>
                            <a:schemeClr val="tx1"/>
                          </a:solidFill>
                          <a:effectLst/>
                        </a:rPr>
                        <a:t> for school success: A step-by-step guide to key strategies</a:t>
                      </a:r>
                      <a:r>
                        <a:rPr lang="en-US" sz="2000" b="0" i="0" dirty="0" smtClean="0">
                          <a:solidFill>
                            <a:schemeClr val="tx1"/>
                          </a:solidFill>
                          <a:effectLst/>
                        </a:rPr>
                        <a:t>.</a:t>
                      </a:r>
                      <a:r>
                        <a:rPr lang="en-US" sz="2000" b="0" i="0" baseline="0" dirty="0" smtClean="0">
                          <a:solidFill>
                            <a:schemeClr val="tx1"/>
                          </a:solidFill>
                          <a:effectLst/>
                        </a:rPr>
                        <a:t> New York, NY:  Guilford Press.</a:t>
                      </a:r>
                      <a:endParaRPr lang="en-US" sz="2000" b="0" dirty="0">
                        <a:solidFill>
                          <a:schemeClr val="tx1"/>
                        </a:solidFill>
                        <a:effectLst/>
                        <a:latin typeface="Times New Roman"/>
                        <a:ea typeface="Calibri"/>
                      </a:endParaRPr>
                    </a:p>
                  </a:txBody>
                  <a:tcPr marL="68580" marR="68580" marT="0" marB="0" anchor="ctr">
                    <a:noFill/>
                  </a:tcPr>
                </a:tc>
                <a:extLst>
                  <a:ext uri="{0D108BD9-81ED-4DB2-BD59-A6C34878D82A}">
                    <a16:rowId xmlns:a16="http://schemas.microsoft.com/office/drawing/2014/main" val="10001"/>
                  </a:ext>
                </a:extLst>
              </a:tr>
            </a:tbl>
          </a:graphicData>
        </a:graphic>
      </p:graphicFrame>
      <p:sp>
        <p:nvSpPr>
          <p:cNvPr id="5" name="Title 1"/>
          <p:cNvSpPr txBox="1">
            <a:spLocks/>
          </p:cNvSpPr>
          <p:nvPr/>
        </p:nvSpPr>
        <p:spPr>
          <a:xfrm>
            <a:off x="457200" y="182880"/>
            <a:ext cx="8229600" cy="655320"/>
          </a:xfrm>
          <a:prstGeom prst="rect">
            <a:avLst/>
          </a:prstGeom>
          <a:solidFill>
            <a:schemeClr val="bg1">
              <a:lumMod val="65000"/>
            </a:schemeClr>
          </a:solidFill>
        </p:spPr>
        <p:txBody>
          <a:bodyPr>
            <a:normAutofit fontScale="97500"/>
          </a:bodyPr>
          <a:lst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en-US" sz="3600" dirty="0" smtClean="0">
                <a:solidFill>
                  <a:schemeClr val="bg1"/>
                </a:solidFill>
                <a:effectLst/>
                <a:latin typeface="+mn-lt"/>
              </a:rPr>
              <a:t>Recommended Resources</a:t>
            </a:r>
            <a:endParaRPr lang="en-US" sz="3600" dirty="0">
              <a:solidFill>
                <a:schemeClr val="bg1"/>
              </a:solidFill>
              <a:effectLst/>
              <a:latin typeface="+mn-lt"/>
            </a:endParaRPr>
          </a:p>
        </p:txBody>
      </p:sp>
      <p:pic>
        <p:nvPicPr>
          <p:cNvPr id="2051" name="Picture 3" descr="http://www.guilford.com/covers/large/9781606239513.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57200" y="1524000"/>
            <a:ext cx="1600200" cy="2108263"/>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442912" y="4038600"/>
            <a:ext cx="1614488" cy="2299544"/>
          </a:xfrm>
          <a:prstGeom prst="rect">
            <a:avLst/>
          </a:prstGeom>
        </p:spPr>
      </p:pic>
      <p:sp>
        <p:nvSpPr>
          <p:cNvPr id="6" name="Content Placeholder 1"/>
          <p:cNvSpPr txBox="1">
            <a:spLocks/>
          </p:cNvSpPr>
          <p:nvPr/>
        </p:nvSpPr>
        <p:spPr>
          <a:xfrm>
            <a:off x="2590800" y="472868"/>
            <a:ext cx="4724399" cy="1643605"/>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Brush Script MT" pitchFamily="66" charset="0"/>
              <a:buNone/>
            </a:pPr>
            <a:endParaRPr lang="en-US" dirty="0" smtClean="0"/>
          </a:p>
          <a:p>
            <a:pPr marL="0" indent="0" algn="ctr">
              <a:buFont typeface="Brush Script MT" pitchFamily="66" charset="0"/>
              <a:buNone/>
            </a:pPr>
            <a:r>
              <a:rPr lang="en-US" dirty="0" smtClean="0"/>
              <a:t>Questions:</a:t>
            </a:r>
          </a:p>
          <a:p>
            <a:pPr marL="0" indent="0" algn="ctr">
              <a:buFont typeface="Brush Script MT" pitchFamily="66" charset="0"/>
              <a:buNone/>
            </a:pPr>
            <a:r>
              <a:rPr lang="en-US" sz="2700" b="1" dirty="0" smtClean="0">
                <a:solidFill>
                  <a:schemeClr val="tx1"/>
                </a:solidFill>
                <a:hlinkClick r:id="rId4"/>
              </a:rPr>
              <a:t>wendy.oakes@asu.edu</a:t>
            </a:r>
            <a:endParaRPr lang="en-US" sz="2700" b="1" dirty="0" smtClean="0">
              <a:solidFill>
                <a:schemeClr val="tx1"/>
              </a:solidFill>
              <a:hlinkClick r:id="rId4"/>
            </a:endParaRPr>
          </a:p>
          <a:p>
            <a:pPr marL="0" indent="0" algn="ctr">
              <a:buFont typeface="Brush Script MT" pitchFamily="66" charset="0"/>
              <a:buNone/>
            </a:pPr>
            <a:r>
              <a:rPr lang="en-US" sz="2700" b="1" dirty="0" smtClean="0">
                <a:solidFill>
                  <a:schemeClr val="tx1"/>
                </a:solidFill>
                <a:hlinkClick r:id="rId4"/>
              </a:rPr>
              <a:t>kathleen.lane@ku.edu</a:t>
            </a:r>
            <a:endParaRPr lang="en-US" sz="2700" b="1" dirty="0" smtClean="0">
              <a:solidFill>
                <a:schemeClr val="tx1"/>
              </a:solidFill>
            </a:endParaRPr>
          </a:p>
          <a:p>
            <a:pPr marL="0" indent="0" algn="ctr">
              <a:buFont typeface="Brush Script MT" pitchFamily="66" charset="0"/>
              <a:buNone/>
            </a:pPr>
            <a:endParaRPr lang="en-US" sz="3800" b="1" dirty="0" smtClean="0">
              <a:solidFill>
                <a:schemeClr val="tx1"/>
              </a:solidFill>
            </a:endParaRPr>
          </a:p>
          <a:p>
            <a:pPr marL="0" indent="0" algn="ctr">
              <a:buFont typeface="Brush Script MT" pitchFamily="66" charset="0"/>
              <a:buNone/>
            </a:pPr>
            <a:endParaRPr lang="en-US" sz="3800" b="1" dirty="0" smtClean="0">
              <a:solidFill>
                <a:schemeClr val="tx1"/>
              </a:solidFill>
            </a:endParaRPr>
          </a:p>
          <a:p>
            <a:pPr marL="0" indent="0" algn="ctr">
              <a:buFont typeface="Brush Script MT" pitchFamily="66" charset="0"/>
              <a:buNone/>
            </a:pPr>
            <a:endParaRPr lang="en-US" sz="2800" dirty="0" smtClean="0">
              <a:solidFill>
                <a:schemeClr val="tx1"/>
              </a:solidFill>
            </a:endParaRPr>
          </a:p>
          <a:p>
            <a:pPr marL="0" indent="0" algn="ctr">
              <a:buFont typeface="Brush Script MT" pitchFamily="66" charset="0"/>
              <a:buNone/>
            </a:pPr>
            <a:endParaRPr lang="en-US" sz="2800" dirty="0" smtClean="0"/>
          </a:p>
        </p:txBody>
      </p:sp>
      <p:sp>
        <p:nvSpPr>
          <p:cNvPr id="7" name="Explosion 1 6"/>
          <p:cNvSpPr/>
          <p:nvPr/>
        </p:nvSpPr>
        <p:spPr>
          <a:xfrm rot="20817558">
            <a:off x="7323572" y="335349"/>
            <a:ext cx="1659656" cy="1614701"/>
          </a:xfrm>
          <a:prstGeom prst="irregularSeal1">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dirty="0">
                <a:solidFill>
                  <a:schemeClr val="bg1"/>
                </a:solidFill>
              </a:rPr>
              <a:t>Thank you!</a:t>
            </a:r>
          </a:p>
        </p:txBody>
      </p:sp>
    </p:spTree>
    <p:extLst>
      <p:ext uri="{BB962C8B-B14F-4D97-AF65-F5344CB8AC3E}">
        <p14:creationId xmlns:p14="http://schemas.microsoft.com/office/powerpoint/2010/main" val="4596192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67167352"/>
              </p:ext>
            </p:extLst>
          </p:nvPr>
        </p:nvGraphicFramePr>
        <p:xfrm>
          <a:off x="2133600" y="1143000"/>
          <a:ext cx="6553200" cy="5012400"/>
        </p:xfrm>
        <a:graphic>
          <a:graphicData uri="http://schemas.openxmlformats.org/drawingml/2006/table">
            <a:tbl>
              <a:tblPr firstRow="1" firstCol="1" bandRow="1">
                <a:tableStyleId>{5C22544A-7EE6-4342-B048-85BDC9FD1C3A}</a:tableStyleId>
              </a:tblPr>
              <a:tblGrid>
                <a:gridCol w="6553200">
                  <a:extLst>
                    <a:ext uri="{9D8B030D-6E8A-4147-A177-3AD203B41FA5}">
                      <a16:colId xmlns:a16="http://schemas.microsoft.com/office/drawing/2014/main" val="20000"/>
                    </a:ext>
                  </a:extLst>
                </a:gridCol>
              </a:tblGrid>
              <a:tr h="2488170">
                <a:tc>
                  <a:txBody>
                    <a:bodyPr/>
                    <a:lstStyle/>
                    <a:p>
                      <a:pPr marL="320040" marR="0" indent="-320040">
                        <a:spcBef>
                          <a:spcPts val="0"/>
                        </a:spcBef>
                        <a:spcAft>
                          <a:spcPts val="0"/>
                        </a:spcAft>
                      </a:pPr>
                      <a:r>
                        <a:rPr lang="en-US" sz="2000" b="0" dirty="0">
                          <a:solidFill>
                            <a:sysClr val="windowText" lastClr="000000"/>
                          </a:solidFill>
                          <a:effectLst/>
                        </a:rPr>
                        <a:t>Designing, Implementing, and Evaluating Comprehensive, Integrated, Three-Tiered (</a:t>
                      </a:r>
                      <a:r>
                        <a:rPr lang="en-US" sz="2000" b="0" dirty="0" smtClean="0">
                          <a:solidFill>
                            <a:sysClr val="windowText" lastClr="000000"/>
                          </a:solidFill>
                          <a:effectLst/>
                        </a:rPr>
                        <a:t>Ci3T</a:t>
                      </a:r>
                      <a:r>
                        <a:rPr lang="en-US" sz="2000" b="0" dirty="0">
                          <a:solidFill>
                            <a:sysClr val="windowText" lastClr="000000"/>
                          </a:solidFill>
                          <a:effectLst/>
                        </a:rPr>
                        <a:t>) Models of Prevention: Step by Step </a:t>
                      </a:r>
                      <a:r>
                        <a:rPr lang="en-US" sz="2000" b="0" dirty="0" smtClean="0">
                          <a:solidFill>
                            <a:sysClr val="windowText" lastClr="000000"/>
                          </a:solidFill>
                          <a:effectLst/>
                        </a:rPr>
                        <a:t>Guide (2014). A special issue</a:t>
                      </a:r>
                      <a:r>
                        <a:rPr lang="en-US" sz="2000" b="0" baseline="0" dirty="0" smtClean="0">
                          <a:solidFill>
                            <a:sysClr val="windowText" lastClr="000000"/>
                          </a:solidFill>
                          <a:effectLst/>
                        </a:rPr>
                        <a:t> of </a:t>
                      </a:r>
                      <a:r>
                        <a:rPr lang="en-US" sz="2000" b="0" dirty="0" smtClean="0">
                          <a:solidFill>
                            <a:sysClr val="windowText" lastClr="000000"/>
                          </a:solidFill>
                          <a:effectLst/>
                        </a:rPr>
                        <a:t> </a:t>
                      </a:r>
                      <a:r>
                        <a:rPr lang="en-US" sz="2000" b="0" i="1" dirty="0" smtClean="0">
                          <a:solidFill>
                            <a:sysClr val="windowText" lastClr="000000"/>
                          </a:solidFill>
                          <a:effectLst/>
                        </a:rPr>
                        <a:t>Preventing School Failure</a:t>
                      </a:r>
                      <a:r>
                        <a:rPr lang="en-US" sz="2000" b="0" i="0" dirty="0" smtClean="0">
                          <a:solidFill>
                            <a:sysClr val="windowText" lastClr="000000"/>
                          </a:solidFill>
                          <a:effectLst/>
                        </a:rPr>
                        <a:t>,</a:t>
                      </a:r>
                      <a:r>
                        <a:rPr lang="en-US" sz="2000" b="0" i="0" baseline="0" dirty="0" smtClean="0">
                          <a:solidFill>
                            <a:sysClr val="windowText" lastClr="000000"/>
                          </a:solidFill>
                          <a:effectLst/>
                        </a:rPr>
                        <a:t> volume 58, issue 3</a:t>
                      </a:r>
                      <a:endParaRPr lang="en-US" sz="2000" b="0" dirty="0" smtClean="0">
                        <a:solidFill>
                          <a:sysClr val="windowText" lastClr="000000"/>
                        </a:solidFill>
                        <a:effectLst/>
                      </a:endParaRPr>
                    </a:p>
                    <a:p>
                      <a:pPr marL="320040" marR="0" indent="-320040">
                        <a:spcBef>
                          <a:spcPts val="0"/>
                        </a:spcBef>
                        <a:spcAft>
                          <a:spcPts val="0"/>
                        </a:spcAft>
                      </a:pPr>
                      <a:endParaRPr lang="en-US" sz="2000" b="0" dirty="0" smtClean="0">
                        <a:solidFill>
                          <a:sysClr val="windowText" lastClr="000000"/>
                        </a:solidFill>
                        <a:effectLst/>
                        <a:latin typeface="+mn-lt"/>
                        <a:ea typeface="Calibri"/>
                        <a:cs typeface="Times New Roman"/>
                      </a:endParaRPr>
                    </a:p>
                    <a:p>
                      <a:pPr marL="320040" marR="0" indent="-320040" algn="ctr">
                        <a:spcBef>
                          <a:spcPts val="0"/>
                        </a:spcBef>
                        <a:spcAft>
                          <a:spcPts val="0"/>
                        </a:spcAft>
                      </a:pPr>
                      <a:r>
                        <a:rPr lang="en-US" sz="2000" b="0" dirty="0" err="1" smtClean="0">
                          <a:solidFill>
                            <a:sysClr val="windowText" lastClr="000000"/>
                          </a:solidFill>
                          <a:effectLst/>
                          <a:latin typeface="+mn-lt"/>
                          <a:ea typeface="Calibri"/>
                          <a:cs typeface="Times New Roman"/>
                        </a:rPr>
                        <a:t>www.tandfonline.com</a:t>
                      </a:r>
                      <a:r>
                        <a:rPr lang="en-US" sz="2000" b="0" dirty="0" smtClean="0">
                          <a:solidFill>
                            <a:sysClr val="windowText" lastClr="000000"/>
                          </a:solidFill>
                          <a:effectLst/>
                          <a:latin typeface="+mn-lt"/>
                          <a:ea typeface="Calibri"/>
                          <a:cs typeface="Times New Roman"/>
                        </a:rPr>
                        <a:t>/</a:t>
                      </a:r>
                      <a:r>
                        <a:rPr lang="en-US" sz="2000" b="0" dirty="0" err="1" smtClean="0">
                          <a:solidFill>
                            <a:sysClr val="windowText" lastClr="000000"/>
                          </a:solidFill>
                          <a:effectLst/>
                          <a:latin typeface="+mn-lt"/>
                          <a:ea typeface="Calibri"/>
                          <a:cs typeface="Times New Roman"/>
                        </a:rPr>
                        <a:t>toc</a:t>
                      </a:r>
                      <a:r>
                        <a:rPr lang="en-US" sz="2000" b="0" dirty="0" smtClean="0">
                          <a:solidFill>
                            <a:sysClr val="windowText" lastClr="000000"/>
                          </a:solidFill>
                          <a:effectLst/>
                          <a:latin typeface="+mn-lt"/>
                          <a:ea typeface="Calibri"/>
                          <a:cs typeface="Times New Roman"/>
                        </a:rPr>
                        <a:t>/vpsf20/58/3 </a:t>
                      </a:r>
                    </a:p>
                    <a:p>
                      <a:pPr marL="320040" marR="0" indent="-320040">
                        <a:spcBef>
                          <a:spcPts val="0"/>
                        </a:spcBef>
                        <a:spcAft>
                          <a:spcPts val="0"/>
                        </a:spcAft>
                      </a:pPr>
                      <a:endParaRPr lang="en-US" sz="1800" b="0" dirty="0">
                        <a:solidFill>
                          <a:sysClr val="windowText" lastClr="000000"/>
                        </a:solidFill>
                        <a:effectLst/>
                        <a:latin typeface="Calibri"/>
                        <a:ea typeface="Calibri"/>
                        <a:cs typeface="Times New Roman"/>
                      </a:endParaRPr>
                    </a:p>
                  </a:txBody>
                  <a:tcPr marL="68580" marR="68580" marT="0" marB="0" anchor="ctr">
                    <a:noFill/>
                  </a:tcPr>
                </a:tc>
                <a:extLst>
                  <a:ext uri="{0D108BD9-81ED-4DB2-BD59-A6C34878D82A}">
                    <a16:rowId xmlns:a16="http://schemas.microsoft.com/office/drawing/2014/main" val="10000"/>
                  </a:ext>
                </a:extLst>
              </a:tr>
              <a:tr h="2524230">
                <a:tc>
                  <a:txBody>
                    <a:bodyPr/>
                    <a:lstStyle/>
                    <a:p>
                      <a:pPr marL="320040" marR="0" indent="-320040" algn="l" defTabSz="914400" rtl="0" eaLnBrk="1" fontAlgn="auto" latinLnBrk="0" hangingPunct="1">
                        <a:lnSpc>
                          <a:spcPct val="100000"/>
                        </a:lnSpc>
                        <a:spcBef>
                          <a:spcPts val="0"/>
                        </a:spcBef>
                        <a:spcAft>
                          <a:spcPts val="0"/>
                        </a:spcAft>
                        <a:buClrTx/>
                        <a:buSzTx/>
                        <a:buFontTx/>
                        <a:buNone/>
                        <a:tabLst/>
                        <a:defRPr/>
                      </a:pPr>
                      <a:r>
                        <a:rPr lang="en-US" sz="2000" b="0" kern="1200" dirty="0" err="1" smtClean="0">
                          <a:solidFill>
                            <a:sysClr val="windowText" lastClr="000000"/>
                          </a:solidFill>
                          <a:effectLst/>
                          <a:latin typeface="+mn-lt"/>
                          <a:ea typeface="+mn-ea"/>
                          <a:cs typeface="+mn-cs"/>
                        </a:rPr>
                        <a:t>Umbreit</a:t>
                      </a:r>
                      <a:r>
                        <a:rPr lang="en-US" sz="2000" b="0" kern="1200" dirty="0" smtClean="0">
                          <a:solidFill>
                            <a:sysClr val="windowText" lastClr="000000"/>
                          </a:solidFill>
                          <a:effectLst/>
                          <a:latin typeface="+mn-lt"/>
                          <a:ea typeface="+mn-ea"/>
                          <a:cs typeface="+mn-cs"/>
                        </a:rPr>
                        <a:t>, J., Ferro, J. B., </a:t>
                      </a:r>
                      <a:r>
                        <a:rPr lang="en-US" sz="2000" b="0" kern="1200" dirty="0" err="1" smtClean="0">
                          <a:solidFill>
                            <a:sysClr val="windowText" lastClr="000000"/>
                          </a:solidFill>
                          <a:effectLst/>
                          <a:latin typeface="+mn-lt"/>
                          <a:ea typeface="+mn-ea"/>
                          <a:cs typeface="+mn-cs"/>
                        </a:rPr>
                        <a:t>Liaupsin</a:t>
                      </a:r>
                      <a:r>
                        <a:rPr lang="en-US" sz="2000" b="0" kern="1200" dirty="0" smtClean="0">
                          <a:solidFill>
                            <a:sysClr val="windowText" lastClr="000000"/>
                          </a:solidFill>
                          <a:effectLst/>
                          <a:latin typeface="+mn-lt"/>
                          <a:ea typeface="+mn-ea"/>
                          <a:cs typeface="+mn-cs"/>
                        </a:rPr>
                        <a:t>, C. J., &amp; Lane, K. L. (2007). Functional behavioral assessment and function-based intervention: An effective, practical approach. New York, NY: Pearson.</a:t>
                      </a:r>
                      <a:endParaRPr lang="en-US" sz="2000" b="0" dirty="0">
                        <a:solidFill>
                          <a:sysClr val="windowText" lastClr="000000"/>
                        </a:solidFill>
                        <a:effectLst/>
                        <a:latin typeface="Calibri"/>
                        <a:ea typeface="Calibri"/>
                        <a:cs typeface="Times New Roman"/>
                      </a:endParaRPr>
                    </a:p>
                  </a:txBody>
                  <a:tcPr marL="68580" marR="68580" marT="0" marB="0" anchor="ctr">
                    <a:noFill/>
                  </a:tcPr>
                </a:tc>
                <a:extLst>
                  <a:ext uri="{0D108BD9-81ED-4DB2-BD59-A6C34878D82A}">
                    <a16:rowId xmlns:a16="http://schemas.microsoft.com/office/drawing/2014/main" val="10001"/>
                  </a:ext>
                </a:extLst>
              </a:tr>
            </a:tbl>
          </a:graphicData>
        </a:graphic>
      </p:graphicFrame>
      <p:sp>
        <p:nvSpPr>
          <p:cNvPr id="12" name="Title 1"/>
          <p:cNvSpPr txBox="1">
            <a:spLocks/>
          </p:cNvSpPr>
          <p:nvPr/>
        </p:nvSpPr>
        <p:spPr>
          <a:xfrm>
            <a:off x="457200" y="182880"/>
            <a:ext cx="8229600" cy="655320"/>
          </a:xfrm>
          <a:prstGeom prst="rect">
            <a:avLst/>
          </a:prstGeom>
          <a:solidFill>
            <a:schemeClr val="bg1">
              <a:lumMod val="65000"/>
            </a:schemeClr>
          </a:solidFill>
        </p:spPr>
        <p:txBody>
          <a:bodyPr>
            <a:normAutofit fontScale="97500"/>
          </a:bodyPr>
          <a:lst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en-US" sz="3600" dirty="0" smtClean="0">
                <a:solidFill>
                  <a:schemeClr val="bg1"/>
                </a:solidFill>
                <a:effectLst/>
                <a:latin typeface="+mn-lt"/>
              </a:rPr>
              <a:t>Recommended Resources</a:t>
            </a:r>
            <a:endParaRPr lang="en-US" sz="3600" dirty="0">
              <a:solidFill>
                <a:schemeClr val="bg1"/>
              </a:solidFill>
              <a:effectLst/>
              <a:latin typeface="+mn-lt"/>
            </a:endParaRP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543" y="1143000"/>
            <a:ext cx="1514475" cy="19550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Content Placeholder 6" descr="umbreit.jpg"/>
          <p:cNvPicPr>
            <a:picLocks noChangeAspect="1"/>
          </p:cNvPicPr>
          <p:nvPr/>
        </p:nvPicPr>
        <p:blipFill>
          <a:blip r:embed="rId3" cstate="screen">
            <a:extLst>
              <a:ext uri="{28A0092B-C50C-407E-A947-70E740481C1C}">
                <a14:useLocalDpi xmlns:a14="http://schemas.microsoft.com/office/drawing/2010/main" val="0"/>
              </a:ext>
            </a:extLst>
          </a:blip>
          <a:srcRect l="-59806" r="-59806"/>
          <a:stretch>
            <a:fillRect/>
          </a:stretch>
        </p:blipFill>
        <p:spPr>
          <a:xfrm>
            <a:off x="-609600" y="4114800"/>
            <a:ext cx="3616927" cy="2040600"/>
          </a:xfrm>
          <a:prstGeom prst="rect">
            <a:avLst/>
          </a:prstGeom>
        </p:spPr>
      </p:pic>
    </p:spTree>
    <p:extLst>
      <p:ext uri="{BB962C8B-B14F-4D97-AF65-F5344CB8AC3E}">
        <p14:creationId xmlns:p14="http://schemas.microsoft.com/office/powerpoint/2010/main" val="3503191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1143000"/>
          </a:xfrm>
          <a:solidFill>
            <a:schemeClr val="tx2">
              <a:lumMod val="40000"/>
              <a:lumOff val="60000"/>
            </a:schemeClr>
          </a:solidFill>
        </p:spPr>
        <p:txBody>
          <a:bodyPr/>
          <a:lstStyle/>
          <a:p>
            <a:r>
              <a:rPr lang="en-US" dirty="0" smtClean="0">
                <a:solidFill>
                  <a:schemeClr val="bg1"/>
                </a:solidFill>
              </a:rPr>
              <a:t>Monitoring Progress</a:t>
            </a:r>
            <a:endParaRPr lang="en-US" dirty="0">
              <a:solidFill>
                <a:schemeClr val="bg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84759983"/>
              </p:ext>
            </p:extLst>
          </p:nvPr>
        </p:nvGraphicFramePr>
        <p:xfrm>
          <a:off x="152400" y="1447800"/>
          <a:ext cx="8534400" cy="467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5141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noAutofit/>
          </a:bodyPr>
          <a:lstStyle/>
          <a:p>
            <a:r>
              <a:rPr lang="en-US" sz="3600" b="1" dirty="0"/>
              <a:t>A Look </a:t>
            </a:r>
            <a:r>
              <a:rPr lang="en-US" sz="3600" b="1" dirty="0" smtClean="0"/>
              <a:t>at: </a:t>
            </a:r>
            <a:br>
              <a:rPr lang="en-US" sz="3600" b="1" dirty="0" smtClean="0"/>
            </a:br>
            <a:r>
              <a:rPr lang="en-US" sz="3600" b="1" dirty="0" smtClean="0">
                <a:solidFill>
                  <a:schemeClr val="bg1">
                    <a:lumMod val="50000"/>
                  </a:schemeClr>
                </a:solidFill>
              </a:rPr>
              <a:t>Self-Monitoring</a:t>
            </a:r>
            <a:endParaRPr lang="en-US" sz="3600" dirty="0">
              <a:solidFill>
                <a:schemeClr val="bg1">
                  <a:lumMod val="50000"/>
                </a:schemeClr>
              </a:solidFill>
            </a:endParaRPr>
          </a:p>
        </p:txBody>
      </p:sp>
      <p:pic>
        <p:nvPicPr>
          <p:cNvPr id="3" name="Picture 3" descr="http://www.guilford.com/covers/large/9781606239513.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rot="587614">
            <a:off x="7101847" y="3930734"/>
            <a:ext cx="1600200" cy="210826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6888494" y="6019800"/>
            <a:ext cx="1981200" cy="584775"/>
          </a:xfrm>
          <a:prstGeom prst="rect">
            <a:avLst/>
          </a:prstGeom>
          <a:noFill/>
        </p:spPr>
        <p:txBody>
          <a:bodyPr wrap="square" rtlCol="0">
            <a:spAutoFit/>
          </a:bodyPr>
          <a:lstStyle/>
          <a:p>
            <a:r>
              <a:rPr lang="en-US" sz="3200" b="1" dirty="0" smtClean="0">
                <a:ln w="12700" cmpd="sng">
                  <a:solidFill>
                    <a:schemeClr val="accent4"/>
                  </a:solidFill>
                  <a:prstDash val="solid"/>
                </a:ln>
                <a:solidFill>
                  <a:schemeClr val="tx2">
                    <a:lumMod val="75000"/>
                  </a:schemeClr>
                </a:solidFill>
              </a:rPr>
              <a:t>Chapter 6</a:t>
            </a:r>
            <a:endParaRPr lang="en-US" sz="3200" b="1" dirty="0">
              <a:ln w="12700" cmpd="sng">
                <a:solidFill>
                  <a:schemeClr val="accent4"/>
                </a:solidFill>
                <a:prstDash val="solid"/>
              </a:ln>
              <a:solidFill>
                <a:schemeClr val="tx2">
                  <a:lumMod val="75000"/>
                </a:schemeClr>
              </a:solidFill>
            </a:endParaRPr>
          </a:p>
        </p:txBody>
      </p:sp>
    </p:spTree>
    <p:extLst>
      <p:ext uri="{BB962C8B-B14F-4D97-AF65-F5344CB8AC3E}">
        <p14:creationId xmlns:p14="http://schemas.microsoft.com/office/powerpoint/2010/main" val="2927423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lumMod val="75000"/>
            </a:schemeClr>
          </a:solidFill>
        </p:spPr>
        <p:txBody>
          <a:bodyPr/>
          <a:lstStyle/>
          <a:p>
            <a:r>
              <a:rPr lang="en-US" dirty="0" smtClean="0"/>
              <a:t>What is self-monitoring?</a:t>
            </a:r>
            <a:endParaRPr lang="en-US" dirty="0"/>
          </a:p>
        </p:txBody>
      </p:sp>
      <p:sp>
        <p:nvSpPr>
          <p:cNvPr id="5" name="Content Placeholder 4"/>
          <p:cNvSpPr>
            <a:spLocks noGrp="1"/>
          </p:cNvSpPr>
          <p:nvPr>
            <p:ph idx="1"/>
          </p:nvPr>
        </p:nvSpPr>
        <p:spPr/>
        <p:txBody>
          <a:bodyPr>
            <a:normAutofit/>
          </a:bodyPr>
          <a:lstStyle/>
          <a:p>
            <a:pPr>
              <a:buFont typeface="Arial" charset="0"/>
              <a:buChar char="•"/>
            </a:pPr>
            <a:r>
              <a:rPr lang="en-US" sz="3600" dirty="0">
                <a:latin typeface="Arial" panose="020B0604020202020204" pitchFamily="34" charset="0"/>
                <a:cs typeface="Arial" panose="020B0604020202020204" pitchFamily="34" charset="0"/>
              </a:rPr>
              <a:t>One commonly used self-management </a:t>
            </a:r>
            <a:r>
              <a:rPr lang="en-US" sz="3600" dirty="0" smtClean="0">
                <a:latin typeface="Arial" panose="020B0604020202020204" pitchFamily="34" charset="0"/>
                <a:cs typeface="Arial" panose="020B0604020202020204" pitchFamily="34" charset="0"/>
              </a:rPr>
              <a:t>strategy</a:t>
            </a:r>
          </a:p>
          <a:p>
            <a:pPr>
              <a:buFont typeface="Arial" charset="0"/>
              <a:buChar char="•"/>
            </a:pPr>
            <a:r>
              <a:rPr lang="en-US" sz="3600" dirty="0" smtClean="0">
                <a:latin typeface="Arial" panose="020B0604020202020204" pitchFamily="34" charset="0"/>
                <a:cs typeface="Arial" panose="020B0604020202020204" pitchFamily="34" charset="0"/>
              </a:rPr>
              <a:t>Involves </a:t>
            </a:r>
            <a:r>
              <a:rPr lang="en-US" sz="3600" dirty="0">
                <a:latin typeface="Arial" panose="020B0604020202020204" pitchFamily="34" charset="0"/>
                <a:cs typeface="Arial" panose="020B0604020202020204" pitchFamily="34" charset="0"/>
              </a:rPr>
              <a:t>teaching students to:</a:t>
            </a:r>
          </a:p>
          <a:p>
            <a:pPr lvl="1">
              <a:buFont typeface="Arial" charset="0"/>
              <a:buChar char="•"/>
            </a:pPr>
            <a:r>
              <a:rPr lang="en-US" sz="3200" dirty="0" smtClean="0">
                <a:latin typeface="Arial" panose="020B0604020202020204" pitchFamily="34" charset="0"/>
                <a:cs typeface="Arial" panose="020B0604020202020204" pitchFamily="34" charset="0"/>
              </a:rPr>
              <a:t>Observe, </a:t>
            </a:r>
            <a:r>
              <a:rPr lang="en-US" sz="3200" dirty="0">
                <a:latin typeface="Arial" panose="020B0604020202020204" pitchFamily="34" charset="0"/>
                <a:cs typeface="Arial" panose="020B0604020202020204" pitchFamily="34" charset="0"/>
              </a:rPr>
              <a:t>or determine if a behavior occurred using an operational definition</a:t>
            </a:r>
          </a:p>
          <a:p>
            <a:pPr lvl="1">
              <a:buFont typeface="Arial" charset="0"/>
              <a:buChar char="•"/>
            </a:pPr>
            <a:r>
              <a:rPr lang="en-US" sz="3200" dirty="0">
                <a:latin typeface="Arial" panose="020B0604020202020204" pitchFamily="34" charset="0"/>
                <a:cs typeface="Arial" panose="020B0604020202020204" pitchFamily="34" charset="0"/>
              </a:rPr>
              <a:t>Record whether or not the behavior occurred</a:t>
            </a:r>
            <a:endParaRPr lang="en-US"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829079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lumMod val="75000"/>
            </a:schemeClr>
          </a:solidFill>
        </p:spPr>
        <p:txBody>
          <a:bodyPr>
            <a:normAutofit/>
          </a:bodyPr>
          <a:lstStyle/>
          <a:p>
            <a:r>
              <a:rPr lang="en-US" dirty="0" smtClean="0"/>
              <a:t>Why is self-monitoring effective?</a:t>
            </a:r>
            <a:endParaRPr lang="en-US" dirty="0"/>
          </a:p>
        </p:txBody>
      </p:sp>
      <p:sp>
        <p:nvSpPr>
          <p:cNvPr id="5" name="Content Placeholder 4"/>
          <p:cNvSpPr>
            <a:spLocks noGrp="1"/>
          </p:cNvSpPr>
          <p:nvPr>
            <p:ph idx="1"/>
          </p:nvPr>
        </p:nvSpPr>
        <p:spPr/>
        <p:txBody>
          <a:bodyPr>
            <a:normAutofit/>
          </a:bodyPr>
          <a:lstStyle/>
          <a:p>
            <a:r>
              <a:rPr lang="en-US" dirty="0" smtClean="0"/>
              <a:t>Easy</a:t>
            </a:r>
          </a:p>
          <a:p>
            <a:r>
              <a:rPr lang="en-US" dirty="0" smtClean="0"/>
              <a:t>Convenient</a:t>
            </a:r>
          </a:p>
          <a:p>
            <a:r>
              <a:rPr lang="en-US" dirty="0" smtClean="0"/>
              <a:t>High social validity (students like it)</a:t>
            </a:r>
          </a:p>
          <a:p>
            <a:r>
              <a:rPr lang="en-US" dirty="0" smtClean="0"/>
              <a:t>Promotes independency and self-determined behaviors</a:t>
            </a:r>
          </a:p>
          <a:p>
            <a:r>
              <a:rPr lang="en-US" dirty="0" smtClean="0"/>
              <a:t>Impacts behavior and academic components</a:t>
            </a:r>
            <a:endParaRPr lang="en-US" dirty="0"/>
          </a:p>
        </p:txBody>
      </p:sp>
    </p:spTree>
    <p:extLst>
      <p:ext uri="{BB962C8B-B14F-4D97-AF65-F5344CB8AC3E}">
        <p14:creationId xmlns:p14="http://schemas.microsoft.com/office/powerpoint/2010/main" val="3543655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fontScale="90000"/>
          </a:bodyPr>
          <a:lstStyle/>
          <a:p>
            <a:r>
              <a:rPr lang="en-US" dirty="0" smtClean="0"/>
              <a:t>An Overview of Supporting Research on Self-Monitoring</a:t>
            </a:r>
          </a:p>
        </p:txBody>
      </p:sp>
      <p:sp>
        <p:nvSpPr>
          <p:cNvPr id="46083" name="Content Placeholder 2"/>
          <p:cNvSpPr>
            <a:spLocks noGrp="1"/>
          </p:cNvSpPr>
          <p:nvPr>
            <p:ph idx="1"/>
          </p:nvPr>
        </p:nvSpPr>
        <p:spPr/>
        <p:txBody>
          <a:bodyPr>
            <a:normAutofit fontScale="77500" lnSpcReduction="20000"/>
          </a:bodyPr>
          <a:lstStyle/>
          <a:p>
            <a:pPr marL="0" indent="0">
              <a:buNone/>
            </a:pPr>
            <a:r>
              <a:rPr lang="en-US" dirty="0" smtClean="0"/>
              <a:t>Self-management strategies are empirically supported across general </a:t>
            </a:r>
            <a:r>
              <a:rPr lang="en-US" dirty="0"/>
              <a:t>education, </a:t>
            </a:r>
            <a:r>
              <a:rPr lang="en-US" dirty="0" smtClean="0"/>
              <a:t>self-contained special education, </a:t>
            </a:r>
            <a:r>
              <a:rPr lang="en-US" dirty="0"/>
              <a:t>and resource classrooms </a:t>
            </a:r>
            <a:endParaRPr lang="en-US" dirty="0" smtClean="0"/>
          </a:p>
          <a:p>
            <a:pPr marL="0" indent="0" algn="r">
              <a:buNone/>
            </a:pPr>
            <a:r>
              <a:rPr lang="en-US" dirty="0" smtClean="0"/>
              <a:t>(</a:t>
            </a:r>
            <a:r>
              <a:rPr lang="en-US" dirty="0" err="1"/>
              <a:t>Briesch</a:t>
            </a:r>
            <a:r>
              <a:rPr lang="en-US" dirty="0"/>
              <a:t> &amp; </a:t>
            </a:r>
            <a:r>
              <a:rPr lang="en-US" dirty="0" err="1"/>
              <a:t>Chafouleas</a:t>
            </a:r>
            <a:r>
              <a:rPr lang="en-US" dirty="0"/>
              <a:t>, 2009</a:t>
            </a:r>
            <a:r>
              <a:rPr lang="en-US" dirty="0" smtClean="0"/>
              <a:t>)</a:t>
            </a:r>
          </a:p>
          <a:p>
            <a:endParaRPr lang="en-US" dirty="0" smtClean="0"/>
          </a:p>
          <a:p>
            <a:pPr marL="0" indent="0">
              <a:buNone/>
            </a:pPr>
            <a:r>
              <a:rPr lang="en-US" dirty="0" smtClean="0"/>
              <a:t>Most commonly used self-management strategy for supporting students with emotional and </a:t>
            </a:r>
            <a:r>
              <a:rPr lang="en-US" dirty="0"/>
              <a:t>behavioral </a:t>
            </a:r>
            <a:r>
              <a:rPr lang="en-US" dirty="0" smtClean="0"/>
              <a:t>disorders (</a:t>
            </a:r>
            <a:r>
              <a:rPr lang="en-US" dirty="0"/>
              <a:t>Mooney et al., 2005</a:t>
            </a:r>
            <a:r>
              <a:rPr lang="en-US" dirty="0" smtClean="0"/>
              <a:t>)</a:t>
            </a:r>
          </a:p>
          <a:p>
            <a:pPr lvl="1"/>
            <a:r>
              <a:rPr lang="en-US" dirty="0" smtClean="0"/>
              <a:t>Generally favorable outcomes in improving academic </a:t>
            </a:r>
            <a:r>
              <a:rPr lang="en-US" dirty="0"/>
              <a:t>skills </a:t>
            </a:r>
            <a:endParaRPr lang="en-US" dirty="0" smtClean="0"/>
          </a:p>
          <a:p>
            <a:pPr lvl="1"/>
            <a:r>
              <a:rPr lang="en-US" dirty="0" smtClean="0"/>
              <a:t>Students with emotional and behavioral disorders showed improvements in specific, targeted academic skills</a:t>
            </a:r>
          </a:p>
          <a:p>
            <a:pPr lvl="1"/>
            <a:r>
              <a:rPr lang="en-US" dirty="0" smtClean="0"/>
              <a:t>Gains generalized and maintained</a:t>
            </a:r>
          </a:p>
          <a:p>
            <a:pPr marL="457200" lvl="1" indent="0" algn="r">
              <a:buNone/>
            </a:pPr>
            <a:r>
              <a:rPr lang="en-US" dirty="0" smtClean="0"/>
              <a:t>(Mooney </a:t>
            </a:r>
            <a:r>
              <a:rPr lang="en-US" dirty="0"/>
              <a:t>et al., 2005)</a:t>
            </a:r>
          </a:p>
          <a:p>
            <a:pPr lvl="1"/>
            <a:endParaRPr lang="en-US" dirty="0" smtClean="0"/>
          </a:p>
        </p:txBody>
      </p:sp>
    </p:spTree>
    <p:extLst>
      <p:ext uri="{BB962C8B-B14F-4D97-AF65-F5344CB8AC3E}">
        <p14:creationId xmlns:p14="http://schemas.microsoft.com/office/powerpoint/2010/main" val="1629915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What does the supporting research for self-monitoring say? </a:t>
            </a:r>
            <a:endParaRPr lang="en-US" dirty="0"/>
          </a:p>
        </p:txBody>
      </p:sp>
      <p:sp>
        <p:nvSpPr>
          <p:cNvPr id="3" name="Content Placeholder 2"/>
          <p:cNvSpPr>
            <a:spLocks noGrp="1"/>
          </p:cNvSpPr>
          <p:nvPr>
            <p:ph idx="1"/>
          </p:nvPr>
        </p:nvSpPr>
        <p:spPr>
          <a:xfrm>
            <a:off x="533400" y="1541003"/>
            <a:ext cx="8229600" cy="4525963"/>
          </a:xfrm>
        </p:spPr>
        <p:txBody>
          <a:bodyPr>
            <a:noAutofit/>
          </a:bodyPr>
          <a:lstStyle/>
          <a:p>
            <a:pPr marL="0" indent="0">
              <a:buNone/>
            </a:pPr>
            <a:r>
              <a:rPr lang="en-US" sz="2200" dirty="0"/>
              <a:t>Self-management interventions </a:t>
            </a:r>
            <a:r>
              <a:rPr lang="en-US" sz="2200" dirty="0" smtClean="0"/>
              <a:t>are an evidence-based practice for improving the classroom conduct of students with challenging behaviors (Maggin</a:t>
            </a:r>
            <a:r>
              <a:rPr lang="en-US" sz="2200" dirty="0"/>
              <a:t>, </a:t>
            </a:r>
            <a:r>
              <a:rPr lang="en-US" sz="2200" dirty="0" err="1"/>
              <a:t>Briesch</a:t>
            </a:r>
            <a:r>
              <a:rPr lang="en-US" sz="2200" dirty="0"/>
              <a:t>, &amp; </a:t>
            </a:r>
            <a:r>
              <a:rPr lang="en-US" sz="2200" dirty="0" err="1"/>
              <a:t>Chafouleas</a:t>
            </a:r>
            <a:r>
              <a:rPr lang="en-US" sz="2200" dirty="0"/>
              <a:t>, </a:t>
            </a:r>
            <a:r>
              <a:rPr lang="en-US" sz="2200" dirty="0" smtClean="0"/>
              <a:t>2012)</a:t>
            </a:r>
          </a:p>
          <a:p>
            <a:pPr marL="0" indent="0">
              <a:buNone/>
            </a:pPr>
            <a:endParaRPr lang="en-US" sz="1400" dirty="0" smtClean="0"/>
          </a:p>
          <a:p>
            <a:pPr marL="0" lvl="1" indent="0">
              <a:buNone/>
            </a:pPr>
            <a:r>
              <a:rPr lang="en-US" sz="2200" dirty="0" smtClean="0"/>
              <a:t>Elementary (</a:t>
            </a:r>
            <a:r>
              <a:rPr lang="en-US" sz="2200" dirty="0" err="1" smtClean="0"/>
              <a:t>Levendoski</a:t>
            </a:r>
            <a:r>
              <a:rPr lang="en-US" sz="2200" dirty="0" smtClean="0"/>
              <a:t> </a:t>
            </a:r>
            <a:r>
              <a:rPr lang="en-US" sz="2200" dirty="0"/>
              <a:t>&amp; </a:t>
            </a:r>
            <a:r>
              <a:rPr lang="en-US" sz="2200" dirty="0" err="1"/>
              <a:t>Cartledge</a:t>
            </a:r>
            <a:r>
              <a:rPr lang="en-US" sz="2200" dirty="0"/>
              <a:t>, 2000</a:t>
            </a:r>
            <a:r>
              <a:rPr lang="en-US" sz="2200" dirty="0" smtClean="0"/>
              <a:t>)</a:t>
            </a:r>
          </a:p>
          <a:p>
            <a:pPr lvl="1"/>
            <a:r>
              <a:rPr lang="en-US" sz="2200" dirty="0" smtClean="0"/>
              <a:t>Increased on-task behavior and academic </a:t>
            </a:r>
            <a:r>
              <a:rPr lang="en-US" sz="2200" dirty="0"/>
              <a:t>productivity </a:t>
            </a:r>
            <a:endParaRPr lang="en-US" sz="2200" dirty="0" smtClean="0"/>
          </a:p>
          <a:p>
            <a:pPr lvl="1"/>
            <a:r>
              <a:rPr lang="en-US" sz="2200" dirty="0" smtClean="0"/>
              <a:t>High social validity for students</a:t>
            </a:r>
          </a:p>
          <a:p>
            <a:pPr marL="457200" lvl="1" indent="0">
              <a:buNone/>
            </a:pPr>
            <a:endParaRPr lang="en-US" sz="1400" dirty="0" smtClean="0"/>
          </a:p>
          <a:p>
            <a:pPr marL="0" lvl="1" indent="0">
              <a:buNone/>
            </a:pPr>
            <a:r>
              <a:rPr lang="en-US" sz="2200" dirty="0" smtClean="0"/>
              <a:t>Middle School </a:t>
            </a:r>
            <a:r>
              <a:rPr lang="en-US" sz="2200" dirty="0"/>
              <a:t>(</a:t>
            </a:r>
            <a:r>
              <a:rPr lang="en-US" sz="2200" dirty="0" err="1"/>
              <a:t>Carr</a:t>
            </a:r>
            <a:r>
              <a:rPr lang="en-US" sz="2200" dirty="0"/>
              <a:t> &amp; </a:t>
            </a:r>
            <a:r>
              <a:rPr lang="en-US" sz="2200" dirty="0" err="1"/>
              <a:t>Punzo</a:t>
            </a:r>
            <a:r>
              <a:rPr lang="en-US" sz="2200" dirty="0"/>
              <a:t>, 1993</a:t>
            </a:r>
            <a:r>
              <a:rPr lang="en-US" sz="2200" dirty="0" smtClean="0"/>
              <a:t>) </a:t>
            </a:r>
          </a:p>
          <a:p>
            <a:pPr lvl="1"/>
            <a:r>
              <a:rPr lang="en-US" sz="2200" dirty="0" smtClean="0"/>
              <a:t>Improved academic accuracy, productivity, and engagement for middle school students with EBD</a:t>
            </a:r>
          </a:p>
          <a:p>
            <a:pPr lvl="1"/>
            <a:r>
              <a:rPr lang="en-US" sz="2200" dirty="0" smtClean="0"/>
              <a:t>High social validity for students</a:t>
            </a:r>
          </a:p>
          <a:p>
            <a:pPr lvl="1"/>
            <a:endParaRPr lang="en-US" sz="2200" dirty="0" smtClean="0"/>
          </a:p>
        </p:txBody>
      </p:sp>
      <p:pic>
        <p:nvPicPr>
          <p:cNvPr id="5" name="Picture 2" descr="C:\Users\k923l138\AppData\Local\Microsoft\Windows\Temporary Internet Files\Content.IE5\N0KMUEJ5\MC90043478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428" y="5152680"/>
            <a:ext cx="1828572" cy="18285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90946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6199</TotalTime>
  <Words>2514</Words>
  <Application>Microsoft Office PowerPoint</Application>
  <PresentationFormat>On-screen Show (4:3)</PresentationFormat>
  <Paragraphs>382</Paragraphs>
  <Slides>38</Slides>
  <Notes>24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8" baseType="lpstr">
      <vt:lpstr>ＭＳ Ｐゴシック</vt:lpstr>
      <vt:lpstr>Arial</vt:lpstr>
      <vt:lpstr>Brush Script MT</vt:lpstr>
      <vt:lpstr>Calibri</vt:lpstr>
      <vt:lpstr>Constantia</vt:lpstr>
      <vt:lpstr>Times New Roman</vt:lpstr>
      <vt:lpstr>Wingdings</vt:lpstr>
      <vt:lpstr>Office Theme</vt:lpstr>
      <vt:lpstr>Worksheet</vt:lpstr>
      <vt:lpstr>Microsoft Excel 97-2003 Worksheet</vt:lpstr>
      <vt:lpstr>Tier 2 Strategies:  A Look at Self-Monitoring</vt:lpstr>
      <vt:lpstr>Agenda</vt:lpstr>
      <vt:lpstr>PowerPoint Presentation</vt:lpstr>
      <vt:lpstr>Monitoring Progress</vt:lpstr>
      <vt:lpstr>A Look at:  Self-Monitoring</vt:lpstr>
      <vt:lpstr>What is self-monitoring?</vt:lpstr>
      <vt:lpstr>Why is self-monitoring effective?</vt:lpstr>
      <vt:lpstr>An Overview of Supporting Research on Self-Monitoring</vt:lpstr>
      <vt:lpstr>What does the supporting research for self-monitoring say? </vt:lpstr>
      <vt:lpstr>PowerPoint Presentation</vt:lpstr>
      <vt:lpstr>What are the benefits and challenges?</vt:lpstr>
      <vt:lpstr>How do I implement self-monitoring in my classroom?</vt:lpstr>
      <vt:lpstr>How do I implement self-monitoring in my classroom?</vt:lpstr>
      <vt:lpstr>Implementing Self-Monitoring in Your Classroom: Implementation Checklist</vt:lpstr>
      <vt:lpstr>Self-Monitoring Procedures</vt:lpstr>
      <vt:lpstr>Self-Monitoring Procedures</vt:lpstr>
      <vt:lpstr>Self-Monitoring Procedures</vt:lpstr>
      <vt:lpstr>PowerPoint Presentation</vt:lpstr>
      <vt:lpstr>Self-Monitoring Procedures</vt:lpstr>
      <vt:lpstr>PowerPoint Presentation</vt:lpstr>
      <vt:lpstr>Example: Daily Self-Monitoring Checklist</vt:lpstr>
      <vt:lpstr>PowerPoint Presentation</vt:lpstr>
      <vt:lpstr>Self-Monitoring Procedures</vt:lpstr>
      <vt:lpstr>Self-Monitoring Procedures</vt:lpstr>
      <vt:lpstr>Example: Student Self-monitoring Checklist</vt:lpstr>
      <vt:lpstr>On-task Reading </vt:lpstr>
      <vt:lpstr>Example: Daily Self-Monitoring  Checklist for Work Completion </vt:lpstr>
      <vt:lpstr>Accuracy of Math Homework Completion</vt:lpstr>
      <vt:lpstr>Self-Monitoring Procedures</vt:lpstr>
      <vt:lpstr>How well is it working? Examining the Effects</vt:lpstr>
      <vt:lpstr>Treatment Integrity</vt:lpstr>
      <vt:lpstr>What do they think about it? Intervention Rating Profile (IRP-15)</vt:lpstr>
      <vt:lpstr>What do they think about it? Children’s Intervention Rating Profile (CIRP)</vt:lpstr>
      <vt:lpstr>Sample Elementary Intervention Grid</vt:lpstr>
      <vt:lpstr>Sample Secondary Intervention Grid</vt:lpstr>
      <vt:lpstr>Expanding Your Tool Kit</vt:lpstr>
      <vt:lpstr>PowerPoint Presentation</vt:lpstr>
      <vt:lpstr>PowerPoint Presentation</vt:lpstr>
    </vt:vector>
  </TitlesOfParts>
  <Company>The University of North Carolina at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Comparison of Systematic Screening Tools at the Elementary and Middle School Levels: A Look at Convergent Validity</dc:title>
  <dc:creator>Lenovo User</dc:creator>
  <cp:lastModifiedBy>Royer, David J</cp:lastModifiedBy>
  <cp:revision>472</cp:revision>
  <cp:lastPrinted>2015-01-15T15:37:23Z</cp:lastPrinted>
  <dcterms:created xsi:type="dcterms:W3CDTF">2012-08-26T14:05:59Z</dcterms:created>
  <dcterms:modified xsi:type="dcterms:W3CDTF">2018-04-13T03:27:24Z</dcterms:modified>
</cp:coreProperties>
</file>