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3.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51" r:id="rId2"/>
  </p:sldMasterIdLst>
  <p:notesMasterIdLst>
    <p:notesMasterId r:id="rId123"/>
  </p:notesMasterIdLst>
  <p:handoutMasterIdLst>
    <p:handoutMasterId r:id="rId124"/>
  </p:handoutMasterIdLst>
  <p:sldIdLst>
    <p:sldId id="333" r:id="rId3"/>
    <p:sldId id="848" r:id="rId4"/>
    <p:sldId id="685" r:id="rId5"/>
    <p:sldId id="850" r:id="rId6"/>
    <p:sldId id="912" r:id="rId7"/>
    <p:sldId id="851" r:id="rId8"/>
    <p:sldId id="852" r:id="rId9"/>
    <p:sldId id="686" r:id="rId10"/>
    <p:sldId id="700" r:id="rId11"/>
    <p:sldId id="260" r:id="rId12"/>
    <p:sldId id="702" r:id="rId13"/>
    <p:sldId id="703" r:id="rId14"/>
    <p:sldId id="687" r:id="rId15"/>
    <p:sldId id="701" r:id="rId16"/>
    <p:sldId id="854" r:id="rId17"/>
    <p:sldId id="709" r:id="rId18"/>
    <p:sldId id="855" r:id="rId19"/>
    <p:sldId id="856" r:id="rId20"/>
    <p:sldId id="857" r:id="rId21"/>
    <p:sldId id="858" r:id="rId22"/>
    <p:sldId id="859" r:id="rId23"/>
    <p:sldId id="860" r:id="rId24"/>
    <p:sldId id="861" r:id="rId25"/>
    <p:sldId id="862" r:id="rId26"/>
    <p:sldId id="863" r:id="rId27"/>
    <p:sldId id="864" r:id="rId28"/>
    <p:sldId id="865" r:id="rId29"/>
    <p:sldId id="866" r:id="rId30"/>
    <p:sldId id="867" r:id="rId31"/>
    <p:sldId id="914" r:id="rId32"/>
    <p:sldId id="869" r:id="rId33"/>
    <p:sldId id="870" r:id="rId34"/>
    <p:sldId id="871" r:id="rId35"/>
    <p:sldId id="872" r:id="rId36"/>
    <p:sldId id="873" r:id="rId37"/>
    <p:sldId id="874" r:id="rId38"/>
    <p:sldId id="876" r:id="rId39"/>
    <p:sldId id="877" r:id="rId40"/>
    <p:sldId id="878" r:id="rId41"/>
    <p:sldId id="879" r:id="rId42"/>
    <p:sldId id="720" r:id="rId43"/>
    <p:sldId id="688" r:id="rId44"/>
    <p:sldId id="939" r:id="rId45"/>
    <p:sldId id="915" r:id="rId46"/>
    <p:sldId id="725" r:id="rId47"/>
    <p:sldId id="927" r:id="rId48"/>
    <p:sldId id="929" r:id="rId49"/>
    <p:sldId id="729" r:id="rId50"/>
    <p:sldId id="730" r:id="rId51"/>
    <p:sldId id="726" r:id="rId52"/>
    <p:sldId id="839" r:id="rId53"/>
    <p:sldId id="727" r:id="rId54"/>
    <p:sldId id="926" r:id="rId55"/>
    <p:sldId id="936" r:id="rId56"/>
    <p:sldId id="732" r:id="rId57"/>
    <p:sldId id="737" r:id="rId58"/>
    <p:sldId id="738" r:id="rId59"/>
    <p:sldId id="739" r:id="rId60"/>
    <p:sldId id="740" r:id="rId61"/>
    <p:sldId id="741" r:id="rId62"/>
    <p:sldId id="742" r:id="rId63"/>
    <p:sldId id="728" r:id="rId64"/>
    <p:sldId id="841" r:id="rId65"/>
    <p:sldId id="832" r:id="rId66"/>
    <p:sldId id="833" r:id="rId67"/>
    <p:sldId id="735" r:id="rId68"/>
    <p:sldId id="736" r:id="rId69"/>
    <p:sldId id="931" r:id="rId70"/>
    <p:sldId id="932" r:id="rId71"/>
    <p:sldId id="743" r:id="rId72"/>
    <p:sldId id="917" r:id="rId73"/>
    <p:sldId id="745" r:id="rId74"/>
    <p:sldId id="920" r:id="rId75"/>
    <p:sldId id="834" r:id="rId76"/>
    <p:sldId id="881" r:id="rId77"/>
    <p:sldId id="747" r:id="rId78"/>
    <p:sldId id="918" r:id="rId79"/>
    <p:sldId id="835" r:id="rId80"/>
    <p:sldId id="919" r:id="rId81"/>
    <p:sldId id="751" r:id="rId82"/>
    <p:sldId id="752" r:id="rId83"/>
    <p:sldId id="887" r:id="rId84"/>
    <p:sldId id="888" r:id="rId85"/>
    <p:sldId id="889" r:id="rId86"/>
    <p:sldId id="890" r:id="rId87"/>
    <p:sldId id="891" r:id="rId88"/>
    <p:sldId id="882" r:id="rId89"/>
    <p:sldId id="883" r:id="rId90"/>
    <p:sldId id="884" r:id="rId91"/>
    <p:sldId id="756" r:id="rId92"/>
    <p:sldId id="921" r:id="rId93"/>
    <p:sldId id="836" r:id="rId94"/>
    <p:sldId id="892" r:id="rId95"/>
    <p:sldId id="922" r:id="rId96"/>
    <p:sldId id="893" r:id="rId97"/>
    <p:sldId id="923" r:id="rId98"/>
    <p:sldId id="689" r:id="rId99"/>
    <p:sldId id="894" r:id="rId100"/>
    <p:sldId id="895" r:id="rId101"/>
    <p:sldId id="772" r:id="rId102"/>
    <p:sldId id="793" r:id="rId103"/>
    <p:sldId id="800" r:id="rId104"/>
    <p:sldId id="773" r:id="rId105"/>
    <p:sldId id="819" r:id="rId106"/>
    <p:sldId id="825" r:id="rId107"/>
    <p:sldId id="933" r:id="rId108"/>
    <p:sldId id="897" r:id="rId109"/>
    <p:sldId id="937" r:id="rId110"/>
    <p:sldId id="691" r:id="rId111"/>
    <p:sldId id="900" r:id="rId112"/>
    <p:sldId id="924" r:id="rId113"/>
    <p:sldId id="902" r:id="rId114"/>
    <p:sldId id="903" r:id="rId115"/>
    <p:sldId id="904" r:id="rId116"/>
    <p:sldId id="905" r:id="rId117"/>
    <p:sldId id="906" r:id="rId118"/>
    <p:sldId id="907" r:id="rId119"/>
    <p:sldId id="908" r:id="rId120"/>
    <p:sldId id="925" r:id="rId121"/>
    <p:sldId id="910" r:id="rId1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e, Kathleen" initials="LK" lastIdx="1" clrIdx="0">
    <p:extLst>
      <p:ext uri="{19B8F6BF-5375-455C-9EA6-DF929625EA0E}">
        <p15:presenceInfo xmlns:p15="http://schemas.microsoft.com/office/powerpoint/2012/main" userId="S-1-5-21-57989841-1078081533-682003330-2326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7CD"/>
    <a:srgbClr val="620C0D"/>
    <a:srgbClr val="9F4C2A"/>
    <a:srgbClr val="FBEAE5"/>
    <a:srgbClr val="FFF1E1"/>
    <a:srgbClr val="B1CBA5"/>
    <a:srgbClr val="764DC7"/>
    <a:srgbClr val="ADB9CA"/>
    <a:srgbClr val="92D05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38" autoAdjust="0"/>
    <p:restoredTop sz="92506" autoAdjust="0"/>
  </p:normalViewPr>
  <p:slideViewPr>
    <p:cSldViewPr snapToGrid="0">
      <p:cViewPr varScale="1">
        <p:scale>
          <a:sx n="98" d="100"/>
          <a:sy n="98" d="100"/>
        </p:scale>
        <p:origin x="252" y="90"/>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handoutMaster" Target="handoutMasters/handoutMaster1.xml"/><Relationship Id="rId12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3100204862563801"/>
          <c:y val="8.4657261592300997E-2"/>
          <c:w val="0.40576663070812402"/>
          <c:h val="0.87923162729658799"/>
        </c:manualLayout>
      </c:layout>
      <c:barChart>
        <c:barDir val="bar"/>
        <c:grouping val="clustered"/>
        <c:varyColors val="0"/>
        <c:ser>
          <c:idx val="0"/>
          <c:order val="0"/>
          <c:tx>
            <c:strRef>
              <c:f>Sheet1!$B$1</c:f>
              <c:strCache>
                <c:ptCount val="1"/>
                <c:pt idx="0">
                  <c:v>Fall 2016</c:v>
                </c:pt>
              </c:strCache>
            </c:strRef>
          </c:tx>
          <c:invertIfNegative val="0"/>
          <c:cat>
            <c:strRef>
              <c:f>Sheet1!$A$2:$A$9</c:f>
              <c:strCache>
                <c:ptCount val="8"/>
                <c:pt idx="0">
                  <c:v>Expectations Defined</c:v>
                </c:pt>
                <c:pt idx="1">
                  <c:v>Behavioral Expectations Taught</c:v>
                </c:pt>
                <c:pt idx="2">
                  <c:v>On-going System for Rewarding Behavioral Expectations</c:v>
                </c:pt>
                <c:pt idx="3">
                  <c:v>System for Responding to Behavioral Violations</c:v>
                </c:pt>
                <c:pt idx="4">
                  <c:v>Monitoring &amp; Decision-Making</c:v>
                </c:pt>
                <c:pt idx="5">
                  <c:v>Management</c:v>
                </c:pt>
                <c:pt idx="6">
                  <c:v>District-Level Support</c:v>
                </c:pt>
                <c:pt idx="7">
                  <c:v>Total Score</c:v>
                </c:pt>
              </c:strCache>
            </c:strRef>
          </c:cat>
          <c:val>
            <c:numRef>
              <c:f>Sheet1!$B$2:$B$9</c:f>
              <c:numCache>
                <c:formatCode>General</c:formatCode>
                <c:ptCount val="8"/>
                <c:pt idx="0">
                  <c:v>75</c:v>
                </c:pt>
                <c:pt idx="1">
                  <c:v>80</c:v>
                </c:pt>
                <c:pt idx="2">
                  <c:v>83.33</c:v>
                </c:pt>
                <c:pt idx="3">
                  <c:v>62.5</c:v>
                </c:pt>
                <c:pt idx="4">
                  <c:v>100</c:v>
                </c:pt>
                <c:pt idx="5">
                  <c:v>93.75</c:v>
                </c:pt>
                <c:pt idx="6">
                  <c:v>100</c:v>
                </c:pt>
                <c:pt idx="7">
                  <c:v>84.94</c:v>
                </c:pt>
              </c:numCache>
            </c:numRef>
          </c:val>
          <c:extLst>
            <c:ext xmlns:c16="http://schemas.microsoft.com/office/drawing/2014/chart" uri="{C3380CC4-5D6E-409C-BE32-E72D297353CC}">
              <c16:uniqueId val="{00000000-755E-49C0-A02F-117333F8ED1F}"/>
            </c:ext>
          </c:extLst>
        </c:ser>
        <c:ser>
          <c:idx val="1"/>
          <c:order val="1"/>
          <c:tx>
            <c:strRef>
              <c:f>Sheet1!$C$1</c:f>
              <c:strCache>
                <c:ptCount val="1"/>
                <c:pt idx="0">
                  <c:v>Spring 2017</c:v>
                </c:pt>
              </c:strCache>
            </c:strRef>
          </c:tx>
          <c:invertIfNegative val="0"/>
          <c:cat>
            <c:strRef>
              <c:f>Sheet1!$A$2:$A$9</c:f>
              <c:strCache>
                <c:ptCount val="8"/>
                <c:pt idx="0">
                  <c:v>Expectations Defined</c:v>
                </c:pt>
                <c:pt idx="1">
                  <c:v>Behavioral Expectations Taught</c:v>
                </c:pt>
                <c:pt idx="2">
                  <c:v>On-going System for Rewarding Behavioral Expectations</c:v>
                </c:pt>
                <c:pt idx="3">
                  <c:v>System for Responding to Behavioral Violations</c:v>
                </c:pt>
                <c:pt idx="4">
                  <c:v>Monitoring &amp; Decision-Making</c:v>
                </c:pt>
                <c:pt idx="5">
                  <c:v>Management</c:v>
                </c:pt>
                <c:pt idx="6">
                  <c:v>District-Level Support</c:v>
                </c:pt>
                <c:pt idx="7">
                  <c:v>Total Score</c:v>
                </c:pt>
              </c:strCache>
            </c:strRef>
          </c:cat>
          <c:val>
            <c:numRef>
              <c:f>Sheet1!$C$2:$C$9</c:f>
              <c:numCache>
                <c:formatCode>General</c:formatCode>
                <c:ptCount val="8"/>
                <c:pt idx="0">
                  <c:v>100</c:v>
                </c:pt>
                <c:pt idx="1">
                  <c:v>100</c:v>
                </c:pt>
                <c:pt idx="2">
                  <c:v>100</c:v>
                </c:pt>
                <c:pt idx="3">
                  <c:v>75</c:v>
                </c:pt>
                <c:pt idx="4">
                  <c:v>100</c:v>
                </c:pt>
                <c:pt idx="5">
                  <c:v>87.5</c:v>
                </c:pt>
                <c:pt idx="6">
                  <c:v>100</c:v>
                </c:pt>
                <c:pt idx="7">
                  <c:v>94.64</c:v>
                </c:pt>
              </c:numCache>
            </c:numRef>
          </c:val>
          <c:extLst>
            <c:ext xmlns:c16="http://schemas.microsoft.com/office/drawing/2014/chart" uri="{C3380CC4-5D6E-409C-BE32-E72D297353CC}">
              <c16:uniqueId val="{00000001-755E-49C0-A02F-117333F8ED1F}"/>
            </c:ext>
          </c:extLst>
        </c:ser>
        <c:dLbls>
          <c:showLegendKey val="0"/>
          <c:showVal val="0"/>
          <c:showCatName val="0"/>
          <c:showSerName val="0"/>
          <c:showPercent val="0"/>
          <c:showBubbleSize val="0"/>
        </c:dLbls>
        <c:gapWidth val="150"/>
        <c:axId val="800836200"/>
        <c:axId val="573619024"/>
      </c:barChart>
      <c:catAx>
        <c:axId val="800836200"/>
        <c:scaling>
          <c:orientation val="maxMin"/>
        </c:scaling>
        <c:delete val="0"/>
        <c:axPos val="l"/>
        <c:numFmt formatCode="General" sourceLinked="0"/>
        <c:majorTickMark val="out"/>
        <c:minorTickMark val="none"/>
        <c:tickLblPos val="low"/>
        <c:txPr>
          <a:bodyPr/>
          <a:lstStyle/>
          <a:p>
            <a:pPr>
              <a:defRPr sz="1400"/>
            </a:pPr>
            <a:endParaRPr lang="en-US"/>
          </a:p>
        </c:txPr>
        <c:crossAx val="573619024"/>
        <c:crosses val="autoZero"/>
        <c:auto val="0"/>
        <c:lblAlgn val="ctr"/>
        <c:lblOffset val="100"/>
        <c:noMultiLvlLbl val="0"/>
      </c:catAx>
      <c:valAx>
        <c:axId val="573619024"/>
        <c:scaling>
          <c:orientation val="minMax"/>
          <c:max val="100"/>
          <c:min val="0"/>
        </c:scaling>
        <c:delete val="0"/>
        <c:axPos val="t"/>
        <c:majorGridlines/>
        <c:numFmt formatCode="General" sourceLinked="1"/>
        <c:majorTickMark val="out"/>
        <c:minorTickMark val="none"/>
        <c:tickLblPos val="nextTo"/>
        <c:txPr>
          <a:bodyPr/>
          <a:lstStyle/>
          <a:p>
            <a:pPr>
              <a:defRPr sz="1400"/>
            </a:pPr>
            <a:endParaRPr lang="en-US"/>
          </a:p>
        </c:txPr>
        <c:crossAx val="800836200"/>
        <c:crosses val="autoZero"/>
        <c:crossBetween val="between"/>
      </c:valAx>
    </c:plotArea>
    <c:legend>
      <c:legendPos val="r"/>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W14</c:v>
                </c:pt>
                <c:pt idx="1">
                  <c:v>W15</c:v>
                </c:pt>
                <c:pt idx="2">
                  <c:v>W16</c:v>
                </c:pt>
                <c:pt idx="3">
                  <c:v>W17</c:v>
                </c:pt>
              </c:strCache>
            </c:strRef>
          </c:cat>
          <c:val>
            <c:numRef>
              <c:f>Sheet1!$B$2:$B$5</c:f>
              <c:numCache>
                <c:formatCode>0.00%</c:formatCode>
                <c:ptCount val="4"/>
                <c:pt idx="0">
                  <c:v>0.48484848484848486</c:v>
                </c:pt>
                <c:pt idx="1">
                  <c:v>0.6097560975609756</c:v>
                </c:pt>
              </c:numCache>
            </c:numRef>
          </c:val>
          <c:extLst>
            <c:ext xmlns:c16="http://schemas.microsoft.com/office/drawing/2014/chart" uri="{C3380CC4-5D6E-409C-BE32-E72D297353CC}">
              <c16:uniqueId val="{00000000-42B2-4B49-B688-482A2E819A34}"/>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W14</c:v>
                </c:pt>
                <c:pt idx="1">
                  <c:v>W15</c:v>
                </c:pt>
                <c:pt idx="2">
                  <c:v>W16</c:v>
                </c:pt>
                <c:pt idx="3">
                  <c:v>W17</c:v>
                </c:pt>
              </c:strCache>
            </c:strRef>
          </c:cat>
          <c:val>
            <c:numRef>
              <c:f>Sheet1!$C$2:$C$5</c:f>
              <c:numCache>
                <c:formatCode>0.00%</c:formatCode>
                <c:ptCount val="4"/>
                <c:pt idx="0">
                  <c:v>0.2878787878787879</c:v>
                </c:pt>
                <c:pt idx="1">
                  <c:v>0.25365853658536586</c:v>
                </c:pt>
              </c:numCache>
            </c:numRef>
          </c:val>
          <c:extLst>
            <c:ext xmlns:c16="http://schemas.microsoft.com/office/drawing/2014/chart" uri="{C3380CC4-5D6E-409C-BE32-E72D297353CC}">
              <c16:uniqueId val="{00000001-42B2-4B49-B688-482A2E819A34}"/>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W14</c:v>
                </c:pt>
                <c:pt idx="1">
                  <c:v>W15</c:v>
                </c:pt>
                <c:pt idx="2">
                  <c:v>W16</c:v>
                </c:pt>
                <c:pt idx="3">
                  <c:v>W17</c:v>
                </c:pt>
              </c:strCache>
            </c:strRef>
          </c:cat>
          <c:val>
            <c:numRef>
              <c:f>Sheet1!$D$2:$D$5</c:f>
              <c:numCache>
                <c:formatCode>0.00%</c:formatCode>
                <c:ptCount val="4"/>
                <c:pt idx="0">
                  <c:v>0.22727272727272727</c:v>
                </c:pt>
                <c:pt idx="1">
                  <c:v>0.13658536585365855</c:v>
                </c:pt>
              </c:numCache>
            </c:numRef>
          </c:val>
          <c:extLst>
            <c:ext xmlns:c16="http://schemas.microsoft.com/office/drawing/2014/chart" uri="{C3380CC4-5D6E-409C-BE32-E72D297353CC}">
              <c16:uniqueId val="{00000002-42B2-4B49-B688-482A2E819A34}"/>
            </c:ext>
          </c:extLst>
        </c:ser>
        <c:dLbls>
          <c:showLegendKey val="0"/>
          <c:showVal val="0"/>
          <c:showCatName val="0"/>
          <c:showSerName val="0"/>
          <c:showPercent val="0"/>
          <c:showBubbleSize val="0"/>
        </c:dLbls>
        <c:gapWidth val="150"/>
        <c:shape val="pyramid"/>
        <c:axId val="542615032"/>
        <c:axId val="632670328"/>
        <c:axId val="0"/>
      </c:bar3DChart>
      <c:catAx>
        <c:axId val="542615032"/>
        <c:scaling>
          <c:orientation val="minMax"/>
        </c:scaling>
        <c:delete val="0"/>
        <c:axPos val="b"/>
        <c:title>
          <c:tx>
            <c:rich>
              <a:bodyPr/>
              <a:lstStyle/>
              <a:p>
                <a:pPr>
                  <a:defRPr sz="1000"/>
                </a:pPr>
                <a:r>
                  <a:rPr lang="en-US" sz="1000"/>
                  <a:t>Screening Time Point</a:t>
                </a:r>
              </a:p>
            </c:rich>
          </c:tx>
          <c:layout>
            <c:manualLayout>
              <c:xMode val="edge"/>
              <c:yMode val="edge"/>
              <c:x val="0.35784079171982103"/>
              <c:y val="0.82821713386494622"/>
            </c:manualLayout>
          </c:layout>
          <c:overlay val="0"/>
        </c:title>
        <c:numFmt formatCode="General" sourceLinked="0"/>
        <c:majorTickMark val="out"/>
        <c:minorTickMark val="none"/>
        <c:tickLblPos val="nextTo"/>
        <c:crossAx val="632670328"/>
        <c:crosses val="autoZero"/>
        <c:auto val="1"/>
        <c:lblAlgn val="ctr"/>
        <c:lblOffset val="100"/>
        <c:noMultiLvlLbl val="0"/>
      </c:catAx>
      <c:valAx>
        <c:axId val="632670328"/>
        <c:scaling>
          <c:orientation val="minMax"/>
        </c:scaling>
        <c:delete val="0"/>
        <c:axPos val="l"/>
        <c:majorGridlines/>
        <c:title>
          <c:tx>
            <c:rich>
              <a:bodyPr rot="-5400000" vert="horz"/>
              <a:lstStyle/>
              <a:p>
                <a:pPr>
                  <a:defRPr/>
                </a:pPr>
                <a:r>
                  <a:rPr lang="en-US"/>
                  <a:t>% of Students Screened</a:t>
                </a:r>
              </a:p>
            </c:rich>
          </c:tx>
          <c:overlay val="0"/>
        </c:title>
        <c:numFmt formatCode="0%" sourceLinked="1"/>
        <c:majorTickMark val="out"/>
        <c:minorTickMark val="none"/>
        <c:tickLblPos val="nextTo"/>
        <c:spPr>
          <a:ln>
            <a:noFill/>
          </a:ln>
        </c:spPr>
        <c:crossAx val="542615032"/>
        <c:crosses val="autoZero"/>
        <c:crossBetween val="between"/>
      </c:valAx>
    </c:plotArea>
    <c:legend>
      <c:legendPos val="b"/>
      <c:overlay val="0"/>
      <c:spPr>
        <a:ln>
          <a:solidFill>
            <a:schemeClr val="tx1"/>
          </a:solidFill>
        </a:ln>
      </c:spPr>
    </c:legend>
    <c:plotVisOnly val="1"/>
    <c:dispBlanksAs val="gap"/>
    <c:showDLblsOverMax val="0"/>
  </c:chart>
  <c:spPr>
    <a:solidFill>
      <a:schemeClr val="bg1"/>
    </a:solidFill>
    <a:ln>
      <a:solidFill>
        <a:schemeClr val="tx1"/>
      </a:solidFill>
    </a:ln>
  </c:spPr>
  <c:txPr>
    <a:bodyPr/>
    <a:lstStyle/>
    <a:p>
      <a:pPr>
        <a:defRPr sz="105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solidFill>
                  <a:srgbClr val="7030A0"/>
                </a:solidFill>
              </a:rPr>
              <a:t>2015-2016 District-wide</a:t>
            </a:r>
            <a:endParaRPr lang="en-US" dirty="0">
              <a:solidFill>
                <a:srgbClr val="7030A0"/>
              </a:solidFill>
            </a:endParaRPr>
          </a:p>
          <a:p>
            <a:pPr>
              <a:defRPr/>
            </a:pPr>
            <a:r>
              <a:rPr lang="en-US" dirty="0" smtClean="0"/>
              <a:t>Fifth </a:t>
            </a:r>
            <a:r>
              <a:rPr lang="en-US" dirty="0"/>
              <a:t>Grade – Oral Reading </a:t>
            </a:r>
            <a:r>
              <a:rPr lang="en-US" dirty="0" smtClean="0"/>
              <a:t>Fluency (</a:t>
            </a:r>
            <a:r>
              <a:rPr lang="en-US" dirty="0" err="1" smtClean="0"/>
              <a:t>AIMSweb</a:t>
            </a:r>
            <a:r>
              <a:rPr lang="en-US" dirty="0" smtClean="0"/>
              <a:t>)</a:t>
            </a:r>
            <a:endParaRPr lang="en-US" dirty="0"/>
          </a:p>
        </c:rich>
      </c:tx>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'5'!$B$1</c:f>
              <c:strCache>
                <c:ptCount val="1"/>
                <c:pt idx="0">
                  <c:v>Benchmark</c:v>
                </c:pt>
              </c:strCache>
            </c:strRef>
          </c:tx>
          <c:spPr>
            <a:solidFill>
              <a:srgbClr val="00B050"/>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'5'!$B$2:$B$4</c:f>
              <c:numCache>
                <c:formatCode>0.00</c:formatCode>
                <c:ptCount val="3"/>
                <c:pt idx="0">
                  <c:v>58.782849239280779</c:v>
                </c:pt>
                <c:pt idx="1">
                  <c:v>63.208852005532499</c:v>
                </c:pt>
                <c:pt idx="2">
                  <c:v>64.216366158113729</c:v>
                </c:pt>
              </c:numCache>
            </c:numRef>
          </c:val>
          <c:extLst>
            <c:ext xmlns:c16="http://schemas.microsoft.com/office/drawing/2014/chart" uri="{C3380CC4-5D6E-409C-BE32-E72D297353CC}">
              <c16:uniqueId val="{00000000-B16E-4CC4-A0A5-59AC743E3BFB}"/>
            </c:ext>
          </c:extLst>
        </c:ser>
        <c:ser>
          <c:idx val="1"/>
          <c:order val="1"/>
          <c:tx>
            <c:strRef>
              <c:f>'5'!$C$1</c:f>
              <c:strCache>
                <c:ptCount val="1"/>
                <c:pt idx="0">
                  <c:v>Strategic</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'5'!$C$2:$C$4</c:f>
              <c:numCache>
                <c:formatCode>0.00</c:formatCode>
                <c:ptCount val="3"/>
                <c:pt idx="0">
                  <c:v>26.279391424619643</c:v>
                </c:pt>
                <c:pt idx="1">
                  <c:v>18.533886583679116</c:v>
                </c:pt>
                <c:pt idx="2">
                  <c:v>21.220527045769764</c:v>
                </c:pt>
              </c:numCache>
            </c:numRef>
          </c:val>
          <c:extLst>
            <c:ext xmlns:c16="http://schemas.microsoft.com/office/drawing/2014/chart" uri="{C3380CC4-5D6E-409C-BE32-E72D297353CC}">
              <c16:uniqueId val="{00000001-B16E-4CC4-A0A5-59AC743E3BFB}"/>
            </c:ext>
          </c:extLst>
        </c:ser>
        <c:ser>
          <c:idx val="2"/>
          <c:order val="2"/>
          <c:tx>
            <c:strRef>
              <c:f>'5'!$D$1</c:f>
              <c:strCache>
                <c:ptCount val="1"/>
                <c:pt idx="0">
                  <c:v>Intensive</c:v>
                </c:pt>
              </c:strCache>
            </c:strRef>
          </c:tx>
          <c:spPr>
            <a:solidFill>
              <a:srgbClr val="FF0000"/>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'5'!$D$2:$D$4</c:f>
              <c:numCache>
                <c:formatCode>0.00</c:formatCode>
                <c:ptCount val="3"/>
                <c:pt idx="0">
                  <c:v>14.937759336099585</c:v>
                </c:pt>
                <c:pt idx="1">
                  <c:v>18.257261410788381</c:v>
                </c:pt>
                <c:pt idx="2">
                  <c:v>14.563106796116504</c:v>
                </c:pt>
              </c:numCache>
            </c:numRef>
          </c:val>
          <c:extLst>
            <c:ext xmlns:c16="http://schemas.microsoft.com/office/drawing/2014/chart" uri="{C3380CC4-5D6E-409C-BE32-E72D297353CC}">
              <c16:uniqueId val="{00000002-B16E-4CC4-A0A5-59AC743E3BFB}"/>
            </c:ext>
          </c:extLst>
        </c:ser>
        <c:dLbls>
          <c:showLegendKey val="0"/>
          <c:showVal val="1"/>
          <c:showCatName val="0"/>
          <c:showSerName val="0"/>
          <c:showPercent val="0"/>
          <c:showBubbleSize val="0"/>
        </c:dLbls>
        <c:gapWidth val="150"/>
        <c:shape val="pyramid"/>
        <c:axId val="632673072"/>
        <c:axId val="632673464"/>
        <c:axId val="0"/>
      </c:bar3DChart>
      <c:catAx>
        <c:axId val="632673072"/>
        <c:scaling>
          <c:orientation val="minMax"/>
        </c:scaling>
        <c:delete val="0"/>
        <c:axPos val="b"/>
        <c:title>
          <c:tx>
            <c:rich>
              <a:bodyPr/>
              <a:lstStyle/>
              <a:p>
                <a:pPr>
                  <a:defRPr/>
                </a:pPr>
                <a:r>
                  <a:rPr lang="en-US"/>
                  <a:t>Screening Time Point</a:t>
                </a:r>
              </a:p>
            </c:rich>
          </c:tx>
          <c:overlay val="0"/>
        </c:title>
        <c:numFmt formatCode="General" sourceLinked="0"/>
        <c:majorTickMark val="out"/>
        <c:minorTickMark val="none"/>
        <c:tickLblPos val="nextTo"/>
        <c:crossAx val="632673464"/>
        <c:crosses val="autoZero"/>
        <c:auto val="1"/>
        <c:lblAlgn val="ctr"/>
        <c:lblOffset val="100"/>
        <c:noMultiLvlLbl val="0"/>
      </c:catAx>
      <c:valAx>
        <c:axId val="632673464"/>
        <c:scaling>
          <c:orientation val="minMax"/>
        </c:scaling>
        <c:delete val="0"/>
        <c:axPos val="l"/>
        <c:majorGridlines/>
        <c:numFmt formatCode="0" sourceLinked="0"/>
        <c:majorTickMark val="out"/>
        <c:minorTickMark val="none"/>
        <c:tickLblPos val="nextTo"/>
        <c:crossAx val="632673072"/>
        <c:crosses val="autoZero"/>
        <c:crossBetween val="between"/>
      </c:valAx>
    </c:plotArea>
    <c:legend>
      <c:legendPos val="r"/>
      <c:overlay val="0"/>
    </c:legend>
    <c:plotVisOnly val="1"/>
    <c:dispBlanksAs val="gap"/>
    <c:showDLblsOverMax val="0"/>
  </c:chart>
  <c:spPr>
    <a:solidFill>
      <a:schemeClr val="bg1"/>
    </a:solidFill>
  </c:spPr>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solidFill>
                  <a:schemeClr val="accent1"/>
                </a:solidFill>
              </a:rPr>
              <a:t>2014-2015 District-wide</a:t>
            </a:r>
            <a:endParaRPr lang="en-US" dirty="0">
              <a:solidFill>
                <a:schemeClr val="accent1"/>
              </a:solidFill>
            </a:endParaRPr>
          </a:p>
          <a:p>
            <a:pPr>
              <a:defRPr/>
            </a:pPr>
            <a:r>
              <a:rPr lang="en-US" dirty="0" smtClean="0"/>
              <a:t>Fifth </a:t>
            </a:r>
            <a:r>
              <a:rPr lang="en-US" dirty="0"/>
              <a:t>Grade – Oral Reading </a:t>
            </a:r>
            <a:r>
              <a:rPr lang="en-US" dirty="0" smtClean="0"/>
              <a:t>Fluency (</a:t>
            </a:r>
            <a:r>
              <a:rPr lang="en-US" dirty="0" err="1" smtClean="0"/>
              <a:t>AIMSweb</a:t>
            </a:r>
            <a:r>
              <a:rPr lang="en-US" dirty="0" smtClean="0"/>
              <a:t>)</a:t>
            </a:r>
            <a:endParaRPr lang="en-US" dirty="0"/>
          </a:p>
        </c:rich>
      </c:tx>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'5'!$B$1</c:f>
              <c:strCache>
                <c:ptCount val="1"/>
                <c:pt idx="0">
                  <c:v>Tier 1</c:v>
                </c:pt>
              </c:strCache>
            </c:strRef>
          </c:tx>
          <c:spPr>
            <a:solidFill>
              <a:srgbClr val="00B050"/>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'5'!$B$2:$B$4</c:f>
              <c:numCache>
                <c:formatCode>0.00</c:formatCode>
                <c:ptCount val="3"/>
                <c:pt idx="0">
                  <c:v>59.857142857142854</c:v>
                </c:pt>
                <c:pt idx="1">
                  <c:v>61.009817671809252</c:v>
                </c:pt>
                <c:pt idx="2">
                  <c:v>64.192708333333343</c:v>
                </c:pt>
              </c:numCache>
            </c:numRef>
          </c:val>
          <c:extLst>
            <c:ext xmlns:c16="http://schemas.microsoft.com/office/drawing/2014/chart" uri="{C3380CC4-5D6E-409C-BE32-E72D297353CC}">
              <c16:uniqueId val="{00000000-2090-40A3-80E6-95C0CD888A40}"/>
            </c:ext>
          </c:extLst>
        </c:ser>
        <c:ser>
          <c:idx val="1"/>
          <c:order val="1"/>
          <c:tx>
            <c:strRef>
              <c:f>'5'!$C$1</c:f>
              <c:strCache>
                <c:ptCount val="1"/>
                <c:pt idx="0">
                  <c:v>Tier 2</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'5'!$C$2:$C$4</c:f>
              <c:numCache>
                <c:formatCode>0.00</c:formatCode>
                <c:ptCount val="3"/>
                <c:pt idx="0">
                  <c:v>26.857142857142858</c:v>
                </c:pt>
                <c:pt idx="1">
                  <c:v>23.14165497896213</c:v>
                </c:pt>
                <c:pt idx="2">
                  <c:v>22.65625</c:v>
                </c:pt>
              </c:numCache>
            </c:numRef>
          </c:val>
          <c:extLst>
            <c:ext xmlns:c16="http://schemas.microsoft.com/office/drawing/2014/chart" uri="{C3380CC4-5D6E-409C-BE32-E72D297353CC}">
              <c16:uniqueId val="{00000001-2090-40A3-80E6-95C0CD888A40}"/>
            </c:ext>
          </c:extLst>
        </c:ser>
        <c:ser>
          <c:idx val="2"/>
          <c:order val="2"/>
          <c:tx>
            <c:strRef>
              <c:f>'5'!$D$1</c:f>
              <c:strCache>
                <c:ptCount val="1"/>
                <c:pt idx="0">
                  <c:v>Tier 3</c:v>
                </c:pt>
              </c:strCache>
            </c:strRef>
          </c:tx>
          <c:spPr>
            <a:solidFill>
              <a:srgbClr val="FF0000"/>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'5'!$D$2:$D$4</c:f>
              <c:numCache>
                <c:formatCode>0.00</c:formatCode>
                <c:ptCount val="3"/>
                <c:pt idx="0">
                  <c:v>13.285714285714286</c:v>
                </c:pt>
                <c:pt idx="1">
                  <c:v>15.848527349228611</c:v>
                </c:pt>
                <c:pt idx="2">
                  <c:v>13.151041666666666</c:v>
                </c:pt>
              </c:numCache>
            </c:numRef>
          </c:val>
          <c:extLst>
            <c:ext xmlns:c16="http://schemas.microsoft.com/office/drawing/2014/chart" uri="{C3380CC4-5D6E-409C-BE32-E72D297353CC}">
              <c16:uniqueId val="{00000002-2090-40A3-80E6-95C0CD888A40}"/>
            </c:ext>
          </c:extLst>
        </c:ser>
        <c:dLbls>
          <c:showLegendKey val="0"/>
          <c:showVal val="1"/>
          <c:showCatName val="0"/>
          <c:showSerName val="0"/>
          <c:showPercent val="0"/>
          <c:showBubbleSize val="0"/>
        </c:dLbls>
        <c:gapWidth val="150"/>
        <c:shape val="pyramid"/>
        <c:axId val="474906136"/>
        <c:axId val="474906528"/>
        <c:axId val="0"/>
      </c:bar3DChart>
      <c:catAx>
        <c:axId val="474906136"/>
        <c:scaling>
          <c:orientation val="minMax"/>
        </c:scaling>
        <c:delete val="0"/>
        <c:axPos val="b"/>
        <c:title>
          <c:tx>
            <c:rich>
              <a:bodyPr/>
              <a:lstStyle/>
              <a:p>
                <a:pPr>
                  <a:defRPr/>
                </a:pPr>
                <a:r>
                  <a:rPr lang="en-US"/>
                  <a:t>Screening Time Point</a:t>
                </a:r>
              </a:p>
            </c:rich>
          </c:tx>
          <c:overlay val="0"/>
        </c:title>
        <c:numFmt formatCode="General" sourceLinked="0"/>
        <c:majorTickMark val="out"/>
        <c:minorTickMark val="none"/>
        <c:tickLblPos val="nextTo"/>
        <c:crossAx val="474906528"/>
        <c:crosses val="autoZero"/>
        <c:auto val="1"/>
        <c:lblAlgn val="ctr"/>
        <c:lblOffset val="100"/>
        <c:noMultiLvlLbl val="0"/>
      </c:catAx>
      <c:valAx>
        <c:axId val="474906528"/>
        <c:scaling>
          <c:orientation val="minMax"/>
        </c:scaling>
        <c:delete val="0"/>
        <c:axPos val="l"/>
        <c:majorGridlines/>
        <c:title>
          <c:tx>
            <c:rich>
              <a:bodyPr/>
              <a:lstStyle/>
              <a:p>
                <a:pPr>
                  <a:defRPr/>
                </a:pPr>
                <a:r>
                  <a:rPr lang="en-US"/>
                  <a:t>Percentage of Students</a:t>
                </a:r>
              </a:p>
            </c:rich>
          </c:tx>
          <c:overlay val="0"/>
        </c:title>
        <c:numFmt formatCode="0" sourceLinked="0"/>
        <c:majorTickMark val="out"/>
        <c:minorTickMark val="none"/>
        <c:tickLblPos val="nextTo"/>
        <c:crossAx val="474906136"/>
        <c:crosses val="autoZero"/>
        <c:crossBetween val="between"/>
      </c:valAx>
    </c:plotArea>
    <c:plotVisOnly val="1"/>
    <c:dispBlanksAs val="gap"/>
    <c:showDLblsOverMax val="0"/>
  </c:chart>
  <c:spPr>
    <a:solidFill>
      <a:schemeClr val="bg1"/>
    </a:solidFill>
  </c:spPr>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solidFill>
                  <a:schemeClr val="accent2"/>
                </a:solidFill>
              </a:rPr>
              <a:t>2015-2016 Elementary School </a:t>
            </a:r>
            <a:endParaRPr lang="en-US" dirty="0">
              <a:solidFill>
                <a:schemeClr val="accent2"/>
              </a:solidFill>
            </a:endParaRPr>
          </a:p>
          <a:p>
            <a:pPr>
              <a:defRPr/>
            </a:pPr>
            <a:r>
              <a:rPr lang="en-US" dirty="0"/>
              <a:t>Fourth Grade – Oral Reading Fluency</a:t>
            </a:r>
          </a:p>
        </c:rich>
      </c:tx>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'4'!$B$1</c:f>
              <c:strCache>
                <c:ptCount val="1"/>
                <c:pt idx="0">
                  <c:v>Benchmark</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'4'!$A$2:$A$4</c:f>
              <c:strCache>
                <c:ptCount val="3"/>
                <c:pt idx="0">
                  <c:v>Fall</c:v>
                </c:pt>
                <c:pt idx="1">
                  <c:v>Winter</c:v>
                </c:pt>
                <c:pt idx="2">
                  <c:v>Spring</c:v>
                </c:pt>
              </c:strCache>
            </c:strRef>
          </c:cat>
          <c:val>
            <c:numRef>
              <c:f>'4'!$B$2:$B$4</c:f>
              <c:numCache>
                <c:formatCode>General</c:formatCode>
                <c:ptCount val="3"/>
                <c:pt idx="0">
                  <c:v>52</c:v>
                </c:pt>
              </c:numCache>
            </c:numRef>
          </c:val>
          <c:extLst>
            <c:ext xmlns:c16="http://schemas.microsoft.com/office/drawing/2014/chart" uri="{C3380CC4-5D6E-409C-BE32-E72D297353CC}">
              <c16:uniqueId val="{00000000-B473-45D0-9755-FFE260355A97}"/>
            </c:ext>
          </c:extLst>
        </c:ser>
        <c:ser>
          <c:idx val="1"/>
          <c:order val="1"/>
          <c:tx>
            <c:strRef>
              <c:f>'4'!$C$1</c:f>
              <c:strCache>
                <c:ptCount val="1"/>
                <c:pt idx="0">
                  <c:v>Strategic</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'4'!$A$2:$A$4</c:f>
              <c:strCache>
                <c:ptCount val="3"/>
                <c:pt idx="0">
                  <c:v>Fall</c:v>
                </c:pt>
                <c:pt idx="1">
                  <c:v>Winter</c:v>
                </c:pt>
                <c:pt idx="2">
                  <c:v>Spring</c:v>
                </c:pt>
              </c:strCache>
            </c:strRef>
          </c:cat>
          <c:val>
            <c:numRef>
              <c:f>'4'!$C$2:$C$4</c:f>
              <c:numCache>
                <c:formatCode>General</c:formatCode>
                <c:ptCount val="3"/>
                <c:pt idx="0">
                  <c:v>31</c:v>
                </c:pt>
              </c:numCache>
            </c:numRef>
          </c:val>
          <c:extLst>
            <c:ext xmlns:c16="http://schemas.microsoft.com/office/drawing/2014/chart" uri="{C3380CC4-5D6E-409C-BE32-E72D297353CC}">
              <c16:uniqueId val="{00000001-B473-45D0-9755-FFE260355A97}"/>
            </c:ext>
          </c:extLst>
        </c:ser>
        <c:ser>
          <c:idx val="2"/>
          <c:order val="2"/>
          <c:tx>
            <c:strRef>
              <c:f>'4'!$D$1</c:f>
              <c:strCache>
                <c:ptCount val="1"/>
                <c:pt idx="0">
                  <c:v>Intensive</c:v>
                </c:pt>
              </c:strCache>
            </c:strRef>
          </c:tx>
          <c:spPr>
            <a:solidFill>
              <a:srgbClr val="FF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'4'!$A$2:$A$4</c:f>
              <c:strCache>
                <c:ptCount val="3"/>
                <c:pt idx="0">
                  <c:v>Fall</c:v>
                </c:pt>
                <c:pt idx="1">
                  <c:v>Winter</c:v>
                </c:pt>
                <c:pt idx="2">
                  <c:v>Spring</c:v>
                </c:pt>
              </c:strCache>
            </c:strRef>
          </c:cat>
          <c:val>
            <c:numRef>
              <c:f>'4'!$D$2:$D$4</c:f>
              <c:numCache>
                <c:formatCode>General</c:formatCode>
                <c:ptCount val="3"/>
                <c:pt idx="0">
                  <c:v>17</c:v>
                </c:pt>
              </c:numCache>
            </c:numRef>
          </c:val>
          <c:extLst>
            <c:ext xmlns:c16="http://schemas.microsoft.com/office/drawing/2014/chart" uri="{C3380CC4-5D6E-409C-BE32-E72D297353CC}">
              <c16:uniqueId val="{00000002-B473-45D0-9755-FFE260355A97}"/>
            </c:ext>
          </c:extLst>
        </c:ser>
        <c:dLbls>
          <c:showLegendKey val="0"/>
          <c:showVal val="1"/>
          <c:showCatName val="0"/>
          <c:showSerName val="0"/>
          <c:showPercent val="0"/>
          <c:showBubbleSize val="0"/>
        </c:dLbls>
        <c:gapWidth val="150"/>
        <c:shape val="pyramid"/>
        <c:axId val="528784152"/>
        <c:axId val="528784544"/>
        <c:axId val="0"/>
      </c:bar3DChart>
      <c:catAx>
        <c:axId val="528784152"/>
        <c:scaling>
          <c:orientation val="minMax"/>
        </c:scaling>
        <c:delete val="0"/>
        <c:axPos val="b"/>
        <c:title>
          <c:tx>
            <c:rich>
              <a:bodyPr/>
              <a:lstStyle/>
              <a:p>
                <a:pPr>
                  <a:defRPr/>
                </a:pPr>
                <a:r>
                  <a:rPr lang="en-US"/>
                  <a:t>Screening Time Point</a:t>
                </a:r>
              </a:p>
            </c:rich>
          </c:tx>
          <c:overlay val="0"/>
        </c:title>
        <c:numFmt formatCode="General" sourceLinked="0"/>
        <c:majorTickMark val="out"/>
        <c:minorTickMark val="none"/>
        <c:tickLblPos val="nextTo"/>
        <c:crossAx val="528784544"/>
        <c:crosses val="autoZero"/>
        <c:auto val="1"/>
        <c:lblAlgn val="ctr"/>
        <c:lblOffset val="100"/>
        <c:noMultiLvlLbl val="0"/>
      </c:catAx>
      <c:valAx>
        <c:axId val="528784544"/>
        <c:scaling>
          <c:orientation val="minMax"/>
        </c:scaling>
        <c:delete val="0"/>
        <c:axPos val="l"/>
        <c:majorGridlines/>
        <c:title>
          <c:tx>
            <c:rich>
              <a:bodyPr/>
              <a:lstStyle/>
              <a:p>
                <a:pPr>
                  <a:defRPr/>
                </a:pPr>
                <a:r>
                  <a:rPr lang="en-US"/>
                  <a:t>Percentage of Students</a:t>
                </a:r>
              </a:p>
            </c:rich>
          </c:tx>
          <c:overlay val="0"/>
        </c:title>
        <c:numFmt formatCode="General" sourceLinked="1"/>
        <c:majorTickMark val="out"/>
        <c:minorTickMark val="none"/>
        <c:tickLblPos val="nextTo"/>
        <c:crossAx val="528784152"/>
        <c:crosses val="autoZero"/>
        <c:crossBetween val="between"/>
      </c:valAx>
    </c:plotArea>
    <c:legend>
      <c:legendPos val="r"/>
      <c:overlay val="0"/>
    </c:legend>
    <c:plotVisOnly val="1"/>
    <c:dispBlanksAs val="gap"/>
    <c:showDLblsOverMax val="0"/>
  </c:chart>
  <c:spPr>
    <a:solidFill>
      <a:schemeClr val="bg1"/>
    </a:solidFill>
  </c:spPr>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E5-4A6F-ABBD-F929D8124AD9}"/>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E5-4A6F-ABBD-F929D8124AD9}"/>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E5-4A6F-ABBD-F929D8124AD9}"/>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E5-4A6F-ABBD-F929D8124AD9}"/>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B8E5-4A6F-ABBD-F929D8124AD9}"/>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7.9579579579579576E-2"/>
                  <c:y val="-9.1969797789360833E-2"/>
                </c:manualLayout>
              </c:layout>
              <c:tx>
                <c:rich>
                  <a:bodyPr/>
                  <a:lstStyle/>
                  <a:p>
                    <a:r>
                      <a:rPr lang="en-US" dirty="0" smtClean="0"/>
                      <a:t>45.60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E5-4A6F-ABBD-F929D8124AD9}"/>
                </c:ext>
              </c:extLst>
            </c:dLbl>
            <c:dLbl>
              <c:idx val="1"/>
              <c:layout>
                <c:manualLayout>
                  <c:x val="7.8078078078078136E-2"/>
                  <c:y val="-4.69483568075117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E5-4A6F-ABBD-F929D8124AD9}"/>
                </c:ext>
              </c:extLst>
            </c:dLbl>
            <c:dLbl>
              <c:idx val="2"/>
              <c:layout>
                <c:manualLayout>
                  <c:x val="9.0090090090090086E-2"/>
                  <c:y val="-2.3894680418468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E5-4A6F-ABBD-F929D8124AD9}"/>
                </c:ext>
              </c:extLst>
            </c:dLbl>
            <c:dLbl>
              <c:idx val="3"/>
              <c:layout>
                <c:manualLayout>
                  <c:x val="9.45945945945946E-2"/>
                  <c:y val="-2.7468300617352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E5-4A6F-ABBD-F929D8124AD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B8E5-4A6F-ABBD-F929D8124AD9}"/>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7.9579579579579576E-2"/>
                  <c:y val="-1.67121363350707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E5-4A6F-ABBD-F929D8124AD9}"/>
                </c:ext>
              </c:extLst>
            </c:dLbl>
            <c:dLbl>
              <c:idx val="1"/>
              <c:layout>
                <c:manualLayout>
                  <c:x val="8.7087087087087137E-2"/>
                  <c:y val="-4.97504713319285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8E5-4A6F-ABBD-F929D8124AD9}"/>
                </c:ext>
              </c:extLst>
            </c:dLbl>
            <c:dLbl>
              <c:idx val="2"/>
              <c:layout>
                <c:manualLayout>
                  <c:x val="9.1591591591591595E-2"/>
                  <c:y val="-1.2297696942811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E5-4A6F-ABBD-F929D8124AD9}"/>
                </c:ext>
              </c:extLst>
            </c:dLbl>
            <c:dLbl>
              <c:idx val="3"/>
              <c:layout>
                <c:manualLayout>
                  <c:x val="8.4084084084084187E-2"/>
                  <c:y val="-1.17370892018779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8E5-4A6F-ABBD-F929D8124AD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B8E5-4A6F-ABBD-F929D8124AD9}"/>
            </c:ext>
          </c:extLst>
        </c:ser>
        <c:dLbls>
          <c:showLegendKey val="0"/>
          <c:showVal val="0"/>
          <c:showCatName val="0"/>
          <c:showSerName val="0"/>
          <c:showPercent val="0"/>
          <c:showBubbleSize val="0"/>
        </c:dLbls>
        <c:gapWidth val="55"/>
        <c:shape val="pyramid"/>
        <c:axId val="528785328"/>
        <c:axId val="583046088"/>
        <c:axId val="0"/>
      </c:bar3DChart>
      <c:catAx>
        <c:axId val="528785328"/>
        <c:scaling>
          <c:orientation val="minMax"/>
        </c:scaling>
        <c:delete val="0"/>
        <c:axPos val="b"/>
        <c:title>
          <c:tx>
            <c:rich>
              <a:bodyPr/>
              <a:lstStyle/>
              <a:p>
                <a:pPr>
                  <a:defRPr b="0"/>
                </a:pPr>
                <a:r>
                  <a:rPr lang="en-US" b="0" dirty="0" smtClean="0"/>
                  <a:t>Subscales</a:t>
                </a:r>
                <a:endParaRPr lang="en-US" b="0" dirty="0"/>
              </a:p>
            </c:rich>
          </c:tx>
          <c:layout>
            <c:manualLayout>
              <c:xMode val="edge"/>
              <c:yMode val="edge"/>
              <c:x val="0.43367454068241473"/>
              <c:y val="0.9377976784592067"/>
            </c:manualLayout>
          </c:layout>
          <c:overlay val="0"/>
        </c:title>
        <c:numFmt formatCode="General" sourceLinked="0"/>
        <c:majorTickMark val="out"/>
        <c:minorTickMark val="none"/>
        <c:tickLblPos val="nextTo"/>
        <c:txPr>
          <a:bodyPr/>
          <a:lstStyle/>
          <a:p>
            <a:pPr>
              <a:defRPr sz="1600"/>
            </a:pPr>
            <a:endParaRPr lang="en-US"/>
          </a:p>
        </c:txPr>
        <c:crossAx val="583046088"/>
        <c:crosses val="autoZero"/>
        <c:auto val="1"/>
        <c:lblAlgn val="ctr"/>
        <c:lblOffset val="100"/>
        <c:noMultiLvlLbl val="0"/>
      </c:catAx>
      <c:valAx>
        <c:axId val="583046088"/>
        <c:scaling>
          <c:orientation val="minMax"/>
        </c:scaling>
        <c:delete val="0"/>
        <c:axPos val="l"/>
        <c:majorGridlines>
          <c:spPr>
            <a:ln>
              <a:noFill/>
            </a:ln>
          </c:spPr>
        </c:majorGridlines>
        <c:title>
          <c:tx>
            <c:rich>
              <a:bodyPr rot="-5400000" vert="horz"/>
              <a:lstStyle/>
              <a:p>
                <a:pPr>
                  <a:defRPr b="0"/>
                </a:pPr>
                <a:r>
                  <a:rPr lang="en-US" b="0" dirty="0" smtClean="0"/>
                  <a:t>Percent of Students</a:t>
                </a:r>
                <a:endParaRPr lang="en-US" b="0" dirty="0"/>
              </a:p>
            </c:rich>
          </c:tx>
          <c:layout>
            <c:manualLayout>
              <c:xMode val="edge"/>
              <c:yMode val="edge"/>
              <c:x val="3.0182544749473884E-3"/>
              <c:y val="0.28786163173265311"/>
            </c:manualLayout>
          </c:layout>
          <c:overlay val="0"/>
        </c:title>
        <c:numFmt formatCode="0%" sourceLinked="1"/>
        <c:majorTickMark val="out"/>
        <c:minorTickMark val="none"/>
        <c:tickLblPos val="nextTo"/>
        <c:crossAx val="528785328"/>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38922155688622"/>
          <c:y val="4.743833017077799E-2"/>
          <c:w val="0.73772455089820399"/>
          <c:h val="0.85958254269449763"/>
        </c:manualLayout>
      </c:layout>
      <c:barChart>
        <c:barDir val="col"/>
        <c:grouping val="percentStacked"/>
        <c:varyColors val="0"/>
        <c:ser>
          <c:idx val="0"/>
          <c:order val="0"/>
          <c:tx>
            <c:strRef>
              <c:f>Sheet1!$A$2</c:f>
              <c:strCache>
                <c:ptCount val="1"/>
                <c:pt idx="0">
                  <c:v>Low</c:v>
                </c:pt>
              </c:strCache>
            </c:strRef>
          </c:tx>
          <c:spPr>
            <a:solidFill>
              <a:srgbClr val="00D05E"/>
            </a:solidFill>
            <a:ln w="10488">
              <a:solidFill>
                <a:schemeClr val="tx1"/>
              </a:solidFill>
              <a:prstDash val="solid"/>
            </a:ln>
          </c:spPr>
          <c:invertIfNegative val="0"/>
          <c:dLbls>
            <c:dLbl>
              <c:idx val="0"/>
              <c:layout>
                <c:manualLayout>
                  <c:x val="2.9866667670061285E-3"/>
                  <c:y val="-2.774238984742123E-3"/>
                </c:manualLayout>
              </c:layout>
              <c:tx>
                <c:rich>
                  <a:bodyPr/>
                  <a:lstStyle/>
                  <a:p>
                    <a:r>
                      <a:rPr lang="en-US">
                        <a:solidFill>
                          <a:schemeClr val="tx1"/>
                        </a:solidFill>
                      </a:rPr>
                      <a:t>77.00%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26-4232-A430-303E9921AE9B}"/>
                </c:ext>
              </c:extLst>
            </c:dLbl>
            <c:dLbl>
              <c:idx val="1"/>
              <c:layout>
                <c:manualLayout>
                  <c:x val="1.4933333835030641E-3"/>
                  <c:y val="3.0516628832163346E-2"/>
                </c:manualLayout>
              </c:layout>
              <c:tx>
                <c:rich>
                  <a:bodyPr/>
                  <a:lstStyle/>
                  <a:p>
                    <a:r>
                      <a:rPr lang="en-US">
                        <a:solidFill>
                          <a:schemeClr val="tx1"/>
                        </a:solidFill>
                      </a:rPr>
                      <a:t>86.00%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26-4232-A430-303E9921AE9B}"/>
                </c:ext>
              </c:extLst>
            </c:dLbl>
            <c:dLbl>
              <c:idx val="2"/>
              <c:layout>
                <c:manualLayout>
                  <c:x val="0"/>
                  <c:y val="3.0516628832163346E-2"/>
                </c:manualLayout>
              </c:layout>
              <c:tx>
                <c:rich>
                  <a:bodyPr/>
                  <a:lstStyle/>
                  <a:p>
                    <a:r>
                      <a:rPr lang="en-US">
                        <a:solidFill>
                          <a:schemeClr val="tx1"/>
                        </a:solidFill>
                      </a:rPr>
                      <a:t>86.00%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26-4232-A430-303E9921AE9B}"/>
                </c:ext>
              </c:extLst>
            </c:dLbl>
            <c:dLbl>
              <c:idx val="3"/>
              <c:layout>
                <c:manualLayout>
                  <c:x val="4.480000150509247E-3"/>
                  <c:y val="5.2710540710100333E-2"/>
                </c:manualLayout>
              </c:layout>
              <c:tx>
                <c:rich>
                  <a:bodyPr/>
                  <a:lstStyle/>
                  <a:p>
                    <a:r>
                      <a:rPr lang="en-US">
                        <a:solidFill>
                          <a:schemeClr val="tx1"/>
                        </a:solidFill>
                      </a:rPr>
                      <a:t>89.79%</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26-4232-A430-303E9921AE9B}"/>
                </c:ext>
              </c:extLst>
            </c:dLbl>
            <c:dLbl>
              <c:idx val="4"/>
              <c:layout>
                <c:manualLayout>
                  <c:x val="4.4800001505091933E-3"/>
                  <c:y val="6.9355974618553071E-2"/>
                </c:manualLayout>
              </c:layout>
              <c:tx>
                <c:rich>
                  <a:bodyPr/>
                  <a:lstStyle/>
                  <a:p>
                    <a:r>
                      <a:rPr lang="en-US">
                        <a:solidFill>
                          <a:schemeClr val="tx1"/>
                        </a:solidFill>
                      </a:rPr>
                      <a:t>93.08%</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026-4232-A430-303E9921AE9B}"/>
                </c:ext>
              </c:extLst>
            </c:dLbl>
            <c:dLbl>
              <c:idx val="5"/>
              <c:layout>
                <c:manualLayout>
                  <c:x val="4.4800001505091933E-3"/>
                  <c:y val="6.38074966490688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26-4232-A430-303E9921AE9B}"/>
                </c:ext>
              </c:extLst>
            </c:dLbl>
            <c:dLbl>
              <c:idx val="6"/>
              <c:layout>
                <c:manualLayout>
                  <c:x val="4.4800342133516774E-3"/>
                  <c:y val="7.213017739867178E-2"/>
                </c:manualLayout>
              </c:layout>
              <c:tx>
                <c:rich>
                  <a:bodyPr/>
                  <a:lstStyle/>
                  <a:p>
                    <a:r>
                      <a:rPr lang="en-US">
                        <a:solidFill>
                          <a:schemeClr val="tx1"/>
                        </a:solidFill>
                      </a:rPr>
                      <a:t>92.56%</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026-4232-A430-303E9921AE9B}"/>
                </c:ext>
              </c:extLst>
            </c:dLbl>
            <c:dLbl>
              <c:idx val="7"/>
              <c:layout>
                <c:manualLayout>
                  <c:x val="1.5191796429927839E-3"/>
                  <c:y val="5.928016937191249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26-4232-A430-303E9921AE9B}"/>
                </c:ext>
              </c:extLst>
            </c:dLbl>
            <c:spPr>
              <a:noFill/>
              <a:ln w="20976">
                <a:noFill/>
              </a:ln>
            </c:spPr>
            <c:txPr>
              <a:bodyPr/>
              <a:lstStyle/>
              <a:p>
                <a:pPr>
                  <a:defRPr sz="1180" b="0" i="0" u="none" strike="noStrike" baseline="0">
                    <a:ln>
                      <a:noFill/>
                    </a:ln>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Fall 2004</c:v>
                </c:pt>
                <c:pt idx="1">
                  <c:v>Fall 2005</c:v>
                </c:pt>
                <c:pt idx="2">
                  <c:v>Fall 2006</c:v>
                </c:pt>
                <c:pt idx="3">
                  <c:v>Fall 2007</c:v>
                </c:pt>
                <c:pt idx="4">
                  <c:v>Fall 2008</c:v>
                </c:pt>
                <c:pt idx="5">
                  <c:v>Fall 2009</c:v>
                </c:pt>
                <c:pt idx="6">
                  <c:v>Fall 2010</c:v>
                </c:pt>
                <c:pt idx="7">
                  <c:v>Fall 2011</c:v>
                </c:pt>
              </c:strCache>
            </c:strRef>
          </c:cat>
          <c:val>
            <c:numRef>
              <c:f>Sheet1!$B$2:$I$2</c:f>
              <c:numCache>
                <c:formatCode>0.00%</c:formatCode>
                <c:ptCount val="8"/>
                <c:pt idx="0">
                  <c:v>0.77</c:v>
                </c:pt>
                <c:pt idx="1">
                  <c:v>0.86</c:v>
                </c:pt>
                <c:pt idx="2">
                  <c:v>0.86</c:v>
                </c:pt>
                <c:pt idx="3">
                  <c:v>0.89790000000000003</c:v>
                </c:pt>
                <c:pt idx="4">
                  <c:v>0.93079999999999996</c:v>
                </c:pt>
                <c:pt idx="5">
                  <c:v>0.90549999999999997</c:v>
                </c:pt>
                <c:pt idx="6">
                  <c:v>0.92559999999999998</c:v>
                </c:pt>
                <c:pt idx="7">
                  <c:v>0.94059999999999999</c:v>
                </c:pt>
              </c:numCache>
            </c:numRef>
          </c:val>
          <c:extLst>
            <c:ext xmlns:c16="http://schemas.microsoft.com/office/drawing/2014/chart" uri="{C3380CC4-5D6E-409C-BE32-E72D297353CC}">
              <c16:uniqueId val="{00000008-9026-4232-A430-303E9921AE9B}"/>
            </c:ext>
          </c:extLst>
        </c:ser>
        <c:ser>
          <c:idx val="1"/>
          <c:order val="1"/>
          <c:tx>
            <c:strRef>
              <c:f>Sheet1!$A$3</c:f>
              <c:strCache>
                <c:ptCount val="1"/>
                <c:pt idx="0">
                  <c:v>Moderate</c:v>
                </c:pt>
              </c:strCache>
            </c:strRef>
          </c:tx>
          <c:spPr>
            <a:solidFill>
              <a:srgbClr val="FFFF00"/>
            </a:solidFill>
            <a:ln w="10488">
              <a:solidFill>
                <a:schemeClr val="tx1"/>
              </a:solidFill>
              <a:prstDash val="solid"/>
            </a:ln>
          </c:spPr>
          <c:invertIfNegative val="0"/>
          <c:dLbls>
            <c:dLbl>
              <c:idx val="0"/>
              <c:layout>
                <c:manualLayout>
                  <c:x val="5.973333534012257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026-4232-A430-303E9921AE9B}"/>
                </c:ext>
              </c:extLst>
            </c:dLbl>
            <c:dLbl>
              <c:idx val="1"/>
              <c:layout>
                <c:manualLayout>
                  <c:x val="4.4800001505092184E-3"/>
                  <c:y val="-1.271511512730643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026-4232-A430-303E9921AE9B}"/>
                </c:ext>
              </c:extLst>
            </c:dLbl>
            <c:dLbl>
              <c:idx val="2"/>
              <c:layout>
                <c:manualLayout>
                  <c:x val="8.9600003010183865E-3"/>
                  <c:y val="-1.271511512730643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026-4232-A430-303E9921AE9B}"/>
                </c:ext>
              </c:extLst>
            </c:dLbl>
            <c:dLbl>
              <c:idx val="3"/>
              <c:layout>
                <c:manualLayout>
                  <c:x val="5.9733335340122571E-3"/>
                  <c:y val="-2.77423898474212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026-4232-A430-303E9921AE9B}"/>
                </c:ext>
              </c:extLst>
            </c:dLbl>
            <c:spPr>
              <a:noFill/>
              <a:ln w="20976">
                <a:noFill/>
              </a:ln>
            </c:spPr>
            <c:txPr>
              <a:bodyPr/>
              <a:lstStyle/>
              <a:p>
                <a:pPr>
                  <a:defRPr sz="1180"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Fall 2004</c:v>
                </c:pt>
                <c:pt idx="1">
                  <c:v>Fall 2005</c:v>
                </c:pt>
                <c:pt idx="2">
                  <c:v>Fall 2006</c:v>
                </c:pt>
                <c:pt idx="3">
                  <c:v>Fall 2007</c:v>
                </c:pt>
                <c:pt idx="4">
                  <c:v>Fall 2008</c:v>
                </c:pt>
                <c:pt idx="5">
                  <c:v>Fall 2009</c:v>
                </c:pt>
                <c:pt idx="6">
                  <c:v>Fall 2010</c:v>
                </c:pt>
                <c:pt idx="7">
                  <c:v>Fall 2011</c:v>
                </c:pt>
              </c:strCache>
            </c:strRef>
          </c:cat>
          <c:val>
            <c:numRef>
              <c:f>Sheet1!$B$3:$I$3</c:f>
              <c:numCache>
                <c:formatCode>0.00%</c:formatCode>
                <c:ptCount val="8"/>
                <c:pt idx="0">
                  <c:v>0.17</c:v>
                </c:pt>
                <c:pt idx="1">
                  <c:v>0.11</c:v>
                </c:pt>
                <c:pt idx="2">
                  <c:v>0.11</c:v>
                </c:pt>
                <c:pt idx="3">
                  <c:v>7.8700000000000006E-2</c:v>
                </c:pt>
                <c:pt idx="4">
                  <c:v>6.2899999999999998E-2</c:v>
                </c:pt>
                <c:pt idx="5">
                  <c:v>7.7700000000000005E-2</c:v>
                </c:pt>
                <c:pt idx="6">
                  <c:v>6.1100000000000002E-2</c:v>
                </c:pt>
                <c:pt idx="7">
                  <c:v>3.7100000000000001E-2</c:v>
                </c:pt>
              </c:numCache>
            </c:numRef>
          </c:val>
          <c:extLst>
            <c:ext xmlns:c16="http://schemas.microsoft.com/office/drawing/2014/chart" uri="{C3380CC4-5D6E-409C-BE32-E72D297353CC}">
              <c16:uniqueId val="{0000000D-9026-4232-A430-303E9921AE9B}"/>
            </c:ext>
          </c:extLst>
        </c:ser>
        <c:ser>
          <c:idx val="2"/>
          <c:order val="2"/>
          <c:tx>
            <c:strRef>
              <c:f>Sheet1!$A$4</c:f>
              <c:strCache>
                <c:ptCount val="1"/>
                <c:pt idx="0">
                  <c:v>High</c:v>
                </c:pt>
              </c:strCache>
            </c:strRef>
          </c:tx>
          <c:spPr>
            <a:solidFill>
              <a:srgbClr val="FF0000"/>
            </a:solidFill>
            <a:ln w="10488">
              <a:solidFill>
                <a:schemeClr val="tx1"/>
              </a:solidFill>
              <a:prstDash val="solid"/>
            </a:ln>
          </c:spPr>
          <c:invertIfNegative val="0"/>
          <c:dLbls>
            <c:dLbl>
              <c:idx val="0"/>
              <c:layout>
                <c:manualLayout>
                  <c:x val="0"/>
                  <c:y val="-4.1596638380224725E-2"/>
                </c:manualLayout>
              </c:layout>
              <c:tx>
                <c:rich>
                  <a:bodyPr/>
                  <a:lstStyle/>
                  <a:p>
                    <a:pPr>
                      <a:defRPr sz="1180" b="1" i="0" u="none" strike="noStrike" baseline="0">
                        <a:solidFill>
                          <a:sysClr val="windowText" lastClr="000000"/>
                        </a:solidFill>
                        <a:latin typeface="Arial"/>
                        <a:ea typeface="Arial"/>
                        <a:cs typeface="Arial"/>
                      </a:defRPr>
                    </a:pPr>
                    <a:r>
                      <a:rPr lang="en-US" sz="1180" dirty="0">
                        <a:solidFill>
                          <a:sysClr val="windowText" lastClr="000000"/>
                        </a:solidFill>
                      </a:rPr>
                      <a:t>6.00%</a:t>
                    </a:r>
                    <a:endParaRPr lang="en-US" dirty="0">
                      <a:solidFill>
                        <a:sysClr val="windowText" lastClr="000000"/>
                      </a:solidFill>
                    </a:endParaRPr>
                  </a:p>
                </c:rich>
              </c:tx>
              <c:spPr>
                <a:noFill/>
                <a:ln w="20976">
                  <a:noFill/>
                </a:ln>
              </c:spPr>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026-4232-A430-303E9921AE9B}"/>
                </c:ext>
              </c:extLst>
            </c:dLbl>
            <c:dLbl>
              <c:idx val="1"/>
              <c:layout>
                <c:manualLayout>
                  <c:x val="2.7375247809077363E-17"/>
                  <c:y val="-3.3277310704179788E-2"/>
                </c:manualLayout>
              </c:layout>
              <c:tx>
                <c:rich>
                  <a:bodyPr/>
                  <a:lstStyle/>
                  <a:p>
                    <a:pPr>
                      <a:defRPr sz="1180" b="1" i="0" u="none" strike="noStrike" baseline="0">
                        <a:solidFill>
                          <a:sysClr val="windowText" lastClr="000000"/>
                        </a:solidFill>
                        <a:latin typeface="Arial"/>
                        <a:ea typeface="Arial"/>
                        <a:cs typeface="Arial"/>
                      </a:defRPr>
                    </a:pPr>
                    <a:r>
                      <a:rPr lang="en-US" sz="1180" dirty="0">
                        <a:solidFill>
                          <a:sysClr val="windowText" lastClr="000000"/>
                        </a:solidFill>
                      </a:rPr>
                      <a:t>3.00%</a:t>
                    </a:r>
                    <a:endParaRPr lang="en-US" dirty="0">
                      <a:solidFill>
                        <a:sysClr val="windowText" lastClr="000000"/>
                      </a:solidFill>
                    </a:endParaRPr>
                  </a:p>
                </c:rich>
              </c:tx>
              <c:spPr>
                <a:noFill/>
                <a:ln w="20976">
                  <a:noFill/>
                </a:ln>
              </c:spPr>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026-4232-A430-303E9921AE9B}"/>
                </c:ext>
              </c:extLst>
            </c:dLbl>
            <c:dLbl>
              <c:idx val="2"/>
              <c:layout>
                <c:manualLayout>
                  <c:x val="0"/>
                  <c:y val="-3.0504201478831466E-2"/>
                </c:manualLayout>
              </c:layout>
              <c:tx>
                <c:rich>
                  <a:bodyPr/>
                  <a:lstStyle/>
                  <a:p>
                    <a:pPr>
                      <a:defRPr sz="1180" b="1" i="0" u="none" strike="noStrike" baseline="0">
                        <a:solidFill>
                          <a:sysClr val="windowText" lastClr="000000"/>
                        </a:solidFill>
                        <a:latin typeface="Arial"/>
                        <a:ea typeface="Arial"/>
                        <a:cs typeface="Arial"/>
                      </a:defRPr>
                    </a:pPr>
                    <a:r>
                      <a:rPr lang="en-US" sz="1180" dirty="0">
                        <a:solidFill>
                          <a:sysClr val="windowText" lastClr="000000"/>
                        </a:solidFill>
                      </a:rPr>
                      <a:t>3.00%</a:t>
                    </a:r>
                    <a:endParaRPr lang="en-US" dirty="0">
                      <a:solidFill>
                        <a:sysClr val="windowText" lastClr="000000"/>
                      </a:solidFill>
                    </a:endParaRPr>
                  </a:p>
                </c:rich>
              </c:tx>
              <c:spPr>
                <a:noFill/>
                <a:ln w="20976">
                  <a:noFill/>
                </a:ln>
              </c:spPr>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026-4232-A430-303E9921AE9B}"/>
                </c:ext>
              </c:extLst>
            </c:dLbl>
            <c:dLbl>
              <c:idx val="3"/>
              <c:layout>
                <c:manualLayout>
                  <c:x val="2.3021340476930531E-4"/>
                  <c:y val="-2.66609341185672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026-4232-A430-303E9921AE9B}"/>
                </c:ext>
              </c:extLst>
            </c:dLbl>
            <c:dLbl>
              <c:idx val="4"/>
              <c:layout>
                <c:manualLayout>
                  <c:x val="-5.6808086535891625E-4"/>
                  <c:y val="-2.42699124709888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026-4232-A430-303E9921AE9B}"/>
                </c:ext>
              </c:extLst>
            </c:dLbl>
            <c:dLbl>
              <c:idx val="5"/>
              <c:layout>
                <c:manualLayout>
                  <c:x val="-1.6895641606405159E-4"/>
                  <c:y val="-2.236108633387754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026-4232-A430-303E9921AE9B}"/>
                </c:ext>
              </c:extLst>
            </c:dLbl>
            <c:dLbl>
              <c:idx val="6"/>
              <c:layout>
                <c:manualLayout>
                  <c:x val="-1.4933301603545709E-3"/>
                  <c:y val="-2.22128232500971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026-4232-A430-303E9921AE9B}"/>
                </c:ext>
              </c:extLst>
            </c:dLbl>
            <c:dLbl>
              <c:idx val="7"/>
              <c:layout>
                <c:manualLayout>
                  <c:x val="-3.0383592859855677E-3"/>
                  <c:y val="-3.6697247706422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026-4232-A430-303E9921AE9B}"/>
                </c:ext>
              </c:extLst>
            </c:dLbl>
            <c:spPr>
              <a:noFill/>
              <a:ln w="20976">
                <a:noFill/>
              </a:ln>
            </c:spPr>
            <c:txPr>
              <a:bodyPr/>
              <a:lstStyle/>
              <a:p>
                <a:pPr>
                  <a:defRPr sz="1180"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Fall 2004</c:v>
                </c:pt>
                <c:pt idx="1">
                  <c:v>Fall 2005</c:v>
                </c:pt>
                <c:pt idx="2">
                  <c:v>Fall 2006</c:v>
                </c:pt>
                <c:pt idx="3">
                  <c:v>Fall 2007</c:v>
                </c:pt>
                <c:pt idx="4">
                  <c:v>Fall 2008</c:v>
                </c:pt>
                <c:pt idx="5">
                  <c:v>Fall 2009</c:v>
                </c:pt>
                <c:pt idx="6">
                  <c:v>Fall 2010</c:v>
                </c:pt>
                <c:pt idx="7">
                  <c:v>Fall 2011</c:v>
                </c:pt>
              </c:strCache>
            </c:strRef>
          </c:cat>
          <c:val>
            <c:numRef>
              <c:f>Sheet1!$B$4:$I$4</c:f>
              <c:numCache>
                <c:formatCode>0.00%</c:formatCode>
                <c:ptCount val="8"/>
                <c:pt idx="0">
                  <c:v>0.06</c:v>
                </c:pt>
                <c:pt idx="1">
                  <c:v>0.03</c:v>
                </c:pt>
                <c:pt idx="2">
                  <c:v>0.03</c:v>
                </c:pt>
                <c:pt idx="3">
                  <c:v>2.3400000000000001E-2</c:v>
                </c:pt>
                <c:pt idx="4">
                  <c:v>6.3E-3</c:v>
                </c:pt>
                <c:pt idx="5">
                  <c:v>1.6799999999999999E-2</c:v>
                </c:pt>
                <c:pt idx="6">
                  <c:v>1.34E-2</c:v>
                </c:pt>
                <c:pt idx="7">
                  <c:v>2.23E-2</c:v>
                </c:pt>
              </c:numCache>
            </c:numRef>
          </c:val>
          <c:extLst>
            <c:ext xmlns:c16="http://schemas.microsoft.com/office/drawing/2014/chart" uri="{C3380CC4-5D6E-409C-BE32-E72D297353CC}">
              <c16:uniqueId val="{00000016-9026-4232-A430-303E9921AE9B}"/>
            </c:ext>
          </c:extLst>
        </c:ser>
        <c:dLbls>
          <c:showLegendKey val="0"/>
          <c:showVal val="0"/>
          <c:showCatName val="0"/>
          <c:showSerName val="0"/>
          <c:showPercent val="0"/>
          <c:showBubbleSize val="0"/>
        </c:dLbls>
        <c:gapWidth val="66"/>
        <c:overlap val="100"/>
        <c:axId val="583047264"/>
        <c:axId val="583047656"/>
      </c:barChart>
      <c:catAx>
        <c:axId val="583047264"/>
        <c:scaling>
          <c:orientation val="minMax"/>
        </c:scaling>
        <c:delete val="0"/>
        <c:axPos val="b"/>
        <c:numFmt formatCode="General" sourceLinked="1"/>
        <c:majorTickMark val="out"/>
        <c:minorTickMark val="none"/>
        <c:tickLblPos val="nextTo"/>
        <c:spPr>
          <a:ln w="2623">
            <a:solidFill>
              <a:schemeClr val="tx1"/>
            </a:solidFill>
            <a:prstDash val="solid"/>
          </a:ln>
        </c:spPr>
        <c:txPr>
          <a:bodyPr rot="0" vert="horz"/>
          <a:lstStyle/>
          <a:p>
            <a:pPr>
              <a:defRPr sz="1073" b="1" i="0" u="none" strike="noStrike" baseline="0">
                <a:solidFill>
                  <a:schemeClr val="tx1"/>
                </a:solidFill>
                <a:latin typeface="Arial"/>
                <a:ea typeface="Arial"/>
                <a:cs typeface="Arial"/>
              </a:defRPr>
            </a:pPr>
            <a:endParaRPr lang="en-US"/>
          </a:p>
        </c:txPr>
        <c:crossAx val="583047656"/>
        <c:crosses val="autoZero"/>
        <c:auto val="1"/>
        <c:lblAlgn val="ctr"/>
        <c:lblOffset val="100"/>
        <c:tickLblSkip val="1"/>
        <c:tickMarkSkip val="1"/>
        <c:noMultiLvlLbl val="0"/>
      </c:catAx>
      <c:valAx>
        <c:axId val="583047656"/>
        <c:scaling>
          <c:orientation val="minMax"/>
        </c:scaling>
        <c:delete val="0"/>
        <c:axPos val="l"/>
        <c:majorGridlines>
          <c:spPr>
            <a:ln w="2623">
              <a:solidFill>
                <a:schemeClr val="tx1"/>
              </a:solidFill>
              <a:prstDash val="solid"/>
            </a:ln>
          </c:spPr>
        </c:majorGridlines>
        <c:numFmt formatCode="0%" sourceLinked="1"/>
        <c:majorTickMark val="out"/>
        <c:minorTickMark val="none"/>
        <c:tickLblPos val="nextTo"/>
        <c:spPr>
          <a:ln w="2623">
            <a:solidFill>
              <a:schemeClr val="tx1"/>
            </a:solidFill>
            <a:prstDash val="solid"/>
          </a:ln>
        </c:spPr>
        <c:txPr>
          <a:bodyPr rot="0" vert="horz"/>
          <a:lstStyle/>
          <a:p>
            <a:pPr>
              <a:defRPr sz="970" b="1" i="0" u="none" strike="noStrike" baseline="0">
                <a:solidFill>
                  <a:schemeClr val="tx1"/>
                </a:solidFill>
                <a:latin typeface="Arial"/>
                <a:ea typeface="Arial"/>
                <a:cs typeface="Arial"/>
              </a:defRPr>
            </a:pPr>
            <a:endParaRPr lang="en-US"/>
          </a:p>
        </c:txPr>
        <c:crossAx val="583047264"/>
        <c:crosses val="autoZero"/>
        <c:crossBetween val="between"/>
        <c:majorUnit val="0.2"/>
      </c:valAx>
      <c:spPr>
        <a:noFill/>
        <a:ln w="10488">
          <a:solidFill>
            <a:schemeClr val="tx1"/>
          </a:solidFill>
          <a:prstDash val="solid"/>
        </a:ln>
      </c:spPr>
    </c:plotArea>
    <c:legend>
      <c:legendPos val="r"/>
      <c:layout>
        <c:manualLayout>
          <c:xMode val="edge"/>
          <c:yMode val="edge"/>
          <c:x val="0.85508977095402938"/>
          <c:y val="0.3984817965407601"/>
          <c:w val="0.14011969460537255"/>
          <c:h val="0.15559765388734437"/>
        </c:manualLayout>
      </c:layout>
      <c:overlay val="0"/>
      <c:spPr>
        <a:solidFill>
          <a:schemeClr val="bg1"/>
        </a:solidFill>
        <a:ln w="2623">
          <a:solidFill>
            <a:schemeClr val="tx1"/>
          </a:solidFill>
          <a:prstDash val="solid"/>
        </a:ln>
      </c:spPr>
      <c:txPr>
        <a:bodyPr/>
        <a:lstStyle/>
        <a:p>
          <a:pPr>
            <a:defRPr sz="1098"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879"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w="2535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S15</c:v>
                </c:pt>
                <c:pt idx="1">
                  <c:v> S16</c:v>
                </c:pt>
                <c:pt idx="2">
                  <c:v> S17</c:v>
                </c:pt>
                <c:pt idx="3">
                  <c:v>S18</c:v>
                </c:pt>
              </c:strCache>
            </c:strRef>
          </c:cat>
          <c:val>
            <c:numRef>
              <c:f>Sheet1!$B$2:$B$5</c:f>
              <c:numCache>
                <c:formatCode>0.00%</c:formatCode>
                <c:ptCount val="4"/>
                <c:pt idx="0">
                  <c:v>0.71360000000000001</c:v>
                </c:pt>
                <c:pt idx="1">
                  <c:v>0.81470137825421129</c:v>
                </c:pt>
              </c:numCache>
            </c:numRef>
          </c:val>
          <c:extLst>
            <c:ext xmlns:c16="http://schemas.microsoft.com/office/drawing/2014/chart" uri="{C3380CC4-5D6E-409C-BE32-E72D297353CC}">
              <c16:uniqueId val="{00000000-5C60-4028-87A3-26595E9D4040}"/>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w="2535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S15</c:v>
                </c:pt>
                <c:pt idx="1">
                  <c:v> S16</c:v>
                </c:pt>
                <c:pt idx="2">
                  <c:v> S17</c:v>
                </c:pt>
                <c:pt idx="3">
                  <c:v>S18</c:v>
                </c:pt>
              </c:strCache>
            </c:strRef>
          </c:cat>
          <c:val>
            <c:numRef>
              <c:f>Sheet1!$C$2:$C$5</c:f>
              <c:numCache>
                <c:formatCode>0.00%</c:formatCode>
                <c:ptCount val="4"/>
                <c:pt idx="0">
                  <c:v>0.18870000000000001</c:v>
                </c:pt>
                <c:pt idx="1">
                  <c:v>0.13629402756508421</c:v>
                </c:pt>
              </c:numCache>
            </c:numRef>
          </c:val>
          <c:extLst>
            <c:ext xmlns:c16="http://schemas.microsoft.com/office/drawing/2014/chart" uri="{C3380CC4-5D6E-409C-BE32-E72D297353CC}">
              <c16:uniqueId val="{00000001-5C60-4028-87A3-26595E9D4040}"/>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w="2535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S15</c:v>
                </c:pt>
                <c:pt idx="1">
                  <c:v> S16</c:v>
                </c:pt>
                <c:pt idx="2">
                  <c:v> S17</c:v>
                </c:pt>
                <c:pt idx="3">
                  <c:v>S18</c:v>
                </c:pt>
              </c:strCache>
            </c:strRef>
          </c:cat>
          <c:val>
            <c:numRef>
              <c:f>Sheet1!$D$2:$D$5</c:f>
              <c:numCache>
                <c:formatCode>0.00%</c:formatCode>
                <c:ptCount val="4"/>
                <c:pt idx="0">
                  <c:v>9.7699999999999995E-2</c:v>
                </c:pt>
                <c:pt idx="1">
                  <c:v>4.9004594180704443E-2</c:v>
                </c:pt>
              </c:numCache>
            </c:numRef>
          </c:val>
          <c:extLst>
            <c:ext xmlns:c16="http://schemas.microsoft.com/office/drawing/2014/chart" uri="{C3380CC4-5D6E-409C-BE32-E72D297353CC}">
              <c16:uniqueId val="{00000002-5C60-4028-87A3-26595E9D4040}"/>
            </c:ext>
          </c:extLst>
        </c:ser>
        <c:dLbls>
          <c:showLegendKey val="0"/>
          <c:showVal val="0"/>
          <c:showCatName val="0"/>
          <c:showSerName val="0"/>
          <c:showPercent val="0"/>
          <c:showBubbleSize val="0"/>
        </c:dLbls>
        <c:gapWidth val="150"/>
        <c:shape val="pyramid"/>
        <c:axId val="583048832"/>
        <c:axId val="583049224"/>
        <c:axId val="0"/>
      </c:bar3DChart>
      <c:catAx>
        <c:axId val="583048832"/>
        <c:scaling>
          <c:orientation val="minMax"/>
        </c:scaling>
        <c:delete val="0"/>
        <c:axPos val="b"/>
        <c:title>
          <c:tx>
            <c:rich>
              <a:bodyPr/>
              <a:lstStyle/>
              <a:p>
                <a:pPr>
                  <a:defRPr sz="1797" b="1" i="0" u="none" strike="noStrike" baseline="0">
                    <a:solidFill>
                      <a:srgbClr val="000000"/>
                    </a:solidFill>
                    <a:latin typeface="Calibri"/>
                    <a:ea typeface="Calibri"/>
                    <a:cs typeface="Calibri"/>
                  </a:defRPr>
                </a:pPr>
                <a:r>
                  <a:rPr lang="en-US"/>
                  <a:t>Screening Time Point</a:t>
                </a:r>
              </a:p>
            </c:rich>
          </c:tx>
          <c:overlay val="0"/>
        </c:title>
        <c:numFmt formatCode="General" sourceLinked="0"/>
        <c:majorTickMark val="out"/>
        <c:minorTickMark val="none"/>
        <c:tickLblPos val="nextTo"/>
        <c:crossAx val="583049224"/>
        <c:crosses val="autoZero"/>
        <c:auto val="1"/>
        <c:lblAlgn val="ctr"/>
        <c:lblOffset val="100"/>
        <c:noMultiLvlLbl val="0"/>
      </c:catAx>
      <c:valAx>
        <c:axId val="583049224"/>
        <c:scaling>
          <c:orientation val="minMax"/>
        </c:scaling>
        <c:delete val="0"/>
        <c:axPos val="l"/>
        <c:majorGridlines/>
        <c:title>
          <c:tx>
            <c:rich>
              <a:bodyPr/>
              <a:lstStyle/>
              <a:p>
                <a:pPr>
                  <a:defRPr sz="1797" b="1" i="0" u="none" strike="noStrike" baseline="0">
                    <a:solidFill>
                      <a:srgbClr val="000000"/>
                    </a:solidFill>
                    <a:latin typeface="Calibri"/>
                    <a:ea typeface="Calibri"/>
                    <a:cs typeface="Calibri"/>
                  </a:defRPr>
                </a:pPr>
                <a:r>
                  <a:rPr lang="en-US"/>
                  <a:t>% of Students Screened</a:t>
                </a:r>
              </a:p>
            </c:rich>
          </c:tx>
          <c:overlay val="0"/>
        </c:title>
        <c:numFmt formatCode="0%" sourceLinked="1"/>
        <c:majorTickMark val="out"/>
        <c:minorTickMark val="none"/>
        <c:tickLblPos val="nextTo"/>
        <c:spPr>
          <a:ln>
            <a:noFill/>
          </a:ln>
        </c:spPr>
        <c:crossAx val="583048832"/>
        <c:crosses val="autoZero"/>
        <c:crossBetween val="between"/>
      </c:valAx>
      <c:spPr>
        <a:noFill/>
        <a:ln w="25358">
          <a:noFill/>
        </a:ln>
      </c:spPr>
    </c:plotArea>
    <c:legend>
      <c:legendPos val="b"/>
      <c:layout>
        <c:manualLayout>
          <c:xMode val="edge"/>
          <c:yMode val="edge"/>
          <c:x val="0.17545871559633028"/>
          <c:y val="0.91287878787878785"/>
          <c:w val="0.65022935779816515"/>
          <c:h val="7.0075757575757569E-2"/>
        </c:manualLayout>
      </c:layout>
      <c:overlay val="0"/>
      <c:spPr>
        <a:ln>
          <a:solidFill>
            <a:schemeClr val="tx1"/>
          </a:solidFill>
        </a:ln>
      </c:spPr>
    </c:legend>
    <c:plotVisOnly val="1"/>
    <c:dispBlanksAs val="gap"/>
    <c:showDLblsOverMax val="0"/>
  </c:chart>
  <c:txPr>
    <a:bodyPr/>
    <a:lstStyle/>
    <a:p>
      <a:pPr>
        <a:defRPr sz="1797"/>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smtClean="0"/>
            <a:t>SESSION 1: Setting up for Success</a:t>
          </a:r>
          <a:endParaRPr lang="en-US" sz="1400"/>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smtClean="0"/>
            <a:t>SESSION 3: Using Your Data to Inform Instruction</a:t>
          </a:r>
          <a:endParaRPr lang="en-US" sz="1400"/>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smtClean="0"/>
            <a:t>SESSION 4: </a:t>
          </a:r>
          <a:br>
            <a:rPr lang="en-US" sz="1400" smtClean="0"/>
          </a:br>
          <a:r>
            <a:rPr lang="en-US" sz="1400" smtClean="0"/>
            <a:t>True Integration</a:t>
          </a:r>
          <a:endParaRPr lang="en-US" sz="1400"/>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smtClean="0"/>
            <a:t>SESSION 2: Monitoring and </a:t>
          </a:r>
          <a:r>
            <a:rPr lang="en-US" sz="1400" err="1" smtClean="0"/>
            <a:t>Communi-cating</a:t>
          </a:r>
          <a:r>
            <a:rPr lang="en-US" sz="1400" smtClean="0"/>
            <a:t> for Success</a:t>
          </a:r>
          <a:endParaRPr lang="en-US" sz="1400"/>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smtClean="0"/>
            <a:t>SESSION 5: Planning for the Year Ahead</a:t>
          </a:r>
          <a:endParaRPr lang="en-US" sz="1400"/>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smtClean="0">
              <a:solidFill>
                <a:schemeClr val="accent4"/>
              </a:solidFill>
            </a:rPr>
            <a:t>TECHNOLOGY TRAINING PART 1: Preparing</a:t>
          </a:r>
          <a:br>
            <a:rPr lang="en-US" sz="1400" i="1" smtClean="0">
              <a:solidFill>
                <a:schemeClr val="accent4"/>
              </a:solidFill>
            </a:rPr>
          </a:br>
          <a:r>
            <a:rPr lang="en-US" sz="1400" i="1" smtClean="0">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smtClean="0">
              <a:solidFill>
                <a:schemeClr val="accent4"/>
              </a:solidFill>
            </a:rPr>
            <a:t>TECHNOLOGY TRAINING PART 2: Preparing </a:t>
          </a:r>
          <a:r>
            <a:rPr lang="en-US" sz="1400" i="1" err="1" smtClean="0">
              <a:solidFill>
                <a:schemeClr val="accent4"/>
              </a:solidFill>
            </a:rPr>
            <a:t>Implementa-tion</a:t>
          </a:r>
          <a:r>
            <a:rPr lang="en-US" sz="1400" i="1" smtClean="0">
              <a:solidFill>
                <a:schemeClr val="accent4"/>
              </a:solidFill>
            </a:rPr>
            <a:t> Reports</a:t>
          </a:r>
          <a:endParaRPr lang="en-US" sz="1400" i="1">
            <a:solidFill>
              <a:schemeClr val="accent4"/>
            </a:solidFill>
          </a:endParaRP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smtClean="0">
              <a:solidFill>
                <a:schemeClr val="accent4"/>
              </a:solidFill>
            </a:rPr>
            <a:t>SUMMER SUPPORT</a:t>
          </a:r>
          <a:endParaRPr lang="en-US" sz="1400" i="1">
            <a:solidFill>
              <a:schemeClr val="accent4"/>
            </a:solidFill>
          </a:endParaRP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t>
        <a:bodyPr/>
        <a:lstStyle/>
        <a:p>
          <a:endParaRPr lang="en-US"/>
        </a:p>
      </dgm:t>
    </dgm:pt>
    <dgm:pt modelId="{80C6CD21-4D30-4F02-A5E3-108A4E386C2A}" type="pres">
      <dgm:prSet presAssocID="{82ED9815-0689-437F-AB55-8011A9589219}" presName="nodeTx" presStyleLbl="node1" presStyleIdx="0" presStyleCnt="8">
        <dgm:presLayoutVars>
          <dgm:bulletEnabled val="1"/>
        </dgm:presLayoutVars>
      </dgm:prSet>
      <dgm:spPr/>
      <dgm:t>
        <a:bodyPr/>
        <a:lstStyle/>
        <a:p>
          <a:endParaRPr lang="en-US"/>
        </a:p>
      </dgm:t>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t>
        <a:bodyPr/>
        <a:lstStyle/>
        <a:p>
          <a:endParaRPr lang="en-US"/>
        </a:p>
      </dgm:t>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t>
        <a:bodyPr/>
        <a:lstStyle/>
        <a:p>
          <a:endParaRPr lang="en-US"/>
        </a:p>
      </dgm:t>
    </dgm:pt>
    <dgm:pt modelId="{4010F67F-62A0-45F8-9086-6325303267DE}" type="pres">
      <dgm:prSet presAssocID="{EDE82B6F-CA32-4C6B-8BFB-B30D12284093}" presName="nodeTx" presStyleLbl="node1" presStyleIdx="1" presStyleCnt="8">
        <dgm:presLayoutVars>
          <dgm:bulletEnabled val="1"/>
        </dgm:presLayoutVars>
      </dgm:prSet>
      <dgm:spPr/>
      <dgm:t>
        <a:bodyPr/>
        <a:lstStyle/>
        <a:p>
          <a:endParaRPr lang="en-US"/>
        </a:p>
      </dgm:t>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t>
        <a:bodyPr/>
        <a:lstStyle/>
        <a:p>
          <a:endParaRPr lang="en-US"/>
        </a:p>
      </dgm:t>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t>
        <a:bodyPr/>
        <a:lstStyle/>
        <a:p>
          <a:endParaRPr lang="en-US"/>
        </a:p>
      </dgm:t>
    </dgm:pt>
    <dgm:pt modelId="{9214762E-771B-4644-B4EF-48158964CAF7}" type="pres">
      <dgm:prSet presAssocID="{0C927F58-D0E1-4B01-A6B6-C603E890F398}" presName="nodeTx" presStyleLbl="node1" presStyleIdx="2" presStyleCnt="8">
        <dgm:presLayoutVars>
          <dgm:bulletEnabled val="1"/>
        </dgm:presLayoutVars>
      </dgm:prSet>
      <dgm:spPr/>
      <dgm:t>
        <a:bodyPr/>
        <a:lstStyle/>
        <a:p>
          <a:endParaRPr lang="en-US"/>
        </a:p>
      </dgm:t>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t>
        <a:bodyPr/>
        <a:lstStyle/>
        <a:p>
          <a:endParaRPr lang="en-US"/>
        </a:p>
      </dgm:t>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t>
        <a:bodyPr/>
        <a:lstStyle/>
        <a:p>
          <a:endParaRPr lang="en-US"/>
        </a:p>
      </dgm:t>
    </dgm:pt>
    <dgm:pt modelId="{0B0F9D5E-01B5-4D70-8912-3735DC726156}" type="pres">
      <dgm:prSet presAssocID="{167BF358-8434-4987-B85A-37964861114E}" presName="nodeTx" presStyleLbl="node1" presStyleIdx="3" presStyleCnt="8">
        <dgm:presLayoutVars>
          <dgm:bulletEnabled val="1"/>
        </dgm:presLayoutVars>
      </dgm:prSet>
      <dgm:spPr/>
      <dgm:t>
        <a:bodyPr/>
        <a:lstStyle/>
        <a:p>
          <a:endParaRPr lang="en-US"/>
        </a:p>
      </dgm:t>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t>
        <a:bodyPr/>
        <a:lstStyle/>
        <a:p>
          <a:endParaRPr lang="en-US"/>
        </a:p>
      </dgm:t>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t>
        <a:bodyPr/>
        <a:lstStyle/>
        <a:p>
          <a:endParaRPr lang="en-US"/>
        </a:p>
      </dgm:t>
    </dgm:pt>
    <dgm:pt modelId="{8D07021B-273A-4B9A-9F4E-3DC526DA65BD}" type="pres">
      <dgm:prSet presAssocID="{4F7AD0EE-0E26-4017-9F94-86272D93EFC3}" presName="nodeTx" presStyleLbl="node1" presStyleIdx="4" presStyleCnt="8">
        <dgm:presLayoutVars>
          <dgm:bulletEnabled val="1"/>
        </dgm:presLayoutVars>
      </dgm:prSet>
      <dgm:spPr/>
      <dgm:t>
        <a:bodyPr/>
        <a:lstStyle/>
        <a:p>
          <a:endParaRPr lang="en-US"/>
        </a:p>
      </dgm:t>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t>
        <a:bodyPr/>
        <a:lstStyle/>
        <a:p>
          <a:endParaRPr lang="en-US"/>
        </a:p>
      </dgm:t>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t>
        <a:bodyPr/>
        <a:lstStyle/>
        <a:p>
          <a:endParaRPr lang="en-US"/>
        </a:p>
      </dgm:t>
    </dgm:pt>
    <dgm:pt modelId="{3A3CCAAA-9391-4727-92C0-D8017A0163A3}" type="pres">
      <dgm:prSet presAssocID="{DA761F70-B11F-4EA6-915D-15ADF7DDBA23}" presName="nodeTx" presStyleLbl="node1" presStyleIdx="5" presStyleCnt="8">
        <dgm:presLayoutVars>
          <dgm:bulletEnabled val="1"/>
        </dgm:presLayoutVars>
      </dgm:prSet>
      <dgm:spPr/>
      <dgm:t>
        <a:bodyPr/>
        <a:lstStyle/>
        <a:p>
          <a:endParaRPr lang="en-US"/>
        </a:p>
      </dgm:t>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t>
        <a:bodyPr/>
        <a:lstStyle/>
        <a:p>
          <a:endParaRPr lang="en-US"/>
        </a:p>
      </dgm:t>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t>
        <a:bodyPr/>
        <a:lstStyle/>
        <a:p>
          <a:endParaRPr lang="en-US"/>
        </a:p>
      </dgm:t>
    </dgm:pt>
    <dgm:pt modelId="{EFEA8269-3FA8-4E67-A41C-D7364A1F0F81}" type="pres">
      <dgm:prSet presAssocID="{87EBC7B2-62CC-4F4D-B8F1-6913234E01AB}" presName="nodeTx" presStyleLbl="node1" presStyleIdx="6" presStyleCnt="8">
        <dgm:presLayoutVars>
          <dgm:bulletEnabled val="1"/>
        </dgm:presLayoutVars>
      </dgm:prSet>
      <dgm:spPr/>
      <dgm:t>
        <a:bodyPr/>
        <a:lstStyle/>
        <a:p>
          <a:endParaRPr lang="en-US"/>
        </a:p>
      </dgm:t>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t>
        <a:bodyPr/>
        <a:lstStyle/>
        <a:p>
          <a:endParaRPr lang="en-US"/>
        </a:p>
      </dgm:t>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t>
        <a:bodyPr/>
        <a:lstStyle/>
        <a:p>
          <a:endParaRPr lang="en-US"/>
        </a:p>
      </dgm:t>
    </dgm:pt>
    <dgm:pt modelId="{597A3276-0637-471F-8C39-62B3791F94E7}" type="pres">
      <dgm:prSet presAssocID="{5DE23A1F-B828-4AED-93AF-CB385BE40F90}" presName="nodeTx" presStyleLbl="node1" presStyleIdx="7" presStyleCnt="8">
        <dgm:presLayoutVars>
          <dgm:bulletEnabled val="1"/>
        </dgm:presLayoutVars>
      </dgm:prSet>
      <dgm:spPr/>
      <dgm:t>
        <a:bodyPr/>
        <a:lstStyle/>
        <a:p>
          <a:endParaRPr lang="en-US"/>
        </a:p>
      </dgm:t>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3A168159-F514-4D05-9D15-75431E275694}" type="presOf" srcId="{DA761F70-B11F-4EA6-915D-15ADF7DDBA23}" destId="{7DF9CCCA-3B9D-4598-9B0D-5726972F0780}"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05E35DFB-AF70-4C1D-96C7-B8BC87201543}" type="presOf" srcId="{4F7AD0EE-0E26-4017-9F94-86272D93EFC3}" destId="{8D07021B-273A-4B9A-9F4E-3DC526DA65B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8DB8FAB8-F8BE-4232-8E1A-61CBAFE1B3A6}" srcId="{76CDA518-BC6C-454C-8425-289DBEFA6303}" destId="{82ED9815-0689-437F-AB55-8011A9589219}" srcOrd="0" destOrd="0" parTransId="{CA69EC14-8F26-4324-9465-B228833C3D9E}" sibTransId="{095AE3E2-7CB6-43CA-A532-FBE35E2C2239}"/>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289F541-01BB-4432-B9FC-11E020530607}" type="presOf" srcId="{87EBC7B2-62CC-4F4D-B8F1-6913234E01AB}" destId="{1E2AF601-0E14-41E6-A130-E7A0A9003234}"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6EBF0958-14B8-46D6-946A-55D79E6E528B}" type="presOf" srcId="{095AE3E2-7CB6-43CA-A532-FBE35E2C2239}" destId="{B403F713-81E6-4AE7-B3A1-1A307AF769A8}" srcOrd="0" destOrd="0" presId="urn:microsoft.com/office/officeart/2005/8/layout/hList7"/>
    <dgm:cxn modelId="{1C523813-002F-4E06-BB09-C5D00C73709B}" type="presOf" srcId="{51654D6A-95A4-4E7F-B6C4-FF063E7F512E}" destId="{EBD88C52-2018-48D1-9314-C17CB78960E1}"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5EE004A5-3774-4BB1-B9EC-EDCC333FB895}" srcId="{76CDA518-BC6C-454C-8425-289DBEFA6303}" destId="{DA761F70-B11F-4EA6-915D-15ADF7DDBA23}" srcOrd="5" destOrd="0" parTransId="{205211D0-56BC-42B4-8B39-5E0986F07326}" sibTransId="{8B7B9245-1212-4EA2-8DBA-AB21D24D994E}"/>
    <dgm:cxn modelId="{3010D677-843A-41AF-B19F-380B234A9644}" type="presOf" srcId="{82ED9815-0689-437F-AB55-8011A9589219}" destId="{80C6CD21-4D30-4F02-A5E3-108A4E386C2A}"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57F181F1-6B71-4EAF-824A-3C3569D63AC5}" srcId="{76CDA518-BC6C-454C-8425-289DBEFA6303}" destId="{5DE23A1F-B828-4AED-93AF-CB385BE40F90}" srcOrd="7" destOrd="0" parTransId="{AC415565-C001-469D-988D-42CCD55DFDCC}" sibTransId="{4F72BF1C-5C6D-4106-A1C4-ECB77BA1216C}"/>
    <dgm:cxn modelId="{248B32C3-2711-45FB-A7E4-F6788733167D}" type="presOf" srcId="{DA761F70-B11F-4EA6-915D-15ADF7DDBA23}" destId="{3A3CCAAA-9391-4727-92C0-D8017A0163A3}" srcOrd="1"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12110A1E-07E5-4867-8924-79D6630C17C6}" type="presOf" srcId="{EDE82B6F-CA32-4C6B-8BFB-B30D12284093}" destId="{FA06BBCE-464F-4266-B09B-D42E3ACE62C5}"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CB5E5B09-20CD-4245-A349-FF2971C82599}" srcId="{76CDA518-BC6C-454C-8425-289DBEFA6303}" destId="{0C927F58-D0E1-4B01-A6B6-C603E890F398}" srcOrd="2" destOrd="0" parTransId="{79673275-EAE9-4B21-BD17-BA2A2DC472F8}" sibTransId="{91B44C06-EF03-4B80-B764-56D43105AB17}"/>
    <dgm:cxn modelId="{9A3F4BAA-79D8-469B-B567-9488E3562F84}" type="presOf" srcId="{87EBC7B2-62CC-4F4D-B8F1-6913234E01AB}" destId="{EFEA8269-3FA8-4E67-A41C-D7364A1F0F81}" srcOrd="1"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E17456-FF75-45C8-946B-05B9297C1D6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E1A6243-5B5E-4B07-B401-3ABC5BDD9855}">
      <dgm:prSet phldrT="[Text]" custT="1"/>
      <dgm:spPr>
        <a:solidFill>
          <a:srgbClr val="00B050"/>
        </a:solidFill>
      </dgm:spPr>
      <dgm:t>
        <a:bodyPr/>
        <a:lstStyle/>
        <a:p>
          <a:r>
            <a:rPr lang="en-US" sz="2000" dirty="0" smtClean="0"/>
            <a:t>After Screening</a:t>
          </a:r>
          <a:endParaRPr lang="en-US" sz="2000" dirty="0"/>
        </a:p>
      </dgm:t>
    </dgm:pt>
    <dgm:pt modelId="{15E6BAD3-008B-4467-B01A-6D03EAC295E8}" type="parTrans" cxnId="{9981B8FB-AF43-41D1-8066-E93281E84A13}">
      <dgm:prSet/>
      <dgm:spPr/>
      <dgm:t>
        <a:bodyPr/>
        <a:lstStyle/>
        <a:p>
          <a:endParaRPr lang="en-US"/>
        </a:p>
      </dgm:t>
    </dgm:pt>
    <dgm:pt modelId="{90286B1C-D7CB-4FB2-8765-E1F2DD9227C6}" type="sibTrans" cxnId="{9981B8FB-AF43-41D1-8066-E93281E84A13}">
      <dgm:prSet/>
      <dgm:spPr/>
      <dgm:t>
        <a:bodyPr/>
        <a:lstStyle/>
        <a:p>
          <a:endParaRPr lang="en-US"/>
        </a:p>
      </dgm:t>
    </dgm:pt>
    <dgm:pt modelId="{3E00D15B-71D6-4B3E-8434-0BD54616AB31}">
      <dgm:prSet phldrT="[Text]" custT="1"/>
      <dgm:spPr>
        <a:solidFill>
          <a:srgbClr val="92D050">
            <a:alpha val="90000"/>
          </a:srgbClr>
        </a:solidFill>
      </dgm:spPr>
      <dgm:t>
        <a:bodyPr/>
        <a:lstStyle/>
        <a:p>
          <a:r>
            <a:rPr lang="en-US" sz="3600" dirty="0" smtClean="0"/>
            <a:t>Interpreting </a:t>
          </a:r>
          <a:endParaRPr lang="en-US" sz="3600" dirty="0"/>
        </a:p>
      </dgm:t>
    </dgm:pt>
    <dgm:pt modelId="{B8A3EF81-A38F-4ED7-ADF6-791949FBB8BB}" type="parTrans" cxnId="{D2A04F65-1C75-4A29-B92A-B1DAC67A7F1A}">
      <dgm:prSet/>
      <dgm:spPr/>
      <dgm:t>
        <a:bodyPr/>
        <a:lstStyle/>
        <a:p>
          <a:endParaRPr lang="en-US"/>
        </a:p>
      </dgm:t>
    </dgm:pt>
    <dgm:pt modelId="{2D2B18F1-3EA3-4153-A2C7-1654852367F2}" type="sibTrans" cxnId="{D2A04F65-1C75-4A29-B92A-B1DAC67A7F1A}">
      <dgm:prSet/>
      <dgm:spPr/>
      <dgm:t>
        <a:bodyPr/>
        <a:lstStyle/>
        <a:p>
          <a:endParaRPr lang="en-US"/>
        </a:p>
      </dgm:t>
    </dgm:pt>
    <dgm:pt modelId="{B8A2F595-F2F0-4F8F-8049-94534C63830A}" type="pres">
      <dgm:prSet presAssocID="{7AE17456-FF75-45C8-946B-05B9297C1D6B}" presName="Name0" presStyleCnt="0">
        <dgm:presLayoutVars>
          <dgm:chPref val="3"/>
          <dgm:dir/>
          <dgm:animLvl val="lvl"/>
          <dgm:resizeHandles/>
        </dgm:presLayoutVars>
      </dgm:prSet>
      <dgm:spPr/>
      <dgm:t>
        <a:bodyPr/>
        <a:lstStyle/>
        <a:p>
          <a:endParaRPr lang="en-US"/>
        </a:p>
      </dgm:t>
    </dgm:pt>
    <dgm:pt modelId="{C1E7DD9E-7EF1-4187-A577-33876D615858}" type="pres">
      <dgm:prSet presAssocID="{4E1A6243-5B5E-4B07-B401-3ABC5BDD9855}" presName="horFlow" presStyleCnt="0"/>
      <dgm:spPr/>
    </dgm:pt>
    <dgm:pt modelId="{2EF6ED6D-0AEE-4848-9C3C-39DB8FAA11B6}" type="pres">
      <dgm:prSet presAssocID="{4E1A6243-5B5E-4B07-B401-3ABC5BDD9855}" presName="bigChev" presStyleLbl="node1" presStyleIdx="0" presStyleCnt="1" custScaleX="33938" custScaleY="42244"/>
      <dgm:spPr/>
      <dgm:t>
        <a:bodyPr/>
        <a:lstStyle/>
        <a:p>
          <a:endParaRPr lang="en-US"/>
        </a:p>
      </dgm:t>
    </dgm:pt>
    <dgm:pt modelId="{2EFCB878-8A6C-423D-952F-BE51F89C9286}" type="pres">
      <dgm:prSet presAssocID="{B8A3EF81-A38F-4ED7-ADF6-791949FBB8BB}" presName="parTrans" presStyleCnt="0"/>
      <dgm:spPr/>
    </dgm:pt>
    <dgm:pt modelId="{3D183A4C-8D11-4321-B0D9-B1722FE0A68B}" type="pres">
      <dgm:prSet presAssocID="{3E00D15B-71D6-4B3E-8434-0BD54616AB31}" presName="node" presStyleLbl="alignAccFollowNode1" presStyleIdx="0" presStyleCnt="1" custScaleX="91418" custScaleY="50897">
        <dgm:presLayoutVars>
          <dgm:bulletEnabled val="1"/>
        </dgm:presLayoutVars>
      </dgm:prSet>
      <dgm:spPr/>
      <dgm:t>
        <a:bodyPr/>
        <a:lstStyle/>
        <a:p>
          <a:endParaRPr lang="en-US"/>
        </a:p>
      </dgm:t>
    </dgm:pt>
  </dgm:ptLst>
  <dgm:cxnLst>
    <dgm:cxn modelId="{D2A04F65-1C75-4A29-B92A-B1DAC67A7F1A}" srcId="{4E1A6243-5B5E-4B07-B401-3ABC5BDD9855}" destId="{3E00D15B-71D6-4B3E-8434-0BD54616AB31}" srcOrd="0" destOrd="0" parTransId="{B8A3EF81-A38F-4ED7-ADF6-791949FBB8BB}" sibTransId="{2D2B18F1-3EA3-4153-A2C7-1654852367F2}"/>
    <dgm:cxn modelId="{4ABF57DC-669F-41BB-8693-67F6D8F28377}" type="presOf" srcId="{3E00D15B-71D6-4B3E-8434-0BD54616AB31}" destId="{3D183A4C-8D11-4321-B0D9-B1722FE0A68B}" srcOrd="0" destOrd="0" presId="urn:microsoft.com/office/officeart/2005/8/layout/lProcess3"/>
    <dgm:cxn modelId="{40887677-D276-4616-8E61-3A0726CA5636}" type="presOf" srcId="{7AE17456-FF75-45C8-946B-05B9297C1D6B}" destId="{B8A2F595-F2F0-4F8F-8049-94534C63830A}" srcOrd="0" destOrd="0" presId="urn:microsoft.com/office/officeart/2005/8/layout/lProcess3"/>
    <dgm:cxn modelId="{9981B8FB-AF43-41D1-8066-E93281E84A13}" srcId="{7AE17456-FF75-45C8-946B-05B9297C1D6B}" destId="{4E1A6243-5B5E-4B07-B401-3ABC5BDD9855}" srcOrd="0" destOrd="0" parTransId="{15E6BAD3-008B-4467-B01A-6D03EAC295E8}" sibTransId="{90286B1C-D7CB-4FB2-8765-E1F2DD9227C6}"/>
    <dgm:cxn modelId="{4CF411F9-D67B-45F3-BF63-94472A6CF201}" type="presOf" srcId="{4E1A6243-5B5E-4B07-B401-3ABC5BDD9855}" destId="{2EF6ED6D-0AEE-4848-9C3C-39DB8FAA11B6}" srcOrd="0" destOrd="0" presId="urn:microsoft.com/office/officeart/2005/8/layout/lProcess3"/>
    <dgm:cxn modelId="{D124CC37-C7F4-4934-BA0F-B299DEBBB29F}" type="presParOf" srcId="{B8A2F595-F2F0-4F8F-8049-94534C63830A}" destId="{C1E7DD9E-7EF1-4187-A577-33876D615858}" srcOrd="0" destOrd="0" presId="urn:microsoft.com/office/officeart/2005/8/layout/lProcess3"/>
    <dgm:cxn modelId="{15507B83-0283-4CDD-AC8E-13A8903B6D6D}" type="presParOf" srcId="{C1E7DD9E-7EF1-4187-A577-33876D615858}" destId="{2EF6ED6D-0AEE-4848-9C3C-39DB8FAA11B6}" srcOrd="0" destOrd="0" presId="urn:microsoft.com/office/officeart/2005/8/layout/lProcess3"/>
    <dgm:cxn modelId="{6409AE7A-427D-4667-8954-FFF939AF99DA}" type="presParOf" srcId="{C1E7DD9E-7EF1-4187-A577-33876D615858}" destId="{2EFCB878-8A6C-423D-952F-BE51F89C9286}" srcOrd="1" destOrd="0" presId="urn:microsoft.com/office/officeart/2005/8/layout/lProcess3"/>
    <dgm:cxn modelId="{6B48AD1B-2CAE-46E6-A5C3-6B4A72491A80}" type="presParOf" srcId="{C1E7DD9E-7EF1-4187-A577-33876D615858}" destId="{3D183A4C-8D11-4321-B0D9-B1722FE0A68B}" srcOrd="2" destOrd="0" presId="urn:microsoft.com/office/officeart/2005/8/layout/l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1#2" qsCatId="simple" csTypeId="urn:microsoft.com/office/officeart/2005/8/colors/accent0_3" csCatId="mainScheme" phldr="1"/>
      <dgm:spPr/>
      <dgm:t>
        <a:bodyPr/>
        <a:lstStyle/>
        <a:p>
          <a:endParaRPr lang="en-US"/>
        </a:p>
      </dgm:t>
    </dgm:pt>
    <dgm:pt modelId="{AAA14169-7EAA-4C1B-BC81-0AC0644B6B22}">
      <dgm:prSet phldrT="[Text]" custT="1"/>
      <dgm:spPr/>
      <dgm:t>
        <a:bodyPr/>
        <a:lstStyle/>
        <a:p>
          <a:r>
            <a:rPr lang="en-US" sz="3600" b="1" smtClean="0"/>
            <a:t>Social Validity</a:t>
          </a:r>
          <a:endParaRPr lang="en-US" sz="3600" b="1"/>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dgm:t>
        <a:bodyPr/>
        <a:lstStyle/>
        <a:p>
          <a:endParaRPr lang="en-US"/>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dgm:t>
        <a:bodyPr/>
        <a:lstStyle/>
        <a:p>
          <a:endParaRPr lang="en-US"/>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A021ED4B-6B6D-46DD-8323-A0DD78E2644A}">
      <dgm:prSet phldrT="[Text]" custT="1"/>
      <dgm:spPr/>
      <dgm:t>
        <a:bodyPr/>
        <a:lstStyle/>
        <a:p>
          <a:r>
            <a:rPr lang="en-US" sz="3600" b="1" smtClean="0"/>
            <a:t>Treatment Integrity</a:t>
          </a:r>
          <a:endParaRPr lang="en-US" sz="3600" b="1"/>
        </a:p>
      </dgm:t>
    </dgm:pt>
    <dgm:pt modelId="{0B2C85FB-D659-46BA-8DAD-2D976D20AF4F}" type="parTrans" cxnId="{AFBB0F8A-8549-42FF-8D71-8C88C88A79C3}">
      <dgm:prSet/>
      <dgm:spPr/>
      <dgm:t>
        <a:bodyPr/>
        <a:lstStyle/>
        <a:p>
          <a:endParaRPr lang="en-US"/>
        </a:p>
      </dgm:t>
    </dgm:pt>
    <dgm:pt modelId="{3178EEC7-62C9-43E4-B186-64522EEA98AB}" type="sibTrans" cxnId="{AFBB0F8A-8549-42FF-8D71-8C88C88A79C3}">
      <dgm:prSet/>
      <dgm:spPr/>
      <dgm:t>
        <a:bodyPr/>
        <a:lstStyle/>
        <a:p>
          <a:endParaRPr lang="en-US"/>
        </a:p>
      </dgm:t>
    </dgm:pt>
    <dgm:pt modelId="{65B90257-2337-4E6F-90B2-352DDE354E96}">
      <dgm:prSet phldrT="[Text]"/>
      <dgm:spPr/>
      <dgm:t>
        <a:bodyPr/>
        <a:lstStyle/>
        <a:p>
          <a:endParaRPr lang="en-US"/>
        </a:p>
      </dgm:t>
    </dgm:pt>
    <dgm:pt modelId="{42063DFF-AAAC-439D-B3A8-3237C3FDB9EB}" type="parTrans" cxnId="{5767122F-3BE0-48B3-8113-AF5A99B5630D}">
      <dgm:prSet/>
      <dgm:spPr/>
      <dgm:t>
        <a:bodyPr/>
        <a:lstStyle/>
        <a:p>
          <a:endParaRPr lang="en-US"/>
        </a:p>
      </dgm:t>
    </dgm:pt>
    <dgm:pt modelId="{A26F83D6-7280-46BA-8DF2-DB5164DDF4B8}" type="sibTrans" cxnId="{5767122F-3BE0-48B3-8113-AF5A99B5630D}">
      <dgm:prSet/>
      <dgm:spPr/>
      <dgm:t>
        <a:bodyPr/>
        <a:lstStyle/>
        <a:p>
          <a:endParaRPr lang="en-US"/>
        </a:p>
      </dgm:t>
    </dgm:pt>
    <dgm:pt modelId="{4217E463-2544-4D35-A573-9DC645D7E320}">
      <dgm:prSet phldrT="[Text]"/>
      <dgm:spPr/>
      <dgm:t>
        <a:bodyPr/>
        <a:lstStyle/>
        <a:p>
          <a:endParaRPr lang="en-US"/>
        </a:p>
      </dgm:t>
    </dgm:pt>
    <dgm:pt modelId="{B8881C06-AABD-498E-AD5F-E20915D496B9}" type="parTrans" cxnId="{3DFAED9B-235F-4ACE-9245-DF40F84661B7}">
      <dgm:prSet/>
      <dgm:spPr/>
      <dgm:t>
        <a:bodyPr/>
        <a:lstStyle/>
        <a:p>
          <a:endParaRPr lang="en-US"/>
        </a:p>
      </dgm:t>
    </dgm:pt>
    <dgm:pt modelId="{51D72B79-65B1-4506-BD38-481EFE63F419}" type="sibTrans" cxnId="{3DFAED9B-235F-4ACE-9245-DF40F84661B7}">
      <dgm:prSet/>
      <dgm:spPr/>
      <dgm:t>
        <a:bodyPr/>
        <a:lstStyle/>
        <a:p>
          <a:endParaRPr lang="en-US"/>
        </a:p>
      </dgm:t>
    </dgm:pt>
    <dgm:pt modelId="{9509D009-D455-4B96-A125-8D28310F5179}">
      <dgm:prSet phldrT="[Text]" custT="1"/>
      <dgm:spPr/>
      <dgm:t>
        <a:bodyPr/>
        <a:lstStyle/>
        <a:p>
          <a:r>
            <a:rPr lang="en-US" sz="3600" b="1" smtClean="0"/>
            <a:t>Systematic Screening</a:t>
          </a:r>
          <a:endParaRPr lang="en-US" sz="3600" b="1"/>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dgm:t>
        <a:bodyPr/>
        <a:lstStyle/>
        <a:p>
          <a:r>
            <a:rPr lang="en-US" smtClean="0"/>
            <a:t>Academic</a:t>
          </a:r>
          <a:endParaRPr lang="en-US"/>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dgm:t>
        <a:bodyPr/>
        <a:lstStyle/>
        <a:p>
          <a:r>
            <a:rPr lang="en-US" smtClean="0"/>
            <a:t>Behavior</a:t>
          </a:r>
          <a:endParaRPr lang="en-US"/>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t>
        <a:bodyPr/>
        <a:lstStyle/>
        <a:p>
          <a:endParaRPr lang="en-US"/>
        </a:p>
      </dgm:t>
    </dgm:pt>
    <dgm:pt modelId="{D4C3231F-C41E-43C0-9740-8B74B5C58238}" type="pres">
      <dgm:prSet presAssocID="{9509D009-D455-4B96-A125-8D28310F5179}" presName="boxAndChildren" presStyleCnt="0"/>
      <dgm:spPr/>
      <dgm:t>
        <a:bodyPr/>
        <a:lstStyle/>
        <a:p>
          <a:endParaRPr lang="en-US"/>
        </a:p>
      </dgm:t>
    </dgm:pt>
    <dgm:pt modelId="{BE4611CB-CA4A-481C-AC6E-3F4AB82ACCE5}" type="pres">
      <dgm:prSet presAssocID="{9509D009-D455-4B96-A125-8D28310F5179}" presName="parentTextBox" presStyleLbl="node1" presStyleIdx="0" presStyleCnt="3"/>
      <dgm:spPr/>
      <dgm:t>
        <a:bodyPr/>
        <a:lstStyle/>
        <a:p>
          <a:endParaRPr lang="en-US"/>
        </a:p>
      </dgm:t>
    </dgm:pt>
    <dgm:pt modelId="{BBD327FD-E0BA-4777-8832-E4427CBDB707}" type="pres">
      <dgm:prSet presAssocID="{9509D009-D455-4B96-A125-8D28310F5179}" presName="entireBox" presStyleLbl="node1" presStyleIdx="0" presStyleCnt="3"/>
      <dgm:spPr/>
      <dgm:t>
        <a:bodyPr/>
        <a:lstStyle/>
        <a:p>
          <a:endParaRPr lang="en-US"/>
        </a:p>
      </dgm:t>
    </dgm:pt>
    <dgm:pt modelId="{9E7A8D2E-2D82-4663-9543-29F239BA6050}" type="pres">
      <dgm:prSet presAssocID="{9509D009-D455-4B96-A125-8D28310F5179}" presName="descendantBox" presStyleCnt="0"/>
      <dgm:spPr/>
      <dgm:t>
        <a:bodyPr/>
        <a:lstStyle/>
        <a:p>
          <a:endParaRPr lang="en-US"/>
        </a:p>
      </dgm:t>
    </dgm:pt>
    <dgm:pt modelId="{7951155A-7E89-44A9-9BF7-5C790023F098}" type="pres">
      <dgm:prSet presAssocID="{380616C1-0908-407E-9867-C2794633A264}" presName="childTextBox" presStyleLbl="fgAccFollowNode1" presStyleIdx="0" presStyleCnt="6">
        <dgm:presLayoutVars>
          <dgm:bulletEnabled val="1"/>
        </dgm:presLayoutVars>
      </dgm:prSet>
      <dgm:spPr/>
      <dgm:t>
        <a:bodyPr/>
        <a:lstStyle/>
        <a:p>
          <a:endParaRPr lang="en-US"/>
        </a:p>
      </dgm:t>
    </dgm:pt>
    <dgm:pt modelId="{CD5EA9AD-1FF3-4544-A506-1F718852DBF6}" type="pres">
      <dgm:prSet presAssocID="{BCA538D6-4E32-4184-A5A1-776963BB7365}" presName="childTextBox" presStyleLbl="fgAccFollowNode1" presStyleIdx="1" presStyleCnt="6">
        <dgm:presLayoutVars>
          <dgm:bulletEnabled val="1"/>
        </dgm:presLayoutVars>
      </dgm:prSet>
      <dgm:spPr/>
      <dgm:t>
        <a:bodyPr/>
        <a:lstStyle/>
        <a:p>
          <a:endParaRPr lang="en-US"/>
        </a:p>
      </dgm:t>
    </dgm:pt>
    <dgm:pt modelId="{65907931-0DB8-4C04-B908-D02C4050FD67}" type="pres">
      <dgm:prSet presAssocID="{3178EEC7-62C9-43E4-B186-64522EEA98AB}" presName="sp" presStyleCnt="0"/>
      <dgm:spPr/>
      <dgm:t>
        <a:bodyPr/>
        <a:lstStyle/>
        <a:p>
          <a:endParaRPr lang="en-US"/>
        </a:p>
      </dgm:t>
    </dgm:pt>
    <dgm:pt modelId="{4D6B09BE-5F40-4BEF-8F53-3AF7298788E6}" type="pres">
      <dgm:prSet presAssocID="{A021ED4B-6B6D-46DD-8323-A0DD78E2644A}" presName="arrowAndChildren" presStyleCnt="0"/>
      <dgm:spPr/>
      <dgm:t>
        <a:bodyPr/>
        <a:lstStyle/>
        <a:p>
          <a:endParaRPr lang="en-US"/>
        </a:p>
      </dgm:t>
    </dgm:pt>
    <dgm:pt modelId="{5EC9AC2B-D8D1-4BFE-B188-FF570D586A84}" type="pres">
      <dgm:prSet presAssocID="{A021ED4B-6B6D-46DD-8323-A0DD78E2644A}" presName="parentTextArrow" presStyleLbl="node1" presStyleIdx="0" presStyleCnt="3"/>
      <dgm:spPr/>
      <dgm:t>
        <a:bodyPr/>
        <a:lstStyle/>
        <a:p>
          <a:endParaRPr lang="en-US"/>
        </a:p>
      </dgm:t>
    </dgm:pt>
    <dgm:pt modelId="{92EA4F5A-0FF3-4211-A131-F9B49768E899}" type="pres">
      <dgm:prSet presAssocID="{A021ED4B-6B6D-46DD-8323-A0DD78E2644A}" presName="arrow" presStyleLbl="node1" presStyleIdx="1" presStyleCnt="3"/>
      <dgm:spPr/>
      <dgm:t>
        <a:bodyPr/>
        <a:lstStyle/>
        <a:p>
          <a:endParaRPr lang="en-US"/>
        </a:p>
      </dgm:t>
    </dgm:pt>
    <dgm:pt modelId="{2EB3B3E1-EC25-4048-A066-51C31D2D677D}" type="pres">
      <dgm:prSet presAssocID="{A021ED4B-6B6D-46DD-8323-A0DD78E2644A}" presName="descendantArrow" presStyleCnt="0"/>
      <dgm:spPr/>
      <dgm:t>
        <a:bodyPr/>
        <a:lstStyle/>
        <a:p>
          <a:endParaRPr lang="en-US"/>
        </a:p>
      </dgm:t>
    </dgm:pt>
    <dgm:pt modelId="{A61109AB-58A7-4C13-A5D2-CA6A251B88F0}" type="pres">
      <dgm:prSet presAssocID="{65B90257-2337-4E6F-90B2-352DDE354E96}" presName="childTextArrow" presStyleLbl="fgAccFollowNode1" presStyleIdx="2" presStyleCnt="6">
        <dgm:presLayoutVars>
          <dgm:bulletEnabled val="1"/>
        </dgm:presLayoutVars>
      </dgm:prSet>
      <dgm:spPr/>
      <dgm:t>
        <a:bodyPr/>
        <a:lstStyle/>
        <a:p>
          <a:endParaRPr lang="en-US"/>
        </a:p>
      </dgm:t>
    </dgm:pt>
    <dgm:pt modelId="{9C19B259-35BE-4E6C-AFCF-446C3F9B1DCD}" type="pres">
      <dgm:prSet presAssocID="{4217E463-2544-4D35-A573-9DC645D7E320}" presName="childTextArrow" presStyleLbl="fgAccFollowNode1" presStyleIdx="3" presStyleCnt="6">
        <dgm:presLayoutVars>
          <dgm:bulletEnabled val="1"/>
        </dgm:presLayoutVars>
      </dgm:prSet>
      <dgm:spPr/>
      <dgm:t>
        <a:bodyPr/>
        <a:lstStyle/>
        <a:p>
          <a:endParaRPr lang="en-US"/>
        </a:p>
      </dgm:t>
    </dgm:pt>
    <dgm:pt modelId="{82FA41B7-2C30-4CB4-806C-A0308B1D3E66}" type="pres">
      <dgm:prSet presAssocID="{40C80F87-338D-40AA-B8B9-AED7A42B207F}" presName="sp" presStyleCnt="0"/>
      <dgm:spPr/>
      <dgm:t>
        <a:bodyPr/>
        <a:lstStyle/>
        <a:p>
          <a:endParaRPr lang="en-US"/>
        </a:p>
      </dgm:t>
    </dgm:pt>
    <dgm:pt modelId="{1B7EA2E0-3DA4-477D-BC15-0B305AF2F721}" type="pres">
      <dgm:prSet presAssocID="{AAA14169-7EAA-4C1B-BC81-0AC0644B6B22}" presName="arrowAndChildren" presStyleCnt="0"/>
      <dgm:spPr/>
      <dgm:t>
        <a:bodyPr/>
        <a:lstStyle/>
        <a:p>
          <a:endParaRPr lang="en-US"/>
        </a:p>
      </dgm:t>
    </dgm:pt>
    <dgm:pt modelId="{40AEB583-4814-404E-B1E7-0A4918E9B654}" type="pres">
      <dgm:prSet presAssocID="{AAA14169-7EAA-4C1B-BC81-0AC0644B6B22}" presName="parentTextArrow" presStyleLbl="node1" presStyleIdx="1" presStyleCnt="3"/>
      <dgm:spPr/>
      <dgm:t>
        <a:bodyPr/>
        <a:lstStyle/>
        <a:p>
          <a:endParaRPr lang="en-US"/>
        </a:p>
      </dgm:t>
    </dgm:pt>
    <dgm:pt modelId="{1E4F588E-03BB-45C8-87EE-6965E618E9BF}" type="pres">
      <dgm:prSet presAssocID="{AAA14169-7EAA-4C1B-BC81-0AC0644B6B22}" presName="arrow" presStyleLbl="node1" presStyleIdx="2" presStyleCnt="3"/>
      <dgm:spPr/>
      <dgm:t>
        <a:bodyPr/>
        <a:lstStyle/>
        <a:p>
          <a:endParaRPr lang="en-US"/>
        </a:p>
      </dgm:t>
    </dgm:pt>
    <dgm:pt modelId="{96CE1577-6B47-4FB8-BD3E-89F0A8753922}" type="pres">
      <dgm:prSet presAssocID="{AAA14169-7EAA-4C1B-BC81-0AC0644B6B22}" presName="descendantArrow" presStyleCnt="0"/>
      <dgm:spPr/>
      <dgm:t>
        <a:bodyPr/>
        <a:lstStyle/>
        <a:p>
          <a:endParaRPr lang="en-US"/>
        </a:p>
      </dgm:t>
    </dgm:pt>
    <dgm:pt modelId="{1089999C-8267-48BC-A665-5A0CF5DB29FD}" type="pres">
      <dgm:prSet presAssocID="{F75A0922-6348-4F40-839F-3C6AB76740E4}" presName="childTextArrow" presStyleLbl="fgAccFollowNode1" presStyleIdx="4" presStyleCnt="6">
        <dgm:presLayoutVars>
          <dgm:bulletEnabled val="1"/>
        </dgm:presLayoutVars>
      </dgm:prSet>
      <dgm:spPr/>
      <dgm:t>
        <a:bodyPr/>
        <a:lstStyle/>
        <a:p>
          <a:endParaRPr lang="en-US"/>
        </a:p>
      </dgm:t>
    </dgm:pt>
    <dgm:pt modelId="{ECFD427D-5D07-4820-81E5-F9AAF6F7B224}" type="pres">
      <dgm:prSet presAssocID="{B2B012CD-BAA3-4366-A4E2-4DB490FFA9EE}" presName="childTextArrow" presStyleLbl="fgAccFollowNode1" presStyleIdx="5" presStyleCnt="6">
        <dgm:presLayoutVars>
          <dgm:bulletEnabled val="1"/>
        </dgm:presLayoutVars>
      </dgm:prSet>
      <dgm:spPr/>
      <dgm:t>
        <a:bodyPr/>
        <a:lstStyle/>
        <a:p>
          <a:endParaRPr lang="en-US"/>
        </a:p>
      </dgm:t>
    </dgm:pt>
  </dgm:ptLst>
  <dgm:cxnLst>
    <dgm:cxn modelId="{18041E42-F530-4301-B163-83F144B72D61}" type="presOf" srcId="{9509D009-D455-4B96-A125-8D28310F5179}" destId="{BBD327FD-E0BA-4777-8832-E4427CBDB707}" srcOrd="1" destOrd="0" presId="urn:microsoft.com/office/officeart/2005/8/layout/process4"/>
    <dgm:cxn modelId="{82B4FDE5-836B-4341-970B-80E0E707ADBC}" type="presOf" srcId="{4217E463-2544-4D35-A573-9DC645D7E320}" destId="{9C19B259-35BE-4E6C-AFCF-446C3F9B1DCD}" srcOrd="0" destOrd="0" presId="urn:microsoft.com/office/officeart/2005/8/layout/process4"/>
    <dgm:cxn modelId="{63B3A33F-7043-40CD-A615-C0C8A2189640}" type="presOf" srcId="{9509D009-D455-4B96-A125-8D28310F5179}" destId="{BE4611CB-CA4A-481C-AC6E-3F4AB82ACCE5}" srcOrd="0" destOrd="0" presId="urn:microsoft.com/office/officeart/2005/8/layout/process4"/>
    <dgm:cxn modelId="{A139EEA6-33F8-41FD-880B-6EAC7E8842EF}" type="presOf" srcId="{BCA538D6-4E32-4184-A5A1-776963BB7365}" destId="{CD5EA9AD-1FF3-4544-A506-1F718852DBF6}"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BE8B365C-B1BF-4FC4-8CEA-793F773271B0}" srcId="{AAA14169-7EAA-4C1B-BC81-0AC0644B6B22}" destId="{F75A0922-6348-4F40-839F-3C6AB76740E4}" srcOrd="0" destOrd="0" parTransId="{AEAF2BFD-C853-4532-BB72-C07008563050}" sibTransId="{76B545E1-A39B-4C58-A6A9-93A9FBE5A165}"/>
    <dgm:cxn modelId="{AFBB0F8A-8549-42FF-8D71-8C88C88A79C3}" srcId="{01D31F10-EFBB-4C37-81A1-19883132FCC5}" destId="{A021ED4B-6B6D-46DD-8323-A0DD78E2644A}" srcOrd="1" destOrd="0" parTransId="{0B2C85FB-D659-46BA-8DAD-2D976D20AF4F}" sibTransId="{3178EEC7-62C9-43E4-B186-64522EEA98AB}"/>
    <dgm:cxn modelId="{91E49C12-FBC7-4CAD-855D-CB5F3D6CB12D}" type="presOf" srcId="{AAA14169-7EAA-4C1B-BC81-0AC0644B6B22}" destId="{1E4F588E-03BB-45C8-87EE-6965E618E9BF}" srcOrd="1" destOrd="0" presId="urn:microsoft.com/office/officeart/2005/8/layout/process4"/>
    <dgm:cxn modelId="{10CDD637-B780-4472-802C-FA950521D7D6}" type="presOf" srcId="{A021ED4B-6B6D-46DD-8323-A0DD78E2644A}" destId="{5EC9AC2B-D8D1-4BFE-B188-FF570D586A84}" srcOrd="0" destOrd="0" presId="urn:microsoft.com/office/officeart/2005/8/layout/process4"/>
    <dgm:cxn modelId="{3DFAED9B-235F-4ACE-9245-DF40F84661B7}" srcId="{A021ED4B-6B6D-46DD-8323-A0DD78E2644A}" destId="{4217E463-2544-4D35-A573-9DC645D7E320}" srcOrd="1" destOrd="0" parTransId="{B8881C06-AABD-498E-AD5F-E20915D496B9}" sibTransId="{51D72B79-65B1-4506-BD38-481EFE63F419}"/>
    <dgm:cxn modelId="{FF0D7AE9-78D5-4F88-971E-8F85CB3D2C0E}" type="presOf" srcId="{B2B012CD-BAA3-4366-A4E2-4DB490FFA9EE}" destId="{ECFD427D-5D07-4820-81E5-F9AAF6F7B224}" srcOrd="0" destOrd="0" presId="urn:microsoft.com/office/officeart/2005/8/layout/process4"/>
    <dgm:cxn modelId="{427BB271-ED60-4F2A-AB6F-2243B54B6A92}" type="presOf" srcId="{A021ED4B-6B6D-46DD-8323-A0DD78E2644A}" destId="{92EA4F5A-0FF3-4211-A131-F9B49768E899}"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8B6340B-2A15-45CA-A120-3D475437C0C3}" srcId="{01D31F10-EFBB-4C37-81A1-19883132FCC5}" destId="{9509D009-D455-4B96-A125-8D28310F5179}" srcOrd="2" destOrd="0" parTransId="{F55888F4-69FB-44E3-AF2F-6D377C4F16B3}" sibTransId="{A023F6FF-1E2B-44F5-9E31-278AF39CF3FA}"/>
    <dgm:cxn modelId="{9E02D8FC-DDA6-465C-889C-F0C8C96F6C1A}" type="presOf" srcId="{F75A0922-6348-4F40-839F-3C6AB76740E4}" destId="{1089999C-8267-48BC-A665-5A0CF5DB29FD}" srcOrd="0" destOrd="0" presId="urn:microsoft.com/office/officeart/2005/8/layout/process4"/>
    <dgm:cxn modelId="{08B3C342-D7A2-4ACB-8CE5-3376794FDACC}" type="presOf" srcId="{65B90257-2337-4E6F-90B2-352DDE354E96}" destId="{A61109AB-58A7-4C13-A5D2-CA6A251B88F0}" srcOrd="0" destOrd="0" presId="urn:microsoft.com/office/officeart/2005/8/layout/process4"/>
    <dgm:cxn modelId="{5767122F-3BE0-48B3-8113-AF5A99B5630D}" srcId="{A021ED4B-6B6D-46DD-8323-A0DD78E2644A}" destId="{65B90257-2337-4E6F-90B2-352DDE354E96}" srcOrd="0" destOrd="0" parTransId="{42063DFF-AAAC-439D-B3A8-3237C3FDB9EB}" sibTransId="{A26F83D6-7280-46BA-8DF2-DB5164DDF4B8}"/>
    <dgm:cxn modelId="{B77B8948-A30E-409B-94E0-F8666CC478F5}" type="presOf" srcId="{01D31F10-EFBB-4C37-81A1-19883132FCC5}" destId="{4F391DC1-0719-41AE-B676-A4611A391BAA}" srcOrd="0" destOrd="0" presId="urn:microsoft.com/office/officeart/2005/8/layout/process4"/>
    <dgm:cxn modelId="{493E3501-29F6-43A4-94D9-C651444002CD}" srcId="{01D31F10-EFBB-4C37-81A1-19883132FCC5}" destId="{AAA14169-7EAA-4C1B-BC81-0AC0644B6B22}" srcOrd="0" destOrd="0" parTransId="{F39E48C4-2151-40C6-9A17-63539B6645C8}" sibTransId="{40C80F87-338D-40AA-B8B9-AED7A42B207F}"/>
    <dgm:cxn modelId="{16CF85D1-83F6-4610-A916-25B351D16E31}" type="presOf" srcId="{380616C1-0908-407E-9867-C2794633A264}" destId="{7951155A-7E89-44A9-9BF7-5C790023F098}" srcOrd="0" destOrd="0" presId="urn:microsoft.com/office/officeart/2005/8/layout/process4"/>
    <dgm:cxn modelId="{E7A5A181-CD45-462D-9C2F-A9781C4AAB40}" srcId="{AAA14169-7EAA-4C1B-BC81-0AC0644B6B22}" destId="{B2B012CD-BAA3-4366-A4E2-4DB490FFA9EE}" srcOrd="1" destOrd="0" parTransId="{76064162-581C-4DB4-82B8-390B097AA775}" sibTransId="{33522F8C-0CB9-4D51-B91B-E48D4C640C7B}"/>
    <dgm:cxn modelId="{7591C6EB-03C1-484E-BACB-DB4F117726F5}" type="presOf" srcId="{AAA14169-7EAA-4C1B-BC81-0AC0644B6B22}" destId="{40AEB583-4814-404E-B1E7-0A4918E9B654}" srcOrd="0" destOrd="0" presId="urn:microsoft.com/office/officeart/2005/8/layout/process4"/>
    <dgm:cxn modelId="{EFB30F40-6C43-4048-8767-4A39E4D4F315}" type="presParOf" srcId="{4F391DC1-0719-41AE-B676-A4611A391BAA}" destId="{D4C3231F-C41E-43C0-9740-8B74B5C58238}" srcOrd="0" destOrd="0" presId="urn:microsoft.com/office/officeart/2005/8/layout/process4"/>
    <dgm:cxn modelId="{57B817E1-A2D7-4CFF-B70F-4BF1B3B303A7}" type="presParOf" srcId="{D4C3231F-C41E-43C0-9740-8B74B5C58238}" destId="{BE4611CB-CA4A-481C-AC6E-3F4AB82ACCE5}" srcOrd="0" destOrd="0" presId="urn:microsoft.com/office/officeart/2005/8/layout/process4"/>
    <dgm:cxn modelId="{6F4664DE-031F-497C-B193-481DD58588A1}" type="presParOf" srcId="{D4C3231F-C41E-43C0-9740-8B74B5C58238}" destId="{BBD327FD-E0BA-4777-8832-E4427CBDB707}" srcOrd="1" destOrd="0" presId="urn:microsoft.com/office/officeart/2005/8/layout/process4"/>
    <dgm:cxn modelId="{3020B131-5344-423E-BC8A-2CB9EA9CA200}" type="presParOf" srcId="{D4C3231F-C41E-43C0-9740-8B74B5C58238}" destId="{9E7A8D2E-2D82-4663-9543-29F239BA6050}" srcOrd="2" destOrd="0" presId="urn:microsoft.com/office/officeart/2005/8/layout/process4"/>
    <dgm:cxn modelId="{2FF0DAE2-B6BF-4870-9A58-9D2410229DC2}" type="presParOf" srcId="{9E7A8D2E-2D82-4663-9543-29F239BA6050}" destId="{7951155A-7E89-44A9-9BF7-5C790023F098}" srcOrd="0" destOrd="0" presId="urn:microsoft.com/office/officeart/2005/8/layout/process4"/>
    <dgm:cxn modelId="{4B0B41D2-47BD-4F59-9ACD-1CF0C5230AB9}" type="presParOf" srcId="{9E7A8D2E-2D82-4663-9543-29F239BA6050}" destId="{CD5EA9AD-1FF3-4544-A506-1F718852DBF6}" srcOrd="1" destOrd="0" presId="urn:microsoft.com/office/officeart/2005/8/layout/process4"/>
    <dgm:cxn modelId="{07BD0227-5036-45AD-8B6C-A1C40552BEBE}" type="presParOf" srcId="{4F391DC1-0719-41AE-B676-A4611A391BAA}" destId="{65907931-0DB8-4C04-B908-D02C4050FD67}" srcOrd="1" destOrd="0" presId="urn:microsoft.com/office/officeart/2005/8/layout/process4"/>
    <dgm:cxn modelId="{384CEA15-9390-4DF5-9DD7-6B5505D6CA63}" type="presParOf" srcId="{4F391DC1-0719-41AE-B676-A4611A391BAA}" destId="{4D6B09BE-5F40-4BEF-8F53-3AF7298788E6}" srcOrd="2" destOrd="0" presId="urn:microsoft.com/office/officeart/2005/8/layout/process4"/>
    <dgm:cxn modelId="{B938A742-5943-4D88-9A39-D1A9EC546812}" type="presParOf" srcId="{4D6B09BE-5F40-4BEF-8F53-3AF7298788E6}" destId="{5EC9AC2B-D8D1-4BFE-B188-FF570D586A84}" srcOrd="0" destOrd="0" presId="urn:microsoft.com/office/officeart/2005/8/layout/process4"/>
    <dgm:cxn modelId="{E7E638C2-6593-4405-BCC8-6535628C5956}" type="presParOf" srcId="{4D6B09BE-5F40-4BEF-8F53-3AF7298788E6}" destId="{92EA4F5A-0FF3-4211-A131-F9B49768E899}" srcOrd="1" destOrd="0" presId="urn:microsoft.com/office/officeart/2005/8/layout/process4"/>
    <dgm:cxn modelId="{FA5D14C6-A659-43B6-A3FC-53A551A14323}" type="presParOf" srcId="{4D6B09BE-5F40-4BEF-8F53-3AF7298788E6}" destId="{2EB3B3E1-EC25-4048-A066-51C31D2D677D}" srcOrd="2" destOrd="0" presId="urn:microsoft.com/office/officeart/2005/8/layout/process4"/>
    <dgm:cxn modelId="{137AF390-43F7-4F1F-8462-AED501A4BB05}" type="presParOf" srcId="{2EB3B3E1-EC25-4048-A066-51C31D2D677D}" destId="{A61109AB-58A7-4C13-A5D2-CA6A251B88F0}" srcOrd="0" destOrd="0" presId="urn:microsoft.com/office/officeart/2005/8/layout/process4"/>
    <dgm:cxn modelId="{A118F1C0-FF51-4869-9748-5AC124A5763E}" type="presParOf" srcId="{2EB3B3E1-EC25-4048-A066-51C31D2D677D}" destId="{9C19B259-35BE-4E6C-AFCF-446C3F9B1DCD}" srcOrd="1" destOrd="0" presId="urn:microsoft.com/office/officeart/2005/8/layout/process4"/>
    <dgm:cxn modelId="{888CDA88-6770-4D4B-8CB2-ED9A98DB856F}" type="presParOf" srcId="{4F391DC1-0719-41AE-B676-A4611A391BAA}" destId="{82FA41B7-2C30-4CB4-806C-A0308B1D3E66}" srcOrd="3" destOrd="0" presId="urn:microsoft.com/office/officeart/2005/8/layout/process4"/>
    <dgm:cxn modelId="{28413543-59AD-43BB-8006-9000DF9A2470}" type="presParOf" srcId="{4F391DC1-0719-41AE-B676-A4611A391BAA}" destId="{1B7EA2E0-3DA4-477D-BC15-0B305AF2F721}" srcOrd="4" destOrd="0" presId="urn:microsoft.com/office/officeart/2005/8/layout/process4"/>
    <dgm:cxn modelId="{92FDC54C-90C8-458A-8525-CCBA5EF13E4D}" type="presParOf" srcId="{1B7EA2E0-3DA4-477D-BC15-0B305AF2F721}" destId="{40AEB583-4814-404E-B1E7-0A4918E9B654}" srcOrd="0" destOrd="0" presId="urn:microsoft.com/office/officeart/2005/8/layout/process4"/>
    <dgm:cxn modelId="{398617AB-67A6-4F54-A4E0-9EAFABCE88BE}" type="presParOf" srcId="{1B7EA2E0-3DA4-477D-BC15-0B305AF2F721}" destId="{1E4F588E-03BB-45C8-87EE-6965E618E9BF}" srcOrd="1" destOrd="0" presId="urn:microsoft.com/office/officeart/2005/8/layout/process4"/>
    <dgm:cxn modelId="{FFD108FE-3666-4D68-9294-52C825D21623}" type="presParOf" srcId="{1B7EA2E0-3DA4-477D-BC15-0B305AF2F721}" destId="{96CE1577-6B47-4FB8-BD3E-89F0A8753922}" srcOrd="2" destOrd="0" presId="urn:microsoft.com/office/officeart/2005/8/layout/process4"/>
    <dgm:cxn modelId="{9C261F54-D1CD-4A64-B0B3-B8EBEFE135EC}" type="presParOf" srcId="{96CE1577-6B47-4FB8-BD3E-89F0A8753922}" destId="{1089999C-8267-48BC-A665-5A0CF5DB29FD}" srcOrd="0" destOrd="0" presId="urn:microsoft.com/office/officeart/2005/8/layout/process4"/>
    <dgm:cxn modelId="{637EEFB3-DD5E-4830-84C1-F732F9068BBA}"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E17456-FF75-45C8-946B-05B9297C1D6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E1A6243-5B5E-4B07-B401-3ABC5BDD9855}">
      <dgm:prSet phldrT="[Text]" custT="1"/>
      <dgm:spPr>
        <a:solidFill>
          <a:srgbClr val="00B050"/>
        </a:solidFill>
      </dgm:spPr>
      <dgm:t>
        <a:bodyPr/>
        <a:lstStyle/>
        <a:p>
          <a:r>
            <a:rPr lang="en-US" sz="2000" dirty="0" smtClean="0">
              <a:latin typeface="Calibri (Body)"/>
            </a:rPr>
            <a:t>Before Screening</a:t>
          </a:r>
          <a:endParaRPr lang="en-US" sz="2000" dirty="0">
            <a:latin typeface="Calibri (Body)"/>
          </a:endParaRPr>
        </a:p>
      </dgm:t>
    </dgm:pt>
    <dgm:pt modelId="{15E6BAD3-008B-4467-B01A-6D03EAC295E8}" type="parTrans" cxnId="{9981B8FB-AF43-41D1-8066-E93281E84A13}">
      <dgm:prSet/>
      <dgm:spPr/>
      <dgm:t>
        <a:bodyPr/>
        <a:lstStyle/>
        <a:p>
          <a:endParaRPr lang="en-US"/>
        </a:p>
      </dgm:t>
    </dgm:pt>
    <dgm:pt modelId="{90286B1C-D7CB-4FB2-8765-E1F2DD9227C6}" type="sibTrans" cxnId="{9981B8FB-AF43-41D1-8066-E93281E84A13}">
      <dgm:prSet/>
      <dgm:spPr/>
      <dgm:t>
        <a:bodyPr/>
        <a:lstStyle/>
        <a:p>
          <a:endParaRPr lang="en-US"/>
        </a:p>
      </dgm:t>
    </dgm:pt>
    <dgm:pt modelId="{3E00D15B-71D6-4B3E-8434-0BD54616AB31}">
      <dgm:prSet phldrT="[Text]" custT="1"/>
      <dgm:spPr>
        <a:solidFill>
          <a:srgbClr val="92D050">
            <a:alpha val="90000"/>
          </a:srgbClr>
        </a:solidFill>
      </dgm:spPr>
      <dgm:t>
        <a:bodyPr/>
        <a:lstStyle/>
        <a:p>
          <a:r>
            <a:rPr lang="en-US" sz="3600" dirty="0" smtClean="0">
              <a:latin typeface="Calibri (Body)"/>
            </a:rPr>
            <a:t>Preparing</a:t>
          </a:r>
          <a:endParaRPr lang="en-US" sz="3600" dirty="0">
            <a:latin typeface="Calibri (Body)"/>
          </a:endParaRPr>
        </a:p>
      </dgm:t>
    </dgm:pt>
    <dgm:pt modelId="{B8A3EF81-A38F-4ED7-ADF6-791949FBB8BB}" type="parTrans" cxnId="{D2A04F65-1C75-4A29-B92A-B1DAC67A7F1A}">
      <dgm:prSet/>
      <dgm:spPr/>
      <dgm:t>
        <a:bodyPr/>
        <a:lstStyle/>
        <a:p>
          <a:endParaRPr lang="en-US"/>
        </a:p>
      </dgm:t>
    </dgm:pt>
    <dgm:pt modelId="{2D2B18F1-3EA3-4153-A2C7-1654852367F2}" type="sibTrans" cxnId="{D2A04F65-1C75-4A29-B92A-B1DAC67A7F1A}">
      <dgm:prSet/>
      <dgm:spPr/>
      <dgm:t>
        <a:bodyPr/>
        <a:lstStyle/>
        <a:p>
          <a:endParaRPr lang="en-US"/>
        </a:p>
      </dgm:t>
    </dgm:pt>
    <dgm:pt modelId="{B8A2F595-F2F0-4F8F-8049-94534C63830A}" type="pres">
      <dgm:prSet presAssocID="{7AE17456-FF75-45C8-946B-05B9297C1D6B}" presName="Name0" presStyleCnt="0">
        <dgm:presLayoutVars>
          <dgm:chPref val="3"/>
          <dgm:dir/>
          <dgm:animLvl val="lvl"/>
          <dgm:resizeHandles/>
        </dgm:presLayoutVars>
      </dgm:prSet>
      <dgm:spPr/>
      <dgm:t>
        <a:bodyPr/>
        <a:lstStyle/>
        <a:p>
          <a:endParaRPr lang="en-US"/>
        </a:p>
      </dgm:t>
    </dgm:pt>
    <dgm:pt modelId="{C1E7DD9E-7EF1-4187-A577-33876D615858}" type="pres">
      <dgm:prSet presAssocID="{4E1A6243-5B5E-4B07-B401-3ABC5BDD9855}" presName="horFlow" presStyleCnt="0"/>
      <dgm:spPr/>
    </dgm:pt>
    <dgm:pt modelId="{2EF6ED6D-0AEE-4848-9C3C-39DB8FAA11B6}" type="pres">
      <dgm:prSet presAssocID="{4E1A6243-5B5E-4B07-B401-3ABC5BDD9855}" presName="bigChev" presStyleLbl="node1" presStyleIdx="0" presStyleCnt="1" custScaleX="36721" custScaleY="42244"/>
      <dgm:spPr/>
      <dgm:t>
        <a:bodyPr/>
        <a:lstStyle/>
        <a:p>
          <a:endParaRPr lang="en-US"/>
        </a:p>
      </dgm:t>
    </dgm:pt>
    <dgm:pt modelId="{2EFCB878-8A6C-423D-952F-BE51F89C9286}" type="pres">
      <dgm:prSet presAssocID="{B8A3EF81-A38F-4ED7-ADF6-791949FBB8BB}" presName="parTrans" presStyleCnt="0"/>
      <dgm:spPr/>
    </dgm:pt>
    <dgm:pt modelId="{3D183A4C-8D11-4321-B0D9-B1722FE0A68B}" type="pres">
      <dgm:prSet presAssocID="{3E00D15B-71D6-4B3E-8434-0BD54616AB31}" presName="node" presStyleLbl="alignAccFollowNode1" presStyleIdx="0" presStyleCnt="1" custScaleX="91418" custScaleY="50897">
        <dgm:presLayoutVars>
          <dgm:bulletEnabled val="1"/>
        </dgm:presLayoutVars>
      </dgm:prSet>
      <dgm:spPr/>
      <dgm:t>
        <a:bodyPr/>
        <a:lstStyle/>
        <a:p>
          <a:endParaRPr lang="en-US"/>
        </a:p>
      </dgm:t>
    </dgm:pt>
  </dgm:ptLst>
  <dgm:cxnLst>
    <dgm:cxn modelId="{D2A04F65-1C75-4A29-B92A-B1DAC67A7F1A}" srcId="{4E1A6243-5B5E-4B07-B401-3ABC5BDD9855}" destId="{3E00D15B-71D6-4B3E-8434-0BD54616AB31}" srcOrd="0" destOrd="0" parTransId="{B8A3EF81-A38F-4ED7-ADF6-791949FBB8BB}" sibTransId="{2D2B18F1-3EA3-4153-A2C7-1654852367F2}"/>
    <dgm:cxn modelId="{9AC04DDD-C107-4C19-A8E8-F20D1500CC98}" type="presOf" srcId="{4E1A6243-5B5E-4B07-B401-3ABC5BDD9855}" destId="{2EF6ED6D-0AEE-4848-9C3C-39DB8FAA11B6}" srcOrd="0" destOrd="0" presId="urn:microsoft.com/office/officeart/2005/8/layout/lProcess3"/>
    <dgm:cxn modelId="{631AE380-EB0C-42F7-B4B4-A9A8CA1675FA}" type="presOf" srcId="{3E00D15B-71D6-4B3E-8434-0BD54616AB31}" destId="{3D183A4C-8D11-4321-B0D9-B1722FE0A68B}" srcOrd="0" destOrd="0" presId="urn:microsoft.com/office/officeart/2005/8/layout/lProcess3"/>
    <dgm:cxn modelId="{9981B8FB-AF43-41D1-8066-E93281E84A13}" srcId="{7AE17456-FF75-45C8-946B-05B9297C1D6B}" destId="{4E1A6243-5B5E-4B07-B401-3ABC5BDD9855}" srcOrd="0" destOrd="0" parTransId="{15E6BAD3-008B-4467-B01A-6D03EAC295E8}" sibTransId="{90286B1C-D7CB-4FB2-8765-E1F2DD9227C6}"/>
    <dgm:cxn modelId="{FE209612-F1CB-40C0-8AA8-F1F5ED8705A4}" type="presOf" srcId="{7AE17456-FF75-45C8-946B-05B9297C1D6B}" destId="{B8A2F595-F2F0-4F8F-8049-94534C63830A}" srcOrd="0" destOrd="0" presId="urn:microsoft.com/office/officeart/2005/8/layout/lProcess3"/>
    <dgm:cxn modelId="{800F4B2B-DD11-4DE5-94CE-306A4D1500A0}" type="presParOf" srcId="{B8A2F595-F2F0-4F8F-8049-94534C63830A}" destId="{C1E7DD9E-7EF1-4187-A577-33876D615858}" srcOrd="0" destOrd="0" presId="urn:microsoft.com/office/officeart/2005/8/layout/lProcess3"/>
    <dgm:cxn modelId="{F6B5AA2B-5D60-496A-9F63-E060F2A87C54}" type="presParOf" srcId="{C1E7DD9E-7EF1-4187-A577-33876D615858}" destId="{2EF6ED6D-0AEE-4848-9C3C-39DB8FAA11B6}" srcOrd="0" destOrd="0" presId="urn:microsoft.com/office/officeart/2005/8/layout/lProcess3"/>
    <dgm:cxn modelId="{F48F9B39-B9D2-4B48-B507-C9FFBCD75933}" type="presParOf" srcId="{C1E7DD9E-7EF1-4187-A577-33876D615858}" destId="{2EFCB878-8A6C-423D-952F-BE51F89C9286}" srcOrd="1" destOrd="0" presId="urn:microsoft.com/office/officeart/2005/8/layout/lProcess3"/>
    <dgm:cxn modelId="{6147ED8F-5AF7-44D6-A9B9-E3BF42A71B0B}" type="presParOf" srcId="{C1E7DD9E-7EF1-4187-A577-33876D615858}" destId="{3D183A4C-8D11-4321-B0D9-B1722FE0A68B}"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E17456-FF75-45C8-946B-05B9297C1D6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E1A6243-5B5E-4B07-B401-3ABC5BDD9855}">
      <dgm:prSet phldrT="[Text]" custT="1"/>
      <dgm:spPr>
        <a:solidFill>
          <a:srgbClr val="00B050"/>
        </a:solidFill>
      </dgm:spPr>
      <dgm:t>
        <a:bodyPr/>
        <a:lstStyle/>
        <a:p>
          <a:r>
            <a:rPr lang="en-US" sz="2000" dirty="0" smtClean="0">
              <a:latin typeface="Calibri (Body)"/>
            </a:rPr>
            <a:t>During Screening</a:t>
          </a:r>
          <a:endParaRPr lang="en-US" sz="2000" dirty="0">
            <a:latin typeface="Calibri (Body)"/>
          </a:endParaRPr>
        </a:p>
      </dgm:t>
    </dgm:pt>
    <dgm:pt modelId="{15E6BAD3-008B-4467-B01A-6D03EAC295E8}" type="parTrans" cxnId="{9981B8FB-AF43-41D1-8066-E93281E84A13}">
      <dgm:prSet/>
      <dgm:spPr/>
      <dgm:t>
        <a:bodyPr/>
        <a:lstStyle/>
        <a:p>
          <a:endParaRPr lang="en-US"/>
        </a:p>
      </dgm:t>
    </dgm:pt>
    <dgm:pt modelId="{90286B1C-D7CB-4FB2-8765-E1F2DD9227C6}" type="sibTrans" cxnId="{9981B8FB-AF43-41D1-8066-E93281E84A13}">
      <dgm:prSet/>
      <dgm:spPr/>
      <dgm:t>
        <a:bodyPr/>
        <a:lstStyle/>
        <a:p>
          <a:endParaRPr lang="en-US"/>
        </a:p>
      </dgm:t>
    </dgm:pt>
    <dgm:pt modelId="{3E00D15B-71D6-4B3E-8434-0BD54616AB31}">
      <dgm:prSet phldrT="[Text]" custT="1"/>
      <dgm:spPr>
        <a:solidFill>
          <a:srgbClr val="92D050">
            <a:alpha val="90000"/>
          </a:srgbClr>
        </a:solidFill>
      </dgm:spPr>
      <dgm:t>
        <a:bodyPr/>
        <a:lstStyle/>
        <a:p>
          <a:r>
            <a:rPr lang="en-US" sz="3600" dirty="0" smtClean="0">
              <a:latin typeface="Calibri (Body)"/>
            </a:rPr>
            <a:t>Screening</a:t>
          </a:r>
          <a:endParaRPr lang="en-US" sz="3600" dirty="0">
            <a:latin typeface="Calibri (Body)"/>
          </a:endParaRPr>
        </a:p>
      </dgm:t>
    </dgm:pt>
    <dgm:pt modelId="{B8A3EF81-A38F-4ED7-ADF6-791949FBB8BB}" type="parTrans" cxnId="{D2A04F65-1C75-4A29-B92A-B1DAC67A7F1A}">
      <dgm:prSet/>
      <dgm:spPr/>
      <dgm:t>
        <a:bodyPr/>
        <a:lstStyle/>
        <a:p>
          <a:endParaRPr lang="en-US"/>
        </a:p>
      </dgm:t>
    </dgm:pt>
    <dgm:pt modelId="{2D2B18F1-3EA3-4153-A2C7-1654852367F2}" type="sibTrans" cxnId="{D2A04F65-1C75-4A29-B92A-B1DAC67A7F1A}">
      <dgm:prSet/>
      <dgm:spPr/>
      <dgm:t>
        <a:bodyPr/>
        <a:lstStyle/>
        <a:p>
          <a:endParaRPr lang="en-US"/>
        </a:p>
      </dgm:t>
    </dgm:pt>
    <dgm:pt modelId="{B8A2F595-F2F0-4F8F-8049-94534C63830A}" type="pres">
      <dgm:prSet presAssocID="{7AE17456-FF75-45C8-946B-05B9297C1D6B}" presName="Name0" presStyleCnt="0">
        <dgm:presLayoutVars>
          <dgm:chPref val="3"/>
          <dgm:dir/>
          <dgm:animLvl val="lvl"/>
          <dgm:resizeHandles/>
        </dgm:presLayoutVars>
      </dgm:prSet>
      <dgm:spPr/>
      <dgm:t>
        <a:bodyPr/>
        <a:lstStyle/>
        <a:p>
          <a:endParaRPr lang="en-US"/>
        </a:p>
      </dgm:t>
    </dgm:pt>
    <dgm:pt modelId="{C1E7DD9E-7EF1-4187-A577-33876D615858}" type="pres">
      <dgm:prSet presAssocID="{4E1A6243-5B5E-4B07-B401-3ABC5BDD9855}" presName="horFlow" presStyleCnt="0"/>
      <dgm:spPr/>
    </dgm:pt>
    <dgm:pt modelId="{2EF6ED6D-0AEE-4848-9C3C-39DB8FAA11B6}" type="pres">
      <dgm:prSet presAssocID="{4E1A6243-5B5E-4B07-B401-3ABC5BDD9855}" presName="bigChev" presStyleLbl="node1" presStyleIdx="0" presStyleCnt="1" custScaleX="37091" custScaleY="42244"/>
      <dgm:spPr/>
      <dgm:t>
        <a:bodyPr/>
        <a:lstStyle/>
        <a:p>
          <a:endParaRPr lang="en-US"/>
        </a:p>
      </dgm:t>
    </dgm:pt>
    <dgm:pt modelId="{2EFCB878-8A6C-423D-952F-BE51F89C9286}" type="pres">
      <dgm:prSet presAssocID="{B8A3EF81-A38F-4ED7-ADF6-791949FBB8BB}" presName="parTrans" presStyleCnt="0"/>
      <dgm:spPr/>
    </dgm:pt>
    <dgm:pt modelId="{3D183A4C-8D11-4321-B0D9-B1722FE0A68B}" type="pres">
      <dgm:prSet presAssocID="{3E00D15B-71D6-4B3E-8434-0BD54616AB31}" presName="node" presStyleLbl="alignAccFollowNode1" presStyleIdx="0" presStyleCnt="1" custScaleX="91418" custScaleY="50897">
        <dgm:presLayoutVars>
          <dgm:bulletEnabled val="1"/>
        </dgm:presLayoutVars>
      </dgm:prSet>
      <dgm:spPr/>
      <dgm:t>
        <a:bodyPr/>
        <a:lstStyle/>
        <a:p>
          <a:endParaRPr lang="en-US"/>
        </a:p>
      </dgm:t>
    </dgm:pt>
  </dgm:ptLst>
  <dgm:cxnLst>
    <dgm:cxn modelId="{D2A04F65-1C75-4A29-B92A-B1DAC67A7F1A}" srcId="{4E1A6243-5B5E-4B07-B401-3ABC5BDD9855}" destId="{3E00D15B-71D6-4B3E-8434-0BD54616AB31}" srcOrd="0" destOrd="0" parTransId="{B8A3EF81-A38F-4ED7-ADF6-791949FBB8BB}" sibTransId="{2D2B18F1-3EA3-4153-A2C7-1654852367F2}"/>
    <dgm:cxn modelId="{9981B8FB-AF43-41D1-8066-E93281E84A13}" srcId="{7AE17456-FF75-45C8-946B-05B9297C1D6B}" destId="{4E1A6243-5B5E-4B07-B401-3ABC5BDD9855}" srcOrd="0" destOrd="0" parTransId="{15E6BAD3-008B-4467-B01A-6D03EAC295E8}" sibTransId="{90286B1C-D7CB-4FB2-8765-E1F2DD9227C6}"/>
    <dgm:cxn modelId="{ACD45F50-48BB-4073-8778-FFFEA0C0914D}" type="presOf" srcId="{4E1A6243-5B5E-4B07-B401-3ABC5BDD9855}" destId="{2EF6ED6D-0AEE-4848-9C3C-39DB8FAA11B6}" srcOrd="0" destOrd="0" presId="urn:microsoft.com/office/officeart/2005/8/layout/lProcess3"/>
    <dgm:cxn modelId="{B4C76FBC-F1D1-4EDB-8C3A-6F23A669A9DE}" type="presOf" srcId="{3E00D15B-71D6-4B3E-8434-0BD54616AB31}" destId="{3D183A4C-8D11-4321-B0D9-B1722FE0A68B}" srcOrd="0" destOrd="0" presId="urn:microsoft.com/office/officeart/2005/8/layout/lProcess3"/>
    <dgm:cxn modelId="{FDECB584-4175-40B9-AB41-73F326FDC6CE}" type="presOf" srcId="{7AE17456-FF75-45C8-946B-05B9297C1D6B}" destId="{B8A2F595-F2F0-4F8F-8049-94534C63830A}" srcOrd="0" destOrd="0" presId="urn:microsoft.com/office/officeart/2005/8/layout/lProcess3"/>
    <dgm:cxn modelId="{4ABEF256-0223-46B2-A3A8-1B64D85ED93B}" type="presParOf" srcId="{B8A2F595-F2F0-4F8F-8049-94534C63830A}" destId="{C1E7DD9E-7EF1-4187-A577-33876D615858}" srcOrd="0" destOrd="0" presId="urn:microsoft.com/office/officeart/2005/8/layout/lProcess3"/>
    <dgm:cxn modelId="{B1F139B9-9C70-4625-BF55-68B2E8B37885}" type="presParOf" srcId="{C1E7DD9E-7EF1-4187-A577-33876D615858}" destId="{2EF6ED6D-0AEE-4848-9C3C-39DB8FAA11B6}" srcOrd="0" destOrd="0" presId="urn:microsoft.com/office/officeart/2005/8/layout/lProcess3"/>
    <dgm:cxn modelId="{82675BEF-C738-4870-ABB8-F128B2F95BE0}" type="presParOf" srcId="{C1E7DD9E-7EF1-4187-A577-33876D615858}" destId="{2EFCB878-8A6C-423D-952F-BE51F89C9286}" srcOrd="1" destOrd="0" presId="urn:microsoft.com/office/officeart/2005/8/layout/lProcess3"/>
    <dgm:cxn modelId="{1AA9713F-09D0-4FCE-84B1-A02A55270269}" type="presParOf" srcId="{C1E7DD9E-7EF1-4187-A577-33876D615858}" destId="{3D183A4C-8D11-4321-B0D9-B1722FE0A68B}"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AE17456-FF75-45C8-946B-05B9297C1D6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E1A6243-5B5E-4B07-B401-3ABC5BDD9855}">
      <dgm:prSet phldrT="[Text]" custT="1"/>
      <dgm:spPr>
        <a:solidFill>
          <a:srgbClr val="00B050"/>
        </a:solidFill>
      </dgm:spPr>
      <dgm:t>
        <a:bodyPr/>
        <a:lstStyle/>
        <a:p>
          <a:r>
            <a:rPr lang="en-US" sz="2000" dirty="0" smtClean="0"/>
            <a:t>After Screening</a:t>
          </a:r>
          <a:endParaRPr lang="en-US" sz="2000" dirty="0"/>
        </a:p>
      </dgm:t>
    </dgm:pt>
    <dgm:pt modelId="{15E6BAD3-008B-4467-B01A-6D03EAC295E8}" type="parTrans" cxnId="{9981B8FB-AF43-41D1-8066-E93281E84A13}">
      <dgm:prSet/>
      <dgm:spPr/>
      <dgm:t>
        <a:bodyPr/>
        <a:lstStyle/>
        <a:p>
          <a:endParaRPr lang="en-US"/>
        </a:p>
      </dgm:t>
    </dgm:pt>
    <dgm:pt modelId="{90286B1C-D7CB-4FB2-8765-E1F2DD9227C6}" type="sibTrans" cxnId="{9981B8FB-AF43-41D1-8066-E93281E84A13}">
      <dgm:prSet/>
      <dgm:spPr/>
      <dgm:t>
        <a:bodyPr/>
        <a:lstStyle/>
        <a:p>
          <a:endParaRPr lang="en-US"/>
        </a:p>
      </dgm:t>
    </dgm:pt>
    <dgm:pt modelId="{3E00D15B-71D6-4B3E-8434-0BD54616AB31}">
      <dgm:prSet phldrT="[Text]" custT="1"/>
      <dgm:spPr>
        <a:solidFill>
          <a:srgbClr val="92D050">
            <a:alpha val="90000"/>
          </a:srgbClr>
        </a:solidFill>
      </dgm:spPr>
      <dgm:t>
        <a:bodyPr/>
        <a:lstStyle/>
        <a:p>
          <a:r>
            <a:rPr lang="en-US" sz="3600" dirty="0" smtClean="0"/>
            <a:t>Interpreting </a:t>
          </a:r>
          <a:endParaRPr lang="en-US" sz="3600" dirty="0"/>
        </a:p>
      </dgm:t>
    </dgm:pt>
    <dgm:pt modelId="{B8A3EF81-A38F-4ED7-ADF6-791949FBB8BB}" type="parTrans" cxnId="{D2A04F65-1C75-4A29-B92A-B1DAC67A7F1A}">
      <dgm:prSet/>
      <dgm:spPr/>
      <dgm:t>
        <a:bodyPr/>
        <a:lstStyle/>
        <a:p>
          <a:endParaRPr lang="en-US"/>
        </a:p>
      </dgm:t>
    </dgm:pt>
    <dgm:pt modelId="{2D2B18F1-3EA3-4153-A2C7-1654852367F2}" type="sibTrans" cxnId="{D2A04F65-1C75-4A29-B92A-B1DAC67A7F1A}">
      <dgm:prSet/>
      <dgm:spPr/>
      <dgm:t>
        <a:bodyPr/>
        <a:lstStyle/>
        <a:p>
          <a:endParaRPr lang="en-US"/>
        </a:p>
      </dgm:t>
    </dgm:pt>
    <dgm:pt modelId="{B8A2F595-F2F0-4F8F-8049-94534C63830A}" type="pres">
      <dgm:prSet presAssocID="{7AE17456-FF75-45C8-946B-05B9297C1D6B}" presName="Name0" presStyleCnt="0">
        <dgm:presLayoutVars>
          <dgm:chPref val="3"/>
          <dgm:dir/>
          <dgm:animLvl val="lvl"/>
          <dgm:resizeHandles/>
        </dgm:presLayoutVars>
      </dgm:prSet>
      <dgm:spPr/>
      <dgm:t>
        <a:bodyPr/>
        <a:lstStyle/>
        <a:p>
          <a:endParaRPr lang="en-US"/>
        </a:p>
      </dgm:t>
    </dgm:pt>
    <dgm:pt modelId="{C1E7DD9E-7EF1-4187-A577-33876D615858}" type="pres">
      <dgm:prSet presAssocID="{4E1A6243-5B5E-4B07-B401-3ABC5BDD9855}" presName="horFlow" presStyleCnt="0"/>
      <dgm:spPr/>
    </dgm:pt>
    <dgm:pt modelId="{2EF6ED6D-0AEE-4848-9C3C-39DB8FAA11B6}" type="pres">
      <dgm:prSet presAssocID="{4E1A6243-5B5E-4B07-B401-3ABC5BDD9855}" presName="bigChev" presStyleLbl="node1" presStyleIdx="0" presStyleCnt="1" custScaleX="33938" custScaleY="42244"/>
      <dgm:spPr/>
      <dgm:t>
        <a:bodyPr/>
        <a:lstStyle/>
        <a:p>
          <a:endParaRPr lang="en-US"/>
        </a:p>
      </dgm:t>
    </dgm:pt>
    <dgm:pt modelId="{2EFCB878-8A6C-423D-952F-BE51F89C9286}" type="pres">
      <dgm:prSet presAssocID="{B8A3EF81-A38F-4ED7-ADF6-791949FBB8BB}" presName="parTrans" presStyleCnt="0"/>
      <dgm:spPr/>
    </dgm:pt>
    <dgm:pt modelId="{3D183A4C-8D11-4321-B0D9-B1722FE0A68B}" type="pres">
      <dgm:prSet presAssocID="{3E00D15B-71D6-4B3E-8434-0BD54616AB31}" presName="node" presStyleLbl="alignAccFollowNode1" presStyleIdx="0" presStyleCnt="1" custScaleX="91418" custScaleY="50897">
        <dgm:presLayoutVars>
          <dgm:bulletEnabled val="1"/>
        </dgm:presLayoutVars>
      </dgm:prSet>
      <dgm:spPr/>
      <dgm:t>
        <a:bodyPr/>
        <a:lstStyle/>
        <a:p>
          <a:endParaRPr lang="en-US"/>
        </a:p>
      </dgm:t>
    </dgm:pt>
  </dgm:ptLst>
  <dgm:cxnLst>
    <dgm:cxn modelId="{ED96B798-5968-4F64-AE4E-FD82D5AB7478}" type="presOf" srcId="{4E1A6243-5B5E-4B07-B401-3ABC5BDD9855}" destId="{2EF6ED6D-0AEE-4848-9C3C-39DB8FAA11B6}" srcOrd="0" destOrd="0" presId="urn:microsoft.com/office/officeart/2005/8/layout/lProcess3"/>
    <dgm:cxn modelId="{CB576BD3-8983-44F0-BC4E-7F670D01A9D6}" type="presOf" srcId="{3E00D15B-71D6-4B3E-8434-0BD54616AB31}" destId="{3D183A4C-8D11-4321-B0D9-B1722FE0A68B}" srcOrd="0" destOrd="0" presId="urn:microsoft.com/office/officeart/2005/8/layout/lProcess3"/>
    <dgm:cxn modelId="{D2A04F65-1C75-4A29-B92A-B1DAC67A7F1A}" srcId="{4E1A6243-5B5E-4B07-B401-3ABC5BDD9855}" destId="{3E00D15B-71D6-4B3E-8434-0BD54616AB31}" srcOrd="0" destOrd="0" parTransId="{B8A3EF81-A38F-4ED7-ADF6-791949FBB8BB}" sibTransId="{2D2B18F1-3EA3-4153-A2C7-1654852367F2}"/>
    <dgm:cxn modelId="{9981B8FB-AF43-41D1-8066-E93281E84A13}" srcId="{7AE17456-FF75-45C8-946B-05B9297C1D6B}" destId="{4E1A6243-5B5E-4B07-B401-3ABC5BDD9855}" srcOrd="0" destOrd="0" parTransId="{15E6BAD3-008B-4467-B01A-6D03EAC295E8}" sibTransId="{90286B1C-D7CB-4FB2-8765-E1F2DD9227C6}"/>
    <dgm:cxn modelId="{4614E9AF-CD37-4598-865A-8AC11E695006}" type="presOf" srcId="{7AE17456-FF75-45C8-946B-05B9297C1D6B}" destId="{B8A2F595-F2F0-4F8F-8049-94534C63830A}" srcOrd="0" destOrd="0" presId="urn:microsoft.com/office/officeart/2005/8/layout/lProcess3"/>
    <dgm:cxn modelId="{C3DB772F-142D-4202-9A47-B3CB94C3152D}" type="presParOf" srcId="{B8A2F595-F2F0-4F8F-8049-94534C63830A}" destId="{C1E7DD9E-7EF1-4187-A577-33876D615858}" srcOrd="0" destOrd="0" presId="urn:microsoft.com/office/officeart/2005/8/layout/lProcess3"/>
    <dgm:cxn modelId="{B55A183C-CE4C-4304-87CB-2DA040D5B88C}" type="presParOf" srcId="{C1E7DD9E-7EF1-4187-A577-33876D615858}" destId="{2EF6ED6D-0AEE-4848-9C3C-39DB8FAA11B6}" srcOrd="0" destOrd="0" presId="urn:microsoft.com/office/officeart/2005/8/layout/lProcess3"/>
    <dgm:cxn modelId="{98AF2E1B-4AB5-4D19-BDED-293F49EEF76E}" type="presParOf" srcId="{C1E7DD9E-7EF1-4187-A577-33876D615858}" destId="{2EFCB878-8A6C-423D-952F-BE51F89C9286}" srcOrd="1" destOrd="0" presId="urn:microsoft.com/office/officeart/2005/8/layout/lProcess3"/>
    <dgm:cxn modelId="{265DCC23-EA8F-490E-9DDA-C326DAF2C428}" type="presParOf" srcId="{C1E7DD9E-7EF1-4187-A577-33876D615858}" destId="{3D183A4C-8D11-4321-B0D9-B1722FE0A68B}"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600" b="0" dirty="0" smtClean="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600" b="0" dirty="0" smtClean="0">
              <a:latin typeface="+mj-lt"/>
            </a:rPr>
            <a:t>Installation</a:t>
          </a:r>
          <a:endParaRPr lang="en-US" sz="2600" b="0" dirty="0">
            <a:latin typeface="+mj-lt"/>
          </a:endParaRP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600" b="0" dirty="0" smtClean="0">
              <a:latin typeface="+mj-lt"/>
            </a:rPr>
            <a:t>Initial Implementation</a:t>
          </a:r>
          <a:endParaRPr lang="en-US" sz="2600" b="0" dirty="0">
            <a:latin typeface="+mj-lt"/>
          </a:endParaRP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700" spc="-40" baseline="0" dirty="0" smtClean="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700" spc="-40" baseline="0" dirty="0" smtClean="0"/>
            <a:t>Let’s make sure we’re ready to implement (capacity infrastructure)</a:t>
          </a:r>
          <a:endParaRPr lang="en-US" sz="1700" spc="-40" baseline="0" dirty="0"/>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700" spc="-40" baseline="0" dirty="0" smtClean="0"/>
            <a:t>Let’s give it a try and evaluate (demonstration)</a:t>
          </a:r>
          <a:endParaRPr lang="en-US" sz="1700" spc="-40" baseline="0" dirty="0"/>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600" b="0" dirty="0" smtClean="0">
              <a:latin typeface="+mj-lt"/>
            </a:rPr>
            <a:t>Full Implementation</a:t>
          </a:r>
          <a:endParaRPr lang="en-US" sz="2600" b="0" dirty="0">
            <a:latin typeface="+mj-lt"/>
          </a:endParaRP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700" spc="-40" baseline="0" dirty="0" smtClean="0"/>
            <a:t>Let’s make it our way of doing business (institutionalized use)</a:t>
          </a:r>
          <a:endParaRPr lang="en-US" sz="1700" spc="-40" baseline="0" dirty="0"/>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smtClean="0">
              <a:latin typeface="+mj-lt"/>
            </a:rPr>
            <a:t>Sustainability &amp; Continuous Regeneration</a:t>
          </a:r>
          <a:endParaRPr lang="en-US" sz="2000" b="0" dirty="0">
            <a:latin typeface="+mj-lt"/>
          </a:endParaRP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700" spc="-40" baseline="0" dirty="0" smtClean="0"/>
            <a:t>That worked, let’s do it for real (investment)</a:t>
          </a:r>
          <a:endParaRPr lang="en-US" sz="1700" spc="-40" baseline="0" dirty="0"/>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t>
        <a:bodyPr/>
        <a:lstStyle/>
        <a:p>
          <a:endParaRPr lang="en-US"/>
        </a:p>
      </dgm:t>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t>
        <a:bodyPr/>
        <a:lstStyle/>
        <a:p>
          <a:endParaRPr lang="en-US"/>
        </a:p>
      </dgm:t>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t>
        <a:bodyPr/>
        <a:lstStyle/>
        <a:p>
          <a:endParaRPr lang="en-US"/>
        </a:p>
      </dgm:t>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t>
        <a:bodyPr/>
        <a:lstStyle/>
        <a:p>
          <a:endParaRPr lang="en-US"/>
        </a:p>
      </dgm:t>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t>
        <a:bodyPr/>
        <a:lstStyle/>
        <a:p>
          <a:endParaRPr lang="en-US"/>
        </a:p>
      </dgm:t>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t>
        <a:bodyPr/>
        <a:lstStyle/>
        <a:p>
          <a:endParaRPr lang="en-US"/>
        </a:p>
      </dgm:t>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t>
        <a:bodyPr/>
        <a:lstStyle/>
        <a:p>
          <a:endParaRPr lang="en-US"/>
        </a:p>
      </dgm:t>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t>
        <a:bodyPr/>
        <a:lstStyle/>
        <a:p>
          <a:endParaRPr lang="en-US"/>
        </a:p>
      </dgm:t>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t>
        <a:bodyPr/>
        <a:lstStyle/>
        <a:p>
          <a:endParaRPr lang="en-US"/>
        </a:p>
      </dgm:t>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t>
        <a:bodyPr/>
        <a:lstStyle/>
        <a:p>
          <a:endParaRPr lang="en-US"/>
        </a:p>
      </dgm:t>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t>
        <a:bodyPr/>
        <a:lstStyle/>
        <a:p>
          <a:endParaRPr lang="en-US"/>
        </a:p>
      </dgm:t>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t>
        <a:bodyPr/>
        <a:lstStyle/>
        <a:p>
          <a:endParaRPr lang="en-US"/>
        </a:p>
      </dgm:t>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t>
        <a:bodyPr/>
        <a:lstStyle/>
        <a:p>
          <a:endParaRPr lang="en-US"/>
        </a:p>
      </dgm:t>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t>
        <a:bodyPr/>
        <a:lstStyle/>
        <a:p>
          <a:endParaRPr lang="en-US"/>
        </a:p>
      </dgm:t>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t>
        <a:bodyPr/>
        <a:lstStyle/>
        <a:p>
          <a:endParaRPr lang="en-US"/>
        </a:p>
      </dgm:t>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t>
        <a:bodyPr/>
        <a:lstStyle/>
        <a:p>
          <a:endParaRPr lang="en-US"/>
        </a:p>
      </dgm:t>
    </dgm:pt>
  </dgm:ptLst>
  <dgm:cxnLst>
    <dgm:cxn modelId="{8765289E-69BC-4539-B3A5-148A3EC85FBA}" type="presOf" srcId="{A9B54138-0C0B-4B41-AE76-E45327B1386A}" destId="{B2370C2D-CF9E-4FD6-A020-10EAE92B6680}" srcOrd="0" destOrd="0" presId="urn:microsoft.com/office/officeart/2005/8/layout/list1"/>
    <dgm:cxn modelId="{0D35226E-FC2F-4DBE-B37B-BB569093E316}" srcId="{A9B54138-0C0B-4B41-AE76-E45327B1386A}" destId="{CDB3692C-A880-496B-A6DA-BD3FD9CA1840}" srcOrd="0" destOrd="0" parTransId="{155E2A8C-3D98-4E2B-BB2F-6D706B74A491}" sibTransId="{F8C8E311-C50B-4F63-91A1-B5F91C05D3B6}"/>
    <dgm:cxn modelId="{2654E34C-9B85-4E4A-A70A-F8D06B45CBF7}" srcId="{BCDC602B-6184-4667-A139-DDACE59DF40A}" destId="{F302D720-2B29-40DD-B835-FE6CC07497A7}" srcOrd="0" destOrd="0" parTransId="{2002DB54-4EB0-4BD7-8CE4-0DD6D6325C5A}" sibTransId="{D806E5EA-7F2B-47AA-9B85-8549408C67F9}"/>
    <dgm:cxn modelId="{6B750B97-D182-4750-B489-5BD422762C08}" srcId="{CA85910C-841A-4770-8850-B1893A9DF604}" destId="{954AAE81-35C4-4C12-B62B-8709AEF99FD6}" srcOrd="1" destOrd="0" parTransId="{A8C4E290-19C4-45DD-8B7F-7FF42A3CD0C3}" sibTransId="{1060B8FA-63BC-4FD0-A65B-8BDE3C2CC7A4}"/>
    <dgm:cxn modelId="{AEB1B2C2-71B0-4A5C-B481-D27D80D22A78}" type="presOf" srcId="{954AAE81-35C4-4C12-B62B-8709AEF99FD6}" destId="{5DAF8B3C-7685-4E39-8586-80AAA06B771A}" srcOrd="0" destOrd="0" presId="urn:microsoft.com/office/officeart/2005/8/layout/list1"/>
    <dgm:cxn modelId="{140D2315-BABA-44DF-8256-527A0DC13936}" type="presOf" srcId="{E6CD695C-6935-4EB5-99FB-4EC53F4C3810}" destId="{DDF6E055-97DD-47A5-B52B-4D4E9E2EADD0}" srcOrd="0"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6715AD73-AF7F-419E-BE55-D6A6F783811A}" type="presOf" srcId="{DB2A0EBB-F738-419A-BEA4-66A5688F0EA7}" destId="{200C7944-57E3-44A0-ACC4-32F750BA3DB6}"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9DD1F54F-ECB0-4FA5-8E71-B7EF4E1C98CD}" srcId="{F4075F3A-4A49-40FA-A063-F65AE5661252}" destId="{DB2A0EBB-F738-419A-BEA4-66A5688F0EA7}" srcOrd="0" destOrd="0" parTransId="{ADB1883D-903C-4E54-8482-71DAEC0D2735}" sibTransId="{FAB35F7C-FD26-47A2-A6CE-D2DB0626001F}"/>
    <dgm:cxn modelId="{487FE1E0-2A7A-4070-AFF8-39CAF46FE22D}" type="presOf" srcId="{F4075F3A-4A49-40FA-A063-F65AE5661252}" destId="{6AA8D064-8399-420E-8410-AF360DCC13B0}" srcOrd="0" destOrd="0" presId="urn:microsoft.com/office/officeart/2005/8/layout/list1"/>
    <dgm:cxn modelId="{1C0D1E8F-E3F8-4112-9F5D-D56E8BAF603B}" type="presOf" srcId="{954AAE81-35C4-4C12-B62B-8709AEF99FD6}" destId="{63DF7D70-FA28-4CB5-87C3-68C2218D59D9}" srcOrd="1" destOrd="0" presId="urn:microsoft.com/office/officeart/2005/8/layout/list1"/>
    <dgm:cxn modelId="{7227949D-E81B-4DC3-BACB-41B81CF3464D}" type="presOf" srcId="{BCDC602B-6184-4667-A139-DDACE59DF40A}" destId="{223DD7FC-BB63-4487-83F2-E54C0643849F}" srcOrd="1" destOrd="0" presId="urn:microsoft.com/office/officeart/2005/8/layout/list1"/>
    <dgm:cxn modelId="{E3F87DD7-654D-4987-804B-F9558203CF44}" type="presOf" srcId="{F4075F3A-4A49-40FA-A063-F65AE5661252}" destId="{37644250-2239-41EF-88FE-BDEC6CDC8369}" srcOrd="1" destOrd="0" presId="urn:microsoft.com/office/officeart/2005/8/layout/list1"/>
    <dgm:cxn modelId="{3C817FEC-2955-464A-BCCF-97A3ADCF5F40}" type="presOf" srcId="{C7BD12FB-6A55-495A-9BC4-3682C5DC453B}" destId="{6D914A54-B7F6-4A24-9F6E-4AB6A8A63DE4}" srcOrd="1" destOrd="0" presId="urn:microsoft.com/office/officeart/2005/8/layout/list1"/>
    <dgm:cxn modelId="{8011DB39-D841-4EC8-8CF0-B1E3D0990318}" type="presOf" srcId="{A9B54138-0C0B-4B41-AE76-E45327B1386A}" destId="{1C83B8A7-E55A-4A95-9C9B-A2BC7606356D}" srcOrd="1" destOrd="0" presId="urn:microsoft.com/office/officeart/2005/8/layout/list1"/>
    <dgm:cxn modelId="{4EBD8B83-A9BF-4167-B3C2-46DB14D47B31}" srcId="{954AAE81-35C4-4C12-B62B-8709AEF99FD6}" destId="{2482C623-A19B-44AA-A093-96807E3CE98F}" srcOrd="0" destOrd="0" parTransId="{34F7C83A-E5B5-4158-B744-A060F3FD4B62}" sibTransId="{BB4AFB68-B06A-4815-B5D0-724654CA2CEF}"/>
    <dgm:cxn modelId="{43C1B176-A2F7-4F82-89C4-8F3D58098A50}" type="presOf" srcId="{2482C623-A19B-44AA-A093-96807E3CE98F}" destId="{C3D4A2DB-AD52-4904-A56F-39717FFF0012}" srcOrd="0" destOrd="0" presId="urn:microsoft.com/office/officeart/2005/8/layout/list1"/>
    <dgm:cxn modelId="{2EA77BBA-9174-4445-9851-50D69EEEE993}" type="presOf" srcId="{C7BD12FB-6A55-495A-9BC4-3682C5DC453B}" destId="{E6A0C18A-5207-4A3F-AE2E-C8986783B039}" srcOrd="0" destOrd="0" presId="urn:microsoft.com/office/officeart/2005/8/layout/list1"/>
    <dgm:cxn modelId="{1A66F1E9-BF4D-4257-BFF6-1CD137C62FE0}" type="presOf" srcId="{BCDC602B-6184-4667-A139-DDACE59DF40A}" destId="{11E76175-F72D-4774-85B1-B5D11B736795}" srcOrd="0" destOrd="0" presId="urn:microsoft.com/office/officeart/2005/8/layout/list1"/>
    <dgm:cxn modelId="{D2C19891-9578-42E2-BD48-9CA0CEEA59B7}" srcId="{CA85910C-841A-4770-8850-B1893A9DF604}" destId="{F4075F3A-4A49-40FA-A063-F65AE5661252}" srcOrd="4" destOrd="0" parTransId="{A64319FE-8AEA-4E64-BAC4-812D53D3798D}" sibTransId="{5C979709-EB2E-4D7A-9F78-1F454F4896DB}"/>
    <dgm:cxn modelId="{92DCFC75-A0E9-4AE6-B3DB-6E19991DE262}" srcId="{CA85910C-841A-4770-8850-B1893A9DF604}" destId="{BCDC602B-6184-4667-A139-DDACE59DF40A}" srcOrd="2" destOrd="0" parTransId="{B6838095-522D-4DE9-BE9E-3BB75D39E16B}" sibTransId="{E265E1DE-19AC-405C-B6D0-FB68C5B11008}"/>
    <dgm:cxn modelId="{B0FE0252-DC96-472C-9F44-B95F1918B123}" type="presOf" srcId="{CDB3692C-A880-496B-A6DA-BD3FD9CA1840}" destId="{BD2F2B25-CDA2-492F-BAE1-6A1579CE9F2F}"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327CB485-CB01-472B-AC25-B1C836C5DF80}" type="presOf" srcId="{CA85910C-841A-4770-8850-B1893A9DF604}" destId="{F4206DCA-C717-4411-832B-33E2421E76FD}" srcOrd="0" destOrd="0" presId="urn:microsoft.com/office/officeart/2005/8/layout/list1"/>
    <dgm:cxn modelId="{0E464962-DCDD-41D8-8D91-1ABF2088811F}" type="presOf" srcId="{F302D720-2B29-40DD-B835-FE6CC07497A7}" destId="{34868D5B-AE8B-4E00-8715-EF98D4DDE889}" srcOrd="0" destOrd="0" presId="urn:microsoft.com/office/officeart/2005/8/layout/list1"/>
    <dgm:cxn modelId="{116153AB-6AE0-429E-8DDC-C201720DA4E9}" type="presParOf" srcId="{F4206DCA-C717-4411-832B-33E2421E76FD}" destId="{5BEF5673-4A6A-48A1-B05B-9E48441BF1B1}" srcOrd="0" destOrd="0" presId="urn:microsoft.com/office/officeart/2005/8/layout/list1"/>
    <dgm:cxn modelId="{10659804-08DD-4D44-8240-F5E5EAED4C02}" type="presParOf" srcId="{5BEF5673-4A6A-48A1-B05B-9E48441BF1B1}" destId="{B2370C2D-CF9E-4FD6-A020-10EAE92B6680}" srcOrd="0" destOrd="0" presId="urn:microsoft.com/office/officeart/2005/8/layout/list1"/>
    <dgm:cxn modelId="{2FCA606A-DBE7-417D-85DB-A0095713F519}" type="presParOf" srcId="{5BEF5673-4A6A-48A1-B05B-9E48441BF1B1}" destId="{1C83B8A7-E55A-4A95-9C9B-A2BC7606356D}" srcOrd="1" destOrd="0" presId="urn:microsoft.com/office/officeart/2005/8/layout/list1"/>
    <dgm:cxn modelId="{68C43B23-AF6E-4CC9-88E4-23ED6132EF95}" type="presParOf" srcId="{F4206DCA-C717-4411-832B-33E2421E76FD}" destId="{011F2DE6-CB91-4614-8B49-62B6276AF64B}" srcOrd="1" destOrd="0" presId="urn:microsoft.com/office/officeart/2005/8/layout/list1"/>
    <dgm:cxn modelId="{46DDCF23-9B01-4C4A-9393-5804AD51CD45}" type="presParOf" srcId="{F4206DCA-C717-4411-832B-33E2421E76FD}" destId="{BD2F2B25-CDA2-492F-BAE1-6A1579CE9F2F}" srcOrd="2" destOrd="0" presId="urn:microsoft.com/office/officeart/2005/8/layout/list1"/>
    <dgm:cxn modelId="{C9C98B69-FADD-4725-BE3A-E813C0842626}" type="presParOf" srcId="{F4206DCA-C717-4411-832B-33E2421E76FD}" destId="{9F4CB8D5-F35D-48DD-B4AB-05F655E72361}" srcOrd="3" destOrd="0" presId="urn:microsoft.com/office/officeart/2005/8/layout/list1"/>
    <dgm:cxn modelId="{1B809BAA-C383-43A4-B785-E5D42DAC3E12}" type="presParOf" srcId="{F4206DCA-C717-4411-832B-33E2421E76FD}" destId="{DB145B6F-E7BA-43FD-B507-9D51683B4B18}" srcOrd="4" destOrd="0" presId="urn:microsoft.com/office/officeart/2005/8/layout/list1"/>
    <dgm:cxn modelId="{DAA3A980-A881-474C-AAC7-EE39B2FAA80D}" type="presParOf" srcId="{DB145B6F-E7BA-43FD-B507-9D51683B4B18}" destId="{5DAF8B3C-7685-4E39-8586-80AAA06B771A}" srcOrd="0" destOrd="0" presId="urn:microsoft.com/office/officeart/2005/8/layout/list1"/>
    <dgm:cxn modelId="{D20DD0E7-A1B9-45AA-93EF-3650C91FEA4C}" type="presParOf" srcId="{DB145B6F-E7BA-43FD-B507-9D51683B4B18}" destId="{63DF7D70-FA28-4CB5-87C3-68C2218D59D9}" srcOrd="1" destOrd="0" presId="urn:microsoft.com/office/officeart/2005/8/layout/list1"/>
    <dgm:cxn modelId="{FA33E305-610B-45DA-A9B0-220473415A82}" type="presParOf" srcId="{F4206DCA-C717-4411-832B-33E2421E76FD}" destId="{C45987DA-4E2A-4D59-B90D-2636DA7D787E}" srcOrd="5" destOrd="0" presId="urn:microsoft.com/office/officeart/2005/8/layout/list1"/>
    <dgm:cxn modelId="{B709E9CE-FCB9-4710-8A9D-4CE57A312404}" type="presParOf" srcId="{F4206DCA-C717-4411-832B-33E2421E76FD}" destId="{C3D4A2DB-AD52-4904-A56F-39717FFF0012}" srcOrd="6" destOrd="0" presId="urn:microsoft.com/office/officeart/2005/8/layout/list1"/>
    <dgm:cxn modelId="{1134D184-0803-4FF7-8309-7C94C880C361}" type="presParOf" srcId="{F4206DCA-C717-4411-832B-33E2421E76FD}" destId="{58E9F297-3D5E-4960-855C-FBC3D64A2B5C}" srcOrd="7" destOrd="0" presId="urn:microsoft.com/office/officeart/2005/8/layout/list1"/>
    <dgm:cxn modelId="{7FB43A6B-96CB-4602-AF15-ECD68417BEAF}" type="presParOf" srcId="{F4206DCA-C717-4411-832B-33E2421E76FD}" destId="{9AC8DCEF-FFE7-4344-8840-88430EE3D49E}" srcOrd="8" destOrd="0" presId="urn:microsoft.com/office/officeart/2005/8/layout/list1"/>
    <dgm:cxn modelId="{7176ECE3-5000-4028-AB64-811D508E2AC7}" type="presParOf" srcId="{9AC8DCEF-FFE7-4344-8840-88430EE3D49E}" destId="{11E76175-F72D-4774-85B1-B5D11B736795}" srcOrd="0" destOrd="0" presId="urn:microsoft.com/office/officeart/2005/8/layout/list1"/>
    <dgm:cxn modelId="{49F6DBC7-E3C1-403A-A227-2933758B9AF0}" type="presParOf" srcId="{9AC8DCEF-FFE7-4344-8840-88430EE3D49E}" destId="{223DD7FC-BB63-4487-83F2-E54C0643849F}" srcOrd="1" destOrd="0" presId="urn:microsoft.com/office/officeart/2005/8/layout/list1"/>
    <dgm:cxn modelId="{E69C5E6C-06F1-4B8F-8DA2-4CAE7E9642ED}" type="presParOf" srcId="{F4206DCA-C717-4411-832B-33E2421E76FD}" destId="{A0039179-0BA9-4A41-8CBF-57747A1A0551}" srcOrd="9" destOrd="0" presId="urn:microsoft.com/office/officeart/2005/8/layout/list1"/>
    <dgm:cxn modelId="{802FDC78-E792-408A-A8A5-33BB8E18D37A}" type="presParOf" srcId="{F4206DCA-C717-4411-832B-33E2421E76FD}" destId="{34868D5B-AE8B-4E00-8715-EF98D4DDE889}" srcOrd="10" destOrd="0" presId="urn:microsoft.com/office/officeart/2005/8/layout/list1"/>
    <dgm:cxn modelId="{A2007D36-7C85-4EE0-B4AD-A26E0D0D5736}" type="presParOf" srcId="{F4206DCA-C717-4411-832B-33E2421E76FD}" destId="{1772B141-9D13-43D3-8680-33EC6A2AC0C6}" srcOrd="11" destOrd="0" presId="urn:microsoft.com/office/officeart/2005/8/layout/list1"/>
    <dgm:cxn modelId="{5A3DF062-BFB1-43FE-B9BA-A759D3D0F25A}" type="presParOf" srcId="{F4206DCA-C717-4411-832B-33E2421E76FD}" destId="{3010A21C-1F70-4535-8813-E113D843DD09}" srcOrd="12" destOrd="0" presId="urn:microsoft.com/office/officeart/2005/8/layout/list1"/>
    <dgm:cxn modelId="{DBC43C6C-4BFF-45DE-93A4-24B3BE15C83B}" type="presParOf" srcId="{3010A21C-1F70-4535-8813-E113D843DD09}" destId="{E6A0C18A-5207-4A3F-AE2E-C8986783B039}" srcOrd="0" destOrd="0" presId="urn:microsoft.com/office/officeart/2005/8/layout/list1"/>
    <dgm:cxn modelId="{9214CA22-DB8B-498B-A826-E41B51E8AF31}" type="presParOf" srcId="{3010A21C-1F70-4535-8813-E113D843DD09}" destId="{6D914A54-B7F6-4A24-9F6E-4AB6A8A63DE4}" srcOrd="1" destOrd="0" presId="urn:microsoft.com/office/officeart/2005/8/layout/list1"/>
    <dgm:cxn modelId="{83331160-D58E-4D70-97D9-7FFFE9ADE223}" type="presParOf" srcId="{F4206DCA-C717-4411-832B-33E2421E76FD}" destId="{B2C41817-1C03-4D35-A88D-9CF0C1734B43}" srcOrd="13" destOrd="0" presId="urn:microsoft.com/office/officeart/2005/8/layout/list1"/>
    <dgm:cxn modelId="{D3E944DA-3371-4AA9-B824-D7BFC51CC25E}" type="presParOf" srcId="{F4206DCA-C717-4411-832B-33E2421E76FD}" destId="{DDF6E055-97DD-47A5-B52B-4D4E9E2EADD0}" srcOrd="14" destOrd="0" presId="urn:microsoft.com/office/officeart/2005/8/layout/list1"/>
    <dgm:cxn modelId="{C5758425-E97E-4E85-9F6A-D92F48F7616B}" type="presParOf" srcId="{F4206DCA-C717-4411-832B-33E2421E76FD}" destId="{B1C2B7B9-F992-4FC4-B6DC-B92BF2DC9810}" srcOrd="15" destOrd="0" presId="urn:microsoft.com/office/officeart/2005/8/layout/list1"/>
    <dgm:cxn modelId="{40628147-4C35-4D9E-8178-BD5844AD8B8D}" type="presParOf" srcId="{F4206DCA-C717-4411-832B-33E2421E76FD}" destId="{CB31AA2E-A417-4EB3-9190-7DC6064AD991}" srcOrd="16" destOrd="0" presId="urn:microsoft.com/office/officeart/2005/8/layout/list1"/>
    <dgm:cxn modelId="{EB433684-AF54-4068-863F-82E6716E264A}" type="presParOf" srcId="{CB31AA2E-A417-4EB3-9190-7DC6064AD991}" destId="{6AA8D064-8399-420E-8410-AF360DCC13B0}" srcOrd="0" destOrd="0" presId="urn:microsoft.com/office/officeart/2005/8/layout/list1"/>
    <dgm:cxn modelId="{2CDECDAB-3D8D-4BBE-B3C8-B70350D4FBCF}" type="presParOf" srcId="{CB31AA2E-A417-4EB3-9190-7DC6064AD991}" destId="{37644250-2239-41EF-88FE-BDEC6CDC8369}" srcOrd="1" destOrd="0" presId="urn:microsoft.com/office/officeart/2005/8/layout/list1"/>
    <dgm:cxn modelId="{FF4EEBC7-F6A1-4E41-A215-FA5F2C481464}" type="presParOf" srcId="{F4206DCA-C717-4411-832B-33E2421E76FD}" destId="{031BE962-BE0B-42DA-AE58-C230A6BDC320}" srcOrd="17" destOrd="0" presId="urn:microsoft.com/office/officeart/2005/8/layout/list1"/>
    <dgm:cxn modelId="{87F16064-EFEE-4723-93C8-37DD9C844702}"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smtClean="0">
              <a:latin typeface="Times New Roman" pitchFamily="18" charset="0"/>
              <a:cs typeface="Times New Roman" pitchFamily="18" charset="0"/>
            </a:rPr>
            <a:t>Ci3T</a:t>
          </a:r>
          <a:r>
            <a:rPr lang="en-US" sz="1200">
              <a:latin typeface="Times New Roman" pitchFamily="18" charset="0"/>
              <a:cs typeface="Times New Roman" pitchFamily="18" charset="0"/>
            </a:rPr>
            <a: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a:t>
          </a:r>
          <a:r>
            <a:rPr lang="en-US" sz="1200" smtClean="0">
              <a:latin typeface="Times New Roman" pitchFamily="18" charset="0"/>
              <a:cs typeface="Times New Roman" pitchFamily="18" charset="0"/>
            </a:rPr>
            <a:t>Ci3T </a:t>
          </a:r>
          <a:r>
            <a:rPr lang="en-US" sz="1200">
              <a:latin typeface="Times New Roman" pitchFamily="18" charset="0"/>
              <a:cs typeface="Times New Roman" pitchFamily="18" charset="0"/>
            </a:rPr>
            <a:t>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smtClean="0">
              <a:latin typeface="Times New Roman" pitchFamily="18" charset="0"/>
              <a:cs typeface="Times New Roman" pitchFamily="18" charset="0"/>
            </a:rPr>
            <a:t>Establish </a:t>
          </a:r>
          <a:r>
            <a:rPr lang="en-US" sz="1200">
              <a:latin typeface="Times New Roman" pitchFamily="18" charset="0"/>
              <a:cs typeface="Times New Roman" pitchFamily="18" charset="0"/>
            </a:rPr>
            <a:t>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a:t>
          </a:r>
          <a:r>
            <a:rPr lang="en-US" sz="1200" b="0" smtClean="0">
              <a:latin typeface="Times New Roman" pitchFamily="18" charset="0"/>
              <a:cs typeface="Times New Roman" pitchFamily="18" charset="0"/>
            </a:rPr>
            <a:t>presentation</a:t>
          </a:r>
          <a:endParaRPr lang="en-US" sz="1200" b="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smtClean="0">
              <a:latin typeface="Times New Roman" pitchFamily="18" charset="0"/>
              <a:cs typeface="Times New Roman" pitchFamily="18" charset="0"/>
            </a:rPr>
            <a:t>Ci3T</a:t>
          </a:r>
          <a:r>
            <a:rPr lang="en-US" sz="1200">
              <a:latin typeface="Times New Roman" pitchFamily="18" charset="0"/>
              <a:cs typeface="Times New Roman" pitchFamily="18" charset="0"/>
            </a:rPr>
            <a: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a:t>
          </a:r>
          <a:r>
            <a:rPr lang="en-US" sz="1200" smtClean="0">
              <a:latin typeface="Times New Roman" pitchFamily="18" charset="0"/>
              <a:cs typeface="Times New Roman" pitchFamily="18" charset="0"/>
            </a:rPr>
            <a:t>Ci3T</a:t>
          </a:r>
          <a:r>
            <a:rPr lang="en-US" sz="1200">
              <a:latin typeface="Times New Roman" pitchFamily="18" charset="0"/>
              <a:cs typeface="Times New Roman" pitchFamily="18" charset="0"/>
            </a:rPr>
            <a: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a:t>
          </a:r>
          <a:r>
            <a:rPr lang="en-US" sz="1200" smtClean="0">
              <a:latin typeface="Times New Roman" pitchFamily="18" charset="0"/>
              <a:cs typeface="Times New Roman" pitchFamily="18" charset="0"/>
            </a:rPr>
            <a:t>Ci3T </a:t>
          </a:r>
          <a:r>
            <a:rPr lang="en-US" sz="1200">
              <a:latin typeface="Times New Roman" pitchFamily="18" charset="0"/>
              <a:cs typeface="Times New Roman" pitchFamily="18" charset="0"/>
            </a:rPr>
            <a:t>Plan based on stakeholder feedback</a:t>
          </a:r>
        </a:p>
        <a:p>
          <a:r>
            <a:rPr lang="en-US" sz="1200">
              <a:latin typeface="Times New Roman" pitchFamily="18" charset="0"/>
              <a:cs typeface="Times New Roman" pitchFamily="18" charset="0"/>
            </a:rPr>
            <a:t>Draft Tertiary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t>
        <a:bodyPr/>
        <a:lstStyle/>
        <a:p>
          <a:endParaRPr lang="en-US"/>
        </a:p>
      </dgm:t>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t>
        <a:bodyPr/>
        <a:lstStyle/>
        <a:p>
          <a:endParaRPr lang="en-US"/>
        </a:p>
      </dgm:t>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t>
        <a:bodyPr/>
        <a:lstStyle/>
        <a:p>
          <a:endParaRPr lang="en-US"/>
        </a:p>
      </dgm:t>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t>
        <a:bodyPr/>
        <a:lstStyle/>
        <a:p>
          <a:endParaRPr lang="en-US"/>
        </a:p>
      </dgm:t>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t>
        <a:bodyPr/>
        <a:lstStyle/>
        <a:p>
          <a:endParaRPr lang="en-US"/>
        </a:p>
      </dgm:t>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t>
        <a:bodyPr/>
        <a:lstStyle/>
        <a:p>
          <a:endParaRPr lang="en-US"/>
        </a:p>
      </dgm:t>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t>
        <a:bodyPr/>
        <a:lstStyle/>
        <a:p>
          <a:endParaRPr lang="en-US"/>
        </a:p>
      </dgm:t>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t>
        <a:bodyPr/>
        <a:lstStyle/>
        <a:p>
          <a:endParaRPr lang="en-US"/>
        </a:p>
      </dgm:t>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t>
        <a:bodyPr/>
        <a:lstStyle/>
        <a:p>
          <a:endParaRPr lang="en-US"/>
        </a:p>
      </dgm:t>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t>
        <a:bodyPr/>
        <a:lstStyle/>
        <a:p>
          <a:endParaRPr lang="en-US"/>
        </a:p>
      </dgm:t>
    </dgm:pt>
  </dgm:ptLst>
  <dgm:cxnLst>
    <dgm:cxn modelId="{3CBA2E2C-D8E1-4C31-A79A-9D09825ACC99}" type="presOf" srcId="{9DC7668C-7233-4928-B301-0B8625561F43}" destId="{CA186FCF-FF9A-4278-B3FF-EAA6B789E606}" srcOrd="0" destOrd="0" presId="urn:microsoft.com/office/officeart/2009/3/layout/BlockDescendingList"/>
    <dgm:cxn modelId="{B7AA4975-C25A-48FE-ABB9-74CA3021EF82}" type="presOf" srcId="{8A1B6728-0BEA-46FF-91C7-9EA42BC7D602}" destId="{438BD05C-7066-4A3F-BF09-0A3D5A9E0E57}" srcOrd="0" destOrd="0" presId="urn:microsoft.com/office/officeart/2009/3/layout/BlockDescendingList"/>
    <dgm:cxn modelId="{1D6ABA37-A1DB-4764-B17A-E8602C4171BE}" type="presOf" srcId="{ECCCE70E-49E3-41BC-BB16-1FA56B2816F7}" destId="{E06FA8CB-696A-4A94-948C-946E34183266}" srcOrd="0" destOrd="0" presId="urn:microsoft.com/office/officeart/2009/3/layout/BlockDescendingList"/>
    <dgm:cxn modelId="{F8B21C00-BD45-4B37-8ED0-E90DFC035080}" srcId="{4E86641B-3E75-414A-92C8-C6257FC059CA}" destId="{1F3525A5-DA50-434B-AE26-90481C0C160A}" srcOrd="1" destOrd="0" parTransId="{1734DBD4-9379-4E26-94D5-511C92813279}" sibTransId="{322F9EFB-D11A-4705-9E65-DCF370254C35}"/>
    <dgm:cxn modelId="{8DDAD3D3-BA7B-4274-B33A-8B3EAA345378}" srcId="{6EB99CF1-753E-4DAD-9945-BCB591DDA653}" destId="{FFC32F24-B43C-4A9C-8CF2-41548106BC13}" srcOrd="1" destOrd="0" parTransId="{7994BEBB-E3B8-408A-A4DA-9377ACD4C1F2}" sibTransId="{12495495-3A5E-4671-B455-4F8828F17530}"/>
    <dgm:cxn modelId="{8E8E128E-0EAE-4E71-9274-7B779218C38A}" srcId="{2CD1929C-5BA7-4187-AC03-DC24ED9278EB}" destId="{9DC7668C-7233-4928-B301-0B8625561F43}" srcOrd="1" destOrd="0" parTransId="{3B59BFEA-50D2-4E9D-923C-B81986CD7E8D}" sibTransId="{5019D038-AB76-4AB3-A1B3-804FE0569F82}"/>
    <dgm:cxn modelId="{90CC0E4C-2391-4AC9-B348-C711A56D1B98}" type="presOf" srcId="{9E104B74-8C8C-4A37-AA38-44BFAD17368B}" destId="{E06FA8CB-696A-4A94-948C-946E34183266}" srcOrd="0" destOrd="1" presId="urn:microsoft.com/office/officeart/2009/3/layout/BlockDescendingList"/>
    <dgm:cxn modelId="{E6A9A025-0987-4D9A-B967-11899D10CF84}" type="presOf" srcId="{4E86641B-3E75-414A-92C8-C6257FC059CA}" destId="{7D55B0F5-2046-44DB-9447-7177F48EB517}" srcOrd="1"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007E9BD3-33F4-489E-9763-24B5B25AE434}" srcId="{6EB99CF1-753E-4DAD-9945-BCB591DDA653}" destId="{B5F79758-A5A9-42EC-A484-D17798226E2D}" srcOrd="0" destOrd="0" parTransId="{A49B111F-9EF8-48F6-9DCE-B7648FF60119}" sibTransId="{7D799EC4-7BE2-4E09-BF1C-942C2F2080D7}"/>
    <dgm:cxn modelId="{A96790AC-E4A4-4436-A9D4-F7E5977D2BBE}" type="presOf" srcId="{B5F79758-A5A9-42EC-A484-D17798226E2D}" destId="{EEF357A7-AB32-4831-A684-5154DE7AB191}" srcOrd="0" destOrd="0" presId="urn:microsoft.com/office/officeart/2009/3/layout/BlockDescendingList"/>
    <dgm:cxn modelId="{DA19A8C3-E23F-49A9-B189-8BD51D071A30}" type="presOf" srcId="{9DC7668C-7233-4928-B301-0B8625561F43}" destId="{DC30BB0B-13B9-4E17-A4CA-5BA185C94FAE}" srcOrd="1" destOrd="0" presId="urn:microsoft.com/office/officeart/2009/3/layout/BlockDescendingList"/>
    <dgm:cxn modelId="{02165ADA-1037-4FA5-89E7-181FCEF562A3}" type="presOf" srcId="{6EB99CF1-753E-4DAD-9945-BCB591DDA653}" destId="{F12353C5-0B7D-429C-B02E-9CF01484525F}" srcOrd="1" destOrd="0" presId="urn:microsoft.com/office/officeart/2009/3/layout/BlockDescendingList"/>
    <dgm:cxn modelId="{F48608D7-C85C-477C-8702-1D72640B5748}" srcId="{4E86641B-3E75-414A-92C8-C6257FC059CA}" destId="{8A1B6728-0BEA-46FF-91C7-9EA42BC7D602}" srcOrd="0" destOrd="0" parTransId="{E0B18581-7FA8-4BD4-9852-7C849A324D9B}" sibTransId="{C128EFC2-F7D9-4DAB-A10E-4DE8C7726C60}"/>
    <dgm:cxn modelId="{A1C16BA1-468B-46A9-AAE2-047CB0591335}" srcId="{2CD1929C-5BA7-4187-AC03-DC24ED9278EB}" destId="{6EB99CF1-753E-4DAD-9945-BCB591DDA653}" srcOrd="2" destOrd="0" parTransId="{F61BDD37-21EF-4EBA-AA56-DB2615008E5E}" sibTransId="{0BA90FC8-E8B3-455E-BAC2-697B40BF1AA2}"/>
    <dgm:cxn modelId="{6113A31E-F01C-4BC8-B9E9-FC31E31F8A13}" type="presOf" srcId="{FFC32F24-B43C-4A9C-8CF2-41548106BC13}" destId="{EEF357A7-AB32-4831-A684-5154DE7AB191}" srcOrd="0" destOrd="1" presId="urn:microsoft.com/office/officeart/2009/3/layout/BlockDescendingList"/>
    <dgm:cxn modelId="{BB1A3A53-D42E-407B-BF0F-DD8BA649C9AE}" type="presOf" srcId="{6EB99CF1-753E-4DAD-9945-BCB591DDA653}" destId="{D2EB37DC-1301-4AF4-B951-7916DF097BCA}"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EDE59B27-4638-46BE-BC58-F38FB50E14BF}" type="presOf" srcId="{1F3525A5-DA50-434B-AE26-90481C0C160A}" destId="{438BD05C-7066-4A3F-BF09-0A3D5A9E0E57}" srcOrd="0" destOrd="1" presId="urn:microsoft.com/office/officeart/2009/3/layout/BlockDescendingList"/>
    <dgm:cxn modelId="{9670B19E-50DA-4444-837B-0DCC5610EA5B}" type="presOf" srcId="{4E86641B-3E75-414A-92C8-C6257FC059CA}" destId="{630E10FB-4553-4461-A006-A299B904ABEE}" srcOrd="0" destOrd="0" presId="urn:microsoft.com/office/officeart/2009/3/layout/BlockDescendingList"/>
    <dgm:cxn modelId="{1110D369-3D5B-4BF9-9DAF-760B59E79D07}" type="presOf" srcId="{2CD1929C-5BA7-4187-AC03-DC24ED9278EB}" destId="{BD54107B-3B8F-4038-B65A-69D3D8E139BE}" srcOrd="0" destOrd="0" presId="urn:microsoft.com/office/officeart/2009/3/layout/BlockDescendingList"/>
    <dgm:cxn modelId="{27EA48FA-CE99-4C20-96DE-A9D07ECF0C1A}" srcId="{2CD1929C-5BA7-4187-AC03-DC24ED9278EB}" destId="{4E86641B-3E75-414A-92C8-C6257FC059CA}" srcOrd="0" destOrd="0" parTransId="{C14BEA9B-8A37-4E03-8F66-B0E6840B032D}" sibTransId="{DB29448A-9FBA-485A-9E41-A13C780DA8D7}"/>
    <dgm:cxn modelId="{A6B765B2-0225-44CE-86D7-67C2B90FB47D}" type="presParOf" srcId="{BD54107B-3B8F-4038-B65A-69D3D8E139BE}" destId="{630E10FB-4553-4461-A006-A299B904ABEE}" srcOrd="0" destOrd="0" presId="urn:microsoft.com/office/officeart/2009/3/layout/BlockDescendingList"/>
    <dgm:cxn modelId="{1B5307A5-E0D4-465D-A5AA-65B5B6E53982}" type="presParOf" srcId="{BD54107B-3B8F-4038-B65A-69D3D8E139BE}" destId="{438BD05C-7066-4A3F-BF09-0A3D5A9E0E57}" srcOrd="1" destOrd="0" presId="urn:microsoft.com/office/officeart/2009/3/layout/BlockDescendingList"/>
    <dgm:cxn modelId="{A2DA8A6B-4E30-44D4-AB9E-9FE0619B79CC}" type="presParOf" srcId="{BD54107B-3B8F-4038-B65A-69D3D8E139BE}" destId="{E4BF9C64-0696-41C1-ADDB-5D141825DC12}" srcOrd="2" destOrd="0" presId="urn:microsoft.com/office/officeart/2009/3/layout/BlockDescendingList"/>
    <dgm:cxn modelId="{CAF6075D-13CC-4785-BF2C-DD82AA1A8CD0}" type="presParOf" srcId="{E4BF9C64-0696-41C1-ADDB-5D141825DC12}" destId="{7D55B0F5-2046-44DB-9447-7177F48EB517}" srcOrd="0" destOrd="0" presId="urn:microsoft.com/office/officeart/2009/3/layout/BlockDescendingList"/>
    <dgm:cxn modelId="{253283C7-5334-4F49-AF5D-8EF0FFB44A0A}" type="presParOf" srcId="{BD54107B-3B8F-4038-B65A-69D3D8E139BE}" destId="{CA186FCF-FF9A-4278-B3FF-EAA6B789E606}" srcOrd="3" destOrd="0" presId="urn:microsoft.com/office/officeart/2009/3/layout/BlockDescendingList"/>
    <dgm:cxn modelId="{95342C14-19A7-4147-92C0-E4DBEDD6E351}" type="presParOf" srcId="{BD54107B-3B8F-4038-B65A-69D3D8E139BE}" destId="{E06FA8CB-696A-4A94-948C-946E34183266}" srcOrd="4" destOrd="0" presId="urn:microsoft.com/office/officeart/2009/3/layout/BlockDescendingList"/>
    <dgm:cxn modelId="{A8AD0136-4C7D-44CC-B06D-F232903DFC1C}" type="presParOf" srcId="{BD54107B-3B8F-4038-B65A-69D3D8E139BE}" destId="{D62F3881-8782-4479-8B64-19CA4DC4780C}" srcOrd="5" destOrd="0" presId="urn:microsoft.com/office/officeart/2009/3/layout/BlockDescendingList"/>
    <dgm:cxn modelId="{447C35E9-6F94-4B8C-BA86-4676A64F7FC8}" type="presParOf" srcId="{D62F3881-8782-4479-8B64-19CA4DC4780C}" destId="{DC30BB0B-13B9-4E17-A4CA-5BA185C94FAE}" srcOrd="0" destOrd="0" presId="urn:microsoft.com/office/officeart/2009/3/layout/BlockDescendingList"/>
    <dgm:cxn modelId="{8E07C4B0-384D-4999-BD1F-F38203BEE0A7}" type="presParOf" srcId="{BD54107B-3B8F-4038-B65A-69D3D8E139BE}" destId="{D2EB37DC-1301-4AF4-B951-7916DF097BCA}" srcOrd="6" destOrd="0" presId="urn:microsoft.com/office/officeart/2009/3/layout/BlockDescendingList"/>
    <dgm:cxn modelId="{A9D805F4-7A86-46E4-8F4D-ED51D8043F2D}" type="presParOf" srcId="{BD54107B-3B8F-4038-B65A-69D3D8E139BE}" destId="{EEF357A7-AB32-4831-A684-5154DE7AB191}" srcOrd="7" destOrd="0" presId="urn:microsoft.com/office/officeart/2009/3/layout/BlockDescendingList"/>
    <dgm:cxn modelId="{19EB9555-ADA7-471F-8B3F-59BB85F09F3F}" type="presParOf" srcId="{BD54107B-3B8F-4038-B65A-69D3D8E139BE}" destId="{61F254AF-04EE-4074-8DEF-1E2B443BBC4E}" srcOrd="8" destOrd="0" presId="urn:microsoft.com/office/officeart/2009/3/layout/BlockDescendingList"/>
    <dgm:cxn modelId="{B2964477-3762-486F-B6A6-C1A00BC2B300}"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smtClean="0"/>
            <a:t>JULY</a:t>
          </a:r>
          <a:endParaRPr lang="en-US" sz="800" b="1"/>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smtClean="0"/>
            <a:t>AUGUST</a:t>
          </a:r>
          <a:endParaRPr lang="en-US" sz="800" b="1"/>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smtClean="0"/>
            <a:t>SEPTEMBER</a:t>
          </a:r>
          <a:endParaRPr lang="en-US" sz="800" b="1"/>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smtClean="0"/>
            <a:t>OCTOBER</a:t>
          </a:r>
          <a:endParaRPr lang="en-US" sz="800" b="1"/>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t>
        <a:bodyPr/>
        <a:lstStyle/>
        <a:p>
          <a:endParaRPr lang="en-US"/>
        </a:p>
      </dgm:t>
    </dgm:pt>
    <dgm:pt modelId="{8DBA6631-669F-405E-9DE8-0FA381224CCB}" type="pres">
      <dgm:prSet presAssocID="{52AC4D52-AC6B-43A5-83D3-92B328BC6853}" presName="parentNode" presStyleLbl="node1" presStyleIdx="0" presStyleCnt="4">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t>
        <a:bodyPr/>
        <a:lstStyle/>
        <a:p>
          <a:endParaRPr lang="en-US"/>
        </a:p>
      </dgm:t>
    </dgm:pt>
    <dgm:pt modelId="{3C991234-4C45-4AB5-B968-D7D02D36FF07}" type="pres">
      <dgm:prSet presAssocID="{554FFF0B-EB4D-416A-9E8D-951624760804}" presName="parentNode" presStyleLbl="node1" presStyleIdx="1" presStyleCnt="4">
        <dgm:presLayoutVars>
          <dgm:chMax val="0"/>
          <dgm:bulletEnabled val="1"/>
        </dgm:presLayoutVars>
      </dgm:prSet>
      <dgm:spPr/>
      <dgm:t>
        <a:bodyPr/>
        <a:lstStyle/>
        <a:p>
          <a:endParaRPr lang="en-US"/>
        </a:p>
      </dgm:t>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t>
        <a:bodyPr/>
        <a:lstStyle/>
        <a:p>
          <a:endParaRPr lang="en-US"/>
        </a:p>
      </dgm:t>
    </dgm:pt>
    <dgm:pt modelId="{52C6F37B-210A-4D9B-B8BC-E25B0F0E80DC}" type="pres">
      <dgm:prSet presAssocID="{B381C0A9-074E-4569-9018-7C9813439772}" presName="parentNode" presStyleLbl="node1" presStyleIdx="2" presStyleCnt="4">
        <dgm:presLayoutVars>
          <dgm:chMax val="0"/>
          <dgm:bulletEnabled val="1"/>
        </dgm:presLayoutVars>
      </dgm:prSet>
      <dgm:spPr/>
      <dgm:t>
        <a:bodyPr/>
        <a:lstStyle/>
        <a:p>
          <a:endParaRPr lang="en-US"/>
        </a:p>
      </dgm:t>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t>
        <a:bodyPr/>
        <a:lstStyle/>
        <a:p>
          <a:endParaRPr lang="en-US"/>
        </a:p>
      </dgm:t>
    </dgm:pt>
    <dgm:pt modelId="{E0AEE7EF-2D1A-4BD5-90B6-3883A7DF297D}" type="pres">
      <dgm:prSet presAssocID="{03FEF778-99B1-4886-9242-7DEDFCF03EA4}" presName="parentNode" presStyleLbl="node1" presStyleIdx="3" presStyleCnt="4">
        <dgm:presLayoutVars>
          <dgm:chMax val="0"/>
          <dgm:bulletEnabled val="1"/>
        </dgm:presLayoutVars>
      </dgm:prSet>
      <dgm:spPr/>
      <dgm:t>
        <a:bodyPr/>
        <a:lstStyle/>
        <a:p>
          <a:endParaRPr lang="en-US"/>
        </a:p>
      </dgm:t>
    </dgm:pt>
  </dgm:ptLst>
  <dgm:cxnLst>
    <dgm:cxn modelId="{FC2BB10C-A217-482F-83E6-84814AC8DDEE}"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38B1BD21-B579-4D68-A821-3C8DAE39F534}" type="presOf" srcId="{554FFF0B-EB4D-416A-9E8D-951624760804}" destId="{3C991234-4C45-4AB5-B968-D7D02D36FF07}"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FCE28AAA-2816-49F6-B284-B2E317603930}" type="presOf" srcId="{52AC4D52-AC6B-43A5-83D3-92B328BC6853}" destId="{4F4D0479-E343-4435-B0DE-6E8EA1D63082}" srcOrd="0" destOrd="0" presId="urn:microsoft.com/office/officeart/2005/8/layout/hProcess7"/>
    <dgm:cxn modelId="{461102A5-9DDA-4EAA-9F13-7ACBA40A7C74}" type="presOf" srcId="{03FEF778-99B1-4886-9242-7DEDFCF03EA4}" destId="{880FBCA3-1096-4E7C-874F-8D7904239F28}" srcOrd="0" destOrd="0" presId="urn:microsoft.com/office/officeart/2005/8/layout/hProcess7"/>
    <dgm:cxn modelId="{64BD1A94-364D-4485-9BF6-01286B224229}" type="presOf" srcId="{B381C0A9-074E-4569-9018-7C9813439772}" destId="{07C15E4C-134F-4BF2-8D38-276CD15FB5CB}" srcOrd="0" destOrd="0" presId="urn:microsoft.com/office/officeart/2005/8/layout/hProcess7"/>
    <dgm:cxn modelId="{18775188-C713-484F-9499-107322E17660}" srcId="{F3CC4D8D-51D0-4CAB-A7E0-F3C82C757EE3}" destId="{B381C0A9-074E-4569-9018-7C9813439772}" srcOrd="2" destOrd="0" parTransId="{F4D50B39-6A20-4F80-A2D2-483B40EC6F50}" sibTransId="{86A152DD-75AE-4287-8E91-0347347EFBB6}"/>
    <dgm:cxn modelId="{3929DF5D-832F-4D2F-A0E0-B03DAF4E4140}" srcId="{F3CC4D8D-51D0-4CAB-A7E0-F3C82C757EE3}" destId="{03FEF778-99B1-4886-9242-7DEDFCF03EA4}" srcOrd="3" destOrd="0" parTransId="{7F477203-E960-4419-9923-828FA78FBB5C}" sibTransId="{3DCC19D3-CE4D-4D55-8708-17E10D45E8C9}"/>
    <dgm:cxn modelId="{0BABC599-B461-4DAE-8E28-D13C23C17396}" type="presOf" srcId="{554FFF0B-EB4D-416A-9E8D-951624760804}" destId="{016B7851-ED07-41AA-91EF-5A835E3DD507}" srcOrd="0"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FA66FD4A-F9A1-4E82-9016-A696EA36D040}" type="presOf" srcId="{03FEF778-99B1-4886-9242-7DEDFCF03EA4}" destId="{E0AEE7EF-2D1A-4BD5-90B6-3883A7DF297D}"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smtClean="0"/>
            <a:t>NOVEMBER</a:t>
          </a:r>
          <a:endParaRPr lang="en-US" sz="800" b="1"/>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smtClean="0"/>
            <a:t>DECEMBER</a:t>
          </a:r>
          <a:endParaRPr lang="en-US" sz="800" b="1"/>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t>
        <a:bodyPr/>
        <a:lstStyle/>
        <a:p>
          <a:endParaRPr lang="en-US"/>
        </a:p>
      </dgm:t>
    </dgm:pt>
    <dgm:pt modelId="{8DBA6631-669F-405E-9DE8-0FA381224CCB}" type="pres">
      <dgm:prSet presAssocID="{52AC4D52-AC6B-43A5-83D3-92B328BC6853}" presName="parentNode" presStyleLbl="node1" presStyleIdx="0" presStyleCnt="2">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t>
        <a:bodyPr/>
        <a:lstStyle/>
        <a:p>
          <a:endParaRPr lang="en-US"/>
        </a:p>
      </dgm:t>
    </dgm:pt>
    <dgm:pt modelId="{28A1B819-FD77-4B28-83B2-66168443303B}" type="pres">
      <dgm:prSet presAssocID="{EBB1B637-C7A6-4FB0-A677-16961CC89DBF}" presName="parentNode" presStyleLbl="node1" presStyleIdx="1" presStyleCnt="2">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8A2045A0-E317-45C6-944C-E0E4192C535C}" srcId="{F3CC4D8D-51D0-4CAB-A7E0-F3C82C757EE3}" destId="{52AC4D52-AC6B-43A5-83D3-92B328BC6853}" srcOrd="0" destOrd="0" parTransId="{581199FB-FCCF-4315-B0DB-6D33F0196465}" sibTransId="{1254B334-7EDA-4AF8-88C3-3EB9B35C40A4}"/>
    <dgm:cxn modelId="{67D2F0F4-21D5-4AC7-A53E-30A6AA0B0CC8}" type="presOf" srcId="{EBB1B637-C7A6-4FB0-A677-16961CC89DBF}" destId="{28A1B819-FD77-4B28-83B2-66168443303B}" srcOrd="1" destOrd="0" presId="urn:microsoft.com/office/officeart/2005/8/layout/hProcess7"/>
    <dgm:cxn modelId="{3E47702F-5B6D-4297-BD8A-20753A23DC42}" type="presOf" srcId="{EBB1B637-C7A6-4FB0-A677-16961CC89DBF}" destId="{64520AE6-CA28-44A4-BD01-EAAB20F3659C}"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smtClean="0"/>
            <a:t>JANUARY</a:t>
          </a:r>
          <a:endParaRPr lang="en-US" sz="800" b="1"/>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smtClean="0"/>
            <a:t>FEBRUARY</a:t>
          </a:r>
          <a:endParaRPr lang="en-US" sz="800" b="1"/>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t>
        <a:bodyPr/>
        <a:lstStyle/>
        <a:p>
          <a:endParaRPr lang="en-US"/>
        </a:p>
      </dgm:t>
    </dgm:pt>
    <dgm:pt modelId="{8DBA6631-669F-405E-9DE8-0FA381224CCB}" type="pres">
      <dgm:prSet presAssocID="{52AC4D52-AC6B-43A5-83D3-92B328BC6853}" presName="parentNode" presStyleLbl="node1" presStyleIdx="0" presStyleCnt="2">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t>
        <a:bodyPr/>
        <a:lstStyle/>
        <a:p>
          <a:endParaRPr lang="en-US"/>
        </a:p>
      </dgm:t>
    </dgm:pt>
    <dgm:pt modelId="{2B04F61E-F09D-4572-A85C-17147C8ACF18}" type="pres">
      <dgm:prSet presAssocID="{555B6739-710A-4B4D-9EBD-6F3E0D5E4D89}" presName="parentNode" presStyleLbl="node1" presStyleIdx="1" presStyleCnt="2">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smtClean="0"/>
            <a:t>MARCH</a:t>
          </a:r>
          <a:endParaRPr lang="en-US" sz="800" b="1"/>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t>
        <a:bodyPr/>
        <a:lstStyle/>
        <a:p>
          <a:endParaRPr lang="en-US"/>
        </a:p>
      </dgm:t>
    </dgm:pt>
    <dgm:pt modelId="{8DBA6631-669F-405E-9DE8-0FA381224CCB}" type="pres">
      <dgm:prSet presAssocID="{52AC4D52-AC6B-43A5-83D3-92B328BC6853}" presName="parentNode" presStyleLbl="node1" presStyleIdx="0" presStyleCnt="1">
        <dgm:presLayoutVars>
          <dgm:chMax val="0"/>
          <dgm:bulletEnabled val="1"/>
        </dgm:presLayoutVars>
      </dgm:prSet>
      <dgm:spPr/>
      <dgm:t>
        <a:bodyPr/>
        <a:lstStyle/>
        <a:p>
          <a:endParaRPr lang="en-US"/>
        </a:p>
      </dgm:t>
    </dgm:pt>
  </dgm:ptLst>
  <dgm:cxnLst>
    <dgm:cxn modelId="{FC2BB10C-A217-482F-83E6-84814AC8DDEE}"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7004640-D7CE-4240-81A4-C3B91D89B896}" type="presOf" srcId="{F3CC4D8D-51D0-4CAB-A7E0-F3C82C757EE3}" destId="{2358811D-AD16-4485-B83D-7E120D5A3EBA}"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smtClean="0"/>
            <a:t>APRIL</a:t>
          </a:r>
          <a:endParaRPr lang="en-US" sz="800" b="1"/>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smtClean="0"/>
            <a:t>MAY</a:t>
          </a:r>
          <a:endParaRPr lang="en-US" sz="800" b="1"/>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smtClean="0"/>
            <a:t>JUNE</a:t>
          </a:r>
          <a:endParaRPr lang="en-US" sz="800" b="1"/>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t>
        <a:bodyPr/>
        <a:lstStyle/>
        <a:p>
          <a:endParaRPr lang="en-US"/>
        </a:p>
      </dgm:t>
    </dgm:pt>
    <dgm:pt modelId="{8DBA6631-669F-405E-9DE8-0FA381224CCB}" type="pres">
      <dgm:prSet presAssocID="{52AC4D52-AC6B-43A5-83D3-92B328BC6853}" presName="parentNode" presStyleLbl="node1" presStyleIdx="0" presStyleCnt="3">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t>
        <a:bodyPr/>
        <a:lstStyle/>
        <a:p>
          <a:endParaRPr lang="en-US"/>
        </a:p>
      </dgm:t>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t>
        <a:bodyPr/>
        <a:lstStyle/>
        <a:p>
          <a:endParaRPr lang="en-US"/>
        </a:p>
      </dgm:t>
    </dgm:pt>
    <dgm:pt modelId="{0A64D82D-49F7-4CC1-8D0C-96DB8D3D2055}" type="pres">
      <dgm:prSet presAssocID="{4F64E705-69E2-475F-99FF-BEC892AAB192}" presName="parentNode" presStyleLbl="node1" presStyleIdx="1" presStyleCnt="3">
        <dgm:presLayoutVars>
          <dgm:chMax val="0"/>
          <dgm:bulletEnabled val="1"/>
        </dgm:presLayoutVars>
      </dgm:prSet>
      <dgm:spPr/>
      <dgm:t>
        <a:bodyPr/>
        <a:lstStyle/>
        <a:p>
          <a:endParaRPr lang="en-US"/>
        </a:p>
      </dgm:t>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t>
        <a:bodyPr/>
        <a:lstStyle/>
        <a:p>
          <a:endParaRPr lang="en-US"/>
        </a:p>
      </dgm:t>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t>
        <a:bodyPr/>
        <a:lstStyle/>
        <a:p>
          <a:endParaRPr lang="en-US"/>
        </a:p>
      </dgm:t>
    </dgm:pt>
    <dgm:pt modelId="{529C4210-6100-40EB-89AC-75DE350AA14D}" type="pres">
      <dgm:prSet presAssocID="{941D8FAD-1923-4504-9E1C-EE474DAC5009}" presName="parentNode" presStyleLbl="node1" presStyleIdx="2" presStyleCnt="3">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FC2BB10C-A217-482F-83E6-84814AC8DDEE}" type="presOf" srcId="{52AC4D52-AC6B-43A5-83D3-92B328BC6853}" destId="{8DBA6631-669F-405E-9DE8-0FA381224CCB}" srcOrd="1" destOrd="0" presId="urn:microsoft.com/office/officeart/2005/8/layout/hProcess7"/>
    <dgm:cxn modelId="{1F2B7008-3410-4426-ACFA-102E44041719}" type="presOf" srcId="{941D8FAD-1923-4504-9E1C-EE474DAC5009}" destId="{430438FA-20BF-47B3-A949-A405D0DB09CD}" srcOrd="0"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B2EEA894-5F21-4F31-B4AE-7A170A80A4AB}" type="presOf" srcId="{941D8FAD-1923-4504-9E1C-EE474DAC5009}" destId="{529C4210-6100-40EB-89AC-75DE350AA14D}" srcOrd="1"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2BCA0057-8692-4F6E-B881-23DCD90A896F}" srcId="{F3CC4D8D-51D0-4CAB-A7E0-F3C82C757EE3}" destId="{941D8FAD-1923-4504-9E1C-EE474DAC5009}" srcOrd="2" destOrd="0" parTransId="{F325BDD1-915E-4022-8C27-2910FF4D4120}" sibTransId="{8700EE5E-F7E0-465B-8D24-1F8A31DE3286}"/>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1#2" qsCatId="simple" csTypeId="urn:microsoft.com/office/officeart/2005/8/colors/accent0_3" csCatId="mainScheme" phldr="1"/>
      <dgm:spPr/>
      <dgm:t>
        <a:bodyPr/>
        <a:lstStyle/>
        <a:p>
          <a:endParaRPr lang="en-US"/>
        </a:p>
      </dgm:t>
    </dgm:pt>
    <dgm:pt modelId="{AAA14169-7EAA-4C1B-BC81-0AC0644B6B22}">
      <dgm:prSet phldrT="[Text]" custT="1"/>
      <dgm:spPr/>
      <dgm:t>
        <a:bodyPr/>
        <a:lstStyle/>
        <a:p>
          <a:r>
            <a:rPr lang="en-US" sz="3600" b="1" smtClean="0"/>
            <a:t>Social Validity</a:t>
          </a:r>
          <a:endParaRPr lang="en-US" sz="3600" b="1"/>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dgm:t>
        <a:bodyPr/>
        <a:lstStyle/>
        <a:p>
          <a:endParaRPr lang="en-US"/>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dgm:t>
        <a:bodyPr/>
        <a:lstStyle/>
        <a:p>
          <a:endParaRPr lang="en-US"/>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A021ED4B-6B6D-46DD-8323-A0DD78E2644A}">
      <dgm:prSet phldrT="[Text]" custT="1"/>
      <dgm:spPr/>
      <dgm:t>
        <a:bodyPr/>
        <a:lstStyle/>
        <a:p>
          <a:r>
            <a:rPr lang="en-US" sz="3600" b="1" smtClean="0"/>
            <a:t>Treatment Integrity</a:t>
          </a:r>
          <a:endParaRPr lang="en-US" sz="3600" b="1"/>
        </a:p>
      </dgm:t>
    </dgm:pt>
    <dgm:pt modelId="{0B2C85FB-D659-46BA-8DAD-2D976D20AF4F}" type="parTrans" cxnId="{AFBB0F8A-8549-42FF-8D71-8C88C88A79C3}">
      <dgm:prSet/>
      <dgm:spPr/>
      <dgm:t>
        <a:bodyPr/>
        <a:lstStyle/>
        <a:p>
          <a:endParaRPr lang="en-US"/>
        </a:p>
      </dgm:t>
    </dgm:pt>
    <dgm:pt modelId="{3178EEC7-62C9-43E4-B186-64522EEA98AB}" type="sibTrans" cxnId="{AFBB0F8A-8549-42FF-8D71-8C88C88A79C3}">
      <dgm:prSet/>
      <dgm:spPr/>
      <dgm:t>
        <a:bodyPr/>
        <a:lstStyle/>
        <a:p>
          <a:endParaRPr lang="en-US"/>
        </a:p>
      </dgm:t>
    </dgm:pt>
    <dgm:pt modelId="{65B90257-2337-4E6F-90B2-352DDE354E96}">
      <dgm:prSet phldrT="[Text]"/>
      <dgm:spPr/>
      <dgm:t>
        <a:bodyPr/>
        <a:lstStyle/>
        <a:p>
          <a:endParaRPr lang="en-US"/>
        </a:p>
      </dgm:t>
    </dgm:pt>
    <dgm:pt modelId="{42063DFF-AAAC-439D-B3A8-3237C3FDB9EB}" type="parTrans" cxnId="{5767122F-3BE0-48B3-8113-AF5A99B5630D}">
      <dgm:prSet/>
      <dgm:spPr/>
      <dgm:t>
        <a:bodyPr/>
        <a:lstStyle/>
        <a:p>
          <a:endParaRPr lang="en-US"/>
        </a:p>
      </dgm:t>
    </dgm:pt>
    <dgm:pt modelId="{A26F83D6-7280-46BA-8DF2-DB5164DDF4B8}" type="sibTrans" cxnId="{5767122F-3BE0-48B3-8113-AF5A99B5630D}">
      <dgm:prSet/>
      <dgm:spPr/>
      <dgm:t>
        <a:bodyPr/>
        <a:lstStyle/>
        <a:p>
          <a:endParaRPr lang="en-US"/>
        </a:p>
      </dgm:t>
    </dgm:pt>
    <dgm:pt modelId="{4217E463-2544-4D35-A573-9DC645D7E320}">
      <dgm:prSet phldrT="[Text]"/>
      <dgm:spPr/>
      <dgm:t>
        <a:bodyPr/>
        <a:lstStyle/>
        <a:p>
          <a:endParaRPr lang="en-US"/>
        </a:p>
      </dgm:t>
    </dgm:pt>
    <dgm:pt modelId="{B8881C06-AABD-498E-AD5F-E20915D496B9}" type="parTrans" cxnId="{3DFAED9B-235F-4ACE-9245-DF40F84661B7}">
      <dgm:prSet/>
      <dgm:spPr/>
      <dgm:t>
        <a:bodyPr/>
        <a:lstStyle/>
        <a:p>
          <a:endParaRPr lang="en-US"/>
        </a:p>
      </dgm:t>
    </dgm:pt>
    <dgm:pt modelId="{51D72B79-65B1-4506-BD38-481EFE63F419}" type="sibTrans" cxnId="{3DFAED9B-235F-4ACE-9245-DF40F84661B7}">
      <dgm:prSet/>
      <dgm:spPr/>
      <dgm:t>
        <a:bodyPr/>
        <a:lstStyle/>
        <a:p>
          <a:endParaRPr lang="en-US"/>
        </a:p>
      </dgm:t>
    </dgm:pt>
    <dgm:pt modelId="{9509D009-D455-4B96-A125-8D28310F5179}">
      <dgm:prSet phldrT="[Text]" custT="1"/>
      <dgm:spPr/>
      <dgm:t>
        <a:bodyPr/>
        <a:lstStyle/>
        <a:p>
          <a:r>
            <a:rPr lang="en-US" sz="3600" b="1" smtClean="0"/>
            <a:t>Systematic Screening</a:t>
          </a:r>
          <a:endParaRPr lang="en-US" sz="3600" b="1"/>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dgm:t>
        <a:bodyPr/>
        <a:lstStyle/>
        <a:p>
          <a:r>
            <a:rPr lang="en-US" smtClean="0"/>
            <a:t>Academic</a:t>
          </a:r>
          <a:endParaRPr lang="en-US"/>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dgm:t>
        <a:bodyPr/>
        <a:lstStyle/>
        <a:p>
          <a:r>
            <a:rPr lang="en-US" smtClean="0"/>
            <a:t>Behavior</a:t>
          </a:r>
          <a:endParaRPr lang="en-US"/>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t>
        <a:bodyPr/>
        <a:lstStyle/>
        <a:p>
          <a:endParaRPr lang="en-US"/>
        </a:p>
      </dgm:t>
    </dgm:pt>
    <dgm:pt modelId="{D4C3231F-C41E-43C0-9740-8B74B5C58238}" type="pres">
      <dgm:prSet presAssocID="{9509D009-D455-4B96-A125-8D28310F5179}" presName="boxAndChildren" presStyleCnt="0"/>
      <dgm:spPr/>
      <dgm:t>
        <a:bodyPr/>
        <a:lstStyle/>
        <a:p>
          <a:endParaRPr lang="en-US"/>
        </a:p>
      </dgm:t>
    </dgm:pt>
    <dgm:pt modelId="{BE4611CB-CA4A-481C-AC6E-3F4AB82ACCE5}" type="pres">
      <dgm:prSet presAssocID="{9509D009-D455-4B96-A125-8D28310F5179}" presName="parentTextBox" presStyleLbl="node1" presStyleIdx="0" presStyleCnt="3"/>
      <dgm:spPr/>
      <dgm:t>
        <a:bodyPr/>
        <a:lstStyle/>
        <a:p>
          <a:endParaRPr lang="en-US"/>
        </a:p>
      </dgm:t>
    </dgm:pt>
    <dgm:pt modelId="{BBD327FD-E0BA-4777-8832-E4427CBDB707}" type="pres">
      <dgm:prSet presAssocID="{9509D009-D455-4B96-A125-8D28310F5179}" presName="entireBox" presStyleLbl="node1" presStyleIdx="0" presStyleCnt="3"/>
      <dgm:spPr/>
      <dgm:t>
        <a:bodyPr/>
        <a:lstStyle/>
        <a:p>
          <a:endParaRPr lang="en-US"/>
        </a:p>
      </dgm:t>
    </dgm:pt>
    <dgm:pt modelId="{9E7A8D2E-2D82-4663-9543-29F239BA6050}" type="pres">
      <dgm:prSet presAssocID="{9509D009-D455-4B96-A125-8D28310F5179}" presName="descendantBox" presStyleCnt="0"/>
      <dgm:spPr/>
      <dgm:t>
        <a:bodyPr/>
        <a:lstStyle/>
        <a:p>
          <a:endParaRPr lang="en-US"/>
        </a:p>
      </dgm:t>
    </dgm:pt>
    <dgm:pt modelId="{7951155A-7E89-44A9-9BF7-5C790023F098}" type="pres">
      <dgm:prSet presAssocID="{380616C1-0908-407E-9867-C2794633A264}" presName="childTextBox" presStyleLbl="fgAccFollowNode1" presStyleIdx="0" presStyleCnt="6">
        <dgm:presLayoutVars>
          <dgm:bulletEnabled val="1"/>
        </dgm:presLayoutVars>
      </dgm:prSet>
      <dgm:spPr/>
      <dgm:t>
        <a:bodyPr/>
        <a:lstStyle/>
        <a:p>
          <a:endParaRPr lang="en-US"/>
        </a:p>
      </dgm:t>
    </dgm:pt>
    <dgm:pt modelId="{CD5EA9AD-1FF3-4544-A506-1F718852DBF6}" type="pres">
      <dgm:prSet presAssocID="{BCA538D6-4E32-4184-A5A1-776963BB7365}" presName="childTextBox" presStyleLbl="fgAccFollowNode1" presStyleIdx="1" presStyleCnt="6">
        <dgm:presLayoutVars>
          <dgm:bulletEnabled val="1"/>
        </dgm:presLayoutVars>
      </dgm:prSet>
      <dgm:spPr/>
      <dgm:t>
        <a:bodyPr/>
        <a:lstStyle/>
        <a:p>
          <a:endParaRPr lang="en-US"/>
        </a:p>
      </dgm:t>
    </dgm:pt>
    <dgm:pt modelId="{65907931-0DB8-4C04-B908-D02C4050FD67}" type="pres">
      <dgm:prSet presAssocID="{3178EEC7-62C9-43E4-B186-64522EEA98AB}" presName="sp" presStyleCnt="0"/>
      <dgm:spPr/>
      <dgm:t>
        <a:bodyPr/>
        <a:lstStyle/>
        <a:p>
          <a:endParaRPr lang="en-US"/>
        </a:p>
      </dgm:t>
    </dgm:pt>
    <dgm:pt modelId="{4D6B09BE-5F40-4BEF-8F53-3AF7298788E6}" type="pres">
      <dgm:prSet presAssocID="{A021ED4B-6B6D-46DD-8323-A0DD78E2644A}" presName="arrowAndChildren" presStyleCnt="0"/>
      <dgm:spPr/>
      <dgm:t>
        <a:bodyPr/>
        <a:lstStyle/>
        <a:p>
          <a:endParaRPr lang="en-US"/>
        </a:p>
      </dgm:t>
    </dgm:pt>
    <dgm:pt modelId="{5EC9AC2B-D8D1-4BFE-B188-FF570D586A84}" type="pres">
      <dgm:prSet presAssocID="{A021ED4B-6B6D-46DD-8323-A0DD78E2644A}" presName="parentTextArrow" presStyleLbl="node1" presStyleIdx="0" presStyleCnt="3"/>
      <dgm:spPr/>
      <dgm:t>
        <a:bodyPr/>
        <a:lstStyle/>
        <a:p>
          <a:endParaRPr lang="en-US"/>
        </a:p>
      </dgm:t>
    </dgm:pt>
    <dgm:pt modelId="{92EA4F5A-0FF3-4211-A131-F9B49768E899}" type="pres">
      <dgm:prSet presAssocID="{A021ED4B-6B6D-46DD-8323-A0DD78E2644A}" presName="arrow" presStyleLbl="node1" presStyleIdx="1" presStyleCnt="3"/>
      <dgm:spPr/>
      <dgm:t>
        <a:bodyPr/>
        <a:lstStyle/>
        <a:p>
          <a:endParaRPr lang="en-US"/>
        </a:p>
      </dgm:t>
    </dgm:pt>
    <dgm:pt modelId="{2EB3B3E1-EC25-4048-A066-51C31D2D677D}" type="pres">
      <dgm:prSet presAssocID="{A021ED4B-6B6D-46DD-8323-A0DD78E2644A}" presName="descendantArrow" presStyleCnt="0"/>
      <dgm:spPr/>
      <dgm:t>
        <a:bodyPr/>
        <a:lstStyle/>
        <a:p>
          <a:endParaRPr lang="en-US"/>
        </a:p>
      </dgm:t>
    </dgm:pt>
    <dgm:pt modelId="{A61109AB-58A7-4C13-A5D2-CA6A251B88F0}" type="pres">
      <dgm:prSet presAssocID="{65B90257-2337-4E6F-90B2-352DDE354E96}" presName="childTextArrow" presStyleLbl="fgAccFollowNode1" presStyleIdx="2" presStyleCnt="6">
        <dgm:presLayoutVars>
          <dgm:bulletEnabled val="1"/>
        </dgm:presLayoutVars>
      </dgm:prSet>
      <dgm:spPr/>
      <dgm:t>
        <a:bodyPr/>
        <a:lstStyle/>
        <a:p>
          <a:endParaRPr lang="en-US"/>
        </a:p>
      </dgm:t>
    </dgm:pt>
    <dgm:pt modelId="{9C19B259-35BE-4E6C-AFCF-446C3F9B1DCD}" type="pres">
      <dgm:prSet presAssocID="{4217E463-2544-4D35-A573-9DC645D7E320}" presName="childTextArrow" presStyleLbl="fgAccFollowNode1" presStyleIdx="3" presStyleCnt="6">
        <dgm:presLayoutVars>
          <dgm:bulletEnabled val="1"/>
        </dgm:presLayoutVars>
      </dgm:prSet>
      <dgm:spPr/>
      <dgm:t>
        <a:bodyPr/>
        <a:lstStyle/>
        <a:p>
          <a:endParaRPr lang="en-US"/>
        </a:p>
      </dgm:t>
    </dgm:pt>
    <dgm:pt modelId="{82FA41B7-2C30-4CB4-806C-A0308B1D3E66}" type="pres">
      <dgm:prSet presAssocID="{40C80F87-338D-40AA-B8B9-AED7A42B207F}" presName="sp" presStyleCnt="0"/>
      <dgm:spPr/>
      <dgm:t>
        <a:bodyPr/>
        <a:lstStyle/>
        <a:p>
          <a:endParaRPr lang="en-US"/>
        </a:p>
      </dgm:t>
    </dgm:pt>
    <dgm:pt modelId="{1B7EA2E0-3DA4-477D-BC15-0B305AF2F721}" type="pres">
      <dgm:prSet presAssocID="{AAA14169-7EAA-4C1B-BC81-0AC0644B6B22}" presName="arrowAndChildren" presStyleCnt="0"/>
      <dgm:spPr/>
      <dgm:t>
        <a:bodyPr/>
        <a:lstStyle/>
        <a:p>
          <a:endParaRPr lang="en-US"/>
        </a:p>
      </dgm:t>
    </dgm:pt>
    <dgm:pt modelId="{40AEB583-4814-404E-B1E7-0A4918E9B654}" type="pres">
      <dgm:prSet presAssocID="{AAA14169-7EAA-4C1B-BC81-0AC0644B6B22}" presName="parentTextArrow" presStyleLbl="node1" presStyleIdx="1" presStyleCnt="3"/>
      <dgm:spPr/>
      <dgm:t>
        <a:bodyPr/>
        <a:lstStyle/>
        <a:p>
          <a:endParaRPr lang="en-US"/>
        </a:p>
      </dgm:t>
    </dgm:pt>
    <dgm:pt modelId="{1E4F588E-03BB-45C8-87EE-6965E618E9BF}" type="pres">
      <dgm:prSet presAssocID="{AAA14169-7EAA-4C1B-BC81-0AC0644B6B22}" presName="arrow" presStyleLbl="node1" presStyleIdx="2" presStyleCnt="3"/>
      <dgm:spPr/>
      <dgm:t>
        <a:bodyPr/>
        <a:lstStyle/>
        <a:p>
          <a:endParaRPr lang="en-US"/>
        </a:p>
      </dgm:t>
    </dgm:pt>
    <dgm:pt modelId="{96CE1577-6B47-4FB8-BD3E-89F0A8753922}" type="pres">
      <dgm:prSet presAssocID="{AAA14169-7EAA-4C1B-BC81-0AC0644B6B22}" presName="descendantArrow" presStyleCnt="0"/>
      <dgm:spPr/>
      <dgm:t>
        <a:bodyPr/>
        <a:lstStyle/>
        <a:p>
          <a:endParaRPr lang="en-US"/>
        </a:p>
      </dgm:t>
    </dgm:pt>
    <dgm:pt modelId="{1089999C-8267-48BC-A665-5A0CF5DB29FD}" type="pres">
      <dgm:prSet presAssocID="{F75A0922-6348-4F40-839F-3C6AB76740E4}" presName="childTextArrow" presStyleLbl="fgAccFollowNode1" presStyleIdx="4" presStyleCnt="6">
        <dgm:presLayoutVars>
          <dgm:bulletEnabled val="1"/>
        </dgm:presLayoutVars>
      </dgm:prSet>
      <dgm:spPr/>
      <dgm:t>
        <a:bodyPr/>
        <a:lstStyle/>
        <a:p>
          <a:endParaRPr lang="en-US"/>
        </a:p>
      </dgm:t>
    </dgm:pt>
    <dgm:pt modelId="{ECFD427D-5D07-4820-81E5-F9AAF6F7B224}" type="pres">
      <dgm:prSet presAssocID="{B2B012CD-BAA3-4366-A4E2-4DB490FFA9EE}" presName="childTextArrow" presStyleLbl="fgAccFollowNode1" presStyleIdx="5" presStyleCnt="6">
        <dgm:presLayoutVars>
          <dgm:bulletEnabled val="1"/>
        </dgm:presLayoutVars>
      </dgm:prSet>
      <dgm:spPr/>
      <dgm:t>
        <a:bodyPr/>
        <a:lstStyle/>
        <a:p>
          <a:endParaRPr lang="en-US"/>
        </a:p>
      </dgm:t>
    </dgm:pt>
  </dgm:ptLst>
  <dgm:cxnLst>
    <dgm:cxn modelId="{18041E42-F530-4301-B163-83F144B72D61}" type="presOf" srcId="{9509D009-D455-4B96-A125-8D28310F5179}" destId="{BBD327FD-E0BA-4777-8832-E4427CBDB707}" srcOrd="1" destOrd="0" presId="urn:microsoft.com/office/officeart/2005/8/layout/process4"/>
    <dgm:cxn modelId="{82B4FDE5-836B-4341-970B-80E0E707ADBC}" type="presOf" srcId="{4217E463-2544-4D35-A573-9DC645D7E320}" destId="{9C19B259-35BE-4E6C-AFCF-446C3F9B1DCD}" srcOrd="0" destOrd="0" presId="urn:microsoft.com/office/officeart/2005/8/layout/process4"/>
    <dgm:cxn modelId="{63B3A33F-7043-40CD-A615-C0C8A2189640}" type="presOf" srcId="{9509D009-D455-4B96-A125-8D28310F5179}" destId="{BE4611CB-CA4A-481C-AC6E-3F4AB82ACCE5}" srcOrd="0" destOrd="0" presId="urn:microsoft.com/office/officeart/2005/8/layout/process4"/>
    <dgm:cxn modelId="{A139EEA6-33F8-41FD-880B-6EAC7E8842EF}" type="presOf" srcId="{BCA538D6-4E32-4184-A5A1-776963BB7365}" destId="{CD5EA9AD-1FF3-4544-A506-1F718852DBF6}"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BE8B365C-B1BF-4FC4-8CEA-793F773271B0}" srcId="{AAA14169-7EAA-4C1B-BC81-0AC0644B6B22}" destId="{F75A0922-6348-4F40-839F-3C6AB76740E4}" srcOrd="0" destOrd="0" parTransId="{AEAF2BFD-C853-4532-BB72-C07008563050}" sibTransId="{76B545E1-A39B-4C58-A6A9-93A9FBE5A165}"/>
    <dgm:cxn modelId="{AFBB0F8A-8549-42FF-8D71-8C88C88A79C3}" srcId="{01D31F10-EFBB-4C37-81A1-19883132FCC5}" destId="{A021ED4B-6B6D-46DD-8323-A0DD78E2644A}" srcOrd="1" destOrd="0" parTransId="{0B2C85FB-D659-46BA-8DAD-2D976D20AF4F}" sibTransId="{3178EEC7-62C9-43E4-B186-64522EEA98AB}"/>
    <dgm:cxn modelId="{91E49C12-FBC7-4CAD-855D-CB5F3D6CB12D}" type="presOf" srcId="{AAA14169-7EAA-4C1B-BC81-0AC0644B6B22}" destId="{1E4F588E-03BB-45C8-87EE-6965E618E9BF}" srcOrd="1" destOrd="0" presId="urn:microsoft.com/office/officeart/2005/8/layout/process4"/>
    <dgm:cxn modelId="{10CDD637-B780-4472-802C-FA950521D7D6}" type="presOf" srcId="{A021ED4B-6B6D-46DD-8323-A0DD78E2644A}" destId="{5EC9AC2B-D8D1-4BFE-B188-FF570D586A84}" srcOrd="0" destOrd="0" presId="urn:microsoft.com/office/officeart/2005/8/layout/process4"/>
    <dgm:cxn modelId="{3DFAED9B-235F-4ACE-9245-DF40F84661B7}" srcId="{A021ED4B-6B6D-46DD-8323-A0DD78E2644A}" destId="{4217E463-2544-4D35-A573-9DC645D7E320}" srcOrd="1" destOrd="0" parTransId="{B8881C06-AABD-498E-AD5F-E20915D496B9}" sibTransId="{51D72B79-65B1-4506-BD38-481EFE63F419}"/>
    <dgm:cxn modelId="{FF0D7AE9-78D5-4F88-971E-8F85CB3D2C0E}" type="presOf" srcId="{B2B012CD-BAA3-4366-A4E2-4DB490FFA9EE}" destId="{ECFD427D-5D07-4820-81E5-F9AAF6F7B224}" srcOrd="0" destOrd="0" presId="urn:microsoft.com/office/officeart/2005/8/layout/process4"/>
    <dgm:cxn modelId="{427BB271-ED60-4F2A-AB6F-2243B54B6A92}" type="presOf" srcId="{A021ED4B-6B6D-46DD-8323-A0DD78E2644A}" destId="{92EA4F5A-0FF3-4211-A131-F9B49768E899}"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8B6340B-2A15-45CA-A120-3D475437C0C3}" srcId="{01D31F10-EFBB-4C37-81A1-19883132FCC5}" destId="{9509D009-D455-4B96-A125-8D28310F5179}" srcOrd="2" destOrd="0" parTransId="{F55888F4-69FB-44E3-AF2F-6D377C4F16B3}" sibTransId="{A023F6FF-1E2B-44F5-9E31-278AF39CF3FA}"/>
    <dgm:cxn modelId="{9E02D8FC-DDA6-465C-889C-F0C8C96F6C1A}" type="presOf" srcId="{F75A0922-6348-4F40-839F-3C6AB76740E4}" destId="{1089999C-8267-48BC-A665-5A0CF5DB29FD}" srcOrd="0" destOrd="0" presId="urn:microsoft.com/office/officeart/2005/8/layout/process4"/>
    <dgm:cxn modelId="{08B3C342-D7A2-4ACB-8CE5-3376794FDACC}" type="presOf" srcId="{65B90257-2337-4E6F-90B2-352DDE354E96}" destId="{A61109AB-58A7-4C13-A5D2-CA6A251B88F0}" srcOrd="0" destOrd="0" presId="urn:microsoft.com/office/officeart/2005/8/layout/process4"/>
    <dgm:cxn modelId="{5767122F-3BE0-48B3-8113-AF5A99B5630D}" srcId="{A021ED4B-6B6D-46DD-8323-A0DD78E2644A}" destId="{65B90257-2337-4E6F-90B2-352DDE354E96}" srcOrd="0" destOrd="0" parTransId="{42063DFF-AAAC-439D-B3A8-3237C3FDB9EB}" sibTransId="{A26F83D6-7280-46BA-8DF2-DB5164DDF4B8}"/>
    <dgm:cxn modelId="{B77B8948-A30E-409B-94E0-F8666CC478F5}" type="presOf" srcId="{01D31F10-EFBB-4C37-81A1-19883132FCC5}" destId="{4F391DC1-0719-41AE-B676-A4611A391BAA}" srcOrd="0" destOrd="0" presId="urn:microsoft.com/office/officeart/2005/8/layout/process4"/>
    <dgm:cxn modelId="{493E3501-29F6-43A4-94D9-C651444002CD}" srcId="{01D31F10-EFBB-4C37-81A1-19883132FCC5}" destId="{AAA14169-7EAA-4C1B-BC81-0AC0644B6B22}" srcOrd="0" destOrd="0" parTransId="{F39E48C4-2151-40C6-9A17-63539B6645C8}" sibTransId="{40C80F87-338D-40AA-B8B9-AED7A42B207F}"/>
    <dgm:cxn modelId="{16CF85D1-83F6-4610-A916-25B351D16E31}" type="presOf" srcId="{380616C1-0908-407E-9867-C2794633A264}" destId="{7951155A-7E89-44A9-9BF7-5C790023F098}" srcOrd="0" destOrd="0" presId="urn:microsoft.com/office/officeart/2005/8/layout/process4"/>
    <dgm:cxn modelId="{E7A5A181-CD45-462D-9C2F-A9781C4AAB40}" srcId="{AAA14169-7EAA-4C1B-BC81-0AC0644B6B22}" destId="{B2B012CD-BAA3-4366-A4E2-4DB490FFA9EE}" srcOrd="1" destOrd="0" parTransId="{76064162-581C-4DB4-82B8-390B097AA775}" sibTransId="{33522F8C-0CB9-4D51-B91B-E48D4C640C7B}"/>
    <dgm:cxn modelId="{7591C6EB-03C1-484E-BACB-DB4F117726F5}" type="presOf" srcId="{AAA14169-7EAA-4C1B-BC81-0AC0644B6B22}" destId="{40AEB583-4814-404E-B1E7-0A4918E9B654}" srcOrd="0" destOrd="0" presId="urn:microsoft.com/office/officeart/2005/8/layout/process4"/>
    <dgm:cxn modelId="{EFB30F40-6C43-4048-8767-4A39E4D4F315}" type="presParOf" srcId="{4F391DC1-0719-41AE-B676-A4611A391BAA}" destId="{D4C3231F-C41E-43C0-9740-8B74B5C58238}" srcOrd="0" destOrd="0" presId="urn:microsoft.com/office/officeart/2005/8/layout/process4"/>
    <dgm:cxn modelId="{57B817E1-A2D7-4CFF-B70F-4BF1B3B303A7}" type="presParOf" srcId="{D4C3231F-C41E-43C0-9740-8B74B5C58238}" destId="{BE4611CB-CA4A-481C-AC6E-3F4AB82ACCE5}" srcOrd="0" destOrd="0" presId="urn:microsoft.com/office/officeart/2005/8/layout/process4"/>
    <dgm:cxn modelId="{6F4664DE-031F-497C-B193-481DD58588A1}" type="presParOf" srcId="{D4C3231F-C41E-43C0-9740-8B74B5C58238}" destId="{BBD327FD-E0BA-4777-8832-E4427CBDB707}" srcOrd="1" destOrd="0" presId="urn:microsoft.com/office/officeart/2005/8/layout/process4"/>
    <dgm:cxn modelId="{3020B131-5344-423E-BC8A-2CB9EA9CA200}" type="presParOf" srcId="{D4C3231F-C41E-43C0-9740-8B74B5C58238}" destId="{9E7A8D2E-2D82-4663-9543-29F239BA6050}" srcOrd="2" destOrd="0" presId="urn:microsoft.com/office/officeart/2005/8/layout/process4"/>
    <dgm:cxn modelId="{2FF0DAE2-B6BF-4870-9A58-9D2410229DC2}" type="presParOf" srcId="{9E7A8D2E-2D82-4663-9543-29F239BA6050}" destId="{7951155A-7E89-44A9-9BF7-5C790023F098}" srcOrd="0" destOrd="0" presId="urn:microsoft.com/office/officeart/2005/8/layout/process4"/>
    <dgm:cxn modelId="{4B0B41D2-47BD-4F59-9ACD-1CF0C5230AB9}" type="presParOf" srcId="{9E7A8D2E-2D82-4663-9543-29F239BA6050}" destId="{CD5EA9AD-1FF3-4544-A506-1F718852DBF6}" srcOrd="1" destOrd="0" presId="urn:microsoft.com/office/officeart/2005/8/layout/process4"/>
    <dgm:cxn modelId="{07BD0227-5036-45AD-8B6C-A1C40552BEBE}" type="presParOf" srcId="{4F391DC1-0719-41AE-B676-A4611A391BAA}" destId="{65907931-0DB8-4C04-B908-D02C4050FD67}" srcOrd="1" destOrd="0" presId="urn:microsoft.com/office/officeart/2005/8/layout/process4"/>
    <dgm:cxn modelId="{384CEA15-9390-4DF5-9DD7-6B5505D6CA63}" type="presParOf" srcId="{4F391DC1-0719-41AE-B676-A4611A391BAA}" destId="{4D6B09BE-5F40-4BEF-8F53-3AF7298788E6}" srcOrd="2" destOrd="0" presId="urn:microsoft.com/office/officeart/2005/8/layout/process4"/>
    <dgm:cxn modelId="{B938A742-5943-4D88-9A39-D1A9EC546812}" type="presParOf" srcId="{4D6B09BE-5F40-4BEF-8F53-3AF7298788E6}" destId="{5EC9AC2B-D8D1-4BFE-B188-FF570D586A84}" srcOrd="0" destOrd="0" presId="urn:microsoft.com/office/officeart/2005/8/layout/process4"/>
    <dgm:cxn modelId="{E7E638C2-6593-4405-BCC8-6535628C5956}" type="presParOf" srcId="{4D6B09BE-5F40-4BEF-8F53-3AF7298788E6}" destId="{92EA4F5A-0FF3-4211-A131-F9B49768E899}" srcOrd="1" destOrd="0" presId="urn:microsoft.com/office/officeart/2005/8/layout/process4"/>
    <dgm:cxn modelId="{FA5D14C6-A659-43B6-A3FC-53A551A14323}" type="presParOf" srcId="{4D6B09BE-5F40-4BEF-8F53-3AF7298788E6}" destId="{2EB3B3E1-EC25-4048-A066-51C31D2D677D}" srcOrd="2" destOrd="0" presId="urn:microsoft.com/office/officeart/2005/8/layout/process4"/>
    <dgm:cxn modelId="{137AF390-43F7-4F1F-8462-AED501A4BB05}" type="presParOf" srcId="{2EB3B3E1-EC25-4048-A066-51C31D2D677D}" destId="{A61109AB-58A7-4C13-A5D2-CA6A251B88F0}" srcOrd="0" destOrd="0" presId="urn:microsoft.com/office/officeart/2005/8/layout/process4"/>
    <dgm:cxn modelId="{A118F1C0-FF51-4869-9748-5AC124A5763E}" type="presParOf" srcId="{2EB3B3E1-EC25-4048-A066-51C31D2D677D}" destId="{9C19B259-35BE-4E6C-AFCF-446C3F9B1DCD}" srcOrd="1" destOrd="0" presId="urn:microsoft.com/office/officeart/2005/8/layout/process4"/>
    <dgm:cxn modelId="{888CDA88-6770-4D4B-8CB2-ED9A98DB856F}" type="presParOf" srcId="{4F391DC1-0719-41AE-B676-A4611A391BAA}" destId="{82FA41B7-2C30-4CB4-806C-A0308B1D3E66}" srcOrd="3" destOrd="0" presId="urn:microsoft.com/office/officeart/2005/8/layout/process4"/>
    <dgm:cxn modelId="{28413543-59AD-43BB-8006-9000DF9A2470}" type="presParOf" srcId="{4F391DC1-0719-41AE-B676-A4611A391BAA}" destId="{1B7EA2E0-3DA4-477D-BC15-0B305AF2F721}" srcOrd="4" destOrd="0" presId="urn:microsoft.com/office/officeart/2005/8/layout/process4"/>
    <dgm:cxn modelId="{92FDC54C-90C8-458A-8525-CCBA5EF13E4D}" type="presParOf" srcId="{1B7EA2E0-3DA4-477D-BC15-0B305AF2F721}" destId="{40AEB583-4814-404E-B1E7-0A4918E9B654}" srcOrd="0" destOrd="0" presId="urn:microsoft.com/office/officeart/2005/8/layout/process4"/>
    <dgm:cxn modelId="{398617AB-67A6-4F54-A4E0-9EAFABCE88BE}" type="presParOf" srcId="{1B7EA2E0-3DA4-477D-BC15-0B305AF2F721}" destId="{1E4F588E-03BB-45C8-87EE-6965E618E9BF}" srcOrd="1" destOrd="0" presId="urn:microsoft.com/office/officeart/2005/8/layout/process4"/>
    <dgm:cxn modelId="{FFD108FE-3666-4D68-9294-52C825D21623}" type="presParOf" srcId="{1B7EA2E0-3DA4-477D-BC15-0B305AF2F721}" destId="{96CE1577-6B47-4FB8-BD3E-89F0A8753922}" srcOrd="2" destOrd="0" presId="urn:microsoft.com/office/officeart/2005/8/layout/process4"/>
    <dgm:cxn modelId="{9C261F54-D1CD-4A64-B0B3-B8EBEFE135EC}" type="presParOf" srcId="{96CE1577-6B47-4FB8-BD3E-89F0A8753922}" destId="{1089999C-8267-48BC-A665-5A0CF5DB29FD}" srcOrd="0" destOrd="0" presId="urn:microsoft.com/office/officeart/2005/8/layout/process4"/>
    <dgm:cxn modelId="{637EEFB3-DD5E-4830-84C1-F732F9068BBA}"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E17456-FF75-45C8-946B-05B9297C1D6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E1A6243-5B5E-4B07-B401-3ABC5BDD9855}">
      <dgm:prSet phldrT="[Text]" custT="1"/>
      <dgm:spPr>
        <a:solidFill>
          <a:srgbClr val="00B050"/>
        </a:solidFill>
      </dgm:spPr>
      <dgm:t>
        <a:bodyPr/>
        <a:lstStyle/>
        <a:p>
          <a:r>
            <a:rPr lang="en-US" sz="2000" dirty="0" smtClean="0">
              <a:latin typeface="Calibri (Body)"/>
            </a:rPr>
            <a:t>Before Screening</a:t>
          </a:r>
          <a:endParaRPr lang="en-US" sz="2000" dirty="0">
            <a:latin typeface="Calibri (Body)"/>
          </a:endParaRPr>
        </a:p>
      </dgm:t>
    </dgm:pt>
    <dgm:pt modelId="{15E6BAD3-008B-4467-B01A-6D03EAC295E8}" type="parTrans" cxnId="{9981B8FB-AF43-41D1-8066-E93281E84A13}">
      <dgm:prSet/>
      <dgm:spPr/>
      <dgm:t>
        <a:bodyPr/>
        <a:lstStyle/>
        <a:p>
          <a:endParaRPr lang="en-US"/>
        </a:p>
      </dgm:t>
    </dgm:pt>
    <dgm:pt modelId="{90286B1C-D7CB-4FB2-8765-E1F2DD9227C6}" type="sibTrans" cxnId="{9981B8FB-AF43-41D1-8066-E93281E84A13}">
      <dgm:prSet/>
      <dgm:spPr/>
      <dgm:t>
        <a:bodyPr/>
        <a:lstStyle/>
        <a:p>
          <a:endParaRPr lang="en-US"/>
        </a:p>
      </dgm:t>
    </dgm:pt>
    <dgm:pt modelId="{3E00D15B-71D6-4B3E-8434-0BD54616AB31}">
      <dgm:prSet phldrT="[Text]" custT="1"/>
      <dgm:spPr>
        <a:solidFill>
          <a:srgbClr val="92D050">
            <a:alpha val="90000"/>
          </a:srgbClr>
        </a:solidFill>
      </dgm:spPr>
      <dgm:t>
        <a:bodyPr/>
        <a:lstStyle/>
        <a:p>
          <a:r>
            <a:rPr lang="en-US" sz="3600" dirty="0" smtClean="0">
              <a:latin typeface="Calibri (Body)"/>
            </a:rPr>
            <a:t>Preparing</a:t>
          </a:r>
          <a:endParaRPr lang="en-US" sz="3600" dirty="0">
            <a:latin typeface="Calibri (Body)"/>
          </a:endParaRPr>
        </a:p>
      </dgm:t>
    </dgm:pt>
    <dgm:pt modelId="{B8A3EF81-A38F-4ED7-ADF6-791949FBB8BB}" type="parTrans" cxnId="{D2A04F65-1C75-4A29-B92A-B1DAC67A7F1A}">
      <dgm:prSet/>
      <dgm:spPr/>
      <dgm:t>
        <a:bodyPr/>
        <a:lstStyle/>
        <a:p>
          <a:endParaRPr lang="en-US"/>
        </a:p>
      </dgm:t>
    </dgm:pt>
    <dgm:pt modelId="{2D2B18F1-3EA3-4153-A2C7-1654852367F2}" type="sibTrans" cxnId="{D2A04F65-1C75-4A29-B92A-B1DAC67A7F1A}">
      <dgm:prSet/>
      <dgm:spPr/>
      <dgm:t>
        <a:bodyPr/>
        <a:lstStyle/>
        <a:p>
          <a:endParaRPr lang="en-US"/>
        </a:p>
      </dgm:t>
    </dgm:pt>
    <dgm:pt modelId="{B8A2F595-F2F0-4F8F-8049-94534C63830A}" type="pres">
      <dgm:prSet presAssocID="{7AE17456-FF75-45C8-946B-05B9297C1D6B}" presName="Name0" presStyleCnt="0">
        <dgm:presLayoutVars>
          <dgm:chPref val="3"/>
          <dgm:dir/>
          <dgm:animLvl val="lvl"/>
          <dgm:resizeHandles/>
        </dgm:presLayoutVars>
      </dgm:prSet>
      <dgm:spPr/>
      <dgm:t>
        <a:bodyPr/>
        <a:lstStyle/>
        <a:p>
          <a:endParaRPr lang="en-US"/>
        </a:p>
      </dgm:t>
    </dgm:pt>
    <dgm:pt modelId="{C1E7DD9E-7EF1-4187-A577-33876D615858}" type="pres">
      <dgm:prSet presAssocID="{4E1A6243-5B5E-4B07-B401-3ABC5BDD9855}" presName="horFlow" presStyleCnt="0"/>
      <dgm:spPr/>
    </dgm:pt>
    <dgm:pt modelId="{2EF6ED6D-0AEE-4848-9C3C-39DB8FAA11B6}" type="pres">
      <dgm:prSet presAssocID="{4E1A6243-5B5E-4B07-B401-3ABC5BDD9855}" presName="bigChev" presStyleLbl="node1" presStyleIdx="0" presStyleCnt="1" custScaleX="36721" custScaleY="42244"/>
      <dgm:spPr/>
      <dgm:t>
        <a:bodyPr/>
        <a:lstStyle/>
        <a:p>
          <a:endParaRPr lang="en-US"/>
        </a:p>
      </dgm:t>
    </dgm:pt>
    <dgm:pt modelId="{2EFCB878-8A6C-423D-952F-BE51F89C9286}" type="pres">
      <dgm:prSet presAssocID="{B8A3EF81-A38F-4ED7-ADF6-791949FBB8BB}" presName="parTrans" presStyleCnt="0"/>
      <dgm:spPr/>
    </dgm:pt>
    <dgm:pt modelId="{3D183A4C-8D11-4321-B0D9-B1722FE0A68B}" type="pres">
      <dgm:prSet presAssocID="{3E00D15B-71D6-4B3E-8434-0BD54616AB31}" presName="node" presStyleLbl="alignAccFollowNode1" presStyleIdx="0" presStyleCnt="1" custScaleX="91418" custScaleY="50897">
        <dgm:presLayoutVars>
          <dgm:bulletEnabled val="1"/>
        </dgm:presLayoutVars>
      </dgm:prSet>
      <dgm:spPr/>
      <dgm:t>
        <a:bodyPr/>
        <a:lstStyle/>
        <a:p>
          <a:endParaRPr lang="en-US"/>
        </a:p>
      </dgm:t>
    </dgm:pt>
  </dgm:ptLst>
  <dgm:cxnLst>
    <dgm:cxn modelId="{D2A04F65-1C75-4A29-B92A-B1DAC67A7F1A}" srcId="{4E1A6243-5B5E-4B07-B401-3ABC5BDD9855}" destId="{3E00D15B-71D6-4B3E-8434-0BD54616AB31}" srcOrd="0" destOrd="0" parTransId="{B8A3EF81-A38F-4ED7-ADF6-791949FBB8BB}" sibTransId="{2D2B18F1-3EA3-4153-A2C7-1654852367F2}"/>
    <dgm:cxn modelId="{2D048737-078C-45DE-AF00-D7463F1A1ABB}" type="presOf" srcId="{4E1A6243-5B5E-4B07-B401-3ABC5BDD9855}" destId="{2EF6ED6D-0AEE-4848-9C3C-39DB8FAA11B6}" srcOrd="0" destOrd="0" presId="urn:microsoft.com/office/officeart/2005/8/layout/lProcess3"/>
    <dgm:cxn modelId="{C141DCF3-17B6-4DBA-8161-8A119175558E}" type="presOf" srcId="{7AE17456-FF75-45C8-946B-05B9297C1D6B}" destId="{B8A2F595-F2F0-4F8F-8049-94534C63830A}" srcOrd="0" destOrd="0" presId="urn:microsoft.com/office/officeart/2005/8/layout/lProcess3"/>
    <dgm:cxn modelId="{C0A7971D-FBA9-40C2-BC16-88869214A2F7}" type="presOf" srcId="{3E00D15B-71D6-4B3E-8434-0BD54616AB31}" destId="{3D183A4C-8D11-4321-B0D9-B1722FE0A68B}" srcOrd="0" destOrd="0" presId="urn:microsoft.com/office/officeart/2005/8/layout/lProcess3"/>
    <dgm:cxn modelId="{9981B8FB-AF43-41D1-8066-E93281E84A13}" srcId="{7AE17456-FF75-45C8-946B-05B9297C1D6B}" destId="{4E1A6243-5B5E-4B07-B401-3ABC5BDD9855}" srcOrd="0" destOrd="0" parTransId="{15E6BAD3-008B-4467-B01A-6D03EAC295E8}" sibTransId="{90286B1C-D7CB-4FB2-8765-E1F2DD9227C6}"/>
    <dgm:cxn modelId="{94DA303A-0505-4684-821A-E257DC20807B}" type="presParOf" srcId="{B8A2F595-F2F0-4F8F-8049-94534C63830A}" destId="{C1E7DD9E-7EF1-4187-A577-33876D615858}" srcOrd="0" destOrd="0" presId="urn:microsoft.com/office/officeart/2005/8/layout/lProcess3"/>
    <dgm:cxn modelId="{2F6E7573-DA8B-40BC-8517-897AF601C69B}" type="presParOf" srcId="{C1E7DD9E-7EF1-4187-A577-33876D615858}" destId="{2EF6ED6D-0AEE-4848-9C3C-39DB8FAA11B6}" srcOrd="0" destOrd="0" presId="urn:microsoft.com/office/officeart/2005/8/layout/lProcess3"/>
    <dgm:cxn modelId="{BF9F89DC-EDEF-4B33-B6CC-92332257A003}" type="presParOf" srcId="{C1E7DD9E-7EF1-4187-A577-33876D615858}" destId="{2EFCB878-8A6C-423D-952F-BE51F89C9286}" srcOrd="1" destOrd="0" presId="urn:microsoft.com/office/officeart/2005/8/layout/lProcess3"/>
    <dgm:cxn modelId="{F759B4D1-6675-499D-941B-CFE3152ED3FA}" type="presParOf" srcId="{C1E7DD9E-7EF1-4187-A577-33876D615858}" destId="{3D183A4C-8D11-4321-B0D9-B1722FE0A68B}"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E17456-FF75-45C8-946B-05B9297C1D6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E1A6243-5B5E-4B07-B401-3ABC5BDD9855}">
      <dgm:prSet phldrT="[Text]" custT="1"/>
      <dgm:spPr>
        <a:solidFill>
          <a:srgbClr val="00B050"/>
        </a:solidFill>
      </dgm:spPr>
      <dgm:t>
        <a:bodyPr/>
        <a:lstStyle/>
        <a:p>
          <a:r>
            <a:rPr lang="en-US" sz="2000" dirty="0" smtClean="0">
              <a:latin typeface="Calibri (Body)"/>
            </a:rPr>
            <a:t>During Screening</a:t>
          </a:r>
          <a:endParaRPr lang="en-US" sz="2000" dirty="0">
            <a:latin typeface="Calibri (Body)"/>
          </a:endParaRPr>
        </a:p>
      </dgm:t>
    </dgm:pt>
    <dgm:pt modelId="{15E6BAD3-008B-4467-B01A-6D03EAC295E8}" type="parTrans" cxnId="{9981B8FB-AF43-41D1-8066-E93281E84A13}">
      <dgm:prSet/>
      <dgm:spPr/>
      <dgm:t>
        <a:bodyPr/>
        <a:lstStyle/>
        <a:p>
          <a:endParaRPr lang="en-US"/>
        </a:p>
      </dgm:t>
    </dgm:pt>
    <dgm:pt modelId="{90286B1C-D7CB-4FB2-8765-E1F2DD9227C6}" type="sibTrans" cxnId="{9981B8FB-AF43-41D1-8066-E93281E84A13}">
      <dgm:prSet/>
      <dgm:spPr/>
      <dgm:t>
        <a:bodyPr/>
        <a:lstStyle/>
        <a:p>
          <a:endParaRPr lang="en-US"/>
        </a:p>
      </dgm:t>
    </dgm:pt>
    <dgm:pt modelId="{3E00D15B-71D6-4B3E-8434-0BD54616AB31}">
      <dgm:prSet phldrT="[Text]" custT="1"/>
      <dgm:spPr>
        <a:solidFill>
          <a:srgbClr val="92D050">
            <a:alpha val="90000"/>
          </a:srgbClr>
        </a:solidFill>
      </dgm:spPr>
      <dgm:t>
        <a:bodyPr/>
        <a:lstStyle/>
        <a:p>
          <a:r>
            <a:rPr lang="en-US" sz="3600" dirty="0" smtClean="0">
              <a:latin typeface="Calibri (Body)"/>
            </a:rPr>
            <a:t>Screening</a:t>
          </a:r>
          <a:endParaRPr lang="en-US" sz="3600" dirty="0">
            <a:latin typeface="Calibri (Body)"/>
          </a:endParaRPr>
        </a:p>
      </dgm:t>
    </dgm:pt>
    <dgm:pt modelId="{B8A3EF81-A38F-4ED7-ADF6-791949FBB8BB}" type="parTrans" cxnId="{D2A04F65-1C75-4A29-B92A-B1DAC67A7F1A}">
      <dgm:prSet/>
      <dgm:spPr/>
      <dgm:t>
        <a:bodyPr/>
        <a:lstStyle/>
        <a:p>
          <a:endParaRPr lang="en-US"/>
        </a:p>
      </dgm:t>
    </dgm:pt>
    <dgm:pt modelId="{2D2B18F1-3EA3-4153-A2C7-1654852367F2}" type="sibTrans" cxnId="{D2A04F65-1C75-4A29-B92A-B1DAC67A7F1A}">
      <dgm:prSet/>
      <dgm:spPr/>
      <dgm:t>
        <a:bodyPr/>
        <a:lstStyle/>
        <a:p>
          <a:endParaRPr lang="en-US"/>
        </a:p>
      </dgm:t>
    </dgm:pt>
    <dgm:pt modelId="{B8A2F595-F2F0-4F8F-8049-94534C63830A}" type="pres">
      <dgm:prSet presAssocID="{7AE17456-FF75-45C8-946B-05B9297C1D6B}" presName="Name0" presStyleCnt="0">
        <dgm:presLayoutVars>
          <dgm:chPref val="3"/>
          <dgm:dir/>
          <dgm:animLvl val="lvl"/>
          <dgm:resizeHandles/>
        </dgm:presLayoutVars>
      </dgm:prSet>
      <dgm:spPr/>
      <dgm:t>
        <a:bodyPr/>
        <a:lstStyle/>
        <a:p>
          <a:endParaRPr lang="en-US"/>
        </a:p>
      </dgm:t>
    </dgm:pt>
    <dgm:pt modelId="{C1E7DD9E-7EF1-4187-A577-33876D615858}" type="pres">
      <dgm:prSet presAssocID="{4E1A6243-5B5E-4B07-B401-3ABC5BDD9855}" presName="horFlow" presStyleCnt="0"/>
      <dgm:spPr/>
    </dgm:pt>
    <dgm:pt modelId="{2EF6ED6D-0AEE-4848-9C3C-39DB8FAA11B6}" type="pres">
      <dgm:prSet presAssocID="{4E1A6243-5B5E-4B07-B401-3ABC5BDD9855}" presName="bigChev" presStyleLbl="node1" presStyleIdx="0" presStyleCnt="1" custScaleX="37091" custScaleY="42244"/>
      <dgm:spPr/>
      <dgm:t>
        <a:bodyPr/>
        <a:lstStyle/>
        <a:p>
          <a:endParaRPr lang="en-US"/>
        </a:p>
      </dgm:t>
    </dgm:pt>
    <dgm:pt modelId="{2EFCB878-8A6C-423D-952F-BE51F89C9286}" type="pres">
      <dgm:prSet presAssocID="{B8A3EF81-A38F-4ED7-ADF6-791949FBB8BB}" presName="parTrans" presStyleCnt="0"/>
      <dgm:spPr/>
    </dgm:pt>
    <dgm:pt modelId="{3D183A4C-8D11-4321-B0D9-B1722FE0A68B}" type="pres">
      <dgm:prSet presAssocID="{3E00D15B-71D6-4B3E-8434-0BD54616AB31}" presName="node" presStyleLbl="alignAccFollowNode1" presStyleIdx="0" presStyleCnt="1" custScaleX="91418" custScaleY="50897">
        <dgm:presLayoutVars>
          <dgm:bulletEnabled val="1"/>
        </dgm:presLayoutVars>
      </dgm:prSet>
      <dgm:spPr/>
      <dgm:t>
        <a:bodyPr/>
        <a:lstStyle/>
        <a:p>
          <a:endParaRPr lang="en-US"/>
        </a:p>
      </dgm:t>
    </dgm:pt>
  </dgm:ptLst>
  <dgm:cxnLst>
    <dgm:cxn modelId="{D2A04F65-1C75-4A29-B92A-B1DAC67A7F1A}" srcId="{4E1A6243-5B5E-4B07-B401-3ABC5BDD9855}" destId="{3E00D15B-71D6-4B3E-8434-0BD54616AB31}" srcOrd="0" destOrd="0" parTransId="{B8A3EF81-A38F-4ED7-ADF6-791949FBB8BB}" sibTransId="{2D2B18F1-3EA3-4153-A2C7-1654852367F2}"/>
    <dgm:cxn modelId="{2DF24970-36D7-4075-8098-8768D4CCACA7}" type="presOf" srcId="{7AE17456-FF75-45C8-946B-05B9297C1D6B}" destId="{B8A2F595-F2F0-4F8F-8049-94534C63830A}" srcOrd="0" destOrd="0" presId="urn:microsoft.com/office/officeart/2005/8/layout/lProcess3"/>
    <dgm:cxn modelId="{9981B8FB-AF43-41D1-8066-E93281E84A13}" srcId="{7AE17456-FF75-45C8-946B-05B9297C1D6B}" destId="{4E1A6243-5B5E-4B07-B401-3ABC5BDD9855}" srcOrd="0" destOrd="0" parTransId="{15E6BAD3-008B-4467-B01A-6D03EAC295E8}" sibTransId="{90286B1C-D7CB-4FB2-8765-E1F2DD9227C6}"/>
    <dgm:cxn modelId="{A3F6E349-2AA1-4CDE-9746-DE7500058A3B}" type="presOf" srcId="{4E1A6243-5B5E-4B07-B401-3ABC5BDD9855}" destId="{2EF6ED6D-0AEE-4848-9C3C-39DB8FAA11B6}" srcOrd="0" destOrd="0" presId="urn:microsoft.com/office/officeart/2005/8/layout/lProcess3"/>
    <dgm:cxn modelId="{7EB856E1-06DD-4916-9A17-BD42520138FE}" type="presOf" srcId="{3E00D15B-71D6-4B3E-8434-0BD54616AB31}" destId="{3D183A4C-8D11-4321-B0D9-B1722FE0A68B}" srcOrd="0" destOrd="0" presId="urn:microsoft.com/office/officeart/2005/8/layout/lProcess3"/>
    <dgm:cxn modelId="{889283AD-5F92-4B0C-A8D4-4EF56BF2DB84}" type="presParOf" srcId="{B8A2F595-F2F0-4F8F-8049-94534C63830A}" destId="{C1E7DD9E-7EF1-4187-A577-33876D615858}" srcOrd="0" destOrd="0" presId="urn:microsoft.com/office/officeart/2005/8/layout/lProcess3"/>
    <dgm:cxn modelId="{5834E39B-781C-4157-BE32-9C0104941BD4}" type="presParOf" srcId="{C1E7DD9E-7EF1-4187-A577-33876D615858}" destId="{2EF6ED6D-0AEE-4848-9C3C-39DB8FAA11B6}" srcOrd="0" destOrd="0" presId="urn:microsoft.com/office/officeart/2005/8/layout/lProcess3"/>
    <dgm:cxn modelId="{7B65E382-9A40-418E-9E4D-A678CE48B7A8}" type="presParOf" srcId="{C1E7DD9E-7EF1-4187-A577-33876D615858}" destId="{2EFCB878-8A6C-423D-952F-BE51F89C9286}" srcOrd="1" destOrd="0" presId="urn:microsoft.com/office/officeart/2005/8/layout/lProcess3"/>
    <dgm:cxn modelId="{85D732A5-1ED4-437A-9DB1-73E36E671D85}" type="presParOf" srcId="{C1E7DD9E-7EF1-4187-A577-33876D615858}" destId="{3D183A4C-8D11-4321-B0D9-B1722FE0A68B}" srcOrd="2"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3645"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smtClean="0"/>
            <a:t>SESSION 1: Setting up for Success</a:t>
          </a:r>
          <a:endParaRPr lang="en-US" sz="1400" kern="1200"/>
        </a:p>
      </dsp:txBody>
      <dsp:txXfrm>
        <a:off x="3645" y="1353819"/>
        <a:ext cx="1096496" cy="1353819"/>
      </dsp:txXfrm>
    </dsp:sp>
    <dsp:sp modelId="{0304F202-A9F3-479D-BEB1-3ABB9CCAFAF9}">
      <dsp:nvSpPr>
        <dsp:cNvPr id="0" name=""/>
        <dsp:cNvSpPr/>
      </dsp:nvSpPr>
      <dsp:spPr>
        <a:xfrm>
          <a:off x="36540" y="203072"/>
          <a:ext cx="1030706"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33037"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lvl="0" algn="ctr" defTabSz="622300">
            <a:lnSpc>
              <a:spcPct val="90000"/>
            </a:lnSpc>
            <a:spcBef>
              <a:spcPct val="0"/>
            </a:spcBef>
            <a:spcAft>
              <a:spcPct val="35000"/>
            </a:spcAft>
          </a:pPr>
          <a:r>
            <a:rPr lang="en-US" sz="1400" i="1" kern="1200" smtClean="0">
              <a:solidFill>
                <a:schemeClr val="accent4"/>
              </a:solidFill>
            </a:rPr>
            <a:t>TECHNOLOGY TRAINING PART 1: Preparing</a:t>
          </a:r>
          <a:br>
            <a:rPr lang="en-US" sz="1400" i="1" kern="1200" smtClean="0">
              <a:solidFill>
                <a:schemeClr val="accent4"/>
              </a:solidFill>
            </a:rPr>
          </a:br>
          <a:r>
            <a:rPr lang="en-US" sz="1400" i="1" kern="1200" smtClean="0">
              <a:solidFill>
                <a:schemeClr val="accent4"/>
              </a:solidFill>
            </a:rPr>
            <a:t>Your Data Structures</a:t>
          </a:r>
          <a:endParaRPr lang="en-US" sz="1400" kern="1200">
            <a:solidFill>
              <a:schemeClr val="accent4"/>
            </a:solidFill>
          </a:endParaRPr>
        </a:p>
      </dsp:txBody>
      <dsp:txXfrm>
        <a:off x="1133037" y="1353819"/>
        <a:ext cx="1096496" cy="1353819"/>
      </dsp:txXfrm>
    </dsp:sp>
    <dsp:sp modelId="{AF799562-D0FE-4304-8CBE-F6EBFAE4013A}">
      <dsp:nvSpPr>
        <dsp:cNvPr id="0" name=""/>
        <dsp:cNvSpPr/>
      </dsp:nvSpPr>
      <dsp:spPr>
        <a:xfrm>
          <a:off x="1165932" y="203072"/>
          <a:ext cx="1030706"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262428"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smtClean="0"/>
            <a:t>SESSION 2: Monitoring and </a:t>
          </a:r>
          <a:r>
            <a:rPr lang="en-US" sz="1400" kern="1200" err="1" smtClean="0"/>
            <a:t>Communi-cating</a:t>
          </a:r>
          <a:r>
            <a:rPr lang="en-US" sz="1400" kern="1200" smtClean="0"/>
            <a:t> for Success</a:t>
          </a:r>
          <a:endParaRPr lang="en-US" sz="1400" kern="1200"/>
        </a:p>
      </dsp:txBody>
      <dsp:txXfrm>
        <a:off x="2262428" y="1353819"/>
        <a:ext cx="1096496" cy="1353819"/>
      </dsp:txXfrm>
    </dsp:sp>
    <dsp:sp modelId="{069CDC01-BE12-484D-9486-671E87A5E1A9}">
      <dsp:nvSpPr>
        <dsp:cNvPr id="0" name=""/>
        <dsp:cNvSpPr/>
      </dsp:nvSpPr>
      <dsp:spPr>
        <a:xfrm>
          <a:off x="2295323" y="203072"/>
          <a:ext cx="1030706"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391820"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lvl="0" algn="ctr" defTabSz="622300">
            <a:lnSpc>
              <a:spcPct val="90000"/>
            </a:lnSpc>
            <a:spcBef>
              <a:spcPct val="0"/>
            </a:spcBef>
            <a:spcAft>
              <a:spcPct val="35000"/>
            </a:spcAft>
          </a:pPr>
          <a:r>
            <a:rPr lang="en-US" sz="1400" i="1" kern="1200" smtClean="0">
              <a:solidFill>
                <a:schemeClr val="accent4"/>
              </a:solidFill>
            </a:rPr>
            <a:t>TECHNOLOGY TRAINING PART 2: Preparing </a:t>
          </a:r>
          <a:r>
            <a:rPr lang="en-US" sz="1400" i="1" kern="1200" err="1" smtClean="0">
              <a:solidFill>
                <a:schemeClr val="accent4"/>
              </a:solidFill>
            </a:rPr>
            <a:t>Implementa-tion</a:t>
          </a:r>
          <a:r>
            <a:rPr lang="en-US" sz="1400" i="1" kern="1200" smtClean="0">
              <a:solidFill>
                <a:schemeClr val="accent4"/>
              </a:solidFill>
            </a:rPr>
            <a:t> Reports</a:t>
          </a:r>
          <a:endParaRPr lang="en-US" sz="1400" i="1" kern="1200">
            <a:solidFill>
              <a:schemeClr val="accent4"/>
            </a:solidFill>
          </a:endParaRPr>
        </a:p>
      </dsp:txBody>
      <dsp:txXfrm>
        <a:off x="3391820" y="1353819"/>
        <a:ext cx="1096496" cy="1353819"/>
      </dsp:txXfrm>
    </dsp:sp>
    <dsp:sp modelId="{640B4EA2-5D13-4CA1-86A9-3221B0994580}">
      <dsp:nvSpPr>
        <dsp:cNvPr id="0" name=""/>
        <dsp:cNvSpPr/>
      </dsp:nvSpPr>
      <dsp:spPr>
        <a:xfrm>
          <a:off x="3424715" y="203072"/>
          <a:ext cx="1030706"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521211" y="0"/>
          <a:ext cx="1096496"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smtClean="0"/>
            <a:t>SESSION 3: Using Your Data to Inform Instruction</a:t>
          </a:r>
          <a:endParaRPr lang="en-US" sz="1400" kern="1200"/>
        </a:p>
      </dsp:txBody>
      <dsp:txXfrm>
        <a:off x="4521211" y="1353819"/>
        <a:ext cx="1096496" cy="1353819"/>
      </dsp:txXfrm>
    </dsp:sp>
    <dsp:sp modelId="{1722C8D5-9191-4617-9A5C-B2D813A9D915}">
      <dsp:nvSpPr>
        <dsp:cNvPr id="0" name=""/>
        <dsp:cNvSpPr/>
      </dsp:nvSpPr>
      <dsp:spPr>
        <a:xfrm>
          <a:off x="4554106" y="203072"/>
          <a:ext cx="1030706"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650603" y="0"/>
          <a:ext cx="1096496"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smtClean="0"/>
            <a:t>SESSION 4: </a:t>
          </a:r>
          <a:br>
            <a:rPr lang="en-US" sz="1400" kern="1200" smtClean="0"/>
          </a:br>
          <a:r>
            <a:rPr lang="en-US" sz="1400" kern="1200" smtClean="0"/>
            <a:t>True Integration</a:t>
          </a:r>
          <a:endParaRPr lang="en-US" sz="1400" kern="1200"/>
        </a:p>
      </dsp:txBody>
      <dsp:txXfrm>
        <a:off x="5650603" y="1353819"/>
        <a:ext cx="1096496" cy="1353819"/>
      </dsp:txXfrm>
    </dsp:sp>
    <dsp:sp modelId="{0ED1F304-354B-4320-B27C-70A3951670CA}">
      <dsp:nvSpPr>
        <dsp:cNvPr id="0" name=""/>
        <dsp:cNvSpPr/>
      </dsp:nvSpPr>
      <dsp:spPr>
        <a:xfrm>
          <a:off x="5683498" y="203072"/>
          <a:ext cx="1030706"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779995"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smtClean="0"/>
            <a:t>SESSION 5: Planning for the Year Ahead</a:t>
          </a:r>
          <a:endParaRPr lang="en-US" sz="1400" kern="1200"/>
        </a:p>
      </dsp:txBody>
      <dsp:txXfrm>
        <a:off x="6779995" y="1353819"/>
        <a:ext cx="1096496" cy="1353819"/>
      </dsp:txXfrm>
    </dsp:sp>
    <dsp:sp modelId="{92DE6F99-74F9-48AD-8F0A-3356A4758B7E}">
      <dsp:nvSpPr>
        <dsp:cNvPr id="0" name=""/>
        <dsp:cNvSpPr/>
      </dsp:nvSpPr>
      <dsp:spPr>
        <a:xfrm>
          <a:off x="6812889" y="203072"/>
          <a:ext cx="1030706"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7909386"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i="1" kern="1200" smtClean="0">
              <a:solidFill>
                <a:schemeClr val="accent4"/>
              </a:solidFill>
            </a:rPr>
            <a:t>SUMMER SUPPORT</a:t>
          </a:r>
          <a:endParaRPr lang="en-US" sz="1400" i="1" kern="1200">
            <a:solidFill>
              <a:schemeClr val="accent4"/>
            </a:solidFill>
          </a:endParaRPr>
        </a:p>
      </dsp:txBody>
      <dsp:txXfrm>
        <a:off x="7909386" y="1353819"/>
        <a:ext cx="1096496" cy="1353819"/>
      </dsp:txXfrm>
    </dsp:sp>
    <dsp:sp modelId="{55472D87-4270-4864-9513-C4EF84F48593}">
      <dsp:nvSpPr>
        <dsp:cNvPr id="0" name=""/>
        <dsp:cNvSpPr/>
      </dsp:nvSpPr>
      <dsp:spPr>
        <a:xfrm>
          <a:off x="7942281" y="203072"/>
          <a:ext cx="1030706"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360381" y="2703864"/>
          <a:ext cx="8288766"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6ED6D-0AEE-4848-9C3C-39DB8FAA11B6}">
      <dsp:nvSpPr>
        <dsp:cNvPr id="0" name=""/>
        <dsp:cNvSpPr/>
      </dsp:nvSpPr>
      <dsp:spPr>
        <a:xfrm>
          <a:off x="106140" y="229212"/>
          <a:ext cx="2261929" cy="1126206"/>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t>After Screening</a:t>
          </a:r>
          <a:endParaRPr lang="en-US" sz="2000" kern="1200" dirty="0"/>
        </a:p>
      </dsp:txBody>
      <dsp:txXfrm>
        <a:off x="669243" y="229212"/>
        <a:ext cx="1135723" cy="1126206"/>
      </dsp:txXfrm>
    </dsp:sp>
    <dsp:sp modelId="{3D183A4C-8D11-4321-B0D9-B1722FE0A68B}">
      <dsp:nvSpPr>
        <dsp:cNvPr id="0" name=""/>
        <dsp:cNvSpPr/>
      </dsp:nvSpPr>
      <dsp:spPr>
        <a:xfrm>
          <a:off x="1501634" y="229205"/>
          <a:ext cx="5057113" cy="1126219"/>
        </a:xfrm>
        <a:prstGeom prst="chevron">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en-US" sz="3600" kern="1200" dirty="0" smtClean="0"/>
            <a:t>Interpreting </a:t>
          </a:r>
          <a:endParaRPr lang="en-US" sz="3600" kern="1200" dirty="0"/>
        </a:p>
      </dsp:txBody>
      <dsp:txXfrm>
        <a:off x="2064744" y="229205"/>
        <a:ext cx="3930894" cy="11262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6477000" cy="111940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smtClean="0"/>
            <a:t>Systematic Screening</a:t>
          </a:r>
          <a:endParaRPr lang="en-US" sz="3600" b="1" kern="1200"/>
        </a:p>
      </dsp:txBody>
      <dsp:txXfrm>
        <a:off x="0" y="3410516"/>
        <a:ext cx="6477000" cy="604480"/>
      </dsp:txXfrm>
    </dsp:sp>
    <dsp:sp modelId="{7951155A-7E89-44A9-9BF7-5C790023F098}">
      <dsp:nvSpPr>
        <dsp:cNvPr id="0" name=""/>
        <dsp:cNvSpPr/>
      </dsp:nvSpPr>
      <dsp:spPr>
        <a:xfrm>
          <a:off x="0" y="3992608"/>
          <a:ext cx="3238500" cy="51492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r>
            <a:rPr lang="en-US" sz="3100" kern="1200" smtClean="0"/>
            <a:t>Academic</a:t>
          </a:r>
          <a:endParaRPr lang="en-US" sz="3100" kern="1200"/>
        </a:p>
      </dsp:txBody>
      <dsp:txXfrm>
        <a:off x="0" y="3992608"/>
        <a:ext cx="3238500" cy="514927"/>
      </dsp:txXfrm>
    </dsp:sp>
    <dsp:sp modelId="{CD5EA9AD-1FF3-4544-A506-1F718852DBF6}">
      <dsp:nvSpPr>
        <dsp:cNvPr id="0" name=""/>
        <dsp:cNvSpPr/>
      </dsp:nvSpPr>
      <dsp:spPr>
        <a:xfrm>
          <a:off x="3238500" y="3992608"/>
          <a:ext cx="3238500" cy="51492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r>
            <a:rPr lang="en-US" sz="3100" kern="1200" smtClean="0"/>
            <a:t>Behavior</a:t>
          </a:r>
          <a:endParaRPr lang="en-US" sz="3100" kern="1200"/>
        </a:p>
      </dsp:txBody>
      <dsp:txXfrm>
        <a:off x="3238500" y="3992608"/>
        <a:ext cx="3238500" cy="514927"/>
      </dsp:txXfrm>
    </dsp:sp>
    <dsp:sp modelId="{92EA4F5A-0FF3-4211-A131-F9B49768E899}">
      <dsp:nvSpPr>
        <dsp:cNvPr id="0" name=""/>
        <dsp:cNvSpPr/>
      </dsp:nvSpPr>
      <dsp:spPr>
        <a:xfrm rot="10800000">
          <a:off x="0" y="1705658"/>
          <a:ext cx="6477000" cy="1721648"/>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smtClean="0"/>
            <a:t>Treatment Integrity</a:t>
          </a:r>
          <a:endParaRPr lang="en-US" sz="3600" b="1" kern="1200"/>
        </a:p>
      </dsp:txBody>
      <dsp:txXfrm rot="-10800000">
        <a:off x="0" y="1705658"/>
        <a:ext cx="6477000" cy="604298"/>
      </dsp:txXfrm>
    </dsp:sp>
    <dsp:sp modelId="{A61109AB-58A7-4C13-A5D2-CA6A251B88F0}">
      <dsp:nvSpPr>
        <dsp:cNvPr id="0" name=""/>
        <dsp:cNvSpPr/>
      </dsp:nvSpPr>
      <dsp:spPr>
        <a:xfrm>
          <a:off x="0" y="2309957"/>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0" y="2309957"/>
        <a:ext cx="3238500" cy="514773"/>
      </dsp:txXfrm>
    </dsp:sp>
    <dsp:sp modelId="{9C19B259-35BE-4E6C-AFCF-446C3F9B1DCD}">
      <dsp:nvSpPr>
        <dsp:cNvPr id="0" name=""/>
        <dsp:cNvSpPr/>
      </dsp:nvSpPr>
      <dsp:spPr>
        <a:xfrm>
          <a:off x="3238500" y="2309957"/>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3238500" y="2309957"/>
        <a:ext cx="3238500" cy="514773"/>
      </dsp:txXfrm>
    </dsp:sp>
    <dsp:sp modelId="{1E4F588E-03BB-45C8-87EE-6965E618E9BF}">
      <dsp:nvSpPr>
        <dsp:cNvPr id="0" name=""/>
        <dsp:cNvSpPr/>
      </dsp:nvSpPr>
      <dsp:spPr>
        <a:xfrm rot="10800000">
          <a:off x="0" y="800"/>
          <a:ext cx="6477000" cy="1721648"/>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smtClean="0"/>
            <a:t>Social Validity</a:t>
          </a:r>
          <a:endParaRPr lang="en-US" sz="3600" b="1" kern="1200"/>
        </a:p>
      </dsp:txBody>
      <dsp:txXfrm rot="-10800000">
        <a:off x="0" y="800"/>
        <a:ext cx="6477000" cy="604298"/>
      </dsp:txXfrm>
    </dsp:sp>
    <dsp:sp modelId="{1089999C-8267-48BC-A665-5A0CF5DB29FD}">
      <dsp:nvSpPr>
        <dsp:cNvPr id="0" name=""/>
        <dsp:cNvSpPr/>
      </dsp:nvSpPr>
      <dsp:spPr>
        <a:xfrm>
          <a:off x="0" y="605099"/>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0" y="605099"/>
        <a:ext cx="3238500" cy="514773"/>
      </dsp:txXfrm>
    </dsp:sp>
    <dsp:sp modelId="{ECFD427D-5D07-4820-81E5-F9AAF6F7B224}">
      <dsp:nvSpPr>
        <dsp:cNvPr id="0" name=""/>
        <dsp:cNvSpPr/>
      </dsp:nvSpPr>
      <dsp:spPr>
        <a:xfrm>
          <a:off x="3238500" y="605099"/>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3238500" y="605099"/>
        <a:ext cx="3238500" cy="5147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6ED6D-0AEE-4848-9C3C-39DB8FAA11B6}">
      <dsp:nvSpPr>
        <dsp:cNvPr id="0" name=""/>
        <dsp:cNvSpPr/>
      </dsp:nvSpPr>
      <dsp:spPr>
        <a:xfrm>
          <a:off x="12835" y="180771"/>
          <a:ext cx="2344546" cy="1078870"/>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Body)"/>
            </a:rPr>
            <a:t>Before Screening</a:t>
          </a:r>
          <a:endParaRPr lang="en-US" sz="2000" kern="1200" dirty="0">
            <a:latin typeface="Calibri (Body)"/>
          </a:endParaRPr>
        </a:p>
      </dsp:txBody>
      <dsp:txXfrm>
        <a:off x="552270" y="180771"/>
        <a:ext cx="1265676" cy="1078870"/>
      </dsp:txXfrm>
    </dsp:sp>
    <dsp:sp modelId="{3D183A4C-8D11-4321-B0D9-B1722FE0A68B}">
      <dsp:nvSpPr>
        <dsp:cNvPr id="0" name=""/>
        <dsp:cNvSpPr/>
      </dsp:nvSpPr>
      <dsp:spPr>
        <a:xfrm>
          <a:off x="1527363" y="180764"/>
          <a:ext cx="4844558" cy="1078883"/>
        </a:xfrm>
        <a:prstGeom prst="chevron">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en-US" sz="3600" kern="1200" dirty="0" smtClean="0">
              <a:latin typeface="Calibri (Body)"/>
            </a:rPr>
            <a:t>Preparing</a:t>
          </a:r>
          <a:endParaRPr lang="en-US" sz="3600" kern="1200" dirty="0">
            <a:latin typeface="Calibri (Body)"/>
          </a:endParaRPr>
        </a:p>
      </dsp:txBody>
      <dsp:txXfrm>
        <a:off x="2066805" y="180764"/>
        <a:ext cx="3765675" cy="10788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6ED6D-0AEE-4848-9C3C-39DB8FAA11B6}">
      <dsp:nvSpPr>
        <dsp:cNvPr id="0" name=""/>
        <dsp:cNvSpPr/>
      </dsp:nvSpPr>
      <dsp:spPr>
        <a:xfrm>
          <a:off x="1059" y="161941"/>
          <a:ext cx="2450835" cy="1116530"/>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Body)"/>
            </a:rPr>
            <a:t>During Screening</a:t>
          </a:r>
          <a:endParaRPr lang="en-US" sz="2000" kern="1200" dirty="0">
            <a:latin typeface="Calibri (Body)"/>
          </a:endParaRPr>
        </a:p>
      </dsp:txBody>
      <dsp:txXfrm>
        <a:off x="559324" y="161941"/>
        <a:ext cx="1334305" cy="1116530"/>
      </dsp:txXfrm>
    </dsp:sp>
    <dsp:sp modelId="{3D183A4C-8D11-4321-B0D9-B1722FE0A68B}">
      <dsp:nvSpPr>
        <dsp:cNvPr id="0" name=""/>
        <dsp:cNvSpPr/>
      </dsp:nvSpPr>
      <dsp:spPr>
        <a:xfrm>
          <a:off x="1592902" y="161934"/>
          <a:ext cx="5013665" cy="1116544"/>
        </a:xfrm>
        <a:prstGeom prst="chevron">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en-US" sz="3600" kern="1200" dirty="0" smtClean="0">
              <a:latin typeface="Calibri (Body)"/>
            </a:rPr>
            <a:t>Screening</a:t>
          </a:r>
          <a:endParaRPr lang="en-US" sz="3600" kern="1200" dirty="0">
            <a:latin typeface="Calibri (Body)"/>
          </a:endParaRPr>
        </a:p>
      </dsp:txBody>
      <dsp:txXfrm>
        <a:off x="2151174" y="161934"/>
        <a:ext cx="3897121" cy="11165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6ED6D-0AEE-4848-9C3C-39DB8FAA11B6}">
      <dsp:nvSpPr>
        <dsp:cNvPr id="0" name=""/>
        <dsp:cNvSpPr/>
      </dsp:nvSpPr>
      <dsp:spPr>
        <a:xfrm>
          <a:off x="105431" y="232973"/>
          <a:ext cx="2246823" cy="1118684"/>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t>After Screening</a:t>
          </a:r>
          <a:endParaRPr lang="en-US" sz="2000" kern="1200" dirty="0"/>
        </a:p>
      </dsp:txBody>
      <dsp:txXfrm>
        <a:off x="664773" y="232973"/>
        <a:ext cx="1128139" cy="1118684"/>
      </dsp:txXfrm>
    </dsp:sp>
    <dsp:sp modelId="{3D183A4C-8D11-4321-B0D9-B1722FE0A68B}">
      <dsp:nvSpPr>
        <dsp:cNvPr id="0" name=""/>
        <dsp:cNvSpPr/>
      </dsp:nvSpPr>
      <dsp:spPr>
        <a:xfrm>
          <a:off x="1491605" y="232966"/>
          <a:ext cx="5023338" cy="1118698"/>
        </a:xfrm>
        <a:prstGeom prst="chevron">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en-US" sz="3600" kern="1200" dirty="0" smtClean="0"/>
            <a:t>Interpreting </a:t>
          </a:r>
          <a:endParaRPr lang="en-US" sz="3600" kern="1200" dirty="0"/>
        </a:p>
      </dsp:txBody>
      <dsp:txXfrm>
        <a:off x="2050954" y="232966"/>
        <a:ext cx="3904640" cy="111869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56883"/>
          <a:ext cx="8244916" cy="9324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We think we know what we need so we are planning to move forward (evidence-based)</a:t>
          </a:r>
        </a:p>
      </dsp:txBody>
      <dsp:txXfrm>
        <a:off x="0" y="356883"/>
        <a:ext cx="8244916" cy="932400"/>
      </dsp:txXfrm>
    </dsp:sp>
    <dsp:sp modelId="{1C83B8A7-E55A-4A95-9C9B-A2BC7606356D}">
      <dsp:nvSpPr>
        <dsp:cNvPr id="0" name=""/>
        <dsp:cNvSpPr/>
      </dsp:nvSpPr>
      <dsp:spPr>
        <a:xfrm>
          <a:off x="412245" y="1207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Exploration &amp; Adoption</a:t>
          </a:r>
        </a:p>
      </dsp:txBody>
      <dsp:txXfrm>
        <a:off x="435302" y="143780"/>
        <a:ext cx="4099223" cy="426206"/>
      </dsp:txXfrm>
    </dsp:sp>
    <dsp:sp modelId="{C3D4A2DB-AD52-4904-A56F-39717FFF0012}">
      <dsp:nvSpPr>
        <dsp:cNvPr id="0" name=""/>
        <dsp:cNvSpPr/>
      </dsp:nvSpPr>
      <dsp:spPr>
        <a:xfrm>
          <a:off x="0" y="1611843"/>
          <a:ext cx="8244916" cy="69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Let’s make sure we’re ready to implement (capacity infrastructure)</a:t>
          </a:r>
          <a:endParaRPr lang="en-US" sz="1700" kern="1200" spc="-40" baseline="0" dirty="0"/>
        </a:p>
      </dsp:txBody>
      <dsp:txXfrm>
        <a:off x="0" y="1611843"/>
        <a:ext cx="8244916" cy="693000"/>
      </dsp:txXfrm>
    </dsp:sp>
    <dsp:sp modelId="{63DF7D70-FA28-4CB5-87C3-68C2218D59D9}">
      <dsp:nvSpPr>
        <dsp:cNvPr id="0" name=""/>
        <dsp:cNvSpPr/>
      </dsp:nvSpPr>
      <dsp:spPr>
        <a:xfrm>
          <a:off x="412245" y="13756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Installation</a:t>
          </a:r>
          <a:endParaRPr lang="en-US" sz="2600" b="0" kern="1200" dirty="0">
            <a:latin typeface="+mj-lt"/>
          </a:endParaRPr>
        </a:p>
      </dsp:txBody>
      <dsp:txXfrm>
        <a:off x="435302" y="1398740"/>
        <a:ext cx="4403782" cy="426206"/>
      </dsp:txXfrm>
    </dsp:sp>
    <dsp:sp modelId="{34868D5B-AE8B-4E00-8715-EF98D4DDE889}">
      <dsp:nvSpPr>
        <dsp:cNvPr id="0" name=""/>
        <dsp:cNvSpPr/>
      </dsp:nvSpPr>
      <dsp:spPr>
        <a:xfrm>
          <a:off x="0" y="2627403"/>
          <a:ext cx="8244916" cy="69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Let’s give it a try and evaluate (demonstration)</a:t>
          </a:r>
          <a:endParaRPr lang="en-US" sz="1700" kern="1200" spc="-40" baseline="0" dirty="0"/>
        </a:p>
      </dsp:txBody>
      <dsp:txXfrm>
        <a:off x="0" y="2627403"/>
        <a:ext cx="8244916" cy="6930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Initial Implementation</a:t>
          </a:r>
          <a:endParaRPr lang="en-US" sz="2600" b="0" kern="1200" dirty="0">
            <a:latin typeface="+mj-lt"/>
          </a:endParaRPr>
        </a:p>
      </dsp:txBody>
      <dsp:txXfrm>
        <a:off x="435302" y="2414300"/>
        <a:ext cx="4861227" cy="426206"/>
      </dsp:txXfrm>
    </dsp:sp>
    <dsp:sp modelId="{DDF6E055-97DD-47A5-B52B-4D4E9E2EADD0}">
      <dsp:nvSpPr>
        <dsp:cNvPr id="0" name=""/>
        <dsp:cNvSpPr/>
      </dsp:nvSpPr>
      <dsp:spPr>
        <a:xfrm>
          <a:off x="0" y="3642964"/>
          <a:ext cx="8244916" cy="69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That worked, let’s do it for real (investment)</a:t>
          </a:r>
          <a:endParaRPr lang="en-US" sz="1700" kern="1200" spc="-40" baseline="0" dirty="0"/>
        </a:p>
      </dsp:txBody>
      <dsp:txXfrm>
        <a:off x="0" y="3642964"/>
        <a:ext cx="8244916" cy="693000"/>
      </dsp:txXfrm>
    </dsp:sp>
    <dsp:sp modelId="{6D914A54-B7F6-4A24-9F6E-4AB6A8A63DE4}">
      <dsp:nvSpPr>
        <dsp:cNvPr id="0" name=""/>
        <dsp:cNvSpPr/>
      </dsp:nvSpPr>
      <dsp:spPr>
        <a:xfrm>
          <a:off x="412245" y="3406804"/>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Full Implementation</a:t>
          </a:r>
          <a:endParaRPr lang="en-US" sz="2600" b="0" kern="1200" dirty="0">
            <a:latin typeface="+mj-lt"/>
          </a:endParaRPr>
        </a:p>
      </dsp:txBody>
      <dsp:txXfrm>
        <a:off x="435302" y="3429861"/>
        <a:ext cx="5470518" cy="426206"/>
      </dsp:txXfrm>
    </dsp:sp>
    <dsp:sp modelId="{200C7944-57E3-44A0-ACC4-32F750BA3DB6}">
      <dsp:nvSpPr>
        <dsp:cNvPr id="0" name=""/>
        <dsp:cNvSpPr/>
      </dsp:nvSpPr>
      <dsp:spPr>
        <a:xfrm>
          <a:off x="0" y="4658524"/>
          <a:ext cx="8244916" cy="69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Let’s make it our way of doing business (institutionalized use)</a:t>
          </a:r>
          <a:endParaRPr lang="en-US" sz="1700" kern="1200" spc="-40" baseline="0" dirty="0"/>
        </a:p>
      </dsp:txBody>
      <dsp:txXfrm>
        <a:off x="0" y="4658524"/>
        <a:ext cx="8244916" cy="693000"/>
      </dsp:txXfrm>
    </dsp:sp>
    <dsp:sp modelId="{37644250-2239-41EF-88FE-BDEC6CDC8369}">
      <dsp:nvSpPr>
        <dsp:cNvPr id="0" name=""/>
        <dsp:cNvSpPr/>
      </dsp:nvSpPr>
      <dsp:spPr>
        <a:xfrm>
          <a:off x="412245" y="44223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lvl="0" algn="l" defTabSz="889000">
            <a:lnSpc>
              <a:spcPct val="90000"/>
            </a:lnSpc>
            <a:spcBef>
              <a:spcPct val="0"/>
            </a:spcBef>
            <a:spcAft>
              <a:spcPct val="35000"/>
            </a:spcAft>
          </a:pPr>
          <a:r>
            <a:rPr lang="en-US" sz="2000" b="0" kern="1200" dirty="0" smtClean="0">
              <a:latin typeface="+mj-lt"/>
            </a:rPr>
            <a:t>Sustainability &amp; Continuous Regeneration</a:t>
          </a:r>
          <a:endParaRPr lang="en-US" sz="2000" b="0" kern="1200" dirty="0">
            <a:latin typeface="+mj-lt"/>
          </a:endParaRPr>
        </a:p>
      </dsp:txBody>
      <dsp:txXfrm>
        <a:off x="435302" y="4445421"/>
        <a:ext cx="5928020" cy="4262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lvl="0" algn="r" defTabSz="533400">
            <a:lnSpc>
              <a:spcPct val="90000"/>
            </a:lnSpc>
            <a:spcBef>
              <a:spcPct val="0"/>
            </a:spcBef>
            <a:spcAft>
              <a:spcPct val="35000"/>
            </a:spcAft>
          </a:pPr>
          <a:r>
            <a:rPr lang="en-US" sz="1200" kern="1200">
              <a:latin typeface="Times New Roman" pitchFamily="18" charset="0"/>
              <a:cs typeface="Times New Roman" pitchFamily="18" charset="0"/>
            </a:rPr>
            <a:t> </a:t>
          </a:r>
          <a:r>
            <a:rPr lang="en-US" sz="1200" kern="1200" smtClean="0">
              <a:latin typeface="Times New Roman" pitchFamily="18" charset="0"/>
              <a:cs typeface="Times New Roman" pitchFamily="18" charset="0"/>
            </a:rPr>
            <a:t>Ci3T</a:t>
          </a:r>
          <a:r>
            <a:rPr lang="en-US" sz="1200" kern="1200">
              <a:latin typeface="Times New Roman" pitchFamily="18" charset="0"/>
              <a:cs typeface="Times New Roman" pitchFamily="18" charset="0"/>
            </a:rPr>
            <a: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lvl="0" algn="r" defTabSz="533400">
            <a:lnSpc>
              <a:spcPct val="90000"/>
            </a:lnSpc>
            <a:spcBef>
              <a:spcPct val="0"/>
            </a:spcBef>
            <a:spcAft>
              <a:spcPct val="35000"/>
            </a:spcAft>
          </a:pPr>
          <a:r>
            <a:rPr lang="en-US" sz="1200" kern="1200" smtClean="0">
              <a:latin typeface="Times New Roman" pitchFamily="18" charset="0"/>
              <a:cs typeface="Times New Roman" pitchFamily="18" charset="0"/>
            </a:rPr>
            <a:t>Ci3T</a:t>
          </a:r>
          <a:r>
            <a:rPr lang="en-US" sz="1200" kern="1200">
              <a:latin typeface="Times New Roman" pitchFamily="18" charset="0"/>
              <a:cs typeface="Times New Roman" pitchFamily="18" charset="0"/>
            </a:rPr>
            <a: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lvl="0" algn="r" defTabSz="533400">
            <a:lnSpc>
              <a:spcPct val="100000"/>
            </a:lnSpc>
            <a:spcBef>
              <a:spcPct val="0"/>
            </a:spcBef>
            <a:spcAft>
              <a:spcPts val="300"/>
            </a:spcAft>
          </a:pPr>
          <a:r>
            <a:rPr lang="en-US" sz="1200" kern="1200" smtClean="0">
              <a:latin typeface="Times New Roman" pitchFamily="18" charset="0"/>
              <a:cs typeface="Times New Roman" pitchFamily="18" charset="0"/>
            </a:rPr>
            <a:t>Ci3T</a:t>
          </a:r>
          <a:r>
            <a:rPr lang="en-US" sz="1200" kern="1200">
              <a:latin typeface="Times New Roman" pitchFamily="18" charset="0"/>
              <a:cs typeface="Times New Roman" pitchFamily="18" charset="0"/>
            </a:rPr>
            <a: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b="1" kern="1200">
              <a:latin typeface="Times New Roman" pitchFamily="18" charset="0"/>
              <a:cs typeface="Times New Roman" pitchFamily="18" charset="0"/>
            </a:rPr>
            <a:t>Session 1: </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Overview of </a:t>
          </a:r>
          <a:r>
            <a:rPr lang="en-US" sz="1200" kern="1200" smtClean="0">
              <a:latin typeface="Times New Roman" pitchFamily="18" charset="0"/>
              <a:cs typeface="Times New Roman" pitchFamily="18" charset="0"/>
            </a:rPr>
            <a:t>Ci3T </a:t>
          </a:r>
          <a:r>
            <a:rPr lang="en-US" sz="1200" kern="1200">
              <a:latin typeface="Times New Roman" pitchFamily="18" charset="0"/>
              <a:cs typeface="Times New Roman" pitchFamily="18" charset="0"/>
            </a:rPr>
            <a:t>Prevention Models</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Setting a Purpose</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Establish team meetings and roles</a:t>
          </a:r>
        </a:p>
        <a:p>
          <a:pPr lvl="0" algn="l" defTabSz="533400">
            <a:lnSpc>
              <a:spcPct val="90000"/>
            </a:lnSpc>
            <a:spcBef>
              <a:spcPct val="0"/>
            </a:spcBef>
            <a:spcAft>
              <a:spcPct val="35000"/>
            </a:spcAft>
          </a:pPr>
          <a:r>
            <a:rPr lang="en-US" sz="1200" b="1" kern="1200">
              <a:latin typeface="Times New Roman" pitchFamily="18" charset="0"/>
              <a:cs typeface="Times New Roman" pitchFamily="18" charset="0"/>
            </a:rPr>
            <a:t>Session 2:</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Mission and Purpose</a:t>
          </a:r>
        </a:p>
        <a:p>
          <a:pPr lvl="0" algn="l" defTabSz="533400">
            <a:lnSpc>
              <a:spcPct val="90000"/>
            </a:lnSpc>
            <a:spcBef>
              <a:spcPct val="0"/>
            </a:spcBef>
            <a:spcAft>
              <a:spcPct val="35000"/>
            </a:spcAft>
          </a:pPr>
          <a:r>
            <a:rPr lang="en-US" sz="1200" kern="1200" smtClean="0">
              <a:latin typeface="Times New Roman" pitchFamily="18" charset="0"/>
              <a:cs typeface="Times New Roman" pitchFamily="18" charset="0"/>
            </a:rPr>
            <a:t>Establish </a:t>
          </a:r>
          <a:r>
            <a:rPr lang="en-US" sz="1200" kern="1200">
              <a:latin typeface="Times New Roman" pitchFamily="18" charset="0"/>
              <a:cs typeface="Times New Roman" pitchFamily="18" charset="0"/>
            </a:rPr>
            <a:t>Roles and Responsibilities</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Procedures for Teaching</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Procedures for Reinforcing</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Reactive Plan</a:t>
          </a:r>
        </a:p>
        <a:p>
          <a:pPr lvl="0" algn="l" defTabSz="533400">
            <a:lnSpc>
              <a:spcPct val="90000"/>
            </a:lnSpc>
            <a:spcBef>
              <a:spcPct val="0"/>
            </a:spcBef>
            <a:spcAft>
              <a:spcPct val="35000"/>
            </a:spcAft>
          </a:pPr>
          <a:r>
            <a:rPr lang="en-US" sz="1200" b="1" kern="1200">
              <a:latin typeface="Times New Roman" pitchFamily="18" charset="0"/>
              <a:cs typeface="Times New Roman" pitchFamily="18" charset="0"/>
            </a:rPr>
            <a:t>Session 3:</a:t>
          </a:r>
        </a:p>
        <a:p>
          <a:pPr lvl="0" algn="l" defTabSz="533400">
            <a:lnSpc>
              <a:spcPct val="90000"/>
            </a:lnSpc>
            <a:spcBef>
              <a:spcPct val="0"/>
            </a:spcBef>
            <a:spcAft>
              <a:spcPct val="35000"/>
            </a:spcAft>
          </a:pPr>
          <a:r>
            <a:rPr lang="en-US" sz="1200" b="0" kern="1200">
              <a:latin typeface="Times New Roman" pitchFamily="18" charset="0"/>
              <a:cs typeface="Times New Roman" pitchFamily="18" charset="0"/>
            </a:rPr>
            <a:t>Procedures for Monitoring</a:t>
          </a:r>
        </a:p>
        <a:p>
          <a:pPr lvl="0" algn="l" defTabSz="533400">
            <a:lnSpc>
              <a:spcPct val="90000"/>
            </a:lnSpc>
            <a:spcBef>
              <a:spcPct val="0"/>
            </a:spcBef>
            <a:spcAft>
              <a:spcPct val="35000"/>
            </a:spcAft>
          </a:pPr>
          <a:r>
            <a:rPr lang="en-US" sz="1200" b="1" kern="1200">
              <a:latin typeface="Times New Roman" pitchFamily="18" charset="0"/>
              <a:cs typeface="Times New Roman" pitchFamily="18" charset="0"/>
            </a:rPr>
            <a:t>Session 4: </a:t>
          </a:r>
        </a:p>
        <a:p>
          <a:pPr lvl="0" algn="l" defTabSz="533400">
            <a:lnSpc>
              <a:spcPct val="90000"/>
            </a:lnSpc>
            <a:spcBef>
              <a:spcPct val="0"/>
            </a:spcBef>
            <a:spcAft>
              <a:spcPct val="35000"/>
            </a:spcAft>
          </a:pPr>
          <a:r>
            <a:rPr lang="en-US" sz="1200" b="0" kern="1200">
              <a:latin typeface="Times New Roman" pitchFamily="18" charset="0"/>
              <a:cs typeface="Times New Roman" pitchFamily="18" charset="0"/>
            </a:rPr>
            <a:t>Revise Primary Plan using Stakeholder feedback</a:t>
          </a:r>
        </a:p>
        <a:p>
          <a:pPr lvl="0" algn="l" defTabSz="533400">
            <a:lnSpc>
              <a:spcPct val="90000"/>
            </a:lnSpc>
            <a:spcBef>
              <a:spcPct val="0"/>
            </a:spcBef>
            <a:spcAft>
              <a:spcPct val="35000"/>
            </a:spcAft>
          </a:pPr>
          <a:r>
            <a:rPr lang="en-US" sz="1200" b="0" kern="1200">
              <a:latin typeface="Times New Roman" pitchFamily="18" charset="0"/>
              <a:cs typeface="Times New Roman" pitchFamily="18" charset="0"/>
            </a:rPr>
            <a:t>Prepare </a:t>
          </a:r>
          <a:r>
            <a:rPr lang="en-US" sz="1200" b="0" kern="1200" smtClean="0">
              <a:latin typeface="Times New Roman" pitchFamily="18" charset="0"/>
              <a:cs typeface="Times New Roman" pitchFamily="18" charset="0"/>
            </a:rPr>
            <a:t>presentation</a:t>
          </a:r>
          <a:endParaRPr lang="en-US" sz="1200" b="0" kern="1200">
            <a:latin typeface="Times New Roman" pitchFamily="18" charset="0"/>
            <a:cs typeface="Times New Roman" pitchFamily="18" charset="0"/>
          </a:endParaRPr>
        </a:p>
        <a:p>
          <a:pPr lvl="0" algn="l" defTabSz="533400">
            <a:lnSpc>
              <a:spcPct val="90000"/>
            </a:lnSpc>
            <a:spcBef>
              <a:spcPct val="0"/>
            </a:spcBef>
            <a:spcAft>
              <a:spcPct val="35000"/>
            </a:spcAft>
          </a:pPr>
          <a:endParaRPr lang="en-US" sz="1200" kern="1200">
            <a:latin typeface="Times New Roman" pitchFamily="18" charset="0"/>
            <a:cs typeface="Times New Roman" pitchFamily="18" charset="0"/>
          </a:endParaRPr>
        </a:p>
        <a:p>
          <a:pPr lvl="0" algn="l" defTabSz="533400">
            <a:lnSpc>
              <a:spcPct val="90000"/>
            </a:lnSpc>
            <a:spcBef>
              <a:spcPct val="0"/>
            </a:spcBef>
            <a:spcAft>
              <a:spcPct val="35000"/>
            </a:spcAft>
          </a:pPr>
          <a:endParaRPr lang="en-US" sz="1200" kern="1200">
            <a:latin typeface="Times New Roman" pitchFamily="18" charset="0"/>
            <a:cs typeface="Times New Roman" pitchFamily="18" charset="0"/>
          </a:endParaRPr>
        </a:p>
        <a:p>
          <a:pPr lvl="0" algn="l" defTabSz="533400">
            <a:lnSpc>
              <a:spcPct val="90000"/>
            </a:lnSpc>
            <a:spcBef>
              <a:spcPct val="0"/>
            </a:spcBef>
            <a:spcAft>
              <a:spcPct val="35000"/>
            </a:spcAft>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b="1" kern="1200">
              <a:latin typeface="Times New Roman" pitchFamily="18" charset="0"/>
              <a:cs typeface="Times New Roman" pitchFamily="18" charset="0"/>
            </a:rPr>
            <a:t>Session 5:</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Overview of Teacher focused Strategies</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Overview of Student Focused Strategies</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Using data to determine</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Draft the Secondary Intervention Grid based on existing supports</a:t>
          </a:r>
        </a:p>
        <a:p>
          <a:pPr lvl="0" algn="l" defTabSz="533400">
            <a:lnSpc>
              <a:spcPct val="90000"/>
            </a:lnSpc>
            <a:spcBef>
              <a:spcPct val="0"/>
            </a:spcBef>
            <a:spcAft>
              <a:spcPct val="35000"/>
            </a:spcAft>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b="1" kern="1200">
              <a:latin typeface="Times New Roman" pitchFamily="18" charset="0"/>
              <a:cs typeface="Times New Roman" pitchFamily="18" charset="0"/>
            </a:rPr>
            <a:t>Session 6:</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Final revisions of </a:t>
          </a:r>
          <a:r>
            <a:rPr lang="en-US" sz="1200" kern="1200" smtClean="0">
              <a:latin typeface="Times New Roman" pitchFamily="18" charset="0"/>
              <a:cs typeface="Times New Roman" pitchFamily="18" charset="0"/>
            </a:rPr>
            <a:t>Ci3T </a:t>
          </a:r>
          <a:r>
            <a:rPr lang="en-US" sz="1200" kern="1200">
              <a:latin typeface="Times New Roman" pitchFamily="18" charset="0"/>
              <a:cs typeface="Times New Roman" pitchFamily="18" charset="0"/>
            </a:rPr>
            <a:t>Plan based on stakeholder feedback</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Draft Tertiary Prevention Intervention Grids</a:t>
          </a:r>
        </a:p>
        <a:p>
          <a:pPr lvl="0" algn="l" defTabSz="533400">
            <a:lnSpc>
              <a:spcPct val="90000"/>
            </a:lnSpc>
            <a:spcBef>
              <a:spcPct val="0"/>
            </a:spcBef>
            <a:spcAft>
              <a:spcPct val="35000"/>
            </a:spcAft>
          </a:pPr>
          <a:r>
            <a:rPr lang="en-US" sz="1200" kern="1200">
              <a:latin typeface="Times New Roman" pitchFamily="18" charset="0"/>
              <a:cs typeface="Times New Roman" pitchFamily="18" charset="0"/>
            </a:rPr>
            <a:t>Design Implementation Manual and Plan for roll out to faculty, students, and parents</a:t>
          </a:r>
        </a:p>
        <a:p>
          <a:pPr lvl="0" algn="l" defTabSz="533400">
            <a:lnSpc>
              <a:spcPct val="90000"/>
            </a:lnSpc>
            <a:spcBef>
              <a:spcPct val="0"/>
            </a:spcBef>
            <a:spcAft>
              <a:spcPct val="35000"/>
            </a:spcAft>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92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JULY</a:t>
          </a:r>
          <a:endParaRPr lang="en-US" sz="800" b="1" kern="1200"/>
        </a:p>
      </dsp:txBody>
      <dsp:txXfrm rot="16200000">
        <a:off x="-216694" y="217618"/>
        <a:ext cx="546351" cy="111114"/>
      </dsp:txXfrm>
    </dsp:sp>
    <dsp:sp modelId="{016B7851-ED07-41AA-91EF-5A835E3DD507}">
      <dsp:nvSpPr>
        <dsp:cNvPr id="0" name=""/>
        <dsp:cNvSpPr/>
      </dsp:nvSpPr>
      <dsp:spPr>
        <a:xfrm>
          <a:off x="57594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AUGUST</a:t>
          </a:r>
          <a:endParaRPr lang="en-US" sz="800" b="1" kern="1200"/>
        </a:p>
      </dsp:txBody>
      <dsp:txXfrm rot="16200000">
        <a:off x="358325" y="217618"/>
        <a:ext cx="546351" cy="111114"/>
      </dsp:txXfrm>
    </dsp:sp>
    <dsp:sp modelId="{427FC1E3-0593-4C6D-B81C-9EA4B510122F}">
      <dsp:nvSpPr>
        <dsp:cNvPr id="0" name=""/>
        <dsp:cNvSpPr/>
      </dsp:nvSpPr>
      <dsp:spPr>
        <a:xfrm rot="5400000">
          <a:off x="52973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15096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SEPTEMBER</a:t>
          </a:r>
          <a:endParaRPr lang="en-US" sz="800" b="1" kern="1200"/>
        </a:p>
      </dsp:txBody>
      <dsp:txXfrm rot="16200000">
        <a:off x="933345" y="217618"/>
        <a:ext cx="546351" cy="111114"/>
      </dsp:txXfrm>
    </dsp:sp>
    <dsp:sp modelId="{D91F4DFA-AF61-4DA7-B416-261203779B99}">
      <dsp:nvSpPr>
        <dsp:cNvPr id="0" name=""/>
        <dsp:cNvSpPr/>
      </dsp:nvSpPr>
      <dsp:spPr>
        <a:xfrm rot="5400000">
          <a:off x="110475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172598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OCTOBER</a:t>
          </a:r>
          <a:endParaRPr lang="en-US" sz="800" b="1" kern="1200"/>
        </a:p>
      </dsp:txBody>
      <dsp:txXfrm rot="16200000">
        <a:off x="1508365" y="217618"/>
        <a:ext cx="546351" cy="111114"/>
      </dsp:txXfrm>
    </dsp:sp>
    <dsp:sp modelId="{D79CC247-1F61-4E90-9866-DAA70D747B32}">
      <dsp:nvSpPr>
        <dsp:cNvPr id="0" name=""/>
        <dsp:cNvSpPr/>
      </dsp:nvSpPr>
      <dsp:spPr>
        <a:xfrm rot="5400000">
          <a:off x="167977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NOVEMBER</a:t>
          </a:r>
          <a:endParaRPr lang="en-US" sz="800" b="1" kern="1200"/>
        </a:p>
      </dsp:txBody>
      <dsp:txXfrm rot="16200000">
        <a:off x="-216081" y="216081"/>
        <a:ext cx="546352" cy="114189"/>
      </dsp:txXfrm>
    </dsp:sp>
    <dsp:sp modelId="{64520AE6-CA28-44A4-BD01-EAAB20F3659C}">
      <dsp:nvSpPr>
        <dsp:cNvPr id="0" name=""/>
        <dsp:cNvSpPr/>
      </dsp:nvSpPr>
      <dsp:spPr>
        <a:xfrm>
          <a:off x="591153"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DECEMBER</a:t>
          </a:r>
          <a:endParaRPr lang="en-US" sz="800" b="1" kern="1200"/>
        </a:p>
      </dsp:txBody>
      <dsp:txXfrm rot="16200000">
        <a:off x="375072" y="216081"/>
        <a:ext cx="546352" cy="114189"/>
      </dsp:txXfrm>
    </dsp:sp>
    <dsp:sp modelId="{427FC1E3-0593-4C6D-B81C-9EA4B510122F}">
      <dsp:nvSpPr>
        <dsp:cNvPr id="0" name=""/>
        <dsp:cNvSpPr/>
      </dsp:nvSpPr>
      <dsp:spPr>
        <a:xfrm rot="5400000">
          <a:off x="545057" y="528267"/>
          <a:ext cx="97900" cy="85641"/>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11" y="-1"/>
          <a:ext cx="537922" cy="666285"/>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JANUARY</a:t>
          </a:r>
          <a:endParaRPr lang="en-US" sz="800" b="1" kern="1200"/>
        </a:p>
      </dsp:txBody>
      <dsp:txXfrm rot="16200000">
        <a:off x="-219173" y="219383"/>
        <a:ext cx="546354" cy="107584"/>
      </dsp:txXfrm>
    </dsp:sp>
    <dsp:sp modelId="{E0A01FB4-1D39-44C8-BE71-7169CCA8ECD3}">
      <dsp:nvSpPr>
        <dsp:cNvPr id="0" name=""/>
        <dsp:cNvSpPr/>
      </dsp:nvSpPr>
      <dsp:spPr>
        <a:xfrm>
          <a:off x="556960" y="-1"/>
          <a:ext cx="537922" cy="666285"/>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FEBRUARY</a:t>
          </a:r>
          <a:endParaRPr lang="en-US" sz="800" b="1" kern="1200"/>
        </a:p>
      </dsp:txBody>
      <dsp:txXfrm rot="16200000">
        <a:off x="337575" y="219383"/>
        <a:ext cx="546354" cy="107584"/>
      </dsp:txXfrm>
    </dsp:sp>
    <dsp:sp modelId="{427FC1E3-0593-4C6D-B81C-9EA4B510122F}">
      <dsp:nvSpPr>
        <dsp:cNvPr id="0" name=""/>
        <dsp:cNvSpPr/>
      </dsp:nvSpPr>
      <dsp:spPr>
        <a:xfrm rot="5400000">
          <a:off x="512205" y="513181"/>
          <a:ext cx="94890" cy="80688"/>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611146"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MARCH</a:t>
          </a:r>
          <a:endParaRPr lang="en-US" sz="800" b="1" kern="1200"/>
        </a:p>
      </dsp:txBody>
      <dsp:txXfrm rot="16200000">
        <a:off x="-212061" y="212061"/>
        <a:ext cx="546352" cy="1222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30"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APRIL</a:t>
          </a:r>
          <a:endParaRPr lang="en-US" sz="800" b="1" kern="1200"/>
        </a:p>
      </dsp:txBody>
      <dsp:txXfrm rot="16200000">
        <a:off x="-217008" y="217139"/>
        <a:ext cx="546352" cy="112074"/>
      </dsp:txXfrm>
    </dsp:sp>
    <dsp:sp modelId="{168CDFC9-90CE-424B-A4E8-278ACC8BE182}">
      <dsp:nvSpPr>
        <dsp:cNvPr id="0" name=""/>
        <dsp:cNvSpPr/>
      </dsp:nvSpPr>
      <dsp:spPr>
        <a:xfrm>
          <a:off x="580113"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MAY</a:t>
          </a:r>
          <a:endParaRPr lang="en-US" sz="800" b="1" kern="1200"/>
        </a:p>
      </dsp:txBody>
      <dsp:txXfrm rot="16200000">
        <a:off x="362974" y="217139"/>
        <a:ext cx="546352" cy="112074"/>
      </dsp:txXfrm>
    </dsp:sp>
    <dsp:sp modelId="{427FC1E3-0593-4C6D-B81C-9EA4B510122F}">
      <dsp:nvSpPr>
        <dsp:cNvPr id="0" name=""/>
        <dsp:cNvSpPr/>
      </dsp:nvSpPr>
      <dsp:spPr>
        <a:xfrm rot="5400000">
          <a:off x="533956"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160096"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smtClean="0"/>
            <a:t>JUNE</a:t>
          </a:r>
          <a:endParaRPr lang="en-US" sz="800" b="1" kern="1200"/>
        </a:p>
      </dsp:txBody>
      <dsp:txXfrm rot="16200000">
        <a:off x="942957" y="217139"/>
        <a:ext cx="546352" cy="112074"/>
      </dsp:txXfrm>
    </dsp:sp>
    <dsp:sp modelId="{FE0A7E94-0825-4074-865F-1ACA6778AEB4}">
      <dsp:nvSpPr>
        <dsp:cNvPr id="0" name=""/>
        <dsp:cNvSpPr/>
      </dsp:nvSpPr>
      <dsp:spPr>
        <a:xfrm rot="5400000">
          <a:off x="1113939"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6477000" cy="111940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smtClean="0"/>
            <a:t>Systematic Screening</a:t>
          </a:r>
          <a:endParaRPr lang="en-US" sz="3600" b="1" kern="1200"/>
        </a:p>
      </dsp:txBody>
      <dsp:txXfrm>
        <a:off x="0" y="3410516"/>
        <a:ext cx="6477000" cy="604480"/>
      </dsp:txXfrm>
    </dsp:sp>
    <dsp:sp modelId="{7951155A-7E89-44A9-9BF7-5C790023F098}">
      <dsp:nvSpPr>
        <dsp:cNvPr id="0" name=""/>
        <dsp:cNvSpPr/>
      </dsp:nvSpPr>
      <dsp:spPr>
        <a:xfrm>
          <a:off x="0" y="3992608"/>
          <a:ext cx="3238500" cy="51492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r>
            <a:rPr lang="en-US" sz="3100" kern="1200" smtClean="0"/>
            <a:t>Academic</a:t>
          </a:r>
          <a:endParaRPr lang="en-US" sz="3100" kern="1200"/>
        </a:p>
      </dsp:txBody>
      <dsp:txXfrm>
        <a:off x="0" y="3992608"/>
        <a:ext cx="3238500" cy="514927"/>
      </dsp:txXfrm>
    </dsp:sp>
    <dsp:sp modelId="{CD5EA9AD-1FF3-4544-A506-1F718852DBF6}">
      <dsp:nvSpPr>
        <dsp:cNvPr id="0" name=""/>
        <dsp:cNvSpPr/>
      </dsp:nvSpPr>
      <dsp:spPr>
        <a:xfrm>
          <a:off x="3238500" y="3992608"/>
          <a:ext cx="3238500" cy="51492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r>
            <a:rPr lang="en-US" sz="3100" kern="1200" smtClean="0"/>
            <a:t>Behavior</a:t>
          </a:r>
          <a:endParaRPr lang="en-US" sz="3100" kern="1200"/>
        </a:p>
      </dsp:txBody>
      <dsp:txXfrm>
        <a:off x="3238500" y="3992608"/>
        <a:ext cx="3238500" cy="514927"/>
      </dsp:txXfrm>
    </dsp:sp>
    <dsp:sp modelId="{92EA4F5A-0FF3-4211-A131-F9B49768E899}">
      <dsp:nvSpPr>
        <dsp:cNvPr id="0" name=""/>
        <dsp:cNvSpPr/>
      </dsp:nvSpPr>
      <dsp:spPr>
        <a:xfrm rot="10800000">
          <a:off x="0" y="1705658"/>
          <a:ext cx="6477000" cy="1721648"/>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smtClean="0"/>
            <a:t>Treatment Integrity</a:t>
          </a:r>
          <a:endParaRPr lang="en-US" sz="3600" b="1" kern="1200"/>
        </a:p>
      </dsp:txBody>
      <dsp:txXfrm rot="-10800000">
        <a:off x="0" y="1705658"/>
        <a:ext cx="6477000" cy="604298"/>
      </dsp:txXfrm>
    </dsp:sp>
    <dsp:sp modelId="{A61109AB-58A7-4C13-A5D2-CA6A251B88F0}">
      <dsp:nvSpPr>
        <dsp:cNvPr id="0" name=""/>
        <dsp:cNvSpPr/>
      </dsp:nvSpPr>
      <dsp:spPr>
        <a:xfrm>
          <a:off x="0" y="2309957"/>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0" y="2309957"/>
        <a:ext cx="3238500" cy="514773"/>
      </dsp:txXfrm>
    </dsp:sp>
    <dsp:sp modelId="{9C19B259-35BE-4E6C-AFCF-446C3F9B1DCD}">
      <dsp:nvSpPr>
        <dsp:cNvPr id="0" name=""/>
        <dsp:cNvSpPr/>
      </dsp:nvSpPr>
      <dsp:spPr>
        <a:xfrm>
          <a:off x="3238500" y="2309957"/>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3238500" y="2309957"/>
        <a:ext cx="3238500" cy="514773"/>
      </dsp:txXfrm>
    </dsp:sp>
    <dsp:sp modelId="{1E4F588E-03BB-45C8-87EE-6965E618E9BF}">
      <dsp:nvSpPr>
        <dsp:cNvPr id="0" name=""/>
        <dsp:cNvSpPr/>
      </dsp:nvSpPr>
      <dsp:spPr>
        <a:xfrm rot="10800000">
          <a:off x="0" y="800"/>
          <a:ext cx="6477000" cy="1721648"/>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smtClean="0"/>
            <a:t>Social Validity</a:t>
          </a:r>
          <a:endParaRPr lang="en-US" sz="3600" b="1" kern="1200"/>
        </a:p>
      </dsp:txBody>
      <dsp:txXfrm rot="-10800000">
        <a:off x="0" y="800"/>
        <a:ext cx="6477000" cy="604298"/>
      </dsp:txXfrm>
    </dsp:sp>
    <dsp:sp modelId="{1089999C-8267-48BC-A665-5A0CF5DB29FD}">
      <dsp:nvSpPr>
        <dsp:cNvPr id="0" name=""/>
        <dsp:cNvSpPr/>
      </dsp:nvSpPr>
      <dsp:spPr>
        <a:xfrm>
          <a:off x="0" y="605099"/>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0" y="605099"/>
        <a:ext cx="3238500" cy="514773"/>
      </dsp:txXfrm>
    </dsp:sp>
    <dsp:sp modelId="{ECFD427D-5D07-4820-81E5-F9AAF6F7B224}">
      <dsp:nvSpPr>
        <dsp:cNvPr id="0" name=""/>
        <dsp:cNvSpPr/>
      </dsp:nvSpPr>
      <dsp:spPr>
        <a:xfrm>
          <a:off x="3238500" y="605099"/>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3238500" y="605099"/>
        <a:ext cx="3238500" cy="5147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6ED6D-0AEE-4848-9C3C-39DB8FAA11B6}">
      <dsp:nvSpPr>
        <dsp:cNvPr id="0" name=""/>
        <dsp:cNvSpPr/>
      </dsp:nvSpPr>
      <dsp:spPr>
        <a:xfrm>
          <a:off x="12921" y="177144"/>
          <a:ext cx="2360310" cy="1086124"/>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Body)"/>
            </a:rPr>
            <a:t>Before Screening</a:t>
          </a:r>
          <a:endParaRPr lang="en-US" sz="2000" kern="1200" dirty="0">
            <a:latin typeface="Calibri (Body)"/>
          </a:endParaRPr>
        </a:p>
      </dsp:txBody>
      <dsp:txXfrm>
        <a:off x="555983" y="177144"/>
        <a:ext cx="1274186" cy="1086124"/>
      </dsp:txXfrm>
    </dsp:sp>
    <dsp:sp modelId="{3D183A4C-8D11-4321-B0D9-B1722FE0A68B}">
      <dsp:nvSpPr>
        <dsp:cNvPr id="0" name=""/>
        <dsp:cNvSpPr/>
      </dsp:nvSpPr>
      <dsp:spPr>
        <a:xfrm>
          <a:off x="1537632" y="177137"/>
          <a:ext cx="4877131" cy="1086137"/>
        </a:xfrm>
        <a:prstGeom prst="chevron">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en-US" sz="3600" kern="1200" dirty="0" smtClean="0">
              <a:latin typeface="Calibri (Body)"/>
            </a:rPr>
            <a:t>Preparing</a:t>
          </a:r>
          <a:endParaRPr lang="en-US" sz="3600" kern="1200" dirty="0">
            <a:latin typeface="Calibri (Body)"/>
          </a:endParaRPr>
        </a:p>
      </dsp:txBody>
      <dsp:txXfrm>
        <a:off x="2080701" y="177137"/>
        <a:ext cx="3790994" cy="10861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6ED6D-0AEE-4848-9C3C-39DB8FAA11B6}">
      <dsp:nvSpPr>
        <dsp:cNvPr id="0" name=""/>
        <dsp:cNvSpPr/>
      </dsp:nvSpPr>
      <dsp:spPr>
        <a:xfrm>
          <a:off x="1030" y="177144"/>
          <a:ext cx="2384093" cy="1086124"/>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Body)"/>
            </a:rPr>
            <a:t>During Screening</a:t>
          </a:r>
          <a:endParaRPr lang="en-US" sz="2000" kern="1200" dirty="0">
            <a:latin typeface="Calibri (Body)"/>
          </a:endParaRPr>
        </a:p>
      </dsp:txBody>
      <dsp:txXfrm>
        <a:off x="544092" y="177144"/>
        <a:ext cx="1297969" cy="1086124"/>
      </dsp:txXfrm>
    </dsp:sp>
    <dsp:sp modelId="{3D183A4C-8D11-4321-B0D9-B1722FE0A68B}">
      <dsp:nvSpPr>
        <dsp:cNvPr id="0" name=""/>
        <dsp:cNvSpPr/>
      </dsp:nvSpPr>
      <dsp:spPr>
        <a:xfrm>
          <a:off x="1549524" y="177137"/>
          <a:ext cx="4877131" cy="1086137"/>
        </a:xfrm>
        <a:prstGeom prst="chevron">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en-US" sz="3600" kern="1200" dirty="0" smtClean="0">
              <a:latin typeface="Calibri (Body)"/>
            </a:rPr>
            <a:t>Screening</a:t>
          </a:r>
          <a:endParaRPr lang="en-US" sz="3600" kern="1200" dirty="0">
            <a:latin typeface="Calibri (Body)"/>
          </a:endParaRPr>
        </a:p>
      </dsp:txBody>
      <dsp:txXfrm>
        <a:off x="2092593" y="177137"/>
        <a:ext cx="3790994" cy="1086137"/>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1</cdr:x>
      <cdr:y>0.09493</cdr:y>
    </cdr:to>
    <cdr:sp macro="" textlink="">
      <cdr:nvSpPr>
        <cdr:cNvPr id="2" name="TextBox 1"/>
        <cdr:cNvSpPr txBox="1">
          <a:spLocks xmlns:a="http://schemas.openxmlformats.org/drawingml/2006/main" noChangeArrowheads="1"/>
        </cdr:cNvSpPr>
      </cdr:nvSpPr>
      <cdr:spPr>
        <a:xfrm xmlns:a="http://schemas.openxmlformats.org/drawingml/2006/main">
          <a:off x="0" y="0"/>
          <a:ext cx="3755571" cy="226307"/>
        </a:xfrm>
        <a:prstGeom xmlns:a="http://schemas.openxmlformats.org/drawingml/2006/main" prst="rect">
          <a:avLst/>
        </a:prstGeom>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a:lstStyle>
        <a:p xmlns:a="http://schemas.openxmlformats.org/drawingml/2006/main">
          <a:pPr algn="ctr" eaLnBrk="1" fontAlgn="auto" hangingPunct="1">
            <a:spcAft>
              <a:spcPts val="0"/>
            </a:spcAft>
            <a:defRPr/>
          </a:pPr>
          <a:r>
            <a:rPr lang="en-US" sz="1600" dirty="0">
              <a:solidFill>
                <a:prstClr val="black"/>
              </a:solidFill>
              <a:latin typeface="Calibri Light" panose="020F0302020204030204"/>
              <a:ea typeface="+mn-ea"/>
            </a:rPr>
            <a:t>SRSS Results – All </a:t>
          </a:r>
          <a:r>
            <a:rPr lang="en-US" sz="1600" dirty="0" smtClean="0">
              <a:solidFill>
                <a:prstClr val="black"/>
              </a:solidFill>
              <a:latin typeface="Calibri Light" panose="020F0302020204030204"/>
              <a:ea typeface="+mn-ea"/>
            </a:rPr>
            <a:t>Students MS</a:t>
          </a:r>
          <a:endParaRPr lang="en-US" sz="1600" dirty="0">
            <a:solidFill>
              <a:prstClr val="black"/>
            </a:solidFill>
            <a:latin typeface="Calibri Light" panose="020F0302020204030204"/>
            <a:ea typeface="+mn-ea"/>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0.18349</cdr:x>
      <cdr:y>0.80535</cdr:y>
    </cdr:from>
    <cdr:to>
      <cdr:x>0.29358</cdr:x>
      <cdr:y>0.98717</cdr:y>
    </cdr:to>
    <cdr:sp macro="" textlink="">
      <cdr:nvSpPr>
        <cdr:cNvPr id="2" name="TextBox 1"/>
        <cdr:cNvSpPr txBox="1"/>
      </cdr:nvSpPr>
      <cdr:spPr>
        <a:xfrm xmlns:a="http://schemas.openxmlformats.org/drawingml/2006/main">
          <a:off x="1524000" y="405026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t>N = 604</a:t>
          </a:r>
          <a:endParaRPr lang="en-US"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CF9C72-B9A3-4CA1-A221-A39ECE8CD3F6}" type="datetimeFigureOut">
              <a:rPr lang="en-US" smtClean="0"/>
              <a:t>11/9/2017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82F99C-6B5F-4A9D-AEC2-8F8FFA7DFAE4}" type="slidenum">
              <a:rPr lang="en-US" smtClean="0"/>
              <a:t>‹#›</a:t>
            </a:fld>
            <a:endParaRPr lang="en-US"/>
          </a:p>
        </p:txBody>
      </p:sp>
    </p:spTree>
    <p:extLst>
      <p:ext uri="{BB962C8B-B14F-4D97-AF65-F5344CB8AC3E}">
        <p14:creationId xmlns:p14="http://schemas.microsoft.com/office/powerpoint/2010/main" val="3891959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675C4-020F-419C-A761-33BABE103843}" type="datetimeFigureOut">
              <a:rPr lang="en-US" smtClean="0"/>
              <a:t>11/9/2017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A97D0D-5178-4F57-BFD7-EC7A65772746}" type="slidenum">
              <a:rPr lang="en-US" smtClean="0"/>
              <a:t>‹#›</a:t>
            </a:fld>
            <a:endParaRPr lang="en-US"/>
          </a:p>
        </p:txBody>
      </p:sp>
    </p:spTree>
    <p:extLst>
      <p:ext uri="{BB962C8B-B14F-4D97-AF65-F5344CB8AC3E}">
        <p14:creationId xmlns:p14="http://schemas.microsoft.com/office/powerpoint/2010/main" val="4077396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Instructions: Insert the name of the participating</a:t>
            </a:r>
            <a:r>
              <a:rPr lang="en-US" baseline="0" smtClean="0"/>
              <a:t> schools and districts.</a:t>
            </a:r>
            <a:endParaRPr lang="en-US" smtClean="0"/>
          </a:p>
          <a:p>
            <a:r>
              <a:rPr lang="en-US" smtClean="0"/>
              <a:t>Participating school</a:t>
            </a:r>
            <a:r>
              <a:rPr lang="en-US" baseline="0" smtClean="0"/>
              <a:t> district(s) logos can be added as well.</a:t>
            </a:r>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2</a:t>
            </a:fld>
            <a:endParaRPr lang="en-US"/>
          </a:p>
        </p:txBody>
      </p:sp>
    </p:spTree>
    <p:extLst>
      <p:ext uri="{BB962C8B-B14F-4D97-AF65-F5344CB8AC3E}">
        <p14:creationId xmlns:p14="http://schemas.microsoft.com/office/powerpoint/2010/main" val="2366354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1390" fontAlgn="base">
              <a:spcBef>
                <a:spcPct val="0"/>
              </a:spcBef>
              <a:spcAft>
                <a:spcPct val="0"/>
              </a:spcAft>
              <a:defRPr/>
            </a:pPr>
            <a:fld id="{092F2744-CEA2-455B-9A50-F5CA87AB9502}" type="slidenum">
              <a:rPr lang="en-US" sz="1200">
                <a:solidFill>
                  <a:prstClr val="black"/>
                </a:solidFill>
                <a:latin typeface="Century Gothic" pitchFamily="34" charset="0"/>
              </a:rPr>
              <a:pPr defTabSz="881390" fontAlgn="base">
                <a:spcBef>
                  <a:spcPct val="0"/>
                </a:spcBef>
                <a:spcAft>
                  <a:spcPct val="0"/>
                </a:spcAft>
                <a:defRPr/>
              </a:pPr>
              <a:t>25</a:t>
            </a:fld>
            <a:endParaRPr lang="en-US" sz="1200">
              <a:solidFill>
                <a:prstClr val="black"/>
              </a:solidFill>
              <a:latin typeface="Century Gothic" pitchFamily="34" charset="0"/>
            </a:endParaRPr>
          </a:p>
        </p:txBody>
      </p:sp>
    </p:spTree>
    <p:extLst>
      <p:ext uri="{BB962C8B-B14F-4D97-AF65-F5344CB8AC3E}">
        <p14:creationId xmlns:p14="http://schemas.microsoft.com/office/powerpoint/2010/main" val="347690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1390" fontAlgn="base">
              <a:spcBef>
                <a:spcPct val="0"/>
              </a:spcBef>
              <a:spcAft>
                <a:spcPct val="0"/>
              </a:spcAft>
              <a:defRPr/>
            </a:pPr>
            <a:fld id="{092F2744-CEA2-455B-9A50-F5CA87AB9502}" type="slidenum">
              <a:rPr lang="en-US" sz="1200">
                <a:solidFill>
                  <a:prstClr val="black"/>
                </a:solidFill>
                <a:latin typeface="Century Gothic" pitchFamily="34" charset="0"/>
              </a:rPr>
              <a:pPr defTabSz="881390" fontAlgn="base">
                <a:spcBef>
                  <a:spcPct val="0"/>
                </a:spcBef>
                <a:spcAft>
                  <a:spcPct val="0"/>
                </a:spcAft>
                <a:defRPr/>
              </a:pPr>
              <a:t>26</a:t>
            </a:fld>
            <a:endParaRPr lang="en-US" sz="1200">
              <a:solidFill>
                <a:prstClr val="black"/>
              </a:solidFill>
              <a:latin typeface="Century Gothic" pitchFamily="34" charset="0"/>
            </a:endParaRPr>
          </a:p>
        </p:txBody>
      </p:sp>
    </p:spTree>
    <p:extLst>
      <p:ext uri="{BB962C8B-B14F-4D97-AF65-F5344CB8AC3E}">
        <p14:creationId xmlns:p14="http://schemas.microsoft.com/office/powerpoint/2010/main" val="2520610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9F98D8-73C9-464B-BF93-D170D6A72451}" type="slidenum">
              <a:rPr lang="en-US" smtClean="0"/>
              <a:t>27</a:t>
            </a:fld>
            <a:endParaRPr lang="en-US"/>
          </a:p>
        </p:txBody>
      </p:sp>
    </p:spTree>
    <p:extLst>
      <p:ext uri="{BB962C8B-B14F-4D97-AF65-F5344CB8AC3E}">
        <p14:creationId xmlns:p14="http://schemas.microsoft.com/office/powerpoint/2010/main" val="148522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1390" fontAlgn="base">
              <a:spcBef>
                <a:spcPct val="0"/>
              </a:spcBef>
              <a:spcAft>
                <a:spcPct val="0"/>
              </a:spcAft>
              <a:defRPr/>
            </a:pPr>
            <a:fld id="{092F2744-CEA2-455B-9A50-F5CA87AB9502}" type="slidenum">
              <a:rPr lang="en-US" sz="1200">
                <a:solidFill>
                  <a:prstClr val="black"/>
                </a:solidFill>
                <a:latin typeface="Century Gothic" pitchFamily="34" charset="0"/>
              </a:rPr>
              <a:pPr defTabSz="881390" fontAlgn="base">
                <a:spcBef>
                  <a:spcPct val="0"/>
                </a:spcBef>
                <a:spcAft>
                  <a:spcPct val="0"/>
                </a:spcAft>
                <a:defRPr/>
              </a:pPr>
              <a:t>28</a:t>
            </a:fld>
            <a:endParaRPr lang="en-US" sz="1200">
              <a:solidFill>
                <a:prstClr val="black"/>
              </a:solidFill>
              <a:latin typeface="Century Gothic" pitchFamily="34" charset="0"/>
            </a:endParaRPr>
          </a:p>
        </p:txBody>
      </p:sp>
    </p:spTree>
    <p:extLst>
      <p:ext uri="{BB962C8B-B14F-4D97-AF65-F5344CB8AC3E}">
        <p14:creationId xmlns:p14="http://schemas.microsoft.com/office/powerpoint/2010/main" val="1057298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fontAlgn="base"/>
            <a:r>
              <a:rPr lang="en-US" b="1" dirty="0">
                <a:solidFill>
                  <a:srgbClr val="000000"/>
                </a:solidFill>
                <a:latin typeface="Palatino Linotype" panose="02040502050505030304" pitchFamily="18" charset="0"/>
              </a:rPr>
              <a:t>Category</a:t>
            </a:r>
            <a:endParaRPr lang="en-US" dirty="0">
              <a:latin typeface="Arial" panose="020B0604020202020204" pitchFamily="34" charset="0"/>
            </a:endParaRPr>
          </a:p>
          <a:p>
            <a:pPr algn="ctr" fontAlgn="base"/>
            <a:r>
              <a:rPr lang="en-US" b="1" dirty="0">
                <a:solidFill>
                  <a:srgbClr val="000000"/>
                </a:solidFill>
                <a:latin typeface="Palatino Linotype" panose="02040502050505030304" pitchFamily="18" charset="0"/>
              </a:rPr>
              <a:t>Total Points Earned</a:t>
            </a:r>
            <a:endParaRPr lang="en-US" dirty="0">
              <a:latin typeface="Arial" panose="020B0604020202020204" pitchFamily="34" charset="0"/>
            </a:endParaRPr>
          </a:p>
          <a:p>
            <a:pPr algn="ctr" fontAlgn="base"/>
            <a:r>
              <a:rPr lang="en-US" b="1" dirty="0">
                <a:solidFill>
                  <a:srgbClr val="000000"/>
                </a:solidFill>
                <a:latin typeface="Palatino Linotype" panose="02040502050505030304" pitchFamily="18" charset="0"/>
              </a:rPr>
              <a:t>Total Points Possible</a:t>
            </a:r>
            <a:endParaRPr lang="en-US" dirty="0">
              <a:latin typeface="Arial" panose="020B0604020202020204" pitchFamily="34" charset="0"/>
            </a:endParaRPr>
          </a:p>
          <a:p>
            <a:pPr algn="ctr" fontAlgn="base"/>
            <a:r>
              <a:rPr lang="en-US" b="1" dirty="0">
                <a:solidFill>
                  <a:srgbClr val="000000"/>
                </a:solidFill>
                <a:latin typeface="Palatino Linotype" panose="02040502050505030304" pitchFamily="18" charset="0"/>
              </a:rPr>
              <a:t>% Earned</a:t>
            </a:r>
            <a:endParaRPr lang="en-US" dirty="0">
              <a:latin typeface="Arial" panose="020B0604020202020204" pitchFamily="34" charset="0"/>
            </a:endParaRPr>
          </a:p>
          <a:p>
            <a:pPr algn="ctr" fontAlgn="base"/>
            <a:r>
              <a:rPr lang="en-US" b="1" dirty="0">
                <a:solidFill>
                  <a:srgbClr val="000000"/>
                </a:solidFill>
                <a:latin typeface="Palatino Linotype" panose="02040502050505030304" pitchFamily="18" charset="0"/>
              </a:rPr>
              <a:t>Total Points Earned</a:t>
            </a:r>
            <a:endParaRPr lang="en-US" dirty="0">
              <a:latin typeface="Arial" panose="020B0604020202020204" pitchFamily="34" charset="0"/>
            </a:endParaRPr>
          </a:p>
          <a:p>
            <a:pPr algn="ctr" fontAlgn="base"/>
            <a:r>
              <a:rPr lang="en-US" b="1" dirty="0">
                <a:solidFill>
                  <a:srgbClr val="000000"/>
                </a:solidFill>
                <a:latin typeface="Palatino Linotype" panose="02040502050505030304" pitchFamily="18" charset="0"/>
              </a:rPr>
              <a:t>Total Points Possible</a:t>
            </a:r>
            <a:endParaRPr lang="en-US" dirty="0">
              <a:latin typeface="Arial" panose="020B0604020202020204" pitchFamily="34" charset="0"/>
            </a:endParaRPr>
          </a:p>
          <a:p>
            <a:pPr algn="ctr" fontAlgn="base"/>
            <a:r>
              <a:rPr lang="en-US" b="1" dirty="0">
                <a:solidFill>
                  <a:srgbClr val="000000"/>
                </a:solidFill>
                <a:latin typeface="Palatino Linotype" panose="02040502050505030304" pitchFamily="18" charset="0"/>
              </a:rPr>
              <a:t>% Earned</a:t>
            </a:r>
            <a:endParaRPr lang="en-US" dirty="0">
              <a:latin typeface="Arial" panose="020B0604020202020204" pitchFamily="34" charset="0"/>
            </a:endParaRPr>
          </a:p>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defRPr>
            </a:lvl1pPr>
            <a:lvl2pPr marL="742841" indent="-285708" eaLnBrk="0" hangingPunct="0">
              <a:defRPr>
                <a:solidFill>
                  <a:schemeClr val="tx1"/>
                </a:solidFill>
                <a:latin typeface="Century Gothic" pitchFamily="34" charset="0"/>
              </a:defRPr>
            </a:lvl2pPr>
            <a:lvl3pPr marL="1142833" indent="-228567" eaLnBrk="0" hangingPunct="0">
              <a:defRPr>
                <a:solidFill>
                  <a:schemeClr val="tx1"/>
                </a:solidFill>
                <a:latin typeface="Century Gothic" pitchFamily="34" charset="0"/>
              </a:defRPr>
            </a:lvl3pPr>
            <a:lvl4pPr marL="1599965" indent="-228567" eaLnBrk="0" hangingPunct="0">
              <a:defRPr>
                <a:solidFill>
                  <a:schemeClr val="tx1"/>
                </a:solidFill>
                <a:latin typeface="Century Gothic" pitchFamily="34" charset="0"/>
              </a:defRPr>
            </a:lvl4pPr>
            <a:lvl5pPr marL="2057099" indent="-228567" eaLnBrk="0" hangingPunct="0">
              <a:defRPr>
                <a:solidFill>
                  <a:schemeClr val="tx1"/>
                </a:solidFill>
                <a:latin typeface="Century Gothic" pitchFamily="34" charset="0"/>
              </a:defRPr>
            </a:lvl5pPr>
            <a:lvl6pPr marL="2514232" indent="-228567" eaLnBrk="0" fontAlgn="base" hangingPunct="0">
              <a:spcBef>
                <a:spcPct val="0"/>
              </a:spcBef>
              <a:spcAft>
                <a:spcPct val="0"/>
              </a:spcAft>
              <a:defRPr>
                <a:solidFill>
                  <a:schemeClr val="tx1"/>
                </a:solidFill>
                <a:latin typeface="Century Gothic" pitchFamily="34" charset="0"/>
              </a:defRPr>
            </a:lvl6pPr>
            <a:lvl7pPr marL="2971364" indent="-228567" eaLnBrk="0" fontAlgn="base" hangingPunct="0">
              <a:spcBef>
                <a:spcPct val="0"/>
              </a:spcBef>
              <a:spcAft>
                <a:spcPct val="0"/>
              </a:spcAft>
              <a:defRPr>
                <a:solidFill>
                  <a:schemeClr val="tx1"/>
                </a:solidFill>
                <a:latin typeface="Century Gothic" pitchFamily="34" charset="0"/>
              </a:defRPr>
            </a:lvl7pPr>
            <a:lvl8pPr marL="3428498" indent="-228567" eaLnBrk="0" fontAlgn="base" hangingPunct="0">
              <a:spcBef>
                <a:spcPct val="0"/>
              </a:spcBef>
              <a:spcAft>
                <a:spcPct val="0"/>
              </a:spcAft>
              <a:defRPr>
                <a:solidFill>
                  <a:schemeClr val="tx1"/>
                </a:solidFill>
                <a:latin typeface="Century Gothic" pitchFamily="34" charset="0"/>
              </a:defRPr>
            </a:lvl8pPr>
            <a:lvl9pPr marL="3885630" indent="-228567" eaLnBrk="0" fontAlgn="base" hangingPunct="0">
              <a:spcBef>
                <a:spcPct val="0"/>
              </a:spcBef>
              <a:spcAft>
                <a:spcPct val="0"/>
              </a:spcAft>
              <a:defRPr>
                <a:solidFill>
                  <a:schemeClr val="tx1"/>
                </a:solidFill>
                <a:latin typeface="Century Gothic" pitchFamily="34" charset="0"/>
              </a:defRPr>
            </a:lvl9pPr>
          </a:lstStyle>
          <a:p>
            <a:pPr defTabSz="881390" eaLnBrk="1" fontAlgn="base" hangingPunct="1">
              <a:spcBef>
                <a:spcPct val="0"/>
              </a:spcBef>
              <a:spcAft>
                <a:spcPct val="0"/>
              </a:spcAft>
              <a:defRPr/>
            </a:pPr>
            <a:fld id="{FF6FA6B3-9A1F-4972-B577-070A44B508D9}" type="slidenum">
              <a:rPr lang="en-US" sz="1200">
                <a:solidFill>
                  <a:prstClr val="black"/>
                </a:solidFill>
              </a:rPr>
              <a:pPr defTabSz="881390" eaLnBrk="1" fontAlgn="base" hangingPunct="1">
                <a:spcBef>
                  <a:spcPct val="0"/>
                </a:spcBef>
                <a:spcAft>
                  <a:spcPct val="0"/>
                </a:spcAft>
                <a:defRPr/>
              </a:pPr>
              <a:t>33</a:t>
            </a:fld>
            <a:endParaRPr lang="en-US" sz="1200">
              <a:solidFill>
                <a:prstClr val="black"/>
              </a:solidFill>
            </a:endParaRPr>
          </a:p>
        </p:txBody>
      </p:sp>
    </p:spTree>
    <p:extLst>
      <p:ext uri="{BB962C8B-B14F-4D97-AF65-F5344CB8AC3E}">
        <p14:creationId xmlns:p14="http://schemas.microsoft.com/office/powerpoint/2010/main" val="245248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fontAlgn="base">
              <a:spcBef>
                <a:spcPct val="0"/>
              </a:spcBef>
              <a:spcAft>
                <a:spcPct val="0"/>
              </a:spcAft>
              <a:defRPr/>
            </a:pPr>
            <a:fld id="{092F2744-CEA2-455B-9A50-F5CA87AB9502}" type="slidenum">
              <a:rPr lang="en-US" sz="1200">
                <a:solidFill>
                  <a:prstClr val="black"/>
                </a:solidFill>
                <a:latin typeface="Century Gothic" pitchFamily="34" charset="0"/>
              </a:rPr>
              <a:pPr defTabSz="881390" fontAlgn="base">
                <a:spcBef>
                  <a:spcPct val="0"/>
                </a:spcBef>
                <a:spcAft>
                  <a:spcPct val="0"/>
                </a:spcAft>
                <a:defRPr/>
              </a:pPr>
              <a:t>34</a:t>
            </a:fld>
            <a:endParaRPr lang="en-US" sz="1200">
              <a:solidFill>
                <a:prstClr val="black"/>
              </a:solidFill>
              <a:latin typeface="Century Gothic" pitchFamily="34" charset="0"/>
            </a:endParaRPr>
          </a:p>
        </p:txBody>
      </p:sp>
    </p:spTree>
    <p:extLst>
      <p:ext uri="{BB962C8B-B14F-4D97-AF65-F5344CB8AC3E}">
        <p14:creationId xmlns:p14="http://schemas.microsoft.com/office/powerpoint/2010/main" val="2743905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defRPr>
            </a:lvl1pPr>
            <a:lvl2pPr marL="742801" indent="-285692" eaLnBrk="0" hangingPunct="0">
              <a:defRPr>
                <a:solidFill>
                  <a:schemeClr val="tx1"/>
                </a:solidFill>
                <a:latin typeface="Century Gothic" pitchFamily="34" charset="0"/>
              </a:defRPr>
            </a:lvl2pPr>
            <a:lvl3pPr marL="1142770" indent="-228553" eaLnBrk="0" hangingPunct="0">
              <a:defRPr>
                <a:solidFill>
                  <a:schemeClr val="tx1"/>
                </a:solidFill>
                <a:latin typeface="Century Gothic" pitchFamily="34" charset="0"/>
              </a:defRPr>
            </a:lvl3pPr>
            <a:lvl4pPr marL="1599876" indent="-228553" eaLnBrk="0" hangingPunct="0">
              <a:defRPr>
                <a:solidFill>
                  <a:schemeClr val="tx1"/>
                </a:solidFill>
                <a:latin typeface="Century Gothic" pitchFamily="34" charset="0"/>
              </a:defRPr>
            </a:lvl4pPr>
            <a:lvl5pPr marL="2056986" indent="-228553" eaLnBrk="0" hangingPunct="0">
              <a:defRPr>
                <a:solidFill>
                  <a:schemeClr val="tx1"/>
                </a:solidFill>
                <a:latin typeface="Century Gothic" pitchFamily="34" charset="0"/>
              </a:defRPr>
            </a:lvl5pPr>
            <a:lvl6pPr marL="2514092" indent="-228553" eaLnBrk="0" fontAlgn="base" hangingPunct="0">
              <a:spcBef>
                <a:spcPct val="0"/>
              </a:spcBef>
              <a:spcAft>
                <a:spcPct val="0"/>
              </a:spcAft>
              <a:defRPr>
                <a:solidFill>
                  <a:schemeClr val="tx1"/>
                </a:solidFill>
                <a:latin typeface="Century Gothic" pitchFamily="34" charset="0"/>
              </a:defRPr>
            </a:lvl6pPr>
            <a:lvl7pPr marL="2971200" indent="-228553" eaLnBrk="0" fontAlgn="base" hangingPunct="0">
              <a:spcBef>
                <a:spcPct val="0"/>
              </a:spcBef>
              <a:spcAft>
                <a:spcPct val="0"/>
              </a:spcAft>
              <a:defRPr>
                <a:solidFill>
                  <a:schemeClr val="tx1"/>
                </a:solidFill>
                <a:latin typeface="Century Gothic" pitchFamily="34" charset="0"/>
              </a:defRPr>
            </a:lvl7pPr>
            <a:lvl8pPr marL="3428309" indent="-228553" eaLnBrk="0" fontAlgn="base" hangingPunct="0">
              <a:spcBef>
                <a:spcPct val="0"/>
              </a:spcBef>
              <a:spcAft>
                <a:spcPct val="0"/>
              </a:spcAft>
              <a:defRPr>
                <a:solidFill>
                  <a:schemeClr val="tx1"/>
                </a:solidFill>
                <a:latin typeface="Century Gothic" pitchFamily="34" charset="0"/>
              </a:defRPr>
            </a:lvl8pPr>
            <a:lvl9pPr marL="3885415" indent="-228553" eaLnBrk="0" fontAlgn="base" hangingPunct="0">
              <a:spcBef>
                <a:spcPct val="0"/>
              </a:spcBef>
              <a:spcAft>
                <a:spcPct val="0"/>
              </a:spcAft>
              <a:defRPr>
                <a:solidFill>
                  <a:schemeClr val="tx1"/>
                </a:solidFill>
                <a:latin typeface="Century Gothic" pitchFamily="34" charset="0"/>
              </a:defRPr>
            </a:lvl9pPr>
          </a:lstStyle>
          <a:p>
            <a:pPr defTabSz="881390" eaLnBrk="1" fontAlgn="base" hangingPunct="1">
              <a:spcBef>
                <a:spcPct val="0"/>
              </a:spcBef>
              <a:spcAft>
                <a:spcPct val="0"/>
              </a:spcAft>
              <a:defRPr/>
            </a:pPr>
            <a:fld id="{E2EA47FA-ED02-48C6-A596-910D2CDCE482}" type="slidenum">
              <a:rPr lang="en-US" sz="1200">
                <a:solidFill>
                  <a:prstClr val="black"/>
                </a:solidFill>
              </a:rPr>
              <a:pPr defTabSz="881390" eaLnBrk="1" fontAlgn="base" hangingPunct="1">
                <a:spcBef>
                  <a:spcPct val="0"/>
                </a:spcBef>
                <a:spcAft>
                  <a:spcPct val="0"/>
                </a:spcAft>
                <a:defRPr/>
              </a:pPr>
              <a:t>35</a:t>
            </a:fld>
            <a:endParaRPr lang="en-US" sz="1200">
              <a:solidFill>
                <a:prstClr val="black"/>
              </a:solidFill>
            </a:endParaRPr>
          </a:p>
        </p:txBody>
      </p:sp>
    </p:spTree>
    <p:extLst>
      <p:ext uri="{BB962C8B-B14F-4D97-AF65-F5344CB8AC3E}">
        <p14:creationId xmlns:p14="http://schemas.microsoft.com/office/powerpoint/2010/main" val="29627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defRPr>
            </a:lvl1pPr>
            <a:lvl2pPr marL="742801" indent="-285692" eaLnBrk="0" hangingPunct="0">
              <a:defRPr>
                <a:solidFill>
                  <a:schemeClr val="tx1"/>
                </a:solidFill>
                <a:latin typeface="Century Gothic" pitchFamily="34" charset="0"/>
              </a:defRPr>
            </a:lvl2pPr>
            <a:lvl3pPr marL="1142770" indent="-228553" eaLnBrk="0" hangingPunct="0">
              <a:defRPr>
                <a:solidFill>
                  <a:schemeClr val="tx1"/>
                </a:solidFill>
                <a:latin typeface="Century Gothic" pitchFamily="34" charset="0"/>
              </a:defRPr>
            </a:lvl3pPr>
            <a:lvl4pPr marL="1599876" indent="-228553" eaLnBrk="0" hangingPunct="0">
              <a:defRPr>
                <a:solidFill>
                  <a:schemeClr val="tx1"/>
                </a:solidFill>
                <a:latin typeface="Century Gothic" pitchFamily="34" charset="0"/>
              </a:defRPr>
            </a:lvl4pPr>
            <a:lvl5pPr marL="2056986" indent="-228553" eaLnBrk="0" hangingPunct="0">
              <a:defRPr>
                <a:solidFill>
                  <a:schemeClr val="tx1"/>
                </a:solidFill>
                <a:latin typeface="Century Gothic" pitchFamily="34" charset="0"/>
              </a:defRPr>
            </a:lvl5pPr>
            <a:lvl6pPr marL="2514092" indent="-228553" eaLnBrk="0" fontAlgn="base" hangingPunct="0">
              <a:spcBef>
                <a:spcPct val="0"/>
              </a:spcBef>
              <a:spcAft>
                <a:spcPct val="0"/>
              </a:spcAft>
              <a:defRPr>
                <a:solidFill>
                  <a:schemeClr val="tx1"/>
                </a:solidFill>
                <a:latin typeface="Century Gothic" pitchFamily="34" charset="0"/>
              </a:defRPr>
            </a:lvl6pPr>
            <a:lvl7pPr marL="2971200" indent="-228553" eaLnBrk="0" fontAlgn="base" hangingPunct="0">
              <a:spcBef>
                <a:spcPct val="0"/>
              </a:spcBef>
              <a:spcAft>
                <a:spcPct val="0"/>
              </a:spcAft>
              <a:defRPr>
                <a:solidFill>
                  <a:schemeClr val="tx1"/>
                </a:solidFill>
                <a:latin typeface="Century Gothic" pitchFamily="34" charset="0"/>
              </a:defRPr>
            </a:lvl7pPr>
            <a:lvl8pPr marL="3428309" indent="-228553" eaLnBrk="0" fontAlgn="base" hangingPunct="0">
              <a:spcBef>
                <a:spcPct val="0"/>
              </a:spcBef>
              <a:spcAft>
                <a:spcPct val="0"/>
              </a:spcAft>
              <a:defRPr>
                <a:solidFill>
                  <a:schemeClr val="tx1"/>
                </a:solidFill>
                <a:latin typeface="Century Gothic" pitchFamily="34" charset="0"/>
              </a:defRPr>
            </a:lvl8pPr>
            <a:lvl9pPr marL="3885415" indent="-228553" eaLnBrk="0" fontAlgn="base" hangingPunct="0">
              <a:spcBef>
                <a:spcPct val="0"/>
              </a:spcBef>
              <a:spcAft>
                <a:spcPct val="0"/>
              </a:spcAft>
              <a:defRPr>
                <a:solidFill>
                  <a:schemeClr val="tx1"/>
                </a:solidFill>
                <a:latin typeface="Century Gothic" pitchFamily="34" charset="0"/>
              </a:defRPr>
            </a:lvl9pPr>
          </a:lstStyle>
          <a:p>
            <a:pPr defTabSz="881390" eaLnBrk="1" fontAlgn="base" hangingPunct="1">
              <a:spcBef>
                <a:spcPct val="0"/>
              </a:spcBef>
              <a:spcAft>
                <a:spcPct val="0"/>
              </a:spcAft>
              <a:defRPr/>
            </a:pPr>
            <a:fld id="{E2EA47FA-ED02-48C6-A596-910D2CDCE482}" type="slidenum">
              <a:rPr lang="en-US" sz="1200">
                <a:solidFill>
                  <a:prstClr val="black"/>
                </a:solidFill>
              </a:rPr>
              <a:pPr defTabSz="881390" eaLnBrk="1" fontAlgn="base" hangingPunct="1">
                <a:spcBef>
                  <a:spcPct val="0"/>
                </a:spcBef>
                <a:spcAft>
                  <a:spcPct val="0"/>
                </a:spcAft>
                <a:defRPr/>
              </a:pPr>
              <a:t>36</a:t>
            </a:fld>
            <a:endParaRPr lang="en-US" sz="1200">
              <a:solidFill>
                <a:prstClr val="black"/>
              </a:solidFill>
            </a:endParaRPr>
          </a:p>
        </p:txBody>
      </p:sp>
    </p:spTree>
    <p:extLst>
      <p:ext uri="{BB962C8B-B14F-4D97-AF65-F5344CB8AC3E}">
        <p14:creationId xmlns:p14="http://schemas.microsoft.com/office/powerpoint/2010/main" val="2216704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419" eaLnBrk="0" hangingPunct="0">
              <a:defRPr>
                <a:solidFill>
                  <a:schemeClr val="tx1"/>
                </a:solidFill>
                <a:latin typeface="Arial" charset="0"/>
              </a:defRPr>
            </a:lvl1pPr>
            <a:lvl2pPr marL="748655" indent="-287945" defTabSz="937419" eaLnBrk="0" hangingPunct="0">
              <a:defRPr>
                <a:solidFill>
                  <a:schemeClr val="tx1"/>
                </a:solidFill>
                <a:latin typeface="Arial" charset="0"/>
              </a:defRPr>
            </a:lvl2pPr>
            <a:lvl3pPr marL="1151777" indent="-230356" defTabSz="937419" eaLnBrk="0" hangingPunct="0">
              <a:defRPr>
                <a:solidFill>
                  <a:schemeClr val="tx1"/>
                </a:solidFill>
                <a:latin typeface="Arial" charset="0"/>
              </a:defRPr>
            </a:lvl3pPr>
            <a:lvl4pPr marL="1612487" indent="-230356" defTabSz="937419" eaLnBrk="0" hangingPunct="0">
              <a:defRPr>
                <a:solidFill>
                  <a:schemeClr val="tx1"/>
                </a:solidFill>
                <a:latin typeface="Arial" charset="0"/>
              </a:defRPr>
            </a:lvl4pPr>
            <a:lvl5pPr marL="2073198" indent="-230356" defTabSz="937419" eaLnBrk="0" hangingPunct="0">
              <a:defRPr>
                <a:solidFill>
                  <a:schemeClr val="tx1"/>
                </a:solidFill>
                <a:latin typeface="Arial" charset="0"/>
              </a:defRPr>
            </a:lvl5pPr>
            <a:lvl6pPr marL="2533908" indent="-230356" defTabSz="937419" eaLnBrk="0" fontAlgn="base" hangingPunct="0">
              <a:spcBef>
                <a:spcPct val="0"/>
              </a:spcBef>
              <a:spcAft>
                <a:spcPct val="0"/>
              </a:spcAft>
              <a:defRPr>
                <a:solidFill>
                  <a:schemeClr val="tx1"/>
                </a:solidFill>
                <a:latin typeface="Arial" charset="0"/>
              </a:defRPr>
            </a:lvl6pPr>
            <a:lvl7pPr marL="2994619" indent="-230356" defTabSz="937419" eaLnBrk="0" fontAlgn="base" hangingPunct="0">
              <a:spcBef>
                <a:spcPct val="0"/>
              </a:spcBef>
              <a:spcAft>
                <a:spcPct val="0"/>
              </a:spcAft>
              <a:defRPr>
                <a:solidFill>
                  <a:schemeClr val="tx1"/>
                </a:solidFill>
                <a:latin typeface="Arial" charset="0"/>
              </a:defRPr>
            </a:lvl7pPr>
            <a:lvl8pPr marL="3455331" indent="-230356" defTabSz="937419" eaLnBrk="0" fontAlgn="base" hangingPunct="0">
              <a:spcBef>
                <a:spcPct val="0"/>
              </a:spcBef>
              <a:spcAft>
                <a:spcPct val="0"/>
              </a:spcAft>
              <a:defRPr>
                <a:solidFill>
                  <a:schemeClr val="tx1"/>
                </a:solidFill>
                <a:latin typeface="Arial" charset="0"/>
              </a:defRPr>
            </a:lvl8pPr>
            <a:lvl9pPr marL="3916041" indent="-230356" defTabSz="937419" eaLnBrk="0" fontAlgn="base" hangingPunct="0">
              <a:spcBef>
                <a:spcPct val="0"/>
              </a:spcBef>
              <a:spcAft>
                <a:spcPct val="0"/>
              </a:spcAft>
              <a:defRPr>
                <a:solidFill>
                  <a:schemeClr val="tx1"/>
                </a:solidFill>
                <a:latin typeface="Arial" charset="0"/>
              </a:defRPr>
            </a:lvl9pPr>
          </a:lstStyle>
          <a:p>
            <a:pPr eaLnBrk="1" hangingPunct="1"/>
            <a:fld id="{D5BEED6A-B645-4296-BF7D-16F861A715BE}" type="slidenum">
              <a:rPr lang="en-US" smtClean="0">
                <a:latin typeface="Calibri" pitchFamily="34" charset="0"/>
              </a:rPr>
              <a:pPr eaLnBrk="1" hangingPunct="1"/>
              <a:t>41</a:t>
            </a:fld>
            <a:endParaRPr lang="en-US" dirty="0" smtClean="0">
              <a:latin typeface="Calibri" pitchFamily="34" charset="0"/>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3555" indent="-233555">
              <a:lnSpc>
                <a:spcPct val="80000"/>
              </a:lnSpc>
            </a:pPr>
            <a:r>
              <a:rPr lang="en-US" sz="1000" b="1" dirty="0"/>
              <a:t>Using this PowerPoint break </a:t>
            </a:r>
            <a:r>
              <a:rPr lang="en-US" sz="1000" b="1" dirty="0" smtClean="0"/>
              <a:t>timer 10</a:t>
            </a:r>
            <a:r>
              <a:rPr lang="en-US" sz="1000" b="1" baseline="0" dirty="0" smtClean="0"/>
              <a:t> MIN</a:t>
            </a:r>
            <a:endParaRPr lang="en-US" sz="1000" b="1" dirty="0"/>
          </a:p>
          <a:p>
            <a:pPr marL="233555" indent="-233555">
              <a:lnSpc>
                <a:spcPct val="80000"/>
              </a:lnSpc>
            </a:pPr>
            <a:endParaRPr lang="en-US" sz="1000" b="1" dirty="0"/>
          </a:p>
          <a:p>
            <a:pPr marL="233555" indent="-233555">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3555" indent="-233555">
              <a:lnSpc>
                <a:spcPct val="80000"/>
              </a:lnSpc>
            </a:pPr>
            <a:endParaRPr lang="en-US" sz="1000" dirty="0"/>
          </a:p>
          <a:p>
            <a:pPr marL="233555" indent="-233555">
              <a:lnSpc>
                <a:spcPct val="80000"/>
              </a:lnSpc>
            </a:pPr>
            <a:r>
              <a:rPr lang="en-US" sz="1000" b="1" dirty="0"/>
              <a:t>To insert this slide into your presentation </a:t>
            </a:r>
          </a:p>
          <a:p>
            <a:pPr marL="233555" indent="-233555">
              <a:lnSpc>
                <a:spcPct val="80000"/>
              </a:lnSpc>
            </a:pPr>
            <a:endParaRPr lang="en-US" sz="1000" b="1" dirty="0"/>
          </a:p>
          <a:p>
            <a:pPr marL="233555" indent="-233555">
              <a:buFontTx/>
              <a:buAutoNum type="arabicPeriod"/>
            </a:pPr>
            <a:r>
              <a:rPr lang="en-US" dirty="0" smtClean="0"/>
              <a:t>Save this template as a presentation (.ppt file) on your computer. </a:t>
            </a:r>
          </a:p>
          <a:p>
            <a:pPr marL="233555" indent="-233555">
              <a:buFontTx/>
              <a:buAutoNum type="arabicPeriod"/>
            </a:pPr>
            <a:r>
              <a:rPr lang="en-US" dirty="0" smtClean="0"/>
              <a:t>Open the presentation that will contain the timer. </a:t>
            </a:r>
          </a:p>
          <a:p>
            <a:pPr marL="233555" indent="-233555">
              <a:buFontTx/>
              <a:buAutoNum type="arabicPeriod"/>
            </a:pPr>
            <a:r>
              <a:rPr lang="en-US" dirty="0" smtClean="0"/>
              <a:t>On the </a:t>
            </a:r>
            <a:r>
              <a:rPr lang="en-US" b="1" dirty="0" smtClean="0"/>
              <a:t>Slides</a:t>
            </a:r>
            <a:r>
              <a:rPr lang="en-US" dirty="0" smtClean="0"/>
              <a:t> tab, place your insertion point after the slide that will precede the timer. (Make sure you don't select a slide. Your insertion point should be between the slides.) </a:t>
            </a:r>
          </a:p>
          <a:p>
            <a:pPr marL="233555" indent="-233555">
              <a:buFontTx/>
              <a:buAutoNum type="arabicPeriod"/>
            </a:pPr>
            <a:r>
              <a:rPr lang="en-US" dirty="0" smtClean="0"/>
              <a:t>On the </a:t>
            </a:r>
            <a:r>
              <a:rPr lang="en-US" b="1" dirty="0" smtClean="0"/>
              <a:t>Insert</a:t>
            </a:r>
            <a:r>
              <a:rPr lang="en-US" dirty="0" smtClean="0"/>
              <a:t> menu, click </a:t>
            </a:r>
            <a:r>
              <a:rPr lang="en-US" b="1" dirty="0" smtClean="0"/>
              <a:t>Slides from Files</a:t>
            </a:r>
            <a:r>
              <a:rPr lang="en-US" dirty="0" smtClean="0"/>
              <a:t>. </a:t>
            </a:r>
          </a:p>
          <a:p>
            <a:pPr marL="233555" indent="-233555">
              <a:buFontTx/>
              <a:buAutoNum type="arabicPeriod"/>
            </a:pPr>
            <a:r>
              <a:rPr lang="en-US" dirty="0" smtClean="0"/>
              <a:t>In the </a:t>
            </a:r>
            <a:r>
              <a:rPr lang="en-US" b="1" dirty="0" smtClean="0"/>
              <a:t>Slide Finder</a:t>
            </a:r>
            <a:r>
              <a:rPr lang="en-US" dirty="0" smtClean="0"/>
              <a:t> dialog box, click the </a:t>
            </a:r>
            <a:r>
              <a:rPr lang="en-US" b="1" dirty="0" smtClean="0"/>
              <a:t>Find Presentation</a:t>
            </a:r>
            <a:r>
              <a:rPr lang="en-US" dirty="0" smtClean="0"/>
              <a:t> tab. </a:t>
            </a:r>
          </a:p>
          <a:p>
            <a:pPr marL="233555" indent="-233555">
              <a:buFontTx/>
              <a:buAutoNum type="arabicPeriod"/>
            </a:pPr>
            <a:r>
              <a:rPr lang="en-US" dirty="0" smtClean="0"/>
              <a:t>Click </a:t>
            </a:r>
            <a:r>
              <a:rPr lang="en-US" b="1" dirty="0" smtClean="0"/>
              <a:t>Browse</a:t>
            </a:r>
            <a:r>
              <a:rPr lang="en-US" dirty="0" smtClean="0"/>
              <a:t>, locate and select the timer presentation, and then click </a:t>
            </a:r>
            <a:r>
              <a:rPr lang="en-US" b="1" dirty="0" smtClean="0"/>
              <a:t>Open</a:t>
            </a:r>
            <a:r>
              <a:rPr lang="en-US" dirty="0" smtClean="0"/>
              <a:t>. </a:t>
            </a:r>
          </a:p>
          <a:p>
            <a:pPr marL="233555" indent="-233555">
              <a:buFontTx/>
              <a:buAutoNum type="arabicPeriod"/>
            </a:pPr>
            <a:r>
              <a:rPr lang="en-US" dirty="0" smtClean="0"/>
              <a:t>In the </a:t>
            </a:r>
            <a:r>
              <a:rPr lang="en-US" b="1" dirty="0" smtClean="0"/>
              <a:t>Slides from Files</a:t>
            </a:r>
            <a:r>
              <a:rPr lang="en-US" dirty="0" smtClean="0"/>
              <a:t> dialog box, select the timer slide. </a:t>
            </a:r>
          </a:p>
          <a:p>
            <a:pPr marL="233555" indent="-233555">
              <a:buFontTx/>
              <a:buAutoNum type="arabicPeriod"/>
            </a:pPr>
            <a:r>
              <a:rPr lang="en-US" dirty="0" smtClean="0"/>
              <a:t>Select the </a:t>
            </a:r>
            <a:r>
              <a:rPr lang="en-US" b="1" dirty="0" smtClean="0"/>
              <a:t>Keep source formatting</a:t>
            </a:r>
            <a:r>
              <a:rPr lang="en-US" dirty="0" smtClean="0"/>
              <a:t> check box. If you do not select this check box, the copied slide will inherit the design of the slide that precedes it in the presentation. </a:t>
            </a:r>
          </a:p>
          <a:p>
            <a:pPr marL="233555" indent="-233555">
              <a:buFontTx/>
              <a:buAutoNum type="arabicPeriod"/>
            </a:pPr>
            <a:r>
              <a:rPr lang="en-US" dirty="0" smtClean="0"/>
              <a:t>Click </a:t>
            </a:r>
            <a:r>
              <a:rPr lang="en-US" b="1" dirty="0" smtClean="0"/>
              <a:t>Insert</a:t>
            </a:r>
            <a:r>
              <a:rPr lang="en-US" dirty="0" smtClean="0"/>
              <a:t>. </a:t>
            </a:r>
          </a:p>
          <a:p>
            <a:pPr marL="233555" indent="-233555">
              <a:buFontTx/>
              <a:buAutoNum type="arabicPeriod"/>
            </a:pPr>
            <a:r>
              <a:rPr lang="en-US" dirty="0" smtClean="0"/>
              <a:t>Click </a:t>
            </a:r>
            <a:r>
              <a:rPr lang="en-US" b="1" dirty="0" smtClean="0"/>
              <a:t>Close</a:t>
            </a:r>
            <a:r>
              <a:rPr lang="en-US" dirty="0" smtClean="0"/>
              <a:t>.</a:t>
            </a:r>
            <a:endParaRPr lang="en-US" sz="1000" dirty="0"/>
          </a:p>
        </p:txBody>
      </p:sp>
    </p:spTree>
    <p:extLst>
      <p:ext uri="{BB962C8B-B14F-4D97-AF65-F5344CB8AC3E}">
        <p14:creationId xmlns:p14="http://schemas.microsoft.com/office/powerpoint/2010/main" val="375817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Add slides to the end of the presentation to report Year End Summaries of screening measures.  These should be screening measures you collect and use for determining which students need Secondary and Tertiary levels of support. For example, you might list Office Discipline Referrals (ODRs), the Student Risk Screening Scale (SRSS), AIMSweb, DIBELS, and/or Benchmarks.</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defRPr>
            </a:lvl1pPr>
            <a:lvl2pPr marL="742841" indent="-285708" eaLnBrk="0" hangingPunct="0">
              <a:defRPr>
                <a:solidFill>
                  <a:schemeClr val="tx1"/>
                </a:solidFill>
                <a:latin typeface="Century Gothic" pitchFamily="34" charset="0"/>
              </a:defRPr>
            </a:lvl2pPr>
            <a:lvl3pPr marL="1142833" indent="-228567" eaLnBrk="0" hangingPunct="0">
              <a:defRPr>
                <a:solidFill>
                  <a:schemeClr val="tx1"/>
                </a:solidFill>
                <a:latin typeface="Century Gothic" pitchFamily="34" charset="0"/>
              </a:defRPr>
            </a:lvl3pPr>
            <a:lvl4pPr marL="1599965" indent="-228567" eaLnBrk="0" hangingPunct="0">
              <a:defRPr>
                <a:solidFill>
                  <a:schemeClr val="tx1"/>
                </a:solidFill>
                <a:latin typeface="Century Gothic" pitchFamily="34" charset="0"/>
              </a:defRPr>
            </a:lvl4pPr>
            <a:lvl5pPr marL="2057099" indent="-228567" eaLnBrk="0" hangingPunct="0">
              <a:defRPr>
                <a:solidFill>
                  <a:schemeClr val="tx1"/>
                </a:solidFill>
                <a:latin typeface="Century Gothic" pitchFamily="34" charset="0"/>
              </a:defRPr>
            </a:lvl5pPr>
            <a:lvl6pPr marL="2514232" indent="-228567" eaLnBrk="0" fontAlgn="base" hangingPunct="0">
              <a:spcBef>
                <a:spcPct val="0"/>
              </a:spcBef>
              <a:spcAft>
                <a:spcPct val="0"/>
              </a:spcAft>
              <a:defRPr>
                <a:solidFill>
                  <a:schemeClr val="tx1"/>
                </a:solidFill>
                <a:latin typeface="Century Gothic" pitchFamily="34" charset="0"/>
              </a:defRPr>
            </a:lvl6pPr>
            <a:lvl7pPr marL="2971364" indent="-228567" eaLnBrk="0" fontAlgn="base" hangingPunct="0">
              <a:spcBef>
                <a:spcPct val="0"/>
              </a:spcBef>
              <a:spcAft>
                <a:spcPct val="0"/>
              </a:spcAft>
              <a:defRPr>
                <a:solidFill>
                  <a:schemeClr val="tx1"/>
                </a:solidFill>
                <a:latin typeface="Century Gothic" pitchFamily="34" charset="0"/>
              </a:defRPr>
            </a:lvl7pPr>
            <a:lvl8pPr marL="3428498" indent="-228567" eaLnBrk="0" fontAlgn="base" hangingPunct="0">
              <a:spcBef>
                <a:spcPct val="0"/>
              </a:spcBef>
              <a:spcAft>
                <a:spcPct val="0"/>
              </a:spcAft>
              <a:defRPr>
                <a:solidFill>
                  <a:schemeClr val="tx1"/>
                </a:solidFill>
                <a:latin typeface="Century Gothic" pitchFamily="34" charset="0"/>
              </a:defRPr>
            </a:lvl8pPr>
            <a:lvl9pPr marL="3885630" indent="-228567" eaLnBrk="0" fontAlgn="base" hangingPunct="0">
              <a:spcBef>
                <a:spcPct val="0"/>
              </a:spcBef>
              <a:spcAft>
                <a:spcPct val="0"/>
              </a:spcAft>
              <a:defRPr>
                <a:solidFill>
                  <a:schemeClr val="tx1"/>
                </a:solidFill>
                <a:latin typeface="Century Gothic" pitchFamily="34" charset="0"/>
              </a:defRPr>
            </a:lvl9pPr>
          </a:lstStyle>
          <a:p>
            <a:pPr eaLnBrk="1" hangingPunct="1"/>
            <a:fld id="{6A213EC8-22EC-4AD8-B4A5-E0850BC4A270}" type="slidenum">
              <a:rPr lang="en-US" smtClean="0"/>
              <a:pPr eaLnBrk="1" hangingPunct="1"/>
              <a:t>44</a:t>
            </a:fld>
            <a:endParaRPr lang="en-US" smtClean="0"/>
          </a:p>
        </p:txBody>
      </p:sp>
    </p:spTree>
    <p:extLst>
      <p:ext uri="{BB962C8B-B14F-4D97-AF65-F5344CB8AC3E}">
        <p14:creationId xmlns:p14="http://schemas.microsoft.com/office/powerpoint/2010/main" val="144065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ready to present, consider moving a copy of this slide to the first slide position</a:t>
            </a:r>
            <a:r>
              <a:rPr lang="en-US" baseline="0" dirty="0" smtClean="0"/>
              <a:t> so participants can be ready to access Dropbox as they settle in. </a:t>
            </a:r>
            <a:endParaRPr lang="en-US" dirty="0"/>
          </a:p>
        </p:txBody>
      </p:sp>
      <p:sp>
        <p:nvSpPr>
          <p:cNvPr id="4" name="Slide Number Placeholder 3"/>
          <p:cNvSpPr>
            <a:spLocks noGrp="1"/>
          </p:cNvSpPr>
          <p:nvPr>
            <p:ph type="sldNum" sz="quarter" idx="10"/>
          </p:nvPr>
        </p:nvSpPr>
        <p:spPr/>
        <p:txBody>
          <a:bodyPr/>
          <a:lstStyle/>
          <a:p>
            <a:fld id="{FDDD80E2-CEE1-430F-BB48-F94E6E00B3AA}" type="slidenum">
              <a:rPr lang="en-US" smtClean="0"/>
              <a:t>6</a:t>
            </a:fld>
            <a:endParaRPr lang="en-US"/>
          </a:p>
        </p:txBody>
      </p:sp>
    </p:spTree>
    <p:extLst>
      <p:ext uri="{BB962C8B-B14F-4D97-AF65-F5344CB8AC3E}">
        <p14:creationId xmlns:p14="http://schemas.microsoft.com/office/powerpoint/2010/main" val="717083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3360E10-145A-4E2D-ADD9-130492E05B18}" type="slidenum">
              <a:rPr lang="en-US" smtClean="0"/>
              <a:pPr>
                <a:defRPr/>
              </a:pPr>
              <a:t>47</a:t>
            </a:fld>
            <a:endParaRPr lang="en-US" dirty="0"/>
          </a:p>
        </p:txBody>
      </p:sp>
    </p:spTree>
    <p:extLst>
      <p:ext uri="{BB962C8B-B14F-4D97-AF65-F5344CB8AC3E}">
        <p14:creationId xmlns:p14="http://schemas.microsoft.com/office/powerpoint/2010/main" val="3320227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7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803275" indent="-307975">
              <a:defRPr>
                <a:solidFill>
                  <a:schemeClr val="tx1"/>
                </a:solidFill>
                <a:latin typeface="Verdana" panose="020B0604030504040204" pitchFamily="34" charset="0"/>
                <a:ea typeface="MS PGothic" panose="020B0600070205080204" pitchFamily="34" charset="-128"/>
              </a:defRPr>
            </a:lvl2pPr>
            <a:lvl3pPr marL="1238250" indent="-246063">
              <a:defRPr>
                <a:solidFill>
                  <a:schemeClr val="tx1"/>
                </a:solidFill>
                <a:latin typeface="Verdana" panose="020B0604030504040204" pitchFamily="34" charset="0"/>
                <a:ea typeface="MS PGothic" panose="020B0600070205080204" pitchFamily="34" charset="-128"/>
              </a:defRPr>
            </a:lvl3pPr>
            <a:lvl4pPr marL="1731963" indent="-246063">
              <a:defRPr>
                <a:solidFill>
                  <a:schemeClr val="tx1"/>
                </a:solidFill>
                <a:latin typeface="Verdana" panose="020B0604030504040204" pitchFamily="34" charset="0"/>
                <a:ea typeface="MS PGothic" panose="020B0600070205080204" pitchFamily="34" charset="-128"/>
              </a:defRPr>
            </a:lvl4pPr>
            <a:lvl5pPr marL="2228850" indent="-246063">
              <a:defRPr>
                <a:solidFill>
                  <a:schemeClr val="tx1"/>
                </a:solidFill>
                <a:latin typeface="Verdana" panose="020B0604030504040204" pitchFamily="34" charset="0"/>
                <a:ea typeface="MS PGothic" panose="020B0600070205080204" pitchFamily="34" charset="-128"/>
              </a:defRPr>
            </a:lvl5pPr>
            <a:lvl6pPr marL="2686050" indent="-24606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143250" indent="-24606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600450" indent="-24606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4057650" indent="-24606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C138806-F024-4A77-82B1-EE3B98854E99}" type="slidenum">
              <a:rPr lang="en-US" altLang="en-US" smtClean="0">
                <a:solidFill>
                  <a:srgbClr val="000000"/>
                </a:solidFill>
              </a:rPr>
              <a:pPr/>
              <a:t>55</a:t>
            </a:fld>
            <a:endParaRPr lang="en-US" altLang="en-US" smtClean="0">
              <a:solidFill>
                <a:srgbClr val="000000"/>
              </a:solidFill>
            </a:endParaRPr>
          </a:p>
        </p:txBody>
      </p:sp>
    </p:spTree>
    <p:extLst>
      <p:ext uri="{BB962C8B-B14F-4D97-AF65-F5344CB8AC3E}">
        <p14:creationId xmlns:p14="http://schemas.microsoft.com/office/powerpoint/2010/main" val="3487532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BB1121-769A-41ED-928C-53AB9EACD28C}" type="slidenum">
              <a:rPr lang="en-US" altLang="en-US" smtClean="0"/>
              <a:pPr>
                <a:defRPr/>
              </a:pPr>
              <a:t>59</a:t>
            </a:fld>
            <a:endParaRPr lang="en-US" altLang="en-US"/>
          </a:p>
        </p:txBody>
      </p:sp>
    </p:spTree>
    <p:extLst>
      <p:ext uri="{BB962C8B-B14F-4D97-AF65-F5344CB8AC3E}">
        <p14:creationId xmlns:p14="http://schemas.microsoft.com/office/powerpoint/2010/main" val="762477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 = 706</a:t>
            </a:r>
          </a:p>
        </p:txBody>
      </p:sp>
      <p:sp>
        <p:nvSpPr>
          <p:cNvPr id="231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E0A329C-0633-4E1F-B070-E476AB39A0D0}" type="slidenum">
              <a:rPr lang="en-US" altLang="en-US" smtClean="0">
                <a:solidFill>
                  <a:srgbClr val="000000"/>
                </a:solidFill>
              </a:rPr>
              <a:pPr/>
              <a:t>66</a:t>
            </a:fld>
            <a:endParaRPr lang="en-US" altLang="en-US" smtClean="0">
              <a:solidFill>
                <a:srgbClr val="000000"/>
              </a:solidFill>
            </a:endParaRPr>
          </a:p>
        </p:txBody>
      </p:sp>
    </p:spTree>
    <p:extLst>
      <p:ext uri="{BB962C8B-B14F-4D97-AF65-F5344CB8AC3E}">
        <p14:creationId xmlns:p14="http://schemas.microsoft.com/office/powerpoint/2010/main" val="2946223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N=443</a:t>
            </a:r>
          </a:p>
        </p:txBody>
      </p:sp>
      <p:sp>
        <p:nvSpPr>
          <p:cNvPr id="233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502D695-BCB1-4586-BD5A-01BB5476EE6C}" type="slidenum">
              <a:rPr lang="en-US" altLang="en-US" smtClean="0">
                <a:solidFill>
                  <a:srgbClr val="000000"/>
                </a:solidFill>
              </a:rPr>
              <a:pPr/>
              <a:t>67</a:t>
            </a:fld>
            <a:endParaRPr lang="en-US" altLang="en-US" smtClean="0">
              <a:solidFill>
                <a:srgbClr val="000000"/>
              </a:solidFill>
            </a:endParaRPr>
          </a:p>
        </p:txBody>
      </p:sp>
    </p:spTree>
    <p:extLst>
      <p:ext uri="{BB962C8B-B14F-4D97-AF65-F5344CB8AC3E}">
        <p14:creationId xmlns:p14="http://schemas.microsoft.com/office/powerpoint/2010/main" val="2142851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Slide Image Placeholder 1"/>
          <p:cNvSpPr>
            <a:spLocks noGrp="1" noRot="1" noChangeAspect="1" noTextEdit="1"/>
          </p:cNvSpPr>
          <p:nvPr>
            <p:ph type="sldImg"/>
          </p:nvPr>
        </p:nvSpPr>
        <p:spPr>
          <a:ln/>
        </p:spPr>
      </p:sp>
      <p:sp>
        <p:nvSpPr>
          <p:cNvPr id="609282" name="Notes Placeholder 2"/>
          <p:cNvSpPr>
            <a:spLocks noGrp="1"/>
          </p:cNvSpPr>
          <p:nvPr>
            <p:ph type="body" idx="1"/>
          </p:nvPr>
        </p:nvSpPr>
        <p:spPr>
          <a:noFill/>
          <a:ln/>
        </p:spPr>
        <p:txBody>
          <a:bodyPr lIns="91435" tIns="45718" rIns="91435" bIns="45718"/>
          <a:lstStyle/>
          <a:p>
            <a:pPr defTabSz="465138" eaLnBrk="1" hangingPunct="1">
              <a:spcBef>
                <a:spcPct val="0"/>
              </a:spcBef>
            </a:pPr>
            <a:r>
              <a:rPr lang="en-US" i="1" dirty="0" smtClean="0"/>
              <a:t>Note. </a:t>
            </a:r>
            <a:r>
              <a:rPr lang="en-US" dirty="0" smtClean="0"/>
              <a:t> Diamonds refer to an individual student’s combined Time 1 (fall) and Time 2 (Winter) curriculum-based measures (CBM) score.  Solid circles indicate a student that scored in the high risk range (9-21) on the Student Risk Screening Scale (SRSS; Drummond, 1994) during Time 2 (Winter) administration. Dashed circles indicate a student that scored in the moderate risk range (4-8) on the SRSS during Time 2 administration. </a:t>
            </a:r>
          </a:p>
          <a:p>
            <a:pPr defTabSz="465138" eaLnBrk="1" hangingPunct="1">
              <a:spcBef>
                <a:spcPct val="0"/>
              </a:spcBef>
            </a:pPr>
            <a:endParaRPr lang="en-US" dirty="0" smtClean="0"/>
          </a:p>
        </p:txBody>
      </p:sp>
      <p:sp>
        <p:nvSpPr>
          <p:cNvPr id="60928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9B95FD48-9360-490B-8AB5-F5365A7612BB}" type="slidenum">
              <a:rPr lang="en-US" sz="1200">
                <a:latin typeface="Calibri" pitchFamily="34" charset="0"/>
                <a:ea typeface="ＭＳ Ｐゴシック" pitchFamily="34" charset="-128"/>
              </a:rPr>
              <a:pPr algn="r" defTabSz="457200"/>
              <a:t>68</a:t>
            </a:fld>
            <a:endParaRPr lang="en-US" sz="1200">
              <a:latin typeface="Calibri" pitchFamily="34" charset="0"/>
              <a:ea typeface="ＭＳ Ｐゴシック" pitchFamily="34" charset="-128"/>
            </a:endParaRPr>
          </a:p>
        </p:txBody>
      </p:sp>
    </p:spTree>
    <p:extLst>
      <p:ext uri="{BB962C8B-B14F-4D97-AF65-F5344CB8AC3E}">
        <p14:creationId xmlns:p14="http://schemas.microsoft.com/office/powerpoint/2010/main" val="1086103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Slide Image Placeholder 1"/>
          <p:cNvSpPr>
            <a:spLocks noGrp="1" noRot="1" noChangeAspect="1" noTextEdit="1"/>
          </p:cNvSpPr>
          <p:nvPr>
            <p:ph type="sldImg"/>
          </p:nvPr>
        </p:nvSpPr>
        <p:spPr>
          <a:ln/>
        </p:spPr>
      </p:sp>
      <p:sp>
        <p:nvSpPr>
          <p:cNvPr id="611330" name="Notes Placeholder 2"/>
          <p:cNvSpPr>
            <a:spLocks noGrp="1"/>
          </p:cNvSpPr>
          <p:nvPr>
            <p:ph type="body" idx="1"/>
          </p:nvPr>
        </p:nvSpPr>
        <p:spPr>
          <a:noFill/>
          <a:ln/>
        </p:spPr>
        <p:txBody>
          <a:bodyPr lIns="91435" tIns="45718" rIns="91435" bIns="45718"/>
          <a:lstStyle/>
          <a:p>
            <a:pPr defTabSz="465138" eaLnBrk="1" hangingPunct="1">
              <a:spcBef>
                <a:spcPct val="0"/>
              </a:spcBef>
            </a:pPr>
            <a:r>
              <a:rPr lang="en-US" i="1" dirty="0" smtClean="0"/>
              <a:t>Note. </a:t>
            </a:r>
            <a:r>
              <a:rPr lang="en-US" dirty="0" smtClean="0"/>
              <a:t> Diamonds refer to an individual student’s combined Time 1 (fall) and Time 2 (Winter) curriculum-based measures (CBM) score.  Solid circles indicate a student that scored in the high risk range (9-21) on the Student Risk Screening Scale (SRSS; Drummond, 1994) during Time 2 (Winter) administration. Dashed circles indicate a student that scored in the moderate risk range (4-8) on the SRSS during Time 2 administration. Solid squares indicated a student who exceeded normative criteria on Stage 2 of the Systematic Screening for Behavior Disorders (SSBD; Walker &amp; Severson, 1992) on the externalizing dimension during Time 2 administration. </a:t>
            </a:r>
          </a:p>
          <a:p>
            <a:pPr defTabSz="465138" eaLnBrk="1" hangingPunct="1">
              <a:spcBef>
                <a:spcPct val="0"/>
              </a:spcBef>
            </a:pPr>
            <a:endParaRPr lang="en-US" dirty="0" smtClean="0"/>
          </a:p>
        </p:txBody>
      </p:sp>
      <p:sp>
        <p:nvSpPr>
          <p:cNvPr id="61133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FD4C6549-7C09-4D30-94F9-CF4372158EEA}" type="slidenum">
              <a:rPr lang="en-US" sz="1200">
                <a:latin typeface="Calibri" pitchFamily="34" charset="0"/>
                <a:ea typeface="ＭＳ Ｐゴシック" pitchFamily="34" charset="-128"/>
              </a:rPr>
              <a:pPr algn="r" defTabSz="457200"/>
              <a:t>69</a:t>
            </a:fld>
            <a:endParaRPr lang="en-US" sz="1200">
              <a:latin typeface="Calibri" pitchFamily="34" charset="0"/>
              <a:ea typeface="ＭＳ Ｐゴシック" pitchFamily="34" charset="-128"/>
            </a:endParaRPr>
          </a:p>
        </p:txBody>
      </p:sp>
    </p:spTree>
    <p:extLst>
      <p:ext uri="{BB962C8B-B14F-4D97-AF65-F5344CB8AC3E}">
        <p14:creationId xmlns:p14="http://schemas.microsoft.com/office/powerpoint/2010/main" val="1184894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419" eaLnBrk="0" hangingPunct="0">
              <a:defRPr>
                <a:solidFill>
                  <a:schemeClr val="tx1"/>
                </a:solidFill>
                <a:latin typeface="Arial" charset="0"/>
              </a:defRPr>
            </a:lvl1pPr>
            <a:lvl2pPr marL="748655" indent="-287945" defTabSz="937419" eaLnBrk="0" hangingPunct="0">
              <a:defRPr>
                <a:solidFill>
                  <a:schemeClr val="tx1"/>
                </a:solidFill>
                <a:latin typeface="Arial" charset="0"/>
              </a:defRPr>
            </a:lvl2pPr>
            <a:lvl3pPr marL="1151777" indent="-230356" defTabSz="937419" eaLnBrk="0" hangingPunct="0">
              <a:defRPr>
                <a:solidFill>
                  <a:schemeClr val="tx1"/>
                </a:solidFill>
                <a:latin typeface="Arial" charset="0"/>
              </a:defRPr>
            </a:lvl3pPr>
            <a:lvl4pPr marL="1612487" indent="-230356" defTabSz="937419" eaLnBrk="0" hangingPunct="0">
              <a:defRPr>
                <a:solidFill>
                  <a:schemeClr val="tx1"/>
                </a:solidFill>
                <a:latin typeface="Arial" charset="0"/>
              </a:defRPr>
            </a:lvl4pPr>
            <a:lvl5pPr marL="2073198" indent="-230356" defTabSz="937419" eaLnBrk="0" hangingPunct="0">
              <a:defRPr>
                <a:solidFill>
                  <a:schemeClr val="tx1"/>
                </a:solidFill>
                <a:latin typeface="Arial" charset="0"/>
              </a:defRPr>
            </a:lvl5pPr>
            <a:lvl6pPr marL="2533908" indent="-230356" defTabSz="937419" eaLnBrk="0" fontAlgn="base" hangingPunct="0">
              <a:spcBef>
                <a:spcPct val="0"/>
              </a:spcBef>
              <a:spcAft>
                <a:spcPct val="0"/>
              </a:spcAft>
              <a:defRPr>
                <a:solidFill>
                  <a:schemeClr val="tx1"/>
                </a:solidFill>
                <a:latin typeface="Arial" charset="0"/>
              </a:defRPr>
            </a:lvl6pPr>
            <a:lvl7pPr marL="2994619" indent="-230356" defTabSz="937419" eaLnBrk="0" fontAlgn="base" hangingPunct="0">
              <a:spcBef>
                <a:spcPct val="0"/>
              </a:spcBef>
              <a:spcAft>
                <a:spcPct val="0"/>
              </a:spcAft>
              <a:defRPr>
                <a:solidFill>
                  <a:schemeClr val="tx1"/>
                </a:solidFill>
                <a:latin typeface="Arial" charset="0"/>
              </a:defRPr>
            </a:lvl7pPr>
            <a:lvl8pPr marL="3455331" indent="-230356" defTabSz="937419" eaLnBrk="0" fontAlgn="base" hangingPunct="0">
              <a:spcBef>
                <a:spcPct val="0"/>
              </a:spcBef>
              <a:spcAft>
                <a:spcPct val="0"/>
              </a:spcAft>
              <a:defRPr>
                <a:solidFill>
                  <a:schemeClr val="tx1"/>
                </a:solidFill>
                <a:latin typeface="Arial" charset="0"/>
              </a:defRPr>
            </a:lvl8pPr>
            <a:lvl9pPr marL="3916041" indent="-230356" defTabSz="937419" eaLnBrk="0" fontAlgn="base" hangingPunct="0">
              <a:spcBef>
                <a:spcPct val="0"/>
              </a:spcBef>
              <a:spcAft>
                <a:spcPct val="0"/>
              </a:spcAft>
              <a:defRPr>
                <a:solidFill>
                  <a:schemeClr val="tx1"/>
                </a:solidFill>
                <a:latin typeface="Arial" charset="0"/>
              </a:defRPr>
            </a:lvl9pPr>
          </a:lstStyle>
          <a:p>
            <a:pPr eaLnBrk="1" hangingPunct="1"/>
            <a:fld id="{D5BEED6A-B645-4296-BF7D-16F861A715BE}" type="slidenum">
              <a:rPr lang="en-US" smtClean="0">
                <a:latin typeface="Calibri" pitchFamily="34" charset="0"/>
              </a:rPr>
              <a:pPr eaLnBrk="1" hangingPunct="1"/>
              <a:t>70</a:t>
            </a:fld>
            <a:endParaRPr lang="en-US" dirty="0" smtClean="0">
              <a:latin typeface="Calibri" pitchFamily="34" charset="0"/>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3555" indent="-233555">
              <a:lnSpc>
                <a:spcPct val="80000"/>
              </a:lnSpc>
            </a:pPr>
            <a:r>
              <a:rPr lang="en-US" sz="1000" b="1" dirty="0"/>
              <a:t>Using this PowerPoint </a:t>
            </a:r>
            <a:r>
              <a:rPr lang="en-US" sz="1000" b="1" dirty="0" smtClean="0"/>
              <a:t>10-min break </a:t>
            </a:r>
            <a:r>
              <a:rPr lang="en-US" sz="1000" b="1" dirty="0"/>
              <a:t>timer</a:t>
            </a:r>
          </a:p>
          <a:p>
            <a:pPr marL="233555" indent="-233555">
              <a:lnSpc>
                <a:spcPct val="80000"/>
              </a:lnSpc>
            </a:pPr>
            <a:endParaRPr lang="en-US" sz="1000" b="1" dirty="0"/>
          </a:p>
          <a:p>
            <a:pPr marL="233555" indent="-233555">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3555" indent="-233555">
              <a:lnSpc>
                <a:spcPct val="80000"/>
              </a:lnSpc>
            </a:pPr>
            <a:endParaRPr lang="en-US" sz="1000" dirty="0"/>
          </a:p>
          <a:p>
            <a:pPr marL="233555" indent="-233555">
              <a:lnSpc>
                <a:spcPct val="80000"/>
              </a:lnSpc>
            </a:pPr>
            <a:r>
              <a:rPr lang="en-US" sz="1000" b="1" dirty="0"/>
              <a:t>To insert this slide into your presentation </a:t>
            </a:r>
          </a:p>
          <a:p>
            <a:pPr marL="233555" indent="-233555">
              <a:lnSpc>
                <a:spcPct val="80000"/>
              </a:lnSpc>
            </a:pPr>
            <a:endParaRPr lang="en-US" sz="1000" b="1" dirty="0"/>
          </a:p>
          <a:p>
            <a:pPr marL="233555" indent="-233555">
              <a:buFontTx/>
              <a:buAutoNum type="arabicPeriod"/>
            </a:pPr>
            <a:r>
              <a:rPr lang="en-US" dirty="0" smtClean="0"/>
              <a:t>Save this template as a presentation (.ppt file) on your computer. </a:t>
            </a:r>
          </a:p>
          <a:p>
            <a:pPr marL="233555" indent="-233555">
              <a:buFontTx/>
              <a:buAutoNum type="arabicPeriod"/>
            </a:pPr>
            <a:r>
              <a:rPr lang="en-US" dirty="0" smtClean="0"/>
              <a:t>Open the presentation that will contain the timer. </a:t>
            </a:r>
          </a:p>
          <a:p>
            <a:pPr marL="233555" indent="-233555">
              <a:buFontTx/>
              <a:buAutoNum type="arabicPeriod"/>
            </a:pPr>
            <a:r>
              <a:rPr lang="en-US" dirty="0" smtClean="0"/>
              <a:t>On the </a:t>
            </a:r>
            <a:r>
              <a:rPr lang="en-US" b="1" dirty="0" smtClean="0"/>
              <a:t>Slides</a:t>
            </a:r>
            <a:r>
              <a:rPr lang="en-US" dirty="0" smtClean="0"/>
              <a:t> tab, place your insertion point after the slide that will precede the timer. (Make sure you don't select a slide. Your insertion point should be between the slides.) </a:t>
            </a:r>
          </a:p>
          <a:p>
            <a:pPr marL="233555" indent="-233555">
              <a:buFontTx/>
              <a:buAutoNum type="arabicPeriod"/>
            </a:pPr>
            <a:r>
              <a:rPr lang="en-US" dirty="0" smtClean="0"/>
              <a:t>On the </a:t>
            </a:r>
            <a:r>
              <a:rPr lang="en-US" b="1" dirty="0" smtClean="0"/>
              <a:t>Insert</a:t>
            </a:r>
            <a:r>
              <a:rPr lang="en-US" dirty="0" smtClean="0"/>
              <a:t> menu, click </a:t>
            </a:r>
            <a:r>
              <a:rPr lang="en-US" b="1" dirty="0" smtClean="0"/>
              <a:t>Slides from Files</a:t>
            </a:r>
            <a:r>
              <a:rPr lang="en-US" dirty="0" smtClean="0"/>
              <a:t>. </a:t>
            </a:r>
          </a:p>
          <a:p>
            <a:pPr marL="233555" indent="-233555">
              <a:buFontTx/>
              <a:buAutoNum type="arabicPeriod"/>
            </a:pPr>
            <a:r>
              <a:rPr lang="en-US" dirty="0" smtClean="0"/>
              <a:t>In the </a:t>
            </a:r>
            <a:r>
              <a:rPr lang="en-US" b="1" dirty="0" smtClean="0"/>
              <a:t>Slide Finder</a:t>
            </a:r>
            <a:r>
              <a:rPr lang="en-US" dirty="0" smtClean="0"/>
              <a:t> dialog box, click the </a:t>
            </a:r>
            <a:r>
              <a:rPr lang="en-US" b="1" dirty="0" smtClean="0"/>
              <a:t>Find Presentation</a:t>
            </a:r>
            <a:r>
              <a:rPr lang="en-US" dirty="0" smtClean="0"/>
              <a:t> tab. </a:t>
            </a:r>
          </a:p>
          <a:p>
            <a:pPr marL="233555" indent="-233555">
              <a:buFontTx/>
              <a:buAutoNum type="arabicPeriod"/>
            </a:pPr>
            <a:r>
              <a:rPr lang="en-US" dirty="0" smtClean="0"/>
              <a:t>Click </a:t>
            </a:r>
            <a:r>
              <a:rPr lang="en-US" b="1" dirty="0" smtClean="0"/>
              <a:t>Browse</a:t>
            </a:r>
            <a:r>
              <a:rPr lang="en-US" dirty="0" smtClean="0"/>
              <a:t>, locate and select the timer presentation, and then click </a:t>
            </a:r>
            <a:r>
              <a:rPr lang="en-US" b="1" dirty="0" smtClean="0"/>
              <a:t>Open</a:t>
            </a:r>
            <a:r>
              <a:rPr lang="en-US" dirty="0" smtClean="0"/>
              <a:t>. </a:t>
            </a:r>
          </a:p>
          <a:p>
            <a:pPr marL="233555" indent="-233555">
              <a:buFontTx/>
              <a:buAutoNum type="arabicPeriod"/>
            </a:pPr>
            <a:r>
              <a:rPr lang="en-US" dirty="0" smtClean="0"/>
              <a:t>In the </a:t>
            </a:r>
            <a:r>
              <a:rPr lang="en-US" b="1" dirty="0" smtClean="0"/>
              <a:t>Slides from Files</a:t>
            </a:r>
            <a:r>
              <a:rPr lang="en-US" dirty="0" smtClean="0"/>
              <a:t> dialog box, select the timer slide. </a:t>
            </a:r>
          </a:p>
          <a:p>
            <a:pPr marL="233555" indent="-233555">
              <a:buFontTx/>
              <a:buAutoNum type="arabicPeriod"/>
            </a:pPr>
            <a:r>
              <a:rPr lang="en-US" dirty="0" smtClean="0"/>
              <a:t>Select the </a:t>
            </a:r>
            <a:r>
              <a:rPr lang="en-US" b="1" dirty="0" smtClean="0"/>
              <a:t>Keep source formatting</a:t>
            </a:r>
            <a:r>
              <a:rPr lang="en-US" dirty="0" smtClean="0"/>
              <a:t> check box. If you do not select this check box, the copied slide will inherit the design of the slide that precedes it in the presentation. </a:t>
            </a:r>
          </a:p>
          <a:p>
            <a:pPr marL="233555" indent="-233555">
              <a:buFontTx/>
              <a:buAutoNum type="arabicPeriod"/>
            </a:pPr>
            <a:r>
              <a:rPr lang="en-US" dirty="0" smtClean="0"/>
              <a:t>Click </a:t>
            </a:r>
            <a:r>
              <a:rPr lang="en-US" b="1" dirty="0" smtClean="0"/>
              <a:t>Insert</a:t>
            </a:r>
            <a:r>
              <a:rPr lang="en-US" dirty="0" smtClean="0"/>
              <a:t>. </a:t>
            </a:r>
          </a:p>
          <a:p>
            <a:pPr marL="233555" indent="-233555">
              <a:buFontTx/>
              <a:buAutoNum type="arabicPeriod"/>
            </a:pPr>
            <a:r>
              <a:rPr lang="en-US" dirty="0" smtClean="0"/>
              <a:t>Click </a:t>
            </a:r>
            <a:r>
              <a:rPr lang="en-US" b="1" dirty="0" smtClean="0"/>
              <a:t>Close</a:t>
            </a:r>
            <a:r>
              <a:rPr lang="en-US" dirty="0" smtClean="0"/>
              <a:t>.</a:t>
            </a:r>
            <a:endParaRPr lang="en-US" sz="1000" dirty="0"/>
          </a:p>
        </p:txBody>
      </p:sp>
    </p:spTree>
    <p:extLst>
      <p:ext uri="{BB962C8B-B14F-4D97-AF65-F5344CB8AC3E}">
        <p14:creationId xmlns:p14="http://schemas.microsoft.com/office/powerpoint/2010/main" val="1602671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 </a:t>
            </a:r>
          </a:p>
        </p:txBody>
      </p:sp>
      <p:sp>
        <p:nvSpPr>
          <p:cNvPr id="4" name="Footer Placeholder 3"/>
          <p:cNvSpPr>
            <a:spLocks noGrp="1"/>
          </p:cNvSpPr>
          <p:nvPr>
            <p:ph type="ftr" sz="quarter" idx="4"/>
          </p:nvPr>
        </p:nvSpPr>
        <p:spPr/>
        <p:txBody>
          <a:bodyPr/>
          <a:lstStyle/>
          <a:p>
            <a:pPr>
              <a:defRPr/>
            </a:pPr>
            <a:r>
              <a:rPr lang="en-US" smtClean="0"/>
              <a:t>Lane and Oakes 2013</a:t>
            </a:r>
            <a:endParaRPr lang="en-US"/>
          </a:p>
        </p:txBody>
      </p:sp>
      <p:sp>
        <p:nvSpPr>
          <p:cNvPr id="2549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1F6130-B069-4569-9097-BE6F1AE632AF}" type="slidenum">
              <a:rPr lang="en-US" altLang="en-US" smtClean="0"/>
              <a:pPr/>
              <a:t>73</a:t>
            </a:fld>
            <a:endParaRPr lang="en-US" altLang="en-US" smtClean="0"/>
          </a:p>
        </p:txBody>
      </p:sp>
    </p:spTree>
    <p:extLst>
      <p:ext uri="{BB962C8B-B14F-4D97-AF65-F5344CB8AC3E}">
        <p14:creationId xmlns:p14="http://schemas.microsoft.com/office/powerpoint/2010/main" val="1168891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fld id="{7767511C-EA28-4CD0-9A91-779D8D988C49}" type="slidenum">
              <a:rPr lang="en-US" smtClean="0"/>
              <a:t>74</a:t>
            </a:fld>
            <a:endParaRPr lang="en-US"/>
          </a:p>
        </p:txBody>
      </p:sp>
    </p:spTree>
    <p:extLst>
      <p:ext uri="{BB962C8B-B14F-4D97-AF65-F5344CB8AC3E}">
        <p14:creationId xmlns:p14="http://schemas.microsoft.com/office/powerpoint/2010/main" val="1558038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DD80E2-CEE1-430F-BB48-F94E6E00B3AA}" type="slidenum">
              <a:rPr lang="en-US" smtClean="0"/>
              <a:t>7</a:t>
            </a:fld>
            <a:endParaRPr lang="en-US"/>
          </a:p>
        </p:txBody>
      </p:sp>
    </p:spTree>
    <p:extLst>
      <p:ext uri="{BB962C8B-B14F-4D97-AF65-F5344CB8AC3E}">
        <p14:creationId xmlns:p14="http://schemas.microsoft.com/office/powerpoint/2010/main" val="198373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Identify on-site experts!</a:t>
            </a:r>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76</a:t>
            </a:fld>
            <a:endParaRPr lang="en-US"/>
          </a:p>
        </p:txBody>
      </p:sp>
    </p:spTree>
    <p:extLst>
      <p:ext uri="{BB962C8B-B14F-4D97-AF65-F5344CB8AC3E}">
        <p14:creationId xmlns:p14="http://schemas.microsoft.com/office/powerpoint/2010/main" val="2249601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 </a:t>
            </a:r>
          </a:p>
        </p:txBody>
      </p:sp>
      <p:sp>
        <p:nvSpPr>
          <p:cNvPr id="4" name="Footer Placeholder 3"/>
          <p:cNvSpPr>
            <a:spLocks noGrp="1"/>
          </p:cNvSpPr>
          <p:nvPr>
            <p:ph type="ftr" sz="quarter" idx="4"/>
          </p:nvPr>
        </p:nvSpPr>
        <p:spPr/>
        <p:txBody>
          <a:bodyPr/>
          <a:lstStyle/>
          <a:p>
            <a:pPr>
              <a:defRPr/>
            </a:pPr>
            <a:r>
              <a:rPr lang="en-US" smtClean="0"/>
              <a:t>Lane and Oakes 2013</a:t>
            </a:r>
            <a:endParaRPr lang="en-US"/>
          </a:p>
        </p:txBody>
      </p:sp>
      <p:sp>
        <p:nvSpPr>
          <p:cNvPr id="2549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1F6130-B069-4569-9097-BE6F1AE632AF}" type="slidenum">
              <a:rPr lang="en-US" altLang="en-US" smtClean="0"/>
              <a:pPr/>
              <a:t>79</a:t>
            </a:fld>
            <a:endParaRPr lang="en-US" altLang="en-US" smtClean="0"/>
          </a:p>
        </p:txBody>
      </p:sp>
    </p:spTree>
    <p:extLst>
      <p:ext uri="{BB962C8B-B14F-4D97-AF65-F5344CB8AC3E}">
        <p14:creationId xmlns:p14="http://schemas.microsoft.com/office/powerpoint/2010/main" val="254727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xfrm>
            <a:off x="1198563" y="708025"/>
            <a:ext cx="4660900" cy="3495675"/>
          </a:xfrm>
          <a:ln/>
        </p:spPr>
      </p:sp>
      <p:sp>
        <p:nvSpPr>
          <p:cNvPr id="254979" name="Notes Placeholder 2"/>
          <p:cNvSpPr>
            <a:spLocks noGrp="1"/>
          </p:cNvSpPr>
          <p:nvPr>
            <p:ph type="body" idx="1"/>
          </p:nvPr>
        </p:nvSpPr>
        <p:spPr>
          <a:xfrm>
            <a:off x="938804" y="4446069"/>
            <a:ext cx="5175658" cy="42089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32" tIns="46339" rIns="94332" bIns="46339"/>
          <a:lstStyle/>
          <a:p>
            <a:endParaRPr lang="en-US" dirty="0" smtClean="0"/>
          </a:p>
        </p:txBody>
      </p:sp>
      <p:sp>
        <p:nvSpPr>
          <p:cNvPr id="2" name="Footer Placeholder 1"/>
          <p:cNvSpPr>
            <a:spLocks noGrp="1"/>
          </p:cNvSpPr>
          <p:nvPr>
            <p:ph type="ftr" sz="quarter" idx="10"/>
          </p:nvPr>
        </p:nvSpPr>
        <p:spPr/>
        <p:txBody>
          <a:bodyPr/>
          <a:lstStyle/>
          <a:p>
            <a:r>
              <a:rPr lang="en-US" smtClean="0"/>
              <a:t>Lane and Oakes 2013</a:t>
            </a:r>
            <a:endParaRPr lang="en-US"/>
          </a:p>
        </p:txBody>
      </p:sp>
    </p:spTree>
    <p:extLst>
      <p:ext uri="{BB962C8B-B14F-4D97-AF65-F5344CB8AC3E}">
        <p14:creationId xmlns:p14="http://schemas.microsoft.com/office/powerpoint/2010/main" val="872542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ea typeface="ＭＳ Ｐゴシック" pitchFamily="34" charset="-128"/>
              </a:rPr>
              <a:t>Add more description</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83</a:t>
            </a:fld>
            <a:endParaRPr lang="en-US" smtClean="0">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smtClean="0"/>
              <a:t>Lane and Oakes 2013</a:t>
            </a:r>
            <a:endParaRPr lang="en-US"/>
          </a:p>
        </p:txBody>
      </p:sp>
    </p:spTree>
    <p:extLst>
      <p:ext uri="{BB962C8B-B14F-4D97-AF65-F5344CB8AC3E}">
        <p14:creationId xmlns:p14="http://schemas.microsoft.com/office/powerpoint/2010/main" val="3309258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dirty="0" smtClean="0"/>
              <a:t>Citation: Lane, K.L., &amp;</a:t>
            </a:r>
            <a:r>
              <a:rPr lang="en-US" baseline="0" dirty="0" smtClean="0"/>
              <a:t> Oakes, W. P. (2012). </a:t>
            </a:r>
            <a:r>
              <a:rPr lang="en-US" dirty="0"/>
              <a:t>Identifying Students for Secondary and Tertiary Prevention Efforts: How do we determine which students have Tier 2 and Tier 3 needs? </a:t>
            </a:r>
            <a:r>
              <a:rPr lang="en-US" i="1" dirty="0"/>
              <a:t>In preparation.</a:t>
            </a:r>
            <a:endParaRPr lang="en-US" dirty="0"/>
          </a:p>
          <a:p>
            <a:endParaRPr lang="en-US" dirty="0"/>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84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Lane and Oakes 2013</a:t>
            </a:r>
            <a:endParaRPr lang="en-US"/>
          </a:p>
        </p:txBody>
      </p:sp>
    </p:spTree>
    <p:extLst>
      <p:ext uri="{BB962C8B-B14F-4D97-AF65-F5344CB8AC3E}">
        <p14:creationId xmlns:p14="http://schemas.microsoft.com/office/powerpoint/2010/main" val="2944250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85</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Lane and Oakes 2013</a:t>
            </a:r>
            <a:endParaRPr lang="en-US"/>
          </a:p>
        </p:txBody>
      </p:sp>
    </p:spTree>
    <p:extLst>
      <p:ext uri="{BB962C8B-B14F-4D97-AF65-F5344CB8AC3E}">
        <p14:creationId xmlns:p14="http://schemas.microsoft.com/office/powerpoint/2010/main" val="1823023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86</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Lane and Oakes 2013</a:t>
            </a:r>
            <a:endParaRPr lang="en-US"/>
          </a:p>
        </p:txBody>
      </p:sp>
    </p:spTree>
    <p:extLst>
      <p:ext uri="{BB962C8B-B14F-4D97-AF65-F5344CB8AC3E}">
        <p14:creationId xmlns:p14="http://schemas.microsoft.com/office/powerpoint/2010/main" val="641280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1154113" y="692150"/>
            <a:ext cx="455453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smtClean="0"/>
          </a:p>
        </p:txBody>
      </p:sp>
      <p:sp>
        <p:nvSpPr>
          <p:cNvPr id="2" name="Footer Placeholder 1"/>
          <p:cNvSpPr>
            <a:spLocks noGrp="1"/>
          </p:cNvSpPr>
          <p:nvPr>
            <p:ph type="ftr" sz="quarter" idx="4"/>
          </p:nvPr>
        </p:nvSpPr>
        <p:spPr/>
        <p:txBody>
          <a:bodyPr/>
          <a:lstStyle/>
          <a:p>
            <a:pPr>
              <a:defRPr/>
            </a:pPr>
            <a:r>
              <a:rPr lang="en-US" smtClean="0"/>
              <a:t>Lane and Oakes 2013</a:t>
            </a:r>
            <a:endParaRPr lang="en-US"/>
          </a:p>
        </p:txBody>
      </p:sp>
    </p:spTree>
    <p:extLst>
      <p:ext uri="{BB962C8B-B14F-4D97-AF65-F5344CB8AC3E}">
        <p14:creationId xmlns:p14="http://schemas.microsoft.com/office/powerpoint/2010/main" val="2252073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 </a:t>
            </a:r>
          </a:p>
        </p:txBody>
      </p:sp>
      <p:sp>
        <p:nvSpPr>
          <p:cNvPr id="4" name="Footer Placeholder 3"/>
          <p:cNvSpPr>
            <a:spLocks noGrp="1"/>
          </p:cNvSpPr>
          <p:nvPr>
            <p:ph type="ftr" sz="quarter" idx="4"/>
          </p:nvPr>
        </p:nvSpPr>
        <p:spPr/>
        <p:txBody>
          <a:bodyPr/>
          <a:lstStyle/>
          <a:p>
            <a:pPr>
              <a:defRPr/>
            </a:pPr>
            <a:r>
              <a:rPr lang="en-US" smtClean="0"/>
              <a:t>Lane and Oakes 2013</a:t>
            </a:r>
            <a:endParaRPr lang="en-US"/>
          </a:p>
        </p:txBody>
      </p:sp>
      <p:sp>
        <p:nvSpPr>
          <p:cNvPr id="2549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1F6130-B069-4569-9097-BE6F1AE632AF}" type="slidenum">
              <a:rPr lang="en-US" altLang="en-US" smtClean="0"/>
              <a:pPr/>
              <a:t>91</a:t>
            </a:fld>
            <a:endParaRPr lang="en-US" altLang="en-US" smtClean="0"/>
          </a:p>
        </p:txBody>
      </p:sp>
    </p:spTree>
    <p:extLst>
      <p:ext uri="{BB962C8B-B14F-4D97-AF65-F5344CB8AC3E}">
        <p14:creationId xmlns:p14="http://schemas.microsoft.com/office/powerpoint/2010/main" val="3766842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 </a:t>
            </a:r>
          </a:p>
        </p:txBody>
      </p:sp>
      <p:sp>
        <p:nvSpPr>
          <p:cNvPr id="4" name="Footer Placeholder 3"/>
          <p:cNvSpPr>
            <a:spLocks noGrp="1"/>
          </p:cNvSpPr>
          <p:nvPr>
            <p:ph type="ftr" sz="quarter" idx="4"/>
          </p:nvPr>
        </p:nvSpPr>
        <p:spPr/>
        <p:txBody>
          <a:bodyPr/>
          <a:lstStyle/>
          <a:p>
            <a:pPr>
              <a:defRPr/>
            </a:pPr>
            <a:r>
              <a:rPr lang="en-US" smtClean="0"/>
              <a:t>Lane and Oakes 2013</a:t>
            </a:r>
            <a:endParaRPr lang="en-US"/>
          </a:p>
        </p:txBody>
      </p:sp>
      <p:sp>
        <p:nvSpPr>
          <p:cNvPr id="2549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1F6130-B069-4569-9097-BE6F1AE632AF}" type="slidenum">
              <a:rPr lang="en-US" altLang="en-US" smtClean="0"/>
              <a:pPr/>
              <a:t>94</a:t>
            </a:fld>
            <a:endParaRPr lang="en-US" altLang="en-US" smtClean="0"/>
          </a:p>
        </p:txBody>
      </p:sp>
    </p:spTree>
    <p:extLst>
      <p:ext uri="{BB962C8B-B14F-4D97-AF65-F5344CB8AC3E}">
        <p14:creationId xmlns:p14="http://schemas.microsoft.com/office/powerpoint/2010/main" val="1278350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3581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noTextEdit="1"/>
          </p:cNvSpPr>
          <p:nvPr>
            <p:ph type="sldImg"/>
          </p:nvPr>
        </p:nvSpPr>
        <p:spPr bwMode="auto">
          <a:xfrm>
            <a:off x="1154113" y="692150"/>
            <a:ext cx="4552950" cy="3416300"/>
          </a:xfrm>
          <a:noFill/>
          <a:ln>
            <a:solidFill>
              <a:srgbClr val="000000"/>
            </a:solidFill>
            <a:miter lim="800000"/>
            <a:headEnd/>
            <a:tailEnd/>
          </a:ln>
        </p:spPr>
      </p:sp>
      <p:sp>
        <p:nvSpPr>
          <p:cNvPr id="262146" name="Notes Placeholder 2"/>
          <p:cNvSpPr>
            <a:spLocks noGrp="1"/>
          </p:cNvSpPr>
          <p:nvPr>
            <p:ph type="body" idx="1"/>
          </p:nvPr>
        </p:nvSpPr>
        <p:spPr bwMode="auto">
          <a:xfrm>
            <a:off x="912813" y="4343400"/>
            <a:ext cx="5032375" cy="4114800"/>
          </a:xfrm>
          <a:noFill/>
        </p:spPr>
        <p:txBody>
          <a:bodyPr wrap="square" lIns="92684" tIns="45528" rIns="92684" bIns="45528"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567550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10-min timer</a:t>
            </a:r>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96</a:t>
            </a:fld>
            <a:endParaRPr lang="en-US"/>
          </a:p>
        </p:txBody>
      </p:sp>
    </p:spTree>
    <p:extLst>
      <p:ext uri="{BB962C8B-B14F-4D97-AF65-F5344CB8AC3E}">
        <p14:creationId xmlns:p14="http://schemas.microsoft.com/office/powerpoint/2010/main" val="2177744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Honor those who are on time</a:t>
            </a:r>
          </a:p>
          <a:p>
            <a:pPr lvl="1"/>
            <a:r>
              <a:rPr lang="en-US" dirty="0" smtClean="0"/>
              <a:t>Starting the meeting on time</a:t>
            </a:r>
          </a:p>
          <a:p>
            <a:pPr lvl="1"/>
            <a:r>
              <a:rPr lang="en-US" dirty="0" smtClean="0"/>
              <a:t>Start with sharing successes</a:t>
            </a:r>
          </a:p>
          <a:p>
            <a:r>
              <a:rPr lang="en-US" dirty="0" smtClean="0"/>
              <a:t>Respect everyone’s time</a:t>
            </a:r>
          </a:p>
          <a:p>
            <a:pPr lvl="1"/>
            <a:r>
              <a:rPr lang="en-US" dirty="0" smtClean="0"/>
              <a:t>End the meeting on time, one hour maximum</a:t>
            </a:r>
          </a:p>
          <a:p>
            <a:pPr lvl="1"/>
            <a:r>
              <a:rPr lang="en-US" dirty="0" smtClean="0"/>
              <a:t>Assign tasks to individuals or temporary subcommittees as needed to keep the meeting on track</a:t>
            </a:r>
          </a:p>
          <a:p>
            <a:pPr lvl="1"/>
            <a:r>
              <a:rPr lang="en-US" dirty="0" smtClean="0"/>
              <a:t>Schedule a follow-up meeting as needed or make plans to conduct final business by email</a:t>
            </a:r>
          </a:p>
          <a:p>
            <a:r>
              <a:rPr lang="en-US" dirty="0" smtClean="0"/>
              <a:t>Be efficient with time</a:t>
            </a:r>
          </a:p>
          <a:p>
            <a:pPr lvl="1"/>
            <a:r>
              <a:rPr lang="en-US" dirty="0" smtClean="0"/>
              <a:t>Be solution-based, spending time on action plans instead of “admiring the problem</a:t>
            </a:r>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98</a:t>
            </a:fld>
            <a:endParaRPr lang="en-US"/>
          </a:p>
        </p:txBody>
      </p:sp>
    </p:spTree>
    <p:extLst>
      <p:ext uri="{BB962C8B-B14F-4D97-AF65-F5344CB8AC3E}">
        <p14:creationId xmlns:p14="http://schemas.microsoft.com/office/powerpoint/2010/main" val="1425710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0830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7A4260C-735E-427F-B0BB-0529BEEDFE6F}" type="slidenum">
              <a:rPr lang="en-US">
                <a:solidFill>
                  <a:prstClr val="black"/>
                </a:solidFill>
                <a:latin typeface="Calibri"/>
              </a:rPr>
              <a:pPr defTabSz="931774">
                <a:defRPr/>
              </a:pPr>
              <a:t>101</a:t>
            </a:fld>
            <a:endParaRPr lang="en-US">
              <a:solidFill>
                <a:prstClr val="black"/>
              </a:solidFill>
              <a:latin typeface="Calibri"/>
            </a:endParaRPr>
          </a:p>
        </p:txBody>
      </p:sp>
    </p:spTree>
    <p:extLst>
      <p:ext uri="{BB962C8B-B14F-4D97-AF65-F5344CB8AC3E}">
        <p14:creationId xmlns:p14="http://schemas.microsoft.com/office/powerpoint/2010/main" val="1625109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414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APBS film festival videos.  View slideshow, then each video should have a play button.  Click the </a:t>
            </a:r>
            <a:r>
              <a:rPr lang="en-US" dirty="0" err="1" smtClean="0"/>
              <a:t>fullscreen</a:t>
            </a:r>
            <a:r>
              <a:rPr lang="en-US" dirty="0" smtClean="0"/>
              <a:t> button to make video larger while playing.</a:t>
            </a:r>
            <a:endParaRPr lang="en-US" dirty="0"/>
          </a:p>
        </p:txBody>
      </p:sp>
    </p:spTree>
    <p:extLst>
      <p:ext uri="{BB962C8B-B14F-4D97-AF65-F5344CB8AC3E}">
        <p14:creationId xmlns:p14="http://schemas.microsoft.com/office/powerpoint/2010/main" val="2711666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03853-BF44-432B-840E-26104550DF5C}" type="slidenum">
              <a:rPr lang="en-US"/>
              <a:pPr>
                <a:defRPr/>
              </a:pPr>
              <a:t>106</a:t>
            </a:fld>
            <a:endParaRPr lang="en-US"/>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a:t>10 min Using this PowerPoint break timer</a:t>
            </a:r>
          </a:p>
          <a:p>
            <a:pPr marL="231064" indent="-231064">
              <a:lnSpc>
                <a:spcPct val="80000"/>
              </a:lnSpc>
            </a:pPr>
            <a:endParaRPr lang="en-US" sz="1000" b="1"/>
          </a:p>
          <a:p>
            <a:pPr marL="231064" indent="-231064">
              <a:lnSpc>
                <a:spcPct val="80000"/>
              </a:lnSpc>
            </a:pPr>
            <a:r>
              <a:rPr lang="en-US" sz="1000" b="1"/>
              <a:t>**Is timer set to correct time. Do we want 25 or 10? Same question for above slide. </a:t>
            </a:r>
          </a:p>
          <a:p>
            <a:pPr marL="231064" indent="-231064">
              <a:lnSpc>
                <a:spcPct val="80000"/>
              </a:lnSpc>
            </a:pPr>
            <a:r>
              <a:rPr lang="en-US" sz="10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a:p>
          <a:p>
            <a:pPr marL="231064" indent="-231064">
              <a:lnSpc>
                <a:spcPct val="80000"/>
              </a:lnSpc>
            </a:pPr>
            <a:r>
              <a:rPr lang="en-US" sz="1000" b="1"/>
              <a:t>To insert this slide into your presentation </a:t>
            </a:r>
          </a:p>
          <a:p>
            <a:pPr marL="231064" indent="-231064">
              <a:lnSpc>
                <a:spcPct val="80000"/>
              </a:lnSpc>
            </a:pPr>
            <a:endParaRPr lang="en-US" sz="1000" b="1"/>
          </a:p>
          <a:p>
            <a:pPr marL="231064" indent="-231064">
              <a:buFontTx/>
              <a:buAutoNum type="arabicPeriod"/>
            </a:pPr>
            <a:r>
              <a:rPr lang="en-US" smtClean="0"/>
              <a:t>Save this template as a presentation (.</a:t>
            </a:r>
            <a:r>
              <a:rPr lang="en-US" err="1" smtClean="0"/>
              <a:t>ppt</a:t>
            </a:r>
            <a:r>
              <a:rPr lang="en-US" smtClean="0"/>
              <a:t> file) on your computer. </a:t>
            </a:r>
          </a:p>
          <a:p>
            <a:pPr marL="231064" indent="-231064">
              <a:buFontTx/>
              <a:buAutoNum type="arabicPeriod"/>
            </a:pPr>
            <a:r>
              <a:rPr lang="en-US" smtClean="0"/>
              <a:t>Open the presentation that will contain the timer. </a:t>
            </a:r>
          </a:p>
          <a:p>
            <a:pPr marL="231064" indent="-231064">
              <a:buFontTx/>
              <a:buAutoNum type="arabicPeriod"/>
            </a:pPr>
            <a:r>
              <a:rPr lang="en-US" smtClean="0"/>
              <a:t>On the </a:t>
            </a:r>
            <a:r>
              <a:rPr lang="en-US" b="1" smtClean="0"/>
              <a:t>Slides</a:t>
            </a:r>
            <a:r>
              <a:rPr lang="en-US" smtClean="0"/>
              <a:t> tab, place your insertion point after the slide that will precede the timer. (Make sure you don't select a slide. Your insertion point should be between the slides.) </a:t>
            </a:r>
          </a:p>
          <a:p>
            <a:pPr marL="231064" indent="-231064">
              <a:buFontTx/>
              <a:buAutoNum type="arabicPeriod"/>
            </a:pPr>
            <a:r>
              <a:rPr lang="en-US" smtClean="0"/>
              <a:t>On the </a:t>
            </a:r>
            <a:r>
              <a:rPr lang="en-US" b="1" smtClean="0"/>
              <a:t>Insert</a:t>
            </a:r>
            <a:r>
              <a:rPr lang="en-US" smtClean="0"/>
              <a:t> menu, click </a:t>
            </a:r>
            <a:r>
              <a:rPr lang="en-US" b="1" smtClean="0"/>
              <a:t>Slides from Files</a:t>
            </a:r>
            <a:r>
              <a:rPr lang="en-US" smtClean="0"/>
              <a:t>. </a:t>
            </a:r>
          </a:p>
          <a:p>
            <a:pPr marL="231064" indent="-231064">
              <a:buFontTx/>
              <a:buAutoNum type="arabicPeriod"/>
            </a:pPr>
            <a:r>
              <a:rPr lang="en-US" smtClean="0"/>
              <a:t>In the </a:t>
            </a:r>
            <a:r>
              <a:rPr lang="en-US" b="1" smtClean="0"/>
              <a:t>Slide Finder</a:t>
            </a:r>
            <a:r>
              <a:rPr lang="en-US" smtClean="0"/>
              <a:t> dialog box, click the </a:t>
            </a:r>
            <a:r>
              <a:rPr lang="en-US" b="1" smtClean="0"/>
              <a:t>Find Presentation</a:t>
            </a:r>
            <a:r>
              <a:rPr lang="en-US" smtClean="0"/>
              <a:t> tab. </a:t>
            </a:r>
          </a:p>
          <a:p>
            <a:pPr marL="231064" indent="-231064">
              <a:buFontTx/>
              <a:buAutoNum type="arabicPeriod"/>
            </a:pPr>
            <a:r>
              <a:rPr lang="en-US" smtClean="0"/>
              <a:t>Click </a:t>
            </a:r>
            <a:r>
              <a:rPr lang="en-US" b="1" smtClean="0"/>
              <a:t>Browse</a:t>
            </a:r>
            <a:r>
              <a:rPr lang="en-US" smtClean="0"/>
              <a:t>, locate and select the timer presentation, and then click </a:t>
            </a:r>
            <a:r>
              <a:rPr lang="en-US" b="1" smtClean="0"/>
              <a:t>Open</a:t>
            </a:r>
            <a:r>
              <a:rPr lang="en-US" smtClean="0"/>
              <a:t>. </a:t>
            </a:r>
          </a:p>
          <a:p>
            <a:pPr marL="231064" indent="-231064">
              <a:buFontTx/>
              <a:buAutoNum type="arabicPeriod"/>
            </a:pPr>
            <a:r>
              <a:rPr lang="en-US" smtClean="0"/>
              <a:t>In the </a:t>
            </a:r>
            <a:r>
              <a:rPr lang="en-US" b="1" smtClean="0"/>
              <a:t>Slides from Files</a:t>
            </a:r>
            <a:r>
              <a:rPr lang="en-US" smtClean="0"/>
              <a:t> dialog box, select the timer slide. </a:t>
            </a:r>
          </a:p>
          <a:p>
            <a:pPr marL="231064" indent="-231064">
              <a:buFontTx/>
              <a:buAutoNum type="arabicPeriod"/>
            </a:pPr>
            <a:r>
              <a:rPr lang="en-US" smtClean="0"/>
              <a:t>Select the </a:t>
            </a:r>
            <a:r>
              <a:rPr lang="en-US" b="1" smtClean="0"/>
              <a:t>Keep source formatting</a:t>
            </a:r>
            <a:r>
              <a:rPr lang="en-US" smtClean="0"/>
              <a:t> check box. If you do not select this check box, the copied slide will inherit the design of the slide that precedes it in the presentation. </a:t>
            </a:r>
          </a:p>
          <a:p>
            <a:pPr marL="231064" indent="-231064">
              <a:buFontTx/>
              <a:buAutoNum type="arabicPeriod"/>
            </a:pPr>
            <a:r>
              <a:rPr lang="en-US" smtClean="0"/>
              <a:t>Click </a:t>
            </a:r>
            <a:r>
              <a:rPr lang="en-US" b="1" smtClean="0"/>
              <a:t>Insert</a:t>
            </a:r>
            <a:r>
              <a:rPr lang="en-US" smtClean="0"/>
              <a:t>. </a:t>
            </a:r>
          </a:p>
          <a:p>
            <a:pPr marL="231064" indent="-231064">
              <a:buFontTx/>
              <a:buAutoNum type="arabicPeriod"/>
            </a:pPr>
            <a:r>
              <a:rPr lang="en-US" smtClean="0"/>
              <a:t>Click </a:t>
            </a:r>
            <a:r>
              <a:rPr lang="en-US" b="1" smtClean="0"/>
              <a:t>Close</a:t>
            </a:r>
            <a:r>
              <a:rPr lang="en-US" smtClean="0"/>
              <a:t>.</a:t>
            </a:r>
            <a:endParaRPr lang="en-US" sz="1000"/>
          </a:p>
        </p:txBody>
      </p:sp>
    </p:spTree>
    <p:extLst>
      <p:ext uri="{BB962C8B-B14F-4D97-AF65-F5344CB8AC3E}">
        <p14:creationId xmlns:p14="http://schemas.microsoft.com/office/powerpoint/2010/main" val="1686623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9F98D8-73C9-464B-BF93-D170D6A72451}" type="slidenum">
              <a:rPr lang="en-US" smtClean="0"/>
              <a:t>108</a:t>
            </a:fld>
            <a:endParaRPr lang="en-US"/>
          </a:p>
        </p:txBody>
      </p:sp>
    </p:spTree>
    <p:extLst>
      <p:ext uri="{BB962C8B-B14F-4D97-AF65-F5344CB8AC3E}">
        <p14:creationId xmlns:p14="http://schemas.microsoft.com/office/powerpoint/2010/main" val="593263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Lane and Oakes 2014</a:t>
            </a:r>
            <a:endParaRPr lang="en-US" dirty="0"/>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156097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10</a:t>
            </a:fld>
            <a:endParaRPr lang="en-US"/>
          </a:p>
        </p:txBody>
      </p:sp>
    </p:spTree>
    <p:extLst>
      <p:ext uri="{BB962C8B-B14F-4D97-AF65-F5344CB8AC3E}">
        <p14:creationId xmlns:p14="http://schemas.microsoft.com/office/powerpoint/2010/main" val="8582547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3F127-1D0D-6247-80F8-8470AD18E0BD}"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11616160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E49B4-EC0A-4049-9686-12B5F89B4714}"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35871602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06B5A-F248-4786-8BC0-11E6BBE87E45}" type="slidenum">
              <a:rPr lang="en-US" altLang="en-US">
                <a:solidFill>
                  <a:prstClr val="black"/>
                </a:solidFill>
              </a:rPr>
              <a:pPr/>
              <a:t>116</a:t>
            </a:fld>
            <a:endParaRPr lang="en-US" altLang="en-US">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marL="232903" indent="-232903">
              <a:lnSpc>
                <a:spcPct val="80000"/>
              </a:lnSpc>
            </a:pPr>
            <a:r>
              <a:rPr lang="en-US" altLang="en-US" sz="1000" b="1" dirty="0" smtClean="0"/>
              <a:t>10 min:</a:t>
            </a:r>
            <a:r>
              <a:rPr lang="en-US" altLang="en-US" sz="1000" b="1" baseline="0" dirty="0" smtClean="0"/>
              <a:t> </a:t>
            </a:r>
            <a:r>
              <a:rPr lang="en-US" altLang="en-US" sz="1000" b="1" dirty="0" smtClean="0"/>
              <a:t>Using </a:t>
            </a:r>
            <a:r>
              <a:rPr lang="en-US" altLang="en-US" sz="1000" b="1" dirty="0"/>
              <a:t>this PowerPoint break timer</a:t>
            </a:r>
          </a:p>
          <a:p>
            <a:pPr marL="232903" indent="-232903">
              <a:lnSpc>
                <a:spcPct val="80000"/>
              </a:lnSpc>
            </a:pPr>
            <a:endParaRPr lang="en-US" altLang="en-US" sz="1000" b="1" dirty="0"/>
          </a:p>
          <a:p>
            <a:pPr marL="232903" indent="-232903">
              <a:lnSpc>
                <a:spcPct val="80000"/>
              </a:lnSpc>
            </a:pPr>
            <a:r>
              <a:rPr lang="en-US" alt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2903" indent="-232903">
              <a:lnSpc>
                <a:spcPct val="80000"/>
              </a:lnSpc>
            </a:pPr>
            <a:endParaRPr lang="en-US" altLang="en-US" sz="1000" dirty="0"/>
          </a:p>
          <a:p>
            <a:pPr marL="232903" indent="-232903">
              <a:lnSpc>
                <a:spcPct val="80000"/>
              </a:lnSpc>
            </a:pPr>
            <a:r>
              <a:rPr lang="en-US" altLang="en-US" sz="1000" b="1" dirty="0"/>
              <a:t>To insert this slide into your presentation </a:t>
            </a:r>
          </a:p>
          <a:p>
            <a:pPr marL="232903" indent="-232903">
              <a:lnSpc>
                <a:spcPct val="80000"/>
              </a:lnSpc>
            </a:pPr>
            <a:endParaRPr lang="en-US" altLang="en-US" sz="1000" b="1" dirty="0"/>
          </a:p>
          <a:p>
            <a:pPr marL="232903" indent="-232903">
              <a:buFontTx/>
              <a:buAutoNum type="arabicPeriod"/>
            </a:pPr>
            <a:r>
              <a:rPr lang="en-US" altLang="en-US" dirty="0"/>
              <a:t>Save this template as a presentation (.</a:t>
            </a:r>
            <a:r>
              <a:rPr lang="en-US" altLang="en-US" dirty="0" err="1"/>
              <a:t>ppt</a:t>
            </a:r>
            <a:r>
              <a:rPr lang="en-US" altLang="en-US" dirty="0"/>
              <a:t> file) on your computer. </a:t>
            </a:r>
          </a:p>
          <a:p>
            <a:pPr marL="232903" indent="-232903">
              <a:buFontTx/>
              <a:buAutoNum type="arabicPeriod"/>
            </a:pPr>
            <a:r>
              <a:rPr lang="en-US" altLang="en-US" dirty="0"/>
              <a:t>Open the presentation that will contain the timer. </a:t>
            </a:r>
          </a:p>
          <a:p>
            <a:pPr marL="232903" indent="-232903">
              <a:buFontTx/>
              <a:buAutoNum type="arabicPeriod"/>
            </a:pPr>
            <a:r>
              <a:rPr lang="en-US" altLang="en-US" dirty="0"/>
              <a:t>On the </a:t>
            </a:r>
            <a:r>
              <a:rPr lang="en-US" altLang="en-US" b="1" dirty="0"/>
              <a:t>Slides</a:t>
            </a:r>
            <a:r>
              <a:rPr lang="en-US" altLang="en-US" dirty="0"/>
              <a:t> tab, place your insertion point after the slide that will precede the timer. (Make sure you don't select a slide. Your insertion point should be between the slides.) </a:t>
            </a:r>
          </a:p>
          <a:p>
            <a:pPr marL="232903" indent="-232903">
              <a:buFontTx/>
              <a:buAutoNum type="arabicPeriod"/>
            </a:pPr>
            <a:r>
              <a:rPr lang="en-US" altLang="en-US" dirty="0"/>
              <a:t>On the </a:t>
            </a:r>
            <a:r>
              <a:rPr lang="en-US" altLang="en-US" b="1" dirty="0"/>
              <a:t>Insert</a:t>
            </a:r>
            <a:r>
              <a:rPr lang="en-US" altLang="en-US" dirty="0"/>
              <a:t> menu, click </a:t>
            </a:r>
            <a:r>
              <a:rPr lang="en-US" altLang="en-US" b="1" dirty="0"/>
              <a:t>Slides from Files</a:t>
            </a:r>
            <a:r>
              <a:rPr lang="en-US" altLang="en-US" dirty="0"/>
              <a:t>. </a:t>
            </a:r>
          </a:p>
          <a:p>
            <a:pPr marL="232903" indent="-232903">
              <a:buFontTx/>
              <a:buAutoNum type="arabicPeriod"/>
            </a:pPr>
            <a:r>
              <a:rPr lang="en-US" altLang="en-US" dirty="0"/>
              <a:t>In the </a:t>
            </a:r>
            <a:r>
              <a:rPr lang="en-US" altLang="en-US" b="1" dirty="0"/>
              <a:t>Slide Finder</a:t>
            </a:r>
            <a:r>
              <a:rPr lang="en-US" altLang="en-US" dirty="0"/>
              <a:t> dialog box, click the </a:t>
            </a:r>
            <a:r>
              <a:rPr lang="en-US" altLang="en-US" b="1" dirty="0"/>
              <a:t>Find Presentation</a:t>
            </a:r>
            <a:r>
              <a:rPr lang="en-US" altLang="en-US" dirty="0"/>
              <a:t> tab. </a:t>
            </a:r>
          </a:p>
          <a:p>
            <a:pPr marL="232903" indent="-232903">
              <a:buFontTx/>
              <a:buAutoNum type="arabicPeriod"/>
            </a:pPr>
            <a:r>
              <a:rPr lang="en-US" altLang="en-US" dirty="0"/>
              <a:t>Click </a:t>
            </a:r>
            <a:r>
              <a:rPr lang="en-US" altLang="en-US" b="1" dirty="0"/>
              <a:t>Browse</a:t>
            </a:r>
            <a:r>
              <a:rPr lang="en-US" altLang="en-US" dirty="0"/>
              <a:t>, locate and select the timer presentation, and then click </a:t>
            </a:r>
            <a:r>
              <a:rPr lang="en-US" altLang="en-US" b="1" dirty="0"/>
              <a:t>Open</a:t>
            </a:r>
            <a:r>
              <a:rPr lang="en-US" altLang="en-US" dirty="0"/>
              <a:t>. </a:t>
            </a:r>
          </a:p>
          <a:p>
            <a:pPr marL="232903" indent="-232903">
              <a:buFontTx/>
              <a:buAutoNum type="arabicPeriod"/>
            </a:pPr>
            <a:r>
              <a:rPr lang="en-US" altLang="en-US" dirty="0"/>
              <a:t>In the </a:t>
            </a:r>
            <a:r>
              <a:rPr lang="en-US" altLang="en-US" b="1" dirty="0"/>
              <a:t>Slides from Files</a:t>
            </a:r>
            <a:r>
              <a:rPr lang="en-US" altLang="en-US" dirty="0"/>
              <a:t> dialog box, select the timer slide. </a:t>
            </a:r>
          </a:p>
          <a:p>
            <a:pPr marL="232903" indent="-232903">
              <a:buFontTx/>
              <a:buAutoNum type="arabicPeriod"/>
            </a:pPr>
            <a:r>
              <a:rPr lang="en-US" altLang="en-US" dirty="0"/>
              <a:t>Select the </a:t>
            </a:r>
            <a:r>
              <a:rPr lang="en-US" altLang="en-US" b="1" dirty="0"/>
              <a:t>Keep source formatting</a:t>
            </a:r>
            <a:r>
              <a:rPr lang="en-US" altLang="en-US" dirty="0"/>
              <a:t> check box. If you do not select this check box, the copied slide will inherit the design of the slide that precedes it in the presentation. </a:t>
            </a:r>
          </a:p>
          <a:p>
            <a:pPr marL="232903" indent="-232903">
              <a:buFontTx/>
              <a:buAutoNum type="arabicPeriod"/>
            </a:pPr>
            <a:r>
              <a:rPr lang="en-US" altLang="en-US" dirty="0"/>
              <a:t>Click </a:t>
            </a:r>
            <a:r>
              <a:rPr lang="en-US" altLang="en-US" b="1" dirty="0"/>
              <a:t>Insert</a:t>
            </a:r>
            <a:r>
              <a:rPr lang="en-US" altLang="en-US" dirty="0"/>
              <a:t>. </a:t>
            </a:r>
          </a:p>
          <a:p>
            <a:pPr marL="232903" indent="-232903">
              <a:buFontTx/>
              <a:buAutoNum type="arabicPeriod"/>
            </a:pPr>
            <a:r>
              <a:rPr lang="en-US" altLang="en-US" dirty="0"/>
              <a:t>Click </a:t>
            </a:r>
            <a:r>
              <a:rPr lang="en-US" altLang="en-US" b="1" dirty="0"/>
              <a:t>Close</a:t>
            </a:r>
            <a:r>
              <a:rPr lang="en-US" altLang="en-US" dirty="0"/>
              <a:t>.</a:t>
            </a:r>
            <a:endParaRPr lang="en-US" altLang="en-US" sz="1000" dirty="0"/>
          </a:p>
          <a:p>
            <a:pPr marL="232903" indent="-232903">
              <a:lnSpc>
                <a:spcPct val="80000"/>
              </a:lnSpc>
            </a:pPr>
            <a:endParaRPr lang="en-US" altLang="en-US" sz="1000" dirty="0"/>
          </a:p>
        </p:txBody>
      </p:sp>
    </p:spTree>
    <p:extLst>
      <p:ext uri="{BB962C8B-B14F-4D97-AF65-F5344CB8AC3E}">
        <p14:creationId xmlns:p14="http://schemas.microsoft.com/office/powerpoint/2010/main" val="29625113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243184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Add slides to the end of the presentation to report Year End Summaries of screening measures.  These should be screening measures you collect and use for determining which students need Secondary and Tertiary levels of support. For example, you might list Office Discipline Referrals (ODRs), the Student Risk Screening Scale (SRSS), AIMSweb, DIBELS, and/or Benchmarks.</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defRPr>
            </a:lvl1pPr>
            <a:lvl2pPr marL="742841" indent="-285708" eaLnBrk="0" hangingPunct="0">
              <a:defRPr>
                <a:solidFill>
                  <a:schemeClr val="tx1"/>
                </a:solidFill>
                <a:latin typeface="Century Gothic" pitchFamily="34" charset="0"/>
              </a:defRPr>
            </a:lvl2pPr>
            <a:lvl3pPr marL="1142833" indent="-228567" eaLnBrk="0" hangingPunct="0">
              <a:defRPr>
                <a:solidFill>
                  <a:schemeClr val="tx1"/>
                </a:solidFill>
                <a:latin typeface="Century Gothic" pitchFamily="34" charset="0"/>
              </a:defRPr>
            </a:lvl3pPr>
            <a:lvl4pPr marL="1599965" indent="-228567" eaLnBrk="0" hangingPunct="0">
              <a:defRPr>
                <a:solidFill>
                  <a:schemeClr val="tx1"/>
                </a:solidFill>
                <a:latin typeface="Century Gothic" pitchFamily="34" charset="0"/>
              </a:defRPr>
            </a:lvl4pPr>
            <a:lvl5pPr marL="2057099" indent="-228567" eaLnBrk="0" hangingPunct="0">
              <a:defRPr>
                <a:solidFill>
                  <a:schemeClr val="tx1"/>
                </a:solidFill>
                <a:latin typeface="Century Gothic" pitchFamily="34" charset="0"/>
              </a:defRPr>
            </a:lvl5pPr>
            <a:lvl6pPr marL="2514232" indent="-228567" eaLnBrk="0" fontAlgn="base" hangingPunct="0">
              <a:spcBef>
                <a:spcPct val="0"/>
              </a:spcBef>
              <a:spcAft>
                <a:spcPct val="0"/>
              </a:spcAft>
              <a:defRPr>
                <a:solidFill>
                  <a:schemeClr val="tx1"/>
                </a:solidFill>
                <a:latin typeface="Century Gothic" pitchFamily="34" charset="0"/>
              </a:defRPr>
            </a:lvl6pPr>
            <a:lvl7pPr marL="2971364" indent="-228567" eaLnBrk="0" fontAlgn="base" hangingPunct="0">
              <a:spcBef>
                <a:spcPct val="0"/>
              </a:spcBef>
              <a:spcAft>
                <a:spcPct val="0"/>
              </a:spcAft>
              <a:defRPr>
                <a:solidFill>
                  <a:schemeClr val="tx1"/>
                </a:solidFill>
                <a:latin typeface="Century Gothic" pitchFamily="34" charset="0"/>
              </a:defRPr>
            </a:lvl7pPr>
            <a:lvl8pPr marL="3428498" indent="-228567" eaLnBrk="0" fontAlgn="base" hangingPunct="0">
              <a:spcBef>
                <a:spcPct val="0"/>
              </a:spcBef>
              <a:spcAft>
                <a:spcPct val="0"/>
              </a:spcAft>
              <a:defRPr>
                <a:solidFill>
                  <a:schemeClr val="tx1"/>
                </a:solidFill>
                <a:latin typeface="Century Gothic" pitchFamily="34" charset="0"/>
              </a:defRPr>
            </a:lvl8pPr>
            <a:lvl9pPr marL="3885630" indent="-228567" eaLnBrk="0" fontAlgn="base" hangingPunct="0">
              <a:spcBef>
                <a:spcPct val="0"/>
              </a:spcBef>
              <a:spcAft>
                <a:spcPct val="0"/>
              </a:spcAft>
              <a:defRPr>
                <a:solidFill>
                  <a:schemeClr val="tx1"/>
                </a:solidFill>
                <a:latin typeface="Century Gothic" pitchFamily="34" charset="0"/>
              </a:defRPr>
            </a:lvl9pPr>
          </a:lstStyle>
          <a:p>
            <a:pPr eaLnBrk="1" hangingPunct="1"/>
            <a:fld id="{6A213EC8-22EC-4AD8-B4A5-E0850BC4A270}" type="slidenum">
              <a:rPr lang="en-US" smtClean="0"/>
              <a:pPr eaLnBrk="1" hangingPunct="1"/>
              <a:t>15</a:t>
            </a:fld>
            <a:endParaRPr lang="en-US" smtClean="0"/>
          </a:p>
        </p:txBody>
      </p:sp>
    </p:spTree>
    <p:extLst>
      <p:ext uri="{BB962C8B-B14F-4D97-AF65-F5344CB8AC3E}">
        <p14:creationId xmlns:p14="http://schemas.microsoft.com/office/powerpoint/2010/main" val="3874316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DC8702-A81F-469D-86FF-FB33C8A1E0D8}" type="slidenum">
              <a:rPr lang="en-US" smtClean="0"/>
              <a:t>16</a:t>
            </a:fld>
            <a:endParaRPr lang="en-US" dirty="0"/>
          </a:p>
        </p:txBody>
      </p:sp>
    </p:spTree>
    <p:extLst>
      <p:ext uri="{BB962C8B-B14F-4D97-AF65-F5344CB8AC3E}">
        <p14:creationId xmlns:p14="http://schemas.microsoft.com/office/powerpoint/2010/main" val="333651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defRPr>
            </a:lvl1pPr>
            <a:lvl2pPr marL="742841" indent="-285708" eaLnBrk="0" hangingPunct="0">
              <a:defRPr>
                <a:solidFill>
                  <a:schemeClr val="tx1"/>
                </a:solidFill>
                <a:latin typeface="Century Gothic" pitchFamily="34" charset="0"/>
              </a:defRPr>
            </a:lvl2pPr>
            <a:lvl3pPr marL="1142833" indent="-228567" eaLnBrk="0" hangingPunct="0">
              <a:defRPr>
                <a:solidFill>
                  <a:schemeClr val="tx1"/>
                </a:solidFill>
                <a:latin typeface="Century Gothic" pitchFamily="34" charset="0"/>
              </a:defRPr>
            </a:lvl3pPr>
            <a:lvl4pPr marL="1599965" indent="-228567" eaLnBrk="0" hangingPunct="0">
              <a:defRPr>
                <a:solidFill>
                  <a:schemeClr val="tx1"/>
                </a:solidFill>
                <a:latin typeface="Century Gothic" pitchFamily="34" charset="0"/>
              </a:defRPr>
            </a:lvl4pPr>
            <a:lvl5pPr marL="2057099" indent="-228567" eaLnBrk="0" hangingPunct="0">
              <a:defRPr>
                <a:solidFill>
                  <a:schemeClr val="tx1"/>
                </a:solidFill>
                <a:latin typeface="Century Gothic" pitchFamily="34" charset="0"/>
              </a:defRPr>
            </a:lvl5pPr>
            <a:lvl6pPr marL="2514232" indent="-228567" eaLnBrk="0" fontAlgn="base" hangingPunct="0">
              <a:spcBef>
                <a:spcPct val="0"/>
              </a:spcBef>
              <a:spcAft>
                <a:spcPct val="0"/>
              </a:spcAft>
              <a:defRPr>
                <a:solidFill>
                  <a:schemeClr val="tx1"/>
                </a:solidFill>
                <a:latin typeface="Century Gothic" pitchFamily="34" charset="0"/>
              </a:defRPr>
            </a:lvl6pPr>
            <a:lvl7pPr marL="2971364" indent="-228567" eaLnBrk="0" fontAlgn="base" hangingPunct="0">
              <a:spcBef>
                <a:spcPct val="0"/>
              </a:spcBef>
              <a:spcAft>
                <a:spcPct val="0"/>
              </a:spcAft>
              <a:defRPr>
                <a:solidFill>
                  <a:schemeClr val="tx1"/>
                </a:solidFill>
                <a:latin typeface="Century Gothic" pitchFamily="34" charset="0"/>
              </a:defRPr>
            </a:lvl7pPr>
            <a:lvl8pPr marL="3428498" indent="-228567" eaLnBrk="0" fontAlgn="base" hangingPunct="0">
              <a:spcBef>
                <a:spcPct val="0"/>
              </a:spcBef>
              <a:spcAft>
                <a:spcPct val="0"/>
              </a:spcAft>
              <a:defRPr>
                <a:solidFill>
                  <a:schemeClr val="tx1"/>
                </a:solidFill>
                <a:latin typeface="Century Gothic" pitchFamily="34" charset="0"/>
              </a:defRPr>
            </a:lvl8pPr>
            <a:lvl9pPr marL="3885630" indent="-228567" eaLnBrk="0" fontAlgn="base" hangingPunct="0">
              <a:spcBef>
                <a:spcPct val="0"/>
              </a:spcBef>
              <a:spcAft>
                <a:spcPct val="0"/>
              </a:spcAft>
              <a:defRPr>
                <a:solidFill>
                  <a:schemeClr val="tx1"/>
                </a:solidFill>
                <a:latin typeface="Century Gothic" pitchFamily="34" charset="0"/>
              </a:defRPr>
            </a:lvl9pPr>
          </a:lstStyle>
          <a:p>
            <a:pPr defTabSz="881390" eaLnBrk="1" fontAlgn="base" hangingPunct="1">
              <a:spcBef>
                <a:spcPct val="0"/>
              </a:spcBef>
              <a:spcAft>
                <a:spcPct val="0"/>
              </a:spcAft>
              <a:defRPr/>
            </a:pPr>
            <a:fld id="{A8D00577-33D3-4BA5-BFF7-BE9B3EF62AE4}" type="slidenum">
              <a:rPr lang="en-US" sz="1200">
                <a:solidFill>
                  <a:prstClr val="black"/>
                </a:solidFill>
              </a:rPr>
              <a:pPr defTabSz="881390" eaLnBrk="1" fontAlgn="base" hangingPunct="1">
                <a:spcBef>
                  <a:spcPct val="0"/>
                </a:spcBef>
                <a:spcAft>
                  <a:spcPct val="0"/>
                </a:spcAft>
                <a:defRPr/>
              </a:pPr>
              <a:t>19</a:t>
            </a:fld>
            <a:endParaRPr lang="en-US" sz="1200">
              <a:solidFill>
                <a:prstClr val="black"/>
              </a:solidFill>
            </a:endParaRPr>
          </a:p>
        </p:txBody>
      </p:sp>
    </p:spTree>
    <p:extLst>
      <p:ext uri="{BB962C8B-B14F-4D97-AF65-F5344CB8AC3E}">
        <p14:creationId xmlns:p14="http://schemas.microsoft.com/office/powerpoint/2010/main" val="206243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1390" fontAlgn="base">
              <a:spcBef>
                <a:spcPct val="0"/>
              </a:spcBef>
              <a:spcAft>
                <a:spcPct val="0"/>
              </a:spcAft>
              <a:defRPr/>
            </a:pPr>
            <a:fld id="{092F2744-CEA2-455B-9A50-F5CA87AB9502}" type="slidenum">
              <a:rPr lang="en-US" sz="1200">
                <a:solidFill>
                  <a:prstClr val="black"/>
                </a:solidFill>
                <a:latin typeface="Century Gothic" pitchFamily="34" charset="0"/>
              </a:rPr>
              <a:pPr defTabSz="881390" fontAlgn="base">
                <a:spcBef>
                  <a:spcPct val="0"/>
                </a:spcBef>
                <a:spcAft>
                  <a:spcPct val="0"/>
                </a:spcAft>
                <a:defRPr/>
              </a:pPr>
              <a:t>21</a:t>
            </a:fld>
            <a:endParaRPr lang="en-US" sz="1200">
              <a:solidFill>
                <a:prstClr val="black"/>
              </a:solidFill>
              <a:latin typeface="Century Gothic" pitchFamily="34" charset="0"/>
            </a:endParaRPr>
          </a:p>
        </p:txBody>
      </p:sp>
    </p:spTree>
    <p:extLst>
      <p:ext uri="{BB962C8B-B14F-4D97-AF65-F5344CB8AC3E}">
        <p14:creationId xmlns:p14="http://schemas.microsoft.com/office/powerpoint/2010/main" val="3496166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Master" Target="../slideMasters/slideMaster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smtClean="0">
                <a:solidFill>
                  <a:prstClr val="white"/>
                </a:solidFill>
                <a:effectLst>
                  <a:outerShdw blurRad="38100" dist="38100" dir="2700000" algn="tl">
                    <a:srgbClr val="000000">
                      <a:alpha val="43137"/>
                    </a:srgbClr>
                  </a:outerShdw>
                </a:effectLst>
                <a:cs typeface="Arial" charset="0"/>
              </a:rPr>
              <a:t>	Academic	</a:t>
            </a:r>
            <a:r>
              <a:rPr lang="en-US" sz="1200" b="1" dirty="0" smtClean="0">
                <a:solidFill>
                  <a:prstClr val="white"/>
                </a:solidFill>
                <a:effectLst>
                  <a:outerShdw blurRad="38100" dist="38100" dir="2700000" algn="tl">
                    <a:srgbClr val="000000">
                      <a:alpha val="43137"/>
                    </a:srgbClr>
                  </a:outerShdw>
                </a:effectLst>
                <a:cs typeface="Arial" charset="0"/>
              </a:rPr>
              <a:t>◇</a:t>
            </a:r>
            <a:r>
              <a:rPr lang="en-US" sz="2400" b="1" dirty="0" smtClean="0">
                <a:solidFill>
                  <a:prstClr val="white"/>
                </a:solidFill>
                <a:effectLst>
                  <a:outerShdw blurRad="38100" dist="38100" dir="2700000" algn="tl">
                    <a:srgbClr val="000000">
                      <a:alpha val="43137"/>
                    </a:srgbClr>
                  </a:outerShdw>
                </a:effectLst>
                <a:cs typeface="Arial" charset="0"/>
              </a:rPr>
              <a:t>	</a:t>
            </a:r>
            <a:r>
              <a:rPr lang="en-US" sz="2400" b="1" dirty="0">
                <a:solidFill>
                  <a:prstClr val="white"/>
                </a:solidFill>
                <a:effectLst>
                  <a:outerShdw blurRad="38100" dist="38100" dir="2700000" algn="tl">
                    <a:srgbClr val="000000">
                      <a:alpha val="43137"/>
                    </a:srgbClr>
                  </a:outerShdw>
                </a:effectLst>
                <a:cs typeface="Arial" charset="0"/>
              </a:rPr>
              <a:t>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smtClean="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cs typeface="Arial" charset="0"/>
              </a:rPr>
              <a:t>	</a:t>
            </a:r>
            <a:r>
              <a:rPr lang="en-US" dirty="0" smtClean="0">
                <a:solidFill>
                  <a:prstClr val="black">
                    <a:lumMod val="85000"/>
                    <a:lumOff val="15000"/>
                  </a:prstClr>
                </a:solidFill>
                <a:cs typeface="Arial" charset="0"/>
              </a:rPr>
              <a:t>Validated Curricula	PBIS Framework	Validated Curricula</a:t>
            </a:r>
            <a:endParaRPr lang="en-US" dirty="0">
              <a:solidFill>
                <a:prstClr val="black">
                  <a:lumMod val="85000"/>
                  <a:lumOff val="15000"/>
                </a:prstClr>
              </a:solidFill>
              <a:cs typeface="Arial" charset="0"/>
            </a:endParaRP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rgbClr val="E7E6E6"/>
                </a:solidFill>
              </a:rPr>
              <a:t>Goal: Reduce Harm</a:t>
            </a:r>
          </a:p>
          <a:p>
            <a:pPr fontAlgn="base">
              <a:spcBef>
                <a:spcPct val="0"/>
              </a:spcBef>
              <a:spcAft>
                <a:spcPct val="0"/>
              </a:spcAft>
            </a:pPr>
            <a:r>
              <a:rPr lang="en-US" b="1" dirty="0">
                <a:solidFill>
                  <a:prstClr val="white"/>
                </a:solidFill>
              </a:rPr>
              <a:t>Specialized individual </a:t>
            </a:r>
            <a:r>
              <a:rPr lang="en-US" b="1" dirty="0" smtClean="0">
                <a:solidFill>
                  <a:prstClr val="white"/>
                </a:solidFill>
              </a:rPr>
              <a:t>systems</a:t>
            </a:r>
            <a:br>
              <a:rPr lang="en-US" b="1" dirty="0" smtClean="0">
                <a:solidFill>
                  <a:prstClr val="white"/>
                </a:solidFill>
              </a:rPr>
            </a:br>
            <a:r>
              <a:rPr lang="en-US" b="1" dirty="0" smtClean="0">
                <a:solidFill>
                  <a:prstClr val="white"/>
                </a:solidFill>
              </a:rPr>
              <a:t>       for </a:t>
            </a:r>
            <a:r>
              <a:rPr lang="en-US" b="1" dirty="0">
                <a:solidFill>
                  <a:prstClr val="white"/>
                </a:solidFill>
              </a:rPr>
              <a:t>students with </a:t>
            </a:r>
            <a:r>
              <a:rPr lang="en-US" b="1" dirty="0" smtClean="0">
                <a:solidFill>
                  <a:prstClr val="white"/>
                </a:solidFill>
              </a:rPr>
              <a:t>high risk</a:t>
            </a:r>
            <a:endParaRPr lang="en-US" b="1" dirty="0">
              <a:solidFill>
                <a:prstClr val="white"/>
              </a:solidFill>
            </a:endParaRP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dirty="0">
                <a:solidFill>
                  <a:srgbClr val="E7E6E6"/>
                </a:solidFill>
                <a:cs typeface="Arial" charset="0"/>
              </a:rPr>
              <a:t>Goal: Reverse Harm</a:t>
            </a:r>
          </a:p>
          <a:p>
            <a:pPr fontAlgn="base">
              <a:spcBef>
                <a:spcPct val="0"/>
              </a:spcBef>
              <a:spcAft>
                <a:spcPct val="0"/>
              </a:spcAft>
            </a:pPr>
            <a:r>
              <a:rPr lang="en-US" b="1" dirty="0">
                <a:solidFill>
                  <a:prstClr val="white"/>
                </a:solidFill>
                <a:cs typeface="Arial" charset="0"/>
              </a:rPr>
              <a:t>Specialized group systems </a:t>
            </a:r>
          </a:p>
          <a:p>
            <a:pPr fontAlgn="base">
              <a:spcBef>
                <a:spcPct val="0"/>
              </a:spcBef>
              <a:spcAft>
                <a:spcPct val="0"/>
              </a:spcAft>
            </a:pPr>
            <a:r>
              <a:rPr lang="en-US" b="1" dirty="0">
                <a:solidFill>
                  <a:prstClr val="white"/>
                </a:solidFill>
                <a:cs typeface="Arial" charset="0"/>
              </a:rPr>
              <a:t>for students </a:t>
            </a:r>
            <a:r>
              <a:rPr lang="en-US" b="1" dirty="0" smtClean="0">
                <a:solidFill>
                  <a:prstClr val="white"/>
                </a:solidFill>
                <a:cs typeface="Arial" charset="0"/>
              </a:rPr>
              <a:t>at risk</a:t>
            </a:r>
            <a:endParaRPr lang="en-US" dirty="0">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rgbClr val="E7E6E6"/>
                </a:solidFill>
              </a:rPr>
              <a:t>Goal: Prevent Harm</a:t>
            </a:r>
          </a:p>
          <a:p>
            <a:pPr fontAlgn="base">
              <a:spcBef>
                <a:spcPct val="0"/>
              </a:spcBef>
              <a:spcAft>
                <a:spcPct val="0"/>
              </a:spcAft>
            </a:pPr>
            <a:r>
              <a:rPr lang="en-US" b="1" dirty="0">
                <a:solidFill>
                  <a:prstClr val="white"/>
                </a:solidFill>
              </a:rPr>
              <a:t>School/classroom-wide systems for all students, staff, &amp; </a:t>
            </a:r>
            <a:r>
              <a:rPr lang="en-US" b="1" dirty="0" smtClean="0">
                <a:solidFill>
                  <a:prstClr val="white"/>
                </a:solidFill>
              </a:rPr>
              <a:t>settings</a:t>
            </a:r>
            <a:endParaRPr lang="en-US" b="1" dirty="0">
              <a:solidFill>
                <a:prstClr val="white"/>
              </a:solidFill>
            </a:endParaRP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smtClean="0">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dirty="0" smtClean="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smtClean="0">
                <a:ln w="3175">
                  <a:solidFill>
                    <a:prstClr val="white">
                      <a:alpha val="70000"/>
                    </a:prstClr>
                  </a:solidFill>
                </a:ln>
                <a:solidFill>
                  <a:prstClr val="black"/>
                </a:solidFill>
                <a:cs typeface="Arial" panose="020B0604020202020204" pitchFamily="34" charset="0"/>
              </a:rPr>
              <a:t>%</a:t>
            </a:r>
            <a:r>
              <a:rPr lang="en-US" sz="2400" b="1" dirty="0" smtClean="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smtClean="0">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dirty="0" smtClean="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smtClean="0">
                <a:ln w="3175">
                  <a:solidFill>
                    <a:prstClr val="white"/>
                  </a:solidFill>
                </a:ln>
                <a:solidFill>
                  <a:prstClr val="black"/>
                </a:solidFill>
                <a:cs typeface="Arial" panose="020B0604020202020204" pitchFamily="34" charset="0"/>
              </a:rPr>
              <a:t>%</a:t>
            </a:r>
            <a:r>
              <a:rPr lang="en-US" sz="2400" b="1" dirty="0" smtClean="0">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smtClean="0">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dirty="0" smtClean="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smtClean="0">
                <a:ln w="3175">
                  <a:solidFill>
                    <a:prstClr val="white">
                      <a:alpha val="70000"/>
                    </a:prstClr>
                  </a:solidFill>
                </a:ln>
                <a:solidFill>
                  <a:prstClr val="black"/>
                </a:solidFill>
                <a:cs typeface="Arial" panose="020B0604020202020204" pitchFamily="34" charset="0"/>
              </a:rPr>
              <a:t>%</a:t>
            </a:r>
            <a:r>
              <a:rPr lang="en-US" sz="2400" b="1" dirty="0" smtClean="0">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smtClean="0">
                <a:solidFill>
                  <a:prstClr val="black"/>
                </a:solidFill>
              </a:rPr>
              <a:t>Comprehensive, Integrated, Three-Tiered Model of Prevention</a:t>
            </a:r>
            <a:endParaRPr lang="en-US" sz="2800" b="1" dirty="0" smtClean="0">
              <a:solidFill>
                <a:prstClr val="black"/>
              </a:solidFill>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80373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pPr>
                <a:defRPr/>
              </a:pPr>
              <a:t>11/9/2017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a:defRPr/>
            </a:lvl1pPr>
          </a:lstStyle>
          <a:p>
            <a:pPr>
              <a:defRPr/>
            </a:pPr>
            <a:fld id="{76EFAB2F-35EA-4F8C-B42B-FF5D22637C50}" type="slidenum">
              <a:rPr lang="en-US"/>
              <a:pPr>
                <a:defRPr/>
              </a:pPr>
              <a:t>‹#›</a:t>
            </a:fld>
            <a:endParaRPr lang="en-US"/>
          </a:p>
        </p:txBody>
      </p:sp>
    </p:spTree>
    <p:extLst>
      <p:ext uri="{BB962C8B-B14F-4D97-AF65-F5344CB8AC3E}">
        <p14:creationId xmlns:p14="http://schemas.microsoft.com/office/powerpoint/2010/main" val="555542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smtClean="0"/>
              <a:pPr>
                <a:defRPr/>
              </a:pPr>
              <a:t>11/9/2017</a:t>
            </a:fld>
            <a:endParaRPr lang="en-US" dirty="0"/>
          </a:p>
        </p:txBody>
      </p:sp>
      <p:sp>
        <p:nvSpPr>
          <p:cNvPr id="8" name="Footer Placeholder 7"/>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84574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11/9/2017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140049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blip>
          <a:srcRect l="10986"/>
          <a:stretch/>
        </p:blipFill>
        <p:spPr>
          <a:xfrm>
            <a:off x="-1" y="0"/>
            <a:ext cx="9144001"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11/9/2017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396745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pPr>
                <a:defRPr/>
              </a:pPr>
              <a:t>11/9/2017</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563BC0-641B-43F8-B14B-D23E4CEB3E55}" type="slidenum">
              <a:rPr lang="en-US"/>
              <a:pPr>
                <a:defRPr/>
              </a:pPr>
              <a:t>‹#›</a:t>
            </a:fld>
            <a:endParaRPr lang="en-US"/>
          </a:p>
        </p:txBody>
      </p:sp>
    </p:spTree>
    <p:extLst>
      <p:ext uri="{BB962C8B-B14F-4D97-AF65-F5344CB8AC3E}">
        <p14:creationId xmlns:p14="http://schemas.microsoft.com/office/powerpoint/2010/main" val="4052004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pPr>
                <a:defRPr/>
              </a:pPr>
              <a:t>11/9/2017</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6E3FF7D-38BA-4DA8-BCB9-B5601CDD6337}" type="slidenum">
              <a:rPr lang="en-US"/>
              <a:pPr>
                <a:defRPr/>
              </a:pPr>
              <a:t>‹#›</a:t>
            </a:fld>
            <a:endParaRPr lang="en-US"/>
          </a:p>
        </p:txBody>
      </p:sp>
    </p:spTree>
    <p:extLst>
      <p:ext uri="{BB962C8B-B14F-4D97-AF65-F5344CB8AC3E}">
        <p14:creationId xmlns:p14="http://schemas.microsoft.com/office/powerpoint/2010/main" val="3247462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pPr>
                <a:defRPr/>
              </a:pPr>
              <a:t>11/9/2017</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53136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pPr>
                <a:defRPr/>
              </a:pPr>
              <a:t>11/9/2017</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61B9844B-D3D3-4252-86F7-9021D260A6AB}" type="slidenum">
              <a:rPr lang="en-US"/>
              <a:pPr>
                <a:defRPr/>
              </a:pPr>
              <a:t>‹#›</a:t>
            </a:fld>
            <a:endParaRPr lang="en-US"/>
          </a:p>
        </p:txBody>
      </p:sp>
    </p:spTree>
    <p:extLst>
      <p:ext uri="{BB962C8B-B14F-4D97-AF65-F5344CB8AC3E}">
        <p14:creationId xmlns:p14="http://schemas.microsoft.com/office/powerpoint/2010/main" val="291266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pPr>
                <a:defRPr/>
              </a:pPr>
              <a:t>11/9/2017</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2BCCCAB8-5A69-4CD5-8E4C-3F71B7606B24}" type="slidenum">
              <a:rPr lang="en-US"/>
              <a:pPr>
                <a:defRPr/>
              </a:pPr>
              <a:t>‹#›</a:t>
            </a:fld>
            <a:endParaRPr lang="en-US"/>
          </a:p>
        </p:txBody>
      </p:sp>
    </p:spTree>
    <p:extLst>
      <p:ext uri="{BB962C8B-B14F-4D97-AF65-F5344CB8AC3E}">
        <p14:creationId xmlns:p14="http://schemas.microsoft.com/office/powerpoint/2010/main" val="893469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pPr>
                <a:defRPr/>
              </a:pPr>
              <a:t>11/9/2017</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03DB66C-668F-490C-82E3-4884C0DCC627}" type="slidenum">
              <a:rPr lang="en-US"/>
              <a:pPr>
                <a:defRPr/>
              </a:pPr>
              <a:t>‹#›</a:t>
            </a:fld>
            <a:endParaRPr lang="en-US"/>
          </a:p>
        </p:txBody>
      </p:sp>
    </p:spTree>
    <p:extLst>
      <p:ext uri="{BB962C8B-B14F-4D97-AF65-F5344CB8AC3E}">
        <p14:creationId xmlns:p14="http://schemas.microsoft.com/office/powerpoint/2010/main" val="103162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smtClean="0">
                <a:solidFill>
                  <a:prstClr val="white"/>
                </a:solidFill>
                <a:effectLst>
                  <a:outerShdw blurRad="38100" dist="38100" dir="2700000" algn="tl">
                    <a:srgbClr val="000000">
                      <a:alpha val="43137"/>
                    </a:srgbClr>
                  </a:outerShdw>
                </a:effectLst>
                <a:cs typeface="Arial" charset="0"/>
              </a:rPr>
              <a:t>	Academic	</a:t>
            </a:r>
            <a:r>
              <a:rPr lang="en-US" sz="1200" b="1" dirty="0" smtClean="0">
                <a:solidFill>
                  <a:prstClr val="white"/>
                </a:solidFill>
                <a:effectLst>
                  <a:outerShdw blurRad="38100" dist="38100" dir="2700000" algn="tl">
                    <a:srgbClr val="000000">
                      <a:alpha val="43137"/>
                    </a:srgbClr>
                  </a:outerShdw>
                </a:effectLst>
                <a:cs typeface="Arial" charset="0"/>
              </a:rPr>
              <a:t>◇</a:t>
            </a:r>
            <a:r>
              <a:rPr lang="en-US" sz="2400" b="1" dirty="0" smtClean="0">
                <a:solidFill>
                  <a:prstClr val="white"/>
                </a:solidFill>
                <a:effectLst>
                  <a:outerShdw blurRad="38100" dist="38100" dir="2700000" algn="tl">
                    <a:srgbClr val="000000">
                      <a:alpha val="43137"/>
                    </a:srgbClr>
                  </a:outerShdw>
                </a:effectLst>
                <a:cs typeface="Arial" charset="0"/>
              </a:rPr>
              <a:t>	</a:t>
            </a:r>
            <a:r>
              <a:rPr lang="en-US" sz="2400" b="1" dirty="0">
                <a:solidFill>
                  <a:prstClr val="white"/>
                </a:solidFill>
                <a:effectLst>
                  <a:outerShdw blurRad="38100" dist="38100" dir="2700000" algn="tl">
                    <a:srgbClr val="000000">
                      <a:alpha val="43137"/>
                    </a:srgbClr>
                  </a:outerShdw>
                </a:effectLst>
                <a:cs typeface="Arial" charset="0"/>
              </a:rPr>
              <a:t>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smtClean="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cs typeface="Arial" charset="0"/>
              </a:rPr>
              <a:t>	</a:t>
            </a:r>
            <a:r>
              <a:rPr lang="en-US" dirty="0" smtClean="0">
                <a:solidFill>
                  <a:prstClr val="black">
                    <a:lumMod val="85000"/>
                    <a:lumOff val="15000"/>
                  </a:prstClr>
                </a:solidFill>
                <a:cs typeface="Arial" charset="0"/>
              </a:rPr>
              <a:t>Validated Curricula	PBIS Framework	Validated Curricula</a:t>
            </a:r>
            <a:endParaRPr lang="en-US" dirty="0">
              <a:solidFill>
                <a:prstClr val="black">
                  <a:lumMod val="85000"/>
                  <a:lumOff val="15000"/>
                </a:prstClr>
              </a:solidFill>
              <a:cs typeface="Arial" charset="0"/>
            </a:endParaRP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smtClean="0">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dirty="0" smtClean="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smtClean="0">
                <a:ln w="3175">
                  <a:solidFill>
                    <a:prstClr val="white">
                      <a:alpha val="70000"/>
                    </a:prstClr>
                  </a:solidFill>
                </a:ln>
                <a:solidFill>
                  <a:prstClr val="black"/>
                </a:solidFill>
                <a:cs typeface="Arial" panose="020B0604020202020204" pitchFamily="34" charset="0"/>
              </a:rPr>
              <a:t>%</a:t>
            </a:r>
            <a:r>
              <a:rPr lang="en-US" sz="2400" b="1" dirty="0" smtClean="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smtClean="0">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dirty="0" smtClean="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smtClean="0">
                <a:ln w="3175">
                  <a:solidFill>
                    <a:prstClr val="white"/>
                  </a:solidFill>
                </a:ln>
                <a:solidFill>
                  <a:prstClr val="black"/>
                </a:solidFill>
                <a:cs typeface="Arial" panose="020B0604020202020204" pitchFamily="34" charset="0"/>
              </a:rPr>
              <a:t>%</a:t>
            </a:r>
            <a:r>
              <a:rPr lang="en-US" sz="2400" b="1" dirty="0" smtClean="0">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smtClean="0">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dirty="0" smtClean="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smtClean="0">
                <a:ln w="3175">
                  <a:solidFill>
                    <a:prstClr val="white">
                      <a:alpha val="70000"/>
                    </a:prstClr>
                  </a:solidFill>
                </a:ln>
                <a:solidFill>
                  <a:prstClr val="black"/>
                </a:solidFill>
                <a:cs typeface="Arial" panose="020B0604020202020204" pitchFamily="34" charset="0"/>
              </a:rPr>
              <a:t>%</a:t>
            </a:r>
            <a:r>
              <a:rPr lang="en-US" sz="2400" b="1" dirty="0" smtClean="0">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smtClean="0">
                <a:solidFill>
                  <a:prstClr val="black"/>
                </a:solidFill>
              </a:rPr>
              <a:t>Comprehensive, Integrated, Three-Tiered Model of Prevention</a:t>
            </a:r>
            <a:endParaRPr lang="en-US" sz="2800" b="1" dirty="0" smtClean="0">
              <a:solidFill>
                <a:prstClr val="black"/>
              </a:solidFill>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0265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pPr>
                <a:defRPr/>
              </a:pPr>
              <a:t>11/9/2017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1FFB2DD-393A-4507-9CEC-B876E1DA8529}" type="slidenum">
              <a:rPr lang="en-US"/>
              <a:pPr>
                <a:defRPr/>
              </a:pPr>
              <a:t>‹#›</a:t>
            </a:fld>
            <a:endParaRPr lang="en-US"/>
          </a:p>
        </p:txBody>
      </p:sp>
    </p:spTree>
    <p:extLst>
      <p:ext uri="{BB962C8B-B14F-4D97-AF65-F5344CB8AC3E}">
        <p14:creationId xmlns:p14="http://schemas.microsoft.com/office/powerpoint/2010/main" val="3189937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pPr>
                <a:defRPr/>
              </a:pPr>
              <a:t>11/9/2017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47579E6-9DBD-46C0-B015-0392FD081D89}" type="slidenum">
              <a:rPr lang="en-US"/>
              <a:pPr>
                <a:defRPr/>
              </a:pPr>
              <a:t>‹#›</a:t>
            </a:fld>
            <a:endParaRPr lang="en-US"/>
          </a:p>
        </p:txBody>
      </p:sp>
    </p:spTree>
    <p:extLst>
      <p:ext uri="{BB962C8B-B14F-4D97-AF65-F5344CB8AC3E}">
        <p14:creationId xmlns:p14="http://schemas.microsoft.com/office/powerpoint/2010/main" val="3751807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8D3D292-A03D-4825-81E6-9C12ABB858DF}" type="slidenum">
              <a:rPr lang="en-US" altLang="en-US"/>
              <a:pPr/>
              <a:t>‹#›</a:t>
            </a:fld>
            <a:endParaRPr lang="en-US" altLang="en-US"/>
          </a:p>
        </p:txBody>
      </p:sp>
    </p:spTree>
    <p:extLst>
      <p:ext uri="{BB962C8B-B14F-4D97-AF65-F5344CB8AC3E}">
        <p14:creationId xmlns:p14="http://schemas.microsoft.com/office/powerpoint/2010/main" val="968643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smtClean="0"/>
          </a:p>
        </p:txBody>
      </p:sp>
      <p:sp>
        <p:nvSpPr>
          <p:cNvPr id="4" name="Rectangle 9"/>
          <p:cNvSpPr>
            <a:spLocks noGrp="1" noChangeArrowheads="1"/>
          </p:cNvSpPr>
          <p:nvPr>
            <p:ph type="dt" sz="half" idx="10"/>
          </p:nvPr>
        </p:nvSpPr>
        <p:spPr>
          <a:xfrm>
            <a:off x="457200" y="6356350"/>
            <a:ext cx="2133600" cy="365125"/>
          </a:xfrm>
          <a:prstGeom prst="rect">
            <a:avLst/>
          </a:prstGeom>
        </p:spPr>
        <p:txBody>
          <a:bodyPr/>
          <a:lstStyle>
            <a:lvl1pPr>
              <a:defRPr>
                <a:latin typeface="Calibri" pitchFamily="34" charset="0"/>
              </a:defRPr>
            </a:lvl1pPr>
          </a:lstStyle>
          <a:p>
            <a:pPr>
              <a:defRPr/>
            </a:pPr>
            <a:fld id="{4BEE493B-09CA-4055-980F-6B53BEABF87F}" type="datetime1">
              <a:rPr lang="en-US"/>
              <a:pPr>
                <a:defRPr/>
              </a:pPr>
              <a:t>11/9/2017</a:t>
            </a:fld>
            <a:endParaRPr lang="en-US"/>
          </a:p>
        </p:txBody>
      </p:sp>
      <p:sp>
        <p:nvSpPr>
          <p:cNvPr id="5" name="Rectangle 10"/>
          <p:cNvSpPr>
            <a:spLocks noGrp="1" noChangeArrowheads="1"/>
          </p:cNvSpPr>
          <p:nvPr>
            <p:ph type="ftr" sz="quarter" idx="11"/>
          </p:nvPr>
        </p:nvSpPr>
        <p:spPr>
          <a:xfrm>
            <a:off x="3124200" y="6356350"/>
            <a:ext cx="2895600" cy="365125"/>
          </a:xfrm>
          <a:prstGeom prst="rect">
            <a:avLst/>
          </a:prstGeom>
        </p:spPr>
        <p:txBody>
          <a:bodyPr/>
          <a:lstStyle>
            <a:lvl1pPr>
              <a:defRPr>
                <a:latin typeface="Calibri" pitchFamily="34" charset="0"/>
              </a:defRPr>
            </a:lvl1pPr>
          </a:lstStyle>
          <a:p>
            <a:pPr>
              <a:defRPr/>
            </a:pPr>
            <a:r>
              <a:rPr lang="en-US"/>
              <a:t>Lane &amp; Oakes </a:t>
            </a:r>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9D2512"/>
                </a:solidFill>
                <a:latin typeface="Calibri" panose="020F0502020204030204" pitchFamily="34" charset="0"/>
              </a:defRPr>
            </a:lvl1pPr>
          </a:lstStyle>
          <a:p>
            <a:fld id="{2108BC43-85E8-4ADE-BE86-BFAA62BE3CBB}" type="slidenum">
              <a:rPr lang="en-US" altLang="en-US"/>
              <a:pPr/>
              <a:t>‹#›</a:t>
            </a:fld>
            <a:endParaRPr lang="en-US" altLang="en-US"/>
          </a:p>
        </p:txBody>
      </p:sp>
    </p:spTree>
    <p:extLst>
      <p:ext uri="{BB962C8B-B14F-4D97-AF65-F5344CB8AC3E}">
        <p14:creationId xmlns:p14="http://schemas.microsoft.com/office/powerpoint/2010/main" val="296773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7693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3886200"/>
          </a:xfrm>
        </p:spPr>
        <p:txBody>
          <a:bodyPr rtlCol="0">
            <a:normAutofit/>
          </a:bodyPr>
          <a:lstStyle/>
          <a:p>
            <a:pPr lvl="0"/>
            <a:endParaRPr lang="en-US" noProof="0" smtClean="0"/>
          </a:p>
        </p:txBody>
      </p:sp>
    </p:spTree>
    <p:extLst>
      <p:ext uri="{BB962C8B-B14F-4D97-AF65-F5344CB8AC3E}">
        <p14:creationId xmlns:p14="http://schemas.microsoft.com/office/powerpoint/2010/main" val="3719057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October 2014">
    <p:spTree>
      <p:nvGrpSpPr>
        <p:cNvPr id="1" name=""/>
        <p:cNvGrpSpPr/>
        <p:nvPr/>
      </p:nvGrpSpPr>
      <p:grpSpPr>
        <a:xfrm>
          <a:off x="0" y="0"/>
          <a:ext cx="0" cy="0"/>
          <a:chOff x="0" y="0"/>
          <a:chExt cx="0" cy="0"/>
        </a:xfrm>
      </p:grpSpPr>
      <p:sp>
        <p:nvSpPr>
          <p:cNvPr id="1792" name="TextBox 1791"/>
          <p:cNvSpPr txBox="1"/>
          <p:nvPr/>
        </p:nvSpPr>
        <p:spPr>
          <a:xfrm>
            <a:off x="409909" y="1087622"/>
            <a:ext cx="1371600" cy="384048"/>
          </a:xfrm>
          <a:prstGeom prst="rect">
            <a:avLst/>
          </a:prstGeom>
          <a:noFill/>
        </p:spPr>
        <p:txBody>
          <a:bodyPr wrap="square" tIns="0" bIns="0" rtlCol="0" anchor="ctr">
            <a:noAutofit/>
          </a:bodyPr>
          <a:lstStyle/>
          <a:p>
            <a:pPr algn="l"/>
            <a:r>
              <a:rPr lang="en-US" sz="1300" b="0" dirty="0">
                <a:solidFill>
                  <a:schemeClr val="bg2">
                    <a:lumMod val="90000"/>
                  </a:schemeClr>
                </a:solidFill>
              </a:rPr>
              <a:t>25 September</a:t>
            </a:r>
            <a:endParaRPr sz="1300" b="0" dirty="0">
              <a:solidFill>
                <a:schemeClr val="bg2">
                  <a:lumMod val="90000"/>
                </a:schemeClr>
              </a:solidFill>
            </a:endParaRPr>
          </a:p>
        </p:txBody>
      </p:sp>
      <p:sp>
        <p:nvSpPr>
          <p:cNvPr id="1793" name="TextBox 1792"/>
          <p:cNvSpPr txBox="1"/>
          <p:nvPr/>
        </p:nvSpPr>
        <p:spPr>
          <a:xfrm>
            <a:off x="1786756" y="1087622"/>
            <a:ext cx="1371600" cy="384048"/>
          </a:xfrm>
          <a:prstGeom prst="rect">
            <a:avLst/>
          </a:prstGeom>
          <a:noFill/>
        </p:spPr>
        <p:txBody>
          <a:bodyPr wrap="square" tIns="0" bIns="0" rtlCol="0" anchor="ctr">
            <a:noAutofit/>
          </a:bodyPr>
          <a:lstStyle/>
          <a:p>
            <a:pPr algn="l"/>
            <a:r>
              <a:rPr lang="en-US" sz="1300" b="0" dirty="0">
                <a:solidFill>
                  <a:schemeClr val="bg2">
                    <a:lumMod val="90000"/>
                  </a:schemeClr>
                </a:solidFill>
              </a:rPr>
              <a:t>26</a:t>
            </a:r>
          </a:p>
        </p:txBody>
      </p:sp>
      <p:sp>
        <p:nvSpPr>
          <p:cNvPr id="1794" name="TextBox 1793"/>
          <p:cNvSpPr txBox="1"/>
          <p:nvPr/>
        </p:nvSpPr>
        <p:spPr>
          <a:xfrm>
            <a:off x="3192519" y="1087622"/>
            <a:ext cx="1371600" cy="384048"/>
          </a:xfrm>
          <a:prstGeom prst="rect">
            <a:avLst/>
          </a:prstGeom>
          <a:noFill/>
        </p:spPr>
        <p:txBody>
          <a:bodyPr wrap="square" tIns="0" bIns="0" rtlCol="0" anchor="ct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dirty="0">
                <a:solidFill>
                  <a:schemeClr val="bg2">
                    <a:lumMod val="90000"/>
                  </a:schemeClr>
                </a:solidFill>
              </a:rPr>
              <a:t>27</a:t>
            </a:r>
          </a:p>
        </p:txBody>
      </p:sp>
      <p:sp>
        <p:nvSpPr>
          <p:cNvPr id="1795" name="TextBox 1794"/>
          <p:cNvSpPr txBox="1"/>
          <p:nvPr/>
        </p:nvSpPr>
        <p:spPr>
          <a:xfrm>
            <a:off x="4571999" y="1087622"/>
            <a:ext cx="1371600" cy="384048"/>
          </a:xfrm>
          <a:prstGeom prst="rect">
            <a:avLst/>
          </a:prstGeom>
          <a:noFill/>
        </p:spPr>
        <p:txBody>
          <a:bodyPr wrap="square" tIns="0" bIns="0" rtlCol="0" anchor="ctr">
            <a:noAutofit/>
          </a:bodyPr>
          <a:lstStyle>
            <a:defPPr>
              <a:defRPr lang="en-US"/>
            </a:defPPr>
            <a:lvl1pPr marR="0" indent="0" fontAlgn="auto">
              <a:lnSpc>
                <a:spcPct val="100000"/>
              </a:lnSpc>
              <a:spcBef>
                <a:spcPts val="0"/>
              </a:spcBef>
              <a:spcAft>
                <a:spcPts val="0"/>
              </a:spcAft>
              <a:buClrTx/>
              <a:buSzTx/>
              <a:buFontTx/>
              <a:buNone/>
              <a:tabLst/>
              <a:defRPr sz="1300" b="0">
                <a:solidFill>
                  <a:schemeClr val="bg2">
                    <a:lumMod val="90000"/>
                  </a:schemeClr>
                </a:solidFill>
              </a:defRPr>
            </a:lvl1pPr>
          </a:lstStyle>
          <a:p>
            <a:pPr lvl="0"/>
            <a:r>
              <a:rPr lang="en-US" dirty="0"/>
              <a:t>28</a:t>
            </a:r>
            <a:endParaRPr dirty="0"/>
          </a:p>
        </p:txBody>
      </p:sp>
      <p:sp>
        <p:nvSpPr>
          <p:cNvPr id="1796" name="TextBox 1795"/>
          <p:cNvSpPr txBox="1"/>
          <p:nvPr/>
        </p:nvSpPr>
        <p:spPr>
          <a:xfrm>
            <a:off x="5972502" y="1087622"/>
            <a:ext cx="1371600" cy="384048"/>
          </a:xfrm>
          <a:prstGeom prst="rect">
            <a:avLst/>
          </a:prstGeom>
          <a:noFill/>
        </p:spPr>
        <p:txBody>
          <a:bodyPr wrap="square" tIns="0" bIns="0" rtlCol="0" anchor="ctr">
            <a:noAutofit/>
          </a:bodyPr>
          <a:lstStyle>
            <a:defPPr>
              <a:defRPr lang="en-US"/>
            </a:defPPr>
            <a:lvl1pPr marR="0" lvl="0" indent="0" fontAlgn="auto">
              <a:lnSpc>
                <a:spcPct val="100000"/>
              </a:lnSpc>
              <a:spcBef>
                <a:spcPts val="0"/>
              </a:spcBef>
              <a:spcAft>
                <a:spcPts val="0"/>
              </a:spcAft>
              <a:buClrTx/>
              <a:buSzTx/>
              <a:buFontTx/>
              <a:buNone/>
              <a:tabLst/>
              <a:defRPr sz="1300" b="0">
                <a:solidFill>
                  <a:schemeClr val="bg2">
                    <a:lumMod val="90000"/>
                  </a:schemeClr>
                </a:solidFill>
              </a:defRPr>
            </a:lvl1pPr>
          </a:lstStyle>
          <a:p>
            <a:pPr lvl="0"/>
            <a:r>
              <a:rPr lang="en-US" dirty="0"/>
              <a:t>29</a:t>
            </a:r>
            <a:endParaRPr dirty="0"/>
          </a:p>
        </p:txBody>
      </p:sp>
      <p:sp>
        <p:nvSpPr>
          <p:cNvPr id="1797" name="TextBox 1796"/>
          <p:cNvSpPr txBox="1"/>
          <p:nvPr userDrawn="1"/>
        </p:nvSpPr>
        <p:spPr>
          <a:xfrm>
            <a:off x="7369175" y="1087622"/>
            <a:ext cx="1371600" cy="384048"/>
          </a:xfrm>
          <a:prstGeom prst="rect">
            <a:avLst/>
          </a:prstGeom>
          <a:noFill/>
        </p:spPr>
        <p:txBody>
          <a:bodyPr wrap="square" tIns="0" bIns="0" rtlCol="0" anchor="ctr">
            <a:noAutofit/>
          </a:bodyPr>
          <a:lstStyle>
            <a:defPPr>
              <a:defRPr lang="en-US"/>
            </a:defPPr>
            <a:lvl1pPr>
              <a:defRPr sz="1300" b="0"/>
            </a:lvl1pPr>
          </a:lstStyle>
          <a:p>
            <a:pPr lvl="0"/>
            <a:r>
              <a:rPr lang="en-US" sz="1300" b="0" kern="1200" dirty="0">
                <a:solidFill>
                  <a:schemeClr val="bg2">
                    <a:lumMod val="90000"/>
                  </a:schemeClr>
                </a:solidFill>
                <a:latin typeface="+mn-lt"/>
                <a:ea typeface="+mn-ea"/>
                <a:cs typeface="+mn-cs"/>
              </a:rPr>
              <a:t>30/</a:t>
            </a:r>
            <a:r>
              <a:rPr lang="en-US" dirty="0"/>
              <a:t>1 </a:t>
            </a:r>
            <a:r>
              <a:rPr lang="en-US" dirty="0" smtClean="0"/>
              <a:t>October</a:t>
            </a:r>
            <a:endParaRPr dirty="0"/>
          </a:p>
        </p:txBody>
      </p:sp>
      <p:sp>
        <p:nvSpPr>
          <p:cNvPr id="1798" name="TextBox 1797"/>
          <p:cNvSpPr txBox="1"/>
          <p:nvPr/>
        </p:nvSpPr>
        <p:spPr>
          <a:xfrm>
            <a:off x="409911" y="2002536"/>
            <a:ext cx="1371600" cy="384048"/>
          </a:xfrm>
          <a:prstGeom prst="rect">
            <a:avLst/>
          </a:prstGeom>
          <a:noFill/>
        </p:spPr>
        <p:txBody>
          <a:bodyPr wrap="square" tIns="0" bIns="0" rtlCol="0" anchor="ctr">
            <a:noAutofit/>
          </a:bodyPr>
          <a:lstStyle/>
          <a:p>
            <a:pPr algn="l"/>
            <a:r>
              <a:rPr lang="en-US" sz="1300" b="0" dirty="0">
                <a:solidFill>
                  <a:schemeClr val="tx1"/>
                </a:solidFill>
              </a:rPr>
              <a:t>2</a:t>
            </a:r>
            <a:endParaRPr sz="1300" b="0" dirty="0">
              <a:solidFill>
                <a:schemeClr val="tx1"/>
              </a:solidFill>
            </a:endParaRPr>
          </a:p>
        </p:txBody>
      </p:sp>
      <p:sp>
        <p:nvSpPr>
          <p:cNvPr id="1799" name="TextBox 1798"/>
          <p:cNvSpPr txBox="1"/>
          <p:nvPr/>
        </p:nvSpPr>
        <p:spPr>
          <a:xfrm>
            <a:off x="1786756" y="2002536"/>
            <a:ext cx="1371600" cy="384048"/>
          </a:xfrm>
          <a:prstGeom prst="rect">
            <a:avLst/>
          </a:prstGeom>
          <a:noFill/>
        </p:spPr>
        <p:txBody>
          <a:bodyPr wrap="square" tIns="0" bIns="0" rtlCol="0" anchor="ctr">
            <a:noAutofit/>
          </a:bodyPr>
          <a:lstStyle/>
          <a:p>
            <a:pPr algn="l"/>
            <a:r>
              <a:rPr lang="en-US" sz="1300" b="0" dirty="0">
                <a:solidFill>
                  <a:schemeClr val="tx1"/>
                </a:solidFill>
              </a:rPr>
              <a:t>3</a:t>
            </a:r>
            <a:endParaRPr sz="1300" b="0" dirty="0">
              <a:solidFill>
                <a:schemeClr val="tx1"/>
              </a:solidFill>
            </a:endParaRPr>
          </a:p>
        </p:txBody>
      </p:sp>
      <p:sp>
        <p:nvSpPr>
          <p:cNvPr id="1800" name="TextBox 1799"/>
          <p:cNvSpPr txBox="1"/>
          <p:nvPr/>
        </p:nvSpPr>
        <p:spPr>
          <a:xfrm>
            <a:off x="3192519" y="2002536"/>
            <a:ext cx="1371600" cy="384048"/>
          </a:xfrm>
          <a:prstGeom prst="rect">
            <a:avLst/>
          </a:prstGeom>
          <a:noFill/>
        </p:spPr>
        <p:txBody>
          <a:bodyPr wrap="square" tIns="0" bIns="0" rtlCol="0" anchor="ctr">
            <a:noAutofit/>
          </a:bodyPr>
          <a:lstStyle/>
          <a:p>
            <a:pPr algn="l"/>
            <a:r>
              <a:rPr lang="en-US" sz="1300" b="0" dirty="0">
                <a:solidFill>
                  <a:schemeClr val="tx1"/>
                </a:solidFill>
              </a:rPr>
              <a:t>4</a:t>
            </a:r>
            <a:endParaRPr sz="1300" b="0" dirty="0">
              <a:solidFill>
                <a:schemeClr val="tx1"/>
              </a:solidFill>
            </a:endParaRPr>
          </a:p>
        </p:txBody>
      </p:sp>
      <p:sp>
        <p:nvSpPr>
          <p:cNvPr id="1801" name="TextBox 1800"/>
          <p:cNvSpPr txBox="1"/>
          <p:nvPr/>
        </p:nvSpPr>
        <p:spPr>
          <a:xfrm>
            <a:off x="4571999" y="2002536"/>
            <a:ext cx="1371600" cy="384048"/>
          </a:xfrm>
          <a:prstGeom prst="rect">
            <a:avLst/>
          </a:prstGeom>
          <a:noFill/>
        </p:spPr>
        <p:txBody>
          <a:bodyPr wrap="square" tIns="0" bIns="0" rtlCol="0" anchor="ctr">
            <a:noAutofit/>
          </a:bodyPr>
          <a:lstStyle/>
          <a:p>
            <a:pPr algn="l"/>
            <a:r>
              <a:rPr lang="en-US" sz="1300" b="0" dirty="0">
                <a:solidFill>
                  <a:schemeClr val="tx1"/>
                </a:solidFill>
              </a:rPr>
              <a:t>5</a:t>
            </a:r>
            <a:endParaRPr sz="1300" b="0" dirty="0">
              <a:solidFill>
                <a:schemeClr val="tx1"/>
              </a:solidFill>
            </a:endParaRPr>
          </a:p>
        </p:txBody>
      </p:sp>
      <p:sp>
        <p:nvSpPr>
          <p:cNvPr id="1802" name="TextBox 1801"/>
          <p:cNvSpPr txBox="1"/>
          <p:nvPr/>
        </p:nvSpPr>
        <p:spPr>
          <a:xfrm>
            <a:off x="5972502" y="2002536"/>
            <a:ext cx="1371600" cy="384048"/>
          </a:xfrm>
          <a:prstGeom prst="rect">
            <a:avLst/>
          </a:prstGeom>
          <a:noFill/>
        </p:spPr>
        <p:txBody>
          <a:bodyPr wrap="square" tIns="0" bIns="0" rtlCol="0" anchor="ctr">
            <a:noAutofit/>
          </a:bodyPr>
          <a:lstStyle/>
          <a:p>
            <a:pPr algn="l"/>
            <a:r>
              <a:rPr lang="en-US" sz="1300" b="0" dirty="0">
                <a:solidFill>
                  <a:schemeClr val="tx1"/>
                </a:solidFill>
              </a:rPr>
              <a:t>6</a:t>
            </a:r>
            <a:endParaRPr sz="1300" b="0" dirty="0">
              <a:solidFill>
                <a:schemeClr val="tx1"/>
              </a:solidFill>
            </a:endParaRPr>
          </a:p>
        </p:txBody>
      </p:sp>
      <p:sp>
        <p:nvSpPr>
          <p:cNvPr id="1803" name="TextBox 1802"/>
          <p:cNvSpPr txBox="1"/>
          <p:nvPr userDrawn="1"/>
        </p:nvSpPr>
        <p:spPr>
          <a:xfrm>
            <a:off x="7369175" y="2002536"/>
            <a:ext cx="1371600" cy="384048"/>
          </a:xfrm>
          <a:prstGeom prst="rect">
            <a:avLst/>
          </a:prstGeom>
          <a:noFill/>
        </p:spPr>
        <p:txBody>
          <a:bodyPr wrap="square" tIns="0" bIns="0" rtlCol="0" anchor="ctr">
            <a:noAutofit/>
          </a:bodyPr>
          <a:lstStyle/>
          <a:p>
            <a:pPr algn="l"/>
            <a:r>
              <a:rPr lang="en-US" sz="1300" b="0" dirty="0">
                <a:solidFill>
                  <a:schemeClr val="tx1"/>
                </a:solidFill>
              </a:rPr>
              <a:t>7/8</a:t>
            </a:r>
            <a:endParaRPr sz="1300" b="0" dirty="0">
              <a:solidFill>
                <a:schemeClr val="tx1"/>
              </a:solidFill>
            </a:endParaRPr>
          </a:p>
        </p:txBody>
      </p:sp>
      <p:sp>
        <p:nvSpPr>
          <p:cNvPr id="1804" name="TextBox 1803"/>
          <p:cNvSpPr txBox="1"/>
          <p:nvPr/>
        </p:nvSpPr>
        <p:spPr>
          <a:xfrm>
            <a:off x="409911" y="2916936"/>
            <a:ext cx="1371600" cy="384048"/>
          </a:xfrm>
          <a:prstGeom prst="rect">
            <a:avLst/>
          </a:prstGeom>
          <a:noFill/>
        </p:spPr>
        <p:txBody>
          <a:bodyPr wrap="square" tIns="0" bIns="0" rtlCol="0" anchor="ctr">
            <a:noAutofit/>
          </a:bodyPr>
          <a:lstStyle/>
          <a:p>
            <a:pPr algn="l"/>
            <a:r>
              <a:rPr lang="en-US" sz="1300" b="0" dirty="0">
                <a:solidFill>
                  <a:schemeClr val="tx1"/>
                </a:solidFill>
              </a:rPr>
              <a:t>9</a:t>
            </a:r>
            <a:endParaRPr sz="1300" b="0" dirty="0">
              <a:solidFill>
                <a:schemeClr val="tx1"/>
              </a:solidFill>
            </a:endParaRPr>
          </a:p>
        </p:txBody>
      </p:sp>
      <p:sp>
        <p:nvSpPr>
          <p:cNvPr id="1805" name="TextBox 1804"/>
          <p:cNvSpPr txBox="1"/>
          <p:nvPr/>
        </p:nvSpPr>
        <p:spPr>
          <a:xfrm>
            <a:off x="1786756" y="2916936"/>
            <a:ext cx="1371600" cy="384048"/>
          </a:xfrm>
          <a:prstGeom prst="rect">
            <a:avLst/>
          </a:prstGeom>
          <a:noFill/>
        </p:spPr>
        <p:txBody>
          <a:bodyPr wrap="square" tIns="0" bIns="0" rtlCol="0" anchor="ctr">
            <a:noAutofit/>
          </a:bodyPr>
          <a:lstStyle/>
          <a:p>
            <a:pPr algn="l"/>
            <a:r>
              <a:rPr lang="en-US" sz="1300" b="0" dirty="0">
                <a:solidFill>
                  <a:schemeClr val="tx1"/>
                </a:solidFill>
              </a:rPr>
              <a:t>10</a:t>
            </a:r>
            <a:endParaRPr sz="1300" b="0" dirty="0">
              <a:solidFill>
                <a:schemeClr val="tx1"/>
              </a:solidFill>
            </a:endParaRPr>
          </a:p>
        </p:txBody>
      </p:sp>
      <p:sp>
        <p:nvSpPr>
          <p:cNvPr id="1806" name="TextBox 1805"/>
          <p:cNvSpPr txBox="1"/>
          <p:nvPr/>
        </p:nvSpPr>
        <p:spPr>
          <a:xfrm>
            <a:off x="3192519" y="2916936"/>
            <a:ext cx="1371600" cy="384048"/>
          </a:xfrm>
          <a:prstGeom prst="rect">
            <a:avLst/>
          </a:prstGeom>
          <a:noFill/>
        </p:spPr>
        <p:txBody>
          <a:bodyPr wrap="square" tIns="0" bIns="0" rtlCol="0" anchor="ctr">
            <a:noAutofit/>
          </a:bodyPr>
          <a:lstStyle/>
          <a:p>
            <a:pPr algn="l"/>
            <a:r>
              <a:rPr lang="en-US" sz="1300" b="0" dirty="0">
                <a:solidFill>
                  <a:schemeClr val="tx1"/>
                </a:solidFill>
              </a:rPr>
              <a:t>11</a:t>
            </a:r>
            <a:endParaRPr sz="1300" b="0" dirty="0">
              <a:solidFill>
                <a:schemeClr val="tx1"/>
              </a:solidFill>
            </a:endParaRPr>
          </a:p>
        </p:txBody>
      </p:sp>
      <p:sp>
        <p:nvSpPr>
          <p:cNvPr id="1807" name="TextBox 1806"/>
          <p:cNvSpPr txBox="1"/>
          <p:nvPr/>
        </p:nvSpPr>
        <p:spPr>
          <a:xfrm>
            <a:off x="4571999" y="2916936"/>
            <a:ext cx="1371600" cy="384048"/>
          </a:xfrm>
          <a:prstGeom prst="rect">
            <a:avLst/>
          </a:prstGeom>
          <a:noFill/>
        </p:spPr>
        <p:txBody>
          <a:bodyPr wrap="square" tIns="0" bIns="0" rtlCol="0" anchor="ctr">
            <a:noAutofit/>
          </a:bodyPr>
          <a:lstStyle/>
          <a:p>
            <a:pPr algn="l"/>
            <a:r>
              <a:rPr lang="en-US" sz="1300" b="0" dirty="0">
                <a:solidFill>
                  <a:schemeClr val="tx1"/>
                </a:solidFill>
              </a:rPr>
              <a:t>12</a:t>
            </a:r>
            <a:endParaRPr sz="1300" b="0" dirty="0">
              <a:solidFill>
                <a:schemeClr val="tx1"/>
              </a:solidFill>
            </a:endParaRPr>
          </a:p>
        </p:txBody>
      </p:sp>
      <p:sp>
        <p:nvSpPr>
          <p:cNvPr id="1808" name="TextBox 1807"/>
          <p:cNvSpPr txBox="1"/>
          <p:nvPr/>
        </p:nvSpPr>
        <p:spPr>
          <a:xfrm>
            <a:off x="5972502" y="2916936"/>
            <a:ext cx="1371600" cy="384048"/>
          </a:xfrm>
          <a:prstGeom prst="rect">
            <a:avLst/>
          </a:prstGeom>
          <a:noFill/>
        </p:spPr>
        <p:txBody>
          <a:bodyPr wrap="square" tIns="0" bIns="0" rtlCol="0" anchor="ctr">
            <a:noAutofit/>
          </a:bodyPr>
          <a:lstStyle/>
          <a:p>
            <a:pPr algn="l"/>
            <a:r>
              <a:rPr lang="en-US" sz="1300" b="0" dirty="0">
                <a:solidFill>
                  <a:schemeClr val="tx1"/>
                </a:solidFill>
              </a:rPr>
              <a:t>13</a:t>
            </a:r>
            <a:endParaRPr sz="1300" b="0" dirty="0">
              <a:solidFill>
                <a:schemeClr val="tx1"/>
              </a:solidFill>
            </a:endParaRPr>
          </a:p>
        </p:txBody>
      </p:sp>
      <p:sp>
        <p:nvSpPr>
          <p:cNvPr id="1809" name="TextBox 1808"/>
          <p:cNvSpPr txBox="1"/>
          <p:nvPr userDrawn="1"/>
        </p:nvSpPr>
        <p:spPr>
          <a:xfrm>
            <a:off x="7369175" y="2916936"/>
            <a:ext cx="1371600" cy="384048"/>
          </a:xfrm>
          <a:prstGeom prst="rect">
            <a:avLst/>
          </a:prstGeom>
          <a:noFill/>
        </p:spPr>
        <p:txBody>
          <a:bodyPr wrap="square" tIns="0" bIns="0" rtlCol="0" anchor="ctr">
            <a:noAutofit/>
          </a:bodyPr>
          <a:lstStyle/>
          <a:p>
            <a:pPr algn="l"/>
            <a:r>
              <a:rPr lang="en-US" sz="1300" b="0" dirty="0">
                <a:solidFill>
                  <a:schemeClr val="tx1"/>
                </a:solidFill>
              </a:rPr>
              <a:t>14/15</a:t>
            </a:r>
            <a:endParaRPr sz="1300" b="0" dirty="0">
              <a:solidFill>
                <a:schemeClr val="tx1"/>
              </a:solidFill>
            </a:endParaRPr>
          </a:p>
        </p:txBody>
      </p:sp>
      <p:sp>
        <p:nvSpPr>
          <p:cNvPr id="1810" name="TextBox 1809"/>
          <p:cNvSpPr txBox="1"/>
          <p:nvPr/>
        </p:nvSpPr>
        <p:spPr>
          <a:xfrm>
            <a:off x="409911" y="3831336"/>
            <a:ext cx="1371600" cy="384048"/>
          </a:xfrm>
          <a:prstGeom prst="rect">
            <a:avLst/>
          </a:prstGeom>
          <a:noFill/>
        </p:spPr>
        <p:txBody>
          <a:bodyPr wrap="square" tIns="0" bIns="0" rtlCol="0" anchor="ctr">
            <a:noAutofit/>
          </a:bodyPr>
          <a:lstStyle/>
          <a:p>
            <a:pPr algn="l"/>
            <a:r>
              <a:rPr lang="en-US" sz="1300" b="0" dirty="0">
                <a:solidFill>
                  <a:schemeClr val="tx1"/>
                </a:solidFill>
              </a:rPr>
              <a:t>16</a:t>
            </a:r>
            <a:endParaRPr sz="1300" b="0" dirty="0">
              <a:solidFill>
                <a:schemeClr val="tx1"/>
              </a:solidFill>
            </a:endParaRPr>
          </a:p>
        </p:txBody>
      </p:sp>
      <p:sp>
        <p:nvSpPr>
          <p:cNvPr id="1811" name="TextBox 1810"/>
          <p:cNvSpPr txBox="1"/>
          <p:nvPr/>
        </p:nvSpPr>
        <p:spPr>
          <a:xfrm>
            <a:off x="1786756" y="3831336"/>
            <a:ext cx="1371600" cy="384048"/>
          </a:xfrm>
          <a:prstGeom prst="rect">
            <a:avLst/>
          </a:prstGeom>
          <a:noFill/>
        </p:spPr>
        <p:txBody>
          <a:bodyPr wrap="square" tIns="0" bIns="0" rtlCol="0" anchor="ctr">
            <a:noAutofit/>
          </a:bodyPr>
          <a:lstStyle/>
          <a:p>
            <a:pPr algn="l"/>
            <a:r>
              <a:rPr lang="en-US" sz="1300" b="0" dirty="0">
                <a:solidFill>
                  <a:schemeClr val="tx1"/>
                </a:solidFill>
              </a:rPr>
              <a:t>17</a:t>
            </a:r>
            <a:endParaRPr sz="1300" b="0" dirty="0">
              <a:solidFill>
                <a:schemeClr val="tx1"/>
              </a:solidFill>
            </a:endParaRPr>
          </a:p>
        </p:txBody>
      </p:sp>
      <p:sp>
        <p:nvSpPr>
          <p:cNvPr id="1812" name="TextBox 1811"/>
          <p:cNvSpPr txBox="1"/>
          <p:nvPr/>
        </p:nvSpPr>
        <p:spPr>
          <a:xfrm>
            <a:off x="3192519" y="3831336"/>
            <a:ext cx="1371600" cy="384048"/>
          </a:xfrm>
          <a:prstGeom prst="rect">
            <a:avLst/>
          </a:prstGeom>
          <a:noFill/>
        </p:spPr>
        <p:txBody>
          <a:bodyPr wrap="square" tIns="0" bIns="0" rtlCol="0" anchor="ctr">
            <a:noAutofit/>
          </a:bodyPr>
          <a:lstStyle/>
          <a:p>
            <a:pPr algn="l"/>
            <a:r>
              <a:rPr lang="en-US" sz="1300" b="0" dirty="0">
                <a:solidFill>
                  <a:schemeClr val="tx1"/>
                </a:solidFill>
              </a:rPr>
              <a:t>18</a:t>
            </a:r>
            <a:endParaRPr sz="1300" b="0" dirty="0">
              <a:solidFill>
                <a:schemeClr val="tx1"/>
              </a:solidFill>
            </a:endParaRPr>
          </a:p>
        </p:txBody>
      </p:sp>
      <p:sp>
        <p:nvSpPr>
          <p:cNvPr id="1813" name="TextBox 1812"/>
          <p:cNvSpPr txBox="1"/>
          <p:nvPr/>
        </p:nvSpPr>
        <p:spPr>
          <a:xfrm>
            <a:off x="4571999" y="3831336"/>
            <a:ext cx="1371600" cy="384048"/>
          </a:xfrm>
          <a:prstGeom prst="rect">
            <a:avLst/>
          </a:prstGeom>
          <a:noFill/>
        </p:spPr>
        <p:txBody>
          <a:bodyPr wrap="square" tIns="0" bIns="0" rtlCol="0" anchor="ctr">
            <a:noAutofit/>
          </a:bodyPr>
          <a:lstStyle/>
          <a:p>
            <a:pPr algn="l"/>
            <a:r>
              <a:rPr lang="en-US" sz="1300" b="0" dirty="0">
                <a:solidFill>
                  <a:schemeClr val="tx1"/>
                </a:solidFill>
              </a:rPr>
              <a:t>19</a:t>
            </a:r>
            <a:endParaRPr sz="1300" b="0" dirty="0">
              <a:solidFill>
                <a:schemeClr val="tx1"/>
              </a:solidFill>
            </a:endParaRPr>
          </a:p>
        </p:txBody>
      </p:sp>
      <p:sp>
        <p:nvSpPr>
          <p:cNvPr id="1814" name="TextBox 1813"/>
          <p:cNvSpPr txBox="1"/>
          <p:nvPr/>
        </p:nvSpPr>
        <p:spPr>
          <a:xfrm>
            <a:off x="5972502" y="3831336"/>
            <a:ext cx="1371600" cy="384048"/>
          </a:xfrm>
          <a:prstGeom prst="rect">
            <a:avLst/>
          </a:prstGeom>
          <a:noFill/>
        </p:spPr>
        <p:txBody>
          <a:bodyPr wrap="square" tIns="0" bIns="0" rtlCol="0" anchor="ctr">
            <a:noAutofit/>
          </a:bodyPr>
          <a:lstStyle/>
          <a:p>
            <a:pPr algn="l"/>
            <a:r>
              <a:rPr lang="en-US" sz="1300" b="0" dirty="0">
                <a:solidFill>
                  <a:schemeClr val="tx1"/>
                </a:solidFill>
              </a:rPr>
              <a:t>20</a:t>
            </a:r>
            <a:endParaRPr sz="1300" b="0" dirty="0">
              <a:solidFill>
                <a:schemeClr val="tx1"/>
              </a:solidFill>
            </a:endParaRPr>
          </a:p>
        </p:txBody>
      </p:sp>
      <p:sp>
        <p:nvSpPr>
          <p:cNvPr id="1815" name="TextBox 1814"/>
          <p:cNvSpPr txBox="1"/>
          <p:nvPr userDrawn="1"/>
        </p:nvSpPr>
        <p:spPr>
          <a:xfrm>
            <a:off x="7369175" y="3831336"/>
            <a:ext cx="1371600" cy="384048"/>
          </a:xfrm>
          <a:prstGeom prst="rect">
            <a:avLst/>
          </a:prstGeom>
          <a:noFill/>
        </p:spPr>
        <p:txBody>
          <a:bodyPr wrap="square" tIns="0" bIns="0" rtlCol="0" anchor="ctr">
            <a:noAutofit/>
          </a:bodyPr>
          <a:lstStyle/>
          <a:p>
            <a:pPr algn="l"/>
            <a:r>
              <a:rPr lang="en-US" sz="1300" b="0" dirty="0">
                <a:solidFill>
                  <a:schemeClr val="tx1"/>
                </a:solidFill>
              </a:rPr>
              <a:t>21/22</a:t>
            </a:r>
            <a:endParaRPr sz="1300" b="0" dirty="0">
              <a:solidFill>
                <a:schemeClr val="tx1"/>
              </a:solidFill>
            </a:endParaRPr>
          </a:p>
        </p:txBody>
      </p:sp>
      <p:sp>
        <p:nvSpPr>
          <p:cNvPr id="1816" name="TextBox 1815"/>
          <p:cNvSpPr txBox="1"/>
          <p:nvPr/>
        </p:nvSpPr>
        <p:spPr>
          <a:xfrm>
            <a:off x="409911" y="4745736"/>
            <a:ext cx="1371600" cy="384048"/>
          </a:xfrm>
          <a:prstGeom prst="rect">
            <a:avLst/>
          </a:prstGeom>
          <a:noFill/>
        </p:spPr>
        <p:txBody>
          <a:bodyPr wrap="square" tIns="0" bIns="0" rtlCol="0" anchor="ctr">
            <a:noAutofit/>
          </a:bodyPr>
          <a:lstStyle/>
          <a:p>
            <a:pPr algn="l"/>
            <a:r>
              <a:rPr lang="en-US" sz="1300" b="0" dirty="0">
                <a:solidFill>
                  <a:schemeClr val="tx1"/>
                </a:solidFill>
              </a:rPr>
              <a:t>23</a:t>
            </a:r>
            <a:endParaRPr sz="1300" b="0" dirty="0">
              <a:solidFill>
                <a:schemeClr val="tx1"/>
              </a:solidFill>
            </a:endParaRPr>
          </a:p>
        </p:txBody>
      </p:sp>
      <p:sp>
        <p:nvSpPr>
          <p:cNvPr id="1817" name="TextBox 1816"/>
          <p:cNvSpPr txBox="1"/>
          <p:nvPr/>
        </p:nvSpPr>
        <p:spPr>
          <a:xfrm>
            <a:off x="1786756" y="4745736"/>
            <a:ext cx="1371600" cy="384048"/>
          </a:xfrm>
          <a:prstGeom prst="rect">
            <a:avLst/>
          </a:prstGeom>
          <a:noFill/>
        </p:spPr>
        <p:txBody>
          <a:bodyPr wrap="square" tIns="0" bIns="0" rtlCol="0" anchor="ctr">
            <a:noAutofit/>
          </a:bodyPr>
          <a:lstStyle/>
          <a:p>
            <a:pPr algn="l"/>
            <a:r>
              <a:rPr lang="en-US" sz="1300" b="0" dirty="0">
                <a:solidFill>
                  <a:schemeClr val="tx1"/>
                </a:solidFill>
              </a:rPr>
              <a:t>24</a:t>
            </a:r>
            <a:endParaRPr sz="1300" b="0" dirty="0">
              <a:solidFill>
                <a:schemeClr val="tx1"/>
              </a:solidFill>
            </a:endParaRPr>
          </a:p>
        </p:txBody>
      </p:sp>
      <p:sp>
        <p:nvSpPr>
          <p:cNvPr id="1818" name="TextBox 1817"/>
          <p:cNvSpPr txBox="1"/>
          <p:nvPr/>
        </p:nvSpPr>
        <p:spPr>
          <a:xfrm>
            <a:off x="3192519" y="4745736"/>
            <a:ext cx="1371600" cy="384048"/>
          </a:xfrm>
          <a:prstGeom prst="rect">
            <a:avLst/>
          </a:prstGeom>
          <a:noFill/>
        </p:spPr>
        <p:txBody>
          <a:bodyPr wrap="square" tIns="0" bIns="0" rtlCol="0" anchor="ctr">
            <a:noAutofit/>
          </a:bodyPr>
          <a:lstStyle/>
          <a:p>
            <a:pPr algn="l"/>
            <a:r>
              <a:rPr lang="en-US" sz="1300" b="0" dirty="0">
                <a:solidFill>
                  <a:schemeClr val="tx1"/>
                </a:solidFill>
              </a:rPr>
              <a:t>25</a:t>
            </a:r>
            <a:endParaRPr sz="1300" b="0" dirty="0">
              <a:solidFill>
                <a:schemeClr val="tx1"/>
              </a:solidFill>
            </a:endParaRPr>
          </a:p>
        </p:txBody>
      </p:sp>
      <p:sp>
        <p:nvSpPr>
          <p:cNvPr id="1819" name="TextBox 1818"/>
          <p:cNvSpPr txBox="1"/>
          <p:nvPr/>
        </p:nvSpPr>
        <p:spPr>
          <a:xfrm>
            <a:off x="4571999" y="4745736"/>
            <a:ext cx="1371600" cy="384048"/>
          </a:xfrm>
          <a:prstGeom prst="rect">
            <a:avLst/>
          </a:prstGeom>
          <a:noFill/>
        </p:spPr>
        <p:txBody>
          <a:bodyPr wrap="square" tIns="0" bIns="0" rtlCol="0" anchor="ctr">
            <a:noAutofit/>
          </a:bodyPr>
          <a:lstStyle/>
          <a:p>
            <a:pPr algn="l"/>
            <a:r>
              <a:rPr lang="en-US" sz="1300" b="0" dirty="0">
                <a:solidFill>
                  <a:schemeClr val="tx1"/>
                </a:solidFill>
              </a:rPr>
              <a:t>26</a:t>
            </a:r>
            <a:endParaRPr sz="1300" b="0" dirty="0">
              <a:solidFill>
                <a:schemeClr val="tx1"/>
              </a:solidFill>
            </a:endParaRPr>
          </a:p>
        </p:txBody>
      </p:sp>
      <p:sp>
        <p:nvSpPr>
          <p:cNvPr id="1820" name="TextBox 1819"/>
          <p:cNvSpPr txBox="1"/>
          <p:nvPr/>
        </p:nvSpPr>
        <p:spPr>
          <a:xfrm>
            <a:off x="5972502" y="4745736"/>
            <a:ext cx="1371600" cy="384048"/>
          </a:xfrm>
          <a:prstGeom prst="rect">
            <a:avLst/>
          </a:prstGeom>
          <a:noFill/>
        </p:spPr>
        <p:txBody>
          <a:bodyPr wrap="square" tIns="0" bIns="0" rtlCol="0" anchor="ctr">
            <a:noAutofit/>
          </a:bodyPr>
          <a:lstStyle/>
          <a:p>
            <a:pPr algn="l"/>
            <a:r>
              <a:rPr lang="en-US" sz="1300" b="0" dirty="0">
                <a:solidFill>
                  <a:schemeClr val="tx1"/>
                </a:solidFill>
              </a:rPr>
              <a:t>27</a:t>
            </a:r>
            <a:endParaRPr sz="1300" b="0" dirty="0">
              <a:solidFill>
                <a:schemeClr val="bg2">
                  <a:lumMod val="90000"/>
                </a:schemeClr>
              </a:solidFill>
            </a:endParaRPr>
          </a:p>
        </p:txBody>
      </p:sp>
      <p:sp>
        <p:nvSpPr>
          <p:cNvPr id="1821" name="TextBox 1820"/>
          <p:cNvSpPr txBox="1"/>
          <p:nvPr userDrawn="1"/>
        </p:nvSpPr>
        <p:spPr>
          <a:xfrm>
            <a:off x="7369175" y="4745736"/>
            <a:ext cx="1371600" cy="384048"/>
          </a:xfrm>
          <a:prstGeom prst="rect">
            <a:avLst/>
          </a:prstGeom>
          <a:noFill/>
        </p:spPr>
        <p:txBody>
          <a:bodyPr wrap="square" tIns="0" bIns="0" rtlCol="0" anchor="ctr">
            <a:noAutofit/>
          </a:bodyPr>
          <a:lstStyle>
            <a:defPPr>
              <a:defRPr lang="en-US"/>
            </a:defPPr>
            <a:lvl1pPr lvl="0">
              <a:defRPr sz="1300" b="0"/>
            </a:lvl1pPr>
          </a:lstStyle>
          <a:p>
            <a:pPr lvl="0"/>
            <a:r>
              <a:rPr lang="en-US" dirty="0"/>
              <a:t>28/29</a:t>
            </a:r>
            <a:endParaRPr dirty="0"/>
          </a:p>
        </p:txBody>
      </p:sp>
      <p:sp>
        <p:nvSpPr>
          <p:cNvPr id="1822" name="TextBox 1821"/>
          <p:cNvSpPr txBox="1"/>
          <p:nvPr/>
        </p:nvSpPr>
        <p:spPr>
          <a:xfrm>
            <a:off x="409911" y="5669280"/>
            <a:ext cx="1371600" cy="384048"/>
          </a:xfrm>
          <a:prstGeom prst="rect">
            <a:avLst/>
          </a:prstGeom>
          <a:noFill/>
        </p:spPr>
        <p:txBody>
          <a:bodyPr wrap="square" tIns="0" bIns="0" rtlCol="0" anchor="ctr">
            <a:noAutofit/>
          </a:bodyPr>
          <a:lstStyle>
            <a:defPPr>
              <a:defRPr lang="en-US"/>
            </a:defPPr>
            <a:lvl1pPr>
              <a:defRPr sz="1300" b="0"/>
            </a:lvl1pPr>
          </a:lstStyle>
          <a:p>
            <a:pPr lvl="0"/>
            <a:r>
              <a:rPr lang="en-US" dirty="0"/>
              <a:t>30</a:t>
            </a:r>
            <a:endParaRPr dirty="0"/>
          </a:p>
        </p:txBody>
      </p:sp>
      <p:sp>
        <p:nvSpPr>
          <p:cNvPr id="1823" name="TextBox 1822"/>
          <p:cNvSpPr txBox="1"/>
          <p:nvPr/>
        </p:nvSpPr>
        <p:spPr>
          <a:xfrm>
            <a:off x="1786756" y="5669280"/>
            <a:ext cx="1371600" cy="384048"/>
          </a:xfrm>
          <a:prstGeom prst="rect">
            <a:avLst/>
          </a:prstGeom>
          <a:noFill/>
        </p:spPr>
        <p:txBody>
          <a:bodyPr wrap="square" tIns="0" bIns="0" rtlCol="0" anchor="ctr">
            <a:noAutofit/>
          </a:bodyPr>
          <a:lstStyle>
            <a:defPPr>
              <a:defRPr lang="en-US"/>
            </a:defPPr>
            <a:lvl1pPr lvl="0">
              <a:defRPr sz="1300" b="0"/>
            </a:lvl1pPr>
          </a:lstStyle>
          <a:p>
            <a:pPr lvl="0"/>
            <a:r>
              <a:rPr lang="en-US" dirty="0"/>
              <a:t>31</a:t>
            </a:r>
            <a:endParaRPr dirty="0"/>
          </a:p>
        </p:txBody>
      </p:sp>
      <p:sp>
        <p:nvSpPr>
          <p:cNvPr id="1824" name="TextBox 1823"/>
          <p:cNvSpPr txBox="1"/>
          <p:nvPr/>
        </p:nvSpPr>
        <p:spPr>
          <a:xfrm>
            <a:off x="3192520" y="5669280"/>
            <a:ext cx="1371600" cy="384048"/>
          </a:xfrm>
          <a:prstGeom prst="rect">
            <a:avLst/>
          </a:prstGeom>
          <a:noFill/>
        </p:spPr>
        <p:txBody>
          <a:bodyPr wrap="square" tIns="0" bIns="0" rtlCol="0" anchor="ctr">
            <a:noAutofit/>
          </a:bodyPr>
          <a:lstStyle/>
          <a:p>
            <a:pPr algn="l"/>
            <a:r>
              <a:rPr lang="en-US" sz="1300" b="0" dirty="0">
                <a:solidFill>
                  <a:schemeClr val="bg2">
                    <a:lumMod val="90000"/>
                  </a:schemeClr>
                </a:solidFill>
              </a:rPr>
              <a:t>1 November</a:t>
            </a:r>
            <a:endParaRPr sz="1300" b="0" dirty="0">
              <a:solidFill>
                <a:schemeClr val="bg2">
                  <a:lumMod val="90000"/>
                </a:schemeClr>
              </a:solidFill>
            </a:endParaRPr>
          </a:p>
        </p:txBody>
      </p:sp>
      <p:sp>
        <p:nvSpPr>
          <p:cNvPr id="1825" name="TextBox 1824"/>
          <p:cNvSpPr txBox="1"/>
          <p:nvPr/>
        </p:nvSpPr>
        <p:spPr>
          <a:xfrm>
            <a:off x="4571999" y="5669280"/>
            <a:ext cx="1371600" cy="384048"/>
          </a:xfrm>
          <a:prstGeom prst="rect">
            <a:avLst/>
          </a:prstGeom>
          <a:noFill/>
        </p:spPr>
        <p:txBody>
          <a:bodyPr wrap="square" tIns="0" bIns="0" rtlCol="0" anchor="ctr">
            <a:noAutofit/>
          </a:bodyPr>
          <a:lstStyle/>
          <a:p>
            <a:pPr algn="l"/>
            <a:r>
              <a:rPr lang="en-US" sz="1300" b="0" dirty="0">
                <a:solidFill>
                  <a:schemeClr val="bg2">
                    <a:lumMod val="90000"/>
                  </a:schemeClr>
                </a:solidFill>
              </a:rPr>
              <a:t>2</a:t>
            </a:r>
            <a:endParaRPr sz="1300" b="0" dirty="0">
              <a:solidFill>
                <a:schemeClr val="bg2">
                  <a:lumMod val="90000"/>
                </a:schemeClr>
              </a:solidFill>
            </a:endParaRPr>
          </a:p>
        </p:txBody>
      </p:sp>
      <p:sp>
        <p:nvSpPr>
          <p:cNvPr id="1826" name="TextBox 1825"/>
          <p:cNvSpPr txBox="1"/>
          <p:nvPr/>
        </p:nvSpPr>
        <p:spPr>
          <a:xfrm>
            <a:off x="5972502" y="5669280"/>
            <a:ext cx="1371600" cy="384048"/>
          </a:xfrm>
          <a:prstGeom prst="rect">
            <a:avLst/>
          </a:prstGeom>
          <a:noFill/>
        </p:spPr>
        <p:txBody>
          <a:bodyPr wrap="square" tIns="0" bIns="0" rtlCol="0" anchor="ctr">
            <a:noAutofit/>
          </a:bodyPr>
          <a:lstStyle/>
          <a:p>
            <a:pPr algn="l"/>
            <a:r>
              <a:rPr lang="en-US" sz="1300" b="0" dirty="0">
                <a:solidFill>
                  <a:schemeClr val="bg2">
                    <a:lumMod val="90000"/>
                  </a:schemeClr>
                </a:solidFill>
              </a:rPr>
              <a:t>3</a:t>
            </a:r>
            <a:endParaRPr sz="1300" b="0" dirty="0">
              <a:solidFill>
                <a:schemeClr val="bg2">
                  <a:lumMod val="90000"/>
                </a:schemeClr>
              </a:solidFill>
            </a:endParaRPr>
          </a:p>
        </p:txBody>
      </p:sp>
      <p:sp>
        <p:nvSpPr>
          <p:cNvPr id="1827" name="TextBox 1826"/>
          <p:cNvSpPr txBox="1"/>
          <p:nvPr userDrawn="1"/>
        </p:nvSpPr>
        <p:spPr>
          <a:xfrm>
            <a:off x="7369175" y="5669280"/>
            <a:ext cx="1371600" cy="384048"/>
          </a:xfrm>
          <a:prstGeom prst="rect">
            <a:avLst/>
          </a:prstGeom>
          <a:noFill/>
        </p:spPr>
        <p:txBody>
          <a:bodyPr wrap="square" tIns="0" bIns="0" rtlCol="0" anchor="ctr">
            <a:noAutofit/>
          </a:bodyPr>
          <a:lstStyle/>
          <a:p>
            <a:pPr algn="l"/>
            <a:r>
              <a:rPr lang="en-US" sz="1300" b="0" dirty="0">
                <a:solidFill>
                  <a:schemeClr val="bg2">
                    <a:lumMod val="90000"/>
                  </a:schemeClr>
                </a:solidFill>
              </a:rPr>
              <a:t>4/5</a:t>
            </a:r>
            <a:endParaRPr sz="1300" b="0" dirty="0">
              <a:solidFill>
                <a:schemeClr val="bg2">
                  <a:lumMod val="90000"/>
                </a:schemeClr>
              </a:solidFill>
            </a:endParaRPr>
          </a:p>
        </p:txBody>
      </p:sp>
      <p:sp>
        <p:nvSpPr>
          <p:cNvPr id="1828" name="TextBox 1827"/>
          <p:cNvSpPr txBox="1"/>
          <p:nvPr/>
        </p:nvSpPr>
        <p:spPr>
          <a:xfrm>
            <a:off x="358775" y="152400"/>
            <a:ext cx="8382000" cy="699042"/>
          </a:xfrm>
          <a:prstGeom prst="rect">
            <a:avLst/>
          </a:prstGeom>
          <a:noFill/>
        </p:spPr>
        <p:txBody>
          <a:bodyPr wrap="square" tIns="0" bIns="0" rtlCol="0" anchor="b">
            <a:noAutofit/>
          </a:bodyPr>
          <a:lstStyle/>
          <a:p>
            <a:pPr algn="l"/>
            <a:r>
              <a:rPr lang="en-US" sz="3600" b="0" dirty="0" smtClean="0">
                <a:solidFill>
                  <a:schemeClr val="accent1"/>
                </a:solidFill>
              </a:rPr>
              <a:t>O</a:t>
            </a:r>
            <a:r>
              <a:rPr sz="3600" b="0" dirty="0" smtClean="0">
                <a:solidFill>
                  <a:schemeClr val="accent1"/>
                </a:solidFill>
              </a:rPr>
              <a:t>ctober</a:t>
            </a:r>
            <a:endParaRPr sz="3600" b="0" dirty="0">
              <a:solidFill>
                <a:schemeClr val="accent1"/>
              </a:solidFill>
            </a:endParaRPr>
          </a:p>
        </p:txBody>
      </p:sp>
      <p:sp>
        <p:nvSpPr>
          <p:cNvPr id="41" name="Text Placeholder 2"/>
          <p:cNvSpPr>
            <a:spLocks noGrp="1"/>
          </p:cNvSpPr>
          <p:nvPr>
            <p:ph type="body" sz="quarter" idx="11" hasCustomPrompt="1"/>
          </p:nvPr>
        </p:nvSpPr>
        <p:spPr>
          <a:xfrm>
            <a:off x="393192" y="13716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47" name="Text Placeholder 2"/>
          <p:cNvSpPr>
            <a:spLocks noGrp="1"/>
          </p:cNvSpPr>
          <p:nvPr>
            <p:ph type="body" sz="quarter" idx="17" hasCustomPrompt="1"/>
          </p:nvPr>
        </p:nvSpPr>
        <p:spPr>
          <a:xfrm>
            <a:off x="1783080" y="13716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53" name="Text Placeholder 2"/>
          <p:cNvSpPr>
            <a:spLocks noGrp="1"/>
          </p:cNvSpPr>
          <p:nvPr>
            <p:ph type="body" sz="quarter" idx="23" hasCustomPrompt="1"/>
          </p:nvPr>
        </p:nvSpPr>
        <p:spPr>
          <a:xfrm>
            <a:off x="3182112" y="13716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59" name="Text Placeholder 2"/>
          <p:cNvSpPr>
            <a:spLocks noGrp="1"/>
          </p:cNvSpPr>
          <p:nvPr>
            <p:ph type="body" sz="quarter" idx="29" hasCustomPrompt="1"/>
          </p:nvPr>
        </p:nvSpPr>
        <p:spPr>
          <a:xfrm>
            <a:off x="4582928" y="13716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65" name="Text Placeholder 2"/>
          <p:cNvSpPr>
            <a:spLocks noGrp="1"/>
          </p:cNvSpPr>
          <p:nvPr>
            <p:ph type="body" sz="quarter" idx="35" hasCustomPrompt="1"/>
          </p:nvPr>
        </p:nvSpPr>
        <p:spPr>
          <a:xfrm>
            <a:off x="5976051" y="13716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71" name="Text Placeholder 2"/>
          <p:cNvSpPr>
            <a:spLocks noGrp="1"/>
          </p:cNvSpPr>
          <p:nvPr>
            <p:ph type="body" sz="quarter" idx="41" hasCustomPrompt="1"/>
          </p:nvPr>
        </p:nvSpPr>
        <p:spPr>
          <a:xfrm>
            <a:off x="7379208" y="13716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3" name="Text Placeholder 2"/>
          <p:cNvSpPr>
            <a:spLocks noGrp="1"/>
          </p:cNvSpPr>
          <p:nvPr>
            <p:ph type="body" sz="quarter" idx="10" hasCustomPrompt="1"/>
          </p:nvPr>
        </p:nvSpPr>
        <p:spPr>
          <a:xfrm>
            <a:off x="393192" y="22860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46" name="Text Placeholder 2"/>
          <p:cNvSpPr>
            <a:spLocks noGrp="1"/>
          </p:cNvSpPr>
          <p:nvPr>
            <p:ph type="body" sz="quarter" idx="16" hasCustomPrompt="1"/>
          </p:nvPr>
        </p:nvSpPr>
        <p:spPr>
          <a:xfrm>
            <a:off x="1783080" y="22860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52" name="Text Placeholder 2"/>
          <p:cNvSpPr>
            <a:spLocks noGrp="1"/>
          </p:cNvSpPr>
          <p:nvPr>
            <p:ph type="body" sz="quarter" idx="22" hasCustomPrompt="1"/>
          </p:nvPr>
        </p:nvSpPr>
        <p:spPr>
          <a:xfrm>
            <a:off x="3182112" y="22860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58" name="Text Placeholder 2"/>
          <p:cNvSpPr>
            <a:spLocks noGrp="1"/>
          </p:cNvSpPr>
          <p:nvPr>
            <p:ph type="body" sz="quarter" idx="28" hasCustomPrompt="1"/>
          </p:nvPr>
        </p:nvSpPr>
        <p:spPr>
          <a:xfrm>
            <a:off x="4582928" y="22860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64" name="Text Placeholder 2"/>
          <p:cNvSpPr>
            <a:spLocks noGrp="1"/>
          </p:cNvSpPr>
          <p:nvPr>
            <p:ph type="body" sz="quarter" idx="34" hasCustomPrompt="1"/>
          </p:nvPr>
        </p:nvSpPr>
        <p:spPr>
          <a:xfrm>
            <a:off x="5976051" y="22860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70" name="Text Placeholder 2"/>
          <p:cNvSpPr>
            <a:spLocks noGrp="1"/>
          </p:cNvSpPr>
          <p:nvPr>
            <p:ph type="body" sz="quarter" idx="40" hasCustomPrompt="1"/>
          </p:nvPr>
        </p:nvSpPr>
        <p:spPr>
          <a:xfrm>
            <a:off x="7379208" y="22860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42" name="Text Placeholder 2"/>
          <p:cNvSpPr>
            <a:spLocks noGrp="1"/>
          </p:cNvSpPr>
          <p:nvPr>
            <p:ph type="body" sz="quarter" idx="12" hasCustomPrompt="1"/>
          </p:nvPr>
        </p:nvSpPr>
        <p:spPr>
          <a:xfrm>
            <a:off x="393192" y="32004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48" name="Text Placeholder 2"/>
          <p:cNvSpPr>
            <a:spLocks noGrp="1"/>
          </p:cNvSpPr>
          <p:nvPr>
            <p:ph type="body" sz="quarter" idx="18" hasCustomPrompt="1"/>
          </p:nvPr>
        </p:nvSpPr>
        <p:spPr>
          <a:xfrm>
            <a:off x="1783080" y="32004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54" name="Text Placeholder 2"/>
          <p:cNvSpPr>
            <a:spLocks noGrp="1"/>
          </p:cNvSpPr>
          <p:nvPr>
            <p:ph type="body" sz="quarter" idx="24" hasCustomPrompt="1"/>
          </p:nvPr>
        </p:nvSpPr>
        <p:spPr>
          <a:xfrm>
            <a:off x="3182112" y="32004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60" name="Text Placeholder 2"/>
          <p:cNvSpPr>
            <a:spLocks noGrp="1"/>
          </p:cNvSpPr>
          <p:nvPr>
            <p:ph type="body" sz="quarter" idx="30" hasCustomPrompt="1"/>
          </p:nvPr>
        </p:nvSpPr>
        <p:spPr>
          <a:xfrm>
            <a:off x="4582928" y="32004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66" name="Text Placeholder 2"/>
          <p:cNvSpPr>
            <a:spLocks noGrp="1"/>
          </p:cNvSpPr>
          <p:nvPr>
            <p:ph type="body" sz="quarter" idx="36" hasCustomPrompt="1"/>
          </p:nvPr>
        </p:nvSpPr>
        <p:spPr>
          <a:xfrm>
            <a:off x="5976051" y="32004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72" name="Text Placeholder 2"/>
          <p:cNvSpPr>
            <a:spLocks noGrp="1"/>
          </p:cNvSpPr>
          <p:nvPr>
            <p:ph type="body" sz="quarter" idx="42" hasCustomPrompt="1"/>
          </p:nvPr>
        </p:nvSpPr>
        <p:spPr>
          <a:xfrm>
            <a:off x="7379208" y="32004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43" name="Text Placeholder 2"/>
          <p:cNvSpPr>
            <a:spLocks noGrp="1"/>
          </p:cNvSpPr>
          <p:nvPr>
            <p:ph type="body" sz="quarter" idx="13" hasCustomPrompt="1"/>
          </p:nvPr>
        </p:nvSpPr>
        <p:spPr>
          <a:xfrm>
            <a:off x="393192" y="41148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49" name="Text Placeholder 2"/>
          <p:cNvSpPr>
            <a:spLocks noGrp="1"/>
          </p:cNvSpPr>
          <p:nvPr>
            <p:ph type="body" sz="quarter" idx="19" hasCustomPrompt="1"/>
          </p:nvPr>
        </p:nvSpPr>
        <p:spPr>
          <a:xfrm>
            <a:off x="1783080" y="41148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55" name="Text Placeholder 2"/>
          <p:cNvSpPr>
            <a:spLocks noGrp="1"/>
          </p:cNvSpPr>
          <p:nvPr>
            <p:ph type="body" sz="quarter" idx="25" hasCustomPrompt="1"/>
          </p:nvPr>
        </p:nvSpPr>
        <p:spPr>
          <a:xfrm>
            <a:off x="3182112" y="41148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61" name="Text Placeholder 2"/>
          <p:cNvSpPr>
            <a:spLocks noGrp="1"/>
          </p:cNvSpPr>
          <p:nvPr>
            <p:ph type="body" sz="quarter" idx="31" hasCustomPrompt="1"/>
          </p:nvPr>
        </p:nvSpPr>
        <p:spPr>
          <a:xfrm>
            <a:off x="4582928" y="41148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67" name="Text Placeholder 2"/>
          <p:cNvSpPr>
            <a:spLocks noGrp="1"/>
          </p:cNvSpPr>
          <p:nvPr>
            <p:ph type="body" sz="quarter" idx="37" hasCustomPrompt="1"/>
          </p:nvPr>
        </p:nvSpPr>
        <p:spPr>
          <a:xfrm>
            <a:off x="5976051" y="41148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73" name="Text Placeholder 2"/>
          <p:cNvSpPr>
            <a:spLocks noGrp="1"/>
          </p:cNvSpPr>
          <p:nvPr>
            <p:ph type="body" sz="quarter" idx="43" hasCustomPrompt="1"/>
          </p:nvPr>
        </p:nvSpPr>
        <p:spPr>
          <a:xfrm>
            <a:off x="7379208" y="41148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44" name="Text Placeholder 2"/>
          <p:cNvSpPr>
            <a:spLocks noGrp="1"/>
          </p:cNvSpPr>
          <p:nvPr>
            <p:ph type="body" sz="quarter" idx="14" hasCustomPrompt="1"/>
          </p:nvPr>
        </p:nvSpPr>
        <p:spPr>
          <a:xfrm>
            <a:off x="393192" y="50292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50" name="Text Placeholder 2"/>
          <p:cNvSpPr>
            <a:spLocks noGrp="1"/>
          </p:cNvSpPr>
          <p:nvPr>
            <p:ph type="body" sz="quarter" idx="20" hasCustomPrompt="1"/>
          </p:nvPr>
        </p:nvSpPr>
        <p:spPr>
          <a:xfrm>
            <a:off x="1783080" y="50292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56" name="Text Placeholder 2"/>
          <p:cNvSpPr>
            <a:spLocks noGrp="1"/>
          </p:cNvSpPr>
          <p:nvPr>
            <p:ph type="body" sz="quarter" idx="26" hasCustomPrompt="1"/>
          </p:nvPr>
        </p:nvSpPr>
        <p:spPr>
          <a:xfrm>
            <a:off x="3182112" y="50292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62" name="Text Placeholder 2"/>
          <p:cNvSpPr>
            <a:spLocks noGrp="1"/>
          </p:cNvSpPr>
          <p:nvPr>
            <p:ph type="body" sz="quarter" idx="32" hasCustomPrompt="1"/>
          </p:nvPr>
        </p:nvSpPr>
        <p:spPr>
          <a:xfrm>
            <a:off x="4582928" y="50292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68" name="Text Placeholder 2"/>
          <p:cNvSpPr>
            <a:spLocks noGrp="1"/>
          </p:cNvSpPr>
          <p:nvPr>
            <p:ph type="body" sz="quarter" idx="38" hasCustomPrompt="1"/>
          </p:nvPr>
        </p:nvSpPr>
        <p:spPr>
          <a:xfrm>
            <a:off x="5976051" y="50292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74" name="Text Placeholder 2"/>
          <p:cNvSpPr>
            <a:spLocks noGrp="1"/>
          </p:cNvSpPr>
          <p:nvPr>
            <p:ph type="body" sz="quarter" idx="44" hasCustomPrompt="1"/>
          </p:nvPr>
        </p:nvSpPr>
        <p:spPr>
          <a:xfrm>
            <a:off x="7379208" y="5029200"/>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45" name="Text Placeholder 2"/>
          <p:cNvSpPr>
            <a:spLocks noGrp="1"/>
          </p:cNvSpPr>
          <p:nvPr>
            <p:ph type="body" sz="quarter" idx="15" hasCustomPrompt="1"/>
          </p:nvPr>
        </p:nvSpPr>
        <p:spPr>
          <a:xfrm>
            <a:off x="393192" y="5952744"/>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51" name="Text Placeholder 2"/>
          <p:cNvSpPr>
            <a:spLocks noGrp="1"/>
          </p:cNvSpPr>
          <p:nvPr>
            <p:ph type="body" sz="quarter" idx="21" hasCustomPrompt="1"/>
          </p:nvPr>
        </p:nvSpPr>
        <p:spPr>
          <a:xfrm>
            <a:off x="1783080" y="5952744"/>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57" name="Text Placeholder 2"/>
          <p:cNvSpPr>
            <a:spLocks noGrp="1"/>
          </p:cNvSpPr>
          <p:nvPr>
            <p:ph type="body" sz="quarter" idx="27" hasCustomPrompt="1"/>
          </p:nvPr>
        </p:nvSpPr>
        <p:spPr>
          <a:xfrm>
            <a:off x="3182112" y="5952744"/>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63" name="Text Placeholder 2"/>
          <p:cNvSpPr>
            <a:spLocks noGrp="1"/>
          </p:cNvSpPr>
          <p:nvPr>
            <p:ph type="body" sz="quarter" idx="33" hasCustomPrompt="1"/>
          </p:nvPr>
        </p:nvSpPr>
        <p:spPr>
          <a:xfrm>
            <a:off x="4582928" y="5952744"/>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69" name="Text Placeholder 2"/>
          <p:cNvSpPr>
            <a:spLocks noGrp="1"/>
          </p:cNvSpPr>
          <p:nvPr>
            <p:ph type="body" sz="quarter" idx="39" hasCustomPrompt="1"/>
          </p:nvPr>
        </p:nvSpPr>
        <p:spPr>
          <a:xfrm>
            <a:off x="5976051" y="5952744"/>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75" name="Text Placeholder 2"/>
          <p:cNvSpPr>
            <a:spLocks noGrp="1"/>
          </p:cNvSpPr>
          <p:nvPr>
            <p:ph type="body" sz="quarter" idx="45" hasCustomPrompt="1"/>
          </p:nvPr>
        </p:nvSpPr>
        <p:spPr>
          <a:xfrm>
            <a:off x="7379208" y="5952744"/>
            <a:ext cx="1377950" cy="686371"/>
          </a:xfrm>
        </p:spPr>
        <p:txBody>
          <a:bodyPr>
            <a:noAutofit/>
          </a:bodyPr>
          <a:lstStyle>
            <a:lvl1pPr marL="0" indent="0">
              <a:lnSpc>
                <a:spcPct val="85000"/>
              </a:lnSpc>
              <a:spcBef>
                <a:spcPts val="0"/>
              </a:spcBef>
              <a:buNone/>
              <a:defRPr sz="900"/>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dirty="0"/>
              <a:t>Click to add text</a:t>
            </a:r>
          </a:p>
        </p:txBody>
      </p:sp>
      <p:sp>
        <p:nvSpPr>
          <p:cNvPr id="2" name="Date Placeholder 1"/>
          <p:cNvSpPr>
            <a:spLocks noGrp="1"/>
          </p:cNvSpPr>
          <p:nvPr>
            <p:ph type="dt" sz="half" idx="46"/>
          </p:nvPr>
        </p:nvSpPr>
        <p:spPr/>
        <p:txBody>
          <a:bodyPr/>
          <a:lstStyle/>
          <a:p>
            <a:fld id="{AEC93A36-1BCE-4989-A484-BB2F32BA08F5}" type="datetimeFigureOut">
              <a:rPr lang="en-US"/>
              <a:pPr/>
              <a:t>11/9/2017</a:t>
            </a:fld>
            <a:endParaRPr/>
          </a:p>
        </p:txBody>
      </p:sp>
      <p:sp>
        <p:nvSpPr>
          <p:cNvPr id="4" name="Footer Placeholder 3"/>
          <p:cNvSpPr>
            <a:spLocks noGrp="1"/>
          </p:cNvSpPr>
          <p:nvPr>
            <p:ph type="ftr" sz="quarter" idx="47"/>
          </p:nvPr>
        </p:nvSpPr>
        <p:spPr/>
        <p:txBody>
          <a:bodyPr/>
          <a:lstStyle/>
          <a:p>
            <a:endParaRPr/>
          </a:p>
        </p:txBody>
      </p:sp>
      <p:sp>
        <p:nvSpPr>
          <p:cNvPr id="5" name="Slide Number Placeholder 4"/>
          <p:cNvSpPr>
            <a:spLocks noGrp="1"/>
          </p:cNvSpPr>
          <p:nvPr>
            <p:ph type="sldNum" sz="quarter" idx="48"/>
          </p:nvPr>
        </p:nvSpPr>
        <p:spPr>
          <a:xfrm>
            <a:off x="6457950" y="6356351"/>
            <a:ext cx="2057400" cy="365125"/>
          </a:xfrm>
          <a:prstGeom prst="rect">
            <a:avLst/>
          </a:prstGeom>
        </p:spPr>
        <p:txBody>
          <a:bodyPr/>
          <a:lstStyle/>
          <a:p>
            <a:fld id="{53CB5F7B-7C15-41FD-9488-0FCC5C0A130E}" type="slidenum">
              <a:rPr/>
              <a:pPr/>
              <a:t>‹#›</a:t>
            </a:fld>
            <a:endParaRPr/>
          </a:p>
        </p:txBody>
      </p:sp>
    </p:spTree>
    <p:extLst>
      <p:ext uri="{BB962C8B-B14F-4D97-AF65-F5344CB8AC3E}">
        <p14:creationId xmlns:p14="http://schemas.microsoft.com/office/powerpoint/2010/main" val="291538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smtClean="0">
                <a:solidFill>
                  <a:prstClr val="white"/>
                </a:solidFill>
                <a:effectLst>
                  <a:outerShdw blurRad="38100" dist="38100" dir="2700000" algn="tl">
                    <a:srgbClr val="000000">
                      <a:alpha val="43137"/>
                    </a:srgbClr>
                  </a:outerShdw>
                </a:effectLst>
                <a:cs typeface="Arial" charset="0"/>
              </a:rPr>
              <a:t>	Academic	</a:t>
            </a:r>
            <a:r>
              <a:rPr lang="en-US" sz="1200" b="1" smtClean="0">
                <a:solidFill>
                  <a:prstClr val="white"/>
                </a:solidFill>
                <a:effectLst>
                  <a:outerShdw blurRad="38100" dist="38100" dir="2700000" algn="tl">
                    <a:srgbClr val="000000">
                      <a:alpha val="43137"/>
                    </a:srgbClr>
                  </a:outerShdw>
                </a:effectLst>
                <a:cs typeface="Arial" charset="0"/>
              </a:rPr>
              <a:t>◇</a:t>
            </a:r>
            <a:r>
              <a:rPr lang="en-US" sz="2400" b="1" smtClean="0">
                <a:solidFill>
                  <a:prstClr val="white"/>
                </a:solidFill>
                <a:effectLst>
                  <a:outerShdw blurRad="38100" dist="38100" dir="2700000" algn="tl">
                    <a:srgbClr val="000000">
                      <a:alpha val="43137"/>
                    </a:srgbClr>
                  </a:outerShdw>
                </a:effectLst>
                <a:cs typeface="Arial" charset="0"/>
              </a:rPr>
              <a:t>	</a:t>
            </a:r>
            <a:r>
              <a:rPr lang="en-US" sz="2400" b="1">
                <a:solidFill>
                  <a:prstClr val="white"/>
                </a:solidFill>
                <a:effectLst>
                  <a:outerShdw blurRad="38100" dist="38100" dir="2700000" algn="tl">
                    <a:srgbClr val="000000">
                      <a:alpha val="43137"/>
                    </a:srgbClr>
                  </a:outerShdw>
                </a:effectLst>
                <a:cs typeface="Arial" charset="0"/>
              </a:rPr>
              <a:t>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smtClean="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cs typeface="Arial" charset="0"/>
              </a:rPr>
              <a:t>	</a:t>
            </a:r>
            <a:r>
              <a:rPr lang="en-US" smtClean="0">
                <a:solidFill>
                  <a:prstClr val="black">
                    <a:lumMod val="85000"/>
                    <a:lumOff val="15000"/>
                  </a:prstClr>
                </a:solidFill>
                <a:cs typeface="Arial" charset="0"/>
              </a:rPr>
              <a:t>Validated Curricula	PBIS Framework	Validated Curricula</a:t>
            </a:r>
            <a:endParaRPr lang="en-US">
              <a:solidFill>
                <a:prstClr val="black">
                  <a:lumMod val="85000"/>
                  <a:lumOff val="15000"/>
                </a:prstClr>
              </a:solidFill>
              <a:cs typeface="Arial" charset="0"/>
            </a:endParaRP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a:solidFill>
                  <a:srgbClr val="E7E6E6"/>
                </a:solidFill>
              </a:rPr>
              <a:t>Goal: Reduce Harm</a:t>
            </a:r>
          </a:p>
          <a:p>
            <a:pPr fontAlgn="base">
              <a:spcBef>
                <a:spcPct val="0"/>
              </a:spcBef>
              <a:spcAft>
                <a:spcPct val="0"/>
              </a:spcAft>
            </a:pPr>
            <a:r>
              <a:rPr lang="en-US" b="1">
                <a:solidFill>
                  <a:prstClr val="white"/>
                </a:solidFill>
              </a:rPr>
              <a:t>Specialized individual </a:t>
            </a:r>
            <a:r>
              <a:rPr lang="en-US" b="1" smtClean="0">
                <a:solidFill>
                  <a:prstClr val="white"/>
                </a:solidFill>
              </a:rPr>
              <a:t>systems</a:t>
            </a:r>
            <a:br>
              <a:rPr lang="en-US" b="1" smtClean="0">
                <a:solidFill>
                  <a:prstClr val="white"/>
                </a:solidFill>
              </a:rPr>
            </a:br>
            <a:r>
              <a:rPr lang="en-US" b="1" smtClean="0">
                <a:solidFill>
                  <a:prstClr val="white"/>
                </a:solidFill>
              </a:rPr>
              <a:t>       for </a:t>
            </a:r>
            <a:r>
              <a:rPr lang="en-US" b="1">
                <a:solidFill>
                  <a:prstClr val="white"/>
                </a:solidFill>
              </a:rPr>
              <a:t>students with </a:t>
            </a:r>
            <a:r>
              <a:rPr lang="en-US" b="1" smtClean="0">
                <a:solidFill>
                  <a:prstClr val="white"/>
                </a:solidFill>
              </a:rPr>
              <a:t>high risk</a:t>
            </a:r>
            <a:endParaRPr lang="en-US" b="1">
              <a:solidFill>
                <a:prstClr val="white"/>
              </a:solidFill>
            </a:endParaRP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a:solidFill>
                  <a:srgbClr val="E7E6E6"/>
                </a:solidFill>
                <a:cs typeface="Arial" charset="0"/>
              </a:rPr>
              <a:t>Goal: Reverse Harm</a:t>
            </a:r>
          </a:p>
          <a:p>
            <a:pPr fontAlgn="base">
              <a:spcBef>
                <a:spcPct val="0"/>
              </a:spcBef>
              <a:spcAft>
                <a:spcPct val="0"/>
              </a:spcAft>
            </a:pPr>
            <a:r>
              <a:rPr lang="en-US" b="1">
                <a:solidFill>
                  <a:prstClr val="white"/>
                </a:solidFill>
                <a:cs typeface="Arial" charset="0"/>
              </a:rPr>
              <a:t>Specialized group systems </a:t>
            </a:r>
          </a:p>
          <a:p>
            <a:pPr fontAlgn="base">
              <a:spcBef>
                <a:spcPct val="0"/>
              </a:spcBef>
              <a:spcAft>
                <a:spcPct val="0"/>
              </a:spcAft>
            </a:pPr>
            <a:r>
              <a:rPr lang="en-US" b="1">
                <a:solidFill>
                  <a:prstClr val="white"/>
                </a:solidFill>
                <a:cs typeface="Arial" charset="0"/>
              </a:rPr>
              <a:t>for students </a:t>
            </a:r>
            <a:r>
              <a:rPr lang="en-US" b="1" smtClean="0">
                <a:solidFill>
                  <a:prstClr val="white"/>
                </a:solidFill>
                <a:cs typeface="Arial" charset="0"/>
              </a:rPr>
              <a:t>at risk</a:t>
            </a:r>
            <a:endParaRPr lang="en-US">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a:solidFill>
                  <a:srgbClr val="E7E6E6"/>
                </a:solidFill>
              </a:rPr>
              <a:t>Goal: Prevent Harm</a:t>
            </a:r>
          </a:p>
          <a:p>
            <a:pPr fontAlgn="base">
              <a:spcBef>
                <a:spcPct val="0"/>
              </a:spcBef>
              <a:spcAft>
                <a:spcPct val="0"/>
              </a:spcAft>
            </a:pPr>
            <a:r>
              <a:rPr lang="en-US" b="1">
                <a:solidFill>
                  <a:prstClr val="white"/>
                </a:solidFill>
              </a:rPr>
              <a:t>School/classroom-wide systems for all students, staff, &amp; </a:t>
            </a:r>
            <a:r>
              <a:rPr lang="en-US" b="1" smtClean="0">
                <a:solidFill>
                  <a:prstClr val="white"/>
                </a:solidFill>
              </a:rPr>
              <a:t>settings</a:t>
            </a:r>
            <a:endParaRPr lang="en-US" b="1">
              <a:solidFill>
                <a:prstClr val="white"/>
              </a:solidFill>
            </a:endParaRP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smtClean="0">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smtClean="0">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smtClean="0">
                <a:ln w="3175">
                  <a:solidFill>
                    <a:prstClr val="white">
                      <a:alpha val="70000"/>
                    </a:prstClr>
                  </a:solidFill>
                </a:ln>
                <a:solidFill>
                  <a:prstClr val="black"/>
                </a:solidFill>
                <a:cs typeface="Arial" panose="020B0604020202020204" pitchFamily="34" charset="0"/>
              </a:rPr>
              <a:t>%</a:t>
            </a:r>
            <a:r>
              <a:rPr lang="en-US" sz="2400" b="1" smtClean="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smtClean="0">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smtClean="0">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smtClean="0">
                <a:ln w="3175">
                  <a:solidFill>
                    <a:prstClr val="white"/>
                  </a:solidFill>
                </a:ln>
                <a:solidFill>
                  <a:prstClr val="black"/>
                </a:solidFill>
                <a:cs typeface="Arial" panose="020B0604020202020204" pitchFamily="34" charset="0"/>
              </a:rPr>
              <a:t>%</a:t>
            </a:r>
            <a:r>
              <a:rPr lang="en-US" sz="2400" b="1" smtClean="0">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smtClean="0">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smtClean="0">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smtClean="0">
                <a:ln w="3175">
                  <a:solidFill>
                    <a:prstClr val="white">
                      <a:alpha val="70000"/>
                    </a:prstClr>
                  </a:solidFill>
                </a:ln>
                <a:solidFill>
                  <a:prstClr val="black"/>
                </a:solidFill>
                <a:cs typeface="Arial" panose="020B0604020202020204" pitchFamily="34" charset="0"/>
              </a:rPr>
              <a:t>%</a:t>
            </a:r>
            <a:r>
              <a:rPr lang="en-US" sz="2400" b="1" smtClean="0">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smtClean="0">
                <a:solidFill>
                  <a:prstClr val="black"/>
                </a:solidFill>
              </a:rPr>
              <a:t>Comprehensive, Integrated, Three-Tiered Model of Prevention</a:t>
            </a:r>
            <a:endParaRPr lang="en-US" sz="2800" b="1" smtClean="0">
              <a:solidFill>
                <a:prstClr val="black"/>
              </a:solidFill>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43411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smtClean="0">
                <a:solidFill>
                  <a:prstClr val="white"/>
                </a:solidFill>
                <a:effectLst>
                  <a:outerShdw blurRad="38100" dist="38100" dir="2700000" algn="tl">
                    <a:srgbClr val="000000">
                      <a:alpha val="43137"/>
                    </a:srgbClr>
                  </a:outerShdw>
                </a:effectLst>
                <a:cs typeface="Arial" charset="0"/>
              </a:rPr>
              <a:t>	Academic	</a:t>
            </a:r>
            <a:r>
              <a:rPr lang="en-US" sz="1200" b="1" smtClean="0">
                <a:solidFill>
                  <a:prstClr val="white"/>
                </a:solidFill>
                <a:effectLst>
                  <a:outerShdw blurRad="38100" dist="38100" dir="2700000" algn="tl">
                    <a:srgbClr val="000000">
                      <a:alpha val="43137"/>
                    </a:srgbClr>
                  </a:outerShdw>
                </a:effectLst>
                <a:cs typeface="Arial" charset="0"/>
              </a:rPr>
              <a:t>◇</a:t>
            </a:r>
            <a:r>
              <a:rPr lang="en-US" sz="2400" b="1" smtClean="0">
                <a:solidFill>
                  <a:prstClr val="white"/>
                </a:solidFill>
                <a:effectLst>
                  <a:outerShdw blurRad="38100" dist="38100" dir="2700000" algn="tl">
                    <a:srgbClr val="000000">
                      <a:alpha val="43137"/>
                    </a:srgbClr>
                  </a:outerShdw>
                </a:effectLst>
                <a:cs typeface="Arial" charset="0"/>
              </a:rPr>
              <a:t>	</a:t>
            </a:r>
            <a:r>
              <a:rPr lang="en-US" sz="2400" b="1">
                <a:solidFill>
                  <a:prstClr val="white"/>
                </a:solidFill>
                <a:effectLst>
                  <a:outerShdw blurRad="38100" dist="38100" dir="2700000" algn="tl">
                    <a:srgbClr val="000000">
                      <a:alpha val="43137"/>
                    </a:srgbClr>
                  </a:outerShdw>
                </a:effectLst>
                <a:cs typeface="Arial" charset="0"/>
              </a:rPr>
              <a:t>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smtClean="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cs typeface="Arial" charset="0"/>
              </a:rPr>
              <a:t>	</a:t>
            </a:r>
            <a:r>
              <a:rPr lang="en-US" smtClean="0">
                <a:solidFill>
                  <a:prstClr val="black">
                    <a:lumMod val="85000"/>
                    <a:lumOff val="15000"/>
                  </a:prstClr>
                </a:solidFill>
                <a:cs typeface="Arial" charset="0"/>
              </a:rPr>
              <a:t>Validated Curricula	PBIS Framework	Validated Curricula</a:t>
            </a:r>
            <a:endParaRPr lang="en-US">
              <a:solidFill>
                <a:prstClr val="black">
                  <a:lumMod val="85000"/>
                  <a:lumOff val="15000"/>
                </a:prstClr>
              </a:solidFill>
              <a:cs typeface="Arial" charset="0"/>
            </a:endParaRP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smtClean="0">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smtClean="0">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smtClean="0">
                <a:ln w="3175">
                  <a:solidFill>
                    <a:prstClr val="white">
                      <a:alpha val="70000"/>
                    </a:prstClr>
                  </a:solidFill>
                </a:ln>
                <a:solidFill>
                  <a:prstClr val="black"/>
                </a:solidFill>
                <a:cs typeface="Arial" panose="020B0604020202020204" pitchFamily="34" charset="0"/>
              </a:rPr>
              <a:t>%</a:t>
            </a:r>
            <a:r>
              <a:rPr lang="en-US" sz="2400" b="1" smtClean="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smtClean="0">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smtClean="0">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smtClean="0">
                <a:ln w="3175">
                  <a:solidFill>
                    <a:prstClr val="white"/>
                  </a:solidFill>
                </a:ln>
                <a:solidFill>
                  <a:prstClr val="black"/>
                </a:solidFill>
                <a:cs typeface="Arial" panose="020B0604020202020204" pitchFamily="34" charset="0"/>
              </a:rPr>
              <a:t>%</a:t>
            </a:r>
            <a:r>
              <a:rPr lang="en-US" sz="2400" b="1" smtClean="0">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smtClean="0">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smtClean="0">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smtClean="0">
                <a:ln w="3175">
                  <a:solidFill>
                    <a:prstClr val="white">
                      <a:alpha val="70000"/>
                    </a:prstClr>
                  </a:solidFill>
                </a:ln>
                <a:solidFill>
                  <a:prstClr val="black"/>
                </a:solidFill>
                <a:cs typeface="Arial" panose="020B0604020202020204" pitchFamily="34" charset="0"/>
              </a:rPr>
              <a:t>%</a:t>
            </a:r>
            <a:r>
              <a:rPr lang="en-US" sz="2400" b="1" smtClean="0">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smtClean="0">
                <a:solidFill>
                  <a:prstClr val="black"/>
                </a:solidFill>
              </a:rPr>
              <a:t>Comprehensive, Integrated, Three-Tiered Model of Prevention</a:t>
            </a:r>
            <a:endParaRPr lang="en-US" sz="2800" b="1" smtClean="0">
              <a:solidFill>
                <a:prstClr val="black"/>
              </a:solidFill>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70812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623888" y="1709739"/>
            <a:ext cx="7886700" cy="2852737"/>
          </a:xfrm>
          <a:solidFill>
            <a:srgbClr val="ADB9CA">
              <a:alpha val="80000"/>
            </a:srgbClr>
          </a:solidFill>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66343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623888" y="1709739"/>
            <a:ext cx="7886700" cy="2852737"/>
          </a:xfrm>
          <a:solidFill>
            <a:srgbClr val="ADB9CA">
              <a:alpha val="80000"/>
            </a:srgbClr>
          </a:solidFill>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6712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r>
              <a:rPr lang="en-US" sz="3600" smtClean="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150222" y="1226635"/>
            <a:ext cx="8897823" cy="4767766"/>
          </a:xfrm>
          <a:prstGeom prst="rect">
            <a:avLst/>
          </a:prstGeom>
        </p:spPr>
      </p:pic>
    </p:spTree>
    <p:extLst>
      <p:ext uri="{BB962C8B-B14F-4D97-AF65-F5344CB8AC3E}">
        <p14:creationId xmlns:p14="http://schemas.microsoft.com/office/powerpoint/2010/main" val="66899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i3T_IMP_PL_Series">
    <p:spTree>
      <p:nvGrpSpPr>
        <p:cNvPr id="1" name=""/>
        <p:cNvGrpSpPr/>
        <p:nvPr/>
      </p:nvGrpSpPr>
      <p:grpSpPr>
        <a:xfrm>
          <a:off x="0" y="0"/>
          <a:ext cx="0" cy="0"/>
          <a:chOff x="0" y="0"/>
          <a:chExt cx="0" cy="0"/>
        </a:xfrm>
      </p:grpSpPr>
      <p:graphicFrame>
        <p:nvGraphicFramePr>
          <p:cNvPr id="23" name="Diagram 22"/>
          <p:cNvGraphicFramePr/>
          <p:nvPr userDrawn="1">
            <p:extLst>
              <p:ext uri="{D42A27DB-BD31-4B8C-83A1-F6EECF244321}">
                <p14:modId xmlns:p14="http://schemas.microsoft.com/office/powerpoint/2010/main" val="1083843860"/>
              </p:ext>
            </p:extLst>
          </p:nvPr>
        </p:nvGraphicFramePr>
        <p:xfrm>
          <a:off x="63447" y="1697430"/>
          <a:ext cx="9009529"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2233372582"/>
              </p:ext>
            </p:extLst>
          </p:nvPr>
        </p:nvGraphicFramePr>
        <p:xfrm>
          <a:off x="44396" y="4870281"/>
          <a:ext cx="2282482"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8" name="Diagram 27"/>
          <p:cNvGraphicFramePr/>
          <p:nvPr userDrawn="1">
            <p:extLst>
              <p:ext uri="{D42A27DB-BD31-4B8C-83A1-F6EECF244321}">
                <p14:modId xmlns:p14="http://schemas.microsoft.com/office/powerpoint/2010/main" val="1450121764"/>
              </p:ext>
            </p:extLst>
          </p:nvPr>
        </p:nvGraphicFramePr>
        <p:xfrm>
          <a:off x="2867720" y="4870281"/>
          <a:ext cx="1162324"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9" name="Diagram 28"/>
          <p:cNvGraphicFramePr/>
          <p:nvPr userDrawn="1">
            <p:extLst>
              <p:ext uri="{D42A27DB-BD31-4B8C-83A1-F6EECF244321}">
                <p14:modId xmlns:p14="http://schemas.microsoft.com/office/powerpoint/2010/main" val="3078121286"/>
              </p:ext>
            </p:extLst>
          </p:nvPr>
        </p:nvGraphicFramePr>
        <p:xfrm>
          <a:off x="4582501" y="4870281"/>
          <a:ext cx="1095094"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30" name="Diagram 29"/>
          <p:cNvGraphicFramePr/>
          <p:nvPr userDrawn="1">
            <p:extLst>
              <p:ext uri="{D42A27DB-BD31-4B8C-83A1-F6EECF244321}">
                <p14:modId xmlns:p14="http://schemas.microsoft.com/office/powerpoint/2010/main" val="363378706"/>
              </p:ext>
            </p:extLst>
          </p:nvPr>
        </p:nvGraphicFramePr>
        <p:xfrm>
          <a:off x="5978274" y="4870281"/>
          <a:ext cx="611744"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1" name="Diagram 30"/>
          <p:cNvGraphicFramePr/>
          <p:nvPr userDrawn="1">
            <p:extLst>
              <p:ext uri="{D42A27DB-BD31-4B8C-83A1-F6EECF244321}">
                <p14:modId xmlns:p14="http://schemas.microsoft.com/office/powerpoint/2010/main" val="2517817266"/>
              </p:ext>
            </p:extLst>
          </p:nvPr>
        </p:nvGraphicFramePr>
        <p:xfrm>
          <a:off x="7109773" y="4870281"/>
          <a:ext cx="1720597"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2" name="TextBox 31"/>
          <p:cNvSpPr txBox="1"/>
          <p:nvPr userDrawn="1"/>
        </p:nvSpPr>
        <p:spPr>
          <a:xfrm>
            <a:off x="1769135" y="5484972"/>
            <a:ext cx="1700784"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a:t>
            </a:r>
            <a:r>
              <a:rPr lang="en-US" sz="1200" u="sng" dirty="0" smtClean="0"/>
              <a:t>T.I. Window (4 </a:t>
            </a:r>
            <a:r>
              <a:rPr lang="en-US" sz="1200" u="sng" dirty="0" err="1" smtClean="0"/>
              <a:t>wks</a:t>
            </a:r>
            <a:r>
              <a:rPr lang="en-US" sz="1200" u="sng" dirty="0" smtClean="0"/>
              <a:t>)</a:t>
            </a:r>
            <a:endParaRPr lang="en-US" sz="1200" u="sng" dirty="0"/>
          </a:p>
          <a:p>
            <a:pPr>
              <a:lnSpc>
                <a:spcPct val="80000"/>
              </a:lnSpc>
              <a:tabLst>
                <a:tab pos="458788" algn="ctr"/>
                <a:tab pos="1257300" algn="ctr"/>
              </a:tabLst>
            </a:pPr>
            <a:r>
              <a:rPr lang="en-US" sz="1200" dirty="0" smtClean="0"/>
              <a:t>	October	November</a:t>
            </a:r>
          </a:p>
          <a:p>
            <a:pPr algn="ctr">
              <a:lnSpc>
                <a:spcPct val="80000"/>
              </a:lnSpc>
            </a:pPr>
            <a:r>
              <a:rPr lang="en-US" sz="1200" dirty="0" smtClean="0"/>
              <a:t>4</a:t>
            </a:r>
            <a:r>
              <a:rPr lang="en-US" sz="1200" baseline="30000" dirty="0" smtClean="0"/>
              <a:t>th</a:t>
            </a:r>
            <a:r>
              <a:rPr lang="en-US" sz="1200" dirty="0" smtClean="0"/>
              <a:t> </a:t>
            </a:r>
            <a:r>
              <a:rPr lang="en-US" sz="1200" dirty="0"/>
              <a:t>Monday – 3</a:t>
            </a:r>
            <a:r>
              <a:rPr lang="en-US" sz="1200" baseline="30000" dirty="0"/>
              <a:t>rd</a:t>
            </a:r>
            <a:r>
              <a:rPr lang="en-US" sz="1200" dirty="0"/>
              <a:t> </a:t>
            </a:r>
            <a:r>
              <a:rPr lang="en-US" sz="1200" dirty="0" smtClean="0"/>
              <a:t>Friday</a:t>
            </a:r>
            <a:endParaRPr lang="en-US" sz="1200" dirty="0"/>
          </a:p>
        </p:txBody>
      </p:sp>
      <p:sp>
        <p:nvSpPr>
          <p:cNvPr id="33" name="TextBox 32"/>
          <p:cNvSpPr txBox="1"/>
          <p:nvPr userDrawn="1"/>
        </p:nvSpPr>
        <p:spPr>
          <a:xfrm>
            <a:off x="0" y="162367"/>
            <a:ext cx="8829675" cy="1569660"/>
          </a:xfrm>
          <a:prstGeom prst="rect">
            <a:avLst/>
          </a:prstGeom>
          <a:noFill/>
        </p:spPr>
        <p:txBody>
          <a:bodyPr wrap="square" rtlCol="0">
            <a:spAutoFit/>
          </a:bodyPr>
          <a:lstStyle/>
          <a:p>
            <a:r>
              <a:rPr lang="en-US" sz="4800" smtClean="0">
                <a:latin typeface="+mn-lt"/>
              </a:rPr>
              <a:t>Ci3T </a:t>
            </a:r>
            <a:r>
              <a:rPr lang="en-US" sz="4800" b="1" cap="small" smtClean="0">
                <a:ln w="3175">
                  <a:solidFill>
                    <a:schemeClr val="tx1"/>
                  </a:solidFill>
                </a:ln>
                <a:solidFill>
                  <a:schemeClr val="accent5"/>
                </a:solidFill>
                <a:latin typeface="+mn-lt"/>
              </a:rPr>
              <a:t>IMPLEMENTATION</a:t>
            </a:r>
            <a:r>
              <a:rPr lang="en-US" sz="4800" smtClean="0">
                <a:latin typeface="+mn-lt"/>
              </a:rPr>
              <a:t/>
            </a:r>
            <a:br>
              <a:rPr lang="en-US" sz="4800" smtClean="0">
                <a:latin typeface="+mn-lt"/>
              </a:rPr>
            </a:br>
            <a:r>
              <a:rPr lang="en-US" sz="4800" smtClean="0">
                <a:latin typeface="+mn-lt"/>
              </a:rPr>
              <a:t>Professional Learning Series</a:t>
            </a:r>
            <a:endParaRPr lang="en-US" sz="4800"/>
          </a:p>
        </p:txBody>
      </p:sp>
      <p:sp>
        <p:nvSpPr>
          <p:cNvPr id="34" name="TextBox 33"/>
          <p:cNvSpPr txBox="1"/>
          <p:nvPr userDrawn="1"/>
        </p:nvSpPr>
        <p:spPr>
          <a:xfrm>
            <a:off x="5130048" y="5484973"/>
            <a:ext cx="1696851"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smtClean="0"/>
              <a:t>Spring T.I. Window (4 </a:t>
            </a:r>
            <a:r>
              <a:rPr lang="en-US" sz="1200" u="sng" dirty="0" err="1" smtClean="0"/>
              <a:t>wks</a:t>
            </a:r>
            <a:r>
              <a:rPr lang="en-US" sz="1200" u="sng" dirty="0" smtClean="0"/>
              <a:t>)</a:t>
            </a:r>
            <a:endParaRPr lang="en-US" sz="1200" u="sng" dirty="0"/>
          </a:p>
          <a:p>
            <a:pPr>
              <a:lnSpc>
                <a:spcPct val="80000"/>
              </a:lnSpc>
              <a:tabLst>
                <a:tab pos="458788" algn="ctr"/>
                <a:tab pos="1257300" algn="ctr"/>
              </a:tabLst>
            </a:pPr>
            <a:r>
              <a:rPr lang="en-US" sz="1200" dirty="0" smtClean="0"/>
              <a:t>	February	March</a:t>
            </a:r>
          </a:p>
          <a:p>
            <a:pPr algn="ctr">
              <a:lnSpc>
                <a:spcPct val="80000"/>
              </a:lnSpc>
            </a:pPr>
            <a:r>
              <a:rPr lang="en-US" sz="1200" dirty="0" smtClean="0"/>
              <a:t>2</a:t>
            </a:r>
            <a:r>
              <a:rPr lang="en-US" sz="1200" baseline="30000" dirty="0" smtClean="0"/>
              <a:t>nd</a:t>
            </a:r>
            <a:r>
              <a:rPr lang="en-US" sz="1200" dirty="0" smtClean="0"/>
              <a:t> Monday </a:t>
            </a:r>
            <a:r>
              <a:rPr lang="en-US" sz="1200" dirty="0"/>
              <a:t>– </a:t>
            </a:r>
            <a:r>
              <a:rPr lang="en-US" sz="1200" dirty="0" smtClean="0"/>
              <a:t>2</a:t>
            </a:r>
            <a:r>
              <a:rPr lang="en-US" sz="1200" baseline="30000" dirty="0" smtClean="0"/>
              <a:t>nd</a:t>
            </a:r>
            <a:r>
              <a:rPr lang="en-US" sz="1200" dirty="0" smtClean="0"/>
              <a:t> Friday</a:t>
            </a:r>
            <a:endParaRPr lang="en-US" sz="1200" dirty="0"/>
          </a:p>
        </p:txBody>
      </p:sp>
    </p:spTree>
    <p:extLst>
      <p:ext uri="{BB962C8B-B14F-4D97-AF65-F5344CB8AC3E}">
        <p14:creationId xmlns:p14="http://schemas.microsoft.com/office/powerpoint/2010/main" val="4765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3234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936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90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3142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481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a:defRPr/>
            </a:lvl1pPr>
          </a:lstStyle>
          <a:p>
            <a:pPr>
              <a:defRPr/>
            </a:pPr>
            <a:fld id="{76EFAB2F-35EA-4F8C-B42B-FF5D22637C5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16355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11/9/2017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909092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0BA9F0-3B0B-4C5A-AD18-E67566C9138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36348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r>
              <a:rPr lang="en-US" sz="3600" smtClean="0">
                <a:solidFill>
                  <a:schemeClr val="tx1"/>
                </a:solidFill>
                <a:latin typeface="Calibri" charset="0"/>
                <a:ea typeface="Calibri" charset="0"/>
                <a:cs typeface="Calibri" charset="0"/>
              </a:rPr>
              <a:t>Ci3T Professional Learning Series</a:t>
            </a:r>
            <a:endParaRPr lang="en-US" sz="3600">
              <a:solidFill>
                <a:schemeClr val="tx1"/>
              </a:solidFill>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150222" y="1226635"/>
            <a:ext cx="8897823" cy="4767766"/>
          </a:xfrm>
          <a:prstGeom prst="rect">
            <a:avLst/>
          </a:prstGeom>
        </p:spPr>
      </p:pic>
    </p:spTree>
    <p:extLst>
      <p:ext uri="{BB962C8B-B14F-4D97-AF65-F5344CB8AC3E}">
        <p14:creationId xmlns:p14="http://schemas.microsoft.com/office/powerpoint/2010/main" val="210606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563BC0-641B-43F8-B14B-D23E4CEB3E5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3166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11/9/2017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6E3FF7D-38BA-4DA8-BCB9-B5601CDD633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12940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11/9/2017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17843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11/9/2017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61B9844B-D3D3-4252-86F7-9021D260A6A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1064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2BCCCAB8-5A69-4CD5-8E4C-3F71B7606B2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97783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03DB66C-668F-490C-82E3-4884C0DCC6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1762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1FFB2DD-393A-4507-9CEC-B876E1DA852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79923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47579E6-9DBD-46C0-B015-0392FD081D8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85229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8D3D292-A03D-4825-81E6-9C12ABB858D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77403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smtClean="0"/>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solidFill>
                  <a:prstClr val="black">
                    <a:tint val="75000"/>
                  </a:prstClr>
                </a:solidFill>
              </a:rPr>
              <a:pPr>
                <a:defRPr/>
              </a:pPr>
              <a:t>11/9/2017</a:t>
            </a:fld>
            <a:endParaRPr lang="en-US">
              <a:solidFill>
                <a:prstClr val="black">
                  <a:tint val="75000"/>
                </a:prstClr>
              </a:solidFill>
            </a:endParaRPr>
          </a:p>
        </p:txBody>
      </p:sp>
      <p:sp>
        <p:nvSpPr>
          <p:cNvPr id="4" name="Slide Number Placeholder 3"/>
          <p:cNvSpPr>
            <a:spLocks noGrp="1"/>
          </p:cNvSpPr>
          <p:nvPr>
            <p:ph type="sldNum" sz="quarter" idx="11"/>
          </p:nvPr>
        </p:nvSpPr>
        <p:spPr>
          <a:xfrm>
            <a:off x="6290733" y="6356350"/>
            <a:ext cx="259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smtClean="0">
                <a:solidFill>
                  <a:prstClr val="black"/>
                </a:solidFill>
              </a:rPr>
              <a:t>2015 2016 IES Ci3T MS HS Implementation </a:t>
            </a:r>
            <a:fld id="{71C2AA8B-4905-4721-907D-B3BDB774E885}" type="slidenum">
              <a:rPr lang="en-US" altLang="en-US" smtClean="0">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2291360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0471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smtClean="0"/>
          </a:p>
        </p:txBody>
      </p:sp>
      <p:sp>
        <p:nvSpPr>
          <p:cNvPr id="4" name="Rectangle 9"/>
          <p:cNvSpPr>
            <a:spLocks noGrp="1" noChangeArrowheads="1"/>
          </p:cNvSpPr>
          <p:nvPr>
            <p:ph type="dt" sz="half" idx="10"/>
          </p:nvPr>
        </p:nvSpPr>
        <p:spPr>
          <a:xfrm>
            <a:off x="457200" y="6356350"/>
            <a:ext cx="2133600" cy="365125"/>
          </a:xfrm>
          <a:prstGeom prst="rect">
            <a:avLst/>
          </a:prstGeom>
        </p:spPr>
        <p:txBody>
          <a:bodyPr/>
          <a:lstStyle>
            <a:lvl1pPr>
              <a:defRPr>
                <a:latin typeface="Calibri" pitchFamily="34" charset="0"/>
              </a:defRPr>
            </a:lvl1pPr>
          </a:lstStyle>
          <a:p>
            <a:pPr>
              <a:defRPr/>
            </a:pPr>
            <a:fld id="{4BEE493B-09CA-4055-980F-6B53BEABF87F}" type="datetime1">
              <a:rPr lang="en-US">
                <a:solidFill>
                  <a:prstClr val="black">
                    <a:tint val="75000"/>
                  </a:prstClr>
                </a:solidFill>
              </a:rPr>
              <a:pPr>
                <a:defRPr/>
              </a:pPr>
              <a:t>11/9/2017</a:t>
            </a:fld>
            <a:endParaRPr lang="en-US">
              <a:solidFill>
                <a:prstClr val="black">
                  <a:tint val="75000"/>
                </a:prstClr>
              </a:solidFill>
            </a:endParaRPr>
          </a:p>
        </p:txBody>
      </p:sp>
      <p:sp>
        <p:nvSpPr>
          <p:cNvPr id="5" name="Rectangle 10"/>
          <p:cNvSpPr>
            <a:spLocks noGrp="1" noChangeArrowheads="1"/>
          </p:cNvSpPr>
          <p:nvPr>
            <p:ph type="ftr" sz="quarter" idx="11"/>
          </p:nvPr>
        </p:nvSpPr>
        <p:spPr>
          <a:xfrm>
            <a:off x="3124200" y="6356350"/>
            <a:ext cx="2895600" cy="365125"/>
          </a:xfrm>
          <a:prstGeom prst="rect">
            <a:avLst/>
          </a:prstGeom>
        </p:spPr>
        <p:txBody>
          <a:bodyPr/>
          <a:lstStyle>
            <a:lvl1pPr>
              <a:defRPr>
                <a:latin typeface="Calibri" pitchFamily="34" charset="0"/>
              </a:defRPr>
            </a:lvl1pPr>
          </a:lstStyle>
          <a:p>
            <a:pPr>
              <a:defRPr/>
            </a:pPr>
            <a:r>
              <a:rPr lang="en-US">
                <a:solidFill>
                  <a:prstClr val="black">
                    <a:tint val="75000"/>
                  </a:prstClr>
                </a:solidFill>
              </a:rPr>
              <a:t>Lane &amp; Oakes </a:t>
            </a:r>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9D2512"/>
                </a:solidFill>
                <a:latin typeface="Calibri" panose="020F0502020204030204" pitchFamily="34" charset="0"/>
              </a:defRPr>
            </a:lvl1pPr>
          </a:lstStyle>
          <a:p>
            <a:fld id="{2108BC43-85E8-4ADE-BE86-BFAA62BE3CBB}" type="slidenum">
              <a:rPr lang="en-US" altLang="en-US"/>
              <a:pPr/>
              <a:t>‹#›</a:t>
            </a:fld>
            <a:endParaRPr lang="en-US" altLang="en-US"/>
          </a:p>
        </p:txBody>
      </p:sp>
    </p:spTree>
    <p:extLst>
      <p:ext uri="{BB962C8B-B14F-4D97-AF65-F5344CB8AC3E}">
        <p14:creationId xmlns:p14="http://schemas.microsoft.com/office/powerpoint/2010/main" val="3608512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189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8698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3871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3704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image" Target="../media/image1.png"/><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8">
            <a:clrChange>
              <a:clrFrom>
                <a:srgbClr val="1F1F20">
                  <a:alpha val="31373"/>
                </a:srgbClr>
              </a:clrFrom>
              <a:clrTo>
                <a:srgbClr val="1F1F20">
                  <a:alpha val="0"/>
                </a:srgbClr>
              </a:clrTo>
            </a:clrChange>
            <a:lum bright="70000" contrast="-70000"/>
            <a:extLst>
              <a:ext uri="{BEBA8EAE-BF5A-486C-A8C5-ECC9F3942E4B}">
                <a14:imgProps xmlns:a14="http://schemas.microsoft.com/office/drawing/2010/main">
                  <a14:imgLayer r:embed="rId29">
                    <a14:imgEffect>
                      <a14:sharpenSoften amount="100000"/>
                    </a14:imgEffect>
                    <a14:imgEffect>
                      <a14:saturation sat="295000"/>
                    </a14:imgEffect>
                  </a14:imgLayer>
                </a14:imgProps>
              </a:ext>
              <a:ext uri="{28A0092B-C50C-407E-A947-70E740481C1C}">
                <a14:useLocalDpi xmlns:a14="http://schemas.microsoft.com/office/drawing/2010/main" val="0"/>
              </a:ext>
            </a:extLst>
          </a:blip>
          <a:stretch>
            <a:fillRect/>
          </a:stretch>
        </p:blipFill>
        <p:spPr>
          <a:xfrm rot="16200000">
            <a:off x="6005513" y="3735387"/>
            <a:ext cx="4283075" cy="1689100"/>
          </a:xfrm>
          <a:prstGeom prst="rect">
            <a:avLst/>
          </a:prstGeom>
        </p:spPr>
      </p:pic>
      <p:sp>
        <p:nvSpPr>
          <p:cNvPr id="2" name="Title Placeholder 1"/>
          <p:cNvSpPr>
            <a:spLocks noGrp="1"/>
          </p:cNvSpPr>
          <p:nvPr>
            <p:ph type="title"/>
          </p:nvPr>
        </p:nvSpPr>
        <p:spPr>
          <a:xfrm>
            <a:off x="628650" y="365125"/>
            <a:ext cx="7886700" cy="1325563"/>
          </a:xfrm>
          <a:prstGeom prst="rect">
            <a:avLst/>
          </a:prstGeom>
          <a:noFill/>
        </p:spPr>
        <p:txBody>
          <a:bodyPr vert="horz" lIns="91440" tIns="45720" rIns="91440" bIns="45720" rtlCol="0" anchor="ctr">
            <a:normAutofit/>
          </a:bodyPr>
          <a:lstStyle/>
          <a:p>
            <a:r>
              <a:rPr lang="en-US" smtClean="0"/>
              <a:t>Click to edit Master title style</a:t>
            </a:r>
            <a:endParaRPr lang="en-US" dirty="0"/>
          </a:p>
        </p:txBody>
      </p:sp>
      <p:sp>
        <p:nvSpPr>
          <p:cNvPr id="2052" name="Text Placeholder 2"/>
          <p:cNvSpPr>
            <a:spLocks noGrp="1"/>
          </p:cNvSpPr>
          <p:nvPr>
            <p:ph type="body" idx="1"/>
          </p:nvPr>
        </p:nvSpPr>
        <p:spPr bwMode="auto">
          <a:xfrm>
            <a:off x="628650" y="1740509"/>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D9DADE5A-1D86-420F-A66F-6CFF3355E7A3}" type="datetimeFigureOut">
              <a:rPr lang="en-US"/>
              <a:pPr>
                <a:defRPr/>
              </a:pPr>
              <a:t>11/9/2017</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149262141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701" r:id="rId3"/>
    <p:sldLayoutId id="2147483695" r:id="rId4"/>
    <p:sldLayoutId id="2147483696" r:id="rId5"/>
    <p:sldLayoutId id="2147483697" r:id="rId6"/>
    <p:sldLayoutId id="2147483698" r:id="rId7"/>
    <p:sldLayoutId id="2147483699" r:id="rId8"/>
    <p:sldLayoutId id="2147483702" r:id="rId9"/>
    <p:sldLayoutId id="2147483674" r:id="rId10"/>
    <p:sldLayoutId id="2147483675" r:id="rId11"/>
    <p:sldLayoutId id="2147483676" r:id="rId12"/>
    <p:sldLayoutId id="21474837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90" r:id="rId23"/>
    <p:sldLayoutId id="2147483691" r:id="rId24"/>
    <p:sldLayoutId id="2147483748" r:id="rId25"/>
    <p:sldLayoutId id="2147483750" r:id="rId26"/>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BEBA8EAE-BF5A-486C-A8C5-ECC9F3942E4B}">
                <a14:imgProps xmlns:a14="http://schemas.microsoft.com/office/drawing/2010/main">
                  <a14:imgLayer r:embed="rId27">
                    <a14:imgEffect>
                      <a14:sharpenSoften amount="100000"/>
                    </a14:imgEffect>
                    <a14:imgEffect>
                      <a14:saturation sat="295000"/>
                    </a14:imgEffect>
                  </a14:imgLayer>
                </a14:imgProps>
              </a:ext>
              <a:ext uri="{28A0092B-C50C-407E-A947-70E740481C1C}">
                <a14:useLocalDpi xmlns:a14="http://schemas.microsoft.com/office/drawing/2010/main" val="0"/>
              </a:ext>
            </a:extLst>
          </a:blip>
          <a:stretch>
            <a:fillRect/>
          </a:stretch>
        </p:blipFill>
        <p:spPr>
          <a:xfrm rot="16200000">
            <a:off x="6005513" y="3735387"/>
            <a:ext cx="4283075" cy="1689100"/>
          </a:xfrm>
          <a:prstGeom prst="rect">
            <a:avLst/>
          </a:prstGeom>
        </p:spPr>
      </p:pic>
      <p:sp>
        <p:nvSpPr>
          <p:cNvPr id="2" name="Title Placeholder 1"/>
          <p:cNvSpPr>
            <a:spLocks noGrp="1"/>
          </p:cNvSpPr>
          <p:nvPr>
            <p:ph type="title"/>
          </p:nvPr>
        </p:nvSpPr>
        <p:spPr>
          <a:xfrm>
            <a:off x="628650" y="365125"/>
            <a:ext cx="7886700" cy="1325563"/>
          </a:xfrm>
          <a:prstGeom prst="rect">
            <a:avLst/>
          </a:prstGeom>
          <a:noFill/>
        </p:spPr>
        <p:txBody>
          <a:bodyPr vert="horz" lIns="91440" tIns="45720" rIns="91440" bIns="45720" rtlCol="0" anchor="ctr">
            <a:normAutofit/>
          </a:bodyPr>
          <a:lstStyle/>
          <a:p>
            <a:r>
              <a:rPr lang="en-US" smtClean="0"/>
              <a:t>Click to edit Master title style</a:t>
            </a:r>
            <a:endParaRPr lang="en-US" dirty="0"/>
          </a:p>
        </p:txBody>
      </p:sp>
      <p:sp>
        <p:nvSpPr>
          <p:cNvPr id="2052" name="Text Placeholder 2"/>
          <p:cNvSpPr>
            <a:spLocks noGrp="1"/>
          </p:cNvSpPr>
          <p:nvPr>
            <p:ph type="body" idx="1"/>
          </p:nvPr>
        </p:nvSpPr>
        <p:spPr bwMode="auto">
          <a:xfrm>
            <a:off x="628650" y="1740509"/>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D9DADE5A-1D86-420F-A66F-6CFF3355E7A3}" type="datetimeFigureOut">
              <a:rPr lang="en-US">
                <a:solidFill>
                  <a:prstClr val="black">
                    <a:tint val="75000"/>
                  </a:prstClr>
                </a:solidFill>
              </a:rPr>
              <a:pPr>
                <a:defRPr/>
              </a:pPr>
              <a:t>11/9/2017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63082560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image" Target="../media/image121.png"/><Relationship Id="rId1" Type="http://schemas.openxmlformats.org/officeDocument/2006/relationships/slideLayout" Target="../slideLayouts/slideLayout16.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7.png"/></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8" Type="http://schemas.openxmlformats.org/officeDocument/2006/relationships/hyperlink" Target="https://youtu.be/Qgj7fdH7_MU" TargetMode="External"/><Relationship Id="rId3" Type="http://schemas.openxmlformats.org/officeDocument/2006/relationships/video" Target="https://www.youtube.com/embed/Qgj7fdH7_MU" TargetMode="External"/><Relationship Id="rId7" Type="http://schemas.openxmlformats.org/officeDocument/2006/relationships/hyperlink" Target="https://youtu.be/FuBR6EH6UOM" TargetMode="External"/><Relationship Id="rId2" Type="http://schemas.openxmlformats.org/officeDocument/2006/relationships/video" Target="https://www.youtube.com/embed/FuBR6EH6UOM" TargetMode="External"/><Relationship Id="rId1" Type="http://schemas.openxmlformats.org/officeDocument/2006/relationships/video" Target="https://www.youtube.com/embed/nitjXNHjOsU" TargetMode="External"/><Relationship Id="rId6" Type="http://schemas.openxmlformats.org/officeDocument/2006/relationships/hyperlink" Target="https://vimeo.com/groups/pbisvideos/videos/189663105" TargetMode="External"/><Relationship Id="rId11" Type="http://schemas.openxmlformats.org/officeDocument/2006/relationships/image" Target="../media/image131.jpeg"/><Relationship Id="rId5" Type="http://schemas.openxmlformats.org/officeDocument/2006/relationships/notesSlide" Target="../notesSlides/notesSlide46.xml"/><Relationship Id="rId10" Type="http://schemas.openxmlformats.org/officeDocument/2006/relationships/image" Target="../media/image130.jpeg"/><Relationship Id="rId4" Type="http://schemas.openxmlformats.org/officeDocument/2006/relationships/slideLayout" Target="../slideLayouts/slideLayout14.xml"/><Relationship Id="rId9" Type="http://schemas.openxmlformats.org/officeDocument/2006/relationships/image" Target="../media/image12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0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48.xml"/><Relationship Id="rId1" Type="http://schemas.openxmlformats.org/officeDocument/2006/relationships/slideLayout" Target="../slideLayouts/slideLayout17.xml"/><Relationship Id="rId5" Type="http://schemas.openxmlformats.org/officeDocument/2006/relationships/image" Target="../media/image136.jpg"/><Relationship Id="rId4" Type="http://schemas.openxmlformats.org/officeDocument/2006/relationships/image" Target="../media/image135.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9.xml"/><Relationship Id="rId1" Type="http://schemas.openxmlformats.org/officeDocument/2006/relationships/slideLayout" Target="../slideLayouts/slideLayout4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11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8.xml"/></Relationships>
</file>

<file path=ppt/slides/_rels/slide1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3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diagramData" Target="../diagrams/data10.xml"/><Relationship Id="rId2" Type="http://schemas.openxmlformats.org/officeDocument/2006/relationships/diagramData" Target="../diagrams/data8.xml"/><Relationship Id="rId16" Type="http://schemas.microsoft.com/office/2007/relationships/diagramDrawing" Target="../diagrams/drawing10.xml"/><Relationship Id="rId1" Type="http://schemas.openxmlformats.org/officeDocument/2006/relationships/slideLayout" Target="../slideLayouts/slideLayout23.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diagramColors" Target="../diagrams/colors10.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61.png"/><Relationship Id="rId4" Type="http://schemas.openxmlformats.org/officeDocument/2006/relationships/diagramLayout" Target="../diagrams/layout11.xml"/><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Layout" Target="../diagrams/layout12.xml"/><Relationship Id="rId7" Type="http://schemas.openxmlformats.org/officeDocument/2006/relationships/image" Target="../media/image62.png"/><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image" Target="../media/image64.png"/></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69.png"/><Relationship Id="rId1" Type="http://schemas.openxmlformats.org/officeDocument/2006/relationships/slideLayout" Target="../slideLayouts/slideLayout1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Layout" Target="../diagrams/layout14.xml"/><Relationship Id="rId7" Type="http://schemas.openxmlformats.org/officeDocument/2006/relationships/image" Target="../media/image74.png"/><Relationship Id="rId2" Type="http://schemas.openxmlformats.org/officeDocument/2006/relationships/diagramData" Target="../diagrams/data14.xml"/><Relationship Id="rId1" Type="http://schemas.openxmlformats.org/officeDocument/2006/relationships/slideLayout" Target="../slideLayouts/slideLayout1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94.jpeg"/></Relationships>
</file>

<file path=ppt/slides/_rels/slide7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93.jpe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99.png"/></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9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94.jpeg"/></Relationships>
</file>

<file path=ppt/slides/_rels/slide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6.xml"/><Relationship Id="rId4" Type="http://schemas.openxmlformats.org/officeDocument/2006/relationships/image" Target="../media/image1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3500"/>
            <a:ext cx="7886700" cy="2852737"/>
          </a:xfrm>
        </p:spPr>
        <p:txBody>
          <a:bodyPr>
            <a:normAutofit fontScale="90000"/>
          </a:bodyPr>
          <a:lstStyle/>
          <a:p>
            <a:r>
              <a:rPr lang="en-US" dirty="0" smtClean="0"/>
              <a:t>Implementing Comprehensive, Integrated, Three-Tiered (Ci3T) Models: </a:t>
            </a:r>
            <a:r>
              <a:rPr lang="en-US" dirty="0" smtClean="0">
                <a:solidFill>
                  <a:schemeClr val="accent1"/>
                </a:solidFill>
              </a:rPr>
              <a:t>Planning for Success: Monitoring and Communication</a:t>
            </a:r>
            <a:endParaRPr lang="en-US" dirty="0">
              <a:solidFill>
                <a:schemeClr val="accent1"/>
              </a:solidFill>
            </a:endParaRPr>
          </a:p>
        </p:txBody>
      </p:sp>
      <p:sp>
        <p:nvSpPr>
          <p:cNvPr id="5" name="Subtitle 4"/>
          <p:cNvSpPr>
            <a:spLocks noGrp="1"/>
          </p:cNvSpPr>
          <p:nvPr>
            <p:ph type="body" idx="1"/>
          </p:nvPr>
        </p:nvSpPr>
        <p:spPr>
          <a:xfrm>
            <a:off x="623888" y="5343225"/>
            <a:ext cx="7886700" cy="1500187"/>
          </a:xfrm>
        </p:spPr>
        <p:txBody>
          <a:bodyPr/>
          <a:lstStyle/>
          <a:p>
            <a:endParaRPr lang="en-US" dirty="0" smtClean="0"/>
          </a:p>
          <a:p>
            <a:r>
              <a:rPr lang="en-US" dirty="0" smtClean="0"/>
              <a:t>Ci3T Implementation: Session 2</a:t>
            </a:r>
            <a:endParaRPr lang="en-US" dirty="0"/>
          </a:p>
        </p:txBody>
      </p:sp>
    </p:spTree>
    <p:extLst>
      <p:ext uri="{BB962C8B-B14F-4D97-AF65-F5344CB8AC3E}">
        <p14:creationId xmlns:p14="http://schemas.microsoft.com/office/powerpoint/2010/main" val="1469337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459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61640"/>
            <a:ext cx="9071992" cy="1171116"/>
          </a:xfrm>
        </p:spPr>
        <p:txBody>
          <a:bodyPr>
            <a:normAutofit/>
          </a:bodyPr>
          <a:lstStyle/>
          <a:p>
            <a:r>
              <a:rPr lang="en-US" sz="3600" dirty="0" smtClean="0"/>
              <a:t>Where are you in the implementation process?</a:t>
            </a:r>
            <a:br>
              <a:rPr lang="en-US" sz="3600" dirty="0" smtClean="0"/>
            </a:br>
            <a:r>
              <a:rPr lang="en-US" sz="1600" dirty="0" smtClean="0"/>
              <a:t> </a:t>
            </a:r>
            <a:r>
              <a:rPr lang="en-US" sz="1200" dirty="0" smtClean="0">
                <a:latin typeface="+mn-lt"/>
              </a:rPr>
              <a:t>Adapted from Fixsen &amp; </a:t>
            </a:r>
            <a:r>
              <a:rPr lang="en-US" sz="1200" dirty="0" err="1" smtClean="0">
                <a:latin typeface="+mn-lt"/>
              </a:rPr>
              <a:t>Blase</a:t>
            </a:r>
            <a:r>
              <a:rPr lang="en-US" sz="1200" dirty="0" smtClean="0">
                <a:latin typeface="+mn-lt"/>
              </a:rPr>
              <a:t>, 2005</a:t>
            </a:r>
            <a:endParaRPr lang="en-US" sz="1200"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93667073"/>
              </p:ext>
            </p:extLst>
          </p:nvPr>
        </p:nvGraphicFramePr>
        <p:xfrm>
          <a:off x="395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1236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val 2"/>
          <p:cNvSpPr>
            <a:spLocks noChangeArrowheads="1"/>
          </p:cNvSpPr>
          <p:nvPr/>
        </p:nvSpPr>
        <p:spPr bwMode="auto">
          <a:xfrm>
            <a:off x="3113567" y="3398875"/>
            <a:ext cx="2560320" cy="2560320"/>
          </a:xfrm>
          <a:prstGeom prst="ellipse">
            <a:avLst/>
          </a:prstGeom>
          <a:noFill/>
          <a:ln w="63500">
            <a:solidFill>
              <a:srgbClr val="99CC00"/>
            </a:solidFill>
            <a:round/>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1267" name="Oval 3"/>
          <p:cNvSpPr>
            <a:spLocks noChangeArrowheads="1"/>
          </p:cNvSpPr>
          <p:nvPr/>
        </p:nvSpPr>
        <p:spPr bwMode="auto">
          <a:xfrm>
            <a:off x="4275688" y="1924739"/>
            <a:ext cx="2560320" cy="2560320"/>
          </a:xfrm>
          <a:prstGeom prst="ellipse">
            <a:avLst/>
          </a:prstGeom>
          <a:noFill/>
          <a:ln w="63500">
            <a:solidFill>
              <a:srgbClr val="FF99CC"/>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268" name="Oval 4"/>
          <p:cNvSpPr>
            <a:spLocks noChangeArrowheads="1"/>
          </p:cNvSpPr>
          <p:nvPr/>
        </p:nvSpPr>
        <p:spPr bwMode="auto">
          <a:xfrm>
            <a:off x="1066800" y="1371600"/>
            <a:ext cx="6781800" cy="4739951"/>
          </a:xfrm>
          <a:prstGeom prst="ellipse">
            <a:avLst/>
          </a:prstGeom>
          <a:noFill/>
          <a:ln w="63500">
            <a:solidFill>
              <a:srgbClr val="333399"/>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269" name="Oval 5"/>
          <p:cNvSpPr>
            <a:spLocks noChangeArrowheads="1"/>
          </p:cNvSpPr>
          <p:nvPr/>
        </p:nvSpPr>
        <p:spPr bwMode="auto">
          <a:xfrm>
            <a:off x="1951445" y="1907333"/>
            <a:ext cx="2560320" cy="2560320"/>
          </a:xfrm>
          <a:prstGeom prst="ellipse">
            <a:avLst/>
          </a:prstGeom>
          <a:noFill/>
          <a:ln w="63500">
            <a:solidFill>
              <a:srgbClr val="00FFCC"/>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270" name="Text Box 6"/>
          <p:cNvSpPr txBox="1">
            <a:spLocks noChangeArrowheads="1"/>
          </p:cNvSpPr>
          <p:nvPr/>
        </p:nvSpPr>
        <p:spPr bwMode="auto">
          <a:xfrm>
            <a:off x="2779073" y="2787873"/>
            <a:ext cx="1412566" cy="400110"/>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rPr>
              <a:t>SYSTEMS</a:t>
            </a:r>
          </a:p>
        </p:txBody>
      </p:sp>
      <p:sp>
        <p:nvSpPr>
          <p:cNvPr id="11271" name="Text Box 7"/>
          <p:cNvSpPr txBox="1">
            <a:spLocks noChangeArrowheads="1"/>
          </p:cNvSpPr>
          <p:nvPr/>
        </p:nvSpPr>
        <p:spPr bwMode="auto">
          <a:xfrm>
            <a:off x="3558402" y="4434007"/>
            <a:ext cx="1670650" cy="400110"/>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rPr>
              <a:t>PRACTICES</a:t>
            </a:r>
          </a:p>
        </p:txBody>
      </p:sp>
      <p:sp>
        <p:nvSpPr>
          <p:cNvPr id="11272" name="Text Box 8"/>
          <p:cNvSpPr txBox="1">
            <a:spLocks noChangeArrowheads="1"/>
          </p:cNvSpPr>
          <p:nvPr/>
        </p:nvSpPr>
        <p:spPr bwMode="auto">
          <a:xfrm>
            <a:off x="4741836" y="2759816"/>
            <a:ext cx="932050" cy="400110"/>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mn-cs"/>
              </a:rPr>
              <a:t> DATA</a:t>
            </a: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1275" name="Text Box 11"/>
          <p:cNvSpPr txBox="1">
            <a:spLocks noChangeArrowheads="1"/>
          </p:cNvSpPr>
          <p:nvPr/>
        </p:nvSpPr>
        <p:spPr bwMode="auto">
          <a:xfrm>
            <a:off x="7064002" y="6339884"/>
            <a:ext cx="1005404" cy="369332"/>
          </a:xfrm>
          <a:prstGeom prst="rect">
            <a:avLst/>
          </a:prstGeom>
          <a:noFill/>
          <a:ln w="9525">
            <a:noFill/>
            <a:miter lim="800000"/>
            <a:headEnd/>
            <a:tailEnd/>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en-US" dirty="0">
                <a:solidFill>
                  <a:prstClr val="black"/>
                </a:solidFill>
                <a:latin typeface="Arial" pitchFamily="34" charset="0"/>
              </a:rPr>
              <a:t>p</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mn-cs"/>
              </a:rPr>
              <a:t>bis.org</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1276" name="Text Box 12"/>
          <p:cNvSpPr txBox="1">
            <a:spLocks noChangeArrowheads="1"/>
          </p:cNvSpPr>
          <p:nvPr/>
        </p:nvSpPr>
        <p:spPr bwMode="auto">
          <a:xfrm>
            <a:off x="219186" y="74412"/>
            <a:ext cx="8610489" cy="830997"/>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rPr>
              <a:t>Building Capacity and Sustainability</a:t>
            </a:r>
          </a:p>
          <a:p>
            <a:pPr marL="0" marR="0" lvl="0" indent="0" algn="ctr" defTabSz="914400" rtl="0" eaLnBrk="0" fontAlgn="auto" latinLnBrk="0" hangingPunct="0">
              <a:lnSpc>
                <a:spcPct val="100000"/>
              </a:lnSpc>
              <a:spcBef>
                <a:spcPts val="0"/>
              </a:spcBef>
              <a:spcAft>
                <a:spcPts val="0"/>
              </a:spcAft>
              <a:buClrTx/>
              <a:buSzTx/>
              <a:buFontTx/>
              <a:buNone/>
              <a:tabLst/>
              <a:defRPr/>
            </a:pPr>
            <a:r>
              <a:rPr lang="en-US" sz="2400" noProof="0" dirty="0" smtClean="0">
                <a:solidFill>
                  <a:prstClr val="black"/>
                </a:solidFill>
                <a:latin typeface="Arial" pitchFamily="34" charset="0"/>
              </a:rPr>
              <a:t>of Tiered</a:t>
            </a:r>
            <a:r>
              <a:rPr lang="en-US" sz="2400" dirty="0" smtClean="0">
                <a:solidFill>
                  <a:prstClr val="black"/>
                </a:solidFill>
                <a:latin typeface="Arial" pitchFamily="34" charset="0"/>
              </a:rPr>
              <a:t> Prevention Models</a:t>
            </a:r>
            <a:endParaRPr kumimoji="0" lang="en-US" sz="2400" b="0" i="0" u="none" strike="noStrike" kern="1200" cap="none" spc="0" normalizeH="0" baseline="0" noProof="0" dirty="0">
              <a:ln>
                <a:noFill/>
              </a:ln>
              <a:solidFill>
                <a:prstClr val="black"/>
              </a:solidFill>
              <a:effectLst/>
              <a:uLnTx/>
              <a:uFillTx/>
              <a:latin typeface="Arial" pitchFamily="34" charset="0"/>
            </a:endParaRPr>
          </a:p>
        </p:txBody>
      </p:sp>
      <p:sp>
        <p:nvSpPr>
          <p:cNvPr id="11277" name="Text Box 13"/>
          <p:cNvSpPr txBox="1">
            <a:spLocks noChangeArrowheads="1"/>
          </p:cNvSpPr>
          <p:nvPr/>
        </p:nvSpPr>
        <p:spPr bwMode="auto">
          <a:xfrm>
            <a:off x="3456781" y="1558655"/>
            <a:ext cx="1944687" cy="457200"/>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OUTCOMES</a:t>
            </a:r>
          </a:p>
        </p:txBody>
      </p:sp>
      <p:sp>
        <p:nvSpPr>
          <p:cNvPr id="11278" name="Text Box 14"/>
          <p:cNvSpPr txBox="1">
            <a:spLocks noChangeArrowheads="1"/>
          </p:cNvSpPr>
          <p:nvPr/>
        </p:nvSpPr>
        <p:spPr bwMode="auto">
          <a:xfrm>
            <a:off x="1360077" y="906623"/>
            <a:ext cx="6763518" cy="369332"/>
          </a:xfrm>
          <a:prstGeom prst="rect">
            <a:avLst/>
          </a:prstGeom>
          <a:noFill/>
          <a:ln w="9525">
            <a:noFill/>
            <a:miter lim="800000"/>
            <a:headEnd/>
            <a:tailEnd/>
          </a:ln>
        </p:spPr>
        <p:txBody>
          <a:bodyPr wrap="none">
            <a:spAutoFit/>
          </a:bodyPr>
          <a:lstStyle/>
          <a:p>
            <a:pPr lvl="0" algn="ctr" eaLnBrk="0" hangingPunct="0">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mn-cs"/>
              </a:rPr>
              <a:t>For </a:t>
            </a:r>
            <a:r>
              <a:rPr lang="en-US" dirty="0">
                <a:solidFill>
                  <a:prstClr val="black"/>
                </a:solidFill>
                <a:latin typeface="Arial" pitchFamily="34" charset="0"/>
              </a:rPr>
              <a:t>Academic </a:t>
            </a:r>
            <a:r>
              <a:rPr lang="en-US" dirty="0" smtClean="0">
                <a:solidFill>
                  <a:prstClr val="black"/>
                </a:solidFill>
                <a:latin typeface="Arial" pitchFamily="34" charset="0"/>
              </a:rPr>
              <a:t>Achievement, Behavior, and Social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mn-cs"/>
              </a:rPr>
              <a:t>Competencies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 name="Right Arrow 2"/>
          <p:cNvSpPr/>
          <p:nvPr/>
        </p:nvSpPr>
        <p:spPr>
          <a:xfrm>
            <a:off x="294314" y="2335687"/>
            <a:ext cx="2131526" cy="1310326"/>
          </a:xfrm>
          <a:prstGeom prst="rightArrow">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Communication Structures</a:t>
            </a:r>
            <a:endParaRPr lang="en-US" dirty="0">
              <a:solidFill>
                <a:schemeClr val="tx1"/>
              </a:solidFill>
            </a:endParaRPr>
          </a:p>
        </p:txBody>
      </p:sp>
      <p:sp>
        <p:nvSpPr>
          <p:cNvPr id="4" name="Left Arrow 3"/>
          <p:cNvSpPr/>
          <p:nvPr/>
        </p:nvSpPr>
        <p:spPr>
          <a:xfrm>
            <a:off x="6449981" y="2401928"/>
            <a:ext cx="2398250" cy="1177845"/>
          </a:xfrm>
          <a:prstGeom prst="leftArrow">
            <a:avLst/>
          </a:prstGeom>
          <a:solidFill>
            <a:srgbClr val="FF99C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Communication Content</a:t>
            </a:r>
            <a:endParaRPr lang="en-US" dirty="0">
              <a:solidFill>
                <a:schemeClr val="tx1"/>
              </a:solidFill>
            </a:endParaRPr>
          </a:p>
        </p:txBody>
      </p:sp>
      <p:sp>
        <p:nvSpPr>
          <p:cNvPr id="20" name="Left Arrow 19"/>
          <p:cNvSpPr/>
          <p:nvPr/>
        </p:nvSpPr>
        <p:spPr>
          <a:xfrm>
            <a:off x="5407755" y="4499157"/>
            <a:ext cx="2398250" cy="1177845"/>
          </a:xfrm>
          <a:prstGeom prst="leftArrow">
            <a:avLst/>
          </a:prstGeom>
          <a:solidFill>
            <a:srgbClr val="99CC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Communication </a:t>
            </a:r>
            <a:r>
              <a:rPr lang="en-US" dirty="0" smtClean="0">
                <a:solidFill>
                  <a:schemeClr val="tx1"/>
                </a:solidFill>
              </a:rPr>
              <a:t>Content</a:t>
            </a:r>
            <a:endParaRPr lang="en-US" dirty="0">
              <a:solidFill>
                <a:schemeClr val="tx1"/>
              </a:solidFill>
            </a:endParaRPr>
          </a:p>
        </p:txBody>
      </p:sp>
    </p:spTree>
    <p:extLst>
      <p:ext uri="{BB962C8B-B14F-4D97-AF65-F5344CB8AC3E}">
        <p14:creationId xmlns:p14="http://schemas.microsoft.com/office/powerpoint/2010/main" val="210432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rot="383335">
            <a:off x="6832814" y="1365431"/>
            <a:ext cx="2121233" cy="2743200"/>
          </a:xfrm>
          <a:prstGeom prst="rect">
            <a:avLst/>
          </a:prstGeom>
          <a:ln>
            <a:solidFill>
              <a:srgbClr val="B1D7CD"/>
            </a:solidFill>
          </a:ln>
        </p:spPr>
      </p:pic>
      <p:pic>
        <p:nvPicPr>
          <p:cNvPr id="4" name="Picture 3"/>
          <p:cNvPicPr>
            <a:picLocks noChangeAspect="1"/>
          </p:cNvPicPr>
          <p:nvPr/>
        </p:nvPicPr>
        <p:blipFill>
          <a:blip r:embed="rId3"/>
          <a:stretch>
            <a:fillRect/>
          </a:stretch>
        </p:blipFill>
        <p:spPr>
          <a:xfrm rot="230718">
            <a:off x="5081659" y="1480084"/>
            <a:ext cx="2138374" cy="2743200"/>
          </a:xfrm>
          <a:prstGeom prst="rect">
            <a:avLst/>
          </a:prstGeom>
          <a:ln>
            <a:solidFill>
              <a:schemeClr val="tx1">
                <a:lumMod val="50000"/>
                <a:lumOff val="50000"/>
              </a:schemeClr>
            </a:solidFill>
          </a:ln>
        </p:spPr>
      </p:pic>
      <p:sp>
        <p:nvSpPr>
          <p:cNvPr id="2" name="Title 1"/>
          <p:cNvSpPr>
            <a:spLocks noGrp="1"/>
          </p:cNvSpPr>
          <p:nvPr>
            <p:ph type="title"/>
          </p:nvPr>
        </p:nvSpPr>
        <p:spPr>
          <a:xfrm>
            <a:off x="628650" y="365126"/>
            <a:ext cx="7886700" cy="1046344"/>
          </a:xfrm>
        </p:spPr>
        <p:txBody>
          <a:bodyPr/>
          <a:lstStyle/>
          <a:p>
            <a:r>
              <a:rPr lang="en-US" dirty="0" smtClean="0"/>
              <a:t>Ci3T Communication Tools</a:t>
            </a:r>
            <a:endParaRPr lang="en-US"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5269">
            <a:off x="508789" y="2039114"/>
            <a:ext cx="1694854" cy="2193340"/>
          </a:xfrm>
          <a:prstGeom prst="rect">
            <a:avLst/>
          </a:prstGeom>
          <a:ln>
            <a:solidFill>
              <a:schemeClr val="accent4"/>
            </a:solid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425419">
            <a:off x="383273" y="4183004"/>
            <a:ext cx="1694243" cy="2193340"/>
          </a:xfrm>
          <a:prstGeom prst="rect">
            <a:avLst/>
          </a:prstGeom>
          <a:ln>
            <a:solidFill>
              <a:schemeClr val="tx2"/>
            </a:solid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61564">
            <a:off x="1984579" y="4486496"/>
            <a:ext cx="1694854" cy="2193340"/>
          </a:xfrm>
          <a:prstGeom prst="rect">
            <a:avLst/>
          </a:prstGeom>
          <a:ln>
            <a:solidFill>
              <a:schemeClr val="accent2"/>
            </a:solid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95523">
            <a:off x="3755796" y="4551390"/>
            <a:ext cx="1694854" cy="219334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56100">
            <a:off x="2984227" y="1411389"/>
            <a:ext cx="2140147" cy="276960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pic>
      <p:pic>
        <p:nvPicPr>
          <p:cNvPr id="3" name="Picture 2"/>
          <p:cNvPicPr>
            <a:picLocks noChangeAspect="1"/>
          </p:cNvPicPr>
          <p:nvPr/>
        </p:nvPicPr>
        <p:blipFill>
          <a:blip r:embed="rId9"/>
          <a:stretch>
            <a:fillRect/>
          </a:stretch>
        </p:blipFill>
        <p:spPr>
          <a:xfrm>
            <a:off x="5653591" y="4390929"/>
            <a:ext cx="3251213" cy="1969347"/>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030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District Communication with Stakeholders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7025" y="1424908"/>
            <a:ext cx="7069950" cy="5619704"/>
          </a:xfrm>
        </p:spPr>
      </p:pic>
    </p:spTree>
    <p:extLst>
      <p:ext uri="{BB962C8B-B14F-4D97-AF65-F5344CB8AC3E}">
        <p14:creationId xmlns:p14="http://schemas.microsoft.com/office/powerpoint/2010/main" val="2534278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Communicating with Students </a:t>
            </a:r>
            <a:endParaRPr lang="en-US" dirty="0"/>
          </a:p>
        </p:txBody>
      </p:sp>
      <p:sp>
        <p:nvSpPr>
          <p:cNvPr id="2" name="Content Placeholder 1"/>
          <p:cNvSpPr>
            <a:spLocks noGrp="1"/>
          </p:cNvSpPr>
          <p:nvPr>
            <p:ph sz="half" idx="1"/>
          </p:nvPr>
        </p:nvSpPr>
        <p:spPr/>
        <p:txBody>
          <a:bodyPr/>
          <a:lstStyle/>
          <a:p>
            <a:pPr marL="0" indent="0">
              <a:buNone/>
            </a:pPr>
            <a:r>
              <a:rPr lang="en-US" dirty="0" smtClean="0"/>
              <a:t>Have students be the teachers! </a:t>
            </a:r>
          </a:p>
          <a:p>
            <a:r>
              <a:rPr lang="en-US" sz="1800" dirty="0">
                <a:hlinkClick r:id="rId6"/>
              </a:rPr>
              <a:t>https://</a:t>
            </a:r>
            <a:r>
              <a:rPr lang="en-US" sz="1800" dirty="0" smtClean="0">
                <a:hlinkClick r:id="rId6"/>
              </a:rPr>
              <a:t>vimeo.com/groups/pbisvideos/videos/189663105</a:t>
            </a:r>
            <a:endParaRPr lang="en-US" sz="1800" dirty="0"/>
          </a:p>
        </p:txBody>
      </p:sp>
      <p:sp>
        <p:nvSpPr>
          <p:cNvPr id="9" name="Content Placeholder 8"/>
          <p:cNvSpPr>
            <a:spLocks noGrp="1"/>
          </p:cNvSpPr>
          <p:nvPr>
            <p:ph sz="half" idx="2"/>
          </p:nvPr>
        </p:nvSpPr>
        <p:spPr/>
        <p:txBody>
          <a:bodyPr/>
          <a:lstStyle/>
          <a:p>
            <a:r>
              <a:rPr lang="en-US" sz="1800" dirty="0" smtClean="0">
                <a:hlinkClick r:id="rId7"/>
              </a:rPr>
              <a:t>https</a:t>
            </a:r>
            <a:r>
              <a:rPr lang="en-US" sz="1800" dirty="0">
                <a:hlinkClick r:id="rId7"/>
              </a:rPr>
              <a:t>://</a:t>
            </a:r>
            <a:r>
              <a:rPr lang="en-US" sz="1800" dirty="0" smtClean="0">
                <a:hlinkClick r:id="rId7"/>
              </a:rPr>
              <a:t>youtu.be/FuBR6EH6UOM</a:t>
            </a:r>
            <a:endParaRPr lang="en-US" sz="1800" dirty="0" smtClean="0"/>
          </a:p>
          <a:p>
            <a:endParaRPr lang="en-US" sz="1800" dirty="0" smtClean="0"/>
          </a:p>
          <a:p>
            <a:endParaRPr lang="en-US" sz="1800" dirty="0"/>
          </a:p>
          <a:p>
            <a:endParaRPr lang="en-US" sz="1800" dirty="0"/>
          </a:p>
          <a:p>
            <a:endParaRPr lang="en-US" sz="1800" dirty="0" smtClean="0"/>
          </a:p>
          <a:p>
            <a:endParaRPr lang="en-US" sz="1800" dirty="0"/>
          </a:p>
          <a:p>
            <a:endParaRPr lang="en-US" sz="1800" dirty="0" smtClean="0"/>
          </a:p>
          <a:p>
            <a:r>
              <a:rPr lang="en-US" sz="1800" dirty="0">
                <a:hlinkClick r:id="rId8"/>
              </a:rPr>
              <a:t>https://</a:t>
            </a:r>
            <a:r>
              <a:rPr lang="en-US" sz="1800" dirty="0" smtClean="0">
                <a:hlinkClick r:id="rId8"/>
              </a:rPr>
              <a:t>youtu.be/Qgj7fdH7_MU</a:t>
            </a:r>
            <a:r>
              <a:rPr lang="en-US" sz="1800" dirty="0" smtClean="0"/>
              <a:t> </a:t>
            </a:r>
            <a:endParaRPr lang="en-US" sz="1800" dirty="0"/>
          </a:p>
          <a:p>
            <a:endParaRPr lang="en-US" sz="1800" dirty="0"/>
          </a:p>
        </p:txBody>
      </p:sp>
      <p:pic>
        <p:nvPicPr>
          <p:cNvPr id="4" name="nitjXNHjOsU"/>
          <p:cNvPicPr>
            <a:picLocks noRot="1" noChangeAspect="1"/>
          </p:cNvPicPr>
          <p:nvPr>
            <a:videoFile r:link="rId1"/>
          </p:nvPr>
        </p:nvPicPr>
        <p:blipFill>
          <a:blip r:embed="rId9"/>
          <a:stretch>
            <a:fillRect/>
          </a:stretch>
        </p:blipFill>
        <p:spPr>
          <a:xfrm>
            <a:off x="857250" y="3496108"/>
            <a:ext cx="3657600" cy="2057400"/>
          </a:xfrm>
          <a:prstGeom prst="rect">
            <a:avLst/>
          </a:prstGeom>
        </p:spPr>
      </p:pic>
      <p:pic>
        <p:nvPicPr>
          <p:cNvPr id="8" name="FuBR6EH6UOM"/>
          <p:cNvPicPr>
            <a:picLocks noRot="1" noChangeAspect="1"/>
          </p:cNvPicPr>
          <p:nvPr>
            <a:videoFile r:link="rId2"/>
          </p:nvPr>
        </p:nvPicPr>
        <p:blipFill>
          <a:blip r:embed="rId10"/>
          <a:stretch>
            <a:fillRect/>
          </a:stretch>
        </p:blipFill>
        <p:spPr>
          <a:xfrm>
            <a:off x="4857750" y="2161382"/>
            <a:ext cx="3657600" cy="2057400"/>
          </a:xfrm>
          <a:prstGeom prst="rect">
            <a:avLst/>
          </a:prstGeom>
        </p:spPr>
      </p:pic>
      <p:pic>
        <p:nvPicPr>
          <p:cNvPr id="10" name="Qgj7fdH7_MU"/>
          <p:cNvPicPr>
            <a:picLocks noRot="1" noChangeAspect="1"/>
          </p:cNvPicPr>
          <p:nvPr>
            <a:videoFile r:link="rId3"/>
          </p:nvPr>
        </p:nvPicPr>
        <p:blipFill>
          <a:blip r:embed="rId11"/>
          <a:stretch>
            <a:fillRect/>
          </a:stretch>
        </p:blipFill>
        <p:spPr>
          <a:xfrm>
            <a:off x="4857750" y="4800600"/>
            <a:ext cx="3657600" cy="2057400"/>
          </a:xfrm>
          <a:prstGeom prst="rect">
            <a:avLst/>
          </a:prstGeom>
        </p:spPr>
      </p:pic>
    </p:spTree>
    <p:extLst>
      <p:ext uri="{BB962C8B-B14F-4D97-AF65-F5344CB8AC3E}">
        <p14:creationId xmlns:p14="http://schemas.microsoft.com/office/powerpoint/2010/main" val="290905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Communication through School Webpages</a:t>
            </a:r>
            <a:endParaRPr lang="en-US" dirty="0"/>
          </a:p>
        </p:txBody>
      </p:sp>
      <p:sp>
        <p:nvSpPr>
          <p:cNvPr id="4" name="Content Placeholder 3"/>
          <p:cNvSpPr>
            <a:spLocks noGrp="1"/>
          </p:cNvSpPr>
          <p:nvPr>
            <p:ph idx="1"/>
          </p:nvPr>
        </p:nvSpPr>
        <p:spPr>
          <a:xfrm>
            <a:off x="628650" y="1825625"/>
            <a:ext cx="7886700" cy="4530726"/>
          </a:xfrm>
        </p:spPr>
        <p:txBody>
          <a:bodyPr>
            <a:normAutofit lnSpcReduction="10000"/>
          </a:bodyPr>
          <a:lstStyle/>
          <a:p>
            <a:r>
              <a:rPr lang="en-US" dirty="0" smtClean="0"/>
              <a:t>Use a recognizable graphic</a:t>
            </a:r>
          </a:p>
          <a:p>
            <a:r>
              <a:rPr lang="en-US" dirty="0" smtClean="0"/>
              <a:t>Clear and consistent messaging</a:t>
            </a:r>
          </a:p>
          <a:p>
            <a:r>
              <a:rPr lang="en-US" dirty="0" smtClean="0"/>
              <a:t>Are all Ci3T domains presented – academic, </a:t>
            </a:r>
            <a:r>
              <a:rPr lang="en-US" dirty="0"/>
              <a:t>social, and </a:t>
            </a:r>
            <a:r>
              <a:rPr lang="en-US" dirty="0" smtClean="0"/>
              <a:t>behavioral</a:t>
            </a:r>
            <a:r>
              <a:rPr lang="en-US" dirty="0"/>
              <a:t> </a:t>
            </a:r>
            <a:r>
              <a:rPr lang="en-US" dirty="0" smtClean="0"/>
              <a:t>components? </a:t>
            </a:r>
          </a:p>
          <a:p>
            <a:r>
              <a:rPr lang="en-US" dirty="0" smtClean="0"/>
              <a:t>Keep your website current and active:</a:t>
            </a:r>
          </a:p>
          <a:p>
            <a:pPr lvl="1"/>
            <a:r>
              <a:rPr lang="en-US" dirty="0" smtClean="0"/>
              <a:t>Upcoming academic activities</a:t>
            </a:r>
          </a:p>
          <a:p>
            <a:pPr lvl="1"/>
            <a:r>
              <a:rPr lang="en-US" dirty="0" smtClean="0"/>
              <a:t>Updates on weekly Ci3T challenges</a:t>
            </a:r>
          </a:p>
          <a:p>
            <a:pPr lvl="1"/>
            <a:r>
              <a:rPr lang="en-US" dirty="0" smtClean="0"/>
              <a:t>Success sharing</a:t>
            </a:r>
          </a:p>
          <a:p>
            <a:pPr lvl="1"/>
            <a:r>
              <a:rPr lang="en-US" dirty="0" smtClean="0"/>
              <a:t>Expectation focus for the week</a:t>
            </a:r>
          </a:p>
          <a:p>
            <a:pPr lvl="1"/>
            <a:r>
              <a:rPr lang="en-US" dirty="0" smtClean="0"/>
              <a:t>Upcoming Ci3T assemblies</a:t>
            </a:r>
          </a:p>
          <a:p>
            <a:pPr lvl="1"/>
            <a:r>
              <a:rPr lang="en-US" dirty="0" smtClean="0"/>
              <a:t>Social skills curriculum monthly topics</a:t>
            </a:r>
          </a:p>
        </p:txBody>
      </p:sp>
    </p:spTree>
    <p:extLst>
      <p:ext uri="{BB962C8B-B14F-4D97-AF65-F5344CB8AC3E}">
        <p14:creationId xmlns:p14="http://schemas.microsoft.com/office/powerpoint/2010/main" val="1400233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descr="10yellow"/>
          <p:cNvPicPr>
            <a:picLocks noChangeAspect="1" noChangeArrowheads="1"/>
          </p:cNvPicPr>
          <p:nvPr/>
        </p:nvPicPr>
        <p:blipFill>
          <a:blip r:embed="rId3" cstate="print"/>
          <a:srcRect/>
          <a:stretch>
            <a:fillRect/>
          </a:stretch>
        </p:blipFill>
        <p:spPr bwMode="auto">
          <a:xfrm>
            <a:off x="2061580" y="4044626"/>
            <a:ext cx="5076825" cy="1847850"/>
          </a:xfrm>
          <a:prstGeom prst="rect">
            <a:avLst/>
          </a:prstGeom>
          <a:noFill/>
          <a:ln w="9525">
            <a:noFill/>
            <a:miter lim="800000"/>
            <a:headEnd/>
            <a:tailEnd/>
          </a:ln>
        </p:spPr>
      </p:pic>
      <p:pic>
        <p:nvPicPr>
          <p:cNvPr id="2094" name="Picture 46" descr="9yellow"/>
          <p:cNvPicPr>
            <a:picLocks noChangeAspect="1" noChangeArrowheads="1"/>
          </p:cNvPicPr>
          <p:nvPr/>
        </p:nvPicPr>
        <p:blipFill>
          <a:blip r:embed="rId4" cstate="print"/>
          <a:srcRect/>
          <a:stretch>
            <a:fillRect/>
          </a:stretch>
        </p:blipFill>
        <p:spPr bwMode="auto">
          <a:xfrm>
            <a:off x="2061580" y="4044626"/>
            <a:ext cx="5076825" cy="1847850"/>
          </a:xfrm>
          <a:prstGeom prst="rect">
            <a:avLst/>
          </a:prstGeom>
          <a:noFill/>
          <a:ln w="9525">
            <a:noFill/>
            <a:miter lim="800000"/>
            <a:headEnd/>
            <a:tailEnd/>
          </a:ln>
        </p:spPr>
      </p:pic>
      <p:pic>
        <p:nvPicPr>
          <p:cNvPr id="2093" name="Picture 45" descr="8yellow"/>
          <p:cNvPicPr>
            <a:picLocks noChangeAspect="1" noChangeArrowheads="1"/>
          </p:cNvPicPr>
          <p:nvPr/>
        </p:nvPicPr>
        <p:blipFill>
          <a:blip r:embed="rId5" cstate="print"/>
          <a:srcRect/>
          <a:stretch>
            <a:fillRect/>
          </a:stretch>
        </p:blipFill>
        <p:spPr bwMode="auto">
          <a:xfrm>
            <a:off x="2061580" y="4044626"/>
            <a:ext cx="5076825" cy="1847850"/>
          </a:xfrm>
          <a:prstGeom prst="rect">
            <a:avLst/>
          </a:prstGeom>
          <a:noFill/>
          <a:ln w="9525">
            <a:noFill/>
            <a:miter lim="800000"/>
            <a:headEnd/>
            <a:tailEnd/>
          </a:ln>
        </p:spPr>
      </p:pic>
      <p:pic>
        <p:nvPicPr>
          <p:cNvPr id="2092" name="Picture 44" descr="7yellow"/>
          <p:cNvPicPr>
            <a:picLocks noChangeAspect="1" noChangeArrowheads="1"/>
          </p:cNvPicPr>
          <p:nvPr/>
        </p:nvPicPr>
        <p:blipFill>
          <a:blip r:embed="rId6" cstate="print"/>
          <a:srcRect/>
          <a:stretch>
            <a:fillRect/>
          </a:stretch>
        </p:blipFill>
        <p:spPr bwMode="auto">
          <a:xfrm>
            <a:off x="2061580" y="4044626"/>
            <a:ext cx="5076825" cy="1847850"/>
          </a:xfrm>
          <a:prstGeom prst="rect">
            <a:avLst/>
          </a:prstGeom>
          <a:noFill/>
          <a:ln w="9525">
            <a:noFill/>
            <a:miter lim="800000"/>
            <a:headEnd/>
            <a:tailEnd/>
          </a:ln>
        </p:spPr>
      </p:pic>
      <p:pic>
        <p:nvPicPr>
          <p:cNvPr id="2091" name="Picture 43" descr="6yellow"/>
          <p:cNvPicPr>
            <a:picLocks noChangeAspect="1" noChangeArrowheads="1"/>
          </p:cNvPicPr>
          <p:nvPr/>
        </p:nvPicPr>
        <p:blipFill>
          <a:blip r:embed="rId7" cstate="print"/>
          <a:srcRect/>
          <a:stretch>
            <a:fillRect/>
          </a:stretch>
        </p:blipFill>
        <p:spPr bwMode="auto">
          <a:xfrm>
            <a:off x="2061580" y="4044626"/>
            <a:ext cx="5076825" cy="1847850"/>
          </a:xfrm>
          <a:prstGeom prst="rect">
            <a:avLst/>
          </a:prstGeom>
          <a:noFill/>
          <a:ln w="9525">
            <a:noFill/>
            <a:miter lim="800000"/>
            <a:headEnd/>
            <a:tailEnd/>
          </a:ln>
        </p:spPr>
      </p:pic>
      <p:pic>
        <p:nvPicPr>
          <p:cNvPr id="2089" name="Picture 41" descr="5yellow"/>
          <p:cNvPicPr>
            <a:picLocks noChangeAspect="1" noChangeArrowheads="1"/>
          </p:cNvPicPr>
          <p:nvPr/>
        </p:nvPicPr>
        <p:blipFill>
          <a:blip r:embed="rId8" cstate="print"/>
          <a:srcRect/>
          <a:stretch>
            <a:fillRect/>
          </a:stretch>
        </p:blipFill>
        <p:spPr bwMode="auto">
          <a:xfrm>
            <a:off x="2061580" y="4044626"/>
            <a:ext cx="5076825" cy="1847850"/>
          </a:xfrm>
          <a:prstGeom prst="rect">
            <a:avLst/>
          </a:prstGeom>
          <a:noFill/>
          <a:ln w="9525">
            <a:noFill/>
            <a:miter lim="800000"/>
            <a:headEnd/>
            <a:tailEnd/>
          </a:ln>
        </p:spPr>
      </p:pic>
      <p:pic>
        <p:nvPicPr>
          <p:cNvPr id="2088" name="Picture 40" descr="4yellow"/>
          <p:cNvPicPr>
            <a:picLocks noChangeAspect="1" noChangeArrowheads="1"/>
          </p:cNvPicPr>
          <p:nvPr/>
        </p:nvPicPr>
        <p:blipFill>
          <a:blip r:embed="rId9" cstate="print"/>
          <a:srcRect/>
          <a:stretch>
            <a:fillRect/>
          </a:stretch>
        </p:blipFill>
        <p:spPr bwMode="auto">
          <a:xfrm>
            <a:off x="2061580" y="4044626"/>
            <a:ext cx="5076825" cy="1847850"/>
          </a:xfrm>
          <a:prstGeom prst="rect">
            <a:avLst/>
          </a:prstGeom>
          <a:noFill/>
          <a:ln w="9525">
            <a:noFill/>
            <a:miter lim="800000"/>
            <a:headEnd/>
            <a:tailEnd/>
          </a:ln>
        </p:spPr>
      </p:pic>
      <p:pic>
        <p:nvPicPr>
          <p:cNvPr id="2087" name="Picture 39" descr="3yellow"/>
          <p:cNvPicPr>
            <a:picLocks noChangeAspect="1" noChangeArrowheads="1"/>
          </p:cNvPicPr>
          <p:nvPr/>
        </p:nvPicPr>
        <p:blipFill>
          <a:blip r:embed="rId10" cstate="print"/>
          <a:srcRect/>
          <a:stretch>
            <a:fillRect/>
          </a:stretch>
        </p:blipFill>
        <p:spPr bwMode="auto">
          <a:xfrm>
            <a:off x="2061580" y="4044626"/>
            <a:ext cx="5076825" cy="1847850"/>
          </a:xfrm>
          <a:prstGeom prst="rect">
            <a:avLst/>
          </a:prstGeom>
          <a:noFill/>
          <a:ln w="9525">
            <a:noFill/>
            <a:miter lim="800000"/>
            <a:headEnd/>
            <a:tailEnd/>
          </a:ln>
        </p:spPr>
      </p:pic>
      <p:pic>
        <p:nvPicPr>
          <p:cNvPr id="2086" name="Picture 38" descr="2yellow"/>
          <p:cNvPicPr>
            <a:picLocks noChangeAspect="1" noChangeArrowheads="1"/>
          </p:cNvPicPr>
          <p:nvPr/>
        </p:nvPicPr>
        <p:blipFill>
          <a:blip r:embed="rId11" cstate="print"/>
          <a:srcRect/>
          <a:stretch>
            <a:fillRect/>
          </a:stretch>
        </p:blipFill>
        <p:spPr bwMode="auto">
          <a:xfrm>
            <a:off x="2061580" y="4044626"/>
            <a:ext cx="5076825" cy="1847850"/>
          </a:xfrm>
          <a:prstGeom prst="rect">
            <a:avLst/>
          </a:prstGeom>
          <a:noFill/>
          <a:ln w="9525">
            <a:noFill/>
            <a:miter lim="800000"/>
            <a:headEnd/>
            <a:tailEnd/>
          </a:ln>
        </p:spPr>
      </p:pic>
      <p:pic>
        <p:nvPicPr>
          <p:cNvPr id="2081" name="Picture 33" descr="1yellow"/>
          <p:cNvPicPr>
            <a:picLocks noChangeAspect="1" noChangeArrowheads="1"/>
          </p:cNvPicPr>
          <p:nvPr/>
        </p:nvPicPr>
        <p:blipFill>
          <a:blip r:embed="rId12" cstate="print"/>
          <a:srcRect/>
          <a:stretch>
            <a:fillRect/>
          </a:stretch>
        </p:blipFill>
        <p:spPr bwMode="auto">
          <a:xfrm>
            <a:off x="2061580" y="4044626"/>
            <a:ext cx="5076825" cy="1847850"/>
          </a:xfrm>
          <a:prstGeom prst="rect">
            <a:avLst/>
          </a:prstGeom>
          <a:noFill/>
          <a:ln w="9525">
            <a:noFill/>
            <a:miter lim="800000"/>
            <a:headEnd/>
            <a:tailEnd/>
          </a:ln>
        </p:spPr>
      </p:pic>
      <p:pic>
        <p:nvPicPr>
          <p:cNvPr id="2084" name="Picture 36" descr="30seconds_yellow"/>
          <p:cNvPicPr>
            <a:picLocks noChangeAspect="1" noChangeArrowheads="1"/>
          </p:cNvPicPr>
          <p:nvPr/>
        </p:nvPicPr>
        <p:blipFill>
          <a:blip r:embed="rId13" cstate="print"/>
          <a:srcRect/>
          <a:stretch>
            <a:fillRect/>
          </a:stretch>
        </p:blipFill>
        <p:spPr bwMode="auto">
          <a:xfrm>
            <a:off x="2061580" y="4044626"/>
            <a:ext cx="5076825" cy="1847850"/>
          </a:xfrm>
          <a:prstGeom prst="rect">
            <a:avLst/>
          </a:prstGeom>
          <a:noFill/>
          <a:ln w="9525">
            <a:noFill/>
            <a:miter lim="800000"/>
            <a:headEnd/>
            <a:tailEnd/>
          </a:ln>
        </p:spPr>
      </p:pic>
      <p:pic>
        <p:nvPicPr>
          <p:cNvPr id="2080" name="Picture 32" descr="00seconds_yellow"/>
          <p:cNvPicPr>
            <a:picLocks noChangeAspect="1" noChangeArrowheads="1"/>
          </p:cNvPicPr>
          <p:nvPr/>
        </p:nvPicPr>
        <p:blipFill>
          <a:blip r:embed="rId14" cstate="print"/>
          <a:srcRect/>
          <a:stretch>
            <a:fillRect/>
          </a:stretch>
        </p:blipFill>
        <p:spPr bwMode="auto">
          <a:xfrm>
            <a:off x="2061580" y="4044626"/>
            <a:ext cx="5076825" cy="1847850"/>
          </a:xfrm>
          <a:prstGeom prst="rect">
            <a:avLst/>
          </a:prstGeom>
          <a:noFill/>
          <a:ln w="9525">
            <a:noFill/>
            <a:miter lim="800000"/>
            <a:headEnd/>
            <a:tailEnd/>
          </a:ln>
        </p:spPr>
      </p:pic>
      <p:sp>
        <p:nvSpPr>
          <p:cNvPr id="2" name="TextBox 1"/>
          <p:cNvSpPr txBox="1"/>
          <p:nvPr/>
        </p:nvSpPr>
        <p:spPr>
          <a:xfrm>
            <a:off x="1825211" y="238109"/>
            <a:ext cx="5458409" cy="4247317"/>
          </a:xfrm>
          <a:prstGeom prst="rect">
            <a:avLst/>
          </a:prstGeom>
          <a:noFill/>
        </p:spPr>
        <p:txBody>
          <a:bodyPr wrap="square" rtlCol="0">
            <a:spAutoFit/>
          </a:bodyPr>
          <a:lstStyle/>
          <a:p>
            <a:r>
              <a:rPr lang="en-US" sz="2800" dirty="0" smtClean="0">
                <a:solidFill>
                  <a:prstClr val="black"/>
                </a:solidFill>
              </a:rPr>
              <a:t>Let’s talk… </a:t>
            </a:r>
            <a:r>
              <a:rPr lang="en-US" sz="2400" dirty="0" smtClean="0">
                <a:solidFill>
                  <a:schemeClr val="accent1"/>
                </a:solidFill>
              </a:rPr>
              <a:t>Communication with Stakeholders</a:t>
            </a:r>
            <a:endParaRPr lang="en-US" sz="2800" dirty="0" smtClean="0">
              <a:solidFill>
                <a:schemeClr val="accent1"/>
              </a:solidFill>
            </a:endParaRPr>
          </a:p>
          <a:p>
            <a:pPr marL="342900" indent="-342900">
              <a:buFont typeface="Arial" panose="020B0604020202020204" pitchFamily="34" charset="0"/>
              <a:buChar char="•"/>
            </a:pPr>
            <a:r>
              <a:rPr lang="en-US" sz="2000" dirty="0" smtClean="0">
                <a:solidFill>
                  <a:prstClr val="black"/>
                </a:solidFill>
              </a:rPr>
              <a:t>How will you use these multiple sources of data to inform professional learning for developing school capacity for low intensity strategies and tiered supports?</a:t>
            </a:r>
          </a:p>
          <a:p>
            <a:pPr marL="342900" indent="-342900">
              <a:buFont typeface="Arial" panose="020B0604020202020204" pitchFamily="34" charset="0"/>
              <a:buChar char="•"/>
            </a:pPr>
            <a:r>
              <a:rPr lang="en-US" sz="2000" dirty="0" smtClean="0">
                <a:solidFill>
                  <a:prstClr val="black"/>
                </a:solidFill>
              </a:rPr>
              <a:t>How will you use your Ci3T Team meeting time effectively and plan to communicate with all stakeholders?</a:t>
            </a:r>
          </a:p>
          <a:p>
            <a:pPr marL="342900" indent="-342900">
              <a:buFont typeface="Arial" panose="020B0604020202020204" pitchFamily="34" charset="0"/>
              <a:buChar char="•"/>
            </a:pPr>
            <a:r>
              <a:rPr lang="en-US" sz="2000" dirty="0">
                <a:solidFill>
                  <a:prstClr val="black"/>
                </a:solidFill>
              </a:rPr>
              <a:t>How </a:t>
            </a:r>
            <a:r>
              <a:rPr lang="en-US" sz="2000" dirty="0" smtClean="0">
                <a:solidFill>
                  <a:prstClr val="black"/>
                </a:solidFill>
              </a:rPr>
              <a:t>will share program level data (TI and SV) as well as student progress?</a:t>
            </a:r>
          </a:p>
          <a:p>
            <a:pPr marL="342900" indent="-342900">
              <a:buFont typeface="Arial" panose="020B0604020202020204" pitchFamily="34" charset="0"/>
              <a:buChar char="•"/>
            </a:pPr>
            <a:endParaRPr lang="en-US" sz="2000" dirty="0"/>
          </a:p>
          <a:p>
            <a:endParaRPr lang="en-US" dirty="0"/>
          </a:p>
        </p:txBody>
      </p:sp>
    </p:spTree>
    <p:extLst>
      <p:ext uri="{BB962C8B-B14F-4D97-AF65-F5344CB8AC3E}">
        <p14:creationId xmlns:p14="http://schemas.microsoft.com/office/powerpoint/2010/main" val="3439614321"/>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p:cNvSpPr/>
          <p:nvPr/>
        </p:nvSpPr>
        <p:spPr>
          <a:xfrm flipV="1">
            <a:off x="-238539" y="-293918"/>
            <a:ext cx="15365896" cy="7271187"/>
          </a:xfrm>
          <a:prstGeom prst="rtTriangle">
            <a:avLst/>
          </a:prstGeom>
          <a:blipFill dpi="0" rotWithShape="1">
            <a:blip r:embed="rId2">
              <a:alphaModFix amt="10000"/>
            </a:blip>
            <a:srcRect/>
            <a:stretch>
              <a:fillRect l="-15320" t="-18043" r="34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4937760" y="3682707"/>
            <a:ext cx="4206240" cy="3184917"/>
          </a:xfrm>
          <a:prstGeom prst="rect">
            <a:avLst/>
          </a:prstGeom>
        </p:spPr>
      </p:pic>
      <p:sp>
        <p:nvSpPr>
          <p:cNvPr id="2" name="Title 1"/>
          <p:cNvSpPr>
            <a:spLocks noGrp="1"/>
          </p:cNvSpPr>
          <p:nvPr>
            <p:ph type="title"/>
          </p:nvPr>
        </p:nvSpPr>
        <p:spPr>
          <a:xfrm>
            <a:off x="623888" y="1709739"/>
            <a:ext cx="6289378" cy="2852737"/>
          </a:xfrm>
        </p:spPr>
        <p:txBody>
          <a:bodyPr>
            <a:normAutofit fontScale="90000"/>
          </a:bodyPr>
          <a:lstStyle/>
          <a:p>
            <a:pPr lvl="0"/>
            <a:r>
              <a:rPr lang="en-US" dirty="0"/>
              <a:t>Preparing Your Data Structures to Support Data-informed Decision Making</a:t>
            </a:r>
            <a:r>
              <a:rPr lang="en-US" dirty="0" smtClean="0"/>
              <a:t>:</a:t>
            </a:r>
            <a:endParaRPr lang="en-US" sz="4900" dirty="0"/>
          </a:p>
        </p:txBody>
      </p:sp>
      <p:sp>
        <p:nvSpPr>
          <p:cNvPr id="3" name="Text Placeholder 2"/>
          <p:cNvSpPr>
            <a:spLocks noGrp="1"/>
          </p:cNvSpPr>
          <p:nvPr>
            <p:ph type="body" idx="1"/>
          </p:nvPr>
        </p:nvSpPr>
        <p:spPr/>
        <p:txBody>
          <a:bodyPr/>
          <a:lstStyle/>
          <a:p>
            <a:r>
              <a:rPr lang="en-US" dirty="0"/>
              <a:t>Technology Training Part </a:t>
            </a:r>
            <a:r>
              <a:rPr lang="en-US" dirty="0" smtClean="0"/>
              <a:t>2 </a:t>
            </a:r>
            <a:br>
              <a:rPr lang="en-US" dirty="0" smtClean="0"/>
            </a:br>
            <a:r>
              <a:rPr lang="en-US" dirty="0" smtClean="0"/>
              <a:t>   </a:t>
            </a:r>
            <a:r>
              <a:rPr lang="en-US" i="1" dirty="0" smtClean="0"/>
              <a:t>A sneak </a:t>
            </a:r>
            <a:r>
              <a:rPr lang="en-US" i="1" dirty="0"/>
              <a:t>preview</a:t>
            </a:r>
            <a:r>
              <a:rPr lang="en-US" i="1" dirty="0" smtClean="0"/>
              <a:t>!</a:t>
            </a:r>
            <a:endParaRPr lang="en-US" i="1" dirty="0"/>
          </a:p>
        </p:txBody>
      </p:sp>
    </p:spTree>
    <p:extLst>
      <p:ext uri="{BB962C8B-B14F-4D97-AF65-F5344CB8AC3E}">
        <p14:creationId xmlns:p14="http://schemas.microsoft.com/office/powerpoint/2010/main" val="41124840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163" y="433295"/>
            <a:ext cx="4027516" cy="5212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56" y="1219376"/>
            <a:ext cx="4023360" cy="5206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7925" y="1219376"/>
            <a:ext cx="4027517" cy="5212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4611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par>
                          <p:cTn id="8" fill="hold">
                            <p:stCondLst>
                              <p:cond delay="0"/>
                            </p:stCondLst>
                            <p:childTnLst>
                              <p:par>
                                <p:cTn id="9" presetID="2" presetClass="entr" presetSubtype="2"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mtClean="0"/>
              <a:t>Wrapping Up and Moving Forward</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66497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105358" y="2134644"/>
            <a:ext cx="2879725"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pic>
        <p:nvPicPr>
          <p:cNvPr id="10"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2697995"/>
            <a:ext cx="3137772" cy="4024757"/>
          </a:xfrm>
          <a:prstGeom prst="rect">
            <a:avLst/>
          </a:prstGeom>
          <a:ln>
            <a:noFill/>
          </a:ln>
          <a:effectLst>
            <a:outerShdw blurRad="292100" dist="139700" dir="2700000" algn="tl" rotWithShape="0">
              <a:srgbClr val="333333">
                <a:alpha val="65000"/>
              </a:srgbClr>
            </a:outerShdw>
          </a:effectLst>
        </p:spPr>
      </p:pic>
      <p:sp>
        <p:nvSpPr>
          <p:cNvPr id="6" name="Title 3"/>
          <p:cNvSpPr txBox="1">
            <a:spLocks/>
          </p:cNvSpPr>
          <p:nvPr/>
        </p:nvSpPr>
        <p:spPr>
          <a:xfrm>
            <a:off x="1714500" y="3676248"/>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2400" dirty="0">
                <a:solidFill>
                  <a:prstClr val="black"/>
                </a:solidFill>
              </a:rPr>
              <a:t>Secondary (Tier 2) Intervention Grids</a:t>
            </a:r>
          </a:p>
        </p:txBody>
      </p:sp>
    </p:spTree>
    <p:extLst>
      <p:ext uri="{BB962C8B-B14F-4D97-AF65-F5344CB8AC3E}">
        <p14:creationId xmlns:p14="http://schemas.microsoft.com/office/powerpoint/2010/main" val="3669354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4541758"/>
            <a:ext cx="6629400" cy="2308324"/>
          </a:xfrm>
          <a:prstGeom prst="rect">
            <a:avLst/>
          </a:prstGeom>
          <a:solidFill>
            <a:schemeClr val="tx2">
              <a:lumMod val="40000"/>
              <a:lumOff val="60000"/>
            </a:schemeClr>
          </a:solidFill>
        </p:spPr>
        <p:txBody>
          <a:bodyPr wrap="square" rtlCol="0">
            <a:spAutoFit/>
          </a:bodyPr>
          <a:lstStyle/>
          <a:p>
            <a:endParaRPr lang="en-US" smtClean="0">
              <a:solidFill>
                <a:prstClr val="black"/>
              </a:solidFill>
            </a:endParaRPr>
          </a:p>
          <a:p>
            <a:endParaRPr lang="en-US">
              <a:solidFill>
                <a:prstClr val="black"/>
              </a:solidFill>
            </a:endParaRPr>
          </a:p>
          <a:p>
            <a:endParaRPr lang="en-US" smtClean="0">
              <a:solidFill>
                <a:prstClr val="black"/>
              </a:solidFill>
            </a:endParaRPr>
          </a:p>
          <a:p>
            <a:endParaRPr lang="en-US">
              <a:solidFill>
                <a:prstClr val="black"/>
              </a:solidFill>
            </a:endParaRPr>
          </a:p>
          <a:p>
            <a:endParaRPr lang="en-US" smtClean="0">
              <a:solidFill>
                <a:prstClr val="black"/>
              </a:solidFill>
            </a:endParaRPr>
          </a:p>
          <a:p>
            <a:endParaRPr lang="en-US">
              <a:solidFill>
                <a:prstClr val="black"/>
              </a:solidFill>
            </a:endParaRPr>
          </a:p>
          <a:p>
            <a:endParaRPr lang="en-US" smtClean="0">
              <a:solidFill>
                <a:prstClr val="black"/>
              </a:solidFill>
            </a:endParaRPr>
          </a:p>
          <a:p>
            <a:endParaRPr lang="en-US">
              <a:solidFill>
                <a:prstClr val="black"/>
              </a:solidFill>
            </a:endParaRPr>
          </a:p>
        </p:txBody>
      </p:sp>
      <p:graphicFrame>
        <p:nvGraphicFramePr>
          <p:cNvPr id="6" name="Diagram 5"/>
          <p:cNvGraphicFramePr/>
          <p:nvPr>
            <p:extLst/>
          </p:nvPr>
        </p:nvGraphicFramePr>
        <p:xfrm>
          <a:off x="609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3291840" y="768985"/>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5553075" y="1489075"/>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3657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mtClean="0">
                <a:solidFill>
                  <a:prstClr val="black"/>
                </a:solidFill>
                <a:latin typeface="Times New Roman"/>
                <a:ea typeface="Times New Roman"/>
              </a:rPr>
              <a:t>Ci3T Training </a:t>
            </a:r>
            <a:r>
              <a:rPr lang="en-US">
                <a:solidFill>
                  <a:prstClr val="black"/>
                </a:solidFill>
                <a:latin typeface="Times New Roman"/>
                <a:ea typeface="Times New Roman"/>
              </a:rPr>
              <a:t>Series</a:t>
            </a:r>
          </a:p>
        </p:txBody>
      </p:sp>
      <p:sp>
        <p:nvSpPr>
          <p:cNvPr id="10" name="Down Arrow 9"/>
          <p:cNvSpPr/>
          <p:nvPr/>
        </p:nvSpPr>
        <p:spPr>
          <a:xfrm>
            <a:off x="7127963"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4980058"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276609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52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a:t>
            </a:r>
            <a:r>
              <a:rPr lang="en-US" sz="1600" smtClean="0">
                <a:solidFill>
                  <a:prstClr val="black"/>
                </a:solidFill>
                <a:latin typeface="Times New Roman"/>
                <a:ea typeface="Times New Roman"/>
              </a:rPr>
              <a:t>Development on Specific Topics</a:t>
            </a:r>
            <a:endParaRPr lang="en-US" sz="1600">
              <a:solidFill>
                <a:prstClr val="black"/>
              </a:solidFill>
              <a:latin typeface="Times New Roman"/>
              <a:ea typeface="Times New Roman"/>
            </a:endParaRPr>
          </a:p>
        </p:txBody>
      </p:sp>
      <p:sp>
        <p:nvSpPr>
          <p:cNvPr id="14" name="Rounded Rectangle 13"/>
          <p:cNvSpPr/>
          <p:nvPr/>
        </p:nvSpPr>
        <p:spPr>
          <a:xfrm>
            <a:off x="2678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smtClean="0">
                <a:solidFill>
                  <a:prstClr val="black"/>
                </a:solidFill>
                <a:latin typeface="Times New Roman"/>
                <a:ea typeface="Times New Roman"/>
              </a:rPr>
              <a:t>Core Content Curriculum</a:t>
            </a:r>
            <a:endParaRPr lang="en-US" sz="1200">
              <a:solidFill>
                <a:prstClr val="black"/>
              </a:solidFill>
              <a:latin typeface="Times New Roman"/>
              <a:ea typeface="Times New Roman"/>
            </a:endParaRPr>
          </a:p>
        </p:txBody>
      </p:sp>
      <p:sp>
        <p:nvSpPr>
          <p:cNvPr id="15" name="Rounded Rectangle 14"/>
          <p:cNvSpPr/>
          <p:nvPr/>
        </p:nvSpPr>
        <p:spPr>
          <a:xfrm>
            <a:off x="2678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smtClean="0">
                <a:solidFill>
                  <a:prstClr val="black"/>
                </a:solidFill>
                <a:latin typeface="Times New Roman"/>
                <a:ea typeface="Times New Roman"/>
              </a:rPr>
              <a:t>Teacher Driven Supports: Instructional </a:t>
            </a:r>
            <a:r>
              <a:rPr lang="en-US" sz="1200">
                <a:solidFill>
                  <a:prstClr val="black"/>
                </a:solidFill>
                <a:latin typeface="Times New Roman"/>
                <a:ea typeface="Times New Roman"/>
              </a:rPr>
              <a:t>Techniques to Improve Students’ </a:t>
            </a:r>
            <a:r>
              <a:rPr lang="en-US" sz="1200" smtClean="0">
                <a:solidFill>
                  <a:prstClr val="black"/>
                </a:solidFill>
                <a:latin typeface="Times New Roman"/>
                <a:ea typeface="Times New Roman"/>
              </a:rPr>
              <a:t>Motivation; </a:t>
            </a:r>
            <a:r>
              <a:rPr lang="en-US" sz="1200">
                <a:solidFill>
                  <a:prstClr val="black"/>
                </a:solidFill>
                <a:latin typeface="Times New Roman"/>
                <a:ea typeface="Times New Roman"/>
              </a:rPr>
              <a:t>General Classroom Management </a:t>
            </a:r>
            <a:r>
              <a:rPr lang="en-US" sz="1200" smtClean="0">
                <a:solidFill>
                  <a:prstClr val="black"/>
                </a:solidFill>
                <a:latin typeface="Times New Roman"/>
                <a:ea typeface="Times New Roman"/>
              </a:rPr>
              <a:t>Practices; Low-Intensity Behavior Supports</a:t>
            </a:r>
            <a:endParaRPr lang="en-US" sz="1200">
              <a:solidFill>
                <a:prstClr val="black"/>
              </a:solidFill>
              <a:latin typeface="Times New Roman"/>
              <a:ea typeface="Times New Roman"/>
            </a:endParaRPr>
          </a:p>
        </p:txBody>
      </p:sp>
      <p:sp>
        <p:nvSpPr>
          <p:cNvPr id="16" name="Rounded Rectangle 15"/>
          <p:cNvSpPr/>
          <p:nvPr/>
        </p:nvSpPr>
        <p:spPr>
          <a:xfrm>
            <a:off x="7095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smtClean="0">
                <a:solidFill>
                  <a:prstClr val="black"/>
                </a:solidFill>
                <a:latin typeface="Times New Roman"/>
                <a:ea typeface="Times New Roman"/>
              </a:rPr>
              <a:t>Functional Assessment-based Interventions</a:t>
            </a:r>
            <a:endParaRPr lang="en-US" sz="1200">
              <a:solidFill>
                <a:prstClr val="black"/>
              </a:solidFill>
              <a:latin typeface="Times New Roman"/>
              <a:ea typeface="Times New Roman"/>
            </a:endParaRPr>
          </a:p>
        </p:txBody>
      </p:sp>
      <p:sp>
        <p:nvSpPr>
          <p:cNvPr id="17" name="Rounded Rectangle 16"/>
          <p:cNvSpPr/>
          <p:nvPr/>
        </p:nvSpPr>
        <p:spPr>
          <a:xfrm>
            <a:off x="2678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smtClean="0">
                <a:solidFill>
                  <a:prstClr val="black"/>
                </a:solidFill>
                <a:latin typeface="Times New Roman"/>
                <a:ea typeface="Times New Roman"/>
              </a:rPr>
              <a:t>Reading, Math, Writing Benchmarking and Progress Monitoring Tools</a:t>
            </a:r>
            <a:endParaRPr lang="en-US" sz="1200">
              <a:solidFill>
                <a:prstClr val="black"/>
              </a:solidFill>
              <a:latin typeface="Times New Roman"/>
              <a:ea typeface="Times New Roman"/>
            </a:endParaRPr>
          </a:p>
        </p:txBody>
      </p:sp>
      <p:sp>
        <p:nvSpPr>
          <p:cNvPr id="18" name="Rounded Rectangle 17"/>
          <p:cNvSpPr/>
          <p:nvPr/>
        </p:nvSpPr>
        <p:spPr>
          <a:xfrm>
            <a:off x="4953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smtClean="0">
                <a:solidFill>
                  <a:prstClr val="black"/>
                </a:solidFill>
                <a:latin typeface="Times New Roman"/>
                <a:ea typeface="Times New Roman"/>
              </a:rPr>
              <a:t>Student Driven Interventions, Strategies, &amp; Practices</a:t>
            </a:r>
            <a:endParaRPr lang="en-US" sz="1200">
              <a:solidFill>
                <a:prstClr val="black"/>
              </a:solidFill>
              <a:latin typeface="Times New Roman"/>
              <a:ea typeface="Times New Roman"/>
            </a:endParaRPr>
          </a:p>
        </p:txBody>
      </p:sp>
      <p:sp>
        <p:nvSpPr>
          <p:cNvPr id="20" name="Rounded Rectangle 19"/>
          <p:cNvSpPr/>
          <p:nvPr/>
        </p:nvSpPr>
        <p:spPr>
          <a:xfrm>
            <a:off x="4953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smtClean="0">
                <a:solidFill>
                  <a:prstClr val="black"/>
                </a:solidFill>
                <a:latin typeface="Times New Roman"/>
                <a:ea typeface="Times New Roman"/>
              </a:rPr>
              <a:t>Check In - Check Out</a:t>
            </a:r>
            <a:endParaRPr lang="en-US" sz="1200">
              <a:solidFill>
                <a:prstClr val="black"/>
              </a:solidFill>
              <a:latin typeface="Times New Roman"/>
              <a:ea typeface="Times New Roman"/>
            </a:endParaRPr>
          </a:p>
        </p:txBody>
      </p:sp>
      <p:sp>
        <p:nvSpPr>
          <p:cNvPr id="21" name="Rounded Rectangle 20"/>
          <p:cNvSpPr/>
          <p:nvPr/>
        </p:nvSpPr>
        <p:spPr>
          <a:xfrm>
            <a:off x="7095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smtClean="0">
                <a:solidFill>
                  <a:prstClr val="black"/>
                </a:solidFill>
                <a:latin typeface="Times New Roman"/>
                <a:ea typeface="Times New Roman"/>
              </a:rPr>
              <a:t>Additional Tier 3 Supports</a:t>
            </a:r>
            <a:endParaRPr lang="en-US" sz="1200">
              <a:solidFill>
                <a:prstClr val="black"/>
              </a:solidFill>
              <a:latin typeface="Times New Roman"/>
              <a:ea typeface="Times New Roman"/>
            </a:endParaRPr>
          </a:p>
        </p:txBody>
      </p:sp>
      <p:sp>
        <p:nvSpPr>
          <p:cNvPr id="19" name="Right Arrow 18"/>
          <p:cNvSpPr/>
          <p:nvPr/>
        </p:nvSpPr>
        <p:spPr>
          <a:xfrm>
            <a:off x="76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smtClean="0">
                <a:solidFill>
                  <a:prstClr val="black"/>
                </a:solidFill>
                <a:latin typeface="Times New Roman"/>
                <a:ea typeface="Times New Roman"/>
              </a:rPr>
              <a:t>Ci3T Team Training Sequence</a:t>
            </a:r>
            <a:endParaRPr lang="en-US" sz="1600">
              <a:solidFill>
                <a:prstClr val="black"/>
              </a:solidFill>
              <a:latin typeface="Times New Roman"/>
              <a:ea typeface="Times New Roman"/>
            </a:endParaRPr>
          </a:p>
        </p:txBody>
      </p:sp>
      <p:sp>
        <p:nvSpPr>
          <p:cNvPr id="22" name="Rounded Rectangle 21"/>
          <p:cNvSpPr/>
          <p:nvPr/>
        </p:nvSpPr>
        <p:spPr>
          <a:xfrm rot="20838025">
            <a:off x="6934707" y="646464"/>
            <a:ext cx="194593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prstClr val="black"/>
                </a:solidFill>
              </a:rPr>
              <a:t>Implementation Stages of Tier 2 and 3 within Ci3T</a:t>
            </a:r>
            <a:endParaRPr lang="en-US">
              <a:solidFill>
                <a:prstClr val="black"/>
              </a:solidFill>
            </a:endParaRPr>
          </a:p>
        </p:txBody>
      </p:sp>
    </p:spTree>
    <p:extLst>
      <p:ext uri="{BB962C8B-B14F-4D97-AF65-F5344CB8AC3E}">
        <p14:creationId xmlns:p14="http://schemas.microsoft.com/office/powerpoint/2010/main" val="3165200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453490" y="842861"/>
          <a:ext cx="7690509" cy="5301111"/>
        </p:xfrm>
        <a:graphic>
          <a:graphicData uri="http://schemas.openxmlformats.org/drawingml/2006/table">
            <a:tbl>
              <a:tblPr firstRow="1" bandRow="1">
                <a:tableStyleId>{5C22544A-7EE6-4342-B048-85BDC9FD1C3A}</a:tableStyleId>
              </a:tblPr>
              <a:tblGrid>
                <a:gridCol w="854501">
                  <a:extLst>
                    <a:ext uri="{9D8B030D-6E8A-4147-A177-3AD203B41FA5}">
                      <a16:colId xmlns:a16="http://schemas.microsoft.com/office/drawing/2014/main" val="20001"/>
                    </a:ext>
                  </a:extLst>
                </a:gridCol>
                <a:gridCol w="854501">
                  <a:extLst>
                    <a:ext uri="{9D8B030D-6E8A-4147-A177-3AD203B41FA5}">
                      <a16:colId xmlns:a16="http://schemas.microsoft.com/office/drawing/2014/main" val="20002"/>
                    </a:ext>
                  </a:extLst>
                </a:gridCol>
                <a:gridCol w="854501">
                  <a:extLst>
                    <a:ext uri="{9D8B030D-6E8A-4147-A177-3AD203B41FA5}">
                      <a16:colId xmlns:a16="http://schemas.microsoft.com/office/drawing/2014/main" val="20003"/>
                    </a:ext>
                  </a:extLst>
                </a:gridCol>
                <a:gridCol w="854501">
                  <a:extLst>
                    <a:ext uri="{9D8B030D-6E8A-4147-A177-3AD203B41FA5}">
                      <a16:colId xmlns:a16="http://schemas.microsoft.com/office/drawing/2014/main" val="20004"/>
                    </a:ext>
                  </a:extLst>
                </a:gridCol>
                <a:gridCol w="854501">
                  <a:extLst>
                    <a:ext uri="{9D8B030D-6E8A-4147-A177-3AD203B41FA5}">
                      <a16:colId xmlns:a16="http://schemas.microsoft.com/office/drawing/2014/main" val="20005"/>
                    </a:ext>
                  </a:extLst>
                </a:gridCol>
                <a:gridCol w="854501">
                  <a:extLst>
                    <a:ext uri="{9D8B030D-6E8A-4147-A177-3AD203B41FA5}">
                      <a16:colId xmlns:a16="http://schemas.microsoft.com/office/drawing/2014/main" val="20006"/>
                    </a:ext>
                  </a:extLst>
                </a:gridCol>
                <a:gridCol w="854501">
                  <a:extLst>
                    <a:ext uri="{9D8B030D-6E8A-4147-A177-3AD203B41FA5}">
                      <a16:colId xmlns:a16="http://schemas.microsoft.com/office/drawing/2014/main" val="20007"/>
                    </a:ext>
                  </a:extLst>
                </a:gridCol>
                <a:gridCol w="854501">
                  <a:extLst>
                    <a:ext uri="{9D8B030D-6E8A-4147-A177-3AD203B41FA5}">
                      <a16:colId xmlns:a16="http://schemas.microsoft.com/office/drawing/2014/main" val="20008"/>
                    </a:ext>
                  </a:extLst>
                </a:gridCol>
                <a:gridCol w="854501">
                  <a:extLst>
                    <a:ext uri="{9D8B030D-6E8A-4147-A177-3AD203B41FA5}">
                      <a16:colId xmlns:a16="http://schemas.microsoft.com/office/drawing/2014/main" val="20009"/>
                    </a:ext>
                  </a:extLst>
                </a:gridCol>
              </a:tblGrid>
              <a:tr h="414166">
                <a:tc>
                  <a:txBody>
                    <a:bodyPr/>
                    <a:lstStyle/>
                    <a:p>
                      <a:pPr algn="ctr"/>
                      <a:r>
                        <a:rPr lang="en-US" sz="1800" dirty="0" smtClean="0">
                          <a:solidFill>
                            <a:schemeClr val="tx1"/>
                          </a:solidFill>
                          <a:latin typeface="+mn-lt"/>
                        </a:rPr>
                        <a:t>Sep</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Oct</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Nov</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Dec</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Jan</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Feb</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Mar</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Apr</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May</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97280">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8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p>
                    <a:p>
                      <a:pPr algn="ctr"/>
                      <a:r>
                        <a:rPr lang="en-US" sz="1200" dirty="0" smtClean="0">
                          <a:latin typeface="+mn-lt"/>
                        </a:rPr>
                        <a:t>Day 1</a:t>
                      </a:r>
                      <a:endParaRPr lang="en-US" sz="900" baseline="0" dirty="0" smtClean="0">
                        <a:latin typeface="+mn-lt"/>
                      </a:endParaRPr>
                    </a:p>
                    <a:p>
                      <a:pPr algn="ctr"/>
                      <a:r>
                        <a:rPr lang="en-US" sz="900" baseline="0" dirty="0" smtClean="0">
                          <a:latin typeface="+mn-lt"/>
                        </a:rPr>
                        <a:t> </a:t>
                      </a:r>
                    </a:p>
                    <a:p>
                      <a:pPr algn="ctr"/>
                      <a:endParaRPr lang="en-US" sz="900" baseline="0" dirty="0" smtClean="0">
                        <a:latin typeface="+mn-lt"/>
                      </a:endParaRPr>
                    </a:p>
                    <a:p>
                      <a:pPr algn="ctr"/>
                      <a:r>
                        <a:rPr lang="en-US" sz="1100" b="1" baseline="0" dirty="0" smtClean="0">
                          <a:latin typeface="+mn-lt"/>
                        </a:rPr>
                        <a:t>11/14/17</a:t>
                      </a:r>
                    </a:p>
                    <a:p>
                      <a:pPr algn="ctr"/>
                      <a:r>
                        <a:rPr lang="en-US" sz="1100" b="1" baseline="0" dirty="0" smtClean="0">
                          <a:latin typeface="+mn-lt"/>
                        </a:rPr>
                        <a:t>5:00-7:00PM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12/06/17</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01/16/18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5:00-7:00PM</a:t>
                      </a:r>
                      <a:endParaRPr lang="en-US" sz="1100" b="1"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02/13/18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8:00AM-4:00PM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5</a:t>
                      </a: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04/04/18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5:00-7:00PM</a:t>
                      </a:r>
                      <a:endParaRPr lang="en-US" sz="1100" b="1"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05/03/18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8:00AM-4:00PM</a:t>
                      </a:r>
                      <a:endParaRPr lang="en-US" sz="1100" b="1"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2"/>
                  </a:ext>
                </a:extLst>
              </a:tr>
              <a:tr h="8026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algn="ctr"/>
                      <a:r>
                        <a:rPr lang="en-US" sz="1200" baseline="0" dirty="0" smtClean="0">
                          <a:latin typeface="+mn-lt"/>
                        </a:rPr>
                        <a:t>Day 1</a:t>
                      </a:r>
                    </a:p>
                    <a:p>
                      <a:pPr algn="ctr"/>
                      <a:r>
                        <a:rPr lang="en-US" sz="1100" b="1" baseline="0" dirty="0" smtClean="0">
                          <a:latin typeface="+mn-lt"/>
                        </a:rPr>
                        <a:t>09/20/17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11/15/17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smtClean="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 Day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01/17/18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03/13/18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04/03/18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02849015"/>
                  </a:ext>
                </a:extLst>
              </a:tr>
              <a:tr h="1097280">
                <a:tc>
                  <a:txBody>
                    <a:bodyPr/>
                    <a:lstStyle/>
                    <a:p>
                      <a:pPr algn="ct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Technology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10/02/17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9:00AM-12:00PM</a:t>
                      </a:r>
                      <a:endParaRPr lang="en-US"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algn="ctr" defTabSz="914400" rtl="0" eaLnBrk="1" latinLnBrk="0" hangingPunct="1"/>
                      <a:r>
                        <a:rPr kumimoji="0" lang="en-US" sz="1200" b="1" i="0" u="none" strike="noStrike" kern="1200" cap="none" spc="0" normalizeH="0" baseline="0" dirty="0" smtClean="0">
                          <a:ln>
                            <a:noFill/>
                          </a:ln>
                          <a:solidFill>
                            <a:prstClr val="black"/>
                          </a:solidFill>
                          <a:effectLst/>
                          <a:uLnTx/>
                          <a:uFillTx/>
                          <a:latin typeface="+mn-lt"/>
                          <a:ea typeface="+mn-ea"/>
                          <a:cs typeface="+mn-cs"/>
                        </a:rPr>
                        <a:t>Technology Training</a:t>
                      </a:r>
                    </a:p>
                    <a:p>
                      <a:pPr marL="0" algn="ctr" defTabSz="914400" rtl="0" eaLnBrk="1" latinLnBrk="0" hangingPunct="1"/>
                      <a:r>
                        <a:rPr kumimoji="0" lang="en-US" sz="1200" b="0" i="0" u="none" strike="noStrike" kern="1200" cap="none" spc="0" normalizeH="0" baseline="0" dirty="0" smtClean="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11/29/17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5:00-7:00PM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14337536"/>
                  </a:ext>
                </a:extLst>
              </a:tr>
              <a:tr h="960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09/21/17</a:t>
                      </a:r>
                      <a:endParaRPr lang="en-US" sz="1200" b="1"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endParaRPr lang="en-US" sz="15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11/16/17</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12/08/17</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01/18/18</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02/15/18</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mn-lt"/>
                          <a:ea typeface="+mn-ea"/>
                          <a:cs typeface="+mn-cs"/>
                        </a:rPr>
                        <a:t>Session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03/15/18</a:t>
                      </a:r>
                      <a:endParaRPr lang="en-US" sz="1200" b="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mn-lt"/>
                          <a:ea typeface="+mn-ea"/>
                          <a:cs typeface="+mn-cs"/>
                        </a:rPr>
                        <a:t>Session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04/05/18</a:t>
                      </a:r>
                      <a:endParaRPr lang="en-US" sz="1200" b="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mn-lt"/>
                          <a:ea typeface="+mn-ea"/>
                          <a:cs typeface="+mn-cs"/>
                        </a:rPr>
                        <a:t>Session 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05/04/18</a:t>
                      </a:r>
                      <a:endParaRPr lang="en-US" sz="1200" b="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extLst>
                  <a:ext uri="{0D108BD9-81ED-4DB2-BD59-A6C34878D82A}">
                    <a16:rowId xmlns:a16="http://schemas.microsoft.com/office/drawing/2014/main" val="2158298090"/>
                  </a:ext>
                </a:extLst>
              </a:tr>
              <a:tr h="777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ea typeface="+mn-ea"/>
                          <a:cs typeface="+mn-cs"/>
                        </a:rPr>
                        <a:t>09/25/17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endParaRPr lang="en-US" sz="15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11/08/17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4B3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01/24/18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03/14/18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04/17/18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5986742"/>
                  </a:ext>
                </a:extLst>
              </a:tr>
            </a:tbl>
          </a:graphicData>
        </a:graphic>
      </p:graphicFrame>
      <p:sp>
        <p:nvSpPr>
          <p:cNvPr id="4" name="Pentagon 3"/>
          <p:cNvSpPr/>
          <p:nvPr/>
        </p:nvSpPr>
        <p:spPr>
          <a:xfrm>
            <a:off x="1" y="1404120"/>
            <a:ext cx="1752598" cy="833755"/>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KU Ci3T TRAINING</a:t>
            </a:r>
          </a:p>
        </p:txBody>
      </p:sp>
      <p:sp>
        <p:nvSpPr>
          <p:cNvPr id="11" name="Pentagon 10"/>
          <p:cNvSpPr/>
          <p:nvPr/>
        </p:nvSpPr>
        <p:spPr>
          <a:xfrm>
            <a:off x="-1" y="5296902"/>
            <a:ext cx="1525004" cy="67189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KU Project EMPOWER</a:t>
            </a:r>
          </a:p>
          <a:p>
            <a:r>
              <a:rPr lang="en-US" sz="1350" dirty="0">
                <a:solidFill>
                  <a:schemeClr val="bg1"/>
                </a:solidFill>
                <a:latin typeface="Calibri" panose="020F0502020204030204" pitchFamily="34" charset="0"/>
                <a:cs typeface="Calibri" panose="020F0502020204030204" pitchFamily="34" charset="0"/>
              </a:rPr>
              <a:t>5:00-7:00 PM</a:t>
            </a:r>
          </a:p>
        </p:txBody>
      </p:sp>
      <p:sp>
        <p:nvSpPr>
          <p:cNvPr id="13" name="Pentagon 12"/>
          <p:cNvSpPr/>
          <p:nvPr/>
        </p:nvSpPr>
        <p:spPr>
          <a:xfrm>
            <a:off x="0" y="2342180"/>
            <a:ext cx="1752599" cy="938682"/>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KU Ci3T  IMPLEMENTATION</a:t>
            </a:r>
          </a:p>
          <a:p>
            <a:r>
              <a:rPr lang="en-US" sz="1350" dirty="0">
                <a:solidFill>
                  <a:schemeClr val="bg1"/>
                </a:solidFill>
                <a:latin typeface="Calibri" panose="020F0502020204030204" pitchFamily="34" charset="0"/>
                <a:cs typeface="Calibri" panose="020F0502020204030204" pitchFamily="34" charset="0"/>
              </a:rPr>
              <a:t>5:00-7:00 PM</a:t>
            </a:r>
          </a:p>
        </p:txBody>
      </p:sp>
      <p:sp>
        <p:nvSpPr>
          <p:cNvPr id="14" name="Pentagon 13"/>
          <p:cNvSpPr/>
          <p:nvPr/>
        </p:nvSpPr>
        <p:spPr>
          <a:xfrm>
            <a:off x="0" y="4354508"/>
            <a:ext cx="1660358" cy="85134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Trainer of Trainers Coaching Calls</a:t>
            </a:r>
          </a:p>
          <a:p>
            <a:r>
              <a:rPr lang="en-US" sz="1350" dirty="0">
                <a:solidFill>
                  <a:schemeClr val="bg1"/>
                </a:solidFill>
                <a:latin typeface="Calibri" panose="020F0502020204030204" pitchFamily="34" charset="0"/>
                <a:cs typeface="Calibri" panose="020F0502020204030204" pitchFamily="34" charset="0"/>
              </a:rPr>
              <a:t>4:00-5:30 PM</a:t>
            </a:r>
          </a:p>
        </p:txBody>
      </p:sp>
      <p:sp>
        <p:nvSpPr>
          <p:cNvPr id="2" name="Rectangle 1"/>
          <p:cNvSpPr/>
          <p:nvPr/>
        </p:nvSpPr>
        <p:spPr>
          <a:xfrm>
            <a:off x="0" y="24981"/>
            <a:ext cx="9143999" cy="707886"/>
          </a:xfrm>
          <a:prstGeom prst="rect">
            <a:avLst/>
          </a:prstGeom>
        </p:spPr>
        <p:txBody>
          <a:bodyPr wrap="square">
            <a:spAutoFit/>
          </a:bodyPr>
          <a:lstStyle/>
          <a:p>
            <a:pPr algn="ctr"/>
            <a:r>
              <a:rPr lang="en-US" sz="4000" dirty="0"/>
              <a:t>Upcoming Professional Development</a:t>
            </a:r>
          </a:p>
        </p:txBody>
      </p:sp>
      <p:sp>
        <p:nvSpPr>
          <p:cNvPr id="10" name="Rounded Rectangle 9"/>
          <p:cNvSpPr/>
          <p:nvPr/>
        </p:nvSpPr>
        <p:spPr>
          <a:xfrm rot="5400000">
            <a:off x="4887711" y="-949208"/>
            <a:ext cx="822064" cy="7690512"/>
          </a:xfrm>
          <a:prstGeom prst="roundRect">
            <a:avLst/>
          </a:prstGeom>
          <a:noFill/>
          <a:ln w="53975">
            <a:solidFill>
              <a:srgbClr val="FF0000">
                <a:alpha val="78000"/>
              </a:srgb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5-Point Star 11"/>
          <p:cNvSpPr/>
          <p:nvPr/>
        </p:nvSpPr>
        <p:spPr>
          <a:xfrm>
            <a:off x="4546080" y="5584334"/>
            <a:ext cx="438622" cy="384464"/>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5400000">
            <a:off x="4894258" y="1894233"/>
            <a:ext cx="808970" cy="7690509"/>
          </a:xfrm>
          <a:prstGeom prst="roundRect">
            <a:avLst/>
          </a:prstGeom>
          <a:noFill/>
          <a:ln w="53975">
            <a:solidFill>
              <a:srgbClr val="FF0000">
                <a:alpha val="78000"/>
              </a:srgb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5-Point Star 17"/>
          <p:cNvSpPr/>
          <p:nvPr/>
        </p:nvSpPr>
        <p:spPr>
          <a:xfrm>
            <a:off x="4546080" y="2619289"/>
            <a:ext cx="438622" cy="384464"/>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rot="20430917">
            <a:off x="5964778" y="4136087"/>
            <a:ext cx="2595300" cy="1288187"/>
          </a:xfrm>
          <a:prstGeom prst="lef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smtClean="0">
                <a:solidFill>
                  <a:prstClr val="white"/>
                </a:solidFill>
              </a:rPr>
              <a:t>Register 2-3 colleagues today!</a:t>
            </a:r>
            <a:endParaRPr lang="en-US" dirty="0">
              <a:solidFill>
                <a:prstClr val="white"/>
              </a:solidFill>
            </a:endParaRPr>
          </a:p>
        </p:txBody>
      </p:sp>
    </p:spTree>
    <p:extLst>
      <p:ext uri="{BB962C8B-B14F-4D97-AF65-F5344CB8AC3E}">
        <p14:creationId xmlns:p14="http://schemas.microsoft.com/office/powerpoint/2010/main" val="753490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7" grpId="0" animBg="1"/>
      <p:bldP spid="18" grpId="0" animBg="1"/>
      <p:bldP spid="1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5"/>
            <a:ext cx="8282254" cy="1325563"/>
          </a:xfrm>
        </p:spPr>
        <p:txBody>
          <a:bodyPr/>
          <a:lstStyle/>
          <a:p>
            <a:r>
              <a:rPr lang="en-US" smtClean="0"/>
              <a:t>Ci3T Team Implementation Support</a:t>
            </a:r>
            <a:endParaRPr lang="en-US"/>
          </a:p>
        </p:txBody>
      </p:sp>
      <p:grpSp>
        <p:nvGrpSpPr>
          <p:cNvPr id="19" name="Group 2"/>
          <p:cNvGrpSpPr>
            <a:grpSpLocks/>
          </p:cNvGrpSpPr>
          <p:nvPr/>
        </p:nvGrpSpPr>
        <p:grpSpPr bwMode="auto">
          <a:xfrm>
            <a:off x="335229" y="1524000"/>
            <a:ext cx="8599487" cy="762000"/>
            <a:chOff x="316117" y="1657350"/>
            <a:chExt cx="8599283" cy="762000"/>
          </a:xfrm>
        </p:grpSpPr>
        <p:sp>
          <p:nvSpPr>
            <p:cNvPr id="20" name="Rounded Rectangle 19"/>
            <p:cNvSpPr/>
            <p:nvPr/>
          </p:nvSpPr>
          <p:spPr>
            <a:xfrm>
              <a:off x="2057563" y="1657350"/>
              <a:ext cx="6857837"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fontAlgn="ctr">
                <a:defRPr/>
              </a:pPr>
              <a:r>
                <a:rPr lang="en-US">
                  <a:solidFill>
                    <a:prstClr val="black"/>
                  </a:solidFill>
                </a:rPr>
                <a:t>   </a:t>
              </a:r>
              <a:r>
                <a:rPr lang="en-US" smtClean="0">
                  <a:solidFill>
                    <a:prstClr val="black"/>
                  </a:solidFill>
                </a:rPr>
                <a:t>Supporting Success: </a:t>
              </a:r>
              <a:r>
                <a:rPr lang="en-US">
                  <a:solidFill>
                    <a:prstClr val="black"/>
                  </a:solidFill>
                </a:rPr>
                <a:t>A Look at Tier 1</a:t>
              </a:r>
              <a:endParaRPr lang="en-US">
                <a:solidFill>
                  <a:prstClr val="white"/>
                </a:solidFill>
                <a:ea typeface="ＭＳ Ｐゴシック" charset="0"/>
              </a:endParaRPr>
            </a:p>
          </p:txBody>
        </p:sp>
        <p:sp>
          <p:nvSpPr>
            <p:cNvPr id="21" name="Rounded Rectangle 20"/>
            <p:cNvSpPr>
              <a:spLocks noChangeArrowheads="1"/>
            </p:cNvSpPr>
            <p:nvPr/>
          </p:nvSpPr>
          <p:spPr bwMode="auto">
            <a:xfrm>
              <a:off x="316117" y="1657350"/>
              <a:ext cx="198115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smtClean="0">
                  <a:solidFill>
                    <a:prstClr val="black"/>
                  </a:solidFill>
                </a:rPr>
                <a:t>9/20/17</a:t>
              </a:r>
              <a:endParaRPr lang="en-US" b="1">
                <a:solidFill>
                  <a:prstClr val="black"/>
                </a:solidFill>
              </a:endParaRPr>
            </a:p>
            <a:p>
              <a:pPr algn="ctr">
                <a:defRPr/>
              </a:pPr>
              <a:r>
                <a:rPr lang="en-US" smtClean="0">
                  <a:solidFill>
                    <a:prstClr val="black"/>
                  </a:solidFill>
                </a:rPr>
                <a:t>5:00-7:00 PM</a:t>
              </a:r>
              <a:endParaRPr lang="en-US">
                <a:solidFill>
                  <a:prstClr val="black"/>
                </a:solidFill>
              </a:endParaRPr>
            </a:p>
          </p:txBody>
        </p:sp>
      </p:grpSp>
      <p:grpSp>
        <p:nvGrpSpPr>
          <p:cNvPr id="22" name="Group 5"/>
          <p:cNvGrpSpPr>
            <a:grpSpLocks/>
          </p:cNvGrpSpPr>
          <p:nvPr/>
        </p:nvGrpSpPr>
        <p:grpSpPr bwMode="auto">
          <a:xfrm>
            <a:off x="335229" y="2475272"/>
            <a:ext cx="8577262" cy="762000"/>
            <a:chOff x="316117" y="3666465"/>
            <a:chExt cx="8576650" cy="762000"/>
          </a:xfrm>
        </p:grpSpPr>
        <p:sp>
          <p:nvSpPr>
            <p:cNvPr id="23" name="Rounded Rectangle 22"/>
            <p:cNvSpPr/>
            <p:nvPr/>
          </p:nvSpPr>
          <p:spPr>
            <a:xfrm>
              <a:off x="2035256" y="3666465"/>
              <a:ext cx="6857511"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fontAlgn="ctr">
                <a:defRPr/>
              </a:pPr>
              <a:r>
                <a:rPr lang="en-US" smtClean="0">
                  <a:solidFill>
                    <a:prstClr val="black"/>
                  </a:solidFill>
                </a:rPr>
                <a:t>Planning for Success:  Monitoring and Communication</a:t>
              </a:r>
              <a:endParaRPr lang="en-US">
                <a:solidFill>
                  <a:prstClr val="white"/>
                </a:solidFill>
                <a:ea typeface="ＭＳ Ｐゴシック" charset="0"/>
              </a:endParaRPr>
            </a:p>
          </p:txBody>
        </p:sp>
        <p:sp>
          <p:nvSpPr>
            <p:cNvPr id="24" name="Rounded Rectangle 23"/>
            <p:cNvSpPr>
              <a:spLocks noChangeArrowheads="1"/>
            </p:cNvSpPr>
            <p:nvPr/>
          </p:nvSpPr>
          <p:spPr bwMode="auto">
            <a:xfrm>
              <a:off x="316117" y="3666465"/>
              <a:ext cx="1981059"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smtClean="0">
                  <a:solidFill>
                    <a:prstClr val="black"/>
                  </a:solidFill>
                </a:rPr>
                <a:t>11/15/17</a:t>
              </a:r>
              <a:endParaRPr lang="en-US" b="1">
                <a:solidFill>
                  <a:prstClr val="black"/>
                </a:solidFill>
              </a:endParaRPr>
            </a:p>
            <a:p>
              <a:pPr algn="ctr">
                <a:defRPr/>
              </a:pPr>
              <a:r>
                <a:rPr lang="en-US">
                  <a:solidFill>
                    <a:prstClr val="black"/>
                  </a:solidFill>
                </a:rPr>
                <a:t>5:00-7:00 PM</a:t>
              </a:r>
            </a:p>
          </p:txBody>
        </p:sp>
      </p:grpSp>
      <p:grpSp>
        <p:nvGrpSpPr>
          <p:cNvPr id="25" name="Group 25"/>
          <p:cNvGrpSpPr>
            <a:grpSpLocks/>
          </p:cNvGrpSpPr>
          <p:nvPr/>
        </p:nvGrpSpPr>
        <p:grpSpPr bwMode="auto">
          <a:xfrm>
            <a:off x="335229" y="3426544"/>
            <a:ext cx="8575675" cy="762000"/>
            <a:chOff x="332714" y="2628900"/>
            <a:chExt cx="8576650" cy="762000"/>
          </a:xfrm>
        </p:grpSpPr>
        <p:sp>
          <p:nvSpPr>
            <p:cNvPr id="26" name="Rounded Rectangle 25"/>
            <p:cNvSpPr/>
            <p:nvPr/>
          </p:nvSpPr>
          <p:spPr>
            <a:xfrm>
              <a:off x="2050584" y="2628900"/>
              <a:ext cx="6858780"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fontAlgn="ctr">
                <a:defRPr/>
              </a:pPr>
              <a:r>
                <a:rPr lang="en-US" smtClean="0">
                  <a:solidFill>
                    <a:prstClr val="black"/>
                  </a:solidFill>
                </a:rPr>
                <a:t>Using Your Data to Inform Instruction</a:t>
              </a:r>
              <a:endParaRPr lang="en-US">
                <a:solidFill>
                  <a:prstClr val="white"/>
                </a:solidFill>
                <a:ea typeface="ＭＳ Ｐゴシック" charset="0"/>
              </a:endParaRPr>
            </a:p>
          </p:txBody>
        </p:sp>
        <p:sp>
          <p:nvSpPr>
            <p:cNvPr id="27" name="Rounded Rectangle 26"/>
            <p:cNvSpPr>
              <a:spLocks noChangeArrowheads="1"/>
            </p:cNvSpPr>
            <p:nvPr/>
          </p:nvSpPr>
          <p:spPr bwMode="auto">
            <a:xfrm>
              <a:off x="332714" y="2628900"/>
              <a:ext cx="195099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smtClean="0">
                  <a:solidFill>
                    <a:prstClr val="black"/>
                  </a:solidFill>
                </a:rPr>
                <a:t>1/17/18</a:t>
              </a:r>
              <a:endParaRPr lang="en-US" b="1">
                <a:solidFill>
                  <a:prstClr val="black"/>
                </a:solidFill>
              </a:endParaRPr>
            </a:p>
            <a:p>
              <a:pPr algn="ctr">
                <a:defRPr/>
              </a:pPr>
              <a:r>
                <a:rPr lang="en-US">
                  <a:solidFill>
                    <a:prstClr val="black"/>
                  </a:solidFill>
                </a:rPr>
                <a:t>5:00-7:00 PM</a:t>
              </a:r>
              <a:endParaRPr lang="en-US" b="1">
                <a:solidFill>
                  <a:srgbClr val="FFC000"/>
                </a:solidFill>
              </a:endParaRPr>
            </a:p>
          </p:txBody>
        </p:sp>
      </p:grpSp>
      <p:grpSp>
        <p:nvGrpSpPr>
          <p:cNvPr id="28" name="Group 7"/>
          <p:cNvGrpSpPr>
            <a:grpSpLocks/>
          </p:cNvGrpSpPr>
          <p:nvPr/>
        </p:nvGrpSpPr>
        <p:grpSpPr bwMode="auto">
          <a:xfrm>
            <a:off x="335229" y="4377816"/>
            <a:ext cx="8575675" cy="762000"/>
            <a:chOff x="332714" y="3672312"/>
            <a:chExt cx="8576650" cy="762000"/>
          </a:xfrm>
        </p:grpSpPr>
        <p:sp>
          <p:nvSpPr>
            <p:cNvPr id="29" name="Rounded Rectangle 28"/>
            <p:cNvSpPr/>
            <p:nvPr/>
          </p:nvSpPr>
          <p:spPr>
            <a:xfrm>
              <a:off x="2050584" y="3672312"/>
              <a:ext cx="6858780"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fontAlgn="ctr">
                <a:defRPr/>
              </a:pPr>
              <a:r>
                <a:rPr lang="en-US">
                  <a:solidFill>
                    <a:prstClr val="black"/>
                  </a:solidFill>
                </a:rPr>
                <a:t>Supporting Students Across the </a:t>
              </a:r>
              <a:r>
                <a:rPr lang="en-US" smtClean="0">
                  <a:solidFill>
                    <a:prstClr val="black"/>
                  </a:solidFill>
                </a:rPr>
                <a:t>Tiers</a:t>
              </a:r>
              <a:endParaRPr lang="en-US">
                <a:solidFill>
                  <a:prstClr val="white"/>
                </a:solidFill>
                <a:ea typeface="ＭＳ Ｐゴシック" charset="0"/>
              </a:endParaRPr>
            </a:p>
          </p:txBody>
        </p:sp>
        <p:sp>
          <p:nvSpPr>
            <p:cNvPr id="30" name="Rounded Rectangle 29"/>
            <p:cNvSpPr>
              <a:spLocks noChangeArrowheads="1"/>
            </p:cNvSpPr>
            <p:nvPr/>
          </p:nvSpPr>
          <p:spPr bwMode="auto">
            <a:xfrm>
              <a:off x="332714" y="3672312"/>
              <a:ext cx="195099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smtClean="0">
                  <a:solidFill>
                    <a:prstClr val="black"/>
                  </a:solidFill>
                </a:rPr>
                <a:t>3/13/18</a:t>
              </a:r>
              <a:endParaRPr lang="en-US" b="1">
                <a:solidFill>
                  <a:prstClr val="black"/>
                </a:solidFill>
              </a:endParaRPr>
            </a:p>
            <a:p>
              <a:pPr algn="ctr">
                <a:defRPr/>
              </a:pPr>
              <a:r>
                <a:rPr lang="en-US">
                  <a:solidFill>
                    <a:prstClr val="black"/>
                  </a:solidFill>
                </a:rPr>
                <a:t>5:00-7:00 PM</a:t>
              </a:r>
            </a:p>
          </p:txBody>
        </p:sp>
      </p:grpSp>
      <p:grpSp>
        <p:nvGrpSpPr>
          <p:cNvPr id="31" name="Group 8"/>
          <p:cNvGrpSpPr>
            <a:grpSpLocks/>
          </p:cNvGrpSpPr>
          <p:nvPr/>
        </p:nvGrpSpPr>
        <p:grpSpPr bwMode="auto">
          <a:xfrm>
            <a:off x="335228" y="5329090"/>
            <a:ext cx="8575676" cy="762000"/>
            <a:chOff x="283674" y="5252637"/>
            <a:chExt cx="8576651" cy="762000"/>
          </a:xfrm>
        </p:grpSpPr>
        <p:sp>
          <p:nvSpPr>
            <p:cNvPr id="32" name="Rounded Rectangle 31"/>
            <p:cNvSpPr/>
            <p:nvPr/>
          </p:nvSpPr>
          <p:spPr>
            <a:xfrm>
              <a:off x="2001545" y="5252637"/>
              <a:ext cx="6858780"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fontAlgn="ctr">
                <a:defRPr/>
              </a:pPr>
              <a:r>
                <a:rPr lang="en-US" smtClean="0">
                  <a:solidFill>
                    <a:prstClr val="black"/>
                  </a:solidFill>
                </a:rPr>
                <a:t>Planning for the Year Ahead</a:t>
              </a:r>
              <a:endParaRPr lang="en-US">
                <a:solidFill>
                  <a:prstClr val="white"/>
                </a:solidFill>
                <a:ea typeface="ＭＳ Ｐゴシック" charset="0"/>
              </a:endParaRPr>
            </a:p>
          </p:txBody>
        </p:sp>
        <p:sp>
          <p:nvSpPr>
            <p:cNvPr id="33" name="Rounded Rectangle 32"/>
            <p:cNvSpPr>
              <a:spLocks noChangeArrowheads="1"/>
            </p:cNvSpPr>
            <p:nvPr/>
          </p:nvSpPr>
          <p:spPr bwMode="auto">
            <a:xfrm>
              <a:off x="283674" y="5252637"/>
              <a:ext cx="195099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smtClean="0">
                  <a:solidFill>
                    <a:prstClr val="black"/>
                  </a:solidFill>
                </a:rPr>
                <a:t>4/3/18</a:t>
              </a:r>
              <a:endParaRPr lang="en-US" b="1">
                <a:solidFill>
                  <a:prstClr val="black"/>
                </a:solidFill>
              </a:endParaRPr>
            </a:p>
            <a:p>
              <a:pPr algn="ctr">
                <a:defRPr/>
              </a:pPr>
              <a:r>
                <a:rPr lang="en-US">
                  <a:solidFill>
                    <a:prstClr val="black"/>
                  </a:solidFill>
                </a:rPr>
                <a:t>5:00-7:00 PM</a:t>
              </a:r>
            </a:p>
          </p:txBody>
        </p:sp>
      </p:grpSp>
      <p:sp>
        <p:nvSpPr>
          <p:cNvPr id="18" name="5-Point Star 17"/>
          <p:cNvSpPr/>
          <p:nvPr/>
        </p:nvSpPr>
        <p:spPr>
          <a:xfrm>
            <a:off x="115917" y="3615274"/>
            <a:ext cx="438622" cy="384464"/>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115917" y="4566546"/>
            <a:ext cx="438622" cy="384464"/>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115917" y="5491137"/>
            <a:ext cx="438622" cy="384464"/>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083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4" grpId="0" animBg="1"/>
      <p:bldP spid="3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347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 name="Original Triangle" descr="Triangle 3.jpg"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986105"/>
            <a:ext cx="8420100" cy="5821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94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287842" y="100114"/>
            <a:ext cx="1788780" cy="1978944"/>
          </a:xfrm>
          <a:prstGeom prst="rect">
            <a:avLst/>
          </a:prstGeom>
        </p:spPr>
      </p:pic>
      <p:sp>
        <p:nvSpPr>
          <p:cNvPr id="2" name="Title 1"/>
          <p:cNvSpPr>
            <a:spLocks noGrp="1"/>
          </p:cNvSpPr>
          <p:nvPr>
            <p:ph type="title"/>
          </p:nvPr>
        </p:nvSpPr>
        <p:spPr/>
        <p:txBody>
          <a:bodyPr>
            <a:noAutofit/>
          </a:bodyPr>
          <a:lstStyle/>
          <a:p>
            <a:pPr algn="ctr"/>
            <a:r>
              <a:rPr lang="en-US" dirty="0" smtClean="0"/>
              <a:t/>
            </a:r>
            <a:br>
              <a:rPr lang="en-US" dirty="0" smtClean="0"/>
            </a:br>
            <a:r>
              <a:rPr lang="en-US" dirty="0" smtClean="0"/>
              <a:t>Goals for this </a:t>
            </a:r>
            <a:br>
              <a:rPr lang="en-US" dirty="0" smtClean="0"/>
            </a:br>
            <a:r>
              <a:rPr lang="en-US" dirty="0" smtClean="0"/>
              <a:t>Implementation Year</a:t>
            </a:r>
            <a:br>
              <a:rPr lang="en-US" dirty="0" smtClean="0"/>
            </a:br>
            <a:endParaRPr lang="en-US" dirty="0"/>
          </a:p>
        </p:txBody>
      </p:sp>
      <p:sp>
        <p:nvSpPr>
          <p:cNvPr id="3" name="Content Placeholder 2"/>
          <p:cNvSpPr>
            <a:spLocks noGrp="1"/>
          </p:cNvSpPr>
          <p:nvPr>
            <p:ph idx="1"/>
          </p:nvPr>
        </p:nvSpPr>
        <p:spPr/>
        <p:txBody>
          <a:bodyPr>
            <a:noAutofit/>
          </a:bodyPr>
          <a:lstStyle/>
          <a:p>
            <a:pPr>
              <a:spcBef>
                <a:spcPts val="600"/>
              </a:spcBef>
            </a:pPr>
            <a:r>
              <a:rPr lang="en-US" sz="2400" dirty="0" smtClean="0"/>
              <a:t>Establish effective Ci3T Leadership Team structures</a:t>
            </a:r>
          </a:p>
          <a:p>
            <a:pPr>
              <a:spcBef>
                <a:spcPts val="600"/>
              </a:spcBef>
            </a:pPr>
            <a:r>
              <a:rPr lang="en-US" sz="2400" dirty="0" smtClean="0"/>
              <a:t>Gain a deeper understanding of Ci3T models of prevention</a:t>
            </a:r>
          </a:p>
          <a:p>
            <a:pPr>
              <a:spcBef>
                <a:spcPts val="600"/>
              </a:spcBef>
            </a:pPr>
            <a:r>
              <a:rPr lang="en-US" sz="2400" dirty="0" smtClean="0"/>
              <a:t>Implement your school’s plan with high fidelity</a:t>
            </a:r>
          </a:p>
          <a:p>
            <a:pPr>
              <a:spcBef>
                <a:spcPts val="600"/>
              </a:spcBef>
            </a:pPr>
            <a:r>
              <a:rPr lang="en-US" sz="2400" dirty="0" smtClean="0"/>
              <a:t>Collect and use social validity and treatment integrity data to monitor Ci3T plan implementation</a:t>
            </a:r>
          </a:p>
          <a:p>
            <a:pPr>
              <a:spcBef>
                <a:spcPts val="600"/>
              </a:spcBef>
            </a:pPr>
            <a:r>
              <a:rPr lang="en-US" sz="2400" dirty="0" smtClean="0"/>
              <a:t>Collect student academic and behavioral screening and outcome data to inform Ci3T implementation efforts</a:t>
            </a:r>
          </a:p>
          <a:p>
            <a:pPr>
              <a:spcBef>
                <a:spcPts val="600"/>
              </a:spcBef>
            </a:pPr>
            <a:r>
              <a:rPr lang="en-US" sz="2400" dirty="0" smtClean="0"/>
              <a:t>Share data and communicated Ci3T practices with all stakeholders regularly (e.g., monthly, quarterly)</a:t>
            </a:r>
          </a:p>
          <a:p>
            <a:pPr>
              <a:spcBef>
                <a:spcPts val="600"/>
              </a:spcBef>
            </a:pPr>
            <a:r>
              <a:rPr lang="en-US" sz="2400" dirty="0" smtClean="0"/>
              <a:t>Identify </a:t>
            </a:r>
            <a:r>
              <a:rPr lang="en-US" sz="2400" dirty="0"/>
              <a:t>areas of additional professional </a:t>
            </a:r>
            <a:r>
              <a:rPr lang="en-US" sz="2400" dirty="0" smtClean="0"/>
              <a:t>learning </a:t>
            </a:r>
            <a:r>
              <a:rPr lang="en-US" sz="2400" dirty="0"/>
              <a:t>for faculty and </a:t>
            </a:r>
            <a:r>
              <a:rPr lang="en-US" sz="2400" dirty="0" smtClean="0"/>
              <a:t>staff and support faculty and staff access to professional learning</a:t>
            </a:r>
          </a:p>
          <a:p>
            <a:pPr>
              <a:spcBef>
                <a:spcPts val="600"/>
              </a:spcBef>
            </a:pPr>
            <a:r>
              <a:rPr lang="en-US" sz="2400" dirty="0"/>
              <a:t>Address </a:t>
            </a:r>
            <a:r>
              <a:rPr lang="en-US" sz="2400" dirty="0" smtClean="0"/>
              <a:t>any barriers to </a:t>
            </a:r>
            <a:r>
              <a:rPr lang="en-US" sz="2400" dirty="0"/>
              <a:t>implementing your Ci3T </a:t>
            </a:r>
            <a:r>
              <a:rPr lang="en-US" sz="2400" dirty="0" smtClean="0"/>
              <a:t>model</a:t>
            </a:r>
          </a:p>
          <a:p>
            <a:pPr marL="0" indent="0">
              <a:spcBef>
                <a:spcPts val="600"/>
              </a:spcBef>
              <a:buNone/>
            </a:pPr>
            <a:endParaRPr lang="en-US" sz="2400" dirty="0" smtClean="0"/>
          </a:p>
        </p:txBody>
      </p:sp>
    </p:spTree>
    <p:extLst>
      <p:ext uri="{BB962C8B-B14F-4D97-AF65-F5344CB8AC3E}">
        <p14:creationId xmlns:p14="http://schemas.microsoft.com/office/powerpoint/2010/main" val="1984744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p:cNvSpPr txBox="1">
            <a:spLocks/>
          </p:cNvSpPr>
          <p:nvPr/>
        </p:nvSpPr>
        <p:spPr>
          <a:xfrm>
            <a:off x="1828800" y="341221"/>
            <a:ext cx="5281613" cy="197277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l"/>
            <a:r>
              <a:rPr lang="en-US" sz="3200" dirty="0" smtClean="0">
                <a:solidFill>
                  <a:prstClr val="black"/>
                </a:solidFill>
                <a:latin typeface="Calibri" panose="020F0502020204030204"/>
              </a:rPr>
              <a:t>Let’s talk… </a:t>
            </a:r>
            <a:r>
              <a:rPr lang="en-US" sz="3200" dirty="0">
                <a:solidFill>
                  <a:schemeClr val="accent1"/>
                </a:solidFill>
                <a:latin typeface="Calibri" panose="020F0502020204030204"/>
              </a:rPr>
              <a:t>A</a:t>
            </a:r>
            <a:r>
              <a:rPr lang="en-US" sz="3200" dirty="0" smtClean="0">
                <a:solidFill>
                  <a:schemeClr val="accent1"/>
                </a:solidFill>
                <a:latin typeface="Calibri" panose="020F0502020204030204"/>
              </a:rPr>
              <a:t>nd make plans!</a:t>
            </a:r>
          </a:p>
          <a:p>
            <a:pPr marL="457200" indent="-457200" algn="l">
              <a:buFont typeface="+mj-lt"/>
              <a:buAutoNum type="arabicPeriod"/>
            </a:pPr>
            <a:r>
              <a:rPr lang="en-US" sz="2400" dirty="0" smtClean="0">
                <a:solidFill>
                  <a:prstClr val="black"/>
                </a:solidFill>
                <a:latin typeface="Calibri" panose="020F0502020204030204"/>
              </a:rPr>
              <a:t>What </a:t>
            </a:r>
            <a:r>
              <a:rPr lang="en-US" sz="2400" dirty="0">
                <a:solidFill>
                  <a:prstClr val="black"/>
                </a:solidFill>
                <a:latin typeface="Calibri" panose="020F0502020204030204"/>
              </a:rPr>
              <a:t>did I</a:t>
            </a:r>
            <a:r>
              <a:rPr lang="en-US" sz="2400" dirty="0" smtClean="0">
                <a:solidFill>
                  <a:prstClr val="black"/>
                </a:solidFill>
                <a:latin typeface="Calibri" panose="020F0502020204030204"/>
              </a:rPr>
              <a:t> learn?</a:t>
            </a:r>
          </a:p>
          <a:p>
            <a:pPr marL="457200" indent="-457200" algn="l">
              <a:buFont typeface="+mj-lt"/>
              <a:buAutoNum type="arabicPeriod"/>
            </a:pPr>
            <a:r>
              <a:rPr lang="en-US" sz="2400" dirty="0" smtClean="0">
                <a:solidFill>
                  <a:prstClr val="black"/>
                </a:solidFill>
                <a:latin typeface="Calibri" panose="020F0502020204030204"/>
              </a:rPr>
              <a:t>How </a:t>
            </a:r>
            <a:r>
              <a:rPr lang="en-US" sz="2400" dirty="0">
                <a:solidFill>
                  <a:prstClr val="black"/>
                </a:solidFill>
                <a:latin typeface="Calibri" panose="020F0502020204030204"/>
              </a:rPr>
              <a:t>will I take this information back to my faculty, staff, and parents</a:t>
            </a:r>
            <a:r>
              <a:rPr lang="en-US" sz="2400" dirty="0" smtClean="0">
                <a:solidFill>
                  <a:prstClr val="black"/>
                </a:solidFill>
                <a:latin typeface="Calibri" panose="020F0502020204030204"/>
              </a:rPr>
              <a:t>?</a:t>
            </a:r>
            <a:endParaRPr lang="en-US" sz="2400" dirty="0">
              <a:solidFill>
                <a:prstClr val="black"/>
              </a:solidFill>
              <a:latin typeface="Calibri" panose="020F0502020204030204"/>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534168" y="2055328"/>
            <a:ext cx="4075664" cy="14834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534168" y="2055328"/>
            <a:ext cx="4075664" cy="14834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534168" y="2055328"/>
            <a:ext cx="4075664" cy="14834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534168" y="2055328"/>
            <a:ext cx="4075664" cy="14834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534168" y="2055328"/>
            <a:ext cx="4075664" cy="1483450"/>
          </a:xfrm>
          <a:prstGeom prst="rect">
            <a:avLst/>
          </a:prstGeom>
          <a:noFill/>
          <a:ln w="9525">
            <a:noFill/>
            <a:miter lim="800000"/>
            <a:headEnd/>
            <a:tailEnd/>
          </a:ln>
        </p:spPr>
      </p:pic>
      <p:pic>
        <p:nvPicPr>
          <p:cNvPr id="15" name="Picture 41" descr="5yellow"/>
          <p:cNvPicPr>
            <a:picLocks noChangeAspect="1" noChangeArrowheads="1"/>
          </p:cNvPicPr>
          <p:nvPr/>
        </p:nvPicPr>
        <p:blipFill>
          <a:blip r:embed="rId8" cstate="print"/>
          <a:srcRect/>
          <a:stretch>
            <a:fillRect/>
          </a:stretch>
        </p:blipFill>
        <p:spPr bwMode="auto">
          <a:xfrm>
            <a:off x="2534168" y="2055328"/>
            <a:ext cx="4075664" cy="1483450"/>
          </a:xfrm>
          <a:prstGeom prst="rect">
            <a:avLst/>
          </a:prstGeom>
          <a:noFill/>
          <a:ln w="9525">
            <a:noFill/>
            <a:miter lim="800000"/>
            <a:headEnd/>
            <a:tailEnd/>
          </a:ln>
        </p:spPr>
      </p:pic>
      <p:pic>
        <p:nvPicPr>
          <p:cNvPr id="16" name="Picture 40" descr="4yellow"/>
          <p:cNvPicPr>
            <a:picLocks noChangeAspect="1" noChangeArrowheads="1"/>
          </p:cNvPicPr>
          <p:nvPr/>
        </p:nvPicPr>
        <p:blipFill>
          <a:blip r:embed="rId9" cstate="print"/>
          <a:srcRect/>
          <a:stretch>
            <a:fillRect/>
          </a:stretch>
        </p:blipFill>
        <p:spPr bwMode="auto">
          <a:xfrm>
            <a:off x="2534168" y="2055328"/>
            <a:ext cx="4075664" cy="1483450"/>
          </a:xfrm>
          <a:prstGeom prst="rect">
            <a:avLst/>
          </a:prstGeom>
          <a:noFill/>
          <a:ln w="9525">
            <a:noFill/>
            <a:miter lim="800000"/>
            <a:headEnd/>
            <a:tailEnd/>
          </a:ln>
        </p:spPr>
      </p:pic>
      <p:pic>
        <p:nvPicPr>
          <p:cNvPr id="17" name="Picture 39" descr="3yellow"/>
          <p:cNvPicPr>
            <a:picLocks noChangeAspect="1" noChangeArrowheads="1"/>
          </p:cNvPicPr>
          <p:nvPr/>
        </p:nvPicPr>
        <p:blipFill>
          <a:blip r:embed="rId10" cstate="print"/>
          <a:srcRect/>
          <a:stretch>
            <a:fillRect/>
          </a:stretch>
        </p:blipFill>
        <p:spPr bwMode="auto">
          <a:xfrm>
            <a:off x="2534168" y="2055328"/>
            <a:ext cx="4075664" cy="1483450"/>
          </a:xfrm>
          <a:prstGeom prst="rect">
            <a:avLst/>
          </a:prstGeom>
          <a:noFill/>
          <a:ln w="9525">
            <a:noFill/>
            <a:miter lim="800000"/>
            <a:headEnd/>
            <a:tailEnd/>
          </a:ln>
        </p:spPr>
      </p:pic>
      <p:pic>
        <p:nvPicPr>
          <p:cNvPr id="18" name="Picture 38" descr="2yellow"/>
          <p:cNvPicPr>
            <a:picLocks noChangeAspect="1" noChangeArrowheads="1"/>
          </p:cNvPicPr>
          <p:nvPr/>
        </p:nvPicPr>
        <p:blipFill>
          <a:blip r:embed="rId11" cstate="print"/>
          <a:srcRect/>
          <a:stretch>
            <a:fillRect/>
          </a:stretch>
        </p:blipFill>
        <p:spPr bwMode="auto">
          <a:xfrm>
            <a:off x="2534168" y="2055328"/>
            <a:ext cx="4075664" cy="1483450"/>
          </a:xfrm>
          <a:prstGeom prst="rect">
            <a:avLst/>
          </a:prstGeom>
          <a:noFill/>
          <a:ln w="9525">
            <a:noFill/>
            <a:miter lim="800000"/>
            <a:headEnd/>
            <a:tailEnd/>
          </a:ln>
        </p:spPr>
      </p:pic>
      <p:pic>
        <p:nvPicPr>
          <p:cNvPr id="20" name="Picture 33" descr="1yellow"/>
          <p:cNvPicPr>
            <a:picLocks noChangeAspect="1" noChangeArrowheads="1"/>
          </p:cNvPicPr>
          <p:nvPr/>
        </p:nvPicPr>
        <p:blipFill>
          <a:blip r:embed="rId12" cstate="print"/>
          <a:srcRect/>
          <a:stretch>
            <a:fillRect/>
          </a:stretch>
        </p:blipFill>
        <p:spPr bwMode="auto">
          <a:xfrm>
            <a:off x="2534168" y="2055328"/>
            <a:ext cx="4075664" cy="1483450"/>
          </a:xfrm>
          <a:prstGeom prst="rect">
            <a:avLst/>
          </a:prstGeom>
          <a:noFill/>
          <a:ln w="9525">
            <a:noFill/>
            <a:miter lim="800000"/>
            <a:headEnd/>
            <a:tailEnd/>
          </a:ln>
        </p:spPr>
      </p:pic>
      <p:pic>
        <p:nvPicPr>
          <p:cNvPr id="21" name="Picture 36" descr="30seconds_yellow"/>
          <p:cNvPicPr>
            <a:picLocks noChangeAspect="1" noChangeArrowheads="1"/>
          </p:cNvPicPr>
          <p:nvPr/>
        </p:nvPicPr>
        <p:blipFill>
          <a:blip r:embed="rId13" cstate="print"/>
          <a:srcRect/>
          <a:stretch>
            <a:fillRect/>
          </a:stretch>
        </p:blipFill>
        <p:spPr bwMode="auto">
          <a:xfrm>
            <a:off x="2534168" y="2055328"/>
            <a:ext cx="4075664" cy="1483450"/>
          </a:xfrm>
          <a:prstGeom prst="rect">
            <a:avLst/>
          </a:prstGeom>
          <a:noFill/>
          <a:ln w="9525">
            <a:noFill/>
            <a:miter lim="800000"/>
            <a:headEnd/>
            <a:tailEnd/>
          </a:ln>
        </p:spPr>
      </p:pic>
      <p:pic>
        <p:nvPicPr>
          <p:cNvPr id="22" name="Picture 32" descr="00seconds_yellow"/>
          <p:cNvPicPr>
            <a:picLocks noChangeAspect="1" noChangeArrowheads="1"/>
          </p:cNvPicPr>
          <p:nvPr/>
        </p:nvPicPr>
        <p:blipFill>
          <a:blip r:embed="rId14" cstate="print"/>
          <a:srcRect/>
          <a:stretch>
            <a:fillRect/>
          </a:stretch>
        </p:blipFill>
        <p:spPr bwMode="auto">
          <a:xfrm>
            <a:off x="2534168" y="2055328"/>
            <a:ext cx="4075664" cy="1483450"/>
          </a:xfrm>
          <a:prstGeom prst="rect">
            <a:avLst/>
          </a:prstGeom>
          <a:noFill/>
          <a:ln w="9525">
            <a:noFill/>
            <a:miter lim="800000"/>
            <a:headEnd/>
            <a:tailEnd/>
          </a:ln>
        </p:spPr>
      </p:pic>
    </p:spTree>
    <p:extLst>
      <p:ext uri="{BB962C8B-B14F-4D97-AF65-F5344CB8AC3E}">
        <p14:creationId xmlns:p14="http://schemas.microsoft.com/office/powerpoint/2010/main" val="2721813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Please Take a Minute to Get Organized</a:t>
            </a:r>
            <a:endParaRPr lang="en-US"/>
          </a:p>
        </p:txBody>
      </p:sp>
      <p:sp>
        <p:nvSpPr>
          <p:cNvPr id="5" name="Text Placeholder 5"/>
          <p:cNvSpPr>
            <a:spLocks noGrp="1"/>
          </p:cNvSpPr>
          <p:nvPr>
            <p:ph idx="1"/>
          </p:nvPr>
        </p:nvSpPr>
        <p:spPr>
          <a:xfrm>
            <a:off x="628650" y="1740509"/>
            <a:ext cx="8515350" cy="4351338"/>
          </a:xfrm>
        </p:spPr>
        <p:txBody>
          <a:bodyPr/>
          <a:lstStyle/>
          <a:p>
            <a:pPr marL="0" indent="0">
              <a:buNone/>
            </a:pPr>
            <a:r>
              <a:rPr lang="en-US" smtClean="0"/>
              <a:t>Please stay until all materials are organized.</a:t>
            </a:r>
          </a:p>
          <a:p>
            <a:r>
              <a:rPr lang="en-US" smtClean="0"/>
              <a:t>Team Materials:</a:t>
            </a:r>
          </a:p>
          <a:p>
            <a:pPr lvl="1"/>
            <a:r>
              <a:rPr lang="en-US" smtClean="0"/>
              <a:t>Save all documents with your school initials at the</a:t>
            </a:r>
            <a:br>
              <a:rPr lang="en-US" smtClean="0"/>
            </a:br>
            <a:r>
              <a:rPr lang="en-US" smtClean="0"/>
              <a:t>beginning and the date at the end of the file name.</a:t>
            </a:r>
          </a:p>
          <a:p>
            <a:pPr lvl="2"/>
            <a:r>
              <a:rPr lang="en-US" b="1" smtClean="0">
                <a:solidFill>
                  <a:srgbClr val="FF0000"/>
                </a:solidFill>
              </a:rPr>
              <a:t>XXS</a:t>
            </a:r>
            <a:r>
              <a:rPr lang="en-US" b="1" smtClean="0"/>
              <a:t> IM18 Ci3T Leadership Team Meeting Agenda </a:t>
            </a:r>
            <a:r>
              <a:rPr lang="en-US" b="1" smtClean="0">
                <a:solidFill>
                  <a:srgbClr val="FF0000"/>
                </a:solidFill>
              </a:rPr>
              <a:t>YYYY MM DD</a:t>
            </a:r>
            <a:r>
              <a:rPr lang="en-US" b="1" smtClean="0"/>
              <a:t>.docx</a:t>
            </a:r>
          </a:p>
          <a:p>
            <a:pPr lvl="2"/>
            <a:r>
              <a:rPr lang="en-US" smtClean="0"/>
              <a:t>Save to your school’s Dropbox folder</a:t>
            </a:r>
          </a:p>
          <a:p>
            <a:pPr lvl="1"/>
            <a:r>
              <a:rPr lang="en-US" smtClean="0"/>
              <a:t>Clearly identify the person(s) on your team </a:t>
            </a:r>
            <a:br>
              <a:rPr lang="en-US" smtClean="0"/>
            </a:br>
            <a:r>
              <a:rPr lang="en-US" smtClean="0"/>
              <a:t>in charge of each action item listed on the agenda.</a:t>
            </a:r>
          </a:p>
          <a:p>
            <a:endParaRPr lang="en-US" smtClean="0"/>
          </a:p>
          <a:p>
            <a:endParaRPr lang="en-US"/>
          </a:p>
        </p:txBody>
      </p:sp>
      <p:sp>
        <p:nvSpPr>
          <p:cNvPr id="6" name="Explosion 1 5"/>
          <p:cNvSpPr/>
          <p:nvPr/>
        </p:nvSpPr>
        <p:spPr>
          <a:xfrm rot="20817558">
            <a:off x="-5027" y="4645729"/>
            <a:ext cx="2209800" cy="22860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914400"/>
            <a:r>
              <a:rPr lang="en-US" sz="2400" b="1" smtClean="0">
                <a:solidFill>
                  <a:prstClr val="white"/>
                </a:solidFill>
              </a:rPr>
              <a:t>Thank you!</a:t>
            </a:r>
            <a:endParaRPr lang="en-US" sz="2400" b="1">
              <a:solidFill>
                <a:prstClr val="white"/>
              </a:solidFill>
            </a:endParaRPr>
          </a:p>
        </p:txBody>
      </p:sp>
    </p:spTree>
    <p:extLst>
      <p:ext uri="{BB962C8B-B14F-4D97-AF65-F5344CB8AC3E}">
        <p14:creationId xmlns:p14="http://schemas.microsoft.com/office/powerpoint/2010/main" val="2947850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Wrap Up and Preview</a:t>
            </a:r>
            <a:endParaRPr lang="en-US"/>
          </a:p>
        </p:txBody>
      </p:sp>
      <p:sp>
        <p:nvSpPr>
          <p:cNvPr id="3" name="Text Placeholder 2"/>
          <p:cNvSpPr>
            <a:spLocks noGrp="1"/>
          </p:cNvSpPr>
          <p:nvPr>
            <p:ph type="body" idx="1"/>
          </p:nvPr>
        </p:nvSpPr>
        <p:spPr>
          <a:xfrm>
            <a:off x="629842" y="1681163"/>
            <a:ext cx="3868340" cy="446020"/>
          </a:xfrm>
        </p:spPr>
        <p:txBody>
          <a:bodyPr/>
          <a:lstStyle/>
          <a:p>
            <a:r>
              <a:rPr lang="en-US" dirty="0" smtClean="0"/>
              <a:t>Today’s Review</a:t>
            </a:r>
            <a:endParaRPr lang="en-US" dirty="0"/>
          </a:p>
        </p:txBody>
      </p:sp>
      <p:sp>
        <p:nvSpPr>
          <p:cNvPr id="4" name="Content Placeholder 3"/>
          <p:cNvSpPr>
            <a:spLocks noGrp="1"/>
          </p:cNvSpPr>
          <p:nvPr>
            <p:ph sz="half" idx="2"/>
          </p:nvPr>
        </p:nvSpPr>
        <p:spPr>
          <a:xfrm>
            <a:off x="629842" y="2127184"/>
            <a:ext cx="3868340" cy="4730816"/>
          </a:xfrm>
        </p:spPr>
        <p:txBody>
          <a:bodyPr>
            <a:normAutofit fontScale="92500" lnSpcReduction="10000"/>
          </a:bodyPr>
          <a:lstStyle/>
          <a:p>
            <a:r>
              <a:rPr lang="en-US" dirty="0"/>
              <a:t>Prepare to collect social validity and treatment integrity data</a:t>
            </a:r>
          </a:p>
          <a:p>
            <a:r>
              <a:rPr lang="en-US" dirty="0"/>
              <a:t>Use screening data to inform instruction at Tier 1, Tier 2, and Tier 3</a:t>
            </a:r>
          </a:p>
          <a:p>
            <a:r>
              <a:rPr lang="en-US" dirty="0" smtClean="0"/>
              <a:t>Communicate </a:t>
            </a:r>
            <a:r>
              <a:rPr lang="en-US" dirty="0"/>
              <a:t>with all stakeholders:</a:t>
            </a:r>
          </a:p>
          <a:p>
            <a:pPr lvl="1"/>
            <a:r>
              <a:rPr lang="en-US" dirty="0"/>
              <a:t>District</a:t>
            </a:r>
          </a:p>
          <a:p>
            <a:pPr lvl="1"/>
            <a:r>
              <a:rPr lang="en-US" dirty="0"/>
              <a:t>Ci3T Leadership Team</a:t>
            </a:r>
          </a:p>
          <a:p>
            <a:pPr lvl="1"/>
            <a:r>
              <a:rPr lang="en-US" dirty="0"/>
              <a:t>Faculty and staff</a:t>
            </a:r>
          </a:p>
          <a:p>
            <a:pPr lvl="1"/>
            <a:r>
              <a:rPr lang="en-US" dirty="0"/>
              <a:t>Students, parents, community</a:t>
            </a:r>
          </a:p>
        </p:txBody>
      </p:sp>
      <p:sp>
        <p:nvSpPr>
          <p:cNvPr id="5" name="Text Placeholder 4"/>
          <p:cNvSpPr>
            <a:spLocks noGrp="1"/>
          </p:cNvSpPr>
          <p:nvPr>
            <p:ph type="body" sz="quarter" idx="3"/>
          </p:nvPr>
        </p:nvSpPr>
        <p:spPr>
          <a:xfrm>
            <a:off x="4629150" y="1681163"/>
            <a:ext cx="3887391" cy="446020"/>
          </a:xfrm>
        </p:spPr>
        <p:txBody>
          <a:bodyPr/>
          <a:lstStyle/>
          <a:p>
            <a:r>
              <a:rPr lang="en-US" dirty="0" smtClean="0"/>
              <a:t>Next Session Preview</a:t>
            </a:r>
            <a:endParaRPr lang="en-US" dirty="0"/>
          </a:p>
        </p:txBody>
      </p:sp>
      <p:sp>
        <p:nvSpPr>
          <p:cNvPr id="6" name="Content Placeholder 5"/>
          <p:cNvSpPr>
            <a:spLocks noGrp="1"/>
          </p:cNvSpPr>
          <p:nvPr>
            <p:ph sz="quarter" idx="4"/>
          </p:nvPr>
        </p:nvSpPr>
        <p:spPr>
          <a:xfrm>
            <a:off x="4629150" y="2127184"/>
            <a:ext cx="3887391" cy="4730815"/>
          </a:xfrm>
        </p:spPr>
        <p:txBody>
          <a:bodyPr>
            <a:normAutofit/>
          </a:bodyPr>
          <a:lstStyle/>
          <a:p>
            <a:pPr lvl="0"/>
            <a:r>
              <a:rPr lang="en-US" dirty="0"/>
              <a:t>Reviewing </a:t>
            </a:r>
            <a:r>
              <a:rPr lang="en-US" dirty="0" smtClean="0"/>
              <a:t>your implementation data</a:t>
            </a:r>
            <a:endParaRPr lang="en-US" dirty="0"/>
          </a:p>
          <a:p>
            <a:pPr lvl="0"/>
            <a:r>
              <a:rPr lang="en-US" dirty="0"/>
              <a:t>Using </a:t>
            </a:r>
            <a:r>
              <a:rPr lang="en-US" dirty="0" smtClean="0"/>
              <a:t>your data to support your faculty and staff  </a:t>
            </a:r>
            <a:endParaRPr lang="en-US" dirty="0"/>
          </a:p>
          <a:p>
            <a:pPr lvl="0"/>
            <a:r>
              <a:rPr lang="en-US" dirty="0"/>
              <a:t>Using </a:t>
            </a:r>
            <a:r>
              <a:rPr lang="en-US" dirty="0" smtClean="0"/>
              <a:t>your data to support students</a:t>
            </a:r>
            <a:endParaRPr lang="en-US" dirty="0"/>
          </a:p>
        </p:txBody>
      </p:sp>
    </p:spTree>
    <p:extLst>
      <p:ext uri="{BB962C8B-B14F-4D97-AF65-F5344CB8AC3E}">
        <p14:creationId xmlns:p14="http://schemas.microsoft.com/office/powerpoint/2010/main" val="103917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453490" y="842861"/>
          <a:ext cx="7690509" cy="5301111"/>
        </p:xfrm>
        <a:graphic>
          <a:graphicData uri="http://schemas.openxmlformats.org/drawingml/2006/table">
            <a:tbl>
              <a:tblPr firstRow="1" bandRow="1">
                <a:tableStyleId>{5C22544A-7EE6-4342-B048-85BDC9FD1C3A}</a:tableStyleId>
              </a:tblPr>
              <a:tblGrid>
                <a:gridCol w="854501">
                  <a:extLst>
                    <a:ext uri="{9D8B030D-6E8A-4147-A177-3AD203B41FA5}">
                      <a16:colId xmlns:a16="http://schemas.microsoft.com/office/drawing/2014/main" val="20001"/>
                    </a:ext>
                  </a:extLst>
                </a:gridCol>
                <a:gridCol w="854501">
                  <a:extLst>
                    <a:ext uri="{9D8B030D-6E8A-4147-A177-3AD203B41FA5}">
                      <a16:colId xmlns:a16="http://schemas.microsoft.com/office/drawing/2014/main" val="20002"/>
                    </a:ext>
                  </a:extLst>
                </a:gridCol>
                <a:gridCol w="854501">
                  <a:extLst>
                    <a:ext uri="{9D8B030D-6E8A-4147-A177-3AD203B41FA5}">
                      <a16:colId xmlns:a16="http://schemas.microsoft.com/office/drawing/2014/main" val="20003"/>
                    </a:ext>
                  </a:extLst>
                </a:gridCol>
                <a:gridCol w="854501">
                  <a:extLst>
                    <a:ext uri="{9D8B030D-6E8A-4147-A177-3AD203B41FA5}">
                      <a16:colId xmlns:a16="http://schemas.microsoft.com/office/drawing/2014/main" val="20004"/>
                    </a:ext>
                  </a:extLst>
                </a:gridCol>
                <a:gridCol w="854501">
                  <a:extLst>
                    <a:ext uri="{9D8B030D-6E8A-4147-A177-3AD203B41FA5}">
                      <a16:colId xmlns:a16="http://schemas.microsoft.com/office/drawing/2014/main" val="20005"/>
                    </a:ext>
                  </a:extLst>
                </a:gridCol>
                <a:gridCol w="854501">
                  <a:extLst>
                    <a:ext uri="{9D8B030D-6E8A-4147-A177-3AD203B41FA5}">
                      <a16:colId xmlns:a16="http://schemas.microsoft.com/office/drawing/2014/main" val="20006"/>
                    </a:ext>
                  </a:extLst>
                </a:gridCol>
                <a:gridCol w="854501">
                  <a:extLst>
                    <a:ext uri="{9D8B030D-6E8A-4147-A177-3AD203B41FA5}">
                      <a16:colId xmlns:a16="http://schemas.microsoft.com/office/drawing/2014/main" val="20007"/>
                    </a:ext>
                  </a:extLst>
                </a:gridCol>
                <a:gridCol w="854501">
                  <a:extLst>
                    <a:ext uri="{9D8B030D-6E8A-4147-A177-3AD203B41FA5}">
                      <a16:colId xmlns:a16="http://schemas.microsoft.com/office/drawing/2014/main" val="20008"/>
                    </a:ext>
                  </a:extLst>
                </a:gridCol>
                <a:gridCol w="854501">
                  <a:extLst>
                    <a:ext uri="{9D8B030D-6E8A-4147-A177-3AD203B41FA5}">
                      <a16:colId xmlns:a16="http://schemas.microsoft.com/office/drawing/2014/main" val="20009"/>
                    </a:ext>
                  </a:extLst>
                </a:gridCol>
              </a:tblGrid>
              <a:tr h="414166">
                <a:tc>
                  <a:txBody>
                    <a:bodyPr/>
                    <a:lstStyle/>
                    <a:p>
                      <a:pPr algn="ctr"/>
                      <a:r>
                        <a:rPr lang="en-US" sz="1800" dirty="0" smtClean="0">
                          <a:solidFill>
                            <a:schemeClr val="tx1"/>
                          </a:solidFill>
                          <a:latin typeface="+mn-lt"/>
                        </a:rPr>
                        <a:t>Sep</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Oct</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Nov</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Dec</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Jan</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Feb</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Mar</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Apr</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May</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97280">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8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p>
                    <a:p>
                      <a:pPr algn="ctr"/>
                      <a:r>
                        <a:rPr lang="en-US" sz="1200" dirty="0" smtClean="0">
                          <a:latin typeface="+mn-lt"/>
                        </a:rPr>
                        <a:t>Day 1</a:t>
                      </a:r>
                      <a:endParaRPr lang="en-US" sz="900" baseline="0" dirty="0" smtClean="0">
                        <a:latin typeface="+mn-lt"/>
                      </a:endParaRPr>
                    </a:p>
                    <a:p>
                      <a:pPr algn="ctr"/>
                      <a:r>
                        <a:rPr lang="en-US" sz="900" baseline="0" dirty="0" smtClean="0">
                          <a:latin typeface="+mn-lt"/>
                        </a:rPr>
                        <a:t> </a:t>
                      </a:r>
                    </a:p>
                    <a:p>
                      <a:pPr algn="ctr"/>
                      <a:endParaRPr lang="en-US" sz="900" baseline="0" dirty="0" smtClean="0">
                        <a:latin typeface="+mn-lt"/>
                      </a:endParaRPr>
                    </a:p>
                    <a:p>
                      <a:pPr algn="ctr"/>
                      <a:r>
                        <a:rPr lang="en-US" sz="1100" b="1" baseline="0" dirty="0" smtClean="0">
                          <a:latin typeface="+mn-lt"/>
                        </a:rPr>
                        <a:t>11/14/17</a:t>
                      </a:r>
                    </a:p>
                    <a:p>
                      <a:pPr algn="ctr"/>
                      <a:r>
                        <a:rPr lang="en-US" sz="1100" b="1" baseline="0" dirty="0" smtClean="0">
                          <a:latin typeface="+mn-lt"/>
                        </a:rPr>
                        <a:t>5:00-7:00PM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12/06/17</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01/16/18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5:00-7:00PM</a:t>
                      </a:r>
                      <a:endParaRPr lang="en-US" sz="1100" b="1"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02/13/18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8:00AM-4:00PM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5</a:t>
                      </a: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04/04/18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5:00-7:00PM</a:t>
                      </a:r>
                      <a:endParaRPr lang="en-US" sz="1100" b="1"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05/03/18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8:00AM-4:00PM</a:t>
                      </a:r>
                      <a:endParaRPr lang="en-US" sz="1100" b="1"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2"/>
                  </a:ext>
                </a:extLst>
              </a:tr>
              <a:tr h="8026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algn="ctr"/>
                      <a:r>
                        <a:rPr lang="en-US" sz="1200" baseline="0" dirty="0" smtClean="0">
                          <a:latin typeface="+mn-lt"/>
                        </a:rPr>
                        <a:t>Day 1</a:t>
                      </a:r>
                    </a:p>
                    <a:p>
                      <a:pPr algn="ctr"/>
                      <a:r>
                        <a:rPr lang="en-US" sz="1100" b="1" baseline="0" dirty="0" smtClean="0">
                          <a:latin typeface="+mn-lt"/>
                        </a:rPr>
                        <a:t>09/20/17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11/15/17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smtClean="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 Day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01/17/18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03/13/18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04/03/18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02849015"/>
                  </a:ext>
                </a:extLst>
              </a:tr>
              <a:tr h="1097280">
                <a:tc>
                  <a:txBody>
                    <a:bodyPr/>
                    <a:lstStyle/>
                    <a:p>
                      <a:pPr algn="ct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Technology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10/02/17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9:00AM-12:00PM</a:t>
                      </a:r>
                      <a:endParaRPr lang="en-US"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algn="ctr" defTabSz="914400" rtl="0" eaLnBrk="1" latinLnBrk="0" hangingPunct="1"/>
                      <a:r>
                        <a:rPr kumimoji="0" lang="en-US" sz="1200" b="1" i="0" u="none" strike="noStrike" kern="1200" cap="none" spc="0" normalizeH="0" baseline="0" dirty="0" smtClean="0">
                          <a:ln>
                            <a:noFill/>
                          </a:ln>
                          <a:solidFill>
                            <a:prstClr val="black"/>
                          </a:solidFill>
                          <a:effectLst/>
                          <a:uLnTx/>
                          <a:uFillTx/>
                          <a:latin typeface="+mn-lt"/>
                          <a:ea typeface="+mn-ea"/>
                          <a:cs typeface="+mn-cs"/>
                        </a:rPr>
                        <a:t>Technology Training</a:t>
                      </a:r>
                    </a:p>
                    <a:p>
                      <a:pPr marL="0" algn="ctr" defTabSz="914400" rtl="0" eaLnBrk="1" latinLnBrk="0" hangingPunct="1"/>
                      <a:r>
                        <a:rPr kumimoji="0" lang="en-US" sz="1200" b="0" i="0" u="none" strike="noStrike" kern="1200" cap="none" spc="0" normalizeH="0" baseline="0" dirty="0" smtClean="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11/29/17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5:00-7:00PM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14337536"/>
                  </a:ext>
                </a:extLst>
              </a:tr>
              <a:tr h="960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09/21/17</a:t>
                      </a:r>
                      <a:endParaRPr lang="en-US" sz="1200" b="1"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endParaRPr lang="en-US" sz="15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11/16/17</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12/08/17</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01/18/18</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02/15/18</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mn-lt"/>
                          <a:ea typeface="+mn-ea"/>
                          <a:cs typeface="+mn-cs"/>
                        </a:rPr>
                        <a:t>Session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03/15/18</a:t>
                      </a:r>
                      <a:endParaRPr lang="en-US" sz="1200" b="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mn-lt"/>
                          <a:ea typeface="+mn-ea"/>
                          <a:cs typeface="+mn-cs"/>
                        </a:rPr>
                        <a:t>Session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04/05/18</a:t>
                      </a:r>
                      <a:endParaRPr lang="en-US" sz="1200" b="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mn-lt"/>
                          <a:ea typeface="+mn-ea"/>
                          <a:cs typeface="+mn-cs"/>
                        </a:rPr>
                        <a:t>Session 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05/04/18</a:t>
                      </a:r>
                      <a:endParaRPr lang="en-US" sz="1200" b="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extLst>
                  <a:ext uri="{0D108BD9-81ED-4DB2-BD59-A6C34878D82A}">
                    <a16:rowId xmlns:a16="http://schemas.microsoft.com/office/drawing/2014/main" val="2158298090"/>
                  </a:ext>
                </a:extLst>
              </a:tr>
              <a:tr h="777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ea typeface="+mn-ea"/>
                          <a:cs typeface="+mn-cs"/>
                        </a:rPr>
                        <a:t>09/25/17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endParaRPr lang="en-US" sz="15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11/08/17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4B3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01/24/18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03/14/18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04/17/18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5986742"/>
                  </a:ext>
                </a:extLst>
              </a:tr>
            </a:tbl>
          </a:graphicData>
        </a:graphic>
      </p:graphicFrame>
      <p:sp>
        <p:nvSpPr>
          <p:cNvPr id="4" name="Pentagon 3"/>
          <p:cNvSpPr/>
          <p:nvPr/>
        </p:nvSpPr>
        <p:spPr>
          <a:xfrm>
            <a:off x="1" y="1404120"/>
            <a:ext cx="1752598" cy="833755"/>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KU Ci3T TRAINING</a:t>
            </a:r>
          </a:p>
        </p:txBody>
      </p:sp>
      <p:sp>
        <p:nvSpPr>
          <p:cNvPr id="11" name="Pentagon 10"/>
          <p:cNvSpPr/>
          <p:nvPr/>
        </p:nvSpPr>
        <p:spPr>
          <a:xfrm>
            <a:off x="-1" y="5296902"/>
            <a:ext cx="1525004" cy="67189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KU Project EMPOWER</a:t>
            </a:r>
          </a:p>
          <a:p>
            <a:r>
              <a:rPr lang="en-US" sz="1350" dirty="0">
                <a:solidFill>
                  <a:schemeClr val="bg1"/>
                </a:solidFill>
                <a:latin typeface="Calibri" panose="020F0502020204030204" pitchFamily="34" charset="0"/>
                <a:cs typeface="Calibri" panose="020F0502020204030204" pitchFamily="34" charset="0"/>
              </a:rPr>
              <a:t>5:00-7:00 PM</a:t>
            </a:r>
          </a:p>
        </p:txBody>
      </p:sp>
      <p:sp>
        <p:nvSpPr>
          <p:cNvPr id="13" name="Pentagon 12"/>
          <p:cNvSpPr/>
          <p:nvPr/>
        </p:nvSpPr>
        <p:spPr>
          <a:xfrm>
            <a:off x="0" y="2342180"/>
            <a:ext cx="1752599" cy="938682"/>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KU Ci3T  IMPLEMENTATION</a:t>
            </a:r>
          </a:p>
          <a:p>
            <a:r>
              <a:rPr lang="en-US" sz="1350" dirty="0">
                <a:solidFill>
                  <a:schemeClr val="bg1"/>
                </a:solidFill>
                <a:latin typeface="Calibri" panose="020F0502020204030204" pitchFamily="34" charset="0"/>
                <a:cs typeface="Calibri" panose="020F0502020204030204" pitchFamily="34" charset="0"/>
              </a:rPr>
              <a:t>5:00-7:00 PM</a:t>
            </a:r>
          </a:p>
        </p:txBody>
      </p:sp>
      <p:sp>
        <p:nvSpPr>
          <p:cNvPr id="14" name="Pentagon 13"/>
          <p:cNvSpPr/>
          <p:nvPr/>
        </p:nvSpPr>
        <p:spPr>
          <a:xfrm>
            <a:off x="0" y="4354508"/>
            <a:ext cx="1660358" cy="85134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Trainer of Trainers Coaching Calls</a:t>
            </a:r>
          </a:p>
          <a:p>
            <a:r>
              <a:rPr lang="en-US" sz="1350" dirty="0">
                <a:solidFill>
                  <a:schemeClr val="bg1"/>
                </a:solidFill>
                <a:latin typeface="Calibri" panose="020F0502020204030204" pitchFamily="34" charset="0"/>
                <a:cs typeface="Calibri" panose="020F0502020204030204" pitchFamily="34" charset="0"/>
              </a:rPr>
              <a:t>4:00-5:30 PM</a:t>
            </a:r>
          </a:p>
        </p:txBody>
      </p:sp>
      <p:sp>
        <p:nvSpPr>
          <p:cNvPr id="2" name="Rectangle 1"/>
          <p:cNvSpPr/>
          <p:nvPr/>
        </p:nvSpPr>
        <p:spPr>
          <a:xfrm>
            <a:off x="0" y="24981"/>
            <a:ext cx="9143999" cy="707886"/>
          </a:xfrm>
          <a:prstGeom prst="rect">
            <a:avLst/>
          </a:prstGeom>
        </p:spPr>
        <p:txBody>
          <a:bodyPr wrap="square">
            <a:spAutoFit/>
          </a:bodyPr>
          <a:lstStyle/>
          <a:p>
            <a:pPr algn="ctr"/>
            <a:r>
              <a:rPr lang="en-US" sz="4000" dirty="0"/>
              <a:t>Upcoming Professional Development</a:t>
            </a:r>
          </a:p>
        </p:txBody>
      </p:sp>
      <p:sp>
        <p:nvSpPr>
          <p:cNvPr id="10" name="Rounded Rectangle 9"/>
          <p:cNvSpPr/>
          <p:nvPr/>
        </p:nvSpPr>
        <p:spPr>
          <a:xfrm rot="5400000">
            <a:off x="4887711" y="-949208"/>
            <a:ext cx="822064" cy="7690512"/>
          </a:xfrm>
          <a:prstGeom prst="roundRect">
            <a:avLst/>
          </a:prstGeom>
          <a:noFill/>
          <a:ln w="53975">
            <a:solidFill>
              <a:srgbClr val="FF0000">
                <a:alpha val="78000"/>
              </a:srgb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5-Point Star 17"/>
          <p:cNvSpPr/>
          <p:nvPr/>
        </p:nvSpPr>
        <p:spPr>
          <a:xfrm>
            <a:off x="4546080" y="2619289"/>
            <a:ext cx="438622" cy="384464"/>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479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237875" y="2394021"/>
            <a:ext cx="6286500" cy="551793"/>
          </a:xfrm>
          <a:prstGeom prst="rect">
            <a:avLst/>
          </a:prstGeom>
          <a:solidFill>
            <a:srgbClr val="FF00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2400" dirty="0">
                <a:solidFill>
                  <a:prstClr val="white"/>
                </a:solidFill>
              </a:rPr>
              <a:t>Tertiary (Tier 3) Intervention Grids</a:t>
            </a:r>
          </a:p>
        </p:txBody>
      </p:sp>
      <p:sp>
        <p:nvSpPr>
          <p:cNvPr id="7" name="Oval 6"/>
          <p:cNvSpPr/>
          <p:nvPr/>
        </p:nvSpPr>
        <p:spPr>
          <a:xfrm>
            <a:off x="3137144" y="1081960"/>
            <a:ext cx="2857500" cy="85725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pic>
        <p:nvPicPr>
          <p:cNvPr id="10"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48" y="3097042"/>
            <a:ext cx="4286947" cy="3621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8405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Homework</a:t>
            </a:r>
            <a:endParaRPr lang="en-US"/>
          </a:p>
        </p:txBody>
      </p:sp>
      <p:sp>
        <p:nvSpPr>
          <p:cNvPr id="3" name="Content Placeholder 2"/>
          <p:cNvSpPr>
            <a:spLocks noGrp="1"/>
          </p:cNvSpPr>
          <p:nvPr>
            <p:ph idx="1"/>
          </p:nvPr>
        </p:nvSpPr>
        <p:spPr>
          <a:xfrm>
            <a:off x="628650" y="1740508"/>
            <a:ext cx="7886700" cy="5117491"/>
          </a:xfrm>
        </p:spPr>
        <p:txBody>
          <a:bodyPr>
            <a:normAutofit fontScale="92500" lnSpcReduction="10000"/>
          </a:bodyPr>
          <a:lstStyle/>
          <a:p>
            <a:r>
              <a:rPr lang="en-US" dirty="0"/>
              <a:t>Collect fall </a:t>
            </a:r>
            <a:r>
              <a:rPr lang="en-US" dirty="0" smtClean="0"/>
              <a:t>social validity and treatment </a:t>
            </a:r>
            <a:r>
              <a:rPr lang="en-US" dirty="0"/>
              <a:t>integrity </a:t>
            </a:r>
            <a:r>
              <a:rPr lang="en-US" dirty="0" smtClean="0"/>
              <a:t>data</a:t>
            </a:r>
            <a:endParaRPr lang="en-US" dirty="0"/>
          </a:p>
          <a:p>
            <a:pPr marL="0" indent="0">
              <a:buNone/>
            </a:pPr>
            <a:r>
              <a:rPr lang="en-US" b="1" dirty="0" smtClean="0"/>
              <a:t>At your next Ci3T Leadership Team meeting: </a:t>
            </a:r>
          </a:p>
          <a:p>
            <a:pPr lvl="1"/>
            <a:r>
              <a:rPr lang="en-US" dirty="0" smtClean="0"/>
              <a:t>Use </a:t>
            </a:r>
            <a:r>
              <a:rPr lang="en-US" dirty="0" smtClean="0">
                <a:solidFill>
                  <a:schemeClr val="accent1"/>
                </a:solidFill>
              </a:rPr>
              <a:t>IM18 Ci3T Leadership Team Meeting Agenda</a:t>
            </a:r>
            <a:r>
              <a:rPr lang="en-US" dirty="0" smtClean="0"/>
              <a:t> to conduct an effective meeting with</a:t>
            </a:r>
          </a:p>
          <a:p>
            <a:pPr lvl="2"/>
            <a:r>
              <a:rPr lang="en-US" dirty="0" smtClean="0"/>
              <a:t>clearly defined roles and responsibilities of team members</a:t>
            </a:r>
          </a:p>
          <a:p>
            <a:pPr lvl="2"/>
            <a:r>
              <a:rPr lang="en-US" dirty="0" smtClean="0"/>
              <a:t>action items, persons responsible, and due dates</a:t>
            </a:r>
          </a:p>
          <a:p>
            <a:pPr lvl="1"/>
            <a:r>
              <a:rPr lang="en-US" dirty="0" smtClean="0"/>
              <a:t>Create implementation reports to bring to January professional learning session</a:t>
            </a:r>
          </a:p>
          <a:p>
            <a:pPr lvl="1"/>
            <a:r>
              <a:rPr lang="en-US" dirty="0" smtClean="0"/>
              <a:t>Create screening reports to bring to </a:t>
            </a:r>
            <a:r>
              <a:rPr lang="en-US" dirty="0"/>
              <a:t>January professional learning session</a:t>
            </a:r>
            <a:endParaRPr lang="en-US" dirty="0" smtClean="0"/>
          </a:p>
          <a:p>
            <a:pPr marL="0" indent="0">
              <a:buNone/>
            </a:pPr>
            <a:r>
              <a:rPr lang="en-US" b="1" dirty="0" smtClean="0"/>
              <a:t>At your next faculty meeting: </a:t>
            </a:r>
          </a:p>
          <a:p>
            <a:pPr lvl="1"/>
            <a:r>
              <a:rPr lang="en-US" dirty="0" smtClean="0"/>
              <a:t>Share successes</a:t>
            </a:r>
          </a:p>
          <a:p>
            <a:pPr lvl="1"/>
            <a:r>
              <a:rPr lang="en-US" dirty="0" smtClean="0"/>
              <a:t>Review implementation procedures</a:t>
            </a:r>
          </a:p>
          <a:p>
            <a:pPr lvl="1"/>
            <a:r>
              <a:rPr lang="en-US" dirty="0" smtClean="0"/>
              <a:t>Consider providing time for PIRS and TSR survey completion</a:t>
            </a:r>
          </a:p>
          <a:p>
            <a:pPr lvl="1"/>
            <a:r>
              <a:rPr lang="en-US" dirty="0" smtClean="0"/>
              <a:t>Consider providing time for screener completion</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88859">
            <a:off x="7419482" y="107708"/>
            <a:ext cx="1694419" cy="1694419"/>
          </a:xfrm>
          <a:prstGeom prst="rect">
            <a:avLst/>
          </a:prstGeom>
        </p:spPr>
      </p:pic>
    </p:spTree>
    <p:extLst>
      <p:ext uri="{BB962C8B-B14F-4D97-AF65-F5344CB8AC3E}">
        <p14:creationId xmlns:p14="http://schemas.microsoft.com/office/powerpoint/2010/main" val="4239207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Preparing to Collect Social Validity &amp; Treatment Integrity Data</a:t>
            </a:r>
            <a:endParaRPr lang="en-US" sz="54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7870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12" y="106721"/>
            <a:ext cx="8900235" cy="6355039"/>
          </a:xfrm>
          <a:prstGeom prst="rect">
            <a:avLst/>
          </a:prstGeom>
        </p:spPr>
      </p:pic>
      <p:sp>
        <p:nvSpPr>
          <p:cNvPr id="12" name="Rounded Rectangle 11"/>
          <p:cNvSpPr/>
          <p:nvPr/>
        </p:nvSpPr>
        <p:spPr>
          <a:xfrm rot="5400000">
            <a:off x="1057155" y="2198704"/>
            <a:ext cx="1111153" cy="263975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endParaRPr>
          </a:p>
        </p:txBody>
      </p:sp>
      <p:sp>
        <p:nvSpPr>
          <p:cNvPr id="13" name="Rounded Rectangle 12"/>
          <p:cNvSpPr/>
          <p:nvPr/>
        </p:nvSpPr>
        <p:spPr>
          <a:xfrm rot="5400000">
            <a:off x="6859897" y="82917"/>
            <a:ext cx="1533311" cy="2843386"/>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endParaRPr>
          </a:p>
        </p:txBody>
      </p:sp>
      <p:sp>
        <p:nvSpPr>
          <p:cNvPr id="16" name="Rounded Rectangle 15"/>
          <p:cNvSpPr/>
          <p:nvPr/>
        </p:nvSpPr>
        <p:spPr>
          <a:xfrm rot="5400000">
            <a:off x="3952788" y="2988286"/>
            <a:ext cx="1360111" cy="2709192"/>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endParaRPr>
          </a:p>
        </p:txBody>
      </p:sp>
      <p:sp>
        <p:nvSpPr>
          <p:cNvPr id="17" name="Rounded Rectangle 16"/>
          <p:cNvSpPr/>
          <p:nvPr/>
        </p:nvSpPr>
        <p:spPr>
          <a:xfrm rot="5400000">
            <a:off x="1154000" y="295531"/>
            <a:ext cx="917462" cy="2639761"/>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endParaRPr>
          </a:p>
        </p:txBody>
      </p:sp>
      <p:sp>
        <p:nvSpPr>
          <p:cNvPr id="18" name="Title 3"/>
          <p:cNvSpPr txBox="1">
            <a:spLocks/>
          </p:cNvSpPr>
          <p:nvPr/>
        </p:nvSpPr>
        <p:spPr>
          <a:xfrm rot="21353057">
            <a:off x="280090" y="1371009"/>
            <a:ext cx="8798446" cy="946285"/>
          </a:xfrm>
          <a:prstGeom prst="rect">
            <a:avLst/>
          </a:prstGeom>
          <a:solidFill>
            <a:srgbClr val="92D050"/>
          </a:solidFill>
          <a:ln>
            <a:solidFill>
              <a:schemeClr val="accent6"/>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3200" dirty="0">
                <a:solidFill>
                  <a:prstClr val="white"/>
                </a:solidFill>
              </a:rPr>
              <a:t>Ci3T Primary (Tier 1) Plan: Procedures </a:t>
            </a:r>
            <a:r>
              <a:rPr lang="en-US" sz="3200" dirty="0" smtClean="0">
                <a:solidFill>
                  <a:prstClr val="white"/>
                </a:solidFill>
              </a:rPr>
              <a:t>for</a:t>
            </a:r>
          </a:p>
          <a:p>
            <a:r>
              <a:rPr lang="en-US" sz="3200" dirty="0" smtClean="0">
                <a:solidFill>
                  <a:prstClr val="white"/>
                </a:solidFill>
              </a:rPr>
              <a:t>Teaching</a:t>
            </a:r>
            <a:endParaRPr lang="en-US" sz="3200" dirty="0">
              <a:solidFill>
                <a:prstClr val="white"/>
              </a:solidFill>
            </a:endParaRPr>
          </a:p>
        </p:txBody>
      </p:sp>
      <p:sp>
        <p:nvSpPr>
          <p:cNvPr id="19" name="Title 3"/>
          <p:cNvSpPr txBox="1">
            <a:spLocks/>
          </p:cNvSpPr>
          <p:nvPr/>
        </p:nvSpPr>
        <p:spPr>
          <a:xfrm rot="414631">
            <a:off x="216445" y="2851261"/>
            <a:ext cx="8728504" cy="1027203"/>
          </a:xfrm>
          <a:prstGeom prst="rect">
            <a:avLst/>
          </a:prstGeom>
          <a:solidFill>
            <a:srgbClr val="92D050"/>
          </a:solidFill>
          <a:ln>
            <a:solidFill>
              <a:schemeClr val="accent6"/>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3200" dirty="0">
                <a:solidFill>
                  <a:prstClr val="white"/>
                </a:solidFill>
              </a:rPr>
              <a:t>Ci3T Primary (Tier 1) Plan: Procedures for Reinforcing</a:t>
            </a:r>
          </a:p>
        </p:txBody>
      </p:sp>
      <p:sp>
        <p:nvSpPr>
          <p:cNvPr id="20" name="Title 3"/>
          <p:cNvSpPr txBox="1">
            <a:spLocks/>
          </p:cNvSpPr>
          <p:nvPr/>
        </p:nvSpPr>
        <p:spPr>
          <a:xfrm rot="21269493">
            <a:off x="269251" y="4507001"/>
            <a:ext cx="8746205" cy="998528"/>
          </a:xfrm>
          <a:prstGeom prst="rect">
            <a:avLst/>
          </a:prstGeom>
          <a:solidFill>
            <a:srgbClr val="92D050"/>
          </a:solidFill>
          <a:ln>
            <a:solidFill>
              <a:schemeClr val="accent6"/>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3200" b="1" dirty="0">
                <a:solidFill>
                  <a:schemeClr val="accent5"/>
                </a:solidFill>
              </a:rPr>
              <a:t>Ci3T Primary (Tier 1) Plan: Procedures for Monitoring</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5161">
            <a:off x="7415397" y="5001674"/>
            <a:ext cx="1199189" cy="1551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2381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2814277877"/>
              </p:ext>
            </p:extLst>
          </p:nvPr>
        </p:nvGraphicFramePr>
        <p:xfrm>
          <a:off x="1331160" y="1584140"/>
          <a:ext cx="64770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a:spLocks noGrp="1"/>
          </p:cNvSpPr>
          <p:nvPr>
            <p:ph type="title"/>
          </p:nvPr>
        </p:nvSpPr>
        <p:spPr>
          <a:xfrm>
            <a:off x="628650" y="365125"/>
            <a:ext cx="7886700" cy="1325563"/>
          </a:xfrm>
        </p:spPr>
        <p:txBody>
          <a:bodyPr>
            <a:normAutofit/>
          </a:bodyPr>
          <a:lstStyle/>
          <a:p>
            <a:r>
              <a:rPr lang="en-US" smtClean="0"/>
              <a:t>Essential Components of </a:t>
            </a:r>
            <a:br>
              <a:rPr lang="en-US" smtClean="0"/>
            </a:br>
            <a:r>
              <a:rPr lang="en-US" smtClean="0"/>
              <a:t>Primary Prevention Efforts</a:t>
            </a:r>
            <a:endParaRPr lang="en-US"/>
          </a:p>
        </p:txBody>
      </p:sp>
      <p:sp>
        <p:nvSpPr>
          <p:cNvPr id="10" name="Left Arrow 9"/>
          <p:cNvSpPr/>
          <p:nvPr/>
        </p:nvSpPr>
        <p:spPr>
          <a:xfrm rot="21226691">
            <a:off x="6873890" y="1401147"/>
            <a:ext cx="1600200" cy="762000"/>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Left Arrow 10"/>
          <p:cNvSpPr/>
          <p:nvPr/>
        </p:nvSpPr>
        <p:spPr>
          <a:xfrm rot="21226691">
            <a:off x="6950090" y="3153747"/>
            <a:ext cx="1600200" cy="762000"/>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96737">
            <a:off x="72927" y="1815597"/>
            <a:ext cx="2140147" cy="2769603"/>
          </a:xfrm>
          <a:prstGeom prst="rect">
            <a:avLst/>
          </a:prstGeom>
          <a:ln>
            <a:noFill/>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pic>
    </p:spTree>
    <p:extLst>
      <p:ext uri="{BB962C8B-B14F-4D97-AF65-F5344CB8AC3E}">
        <p14:creationId xmlns:p14="http://schemas.microsoft.com/office/powerpoint/2010/main" val="1299545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644" y="-63163"/>
            <a:ext cx="8173706" cy="1325563"/>
          </a:xfrm>
        </p:spPr>
        <p:txBody>
          <a:bodyPr>
            <a:normAutofit fontScale="90000"/>
          </a:bodyPr>
          <a:lstStyle/>
          <a:p>
            <a:r>
              <a:rPr lang="en-US" dirty="0" smtClean="0"/>
              <a:t>Ci3T Primary Plan</a:t>
            </a:r>
            <a:br>
              <a:rPr lang="en-US" dirty="0" smtClean="0"/>
            </a:br>
            <a:r>
              <a:rPr lang="en-US" dirty="0" smtClean="0"/>
              <a:t>Procedures for Monitoring: Elementary</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2449"/>
          <a:stretch/>
        </p:blipFill>
        <p:spPr>
          <a:xfrm>
            <a:off x="125139" y="1262400"/>
            <a:ext cx="8875059" cy="5318449"/>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a:xfrm rot="1478124">
            <a:off x="3673333" y="1621788"/>
            <a:ext cx="3037452" cy="2057400"/>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mtClean="0"/>
              <a:t>Reduce time out of instruction for students (ODR)</a:t>
            </a:r>
          </a:p>
        </p:txBody>
      </p:sp>
      <p:sp>
        <p:nvSpPr>
          <p:cNvPr id="10" name="Right Arrow 9"/>
          <p:cNvSpPr/>
          <p:nvPr/>
        </p:nvSpPr>
        <p:spPr>
          <a:xfrm rot="21380309">
            <a:off x="3328169" y="3749351"/>
            <a:ext cx="3177988" cy="2057400"/>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mtClean="0"/>
              <a:t>Decrease reading gap between diverse populations </a:t>
            </a:r>
          </a:p>
          <a:p>
            <a:pPr algn="ctr"/>
            <a:r>
              <a:rPr lang="en-US" smtClean="0"/>
              <a:t>(MAP, AIMSweb)</a:t>
            </a:r>
            <a:endParaRPr lang="en-US"/>
          </a:p>
        </p:txBody>
      </p:sp>
    </p:spTree>
    <p:extLst>
      <p:ext uri="{BB962C8B-B14F-4D97-AF65-F5344CB8AC3E}">
        <p14:creationId xmlns:p14="http://schemas.microsoft.com/office/powerpoint/2010/main" val="2196589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itle 1"/>
          <p:cNvSpPr>
            <a:spLocks noGrp="1"/>
          </p:cNvSpPr>
          <p:nvPr>
            <p:ph type="title" idx="4294967295"/>
          </p:nvPr>
        </p:nvSpPr>
        <p:spPr bwMode="auto">
          <a:xfrm>
            <a:off x="457200" y="274638"/>
            <a:ext cx="8229600" cy="792162"/>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dirty="0" smtClean="0"/>
              <a:t>Why monitor implementation?</a:t>
            </a:r>
          </a:p>
        </p:txBody>
      </p:sp>
      <p:pic>
        <p:nvPicPr>
          <p:cNvPr id="8" name="Picture 7"/>
          <p:cNvPicPr>
            <a:picLocks noChangeAspect="1"/>
          </p:cNvPicPr>
          <p:nvPr/>
        </p:nvPicPr>
        <p:blipFill>
          <a:blip r:embed="rId2"/>
          <a:stretch>
            <a:fillRect/>
          </a:stretch>
        </p:blipFill>
        <p:spPr>
          <a:xfrm>
            <a:off x="3248692" y="1652798"/>
            <a:ext cx="5573215" cy="428531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3535162" y="1376497"/>
            <a:ext cx="4127940" cy="4837920"/>
          </a:xfrm>
          <a:prstGeom prst="rect">
            <a:avLst/>
          </a:prstGeom>
          <a:ln>
            <a:noFill/>
          </a:ln>
          <a:effectLst>
            <a:outerShdw blurRad="292100" dist="139700" dir="2700000" algn="tl" rotWithShape="0">
              <a:srgbClr val="333333">
                <a:alpha val="65000"/>
              </a:srgbClr>
            </a:outerShdw>
          </a:effectLst>
        </p:spPr>
      </p:pic>
      <p:sp>
        <p:nvSpPr>
          <p:cNvPr id="16" name="Bent-Up Arrow 15"/>
          <p:cNvSpPr/>
          <p:nvPr/>
        </p:nvSpPr>
        <p:spPr>
          <a:xfrm flipV="1">
            <a:off x="2634487" y="1066800"/>
            <a:ext cx="1480313" cy="585998"/>
          </a:xfrm>
          <a:prstGeom prst="bentUpArrow">
            <a:avLst>
              <a:gd name="adj1" fmla="val 32840"/>
              <a:gd name="adj2" fmla="val 34965"/>
              <a:gd name="adj3" fmla="val 5000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TextBox 17"/>
          <p:cNvSpPr txBox="1"/>
          <p:nvPr/>
        </p:nvSpPr>
        <p:spPr>
          <a:xfrm>
            <a:off x="152400" y="4138640"/>
            <a:ext cx="32766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Do our students have access to Tier 1?</a:t>
            </a:r>
          </a:p>
          <a:p>
            <a:pPr marL="285750" indent="-285750">
              <a:buFont typeface="Arial" panose="020B0604020202020204" pitchFamily="34" charset="0"/>
              <a:buChar char="•"/>
            </a:pPr>
            <a:r>
              <a:rPr lang="en-US" dirty="0" smtClean="0"/>
              <a:t>What are our strengths and areas for growth?</a:t>
            </a:r>
          </a:p>
          <a:p>
            <a:pPr marL="285750" indent="-285750">
              <a:buFont typeface="Arial" panose="020B0604020202020204" pitchFamily="34" charset="0"/>
              <a:buChar char="•"/>
            </a:pPr>
            <a:r>
              <a:rPr lang="en-US" dirty="0" smtClean="0"/>
              <a:t>What professional learning opportunities can we give our staff?</a:t>
            </a:r>
          </a:p>
          <a:p>
            <a:pPr marL="285750" indent="-285750">
              <a:buFont typeface="Arial" panose="020B0604020202020204" pitchFamily="34" charset="0"/>
              <a:buChar char="•"/>
            </a:pPr>
            <a:r>
              <a:rPr lang="en-US" dirty="0" smtClean="0"/>
              <a:t>How can we improve our plan?</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310" y="1031562"/>
            <a:ext cx="2201853" cy="284945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stretch>
            <a:fillRect/>
          </a:stretch>
        </p:blipFill>
        <p:spPr>
          <a:xfrm>
            <a:off x="182474" y="1665918"/>
            <a:ext cx="7634287" cy="3864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677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nodeType="clickEffect">
                                  <p:stCondLst>
                                    <p:cond delay="0"/>
                                  </p:stCondLst>
                                  <p:childTnLst>
                                    <p:animEffect transition="out" filter="wipe(up)">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6"/>
          <p:cNvSpPr>
            <a:spLocks noGrp="1" noChangeArrowheads="1"/>
          </p:cNvSpPr>
          <p:nvPr>
            <p:ph type="title"/>
          </p:nvPr>
        </p:nvSpPr>
        <p:spPr/>
        <p:txBody>
          <a:bodyPr anchor="ctr"/>
          <a:lstStyle/>
          <a:p>
            <a:pPr eaLnBrk="1" hangingPunct="1"/>
            <a:r>
              <a:rPr lang="en-US" dirty="0" smtClean="0"/>
              <a:t>Social Validity</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442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ChangeArrowheads="1"/>
          </p:cNvSpPr>
          <p:nvPr/>
        </p:nvSpPr>
        <p:spPr bwMode="auto">
          <a:xfrm>
            <a:off x="1143000" y="19050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rPr>
              <a:t> </a:t>
            </a:r>
          </a:p>
        </p:txBody>
      </p:sp>
      <p:sp>
        <p:nvSpPr>
          <p:cNvPr id="3" name="Title 2"/>
          <p:cNvSpPr>
            <a:spLocks noGrp="1"/>
          </p:cNvSpPr>
          <p:nvPr>
            <p:ph type="title"/>
          </p:nvPr>
        </p:nvSpPr>
        <p:spPr/>
        <p:txBody>
          <a:bodyPr anchor="t">
            <a:normAutofit fontScale="90000"/>
          </a:bodyPr>
          <a:lstStyle/>
          <a:p>
            <a:r>
              <a:rPr lang="en-US" dirty="0" smtClean="0"/>
              <a:t>Social Validity: </a:t>
            </a:r>
            <a:r>
              <a:rPr lang="en-US" dirty="0" smtClean="0">
                <a:solidFill>
                  <a:schemeClr val="accent1"/>
                </a:solidFill>
              </a:rPr>
              <a:t>Primary Intervention Rating Scale (PIRS)  </a:t>
            </a:r>
            <a:r>
              <a:rPr lang="en-US" dirty="0" smtClean="0"/>
              <a:t>Educator Survey</a:t>
            </a:r>
            <a:br>
              <a:rPr lang="en-US" dirty="0" smtClean="0"/>
            </a:br>
            <a:r>
              <a:rPr lang="en-US" sz="2000" dirty="0" smtClean="0"/>
              <a:t>(Lane, Robertson, &amp; </a:t>
            </a:r>
            <a:r>
              <a:rPr lang="en-US" sz="2000" dirty="0" err="1" smtClean="0"/>
              <a:t>Wehby</a:t>
            </a:r>
            <a:r>
              <a:rPr lang="en-US" sz="2000" dirty="0" smtClean="0"/>
              <a:t> 2002)</a:t>
            </a:r>
            <a:r>
              <a:rPr lang="en-US" dirty="0" smtClean="0"/>
              <a:t/>
            </a:r>
            <a:br>
              <a:rPr lang="en-US" dirty="0" smtClean="0"/>
            </a:br>
            <a:r>
              <a:rPr lang="en-US" dirty="0" smtClean="0"/>
              <a:t/>
            </a:r>
            <a:br>
              <a:rPr lang="en-US" dirty="0" smtClean="0"/>
            </a:br>
            <a:endParaRPr lang="en-US" dirty="0"/>
          </a:p>
        </p:txBody>
      </p:sp>
      <p:sp>
        <p:nvSpPr>
          <p:cNvPr id="17412" name="Content Placeholder 4"/>
          <p:cNvSpPr>
            <a:spLocks noGrp="1"/>
          </p:cNvSpPr>
          <p:nvPr>
            <p:ph idx="1"/>
          </p:nvPr>
        </p:nvSpPr>
        <p:spPr>
          <a:xfrm>
            <a:off x="628650" y="1847384"/>
            <a:ext cx="7886700" cy="4351338"/>
          </a:xfrm>
        </p:spPr>
        <p:txBody>
          <a:bodyPr/>
          <a:lstStyle/>
          <a:p>
            <a:pPr>
              <a:lnSpc>
                <a:spcPct val="80000"/>
              </a:lnSpc>
            </a:pPr>
            <a:r>
              <a:rPr lang="en-US" dirty="0" smtClean="0"/>
              <a:t>Purpose: To obtain information that will aid in determining the effectiveness and usefulness of the Ci3T plan.</a:t>
            </a:r>
          </a:p>
          <a:p>
            <a:pPr>
              <a:lnSpc>
                <a:spcPct val="80000"/>
              </a:lnSpc>
            </a:pPr>
            <a:r>
              <a:rPr lang="en-US" dirty="0" smtClean="0"/>
              <a:t>Directions: Read each statement regarding the Ci3T primary plan and select the number that best describes their agreement.	</a:t>
            </a:r>
          </a:p>
          <a:p>
            <a:pPr lvl="1">
              <a:lnSpc>
                <a:spcPct val="80000"/>
              </a:lnSpc>
            </a:pPr>
            <a:r>
              <a:rPr lang="en-US" dirty="0" smtClean="0"/>
              <a:t>Fall data indicate teachers’ expectations and initial perceptions.</a:t>
            </a:r>
          </a:p>
          <a:p>
            <a:pPr lvl="1">
              <a:lnSpc>
                <a:spcPct val="80000"/>
              </a:lnSpc>
            </a:pPr>
            <a:r>
              <a:rPr lang="en-US" dirty="0" smtClean="0"/>
              <a:t>Spring data indicate the degree to which expectations were met and perceptions at the end of the implementation year.</a:t>
            </a:r>
          </a:p>
          <a:p>
            <a:pPr lvl="1">
              <a:lnSpc>
                <a:spcPct val="80000"/>
              </a:lnSpc>
            </a:pPr>
            <a:r>
              <a:rPr lang="en-US" dirty="0" smtClean="0"/>
              <a:t>Ci3T Leadership Team considers all feedback as they revise specific elements of the Ci3T plan over the summer for the next school year.</a:t>
            </a:r>
          </a:p>
        </p:txBody>
      </p:sp>
    </p:spTree>
    <p:extLst>
      <p:ext uri="{BB962C8B-B14F-4D97-AF65-F5344CB8AC3E}">
        <p14:creationId xmlns:p14="http://schemas.microsoft.com/office/powerpoint/2010/main" val="2826987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628650" y="365126"/>
            <a:ext cx="7886700" cy="1325563"/>
          </a:xfrm>
        </p:spPr>
        <p:txBody>
          <a:bodyPr/>
          <a:lstStyle/>
          <a:p>
            <a:r>
              <a:rPr lang="en-US" smtClean="0"/>
              <a:t>Welcome, School Teams!</a:t>
            </a:r>
            <a:endParaRPr lang="en-US"/>
          </a:p>
        </p:txBody>
      </p:sp>
      <p:sp>
        <p:nvSpPr>
          <p:cNvPr id="3" name="Content Placeholder 2"/>
          <p:cNvSpPr>
            <a:spLocks noGrp="1"/>
          </p:cNvSpPr>
          <p:nvPr>
            <p:ph idx="1"/>
          </p:nvPr>
        </p:nvSpPr>
        <p:spPr>
          <a:xfrm>
            <a:off x="628650" y="2505075"/>
            <a:ext cx="7886700" cy="3671888"/>
          </a:xfrm>
        </p:spPr>
        <p:txBody>
          <a:bodyPr>
            <a:normAutofit/>
          </a:bodyPr>
          <a:lstStyle/>
          <a:p>
            <a:r>
              <a:rPr lang="en-US" sz="2400" dirty="0" smtClean="0"/>
              <a:t>We are excited to welcome you to the second session of the Ci3T implementation professional learning series.</a:t>
            </a:r>
          </a:p>
          <a:p>
            <a:r>
              <a:rPr lang="en-US" sz="2400" dirty="0" smtClean="0"/>
              <a:t>Your dedication to systems change for helping all students succeed academically, behaviorally, and socially is appreciated!</a:t>
            </a:r>
          </a:p>
        </p:txBody>
      </p:sp>
      <p:sp>
        <p:nvSpPr>
          <p:cNvPr id="4" name="Rectangle 3"/>
          <p:cNvSpPr/>
          <p:nvPr/>
        </p:nvSpPr>
        <p:spPr>
          <a:xfrm>
            <a:off x="615636" y="1390651"/>
            <a:ext cx="7899714" cy="1000124"/>
          </a:xfrm>
          <a:prstGeom prst="rect">
            <a:avLst/>
          </a:prstGeom>
          <a:solidFill>
            <a:schemeClr val="bg1">
              <a:lumMod val="50000"/>
            </a:schemeClr>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smtClean="0">
                <a:latin typeface="Arial" panose="020B0604020202020204" pitchFamily="34" charset="0"/>
                <a:cs typeface="Arial" panose="020B0604020202020204" pitchFamily="34" charset="0"/>
              </a:rPr>
              <a:t>_________  </a:t>
            </a:r>
            <a:r>
              <a:rPr lang="en-US" sz="2800" b="1" dirty="0" smtClean="0">
                <a:latin typeface="Arial" panose="020B0604020202020204" pitchFamily="34" charset="0"/>
                <a:cs typeface="Arial" panose="020B0604020202020204" pitchFamily="34" charset="0"/>
              </a:rPr>
              <a:t>Schools</a:t>
            </a:r>
            <a:endParaRPr lang="en-US" sz="2800" b="1" dirty="0">
              <a:latin typeface="Arial" panose="020B0604020202020204" pitchFamily="34" charset="0"/>
              <a:cs typeface="Arial" panose="020B0604020202020204" pitchFamily="34" charset="0"/>
            </a:endParaRPr>
          </a:p>
        </p:txBody>
      </p:sp>
      <p:sp>
        <p:nvSpPr>
          <p:cNvPr id="7" name="Rectangle 6"/>
          <p:cNvSpPr/>
          <p:nvPr/>
        </p:nvSpPr>
        <p:spPr>
          <a:xfrm>
            <a:off x="2560320" y="4837938"/>
            <a:ext cx="4023360" cy="1581912"/>
          </a:xfrm>
          <a:prstGeom prst="rect">
            <a:avLst/>
          </a:prstGeom>
          <a:blipFill dpi="0" rotWithShape="1">
            <a:blip r:embed="rId3">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1704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the Primary Intervention Rating Scale (PIRS)?</a:t>
            </a:r>
            <a:endParaRPr lang="en-US" dirty="0"/>
          </a:p>
        </p:txBody>
      </p:sp>
      <p:sp>
        <p:nvSpPr>
          <p:cNvPr id="3" name="Content Placeholder 2"/>
          <p:cNvSpPr>
            <a:spLocks noGrp="1"/>
          </p:cNvSpPr>
          <p:nvPr>
            <p:ph idx="1"/>
          </p:nvPr>
        </p:nvSpPr>
        <p:spPr/>
        <p:txBody>
          <a:bodyPr/>
          <a:lstStyle/>
          <a:p>
            <a:r>
              <a:rPr lang="en-US" dirty="0" smtClean="0"/>
              <a:t>A social validity measure adapted from the Intervention Rating Profile-15 (Witt &amp; Elliott, 1985)</a:t>
            </a:r>
          </a:p>
          <a:p>
            <a:r>
              <a:rPr lang="en-US" dirty="0" smtClean="0"/>
              <a:t>17 statements regarding the Ci3T primary plan</a:t>
            </a:r>
          </a:p>
          <a:p>
            <a:r>
              <a:rPr lang="en-US" dirty="0" smtClean="0"/>
              <a:t>Items are rated using a Likert-type scale ranging from </a:t>
            </a:r>
            <a:br>
              <a:rPr lang="en-US" dirty="0" smtClean="0"/>
            </a:br>
            <a:r>
              <a:rPr lang="en-US" dirty="0" smtClean="0"/>
              <a:t>1 = </a:t>
            </a:r>
            <a:r>
              <a:rPr lang="en-US" i="1" dirty="0" smtClean="0"/>
              <a:t>strongly disagree </a:t>
            </a:r>
            <a:r>
              <a:rPr lang="en-US" dirty="0" smtClean="0"/>
              <a:t>to 6 = </a:t>
            </a:r>
            <a:r>
              <a:rPr lang="en-US" i="1" dirty="0" smtClean="0"/>
              <a:t>strongly agree</a:t>
            </a:r>
          </a:p>
          <a:p>
            <a:r>
              <a:rPr lang="en-US" b="1" dirty="0" smtClean="0"/>
              <a:t>There are 2 versions:</a:t>
            </a:r>
          </a:p>
          <a:p>
            <a:pPr lvl="1"/>
            <a:r>
              <a:rPr lang="en-US" dirty="0" smtClean="0">
                <a:solidFill>
                  <a:schemeClr val="accent1"/>
                </a:solidFill>
              </a:rPr>
              <a:t>Training</a:t>
            </a:r>
            <a:r>
              <a:rPr lang="en-US" dirty="0" smtClean="0"/>
              <a:t>: collected between sessions 4 and 5</a:t>
            </a:r>
          </a:p>
          <a:p>
            <a:pPr lvl="1"/>
            <a:r>
              <a:rPr lang="en-US" dirty="0" smtClean="0">
                <a:solidFill>
                  <a:schemeClr val="accent1"/>
                </a:solidFill>
              </a:rPr>
              <a:t>Implementation</a:t>
            </a:r>
            <a:r>
              <a:rPr lang="en-US" dirty="0" smtClean="0"/>
              <a:t>: collected during fall and spring treatment integrity/social validity windows</a:t>
            </a:r>
          </a:p>
        </p:txBody>
      </p:sp>
    </p:spTree>
    <p:extLst>
      <p:ext uri="{BB962C8B-B14F-4D97-AF65-F5344CB8AC3E}">
        <p14:creationId xmlns:p14="http://schemas.microsoft.com/office/powerpoint/2010/main" val="3308730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0" y="50242"/>
            <a:ext cx="8229600" cy="1143000"/>
          </a:xfrm>
        </p:spPr>
        <p:txBody>
          <a:bodyPr>
            <a:noAutofit/>
          </a:bodyPr>
          <a:lstStyle/>
          <a:p>
            <a:r>
              <a:rPr lang="en-US" sz="2800" dirty="0" smtClean="0"/>
              <a:t>Social Validity: Primary Intervention Rating Scale</a:t>
            </a:r>
          </a:p>
        </p:txBody>
      </p:sp>
      <p:sp>
        <p:nvSpPr>
          <p:cNvPr id="5" name="Rectangular Callout 4"/>
          <p:cNvSpPr/>
          <p:nvPr/>
        </p:nvSpPr>
        <p:spPr>
          <a:xfrm>
            <a:off x="6495339" y="2254181"/>
            <a:ext cx="2590800" cy="1600200"/>
          </a:xfrm>
          <a:prstGeom prst="wedgeRectCallout">
            <a:avLst>
              <a:gd name="adj1" fmla="val -38286"/>
              <a:gd name="adj2" fmla="val 6061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Ensure all faculty and staff receive an emailed link to Qualtrics for the PIRS and TSR surveys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0"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t="22839"/>
          <a:stretch/>
        </p:blipFill>
        <p:spPr bwMode="auto">
          <a:xfrm>
            <a:off x="1365044" y="899589"/>
            <a:ext cx="5130295" cy="5283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85" t="11288" r="1820" b="85755"/>
          <a:stretch/>
        </p:blipFill>
        <p:spPr>
          <a:xfrm>
            <a:off x="1014884" y="789012"/>
            <a:ext cx="7104184" cy="158847"/>
          </a:xfrm>
          <a:prstGeom prst="rect">
            <a:avLst/>
          </a:prstGeom>
          <a:ln>
            <a:noFill/>
          </a:ln>
          <a:effectLst/>
        </p:spPr>
      </p:pic>
    </p:spTree>
    <p:extLst>
      <p:ext uri="{BB962C8B-B14F-4D97-AF65-F5344CB8AC3E}">
        <p14:creationId xmlns:p14="http://schemas.microsoft.com/office/powerpoint/2010/main" val="3201989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57200" y="2057400"/>
          <a:ext cx="8381999" cy="1952490"/>
        </p:xfrm>
        <a:graphic>
          <a:graphicData uri="http://schemas.openxmlformats.org/drawingml/2006/table">
            <a:tbl>
              <a:tblPr firstRow="1" bandRow="1">
                <a:tableStyleId>{7DF18680-E054-41AD-8BC1-D1AEF772440D}</a:tableStyleId>
              </a:tblPr>
              <a:tblGrid>
                <a:gridCol w="2057400">
                  <a:extLst>
                    <a:ext uri="{9D8B030D-6E8A-4147-A177-3AD203B41FA5}">
                      <a16:colId xmlns:a16="http://schemas.microsoft.com/office/drawing/2014/main" val="20000"/>
                    </a:ext>
                  </a:extLst>
                </a:gridCol>
                <a:gridCol w="1665854">
                  <a:extLst>
                    <a:ext uri="{9D8B030D-6E8A-4147-A177-3AD203B41FA5}">
                      <a16:colId xmlns:a16="http://schemas.microsoft.com/office/drawing/2014/main" val="20001"/>
                    </a:ext>
                  </a:extLst>
                </a:gridCol>
                <a:gridCol w="1610746">
                  <a:extLst>
                    <a:ext uri="{9D8B030D-6E8A-4147-A177-3AD203B41FA5}">
                      <a16:colId xmlns:a16="http://schemas.microsoft.com/office/drawing/2014/main" val="20002"/>
                    </a:ext>
                  </a:extLst>
                </a:gridCol>
                <a:gridCol w="1495084">
                  <a:extLst>
                    <a:ext uri="{9D8B030D-6E8A-4147-A177-3AD203B41FA5}">
                      <a16:colId xmlns:a16="http://schemas.microsoft.com/office/drawing/2014/main" val="20003"/>
                    </a:ext>
                  </a:extLst>
                </a:gridCol>
                <a:gridCol w="1552915">
                  <a:extLst>
                    <a:ext uri="{9D8B030D-6E8A-4147-A177-3AD203B41FA5}">
                      <a16:colId xmlns:a16="http://schemas.microsoft.com/office/drawing/2014/main" val="20004"/>
                    </a:ext>
                  </a:extLst>
                </a:gridCol>
              </a:tblGrid>
              <a:tr h="685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Year of Implementation</a:t>
                      </a:r>
                    </a:p>
                  </a:txBody>
                  <a:tcPr marT="45715" marB="45715"/>
                </a:tc>
                <a:tc gridSpan="2">
                  <a:txBody>
                    <a:bodyPr/>
                    <a:lstStyle/>
                    <a:p>
                      <a:pPr algn="ctr"/>
                      <a:r>
                        <a:rPr lang="en-US" sz="2000" dirty="0" smtClean="0"/>
                        <a:t>Fall</a:t>
                      </a:r>
                      <a:endParaRPr lang="en-US" sz="2000" dirty="0"/>
                    </a:p>
                  </a:txBody>
                  <a:tcPr marT="45715" marB="45715"/>
                </a:tc>
                <a:tc hMerge="1">
                  <a:txBody>
                    <a:bodyPr/>
                    <a:lstStyle/>
                    <a:p>
                      <a:pPr algn="ctr"/>
                      <a:endParaRPr lang="en-US" sz="1800" dirty="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Spring</a:t>
                      </a:r>
                    </a:p>
                    <a:p>
                      <a:pPr algn="ctr"/>
                      <a:endParaRPr lang="en-US" sz="2000" dirty="0"/>
                    </a:p>
                  </a:txBody>
                  <a:tcPr marT="45715" marB="45715"/>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dirty="0"/>
                    </a:p>
                  </a:txBody>
                  <a:tcPr marT="45715" marB="45715"/>
                </a:tc>
                <a:tc>
                  <a:txBody>
                    <a:bodyPr/>
                    <a:lstStyle/>
                    <a:p>
                      <a:pPr algn="ctr"/>
                      <a:r>
                        <a:rPr lang="en-US" sz="2000" i="1" dirty="0" smtClean="0"/>
                        <a:t>n</a:t>
                      </a:r>
                      <a:endParaRPr lang="en-US" sz="2000" i="1" dirty="0"/>
                    </a:p>
                  </a:txBody>
                  <a:tcPr marT="45715" marB="45715"/>
                </a:tc>
                <a:tc>
                  <a:txBody>
                    <a:bodyPr/>
                    <a:lstStyle/>
                    <a:p>
                      <a:pPr algn="ctr"/>
                      <a:r>
                        <a:rPr lang="en-US" sz="2000" dirty="0" smtClean="0"/>
                        <a:t>%</a:t>
                      </a:r>
                      <a:r>
                        <a:rPr lang="en-US" sz="2000" baseline="0" dirty="0" smtClean="0"/>
                        <a:t> (</a:t>
                      </a:r>
                      <a:r>
                        <a:rPr lang="en-US" sz="2000" i="1" baseline="0" dirty="0" smtClean="0"/>
                        <a:t>SD</a:t>
                      </a:r>
                      <a:r>
                        <a:rPr lang="en-US" sz="2000" baseline="0" dirty="0" smtClean="0"/>
                        <a:t>)</a:t>
                      </a:r>
                      <a:endParaRPr lang="en-US" sz="2000" dirty="0" smtClean="0"/>
                    </a:p>
                  </a:txBody>
                  <a:tcPr marT="45715" marB="45715"/>
                </a:tc>
                <a:tc>
                  <a:txBody>
                    <a:bodyPr/>
                    <a:lstStyle/>
                    <a:p>
                      <a:pPr algn="ctr"/>
                      <a:r>
                        <a:rPr lang="en-US" sz="2000" i="1" dirty="0" smtClean="0"/>
                        <a:t>n</a:t>
                      </a:r>
                      <a:endParaRPr lang="en-US" sz="2000" i="1" dirty="0"/>
                    </a:p>
                  </a:txBody>
                  <a:tcPr marT="45715" marB="45715"/>
                </a:tc>
                <a:tc>
                  <a:txBody>
                    <a:bodyPr/>
                    <a:lstStyle/>
                    <a:p>
                      <a:pPr algn="ctr"/>
                      <a:r>
                        <a:rPr lang="en-US" sz="2000" dirty="0" smtClean="0"/>
                        <a:t>%</a:t>
                      </a:r>
                      <a:r>
                        <a:rPr lang="en-US" sz="2000" baseline="0" dirty="0" smtClean="0"/>
                        <a:t> (</a:t>
                      </a:r>
                      <a:r>
                        <a:rPr lang="en-US" sz="2000" i="1" baseline="0" dirty="0" smtClean="0"/>
                        <a:t>SD</a:t>
                      </a:r>
                      <a:r>
                        <a:rPr lang="en-US" sz="2000" baseline="0" dirty="0" smtClean="0"/>
                        <a:t>)</a:t>
                      </a:r>
                      <a:endParaRPr lang="en-US" sz="2000" dirty="0" smtClean="0"/>
                    </a:p>
                  </a:txBody>
                  <a:tcPr marT="45715" marB="45715"/>
                </a:tc>
                <a:extLst>
                  <a:ext uri="{0D108BD9-81ED-4DB2-BD59-A6C34878D82A}">
                    <a16:rowId xmlns:a16="http://schemas.microsoft.com/office/drawing/2014/main" val="10001"/>
                  </a:ext>
                </a:extLst>
              </a:tr>
              <a:tr h="799547">
                <a:tc>
                  <a:txBody>
                    <a:bodyPr/>
                    <a:lstStyle/>
                    <a:p>
                      <a:r>
                        <a:rPr lang="en-US" sz="2000" dirty="0" smtClean="0"/>
                        <a:t>2016-2017</a:t>
                      </a:r>
                      <a:endParaRPr lang="en-US" sz="2000" dirty="0"/>
                    </a:p>
                  </a:txBody>
                  <a:tcPr marT="45715" marB="45715" anchor="ctr"/>
                </a:tc>
                <a:tc>
                  <a:txBody>
                    <a:bodyPr/>
                    <a:lstStyle/>
                    <a:p>
                      <a:pPr marL="0" algn="ctr" defTabSz="914400" rtl="0" eaLnBrk="1" latinLnBrk="0" hangingPunct="1"/>
                      <a:r>
                        <a:rPr lang="en-US" sz="2000" kern="1200" dirty="0" smtClean="0">
                          <a:solidFill>
                            <a:schemeClr val="dk1"/>
                          </a:solidFill>
                          <a:latin typeface="+mn-lt"/>
                          <a:ea typeface="+mn-ea"/>
                          <a:cs typeface="+mn-cs"/>
                        </a:rPr>
                        <a:t>39</a:t>
                      </a:r>
                      <a:endParaRPr lang="en-US" sz="2000" kern="1200" dirty="0">
                        <a:solidFill>
                          <a:schemeClr val="dk1"/>
                        </a:solidFill>
                        <a:latin typeface="+mn-lt"/>
                        <a:ea typeface="+mn-ea"/>
                        <a:cs typeface="+mn-cs"/>
                      </a:endParaRPr>
                    </a:p>
                  </a:txBody>
                  <a:tcPr marT="45715" marB="45715" anchor="ctr"/>
                </a:tc>
                <a:tc>
                  <a:txBody>
                    <a:bodyPr/>
                    <a:lstStyle/>
                    <a:p>
                      <a:pPr marL="0" algn="ctr" defTabSz="914400" rtl="0" eaLnBrk="1" latinLnBrk="0" hangingPunct="1"/>
                      <a:r>
                        <a:rPr lang="en-US" sz="2000" kern="1200" dirty="0" smtClean="0">
                          <a:solidFill>
                            <a:schemeClr val="dk1"/>
                          </a:solidFill>
                          <a:latin typeface="+mn-lt"/>
                          <a:ea typeface="+mn-ea"/>
                          <a:cs typeface="+mn-cs"/>
                        </a:rPr>
                        <a:t>92.41 (8.46)</a:t>
                      </a:r>
                      <a:endParaRPr lang="en-US" sz="2000" kern="1200" dirty="0">
                        <a:solidFill>
                          <a:schemeClr val="dk1"/>
                        </a:solidFill>
                        <a:latin typeface="+mn-lt"/>
                        <a:ea typeface="+mn-ea"/>
                        <a:cs typeface="+mn-cs"/>
                      </a:endParaRPr>
                    </a:p>
                  </a:txBody>
                  <a:tcPr marT="45715" marB="45715" anchor="ctr"/>
                </a:tc>
                <a:tc>
                  <a:txBody>
                    <a:bodyPr/>
                    <a:lstStyle/>
                    <a:p>
                      <a:pPr algn="ctr"/>
                      <a:r>
                        <a:rPr lang="en-US" sz="2000" dirty="0" smtClean="0"/>
                        <a:t>37</a:t>
                      </a:r>
                      <a:endParaRPr lang="en-US" sz="2000" dirty="0"/>
                    </a:p>
                  </a:txBody>
                  <a:tcPr marT="45715" marB="45715" anchor="ctr"/>
                </a:tc>
                <a:tc>
                  <a:txBody>
                    <a:bodyPr/>
                    <a:lstStyle/>
                    <a:p>
                      <a:pPr algn="ctr" fontAlgn="ctr"/>
                      <a:r>
                        <a:rPr lang="en-US" sz="2000" kern="1200" dirty="0" smtClean="0">
                          <a:solidFill>
                            <a:schemeClr val="dk1"/>
                          </a:solidFill>
                          <a:latin typeface="+mn-lt"/>
                          <a:ea typeface="+mn-ea"/>
                          <a:cs typeface="+mn-cs"/>
                        </a:rPr>
                        <a:t>92.92 </a:t>
                      </a:r>
                      <a:r>
                        <a:rPr lang="en-US" sz="2000" kern="1200" dirty="0">
                          <a:solidFill>
                            <a:schemeClr val="dk1"/>
                          </a:solidFill>
                          <a:latin typeface="+mn-lt"/>
                          <a:ea typeface="+mn-ea"/>
                          <a:cs typeface="+mn-cs"/>
                        </a:rPr>
                        <a:t>(7.53)</a:t>
                      </a:r>
                    </a:p>
                  </a:txBody>
                  <a:tcPr marL="9525" marR="9525" marT="9525" marB="0" anchor="ctr"/>
                </a:tc>
                <a:extLst>
                  <a:ext uri="{0D108BD9-81ED-4DB2-BD59-A6C34878D82A}">
                    <a16:rowId xmlns:a16="http://schemas.microsoft.com/office/drawing/2014/main" val="2829139887"/>
                  </a:ext>
                </a:extLst>
              </a:tr>
            </a:tbl>
          </a:graphicData>
        </a:graphic>
      </p:graphicFrame>
      <p:sp>
        <p:nvSpPr>
          <p:cNvPr id="19482" name="Title 2"/>
          <p:cNvSpPr>
            <a:spLocks noGrp="1"/>
          </p:cNvSpPr>
          <p:nvPr>
            <p:ph type="title"/>
          </p:nvPr>
        </p:nvSpPr>
        <p:spPr/>
        <p:txBody>
          <a:bodyPr>
            <a:normAutofit/>
          </a:bodyPr>
          <a:lstStyle/>
          <a:p>
            <a:r>
              <a:rPr lang="en-US" dirty="0" smtClean="0"/>
              <a:t>Social Validity:</a:t>
            </a:r>
            <a:r>
              <a:rPr lang="en-US" dirty="0"/>
              <a:t> </a:t>
            </a:r>
            <a:r>
              <a:rPr lang="en-US" dirty="0" smtClean="0"/>
              <a:t>PIRS Results</a:t>
            </a:r>
          </a:p>
        </p:txBody>
      </p:sp>
      <p:sp>
        <p:nvSpPr>
          <p:cNvPr id="3" name="TextBox 2"/>
          <p:cNvSpPr txBox="1"/>
          <p:nvPr/>
        </p:nvSpPr>
        <p:spPr>
          <a:xfrm>
            <a:off x="1413468" y="4653224"/>
            <a:ext cx="6858000" cy="163121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Social validity refers to the level of:</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sng"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Social significance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of intervention </a:t>
            </a:r>
            <a:r>
              <a:rPr kumimoji="0" lang="en-US" sz="2000" b="0" i="0" u="sng"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goals</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sng"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Social acceptability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of intervention </a:t>
            </a:r>
            <a:r>
              <a:rPr kumimoji="0" lang="en-US" sz="2000" b="0" i="0" u="sng"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procedures</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sng"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Social importance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of intervention </a:t>
            </a:r>
            <a:r>
              <a:rPr kumimoji="0" lang="en-US" sz="2000" b="0" i="0" u="sng"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outcomes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(Wolf, 1978)</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220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6"/>
          <p:cNvSpPr>
            <a:spLocks noGrp="1" noChangeArrowheads="1"/>
          </p:cNvSpPr>
          <p:nvPr>
            <p:ph type="title"/>
          </p:nvPr>
        </p:nvSpPr>
        <p:spPr/>
        <p:txBody>
          <a:bodyPr anchor="ctr"/>
          <a:lstStyle/>
          <a:p>
            <a:pPr eaLnBrk="1" hangingPunct="1"/>
            <a:r>
              <a:rPr lang="en-US" dirty="0" smtClean="0"/>
              <a:t>Treatment Integrity</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4170718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r>
              <a:rPr lang="en-US" smtClean="0"/>
              <a:t>Treatment Integrity (TI)</a:t>
            </a:r>
            <a:endParaRPr lang="en-US" dirty="0" smtClean="0"/>
          </a:p>
        </p:txBody>
      </p:sp>
      <p:sp>
        <p:nvSpPr>
          <p:cNvPr id="21507" name="Rectangle 3"/>
          <p:cNvSpPr>
            <a:spLocks noGrp="1" noRot="1" noChangeArrowheads="1"/>
          </p:cNvSpPr>
          <p:nvPr>
            <p:ph idx="1"/>
          </p:nvPr>
        </p:nvSpPr>
        <p:spPr>
          <a:xfrm>
            <a:off x="628650" y="1622522"/>
            <a:ext cx="7886700" cy="4351338"/>
          </a:xfrm>
        </p:spPr>
        <p:txBody>
          <a:bodyPr/>
          <a:lstStyle/>
          <a:p>
            <a:r>
              <a:rPr lang="en-US" dirty="0" smtClean="0"/>
              <a:t>The degree to which the plan is implemented as designed.</a:t>
            </a:r>
          </a:p>
          <a:p>
            <a:r>
              <a:rPr lang="en-US" dirty="0" smtClean="0"/>
              <a:t>Treatment integrity provides information on the elements of the plan that are and are not being implemented.</a:t>
            </a:r>
          </a:p>
          <a:p>
            <a:r>
              <a:rPr lang="en-US" dirty="0" smtClean="0"/>
              <a:t>Treatment integrity data are used for accurate interpretation the effectiveness of the school’s Ci3T plan.</a:t>
            </a:r>
          </a:p>
        </p:txBody>
      </p:sp>
      <p:grpSp>
        <p:nvGrpSpPr>
          <p:cNvPr id="5" name="Group 4"/>
          <p:cNvGrpSpPr/>
          <p:nvPr/>
        </p:nvGrpSpPr>
        <p:grpSpPr>
          <a:xfrm>
            <a:off x="1748451" y="4429342"/>
            <a:ext cx="2565445" cy="2800736"/>
            <a:chOff x="973683" y="4428000"/>
            <a:chExt cx="2565445" cy="2800736"/>
          </a:xfrm>
        </p:grpSpPr>
        <p:sp>
          <p:nvSpPr>
            <p:cNvPr id="4" name="Rectangle 3"/>
            <p:cNvSpPr/>
            <p:nvPr/>
          </p:nvSpPr>
          <p:spPr>
            <a:xfrm>
              <a:off x="973683" y="4428000"/>
              <a:ext cx="1282723" cy="1569660"/>
            </a:xfrm>
            <a:prstGeom prst="rect">
              <a:avLst/>
            </a:prstGeom>
            <a:noFill/>
          </p:spPr>
          <p:txBody>
            <a:bodyPr wrap="none" lIns="91440" tIns="45720" rIns="91440" bIns="45720">
              <a:spAutoFit/>
            </a:bodyPr>
            <a:lstStyle/>
            <a:p>
              <a:pPr algn="ctr"/>
              <a:r>
                <a:rPr lang="en-US" sz="9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Wingdings" panose="05000000000000000000" pitchFamily="2" charset="2"/>
                </a:rPr>
                <a:t></a:t>
              </a:r>
              <a:endPar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1615044" y="5043538"/>
              <a:ext cx="1282723" cy="1569660"/>
            </a:xfrm>
            <a:prstGeom prst="rect">
              <a:avLst/>
            </a:prstGeom>
            <a:noFill/>
          </p:spPr>
          <p:txBody>
            <a:bodyPr wrap="none" lIns="91440" tIns="45720" rIns="91440" bIns="45720">
              <a:spAutoFit/>
            </a:bodyPr>
            <a:lstStyle/>
            <a:p>
              <a:pPr algn="ctr"/>
              <a:r>
                <a:rPr lang="en-US" sz="9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Wingdings" panose="05000000000000000000" pitchFamily="2" charset="2"/>
                </a:rPr>
                <a:t></a:t>
              </a:r>
              <a:endPar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2256405" y="5659076"/>
              <a:ext cx="1282723" cy="1569660"/>
            </a:xfrm>
            <a:prstGeom prst="rect">
              <a:avLst/>
            </a:prstGeom>
            <a:noFill/>
          </p:spPr>
          <p:txBody>
            <a:bodyPr wrap="none" lIns="91440" tIns="45720" rIns="91440" bIns="45720">
              <a:spAutoFit/>
            </a:bodyPr>
            <a:lstStyle/>
            <a:p>
              <a:pPr algn="ctr"/>
              <a:r>
                <a:rPr lang="en-US" sz="9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Wingdings" panose="05000000000000000000" pitchFamily="2" charset="2"/>
                </a:rPr>
                <a:t></a:t>
              </a:r>
              <a:endPar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spTree>
    <p:extLst>
      <p:ext uri="{BB962C8B-B14F-4D97-AF65-F5344CB8AC3E}">
        <p14:creationId xmlns:p14="http://schemas.microsoft.com/office/powerpoint/2010/main" val="3655241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r>
              <a:rPr lang="en-US" smtClean="0"/>
              <a:t>Measuring Treatment Integrity</a:t>
            </a:r>
            <a:endParaRPr lang="en-US" dirty="0" smtClean="0"/>
          </a:p>
        </p:txBody>
      </p:sp>
      <p:sp>
        <p:nvSpPr>
          <p:cNvPr id="22531" name="Rectangle 3"/>
          <p:cNvSpPr>
            <a:spLocks noGrp="1" noRot="1" noChangeArrowheads="1"/>
          </p:cNvSpPr>
          <p:nvPr>
            <p:ph idx="1"/>
          </p:nvPr>
        </p:nvSpPr>
        <p:spPr/>
        <p:txBody>
          <a:bodyPr/>
          <a:lstStyle/>
          <a:p>
            <a:pPr marL="0" indent="0">
              <a:buNone/>
            </a:pPr>
            <a:r>
              <a:rPr lang="en-US" dirty="0" smtClean="0">
                <a:solidFill>
                  <a:schemeClr val="accent1"/>
                </a:solidFill>
              </a:rPr>
              <a:t>Three measures:</a:t>
            </a:r>
          </a:p>
          <a:p>
            <a:pPr marL="514350" indent="-514350">
              <a:buFont typeface="+mj-lt"/>
              <a:buAutoNum type="arabicPeriod"/>
            </a:pPr>
            <a:r>
              <a:rPr lang="en-US" dirty="0" smtClean="0"/>
              <a:t>Ci3T Treatment Integrity: Teacher Self-Report  (Ci3T TI: TSR)     </a:t>
            </a:r>
          </a:p>
          <a:p>
            <a:pPr lvl="1"/>
            <a:r>
              <a:rPr lang="en-US" dirty="0" smtClean="0"/>
              <a:t>For all components of the Ci3T plan (Lane et al., 2009)</a:t>
            </a:r>
          </a:p>
          <a:p>
            <a:pPr marL="514350" indent="-514350">
              <a:buFont typeface="+mj-lt"/>
              <a:buAutoNum type="arabicPeriod"/>
            </a:pPr>
            <a:r>
              <a:rPr lang="en-US" dirty="0" smtClean="0"/>
              <a:t>Ci3T Treatment Integrity: Direct Observation (Ci3T TI: DO)</a:t>
            </a:r>
          </a:p>
          <a:p>
            <a:pPr lvl="1"/>
            <a:r>
              <a:rPr lang="en-US" dirty="0" smtClean="0"/>
              <a:t>From two perspectives: observer and educator (30-min snapshot; Lane et al., 2009)</a:t>
            </a:r>
          </a:p>
          <a:p>
            <a:pPr marL="514350" indent="-514350">
              <a:buFont typeface="+mj-lt"/>
              <a:buAutoNum type="arabicPeriod"/>
            </a:pPr>
            <a:r>
              <a:rPr lang="en-US" dirty="0" smtClean="0"/>
              <a:t>School-wide Evaluation Tool version 2.0 (SET v2)</a:t>
            </a:r>
          </a:p>
          <a:p>
            <a:pPr lvl="1"/>
            <a:r>
              <a:rPr lang="en-US" dirty="0" smtClean="0"/>
              <a:t>For the PBIS component of the Ci3T plan (Todd et al., 2012) </a:t>
            </a:r>
          </a:p>
          <a:p>
            <a:pPr lvl="1"/>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3241300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04800" y="228600"/>
            <a:ext cx="8229600" cy="914400"/>
          </a:xfrm>
        </p:spPr>
        <p:txBody>
          <a:bodyPr>
            <a:noAutofit/>
          </a:bodyPr>
          <a:lstStyle/>
          <a:p>
            <a:r>
              <a:rPr lang="en-US" sz="3200" dirty="0" smtClean="0"/>
              <a:t>Ci3T Treatment Integrity: Teacher Self-Report</a:t>
            </a:r>
          </a:p>
        </p:txBody>
      </p:sp>
      <p:sp>
        <p:nvSpPr>
          <p:cNvPr id="2" name="Rectangular Callout 1"/>
          <p:cNvSpPr/>
          <p:nvPr/>
        </p:nvSpPr>
        <p:spPr>
          <a:xfrm>
            <a:off x="5714162" y="2179655"/>
            <a:ext cx="2590800" cy="1600200"/>
          </a:xfrm>
          <a:prstGeom prst="wedgeRectCallout">
            <a:avLst>
              <a:gd name="adj1" fmla="val -52249"/>
              <a:gd name="adj2" fmla="val 8196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Ensure all faculty </a:t>
            </a:r>
            <a:r>
              <a:rPr kumimoji="0" lang="en-US" sz="1800" b="0" i="0" u="none" strike="noStrike" kern="1200" cap="none" spc="0" normalizeH="0" baseline="0" noProof="0" dirty="0">
                <a:ln>
                  <a:noFill/>
                </a:ln>
                <a:solidFill>
                  <a:prstClr val="white"/>
                </a:solidFill>
                <a:effectLst/>
                <a:uLnTx/>
                <a:uFillTx/>
                <a:latin typeface="Calibri"/>
                <a:ea typeface="+mn-ea"/>
                <a:cs typeface="+mn-cs"/>
              </a:rPr>
              <a:t>and staff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receive </a:t>
            </a:r>
            <a:r>
              <a:rPr kumimoji="0" lang="en-US" sz="1800" b="0" i="0" u="none" strike="noStrike" kern="1200" cap="none" spc="0" normalizeH="0" baseline="0" noProof="0" dirty="0">
                <a:ln>
                  <a:noFill/>
                </a:ln>
                <a:solidFill>
                  <a:prstClr val="white"/>
                </a:solidFill>
                <a:effectLst/>
                <a:uLnTx/>
                <a:uFillTx/>
                <a:latin typeface="Calibri"/>
                <a:ea typeface="+mn-ea"/>
                <a:cs typeface="+mn-cs"/>
              </a:rPr>
              <a:t>an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emailed </a:t>
            </a:r>
            <a:r>
              <a:rPr kumimoji="0" lang="en-US" sz="1800" b="0" i="0" u="none" strike="noStrike" kern="1200" cap="none" spc="0" normalizeH="0" baseline="0" noProof="0" dirty="0">
                <a:ln>
                  <a:noFill/>
                </a:ln>
                <a:solidFill>
                  <a:prstClr val="white"/>
                </a:solidFill>
                <a:effectLst/>
                <a:uLnTx/>
                <a:uFillTx/>
                <a:latin typeface="Calibri"/>
                <a:ea typeface="+mn-ea"/>
                <a:cs typeface="+mn-cs"/>
              </a:rPr>
              <a:t>link to Qualtrics for the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PIRS and TSR surveys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413" t="169" r="-413" b="8699"/>
          <a:stretch/>
        </p:blipFill>
        <p:spPr bwMode="auto">
          <a:xfrm>
            <a:off x="471850" y="989606"/>
            <a:ext cx="4865147" cy="5421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185" t="11288" r="1820" b="85755"/>
          <a:stretch/>
        </p:blipFill>
        <p:spPr>
          <a:xfrm>
            <a:off x="471850" y="934317"/>
            <a:ext cx="7667315" cy="171439"/>
          </a:xfrm>
          <a:prstGeom prst="rect">
            <a:avLst/>
          </a:prstGeom>
          <a:ln>
            <a:noFill/>
          </a:ln>
          <a:effectLst/>
        </p:spPr>
      </p:pic>
    </p:spTree>
    <p:extLst>
      <p:ext uri="{BB962C8B-B14F-4D97-AF65-F5344CB8AC3E}">
        <p14:creationId xmlns:p14="http://schemas.microsoft.com/office/powerpoint/2010/main" val="3527412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Ci3T Treatment Integrity: </a:t>
            </a:r>
            <a:br>
              <a:rPr lang="en-US" dirty="0" smtClean="0"/>
            </a:br>
            <a:r>
              <a:rPr lang="en-US" dirty="0" smtClean="0">
                <a:solidFill>
                  <a:schemeClr val="accent1"/>
                </a:solidFill>
              </a:rPr>
              <a:t>Teacher Self-Report</a:t>
            </a:r>
            <a:endParaRPr lang="en-US" dirty="0">
              <a:solidFill>
                <a:schemeClr val="accent1"/>
              </a:solidFill>
            </a:endParaRPr>
          </a:p>
        </p:txBody>
      </p:sp>
      <p:sp>
        <p:nvSpPr>
          <p:cNvPr id="3" name="Content Placeholder 2"/>
          <p:cNvSpPr>
            <a:spLocks noGrp="1"/>
          </p:cNvSpPr>
          <p:nvPr>
            <p:ph idx="1"/>
          </p:nvPr>
        </p:nvSpPr>
        <p:spPr/>
        <p:txBody>
          <a:bodyPr>
            <a:noAutofit/>
          </a:bodyPr>
          <a:lstStyle/>
          <a:p>
            <a:pPr>
              <a:lnSpc>
                <a:spcPct val="80000"/>
              </a:lnSpc>
            </a:pPr>
            <a:r>
              <a:rPr lang="en-US" dirty="0" smtClean="0"/>
              <a:t>38-item component checklist</a:t>
            </a:r>
          </a:p>
          <a:p>
            <a:pPr marL="746125" lvl="1" indent="-285750">
              <a:lnSpc>
                <a:spcPct val="80000"/>
              </a:lnSpc>
            </a:pPr>
            <a:r>
              <a:rPr lang="en-US" dirty="0" smtClean="0"/>
              <a:t>Three constructs:</a:t>
            </a:r>
          </a:p>
          <a:p>
            <a:pPr marL="1258888" lvl="2" indent="-342900">
              <a:lnSpc>
                <a:spcPct val="80000"/>
              </a:lnSpc>
              <a:buFont typeface="Courier New" panose="02070309020205020404" pitchFamily="49" charset="0"/>
              <a:buChar char="o"/>
            </a:pPr>
            <a:r>
              <a:rPr lang="en-US" dirty="0" smtClean="0"/>
              <a:t>procedures for teaching</a:t>
            </a:r>
          </a:p>
          <a:p>
            <a:pPr marL="1258888" lvl="2" indent="-342900">
              <a:lnSpc>
                <a:spcPct val="80000"/>
              </a:lnSpc>
              <a:buFont typeface="Courier New" panose="02070309020205020404" pitchFamily="49" charset="0"/>
              <a:buChar char="o"/>
            </a:pPr>
            <a:r>
              <a:rPr lang="en-US" dirty="0" smtClean="0"/>
              <a:t>procedures for reinforcing</a:t>
            </a:r>
          </a:p>
          <a:p>
            <a:pPr marL="1258888" lvl="2" indent="-342900">
              <a:lnSpc>
                <a:spcPct val="80000"/>
              </a:lnSpc>
              <a:buFont typeface="Courier New" panose="02070309020205020404" pitchFamily="49" charset="0"/>
              <a:buChar char="o"/>
            </a:pPr>
            <a:r>
              <a:rPr lang="en-US" dirty="0" smtClean="0"/>
              <a:t>procedures for monitoring</a:t>
            </a:r>
          </a:p>
          <a:p>
            <a:pPr>
              <a:lnSpc>
                <a:spcPct val="80000"/>
              </a:lnSpc>
            </a:pPr>
            <a:r>
              <a:rPr lang="en-US" dirty="0" smtClean="0"/>
              <a:t>Faculty and staff rate their implementation of the Ci3T plan from the beginning of the current school year to the date the Ci3T TI: TSR is completed</a:t>
            </a:r>
          </a:p>
          <a:p>
            <a:pPr>
              <a:lnSpc>
                <a:spcPct val="80000"/>
              </a:lnSpc>
            </a:pPr>
            <a:r>
              <a:rPr lang="en-US" dirty="0" smtClean="0"/>
              <a:t>Likert-type scale ranging from</a:t>
            </a:r>
          </a:p>
          <a:p>
            <a:pPr marL="1204913" lvl="2" indent="0">
              <a:lnSpc>
                <a:spcPct val="80000"/>
              </a:lnSpc>
              <a:buNone/>
            </a:pPr>
            <a:r>
              <a:rPr lang="en-US" dirty="0" smtClean="0"/>
              <a:t>0 = </a:t>
            </a:r>
            <a:r>
              <a:rPr lang="en-US" i="1" dirty="0" smtClean="0"/>
              <a:t>no, not at all</a:t>
            </a:r>
          </a:p>
          <a:p>
            <a:pPr marL="1204913" lvl="2" indent="0">
              <a:lnSpc>
                <a:spcPct val="80000"/>
              </a:lnSpc>
              <a:buNone/>
            </a:pPr>
            <a:r>
              <a:rPr lang="en-US" dirty="0" smtClean="0"/>
              <a:t>1 = </a:t>
            </a:r>
            <a:r>
              <a:rPr lang="en-US" i="1" dirty="0" smtClean="0"/>
              <a:t>yes, some of the time</a:t>
            </a:r>
          </a:p>
          <a:p>
            <a:pPr marL="1204913" lvl="2" indent="0">
              <a:lnSpc>
                <a:spcPct val="80000"/>
              </a:lnSpc>
              <a:buNone/>
            </a:pPr>
            <a:r>
              <a:rPr lang="en-US" dirty="0" smtClean="0"/>
              <a:t>2 = </a:t>
            </a:r>
            <a:r>
              <a:rPr lang="en-US" i="1" dirty="0" smtClean="0"/>
              <a:t>yes, most of the time</a:t>
            </a:r>
          </a:p>
          <a:p>
            <a:pPr marL="1204913" lvl="2" indent="0">
              <a:lnSpc>
                <a:spcPct val="80000"/>
              </a:lnSpc>
              <a:buNone/>
            </a:pPr>
            <a:r>
              <a:rPr lang="en-US" dirty="0" smtClean="0"/>
              <a:t>3 = </a:t>
            </a:r>
            <a:r>
              <a:rPr lang="en-US" i="1" dirty="0" smtClean="0"/>
              <a:t>yes, all of the time</a:t>
            </a:r>
          </a:p>
        </p:txBody>
      </p:sp>
      <p:sp>
        <p:nvSpPr>
          <p:cNvPr id="4" name="Rounded Rectangle 3"/>
          <p:cNvSpPr/>
          <p:nvPr/>
        </p:nvSpPr>
        <p:spPr>
          <a:xfrm>
            <a:off x="5719665" y="5896947"/>
            <a:ext cx="2967135" cy="690465"/>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Comments may be provided at the end of the </a:t>
            </a:r>
            <a:r>
              <a:rPr lang="en-US" dirty="0" smtClean="0"/>
              <a:t>form</a:t>
            </a:r>
            <a:endParaRPr lang="en-US" dirty="0"/>
          </a:p>
        </p:txBody>
      </p:sp>
    </p:spTree>
    <p:extLst>
      <p:ext uri="{BB962C8B-B14F-4D97-AF65-F5344CB8AC3E}">
        <p14:creationId xmlns:p14="http://schemas.microsoft.com/office/powerpoint/2010/main" val="2944144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Ci3T Treatment Integrity: </a:t>
            </a:r>
            <a:br>
              <a:rPr lang="en-US" smtClean="0"/>
            </a:br>
            <a:r>
              <a:rPr lang="en-US" smtClean="0">
                <a:solidFill>
                  <a:schemeClr val="accent1"/>
                </a:solidFill>
              </a:rPr>
              <a:t>Direct Observation</a:t>
            </a:r>
            <a:endParaRPr lang="en-US" dirty="0">
              <a:solidFill>
                <a:schemeClr val="accent1"/>
              </a:solidFill>
            </a:endParaRPr>
          </a:p>
        </p:txBody>
      </p:sp>
      <p:sp>
        <p:nvSpPr>
          <p:cNvPr id="3" name="Content Placeholder 2"/>
          <p:cNvSpPr>
            <a:spLocks noGrp="1"/>
          </p:cNvSpPr>
          <p:nvPr>
            <p:ph idx="1"/>
          </p:nvPr>
        </p:nvSpPr>
        <p:spPr/>
        <p:txBody>
          <a:bodyPr/>
          <a:lstStyle/>
          <a:p>
            <a:pPr>
              <a:lnSpc>
                <a:spcPct val="80000"/>
              </a:lnSpc>
            </a:pPr>
            <a:r>
              <a:rPr lang="en-US" smtClean="0"/>
              <a:t>Conducted during the fall and spring program evaluation window</a:t>
            </a:r>
          </a:p>
          <a:p>
            <a:pPr>
              <a:lnSpc>
                <a:spcPct val="80000"/>
              </a:lnSpc>
            </a:pPr>
            <a:r>
              <a:rPr lang="en-US" smtClean="0"/>
              <a:t>Educators are selected for observation through random selection</a:t>
            </a:r>
          </a:p>
          <a:p>
            <a:pPr lvl="1">
              <a:lnSpc>
                <a:spcPct val="80000"/>
              </a:lnSpc>
            </a:pPr>
            <a:r>
              <a:rPr lang="en-US" smtClean="0"/>
              <a:t>stratified across grade levels or instructional content (e.g., first grade, special education, English department)</a:t>
            </a:r>
          </a:p>
          <a:p>
            <a:pPr>
              <a:lnSpc>
                <a:spcPct val="80000"/>
              </a:lnSpc>
            </a:pPr>
            <a:r>
              <a:rPr lang="en-US" smtClean="0"/>
              <a:t>Educators are defined as school personnel who directly instruct students</a:t>
            </a:r>
          </a:p>
          <a:p>
            <a:pPr>
              <a:lnSpc>
                <a:spcPct val="80000"/>
              </a:lnSpc>
            </a:pPr>
            <a:r>
              <a:rPr lang="en-US" smtClean="0"/>
              <a:t>Observers trained to criterion on direct observation procedures</a:t>
            </a:r>
          </a:p>
          <a:p>
            <a:pPr>
              <a:lnSpc>
                <a:spcPct val="80000"/>
              </a:lnSpc>
            </a:pPr>
            <a:r>
              <a:rPr lang="en-US" smtClean="0"/>
              <a:t>Educators are asked to rate their use of Ci3T plan components during the 30-min observation</a:t>
            </a:r>
            <a:endParaRPr lang="en-US" dirty="0" smtClean="0"/>
          </a:p>
        </p:txBody>
      </p:sp>
    </p:spTree>
    <p:extLst>
      <p:ext uri="{BB962C8B-B14F-4D97-AF65-F5344CB8AC3E}">
        <p14:creationId xmlns:p14="http://schemas.microsoft.com/office/powerpoint/2010/main" val="193876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304800" y="153192"/>
            <a:ext cx="7886700" cy="1325563"/>
          </a:xfrm>
        </p:spPr>
        <p:txBody>
          <a:bodyPr>
            <a:noAutofit/>
          </a:bodyPr>
          <a:lstStyle/>
          <a:p>
            <a:r>
              <a:rPr lang="en-US" sz="3000" dirty="0" smtClean="0"/>
              <a:t>Treatment Integrity: Teacher Self-Report and</a:t>
            </a:r>
            <a:br>
              <a:rPr lang="en-US" sz="3000" dirty="0" smtClean="0"/>
            </a:br>
            <a:r>
              <a:rPr lang="en-US" sz="3000" dirty="0" smtClean="0"/>
              <a:t>Direct Observation Results</a:t>
            </a:r>
            <a:endParaRPr lang="en-US" sz="3000" b="1" dirty="0" smtClean="0"/>
          </a:p>
        </p:txBody>
      </p:sp>
      <p:graphicFrame>
        <p:nvGraphicFramePr>
          <p:cNvPr id="6" name="Table 5"/>
          <p:cNvGraphicFramePr>
            <a:graphicFrameLocks noGrp="1"/>
          </p:cNvGraphicFramePr>
          <p:nvPr>
            <p:extLst/>
          </p:nvPr>
        </p:nvGraphicFramePr>
        <p:xfrm>
          <a:off x="304800" y="1371600"/>
          <a:ext cx="8534406" cy="4531320"/>
        </p:xfrm>
        <a:graphic>
          <a:graphicData uri="http://schemas.openxmlformats.org/drawingml/2006/table">
            <a:tbl>
              <a:tblPr firstRow="1" bandRow="1">
                <a:tableStyleId>{7DF18680-E054-41AD-8BC1-D1AEF772440D}</a:tableStyleId>
              </a:tblPr>
              <a:tblGrid>
                <a:gridCol w="1600200">
                  <a:extLst>
                    <a:ext uri="{9D8B030D-6E8A-4147-A177-3AD203B41FA5}">
                      <a16:colId xmlns:a16="http://schemas.microsoft.com/office/drawing/2014/main" val="20000"/>
                    </a:ext>
                  </a:extLst>
                </a:gridCol>
                <a:gridCol w="1155701">
                  <a:extLst>
                    <a:ext uri="{9D8B030D-6E8A-4147-A177-3AD203B41FA5}">
                      <a16:colId xmlns:a16="http://schemas.microsoft.com/office/drawing/2014/main" val="20001"/>
                    </a:ext>
                  </a:extLst>
                </a:gridCol>
                <a:gridCol w="1155701">
                  <a:extLst>
                    <a:ext uri="{9D8B030D-6E8A-4147-A177-3AD203B41FA5}">
                      <a16:colId xmlns:a16="http://schemas.microsoft.com/office/drawing/2014/main" val="20002"/>
                    </a:ext>
                  </a:extLst>
                </a:gridCol>
                <a:gridCol w="1155701">
                  <a:extLst>
                    <a:ext uri="{9D8B030D-6E8A-4147-A177-3AD203B41FA5}">
                      <a16:colId xmlns:a16="http://schemas.microsoft.com/office/drawing/2014/main" val="20003"/>
                    </a:ext>
                  </a:extLst>
                </a:gridCol>
                <a:gridCol w="1155701">
                  <a:extLst>
                    <a:ext uri="{9D8B030D-6E8A-4147-A177-3AD203B41FA5}">
                      <a16:colId xmlns:a16="http://schemas.microsoft.com/office/drawing/2014/main" val="20004"/>
                    </a:ext>
                  </a:extLst>
                </a:gridCol>
                <a:gridCol w="1155701">
                  <a:extLst>
                    <a:ext uri="{9D8B030D-6E8A-4147-A177-3AD203B41FA5}">
                      <a16:colId xmlns:a16="http://schemas.microsoft.com/office/drawing/2014/main" val="20005"/>
                    </a:ext>
                  </a:extLst>
                </a:gridCol>
                <a:gridCol w="1155701">
                  <a:extLst>
                    <a:ext uri="{9D8B030D-6E8A-4147-A177-3AD203B41FA5}">
                      <a16:colId xmlns:a16="http://schemas.microsoft.com/office/drawing/2014/main" val="20006"/>
                    </a:ext>
                  </a:extLst>
                </a:gridCol>
              </a:tblGrid>
              <a:tr h="9289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Treatment Integrity Procedures</a:t>
                      </a:r>
                      <a:endParaRPr lang="en-US" sz="1800" dirty="0"/>
                    </a:p>
                  </a:txBody>
                  <a:tcPr marT="45715" marB="45715"/>
                </a:tc>
                <a:tc gridSpan="2">
                  <a:txBody>
                    <a:bodyPr/>
                    <a:lstStyle/>
                    <a:p>
                      <a:pPr algn="ctr"/>
                      <a:r>
                        <a:rPr lang="en-US" sz="1800" dirty="0" smtClean="0"/>
                        <a:t>Teacher</a:t>
                      </a:r>
                      <a:r>
                        <a:rPr lang="en-US" sz="1800" baseline="0" dirty="0" smtClean="0"/>
                        <a:t> Self-Report</a:t>
                      </a:r>
                    </a:p>
                    <a:p>
                      <a:pPr algn="ctr"/>
                      <a:r>
                        <a:rPr lang="en-US" sz="1800" dirty="0" smtClean="0"/>
                        <a:t>Mean</a:t>
                      </a:r>
                      <a:r>
                        <a:rPr lang="en-US" sz="1800" baseline="0" dirty="0" smtClean="0"/>
                        <a:t> (</a:t>
                      </a:r>
                      <a:r>
                        <a:rPr lang="en-US" sz="1800" i="1" baseline="0" dirty="0" smtClean="0"/>
                        <a:t>SD</a:t>
                      </a:r>
                      <a:r>
                        <a:rPr lang="en-US" sz="1800" baseline="0" dirty="0" smtClean="0"/>
                        <a:t>)</a:t>
                      </a:r>
                      <a:endParaRPr lang="en-US" sz="1800" dirty="0"/>
                    </a:p>
                  </a:txBody>
                  <a:tcPr marT="45715" marB="45715"/>
                </a:tc>
                <a:tc hMerge="1">
                  <a:txBody>
                    <a:bodyPr/>
                    <a:lstStyle/>
                    <a:p>
                      <a:pPr algn="ctr"/>
                      <a:endParaRPr lang="en-US" sz="1800" dirty="0"/>
                    </a:p>
                  </a:txBody>
                  <a:tcPr marT="45724" marB="45724"/>
                </a:tc>
                <a:tc gridSpan="2">
                  <a:txBody>
                    <a:bodyPr/>
                    <a:lstStyle/>
                    <a:p>
                      <a:pPr algn="ctr"/>
                      <a:r>
                        <a:rPr lang="en-US" sz="1800" dirty="0" smtClean="0"/>
                        <a:t>Direct Observation</a:t>
                      </a:r>
                    </a:p>
                    <a:p>
                      <a:pPr algn="ctr"/>
                      <a:r>
                        <a:rPr lang="en-US" sz="1800" dirty="0" smtClean="0"/>
                        <a:t>Fall 2016</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Mean</a:t>
                      </a:r>
                      <a:r>
                        <a:rPr lang="en-US" sz="1800" baseline="0" dirty="0" smtClean="0"/>
                        <a:t> (</a:t>
                      </a:r>
                      <a:r>
                        <a:rPr lang="en-US" sz="1800" i="1" baseline="0" dirty="0" smtClean="0"/>
                        <a:t>SD</a:t>
                      </a:r>
                      <a:r>
                        <a:rPr lang="en-US" sz="1800" baseline="0" dirty="0" smtClean="0"/>
                        <a:t>)</a:t>
                      </a:r>
                      <a:endParaRPr lang="en-US" sz="1800" dirty="0" smtClean="0"/>
                    </a:p>
                  </a:txBody>
                  <a:tcPr marT="45715" marB="45715"/>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Direct Observation</a:t>
                      </a:r>
                    </a:p>
                    <a:p>
                      <a:pPr algn="ctr"/>
                      <a:r>
                        <a:rPr lang="en-US" sz="1800" dirty="0" smtClean="0"/>
                        <a:t>Spring 2017</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Mean</a:t>
                      </a:r>
                      <a:r>
                        <a:rPr lang="en-US" sz="1800" baseline="0" dirty="0" smtClean="0"/>
                        <a:t> (</a:t>
                      </a:r>
                      <a:r>
                        <a:rPr lang="en-US" sz="1800" i="1" baseline="0" dirty="0" smtClean="0"/>
                        <a:t>SD</a:t>
                      </a:r>
                      <a:r>
                        <a:rPr lang="en-US" sz="1800" baseline="0" dirty="0" smtClean="0"/>
                        <a:t>)</a:t>
                      </a:r>
                      <a:endParaRPr lang="en-US" sz="1800" dirty="0" smtClean="0"/>
                    </a:p>
                  </a:txBody>
                  <a:tcPr marT="45715" marB="45715"/>
                </a:tc>
                <a:tc hMerge="1">
                  <a:txBody>
                    <a:bodyPr/>
                    <a:lstStyle/>
                    <a:p>
                      <a:endParaRPr lang="en-US"/>
                    </a:p>
                  </a:txBody>
                  <a:tcPr/>
                </a:tc>
                <a:extLst>
                  <a:ext uri="{0D108BD9-81ED-4DB2-BD59-A6C34878D82A}">
                    <a16:rowId xmlns:a16="http://schemas.microsoft.com/office/drawing/2014/main" val="10000"/>
                  </a:ext>
                </a:extLst>
              </a:tr>
              <a:tr h="650268">
                <a:tc>
                  <a:txBody>
                    <a:bodyPr/>
                    <a:lstStyle/>
                    <a:p>
                      <a:pPr algn="ctr"/>
                      <a:endParaRPr lang="en-US" sz="1800" dirty="0"/>
                    </a:p>
                  </a:txBody>
                  <a:tcPr marT="45715" marB="45715"/>
                </a:tc>
                <a:tc>
                  <a:txBody>
                    <a:bodyPr/>
                    <a:lstStyle/>
                    <a:p>
                      <a:pPr algn="ctr"/>
                      <a:r>
                        <a:rPr lang="en-US" sz="1800" dirty="0" smtClean="0"/>
                        <a:t>Fall </a:t>
                      </a:r>
                    </a:p>
                    <a:p>
                      <a:pPr algn="ctr"/>
                      <a:r>
                        <a:rPr lang="en-US" sz="1800" dirty="0" smtClean="0"/>
                        <a:t>2016</a:t>
                      </a:r>
                    </a:p>
                    <a:p>
                      <a:pPr algn="ctr"/>
                      <a:r>
                        <a:rPr lang="en-US" sz="1800" i="1" dirty="0" smtClean="0"/>
                        <a:t>n</a:t>
                      </a:r>
                      <a:r>
                        <a:rPr lang="en-US" sz="1800" dirty="0" smtClean="0"/>
                        <a:t> = 39</a:t>
                      </a:r>
                    </a:p>
                  </a:txBody>
                  <a:tcPr marT="45715" marB="45715" anchor="ctr"/>
                </a:tc>
                <a:tc>
                  <a:txBody>
                    <a:bodyPr/>
                    <a:lstStyle/>
                    <a:p>
                      <a:pPr algn="ctr"/>
                      <a:r>
                        <a:rPr lang="en-US" sz="1800" dirty="0" smtClean="0"/>
                        <a:t>Spring 2017</a:t>
                      </a:r>
                    </a:p>
                    <a:p>
                      <a:pPr algn="ctr"/>
                      <a:r>
                        <a:rPr lang="en-US" sz="1800" i="1" dirty="0" smtClean="0"/>
                        <a:t>n</a:t>
                      </a:r>
                      <a:r>
                        <a:rPr lang="en-US" sz="1800" dirty="0" smtClean="0"/>
                        <a:t> = 38</a:t>
                      </a:r>
                    </a:p>
                  </a:txBody>
                  <a:tcPr marT="45715" marB="45715" anchor="ctr"/>
                </a:tc>
                <a:tc>
                  <a:txBody>
                    <a:bodyPr/>
                    <a:lstStyle/>
                    <a:p>
                      <a:pPr algn="ctr"/>
                      <a:r>
                        <a:rPr lang="en-US" sz="1800" dirty="0" smtClean="0"/>
                        <a:t>Educator</a:t>
                      </a:r>
                    </a:p>
                    <a:p>
                      <a:pPr algn="ctr"/>
                      <a:r>
                        <a:rPr lang="en-US" sz="1800" i="1" dirty="0" smtClean="0"/>
                        <a:t>n</a:t>
                      </a:r>
                      <a:r>
                        <a:rPr lang="en-US" sz="1800" dirty="0" smtClean="0"/>
                        <a:t> = 13</a:t>
                      </a:r>
                    </a:p>
                  </a:txBody>
                  <a:tcPr marT="45715" marB="45715" anchor="ctr"/>
                </a:tc>
                <a:tc>
                  <a:txBody>
                    <a:bodyPr/>
                    <a:lstStyle/>
                    <a:p>
                      <a:pPr algn="ctr"/>
                      <a:r>
                        <a:rPr lang="en-US" sz="1800" dirty="0" smtClean="0"/>
                        <a:t>Observer</a:t>
                      </a:r>
                    </a:p>
                    <a:p>
                      <a:pPr algn="ctr"/>
                      <a:r>
                        <a:rPr lang="en-US" sz="1800" i="1" dirty="0" smtClean="0"/>
                        <a:t>n</a:t>
                      </a:r>
                      <a:r>
                        <a:rPr lang="en-US" sz="1800" dirty="0" smtClean="0"/>
                        <a:t> = 13</a:t>
                      </a:r>
                    </a:p>
                  </a:txBody>
                  <a:tcPr marT="45715" marB="45715" anchor="ctr"/>
                </a:tc>
                <a:tc>
                  <a:txBody>
                    <a:bodyPr/>
                    <a:lstStyle/>
                    <a:p>
                      <a:pPr algn="ctr"/>
                      <a:r>
                        <a:rPr lang="en-US" sz="1800" dirty="0" smtClean="0"/>
                        <a:t>Educator</a:t>
                      </a:r>
                    </a:p>
                    <a:p>
                      <a:pPr algn="ctr"/>
                      <a:r>
                        <a:rPr lang="en-US" sz="1800" i="1" dirty="0" smtClean="0"/>
                        <a:t>n</a:t>
                      </a:r>
                      <a:r>
                        <a:rPr lang="en-US" sz="1800" dirty="0" smtClean="0"/>
                        <a:t> = 10</a:t>
                      </a:r>
                    </a:p>
                  </a:txBody>
                  <a:tcPr marT="45715" marB="45715" anchor="ctr"/>
                </a:tc>
                <a:tc>
                  <a:txBody>
                    <a:bodyPr/>
                    <a:lstStyle/>
                    <a:p>
                      <a:pPr algn="ctr"/>
                      <a:r>
                        <a:rPr lang="en-US" sz="1800" dirty="0" smtClean="0"/>
                        <a:t>Observer</a:t>
                      </a:r>
                    </a:p>
                    <a:p>
                      <a:pPr algn="ctr"/>
                      <a:r>
                        <a:rPr lang="en-US" sz="1800" i="1" dirty="0" smtClean="0"/>
                        <a:t>n</a:t>
                      </a:r>
                      <a:r>
                        <a:rPr lang="en-US" sz="1800" dirty="0" smtClean="0"/>
                        <a:t> = 13</a:t>
                      </a:r>
                    </a:p>
                  </a:txBody>
                  <a:tcPr marT="45715" marB="45715" anchor="ctr"/>
                </a:tc>
                <a:extLst>
                  <a:ext uri="{0D108BD9-81ED-4DB2-BD59-A6C34878D82A}">
                    <a16:rowId xmlns:a16="http://schemas.microsoft.com/office/drawing/2014/main" val="10001"/>
                  </a:ext>
                </a:extLst>
              </a:tr>
              <a:tr h="671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Teaching</a:t>
                      </a:r>
                    </a:p>
                  </a:txBody>
                  <a:tcPr marT="45715" marB="45715" anchor="ctr"/>
                </a:tc>
                <a:tc>
                  <a:txBody>
                    <a:bodyPr/>
                    <a:lstStyle/>
                    <a:p>
                      <a:pPr marL="0" marR="0" algn="ctr" defTabSz="914400" rtl="0" eaLnBrk="1" latinLnBrk="0" hangingPunct="1">
                        <a:spcBef>
                          <a:spcPts val="0"/>
                        </a:spcBef>
                        <a:spcAft>
                          <a:spcPts val="0"/>
                        </a:spcAft>
                      </a:pPr>
                      <a:r>
                        <a:rPr lang="en-US" sz="1800" kern="1200" dirty="0">
                          <a:solidFill>
                            <a:schemeClr val="dk1"/>
                          </a:solidFill>
                          <a:latin typeface="+mn-lt"/>
                          <a:ea typeface="+mn-ea"/>
                          <a:cs typeface="+mn-cs"/>
                        </a:rPr>
                        <a:t>85.08% (11.21)</a:t>
                      </a:r>
                    </a:p>
                  </a:txBody>
                  <a:tcPr marL="73025" marR="73025" marT="0" marB="0" anchor="ctr"/>
                </a:tc>
                <a:tc>
                  <a:txBody>
                    <a:bodyPr/>
                    <a:lstStyle/>
                    <a:p>
                      <a:pPr algn="ctr" fontAlgn="ctr"/>
                      <a:r>
                        <a:rPr lang="en-US" sz="1800" kern="1200" dirty="0">
                          <a:solidFill>
                            <a:schemeClr val="dk1"/>
                          </a:solidFill>
                          <a:latin typeface="+mn-lt"/>
                          <a:ea typeface="+mn-ea"/>
                          <a:cs typeface="+mn-cs"/>
                        </a:rPr>
                        <a:t>90.21% (8.54)</a:t>
                      </a:r>
                    </a:p>
                  </a:txBody>
                  <a:tcPr marL="9525" marR="9525" marT="9525" marB="0" anchor="ctr"/>
                </a:tc>
                <a:tc>
                  <a:txBody>
                    <a:bodyPr/>
                    <a:lstStyle/>
                    <a:p>
                      <a:pPr marL="0" marR="0" algn="ctr" defTabSz="914400" rtl="0" eaLnBrk="1" latinLnBrk="0" hangingPunct="1">
                        <a:spcBef>
                          <a:spcPts val="0"/>
                        </a:spcBef>
                        <a:spcAft>
                          <a:spcPts val="0"/>
                        </a:spcAft>
                      </a:pPr>
                      <a:r>
                        <a:rPr lang="en-US" sz="1800" kern="1200" dirty="0">
                          <a:solidFill>
                            <a:schemeClr val="dk1"/>
                          </a:solidFill>
                          <a:latin typeface="+mn-lt"/>
                          <a:ea typeface="+mn-ea"/>
                          <a:cs typeface="+mn-cs"/>
                        </a:rPr>
                        <a:t>91.07% (7.81)</a:t>
                      </a:r>
                    </a:p>
                  </a:txBody>
                  <a:tcPr marL="73025" marR="73025" marT="0" marB="0" anchor="ctr"/>
                </a:tc>
                <a:tc>
                  <a:txBody>
                    <a:bodyPr/>
                    <a:lstStyle/>
                    <a:p>
                      <a:pPr marL="0" marR="0" algn="ctr" defTabSz="914400" rtl="0" eaLnBrk="1" latinLnBrk="0" hangingPunct="1">
                        <a:spcBef>
                          <a:spcPts val="0"/>
                        </a:spcBef>
                        <a:spcAft>
                          <a:spcPts val="0"/>
                        </a:spcAft>
                      </a:pPr>
                      <a:r>
                        <a:rPr lang="en-US" sz="1800" kern="1200">
                          <a:solidFill>
                            <a:schemeClr val="dk1"/>
                          </a:solidFill>
                          <a:latin typeface="+mn-lt"/>
                          <a:ea typeface="+mn-ea"/>
                          <a:cs typeface="+mn-cs"/>
                        </a:rPr>
                        <a:t>89.41% (7.48)</a:t>
                      </a:r>
                    </a:p>
                  </a:txBody>
                  <a:tcPr marL="73025" marR="73025" marT="0" marB="0" anchor="ctr"/>
                </a:tc>
                <a:tc>
                  <a:txBody>
                    <a:bodyPr/>
                    <a:lstStyle/>
                    <a:p>
                      <a:pPr algn="ctr" fontAlgn="ctr"/>
                      <a:r>
                        <a:rPr lang="en-US" sz="1800" kern="1200">
                          <a:solidFill>
                            <a:schemeClr val="dk1"/>
                          </a:solidFill>
                          <a:latin typeface="+mn-lt"/>
                          <a:ea typeface="+mn-ea"/>
                          <a:cs typeface="+mn-cs"/>
                        </a:rPr>
                        <a:t>90.03% (6.13)</a:t>
                      </a:r>
                    </a:p>
                  </a:txBody>
                  <a:tcPr marL="9525" marR="9525" marT="9525" marB="0" anchor="ctr"/>
                </a:tc>
                <a:tc>
                  <a:txBody>
                    <a:bodyPr/>
                    <a:lstStyle/>
                    <a:p>
                      <a:pPr algn="ctr" fontAlgn="ctr"/>
                      <a:r>
                        <a:rPr lang="en-US" sz="1800" kern="1200" dirty="0" smtClean="0">
                          <a:solidFill>
                            <a:schemeClr val="dk1"/>
                          </a:solidFill>
                          <a:latin typeface="+mn-lt"/>
                          <a:ea typeface="+mn-ea"/>
                          <a:cs typeface="+mn-cs"/>
                        </a:rPr>
                        <a:t>87.30% </a:t>
                      </a:r>
                      <a:r>
                        <a:rPr lang="en-US" sz="1800" kern="1200" dirty="0">
                          <a:solidFill>
                            <a:schemeClr val="dk1"/>
                          </a:solidFill>
                          <a:latin typeface="+mn-lt"/>
                          <a:ea typeface="+mn-ea"/>
                          <a:cs typeface="+mn-cs"/>
                        </a:rPr>
                        <a:t>(8.84)</a:t>
                      </a:r>
                    </a:p>
                  </a:txBody>
                  <a:tcPr marL="9525" marR="9525" marT="9525" marB="0" anchor="ctr"/>
                </a:tc>
                <a:extLst>
                  <a:ext uri="{0D108BD9-81ED-4DB2-BD59-A6C34878D82A}">
                    <a16:rowId xmlns:a16="http://schemas.microsoft.com/office/drawing/2014/main" val="10002"/>
                  </a:ext>
                </a:extLst>
              </a:tr>
              <a:tr h="671993">
                <a:tc>
                  <a:txBody>
                    <a:bodyPr/>
                    <a:lstStyle/>
                    <a:p>
                      <a:r>
                        <a:rPr lang="en-US" sz="1800" dirty="0" smtClean="0"/>
                        <a:t>Reinforcing</a:t>
                      </a:r>
                      <a:endParaRPr lang="en-US" sz="1800" dirty="0"/>
                    </a:p>
                  </a:txBody>
                  <a:tcPr marT="45715" marB="45715" anchor="ctr"/>
                </a:tc>
                <a:tc>
                  <a:txBody>
                    <a:bodyPr/>
                    <a:lstStyle/>
                    <a:p>
                      <a:pPr marL="0" marR="0" algn="ctr" defTabSz="914400" rtl="0" eaLnBrk="1" latinLnBrk="0" hangingPunct="1">
                        <a:spcBef>
                          <a:spcPts val="0"/>
                        </a:spcBef>
                        <a:spcAft>
                          <a:spcPts val="0"/>
                        </a:spcAft>
                      </a:pPr>
                      <a:r>
                        <a:rPr lang="en-US" sz="1800" kern="1200" dirty="0" smtClean="0">
                          <a:solidFill>
                            <a:schemeClr val="dk1"/>
                          </a:solidFill>
                          <a:latin typeface="+mn-lt"/>
                          <a:ea typeface="+mn-ea"/>
                          <a:cs typeface="+mn-cs"/>
                        </a:rPr>
                        <a:t>84.70% </a:t>
                      </a:r>
                      <a:r>
                        <a:rPr lang="en-US" sz="1800" kern="1200" dirty="0">
                          <a:solidFill>
                            <a:schemeClr val="dk1"/>
                          </a:solidFill>
                          <a:latin typeface="+mn-lt"/>
                          <a:ea typeface="+mn-ea"/>
                          <a:cs typeface="+mn-cs"/>
                        </a:rPr>
                        <a:t>(12.65)</a:t>
                      </a:r>
                    </a:p>
                  </a:txBody>
                  <a:tcPr marL="73025" marR="73025" marT="0" marB="0" anchor="ctr"/>
                </a:tc>
                <a:tc>
                  <a:txBody>
                    <a:bodyPr/>
                    <a:lstStyle/>
                    <a:p>
                      <a:pPr algn="ctr" fontAlgn="ctr"/>
                      <a:r>
                        <a:rPr lang="en-US" sz="1800" kern="1200">
                          <a:solidFill>
                            <a:schemeClr val="dk1"/>
                          </a:solidFill>
                          <a:latin typeface="+mn-lt"/>
                          <a:ea typeface="+mn-ea"/>
                          <a:cs typeface="+mn-cs"/>
                        </a:rPr>
                        <a:t>86.58% (10.89)</a:t>
                      </a:r>
                    </a:p>
                  </a:txBody>
                  <a:tcPr marL="9525" marR="9525" marT="9525" marB="0" anchor="ctr"/>
                </a:tc>
                <a:tc>
                  <a:txBody>
                    <a:bodyPr/>
                    <a:lstStyle/>
                    <a:p>
                      <a:pPr marL="0" marR="0" algn="ctr" defTabSz="914400" rtl="0" eaLnBrk="1" latinLnBrk="0" hangingPunct="1">
                        <a:spcBef>
                          <a:spcPts val="0"/>
                        </a:spcBef>
                        <a:spcAft>
                          <a:spcPts val="0"/>
                        </a:spcAft>
                      </a:pPr>
                      <a:r>
                        <a:rPr lang="en-US" sz="1800" kern="1200" dirty="0">
                          <a:solidFill>
                            <a:schemeClr val="dk1"/>
                          </a:solidFill>
                          <a:latin typeface="+mn-lt"/>
                          <a:ea typeface="+mn-ea"/>
                          <a:cs typeface="+mn-cs"/>
                        </a:rPr>
                        <a:t>87.86% (10.55)</a:t>
                      </a:r>
                    </a:p>
                  </a:txBody>
                  <a:tcPr marL="73025" marR="73025" marT="0" marB="0" anchor="ctr"/>
                </a:tc>
                <a:tc>
                  <a:txBody>
                    <a:bodyPr/>
                    <a:lstStyle/>
                    <a:p>
                      <a:pPr marL="0" marR="0" algn="ctr" defTabSz="914400" rtl="0" eaLnBrk="1" latinLnBrk="0" hangingPunct="1">
                        <a:spcBef>
                          <a:spcPts val="0"/>
                        </a:spcBef>
                        <a:spcAft>
                          <a:spcPts val="0"/>
                        </a:spcAft>
                      </a:pPr>
                      <a:r>
                        <a:rPr lang="en-US" sz="1800" kern="1200" dirty="0">
                          <a:solidFill>
                            <a:schemeClr val="dk1"/>
                          </a:solidFill>
                          <a:latin typeface="+mn-lt"/>
                          <a:ea typeface="+mn-ea"/>
                          <a:cs typeface="+mn-cs"/>
                        </a:rPr>
                        <a:t>64.87% (18.19)</a:t>
                      </a:r>
                    </a:p>
                  </a:txBody>
                  <a:tcPr marL="73025" marR="73025" marT="0" marB="0" anchor="ctr"/>
                </a:tc>
                <a:tc>
                  <a:txBody>
                    <a:bodyPr/>
                    <a:lstStyle/>
                    <a:p>
                      <a:pPr algn="ctr" fontAlgn="ctr"/>
                      <a:r>
                        <a:rPr lang="en-US" sz="1800" kern="1200" dirty="0">
                          <a:solidFill>
                            <a:schemeClr val="dk1"/>
                          </a:solidFill>
                          <a:latin typeface="+mn-lt"/>
                          <a:ea typeface="+mn-ea"/>
                          <a:cs typeface="+mn-cs"/>
                        </a:rPr>
                        <a:t>82.97% (16.81)</a:t>
                      </a:r>
                    </a:p>
                  </a:txBody>
                  <a:tcPr marL="9525" marR="9525" marT="9525" marB="0" anchor="ctr"/>
                </a:tc>
                <a:tc>
                  <a:txBody>
                    <a:bodyPr/>
                    <a:lstStyle/>
                    <a:p>
                      <a:pPr algn="ctr" fontAlgn="ctr"/>
                      <a:r>
                        <a:rPr lang="en-US" sz="1800" kern="1200" dirty="0">
                          <a:solidFill>
                            <a:schemeClr val="dk1"/>
                          </a:solidFill>
                          <a:latin typeface="+mn-lt"/>
                          <a:ea typeface="+mn-ea"/>
                          <a:cs typeface="+mn-cs"/>
                        </a:rPr>
                        <a:t>61.37% (18.38)</a:t>
                      </a:r>
                    </a:p>
                  </a:txBody>
                  <a:tcPr marL="9525" marR="9525" marT="9525" marB="0" anchor="ctr"/>
                </a:tc>
                <a:extLst>
                  <a:ext uri="{0D108BD9-81ED-4DB2-BD59-A6C34878D82A}">
                    <a16:rowId xmlns:a16="http://schemas.microsoft.com/office/drawing/2014/main" val="10003"/>
                  </a:ext>
                </a:extLst>
              </a:tr>
              <a:tr h="671993">
                <a:tc>
                  <a:txBody>
                    <a:bodyPr/>
                    <a:lstStyle/>
                    <a:p>
                      <a:r>
                        <a:rPr lang="en-US" sz="1800" dirty="0" smtClean="0"/>
                        <a:t>Monitoring</a:t>
                      </a:r>
                      <a:endParaRPr lang="en-US" sz="1800" dirty="0"/>
                    </a:p>
                  </a:txBody>
                  <a:tcPr marT="45715" marB="45715" anchor="ctr"/>
                </a:tc>
                <a:tc>
                  <a:txBody>
                    <a:bodyPr/>
                    <a:lstStyle/>
                    <a:p>
                      <a:pPr marL="0" marR="0" algn="ctr" defTabSz="914400" rtl="0" eaLnBrk="1" latinLnBrk="0" hangingPunct="1">
                        <a:spcBef>
                          <a:spcPts val="0"/>
                        </a:spcBef>
                        <a:spcAft>
                          <a:spcPts val="0"/>
                        </a:spcAft>
                      </a:pPr>
                      <a:r>
                        <a:rPr lang="en-US" sz="1800" kern="1200" dirty="0">
                          <a:solidFill>
                            <a:schemeClr val="dk1"/>
                          </a:solidFill>
                          <a:latin typeface="+mn-lt"/>
                          <a:ea typeface="+mn-ea"/>
                          <a:cs typeface="+mn-cs"/>
                        </a:rPr>
                        <a:t>79.01% (21.35)</a:t>
                      </a:r>
                    </a:p>
                  </a:txBody>
                  <a:tcPr marL="73025" marR="73025" marT="0" marB="0" anchor="ctr"/>
                </a:tc>
                <a:tc>
                  <a:txBody>
                    <a:bodyPr/>
                    <a:lstStyle/>
                    <a:p>
                      <a:pPr marL="0" algn="ctr" defTabSz="914400" rtl="0" eaLnBrk="1" fontAlgn="ctr" latinLnBrk="0" hangingPunct="1"/>
                      <a:r>
                        <a:rPr lang="en-US" sz="1800" kern="1200" dirty="0">
                          <a:solidFill>
                            <a:schemeClr val="dk1"/>
                          </a:solidFill>
                          <a:latin typeface="+mn-lt"/>
                          <a:ea typeface="+mn-ea"/>
                          <a:cs typeface="+mn-cs"/>
                        </a:rPr>
                        <a:t>87.84% (</a:t>
                      </a:r>
                      <a:r>
                        <a:rPr lang="en-US" sz="1800" kern="1200" dirty="0" smtClean="0">
                          <a:solidFill>
                            <a:schemeClr val="dk1"/>
                          </a:solidFill>
                          <a:latin typeface="+mn-lt"/>
                          <a:ea typeface="+mn-ea"/>
                          <a:cs typeface="+mn-cs"/>
                        </a:rPr>
                        <a:t>13.20)</a:t>
                      </a:r>
                      <a:endParaRPr lang="en-US" sz="1800" kern="1200" dirty="0">
                        <a:solidFill>
                          <a:schemeClr val="dk1"/>
                        </a:solidFill>
                        <a:latin typeface="+mn-lt"/>
                        <a:ea typeface="+mn-ea"/>
                        <a:cs typeface="+mn-cs"/>
                      </a:endParaRPr>
                    </a:p>
                  </a:txBody>
                  <a:tcPr marL="9525" marR="9525" marT="9525" marB="0" anchor="ctr"/>
                </a:tc>
                <a:tc>
                  <a:txBody>
                    <a:bodyPr/>
                    <a:lstStyle/>
                    <a:p>
                      <a:pPr marL="0" marR="0" algn="ctr" defTabSz="914400" rtl="0" eaLnBrk="1" latinLnBrk="0" hangingPunct="1">
                        <a:spcBef>
                          <a:spcPts val="0"/>
                        </a:spcBef>
                        <a:spcAft>
                          <a:spcPts val="0"/>
                        </a:spcAft>
                      </a:pPr>
                      <a:r>
                        <a:rPr lang="en-US" sz="1800" kern="1200">
                          <a:solidFill>
                            <a:schemeClr val="dk1"/>
                          </a:solidFill>
                          <a:latin typeface="+mn-lt"/>
                          <a:ea typeface="+mn-ea"/>
                          <a:cs typeface="+mn-cs"/>
                        </a:rPr>
                        <a:t>-</a:t>
                      </a:r>
                    </a:p>
                  </a:txBody>
                  <a:tcPr marL="73025" marR="73025" marT="0" marB="0" anchor="ctr">
                    <a:solidFill>
                      <a:schemeClr val="tx2">
                        <a:lumMod val="75000"/>
                      </a:schemeClr>
                    </a:solidFill>
                  </a:tcPr>
                </a:tc>
                <a:tc>
                  <a:txBody>
                    <a:bodyPr/>
                    <a:lstStyle/>
                    <a:p>
                      <a:pPr marL="0" marR="0" algn="ctr" defTabSz="914400" rtl="0" eaLnBrk="1" latinLnBrk="0" hangingPunct="1">
                        <a:spcBef>
                          <a:spcPts val="0"/>
                        </a:spcBef>
                        <a:spcAft>
                          <a:spcPts val="0"/>
                        </a:spcAft>
                      </a:pPr>
                      <a:r>
                        <a:rPr lang="en-US" sz="1800" kern="1200" dirty="0">
                          <a:solidFill>
                            <a:schemeClr val="dk1"/>
                          </a:solidFill>
                          <a:latin typeface="+mn-lt"/>
                          <a:ea typeface="+mn-ea"/>
                          <a:cs typeface="+mn-cs"/>
                        </a:rPr>
                        <a:t>-</a:t>
                      </a:r>
                    </a:p>
                  </a:txBody>
                  <a:tcPr marL="73025" marR="73025" marT="0" marB="0" anchor="ctr">
                    <a:solidFill>
                      <a:schemeClr val="tx2">
                        <a:lumMod val="75000"/>
                      </a:schemeClr>
                    </a:solidFill>
                  </a:tcPr>
                </a:tc>
                <a:tc>
                  <a:txBody>
                    <a:bodyPr/>
                    <a:lstStyle/>
                    <a:p>
                      <a:pPr algn="ctr" fontAlgn="ctr"/>
                      <a:r>
                        <a:rPr lang="en-US" sz="1100" b="1" i="0" u="none" strike="noStrike">
                          <a:solidFill>
                            <a:srgbClr val="000000"/>
                          </a:solidFill>
                          <a:effectLst/>
                          <a:latin typeface="Times New Roman" panose="02020603050405020304" pitchFamily="18" charset="0"/>
                        </a:rPr>
                        <a:t>-</a:t>
                      </a:r>
                    </a:p>
                  </a:txBody>
                  <a:tcPr marL="9525" marR="9525" marT="9525" marB="0" anchor="ctr">
                    <a:solidFill>
                      <a:schemeClr val="tx2">
                        <a:lumMod val="75000"/>
                      </a:schemeClr>
                    </a:solidFill>
                  </a:tcPr>
                </a:tc>
                <a:tc>
                  <a:txBody>
                    <a:bodyPr/>
                    <a:lstStyle/>
                    <a:p>
                      <a:pPr algn="ctr" fontAlgn="ctr"/>
                      <a:r>
                        <a:rPr lang="en-US" sz="1100" b="1" i="0" u="none" strike="noStrike">
                          <a:solidFill>
                            <a:srgbClr val="000000"/>
                          </a:solidFill>
                          <a:effectLst/>
                          <a:latin typeface="Times New Roman" panose="02020603050405020304" pitchFamily="18" charset="0"/>
                        </a:rPr>
                        <a:t>-</a:t>
                      </a:r>
                    </a:p>
                  </a:txBody>
                  <a:tcPr marL="9525" marR="9525" marT="9525" marB="0" anchor="ctr">
                    <a:solidFill>
                      <a:schemeClr val="tx2">
                        <a:lumMod val="75000"/>
                      </a:schemeClr>
                    </a:solidFill>
                  </a:tcPr>
                </a:tc>
                <a:extLst>
                  <a:ext uri="{0D108BD9-81ED-4DB2-BD59-A6C34878D82A}">
                    <a16:rowId xmlns:a16="http://schemas.microsoft.com/office/drawing/2014/main" val="10004"/>
                  </a:ext>
                </a:extLst>
              </a:tr>
              <a:tr h="671993">
                <a:tc>
                  <a:txBody>
                    <a:bodyPr/>
                    <a:lstStyle/>
                    <a:p>
                      <a:r>
                        <a:rPr lang="en-US" sz="1800" b="1" dirty="0" smtClean="0"/>
                        <a:t>Total</a:t>
                      </a:r>
                      <a:endParaRPr lang="en-US" sz="1800" b="1" dirty="0"/>
                    </a:p>
                  </a:txBody>
                  <a:tcPr marT="45715" marB="45715" anchor="ctr"/>
                </a:tc>
                <a:tc>
                  <a:txBody>
                    <a:bodyPr/>
                    <a:lstStyle/>
                    <a:p>
                      <a:pPr marL="0" marR="0" algn="ctr" defTabSz="914400" rtl="0" eaLnBrk="1" latinLnBrk="0" hangingPunct="1">
                        <a:spcBef>
                          <a:spcPts val="0"/>
                        </a:spcBef>
                        <a:spcAft>
                          <a:spcPts val="0"/>
                        </a:spcAft>
                      </a:pPr>
                      <a:r>
                        <a:rPr lang="en-US" sz="1800" b="1" kern="1200" dirty="0">
                          <a:solidFill>
                            <a:schemeClr val="dk1"/>
                          </a:solidFill>
                          <a:latin typeface="+mn-lt"/>
                          <a:ea typeface="+mn-ea"/>
                          <a:cs typeface="+mn-cs"/>
                        </a:rPr>
                        <a:t>83.09% (12.68)</a:t>
                      </a:r>
                    </a:p>
                  </a:txBody>
                  <a:tcPr marL="73025" marR="73025" marT="0" marB="0" anchor="ctr"/>
                </a:tc>
                <a:tc>
                  <a:txBody>
                    <a:bodyPr/>
                    <a:lstStyle/>
                    <a:p>
                      <a:pPr algn="ctr" fontAlgn="ctr"/>
                      <a:r>
                        <a:rPr lang="en-US" sz="1800" b="1" kern="1200" dirty="0">
                          <a:solidFill>
                            <a:schemeClr val="dk1"/>
                          </a:solidFill>
                          <a:latin typeface="+mn-lt"/>
                          <a:ea typeface="+mn-ea"/>
                          <a:cs typeface="+mn-cs"/>
                        </a:rPr>
                        <a:t>88.47% (</a:t>
                      </a:r>
                      <a:r>
                        <a:rPr lang="en-US" sz="1800" b="1" kern="1200" dirty="0" smtClean="0">
                          <a:solidFill>
                            <a:schemeClr val="dk1"/>
                          </a:solidFill>
                          <a:latin typeface="+mn-lt"/>
                          <a:ea typeface="+mn-ea"/>
                          <a:cs typeface="+mn-cs"/>
                        </a:rPr>
                        <a:t>8.80)</a:t>
                      </a:r>
                      <a:endParaRPr lang="en-US" sz="1800" b="1" kern="1200" dirty="0">
                        <a:solidFill>
                          <a:schemeClr val="dk1"/>
                        </a:solidFill>
                        <a:latin typeface="+mn-lt"/>
                        <a:ea typeface="+mn-ea"/>
                        <a:cs typeface="+mn-cs"/>
                      </a:endParaRPr>
                    </a:p>
                  </a:txBody>
                  <a:tcPr marL="9525" marR="9525" marT="9525" marB="0" anchor="ctr"/>
                </a:tc>
                <a:tc>
                  <a:txBody>
                    <a:bodyPr/>
                    <a:lstStyle/>
                    <a:p>
                      <a:pPr marL="0" marR="0" algn="ctr" defTabSz="914400" rtl="0" eaLnBrk="1" latinLnBrk="0" hangingPunct="1">
                        <a:spcBef>
                          <a:spcPts val="0"/>
                        </a:spcBef>
                        <a:spcAft>
                          <a:spcPts val="0"/>
                        </a:spcAft>
                      </a:pPr>
                      <a:r>
                        <a:rPr lang="en-US" sz="1800" b="1" kern="1200" dirty="0">
                          <a:solidFill>
                            <a:schemeClr val="dk1"/>
                          </a:solidFill>
                          <a:latin typeface="+mn-lt"/>
                          <a:ea typeface="+mn-ea"/>
                          <a:cs typeface="+mn-cs"/>
                        </a:rPr>
                        <a:t>90.16% (7.73)</a:t>
                      </a:r>
                    </a:p>
                  </a:txBody>
                  <a:tcPr marL="73025" marR="73025" marT="0" marB="0" anchor="ctr"/>
                </a:tc>
                <a:tc>
                  <a:txBody>
                    <a:bodyPr/>
                    <a:lstStyle/>
                    <a:p>
                      <a:pPr marL="0" marR="0" algn="ctr" defTabSz="914400" rtl="0" eaLnBrk="1" latinLnBrk="0" hangingPunct="1">
                        <a:spcBef>
                          <a:spcPts val="0"/>
                        </a:spcBef>
                        <a:spcAft>
                          <a:spcPts val="0"/>
                        </a:spcAft>
                      </a:pPr>
                      <a:r>
                        <a:rPr lang="en-US" sz="1800" b="1" kern="1200" dirty="0">
                          <a:solidFill>
                            <a:schemeClr val="dk1"/>
                          </a:solidFill>
                          <a:latin typeface="+mn-lt"/>
                          <a:ea typeface="+mn-ea"/>
                          <a:cs typeface="+mn-cs"/>
                        </a:rPr>
                        <a:t>81.62% (8.28)</a:t>
                      </a:r>
                    </a:p>
                  </a:txBody>
                  <a:tcPr marL="73025" marR="73025" marT="0" marB="0" anchor="ctr"/>
                </a:tc>
                <a:tc>
                  <a:txBody>
                    <a:bodyPr/>
                    <a:lstStyle/>
                    <a:p>
                      <a:pPr algn="ctr" fontAlgn="ctr"/>
                      <a:r>
                        <a:rPr lang="en-US" sz="1800" b="1" kern="1200" dirty="0">
                          <a:solidFill>
                            <a:schemeClr val="dk1"/>
                          </a:solidFill>
                          <a:latin typeface="+mn-lt"/>
                          <a:ea typeface="+mn-ea"/>
                          <a:cs typeface="+mn-cs"/>
                        </a:rPr>
                        <a:t>87.86% (8.13)</a:t>
                      </a:r>
                    </a:p>
                  </a:txBody>
                  <a:tcPr marL="9525" marR="9525" marT="9525" marB="0" anchor="ctr"/>
                </a:tc>
                <a:tc>
                  <a:txBody>
                    <a:bodyPr/>
                    <a:lstStyle/>
                    <a:p>
                      <a:pPr algn="ctr" fontAlgn="ctr"/>
                      <a:r>
                        <a:rPr lang="en-US" sz="1800" b="1" kern="1200" dirty="0">
                          <a:solidFill>
                            <a:schemeClr val="dk1"/>
                          </a:solidFill>
                          <a:latin typeface="+mn-lt"/>
                          <a:ea typeface="+mn-ea"/>
                          <a:cs typeface="+mn-cs"/>
                        </a:rPr>
                        <a:t>79.42% (9.13)</a:t>
                      </a:r>
                    </a:p>
                  </a:txBody>
                  <a:tcPr marL="9525" marR="9525" marT="9525" marB="0" anchor="ctr"/>
                </a:tc>
                <a:extLst>
                  <a:ext uri="{0D108BD9-81ED-4DB2-BD59-A6C34878D82A}">
                    <a16:rowId xmlns:a16="http://schemas.microsoft.com/office/drawing/2014/main" val="10005"/>
                  </a:ext>
                </a:extLst>
              </a:tr>
            </a:tbl>
          </a:graphicData>
        </a:graphic>
      </p:graphicFrame>
      <p:sp>
        <p:nvSpPr>
          <p:cNvPr id="7" name="Rounded Rectangle 6"/>
          <p:cNvSpPr/>
          <p:nvPr/>
        </p:nvSpPr>
        <p:spPr>
          <a:xfrm>
            <a:off x="6934200" y="815974"/>
            <a:ext cx="1905000" cy="527051"/>
          </a:xfrm>
          <a:prstGeom prst="roundRect">
            <a:avLst/>
          </a:prstGeom>
          <a:solidFill>
            <a:srgbClr val="99003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a:ea typeface="+mn-ea"/>
                <a:cs typeface="+mn-cs"/>
              </a:rPr>
              <a:t>2016-2017</a:t>
            </a:r>
          </a:p>
        </p:txBody>
      </p:sp>
      <p:sp>
        <p:nvSpPr>
          <p:cNvPr id="9" name="Rectangle 8"/>
          <p:cNvSpPr/>
          <p:nvPr/>
        </p:nvSpPr>
        <p:spPr>
          <a:xfrm>
            <a:off x="304800" y="5943600"/>
            <a:ext cx="8534400" cy="838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Note.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Monitoring procedures are not observed. A subset of observable teaching and reinforcement procedures are identified for observation. (-) = not applicable.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7205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Content Placeholder 2"/>
          <p:cNvSpPr>
            <a:spLocks noGrp="1"/>
          </p:cNvSpPr>
          <p:nvPr>
            <p:ph idx="1"/>
          </p:nvPr>
        </p:nvSpPr>
        <p:spPr/>
        <p:txBody>
          <a:bodyPr/>
          <a:lstStyle/>
          <a:p>
            <a:pPr lvl="0"/>
            <a:r>
              <a:rPr lang="en-US" dirty="0" smtClean="0"/>
              <a:t>Welcome</a:t>
            </a:r>
          </a:p>
          <a:p>
            <a:pPr lvl="0"/>
            <a:r>
              <a:rPr lang="en-US" dirty="0" smtClean="0"/>
              <a:t>Preparing to Collect Social Validity &amp; Treatment Integrity Data</a:t>
            </a:r>
          </a:p>
          <a:p>
            <a:pPr lvl="0"/>
            <a:r>
              <a:rPr lang="en-US" dirty="0" smtClean="0"/>
              <a:t>Using Screening Data to Inform Instruction</a:t>
            </a:r>
          </a:p>
          <a:p>
            <a:pPr lvl="0"/>
            <a:r>
              <a:rPr lang="en-US" dirty="0" smtClean="0"/>
              <a:t>Facilitating Clear Communication with Stakeholders</a:t>
            </a:r>
          </a:p>
          <a:p>
            <a:pPr lvl="0"/>
            <a:r>
              <a:rPr lang="en-US" dirty="0" smtClean="0"/>
              <a:t>Preparing Implementation Reports to Support Data-informed Decision Making: Technology Training Part 2 </a:t>
            </a:r>
            <a:r>
              <a:rPr lang="en-US" dirty="0"/>
              <a:t>– </a:t>
            </a:r>
            <a:r>
              <a:rPr lang="en-US" i="1" dirty="0"/>
              <a:t>A sneak preview</a:t>
            </a:r>
            <a:r>
              <a:rPr lang="en-US" i="1" dirty="0" smtClean="0"/>
              <a:t>!</a:t>
            </a:r>
          </a:p>
          <a:p>
            <a:pPr lvl="0"/>
            <a:r>
              <a:rPr lang="en-US" dirty="0" smtClean="0"/>
              <a:t>Wrapping Up and Moving Forward</a:t>
            </a:r>
            <a:endParaRPr lang="en-US" dirty="0"/>
          </a:p>
        </p:txBody>
      </p:sp>
    </p:spTree>
    <p:extLst>
      <p:ext uri="{BB962C8B-B14F-4D97-AF65-F5344CB8AC3E}">
        <p14:creationId xmlns:p14="http://schemas.microsoft.com/office/powerpoint/2010/main" val="110546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Treatment Integrity: </a:t>
            </a:r>
            <a:r>
              <a:rPr lang="en-US" dirty="0">
                <a:solidFill>
                  <a:schemeClr val="accent1"/>
                </a:solidFill>
              </a:rPr>
              <a:t>School-wide Evaluation Tool </a:t>
            </a:r>
            <a:r>
              <a:rPr lang="en-US" dirty="0"/>
              <a:t>(SET; Version 2.0)</a:t>
            </a:r>
            <a:br>
              <a:rPr lang="en-US" dirty="0"/>
            </a:br>
            <a:r>
              <a:rPr lang="en-US" sz="2000" dirty="0"/>
              <a:t>(Todd, Lewis-Palmer, Horner, </a:t>
            </a:r>
            <a:r>
              <a:rPr lang="en-US" sz="2000" dirty="0" err="1"/>
              <a:t>Sugai</a:t>
            </a:r>
            <a:r>
              <a:rPr lang="en-US" sz="2000" dirty="0"/>
              <a:t>, Sampson, &amp; Phillips, 2012</a:t>
            </a:r>
            <a:r>
              <a:rPr lang="en-US" sz="2000" dirty="0" smtClean="0"/>
              <a:t>)</a:t>
            </a:r>
            <a:endParaRPr lang="en-US" sz="2000" dirty="0"/>
          </a:p>
        </p:txBody>
      </p:sp>
      <p:sp>
        <p:nvSpPr>
          <p:cNvPr id="3" name="Content Placeholder 2"/>
          <p:cNvSpPr>
            <a:spLocks noGrp="1"/>
          </p:cNvSpPr>
          <p:nvPr>
            <p:ph idx="1"/>
          </p:nvPr>
        </p:nvSpPr>
        <p:spPr>
          <a:xfrm>
            <a:off x="628650" y="1927129"/>
            <a:ext cx="7886700" cy="4351338"/>
          </a:xfrm>
        </p:spPr>
        <p:txBody>
          <a:bodyPr/>
          <a:lstStyle/>
          <a:p>
            <a:r>
              <a:rPr lang="en-US" dirty="0"/>
              <a:t>Measures 7 subscales representing core components of school-wide positive behavioral interventions and supports (PBIS)</a:t>
            </a:r>
          </a:p>
          <a:p>
            <a:r>
              <a:rPr lang="en-US" dirty="0"/>
              <a:t>Scores reported in each subscale and an overall total score.</a:t>
            </a:r>
          </a:p>
          <a:p>
            <a:r>
              <a:rPr lang="en-US" dirty="0"/>
              <a:t>Includes the collection of products as well as brief interviews with </a:t>
            </a:r>
            <a:r>
              <a:rPr lang="en-US" dirty="0" smtClean="0"/>
              <a:t>administrator, faculty &amp; </a:t>
            </a:r>
            <a:r>
              <a:rPr lang="en-US" dirty="0"/>
              <a:t>staff, and students. </a:t>
            </a:r>
          </a:p>
        </p:txBody>
      </p:sp>
    </p:spTree>
    <p:extLst>
      <p:ext uri="{BB962C8B-B14F-4D97-AF65-F5344CB8AC3E}">
        <p14:creationId xmlns:p14="http://schemas.microsoft.com/office/powerpoint/2010/main" val="1358510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Interviews</a:t>
            </a:r>
          </a:p>
          <a:p>
            <a:pPr lvl="1"/>
            <a:r>
              <a:rPr lang="en-US" dirty="0" smtClean="0"/>
              <a:t>Administrator</a:t>
            </a:r>
          </a:p>
          <a:p>
            <a:pPr lvl="1"/>
            <a:r>
              <a:rPr lang="en-US" dirty="0" smtClean="0"/>
              <a:t>10-15 randomly selected staff</a:t>
            </a:r>
          </a:p>
          <a:p>
            <a:pPr lvl="2"/>
            <a:r>
              <a:rPr lang="en-US" dirty="0"/>
              <a:t>A</a:t>
            </a:r>
            <a:r>
              <a:rPr lang="en-US" dirty="0" smtClean="0"/>
              <a:t> minimum of 3 Ci3T Leadership Team members</a:t>
            </a:r>
          </a:p>
          <a:p>
            <a:pPr lvl="1"/>
            <a:r>
              <a:rPr lang="en-US" dirty="0" smtClean="0"/>
              <a:t>15 Randomly selected students</a:t>
            </a:r>
          </a:p>
          <a:p>
            <a:r>
              <a:rPr lang="en-US" dirty="0" smtClean="0"/>
              <a:t>Observations/Walk-through</a:t>
            </a:r>
          </a:p>
          <a:p>
            <a:pPr lvl="1"/>
            <a:r>
              <a:rPr lang="en-US" dirty="0" smtClean="0"/>
              <a:t>School rules posted in 10 locations</a:t>
            </a:r>
          </a:p>
          <a:p>
            <a:pPr lvl="1"/>
            <a:r>
              <a:rPr lang="en-US" dirty="0" smtClean="0"/>
              <a:t>Crisis procedure posted in 7 locations</a:t>
            </a:r>
          </a:p>
          <a:p>
            <a:pPr lvl="1"/>
            <a:r>
              <a:rPr lang="en-US" dirty="0" smtClean="0"/>
              <a:t>Permanent products</a:t>
            </a:r>
          </a:p>
        </p:txBody>
      </p:sp>
      <p:sp>
        <p:nvSpPr>
          <p:cNvPr id="3" name="Title 2"/>
          <p:cNvSpPr>
            <a:spLocks noGrp="1"/>
          </p:cNvSpPr>
          <p:nvPr>
            <p:ph type="title"/>
          </p:nvPr>
        </p:nvSpPr>
        <p:spPr>
          <a:xfrm>
            <a:off x="628650" y="178505"/>
            <a:ext cx="7886700" cy="763879"/>
          </a:xfrm>
        </p:spPr>
        <p:txBody>
          <a:bodyPr/>
          <a:lstStyle/>
          <a:p>
            <a:r>
              <a:rPr lang="en-US" dirty="0" smtClean="0"/>
              <a:t>Administering the SET</a:t>
            </a:r>
            <a:endParaRPr lang="en-US" dirty="0"/>
          </a:p>
        </p:txBody>
      </p:sp>
      <p:pic>
        <p:nvPicPr>
          <p:cNvPr id="4" name="Picture 3"/>
          <p:cNvPicPr>
            <a:picLocks noChangeAspect="1"/>
          </p:cNvPicPr>
          <p:nvPr/>
        </p:nvPicPr>
        <p:blipFill rotWithShape="1">
          <a:blip r:embed="rId2"/>
          <a:srcRect b="4874"/>
          <a:stretch/>
        </p:blipFill>
        <p:spPr>
          <a:xfrm>
            <a:off x="704128" y="900746"/>
            <a:ext cx="7811222" cy="5733319"/>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6084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73587" y="301908"/>
            <a:ext cx="4329779" cy="243550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3748178" y="888528"/>
            <a:ext cx="4195543" cy="235999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grpSp>
        <p:nvGrpSpPr>
          <p:cNvPr id="4" name="Group 3"/>
          <p:cNvGrpSpPr/>
          <p:nvPr/>
        </p:nvGrpSpPr>
        <p:grpSpPr>
          <a:xfrm>
            <a:off x="177286" y="2737409"/>
            <a:ext cx="8503039" cy="3762137"/>
            <a:chOff x="624891" y="2798788"/>
            <a:chExt cx="8503039" cy="3762137"/>
          </a:xfrm>
        </p:grpSpPr>
        <p:pic>
          <p:nvPicPr>
            <p:cNvPr id="6" name="Picture 5"/>
            <p:cNvPicPr>
              <a:picLocks noChangeAspect="1"/>
            </p:cNvPicPr>
            <p:nvPr/>
          </p:nvPicPr>
          <p:blipFill rotWithShape="1">
            <a:blip r:embed="rId4"/>
            <a:srcRect r="50434"/>
            <a:stretch/>
          </p:blipFill>
          <p:spPr>
            <a:xfrm>
              <a:off x="5522940" y="2798788"/>
              <a:ext cx="2250354" cy="29069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l="50480"/>
            <a:stretch/>
          </p:blipFill>
          <p:spPr>
            <a:xfrm>
              <a:off x="6879646" y="3653959"/>
              <a:ext cx="2248284" cy="2906966"/>
            </a:xfrm>
            <a:prstGeom prst="rect">
              <a:avLst/>
            </a:prstGeom>
            <a:ln>
              <a:noFill/>
            </a:ln>
            <a:effectLst>
              <a:outerShdw blurRad="292100" dist="139700" dir="2700000" algn="tl" rotWithShape="0">
                <a:srgbClr val="333333">
                  <a:alpha val="65000"/>
                </a:srgbClr>
              </a:outerShdw>
            </a:effectLst>
          </p:spPr>
        </p:pic>
        <p:sp>
          <p:nvSpPr>
            <p:cNvPr id="7" name="Right Arrow 6"/>
            <p:cNvSpPr/>
            <p:nvPr/>
          </p:nvSpPr>
          <p:spPr>
            <a:xfrm>
              <a:off x="624891" y="3517459"/>
              <a:ext cx="5784322" cy="2260420"/>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smtClean="0"/>
                <a:t>Download </a:t>
              </a:r>
              <a:r>
                <a:rPr lang="en-US" sz="2400" b="1" dirty="0" smtClean="0"/>
                <a:t>SET Manual</a:t>
              </a:r>
              <a:r>
                <a:rPr lang="en-US" dirty="0" smtClean="0"/>
                <a:t> and </a:t>
              </a:r>
              <a:r>
                <a:rPr lang="en-US" sz="2400" b="1" dirty="0" smtClean="0"/>
                <a:t>SET training </a:t>
              </a:r>
              <a:r>
                <a:rPr lang="en-US" dirty="0" smtClean="0"/>
                <a:t>at pbis.org </a:t>
              </a:r>
            </a:p>
            <a:p>
              <a:pPr algn="ctr"/>
              <a:r>
                <a:rPr lang="en-US" dirty="0" smtClean="0"/>
                <a:t>(</a:t>
              </a:r>
              <a:r>
                <a:rPr lang="en-US" dirty="0"/>
                <a:t>http://</a:t>
              </a:r>
              <a:r>
                <a:rPr lang="en-US" dirty="0" smtClean="0"/>
                <a:t>www.pbis.org/evaluation/evaluation-tools)</a:t>
              </a:r>
              <a:endParaRPr lang="en-US" dirty="0"/>
            </a:p>
          </p:txBody>
        </p:sp>
      </p:grpSp>
    </p:spTree>
    <p:extLst>
      <p:ext uri="{BB962C8B-B14F-4D97-AF65-F5344CB8AC3E}">
        <p14:creationId xmlns:p14="http://schemas.microsoft.com/office/powerpoint/2010/main" val="116196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48478" y="62483"/>
            <a:ext cx="8590722" cy="470917"/>
          </a:xfrm>
        </p:spPr>
        <p:txBody>
          <a:bodyPr>
            <a:noAutofit/>
          </a:bodyPr>
          <a:lstStyle/>
          <a:p>
            <a:r>
              <a:rPr lang="en-US" sz="2400" dirty="0">
                <a:solidFill>
                  <a:srgbClr val="C00000"/>
                </a:solidFill>
              </a:rPr>
              <a:t>Treatment Integrity: SET Results </a:t>
            </a:r>
            <a:r>
              <a:rPr lang="en-US" sz="2400" dirty="0" smtClean="0">
                <a:solidFill>
                  <a:srgbClr val="C00000"/>
                </a:solidFill>
              </a:rPr>
              <a:t>– Lincoln Elementary </a:t>
            </a:r>
            <a:r>
              <a:rPr lang="en-US" sz="2400" dirty="0">
                <a:solidFill>
                  <a:srgbClr val="C00000"/>
                </a:solidFill>
              </a:rPr>
              <a:t>School</a:t>
            </a:r>
            <a:endParaRPr lang="en-US" sz="2400" dirty="0" smtClean="0">
              <a:solidFill>
                <a:srgbClr val="C00000"/>
              </a:solidFill>
            </a:endParaRPr>
          </a:p>
        </p:txBody>
      </p:sp>
      <p:graphicFrame>
        <p:nvGraphicFramePr>
          <p:cNvPr id="7" name="Group 54"/>
          <p:cNvGraphicFramePr>
            <a:graphicFrameLocks/>
          </p:cNvGraphicFramePr>
          <p:nvPr>
            <p:extLst/>
          </p:nvPr>
        </p:nvGraphicFramePr>
        <p:xfrm>
          <a:off x="162339" y="533400"/>
          <a:ext cx="8763000" cy="6205714"/>
        </p:xfrm>
        <a:graphic>
          <a:graphicData uri="http://schemas.openxmlformats.org/drawingml/2006/table">
            <a:tbl>
              <a:tblPr/>
              <a:tblGrid>
                <a:gridCol w="2241058">
                  <a:extLst>
                    <a:ext uri="{9D8B030D-6E8A-4147-A177-3AD203B41FA5}">
                      <a16:colId xmlns:a16="http://schemas.microsoft.com/office/drawing/2014/main" val="20000"/>
                    </a:ext>
                  </a:extLst>
                </a:gridCol>
                <a:gridCol w="1340342">
                  <a:extLst>
                    <a:ext uri="{9D8B030D-6E8A-4147-A177-3AD203B41FA5}">
                      <a16:colId xmlns:a16="http://schemas.microsoft.com/office/drawing/2014/main" val="20001"/>
                    </a:ext>
                  </a:extLst>
                </a:gridCol>
                <a:gridCol w="1441662">
                  <a:extLst>
                    <a:ext uri="{9D8B030D-6E8A-4147-A177-3AD203B41FA5}">
                      <a16:colId xmlns:a16="http://schemas.microsoft.com/office/drawing/2014/main" val="20002"/>
                    </a:ext>
                  </a:extLst>
                </a:gridCol>
                <a:gridCol w="1081890">
                  <a:extLst>
                    <a:ext uri="{9D8B030D-6E8A-4147-A177-3AD203B41FA5}">
                      <a16:colId xmlns:a16="http://schemas.microsoft.com/office/drawing/2014/main" val="20003"/>
                    </a:ext>
                  </a:extLst>
                </a:gridCol>
                <a:gridCol w="1210248">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773498">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800" b="1" i="0" u="none" strike="noStrike" cap="none" normalizeH="0" baseline="0" dirty="0" smtClean="0">
                          <a:ln>
                            <a:noFill/>
                          </a:ln>
                          <a:solidFill>
                            <a:schemeClr val="tx1"/>
                          </a:solidFill>
                          <a:effectLst/>
                          <a:latin typeface="Palatino Linotype" pitchFamily="18" charset="0"/>
                        </a:rPr>
                        <a:t>Category</a:t>
                      </a:r>
                    </a:p>
                  </a:txBody>
                  <a:tcPr marL="91447" marR="91447" marT="45715" marB="45715"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800" b="1" i="0" u="none" strike="noStrike" cap="none" normalizeH="0" baseline="0" dirty="0" smtClean="0">
                          <a:ln>
                            <a:noFill/>
                          </a:ln>
                          <a:solidFill>
                            <a:schemeClr val="tx1"/>
                          </a:solidFill>
                          <a:effectLst/>
                          <a:latin typeface="Palatino Linotype" pitchFamily="18" charset="0"/>
                        </a:rPr>
                        <a:t>Total Points Earned</a:t>
                      </a: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defRPr/>
                      </a:pPr>
                      <a:endParaRPr kumimoji="0" lang="en-US" sz="1800" b="1" i="0" u="none" strike="noStrike" cap="none" normalizeH="0" baseline="0" dirty="0" smtClean="0">
                        <a:ln>
                          <a:noFill/>
                        </a:ln>
                        <a:solidFill>
                          <a:schemeClr val="tx1"/>
                        </a:solidFill>
                        <a:effectLst/>
                        <a:latin typeface="Palatino Linotype" pitchFamily="18" charset="0"/>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800" b="1" i="0" u="none" strike="noStrike" cap="none" normalizeH="0" baseline="0" dirty="0" smtClean="0">
                          <a:ln>
                            <a:noFill/>
                          </a:ln>
                          <a:solidFill>
                            <a:schemeClr val="tx1"/>
                          </a:solidFill>
                          <a:effectLst/>
                          <a:latin typeface="Palatino Linotype" pitchFamily="18" charset="0"/>
                        </a:rPr>
                        <a:t>Total Points Possible</a:t>
                      </a: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800" b="1" i="0" u="none" strike="noStrike" cap="none" normalizeH="0" baseline="0" dirty="0" smtClean="0">
                          <a:ln>
                            <a:noFill/>
                          </a:ln>
                          <a:solidFill>
                            <a:schemeClr val="tx1"/>
                          </a:solidFill>
                          <a:effectLst/>
                          <a:latin typeface="Palatino Linotype" pitchFamily="18" charset="0"/>
                        </a:rPr>
                        <a:t>% Earned</a:t>
                      </a:r>
                    </a:p>
                  </a:txBody>
                  <a:tcPr marL="91447" marR="91447" marT="45715" marB="45715"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defRPr/>
                      </a:pPr>
                      <a:endParaRPr kumimoji="0" lang="en-US" sz="1800" b="1" i="0" u="none" strike="noStrike" cap="none" normalizeH="0" baseline="0" dirty="0" smtClean="0">
                        <a:ln>
                          <a:noFill/>
                        </a:ln>
                        <a:solidFill>
                          <a:schemeClr val="tx1"/>
                        </a:solidFill>
                        <a:effectLst/>
                        <a:latin typeface="Palatino Linotype" pitchFamily="18" charset="0"/>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9008">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endParaRPr kumimoji="0" lang="en-US" sz="1800" b="0" i="0" u="none" strike="noStrike" cap="none" normalizeH="0" baseline="0" dirty="0" smtClean="0">
                        <a:ln>
                          <a:noFill/>
                        </a:ln>
                        <a:solidFill>
                          <a:schemeClr val="tx1"/>
                        </a:solidFill>
                        <a:effectLst/>
                        <a:latin typeface="Palatino Linotype" pitchFamily="18" charset="0"/>
                      </a:endParaRPr>
                    </a:p>
                  </a:txBody>
                  <a:tcPr marL="91447" marR="91447" marT="45715" marB="45715"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t>Fall 2016</a:t>
                      </a:r>
                      <a:endParaRPr lang="en-US" sz="1800" dirty="0"/>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t>Spring 2017</a:t>
                      </a:r>
                      <a:endParaRPr lang="en-US" sz="1800" dirty="0"/>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endParaRPr lang="en-US" sz="1800" dirty="0"/>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t>Fall 2016</a:t>
                      </a:r>
                      <a:endParaRPr lang="en-US" sz="1800" dirty="0"/>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t>Spring 2017</a:t>
                      </a:r>
                      <a:endParaRPr lang="en-US" sz="1800" dirty="0"/>
                    </a:p>
                  </a:txBody>
                  <a:tcPr marL="91447" marR="91447" marT="45715" marB="45715"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86747">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500" b="0" i="0" u="none" strike="noStrike" cap="none" normalizeH="0" baseline="0" dirty="0" smtClean="0">
                          <a:ln>
                            <a:noFill/>
                          </a:ln>
                          <a:solidFill>
                            <a:schemeClr val="tx1"/>
                          </a:solidFill>
                          <a:effectLst/>
                          <a:latin typeface="Palatino Linotype" pitchFamily="18" charset="0"/>
                        </a:rPr>
                        <a:t>Expectations Defined</a:t>
                      </a:r>
                    </a:p>
                  </a:txBody>
                  <a:tcPr marL="91447" marR="91447" marT="45715" marB="45715"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3</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4</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4</a:t>
                      </a: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75</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100</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86747">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500" b="0" i="0" u="none" strike="noStrike" cap="none" normalizeH="0" baseline="0" dirty="0" smtClean="0">
                          <a:ln>
                            <a:noFill/>
                          </a:ln>
                          <a:solidFill>
                            <a:schemeClr val="tx1"/>
                          </a:solidFill>
                          <a:effectLst/>
                          <a:latin typeface="Palatino Linotype" pitchFamily="18" charset="0"/>
                        </a:rPr>
                        <a:t>Behavioral Expectations Taught</a:t>
                      </a:r>
                    </a:p>
                  </a:txBody>
                  <a:tcPr marL="91447" marR="91447" marT="45715" marB="45715"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8</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10</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10</a:t>
                      </a: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80</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100</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80126">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500" b="0" i="0" u="none" strike="noStrike" cap="none" normalizeH="0" baseline="0" dirty="0" smtClean="0">
                          <a:ln>
                            <a:noFill/>
                          </a:ln>
                          <a:solidFill>
                            <a:schemeClr val="tx1"/>
                          </a:solidFill>
                          <a:effectLst/>
                          <a:latin typeface="Palatino Linotype" pitchFamily="18" charset="0"/>
                        </a:rPr>
                        <a:t>On-going System for Rewarding Behavioral Expectations</a:t>
                      </a:r>
                    </a:p>
                  </a:txBody>
                  <a:tcPr marL="91447" marR="91447" marT="45715" marB="45715"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5</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6</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6</a:t>
                      </a: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83.33</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100</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80126">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500" b="0" i="0" u="none" strike="noStrike" cap="none" normalizeH="0" baseline="0" dirty="0" smtClean="0">
                          <a:ln>
                            <a:noFill/>
                          </a:ln>
                          <a:solidFill>
                            <a:schemeClr val="tx1"/>
                          </a:solidFill>
                          <a:effectLst/>
                          <a:latin typeface="Palatino Linotype" pitchFamily="18" charset="0"/>
                        </a:rPr>
                        <a:t>System for Responding to Behavioral Violations</a:t>
                      </a:r>
                    </a:p>
                  </a:txBody>
                  <a:tcPr marL="91447" marR="91447" marT="45715" marB="45715"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5</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6</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8</a:t>
                      </a: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62.50</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75</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64021">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500" b="0" i="0" u="none" strike="noStrike" cap="none" normalizeH="0" baseline="0" dirty="0" smtClean="0">
                          <a:ln>
                            <a:noFill/>
                          </a:ln>
                          <a:solidFill>
                            <a:schemeClr val="tx1"/>
                          </a:solidFill>
                          <a:effectLst/>
                          <a:latin typeface="Palatino Linotype" pitchFamily="18" charset="0"/>
                        </a:rPr>
                        <a:t>Monitoring &amp; Decision-Making</a:t>
                      </a:r>
                    </a:p>
                  </a:txBody>
                  <a:tcPr marL="91447" marR="91447" marT="45715" marB="45715"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8</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8</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8</a:t>
                      </a: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100</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100</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86747">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500" b="0" i="0" u="none" strike="noStrike" cap="none" normalizeH="0" baseline="0" dirty="0" smtClean="0">
                          <a:ln>
                            <a:noFill/>
                          </a:ln>
                          <a:solidFill>
                            <a:schemeClr val="tx1"/>
                          </a:solidFill>
                          <a:effectLst/>
                          <a:latin typeface="Palatino Linotype" pitchFamily="18" charset="0"/>
                        </a:rPr>
                        <a:t>Management</a:t>
                      </a:r>
                    </a:p>
                  </a:txBody>
                  <a:tcPr marL="91447" marR="91447" marT="45715" marB="45715"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15</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14</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16</a:t>
                      </a: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93.75</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87.50</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86747">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500" b="0" i="0" u="none" strike="noStrike" cap="none" normalizeH="0" baseline="0" dirty="0" smtClean="0">
                          <a:ln>
                            <a:noFill/>
                          </a:ln>
                          <a:solidFill>
                            <a:schemeClr val="tx1"/>
                          </a:solidFill>
                          <a:effectLst/>
                          <a:latin typeface="Palatino Linotype" pitchFamily="18" charset="0"/>
                        </a:rPr>
                        <a:t>District-Level Support</a:t>
                      </a:r>
                    </a:p>
                  </a:txBody>
                  <a:tcPr marL="91447" marR="91447" marT="45715" marB="45715"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4</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4</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4</a:t>
                      </a: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dirty="0" smtClean="0">
                          <a:latin typeface="+mn-lt"/>
                        </a:rPr>
                        <a:t>100</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100</a:t>
                      </a:r>
                      <a:endParaRPr lang="en-US" sz="1800" dirty="0">
                        <a:latin typeface="+mn-lt"/>
                      </a:endParaRPr>
                    </a:p>
                  </a:txBody>
                  <a:tcPr marL="91447" marR="91447" marT="45715" marB="45715"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1222068">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endParaRPr kumimoji="0" lang="en-US" sz="1400" b="1" i="0" u="none" strike="noStrike" cap="none" normalizeH="0" baseline="0" dirty="0" smtClean="0">
                        <a:ln>
                          <a:noFill/>
                        </a:ln>
                        <a:solidFill>
                          <a:schemeClr val="tx1"/>
                        </a:solidFill>
                        <a:effectLst/>
                        <a:latin typeface="Palatino Linotype" pitchFamily="18" charset="0"/>
                      </a:endParaRPr>
                    </a:p>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1400" b="1" i="0" u="none" strike="noStrike" cap="none" normalizeH="0" baseline="0" dirty="0" smtClean="0">
                          <a:ln>
                            <a:noFill/>
                          </a:ln>
                          <a:solidFill>
                            <a:schemeClr val="tx1"/>
                          </a:solidFill>
                          <a:effectLst/>
                          <a:latin typeface="Palatino Linotype" pitchFamily="18" charset="0"/>
                        </a:rPr>
                        <a:t>TOTAL SCORE</a:t>
                      </a:r>
                    </a:p>
                  </a:txBody>
                  <a:tcPr marL="91447" marR="91447" marT="45715" marB="45715"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accent1">
                              <a:lumMod val="75000"/>
                            </a:schemeClr>
                          </a:solidFill>
                        </a:rPr>
                        <a:t>Goal:</a:t>
                      </a:r>
                      <a:r>
                        <a:rPr lang="en-US" sz="1800" b="1" baseline="0" dirty="0" smtClean="0">
                          <a:solidFill>
                            <a:schemeClr val="accent1">
                              <a:lumMod val="75000"/>
                            </a:schemeClr>
                          </a:solidFill>
                        </a:rPr>
                        <a:t> 80% on Behavioral Expectations Taught and Overall Scores</a:t>
                      </a:r>
                      <a:endParaRPr lang="en-US" sz="1800" dirty="0"/>
                    </a:p>
                  </a:txBody>
                  <a:tcPr marL="91447" marR="91447" marT="45715" marB="45715" anchor="ctr" anchorCtr="1"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pPr algn="ctr"/>
                      <a:endParaRPr lang="en-US" dirty="0"/>
                    </a:p>
                  </a:txBody>
                  <a:tcPr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84.94</a:t>
                      </a:r>
                      <a:endParaRPr lang="en-US" sz="1800" dirty="0">
                        <a:latin typeface="+mn-lt"/>
                      </a:endParaRPr>
                    </a:p>
                  </a:txBody>
                  <a:tcPr marL="91447" marR="91447" marT="45715" marB="45715"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800" dirty="0" smtClean="0">
                          <a:latin typeface="+mn-lt"/>
                        </a:rPr>
                        <a:t>94.64</a:t>
                      </a:r>
                      <a:endParaRPr lang="en-US" sz="1800" dirty="0">
                        <a:latin typeface="+mn-lt"/>
                      </a:endParaRPr>
                    </a:p>
                  </a:txBody>
                  <a:tcPr marL="91447" marR="91447" marT="45715" marB="45715" anchor="ctr" anchorCtr="1" horzOverflow="overflow">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grpSp>
        <p:nvGrpSpPr>
          <p:cNvPr id="15" name="Group 14"/>
          <p:cNvGrpSpPr/>
          <p:nvPr/>
        </p:nvGrpSpPr>
        <p:grpSpPr>
          <a:xfrm>
            <a:off x="6248400" y="2209800"/>
            <a:ext cx="2590800" cy="4358992"/>
            <a:chOff x="5152241" y="2179983"/>
            <a:chExt cx="2590800" cy="4358992"/>
          </a:xfrm>
        </p:grpSpPr>
        <p:cxnSp>
          <p:nvCxnSpPr>
            <p:cNvPr id="11" name="Straight Arrow Connector 10"/>
            <p:cNvCxnSpPr>
              <a:endCxn id="13" idx="3"/>
            </p:cNvCxnSpPr>
            <p:nvPr/>
          </p:nvCxnSpPr>
          <p:spPr>
            <a:xfrm flipV="1">
              <a:off x="5152241" y="2765349"/>
              <a:ext cx="1505666" cy="3072234"/>
            </a:xfrm>
            <a:prstGeom prst="straightConnector1">
              <a:avLst/>
            </a:prstGeom>
            <a:ln w="38100">
              <a:tailEnd type="arrow"/>
            </a:ln>
          </p:spPr>
          <p:style>
            <a:lnRef idx="2">
              <a:schemeClr val="accent5"/>
            </a:lnRef>
            <a:fillRef idx="1">
              <a:schemeClr val="lt1"/>
            </a:fillRef>
            <a:effectRef idx="0">
              <a:schemeClr val="accent5"/>
            </a:effectRef>
            <a:fontRef idx="minor">
              <a:schemeClr val="dk1"/>
            </a:fontRef>
          </p:style>
        </p:cxnSp>
        <p:sp>
          <p:nvSpPr>
            <p:cNvPr id="12" name="Oval 11"/>
            <p:cNvSpPr/>
            <p:nvPr/>
          </p:nvSpPr>
          <p:spPr>
            <a:xfrm>
              <a:off x="6484939" y="5685183"/>
              <a:ext cx="1258102" cy="853792"/>
            </a:xfrm>
            <a:prstGeom prst="ellipse">
              <a:avLst/>
            </a:prstGeom>
            <a:noFill/>
            <a:ln w="38100"/>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6484939" y="2179983"/>
              <a:ext cx="1181100" cy="685799"/>
            </a:xfrm>
            <a:prstGeom prst="ellipse">
              <a:avLst/>
            </a:prstGeom>
            <a:noFill/>
            <a:ln w="38100"/>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Straight Arrow Connector 13"/>
            <p:cNvCxnSpPr>
              <a:endCxn id="12" idx="1"/>
            </p:cNvCxnSpPr>
            <p:nvPr/>
          </p:nvCxnSpPr>
          <p:spPr>
            <a:xfrm flipV="1">
              <a:off x="5152241" y="5810218"/>
              <a:ext cx="1516943" cy="27365"/>
            </a:xfrm>
            <a:prstGeom prst="straightConnector1">
              <a:avLst/>
            </a:prstGeom>
            <a:ln w="38100">
              <a:tailEnd type="arrow"/>
            </a:ln>
          </p:spPr>
          <p:style>
            <a:lnRef idx="2">
              <a:schemeClr val="accent5"/>
            </a:lnRef>
            <a:fillRef idx="1">
              <a:schemeClr val="lt1"/>
            </a:fillRef>
            <a:effectRef idx="0">
              <a:schemeClr val="accent5"/>
            </a:effectRef>
            <a:fontRef idx="minor">
              <a:schemeClr val="dk1"/>
            </a:fontRef>
          </p:style>
        </p:cxnSp>
      </p:grpSp>
    </p:spTree>
    <p:extLst>
      <p:ext uri="{BB962C8B-B14F-4D97-AF65-F5344CB8AC3E}">
        <p14:creationId xmlns:p14="http://schemas.microsoft.com/office/powerpoint/2010/main" val="84261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Treatment Integrity: SET Results</a:t>
            </a:r>
          </a:p>
        </p:txBody>
      </p:sp>
      <p:graphicFrame>
        <p:nvGraphicFramePr>
          <p:cNvPr id="4" name="Content Placeholder 3"/>
          <p:cNvGraphicFramePr>
            <a:graphicFrameLocks noGrp="1"/>
          </p:cNvGraphicFramePr>
          <p:nvPr>
            <p:ph idx="1"/>
            <p:extLst/>
          </p:nvPr>
        </p:nvGraphicFramePr>
        <p:xfrm>
          <a:off x="228600" y="1447800"/>
          <a:ext cx="8504238"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038600" y="1143000"/>
            <a:ext cx="3276600" cy="304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Percentage of Points Earned</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1170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90600" y="381000"/>
            <a:ext cx="6934200" cy="685800"/>
          </a:xfrm>
        </p:spPr>
        <p:txBody>
          <a:bodyPr>
            <a:normAutofit fontScale="90000"/>
          </a:bodyPr>
          <a:lstStyle/>
          <a:p>
            <a:pPr eaLnBrk="1" fontAlgn="auto" hangingPunct="1">
              <a:spcAft>
                <a:spcPts val="0"/>
              </a:spcAft>
              <a:defRPr/>
            </a:pPr>
            <a:r>
              <a:rPr lang="en-US" smtClean="0"/>
              <a:t/>
            </a:r>
            <a:br>
              <a:rPr lang="en-US" smtClean="0"/>
            </a:br>
            <a:r>
              <a:rPr lang="en-US" smtClean="0"/>
              <a:t/>
            </a:r>
            <a:br>
              <a:rPr lang="en-US" smtClean="0"/>
            </a:br>
            <a:r>
              <a:rPr lang="en-US" smtClean="0"/>
              <a:t/>
            </a:r>
            <a:br>
              <a:rPr lang="en-US" smtClean="0"/>
            </a:br>
            <a:endParaRPr lang="en-US" dirty="0" smtClean="0"/>
          </a:p>
        </p:txBody>
      </p:sp>
      <p:sp>
        <p:nvSpPr>
          <p:cNvPr id="23555" name="Rectangle 3"/>
          <p:cNvSpPr>
            <a:spLocks noGrp="1" noChangeArrowheads="1"/>
          </p:cNvSpPr>
          <p:nvPr>
            <p:ph idx="1"/>
          </p:nvPr>
        </p:nvSpPr>
        <p:spPr>
          <a:xfrm>
            <a:off x="454688" y="1723839"/>
            <a:ext cx="4609681" cy="4496091"/>
          </a:xfrm>
        </p:spPr>
        <p:txBody>
          <a:bodyPr>
            <a:normAutofit/>
          </a:bodyPr>
          <a:lstStyle/>
          <a:p>
            <a:pPr marL="280988" lvl="1" indent="-227013">
              <a:buFont typeface="Arial" panose="020B0604020202020204" pitchFamily="34" charset="0"/>
              <a:buChar char="•"/>
            </a:pPr>
            <a:r>
              <a:rPr lang="en-US" sz="2400" dirty="0" smtClean="0"/>
              <a:t>50 item self-report</a:t>
            </a:r>
          </a:p>
          <a:p>
            <a:pPr marL="280988" lvl="1" indent="-227013">
              <a:buFont typeface="Arial" panose="020B0604020202020204" pitchFamily="34" charset="0"/>
              <a:buChar char="•"/>
            </a:pPr>
            <a:r>
              <a:rPr lang="en-US" sz="2400" dirty="0" smtClean="0"/>
              <a:t>Ci3T Leadership Team members complete the measure 2x per year (during treatment integrity window)</a:t>
            </a:r>
          </a:p>
          <a:p>
            <a:pPr marL="280988" lvl="1" indent="-227013">
              <a:buFont typeface="Arial" panose="020B0604020202020204" pitchFamily="34" charset="0"/>
              <a:buChar char="•"/>
            </a:pPr>
            <a:r>
              <a:rPr lang="en-US" sz="2400" dirty="0" smtClean="0"/>
              <a:t>Scores predict fidelity and sustainability of implementation of tiered models</a:t>
            </a:r>
          </a:p>
          <a:p>
            <a:pPr marL="280988" lvl="1" indent="-227013">
              <a:buFont typeface="Arial" panose="020B0604020202020204" pitchFamily="34" charset="0"/>
              <a:buChar char="•"/>
            </a:pPr>
            <a:r>
              <a:rPr lang="en-US" sz="2400" dirty="0" smtClean="0"/>
              <a:t>Available from pbis.org</a:t>
            </a:r>
          </a:p>
          <a:p>
            <a:pPr marL="511175" lvl="1" indent="-457200"/>
            <a:endParaRPr lang="en-US" sz="2600" dirty="0" smtClean="0"/>
          </a:p>
        </p:txBody>
      </p:sp>
      <p:sp>
        <p:nvSpPr>
          <p:cNvPr id="2" name="Rectangle 1"/>
          <p:cNvSpPr/>
          <p:nvPr/>
        </p:nvSpPr>
        <p:spPr>
          <a:xfrm>
            <a:off x="454688" y="259262"/>
            <a:ext cx="8458200" cy="1200329"/>
          </a:xfrm>
          <a:prstGeom prst="rect">
            <a:avLst/>
          </a:prstGeom>
        </p:spPr>
        <p:txBody>
          <a:bodyPr wrap="square">
            <a:spAutoFit/>
          </a:bodyPr>
          <a:lstStyle/>
          <a:p>
            <a:pPr lvl="0" defTabSz="914400" fontAlgn="base">
              <a:spcBef>
                <a:spcPct val="0"/>
              </a:spcBef>
              <a:spcAft>
                <a:spcPct val="0"/>
              </a:spcAft>
              <a:defRPr/>
            </a:pPr>
            <a:r>
              <a:rPr kumimoji="0" lang="en-US" sz="3600" i="0" u="none" strike="noStrike" kern="1200" cap="none" spc="0" normalizeH="0" baseline="0" noProof="0" dirty="0" smtClean="0">
                <a:ln>
                  <a:noFill/>
                </a:ln>
                <a:solidFill>
                  <a:srgbClr val="5B9BD5">
                    <a:lumMod val="75000"/>
                  </a:srgbClr>
                </a:solidFill>
                <a:effectLst/>
                <a:uLnTx/>
                <a:uFillTx/>
                <a:latin typeface="+mj-lt"/>
                <a:cs typeface="Times New Roman" panose="02020603050405020304" pitchFamily="18" charset="0"/>
              </a:rPr>
              <a:t>Schoolwide</a:t>
            </a:r>
            <a:r>
              <a:rPr kumimoji="0" lang="en-US" sz="3600" i="0" u="none" strike="noStrike" kern="1200" cap="none" spc="0" normalizeH="0" noProof="0" dirty="0" smtClean="0">
                <a:ln>
                  <a:noFill/>
                </a:ln>
                <a:solidFill>
                  <a:srgbClr val="5B9BD5">
                    <a:lumMod val="75000"/>
                  </a:srgbClr>
                </a:solidFill>
                <a:effectLst/>
                <a:uLnTx/>
                <a:uFillTx/>
                <a:latin typeface="+mj-lt"/>
                <a:cs typeface="Times New Roman" panose="02020603050405020304" pitchFamily="18" charset="0"/>
              </a:rPr>
              <a:t> Universal Behavior Sustainability Index:  School Teams (</a:t>
            </a:r>
            <a:r>
              <a:rPr lang="en-US" sz="3600" dirty="0" smtClean="0">
                <a:solidFill>
                  <a:srgbClr val="5B9BD5">
                    <a:lumMod val="75000"/>
                  </a:srgbClr>
                </a:solidFill>
                <a:latin typeface="+mj-lt"/>
                <a:cs typeface="Times New Roman" panose="02020603050405020304" pitchFamily="18" charset="0"/>
              </a:rPr>
              <a:t>SUBSIST)</a:t>
            </a:r>
            <a:endParaRPr kumimoji="0" lang="en-US" sz="3600" i="0" u="none" strike="noStrike" kern="1200" cap="none" spc="0" normalizeH="0" baseline="0" noProof="0" dirty="0">
              <a:ln>
                <a:noFill/>
              </a:ln>
              <a:solidFill>
                <a:srgbClr val="5B9BD5">
                  <a:lumMod val="75000"/>
                </a:srgbClr>
              </a:solidFill>
              <a:effectLst/>
              <a:uLnTx/>
              <a:uFillTx/>
              <a:latin typeface="+mj-lt"/>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961131" y="1448321"/>
            <a:ext cx="3972875" cy="4334584"/>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53960" y="6076335"/>
            <a:ext cx="7816645" cy="589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Data to support sustainability of system change</a:t>
            </a:r>
            <a:endParaRPr lang="en-US" sz="2800" dirty="0"/>
          </a:p>
        </p:txBody>
      </p:sp>
    </p:spTree>
    <p:extLst>
      <p:ext uri="{BB962C8B-B14F-4D97-AF65-F5344CB8AC3E}">
        <p14:creationId xmlns:p14="http://schemas.microsoft.com/office/powerpoint/2010/main" val="2253225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066" y="1270518"/>
            <a:ext cx="4240206" cy="54864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18434" name="Rectangle 2"/>
          <p:cNvSpPr>
            <a:spLocks noGrp="1" noChangeArrowheads="1"/>
          </p:cNvSpPr>
          <p:nvPr>
            <p:ph type="title"/>
          </p:nvPr>
        </p:nvSpPr>
        <p:spPr>
          <a:xfrm>
            <a:off x="990600" y="381000"/>
            <a:ext cx="6934200" cy="685800"/>
          </a:xfrm>
        </p:spPr>
        <p:txBody>
          <a:bodyPr>
            <a:normAutofit fontScale="90000"/>
          </a:bodyPr>
          <a:lstStyle/>
          <a:p>
            <a:pPr eaLnBrk="1" fontAlgn="auto" hangingPunct="1">
              <a:spcAft>
                <a:spcPts val="0"/>
              </a:spcAft>
              <a:defRPr/>
            </a:pP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p:txBody>
      </p:sp>
      <p:sp>
        <p:nvSpPr>
          <p:cNvPr id="9" name="Rectangle 8"/>
          <p:cNvSpPr/>
          <p:nvPr/>
        </p:nvSpPr>
        <p:spPr>
          <a:xfrm>
            <a:off x="5044272" y="304800"/>
            <a:ext cx="3642527" cy="144655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rgbClr val="5B9BD5">
                    <a:lumMod val="75000"/>
                  </a:srgbClr>
                </a:solidFill>
                <a:effectLst/>
                <a:uLnTx/>
                <a:uFillTx/>
                <a:latin typeface="+mj-lt"/>
                <a:ea typeface="+mn-ea"/>
                <a:cs typeface="Times New Roman" panose="02020603050405020304" pitchFamily="18" charset="0"/>
              </a:rPr>
              <a:t>With District</a:t>
            </a:r>
            <a:r>
              <a:rPr kumimoji="0" lang="en-US" sz="4400" b="0" i="0" u="none" strike="noStrike" kern="1200" cap="none" spc="0" normalizeH="0" noProof="0" dirty="0" smtClean="0">
                <a:ln>
                  <a:noFill/>
                </a:ln>
                <a:solidFill>
                  <a:srgbClr val="5B9BD5">
                    <a:lumMod val="75000"/>
                  </a:srgbClr>
                </a:solidFill>
                <a:effectLst/>
                <a:uLnTx/>
                <a:uFillTx/>
                <a:latin typeface="+mj-lt"/>
                <a:ea typeface="+mn-ea"/>
                <a:cs typeface="Times New Roman" panose="02020603050405020304" pitchFamily="18" charset="0"/>
              </a:rPr>
              <a:t> Approval…</a:t>
            </a:r>
            <a:endParaRPr kumimoji="0" lang="en-US" sz="4400" b="0" i="0" u="none" strike="noStrike" kern="1200" cap="none" spc="0" normalizeH="0" baseline="0" noProof="0" dirty="0">
              <a:ln>
                <a:noFill/>
              </a:ln>
              <a:solidFill>
                <a:srgbClr val="5B9BD5">
                  <a:lumMod val="75000"/>
                </a:srgbClr>
              </a:solidFill>
              <a:effectLst/>
              <a:uLnTx/>
              <a:uFillTx/>
              <a:latin typeface="+mj-lt"/>
              <a:ea typeface="+mn-ea"/>
              <a:cs typeface="Times New Roman" panose="02020603050405020304" pitchFamily="18" charset="0"/>
            </a:endParaRPr>
          </a:p>
        </p:txBody>
      </p:sp>
      <p:sp>
        <p:nvSpPr>
          <p:cNvPr id="10" name="Rectangle 3"/>
          <p:cNvSpPr>
            <a:spLocks noGrp="1" noChangeArrowheads="1"/>
          </p:cNvSpPr>
          <p:nvPr>
            <p:ph idx="1"/>
          </p:nvPr>
        </p:nvSpPr>
        <p:spPr>
          <a:xfrm>
            <a:off x="5206482" y="1751350"/>
            <a:ext cx="3686309" cy="3071859"/>
          </a:xfrm>
        </p:spPr>
        <p:txBody>
          <a:bodyPr>
            <a:normAutofit/>
          </a:bodyPr>
          <a:lstStyle/>
          <a:p>
            <a:pPr marL="341313" lvl="1" indent="-287338">
              <a:buFont typeface="Arial" panose="020B0604020202020204" pitchFamily="34" charset="0"/>
              <a:buChar char="•"/>
            </a:pPr>
            <a:r>
              <a:rPr lang="en-US" sz="2400" dirty="0" smtClean="0"/>
              <a:t>Informational letter available for all partnering schools</a:t>
            </a:r>
          </a:p>
          <a:p>
            <a:pPr marL="341313" lvl="1" indent="-287338">
              <a:buFont typeface="Arial" panose="020B0604020202020204" pitchFamily="34" charset="0"/>
              <a:buChar char="•"/>
            </a:pPr>
            <a:r>
              <a:rPr lang="en-US" sz="2400" dirty="0" smtClean="0"/>
              <a:t>Informs educators about </a:t>
            </a:r>
            <a:r>
              <a:rPr lang="en-US" sz="2400" dirty="0"/>
              <a:t>how information will be used for research </a:t>
            </a:r>
            <a:r>
              <a:rPr lang="en-US" sz="2400" dirty="0" smtClean="0"/>
              <a:t>purposes</a:t>
            </a:r>
          </a:p>
          <a:p>
            <a:pPr marL="511175" lvl="1" indent="-457200"/>
            <a:endParaRPr lang="en-US" sz="26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2" y="177282"/>
            <a:ext cx="4239491" cy="54864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541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Qualtrics</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582844" y="238126"/>
            <a:ext cx="5394325"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950" y="4291348"/>
            <a:ext cx="2228219" cy="17427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2826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532" y="249078"/>
            <a:ext cx="8922936" cy="62968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5219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6576" y="291402"/>
            <a:ext cx="8909448" cy="6290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7743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96583020"/>
              </p:ext>
            </p:extLst>
          </p:nvPr>
        </p:nvGraphicFramePr>
        <p:xfrm>
          <a:off x="1453490" y="842861"/>
          <a:ext cx="7690509" cy="5301111"/>
        </p:xfrm>
        <a:graphic>
          <a:graphicData uri="http://schemas.openxmlformats.org/drawingml/2006/table">
            <a:tbl>
              <a:tblPr firstRow="1" bandRow="1">
                <a:tableStyleId>{5C22544A-7EE6-4342-B048-85BDC9FD1C3A}</a:tableStyleId>
              </a:tblPr>
              <a:tblGrid>
                <a:gridCol w="854501">
                  <a:extLst>
                    <a:ext uri="{9D8B030D-6E8A-4147-A177-3AD203B41FA5}">
                      <a16:colId xmlns:a16="http://schemas.microsoft.com/office/drawing/2014/main" val="20001"/>
                    </a:ext>
                  </a:extLst>
                </a:gridCol>
                <a:gridCol w="854501">
                  <a:extLst>
                    <a:ext uri="{9D8B030D-6E8A-4147-A177-3AD203B41FA5}">
                      <a16:colId xmlns:a16="http://schemas.microsoft.com/office/drawing/2014/main" val="20002"/>
                    </a:ext>
                  </a:extLst>
                </a:gridCol>
                <a:gridCol w="854501">
                  <a:extLst>
                    <a:ext uri="{9D8B030D-6E8A-4147-A177-3AD203B41FA5}">
                      <a16:colId xmlns:a16="http://schemas.microsoft.com/office/drawing/2014/main" val="20003"/>
                    </a:ext>
                  </a:extLst>
                </a:gridCol>
                <a:gridCol w="854501">
                  <a:extLst>
                    <a:ext uri="{9D8B030D-6E8A-4147-A177-3AD203B41FA5}">
                      <a16:colId xmlns:a16="http://schemas.microsoft.com/office/drawing/2014/main" val="20004"/>
                    </a:ext>
                  </a:extLst>
                </a:gridCol>
                <a:gridCol w="854501">
                  <a:extLst>
                    <a:ext uri="{9D8B030D-6E8A-4147-A177-3AD203B41FA5}">
                      <a16:colId xmlns:a16="http://schemas.microsoft.com/office/drawing/2014/main" val="20005"/>
                    </a:ext>
                  </a:extLst>
                </a:gridCol>
                <a:gridCol w="854501">
                  <a:extLst>
                    <a:ext uri="{9D8B030D-6E8A-4147-A177-3AD203B41FA5}">
                      <a16:colId xmlns:a16="http://schemas.microsoft.com/office/drawing/2014/main" val="20006"/>
                    </a:ext>
                  </a:extLst>
                </a:gridCol>
                <a:gridCol w="854501">
                  <a:extLst>
                    <a:ext uri="{9D8B030D-6E8A-4147-A177-3AD203B41FA5}">
                      <a16:colId xmlns:a16="http://schemas.microsoft.com/office/drawing/2014/main" val="20007"/>
                    </a:ext>
                  </a:extLst>
                </a:gridCol>
                <a:gridCol w="854501">
                  <a:extLst>
                    <a:ext uri="{9D8B030D-6E8A-4147-A177-3AD203B41FA5}">
                      <a16:colId xmlns:a16="http://schemas.microsoft.com/office/drawing/2014/main" val="20008"/>
                    </a:ext>
                  </a:extLst>
                </a:gridCol>
                <a:gridCol w="854501">
                  <a:extLst>
                    <a:ext uri="{9D8B030D-6E8A-4147-A177-3AD203B41FA5}">
                      <a16:colId xmlns:a16="http://schemas.microsoft.com/office/drawing/2014/main" val="20009"/>
                    </a:ext>
                  </a:extLst>
                </a:gridCol>
              </a:tblGrid>
              <a:tr h="414166">
                <a:tc>
                  <a:txBody>
                    <a:bodyPr/>
                    <a:lstStyle/>
                    <a:p>
                      <a:pPr algn="ctr"/>
                      <a:r>
                        <a:rPr lang="en-US" sz="1800" dirty="0" smtClean="0">
                          <a:solidFill>
                            <a:schemeClr val="tx1"/>
                          </a:solidFill>
                          <a:latin typeface="+mn-lt"/>
                        </a:rPr>
                        <a:t>Sep</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Oct</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Nov</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Dec</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Jan</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Feb</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Mar</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Apr</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mn-lt"/>
                        </a:rPr>
                        <a:t>May</a:t>
                      </a:r>
                      <a:endParaRPr lang="en-US" sz="1800" dirty="0">
                        <a:solidFill>
                          <a:schemeClr val="tx1"/>
                        </a:solidFill>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97280">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8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p>
                    <a:p>
                      <a:pPr algn="ctr"/>
                      <a:r>
                        <a:rPr lang="en-US" sz="1200" dirty="0" smtClean="0">
                          <a:latin typeface="+mn-lt"/>
                        </a:rPr>
                        <a:t>Day 1</a:t>
                      </a:r>
                      <a:endParaRPr lang="en-US" sz="900" baseline="0" dirty="0" smtClean="0">
                        <a:latin typeface="+mn-lt"/>
                      </a:endParaRPr>
                    </a:p>
                    <a:p>
                      <a:pPr algn="ctr"/>
                      <a:r>
                        <a:rPr lang="en-US" sz="900" baseline="0" dirty="0" smtClean="0">
                          <a:latin typeface="+mn-lt"/>
                        </a:rPr>
                        <a:t> </a:t>
                      </a:r>
                    </a:p>
                    <a:p>
                      <a:pPr algn="ctr"/>
                      <a:endParaRPr lang="en-US" sz="900" baseline="0" dirty="0" smtClean="0">
                        <a:latin typeface="+mn-lt"/>
                      </a:endParaRPr>
                    </a:p>
                    <a:p>
                      <a:pPr algn="ctr"/>
                      <a:r>
                        <a:rPr lang="en-US" sz="1100" b="1" baseline="0" dirty="0" smtClean="0">
                          <a:latin typeface="+mn-lt"/>
                        </a:rPr>
                        <a:t>11/14/17</a:t>
                      </a:r>
                    </a:p>
                    <a:p>
                      <a:pPr algn="ctr"/>
                      <a:r>
                        <a:rPr lang="en-US" sz="1100" b="1" baseline="0" dirty="0" smtClean="0">
                          <a:latin typeface="+mn-lt"/>
                        </a:rPr>
                        <a:t>5:00-7:00PM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12/06/17</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01/16/18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5:00-7:00PM</a:t>
                      </a:r>
                      <a:endParaRPr lang="en-US" sz="1100" b="1"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02/13/18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8:00AM-4:00PM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5</a:t>
                      </a: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04/04/18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5:00-7:00PM</a:t>
                      </a:r>
                      <a:endParaRPr lang="en-US" sz="1100" b="1"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KU Ci3T</a:t>
                      </a:r>
                      <a:r>
                        <a:rPr lang="en-US" sz="1200" b="1" baseline="0" dirty="0" smtClean="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Day</a:t>
                      </a:r>
                      <a:r>
                        <a:rPr lang="en-US" sz="1200" baseline="0" dirty="0" smtClean="0">
                          <a:latin typeface="+mn-lt"/>
                        </a:rPr>
                        <a:t> 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05/03/18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8:00AM-4:00PM</a:t>
                      </a:r>
                      <a:endParaRPr lang="en-US" sz="1100" b="1"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2"/>
                  </a:ext>
                </a:extLst>
              </a:tr>
              <a:tr h="8026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algn="ctr"/>
                      <a:r>
                        <a:rPr lang="en-US" sz="1200" baseline="0" dirty="0" smtClean="0">
                          <a:latin typeface="+mn-lt"/>
                        </a:rPr>
                        <a:t>Day 1</a:t>
                      </a:r>
                    </a:p>
                    <a:p>
                      <a:pPr algn="ctr"/>
                      <a:r>
                        <a:rPr lang="en-US" sz="1100" b="1" baseline="0" dirty="0" smtClean="0">
                          <a:latin typeface="+mn-lt"/>
                        </a:rPr>
                        <a:t>09/20/17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11/15/17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smtClean="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 Day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01/17/18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03/13/18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04/03/18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02849015"/>
                  </a:ext>
                </a:extLst>
              </a:tr>
              <a:tr h="1097280">
                <a:tc>
                  <a:txBody>
                    <a:bodyPr/>
                    <a:lstStyle/>
                    <a:p>
                      <a:pPr algn="ct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Technology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Day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10/02/17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9:00AM-12:00PM</a:t>
                      </a:r>
                      <a:endParaRPr lang="en-US"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algn="ctr" defTabSz="914400" rtl="0" eaLnBrk="1" latinLnBrk="0" hangingPunct="1"/>
                      <a:r>
                        <a:rPr kumimoji="0" lang="en-US" sz="1200" b="1" i="0" u="none" strike="noStrike" kern="1200" cap="none" spc="0" normalizeH="0" baseline="0" dirty="0" smtClean="0">
                          <a:ln>
                            <a:noFill/>
                          </a:ln>
                          <a:solidFill>
                            <a:prstClr val="black"/>
                          </a:solidFill>
                          <a:effectLst/>
                          <a:uLnTx/>
                          <a:uFillTx/>
                          <a:latin typeface="+mn-lt"/>
                          <a:ea typeface="+mn-ea"/>
                          <a:cs typeface="+mn-cs"/>
                        </a:rPr>
                        <a:t>Technology Training</a:t>
                      </a:r>
                    </a:p>
                    <a:p>
                      <a:pPr marL="0" algn="ctr" defTabSz="914400" rtl="0" eaLnBrk="1" latinLnBrk="0" hangingPunct="1"/>
                      <a:r>
                        <a:rPr kumimoji="0" lang="en-US" sz="1200" b="0" i="0" u="none" strike="noStrike" kern="1200" cap="none" spc="0" normalizeH="0" baseline="0" dirty="0" smtClean="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11/29/17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5:00-7:00PM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14337536"/>
                  </a:ext>
                </a:extLst>
              </a:tr>
              <a:tr h="960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latin typeface="+mn-lt"/>
                        </a:rPr>
                        <a:t>09/21/17</a:t>
                      </a:r>
                      <a:endParaRPr lang="en-US" sz="1200" b="1"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endParaRPr lang="en-US" sz="15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11/16/17</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12/08/17</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01/18/18</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TOT</a:t>
                      </a:r>
                      <a:r>
                        <a:rPr lang="en-US" sz="1200" b="1" baseline="0" dirty="0" smtClean="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02/15/18</a:t>
                      </a:r>
                      <a:endParaRPr lang="en-US" sz="1200" baseline="0" dirty="0" smtClean="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mn-lt"/>
                          <a:ea typeface="+mn-ea"/>
                          <a:cs typeface="+mn-cs"/>
                        </a:rPr>
                        <a:t>Session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03/15/18</a:t>
                      </a:r>
                      <a:endParaRPr lang="en-US" sz="1200" b="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mn-lt"/>
                          <a:ea typeface="+mn-ea"/>
                          <a:cs typeface="+mn-cs"/>
                        </a:rPr>
                        <a:t>Session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04/05/18</a:t>
                      </a:r>
                      <a:endParaRPr lang="en-US" sz="1200" b="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mn-lt"/>
                          <a:ea typeface="+mn-ea"/>
                          <a:cs typeface="+mn-cs"/>
                        </a:rPr>
                        <a:t>Session 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05/04/18</a:t>
                      </a:r>
                      <a:endParaRPr lang="en-US" sz="1200" b="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1D5"/>
                    </a:solidFill>
                  </a:tcPr>
                </a:tc>
                <a:extLst>
                  <a:ext uri="{0D108BD9-81ED-4DB2-BD59-A6C34878D82A}">
                    <a16:rowId xmlns:a16="http://schemas.microsoft.com/office/drawing/2014/main" val="2158298090"/>
                  </a:ext>
                </a:extLst>
              </a:tr>
              <a:tr h="777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bg1"/>
                          </a:solidFill>
                          <a:effectLst/>
                          <a:uLnTx/>
                          <a:uFillTx/>
                          <a:latin typeface="+mn-lt"/>
                          <a:ea typeface="+mn-ea"/>
                          <a:cs typeface="+mn-cs"/>
                        </a:rPr>
                        <a:t>09/25/17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endParaRPr lang="en-US" sz="15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11/08/17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4B3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01/24/18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03/14/18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ea typeface="+mn-ea"/>
                          <a:cs typeface="+mn-cs"/>
                        </a:rPr>
                        <a:t>KU Ci3T  EMPOWER </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mn-lt"/>
                          <a:ea typeface="+mn-ea"/>
                          <a:cs typeface="+mn-cs"/>
                        </a:rPr>
                        <a:t>04/17/18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4B32"/>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5986742"/>
                  </a:ext>
                </a:extLst>
              </a:tr>
            </a:tbl>
          </a:graphicData>
        </a:graphic>
      </p:graphicFrame>
      <p:sp>
        <p:nvSpPr>
          <p:cNvPr id="4" name="Pentagon 3"/>
          <p:cNvSpPr/>
          <p:nvPr/>
        </p:nvSpPr>
        <p:spPr>
          <a:xfrm>
            <a:off x="1" y="1404120"/>
            <a:ext cx="1752598" cy="833755"/>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KU Ci3T TRAINING</a:t>
            </a:r>
          </a:p>
        </p:txBody>
      </p:sp>
      <p:sp>
        <p:nvSpPr>
          <p:cNvPr id="11" name="Pentagon 10"/>
          <p:cNvSpPr/>
          <p:nvPr/>
        </p:nvSpPr>
        <p:spPr>
          <a:xfrm>
            <a:off x="-1" y="5296902"/>
            <a:ext cx="1525004" cy="67189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KU Project EMPOWER</a:t>
            </a:r>
          </a:p>
          <a:p>
            <a:r>
              <a:rPr lang="en-US" sz="1350" dirty="0">
                <a:solidFill>
                  <a:schemeClr val="bg1"/>
                </a:solidFill>
                <a:latin typeface="Calibri" panose="020F0502020204030204" pitchFamily="34" charset="0"/>
                <a:cs typeface="Calibri" panose="020F0502020204030204" pitchFamily="34" charset="0"/>
              </a:rPr>
              <a:t>5:00-7:00 PM</a:t>
            </a:r>
          </a:p>
        </p:txBody>
      </p:sp>
      <p:sp>
        <p:nvSpPr>
          <p:cNvPr id="13" name="Pentagon 12"/>
          <p:cNvSpPr/>
          <p:nvPr/>
        </p:nvSpPr>
        <p:spPr>
          <a:xfrm>
            <a:off x="0" y="2342180"/>
            <a:ext cx="1752599" cy="938682"/>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KU Ci3T  IMPLEMENTATION</a:t>
            </a:r>
          </a:p>
          <a:p>
            <a:r>
              <a:rPr lang="en-US" sz="1350" dirty="0">
                <a:solidFill>
                  <a:schemeClr val="bg1"/>
                </a:solidFill>
                <a:latin typeface="Calibri" panose="020F0502020204030204" pitchFamily="34" charset="0"/>
                <a:cs typeface="Calibri" panose="020F0502020204030204" pitchFamily="34" charset="0"/>
              </a:rPr>
              <a:t>5:00-7:00 PM</a:t>
            </a:r>
          </a:p>
        </p:txBody>
      </p:sp>
      <p:sp>
        <p:nvSpPr>
          <p:cNvPr id="14" name="Pentagon 13"/>
          <p:cNvSpPr/>
          <p:nvPr/>
        </p:nvSpPr>
        <p:spPr>
          <a:xfrm>
            <a:off x="0" y="4354508"/>
            <a:ext cx="1660358" cy="85134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Calibri" panose="020F0502020204030204" pitchFamily="34" charset="0"/>
                <a:cs typeface="Calibri" panose="020F0502020204030204" pitchFamily="34" charset="0"/>
              </a:rPr>
              <a:t>Trainer of Trainers Coaching Calls</a:t>
            </a:r>
          </a:p>
          <a:p>
            <a:r>
              <a:rPr lang="en-US" sz="1350" dirty="0">
                <a:solidFill>
                  <a:schemeClr val="bg1"/>
                </a:solidFill>
                <a:latin typeface="Calibri" panose="020F0502020204030204" pitchFamily="34" charset="0"/>
                <a:cs typeface="Calibri" panose="020F0502020204030204" pitchFamily="34" charset="0"/>
              </a:rPr>
              <a:t>4:00-5:30 PM</a:t>
            </a:r>
          </a:p>
        </p:txBody>
      </p:sp>
      <p:sp>
        <p:nvSpPr>
          <p:cNvPr id="7" name="Rounded Rectangle 6"/>
          <p:cNvSpPr/>
          <p:nvPr/>
        </p:nvSpPr>
        <p:spPr>
          <a:xfrm rot="5400000">
            <a:off x="4481850" y="-542480"/>
            <a:ext cx="822064" cy="6824622"/>
          </a:xfrm>
          <a:prstGeom prst="roundRect">
            <a:avLst/>
          </a:prstGeom>
          <a:noFill/>
          <a:ln w="53975">
            <a:solidFill>
              <a:srgbClr val="FF0000">
                <a:alpha val="78000"/>
              </a:srgb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p:nvSpPr>
        <p:spPr>
          <a:xfrm>
            <a:off x="0" y="24981"/>
            <a:ext cx="9143999" cy="707886"/>
          </a:xfrm>
          <a:prstGeom prst="rect">
            <a:avLst/>
          </a:prstGeom>
        </p:spPr>
        <p:txBody>
          <a:bodyPr wrap="square">
            <a:spAutoFit/>
          </a:bodyPr>
          <a:lstStyle/>
          <a:p>
            <a:pPr algn="ctr"/>
            <a:r>
              <a:rPr lang="en-US" sz="4000" dirty="0"/>
              <a:t>Upcoming Professional Development</a:t>
            </a:r>
          </a:p>
        </p:txBody>
      </p:sp>
      <p:sp>
        <p:nvSpPr>
          <p:cNvPr id="16" name="5-Point Star 15"/>
          <p:cNvSpPr/>
          <p:nvPr/>
        </p:nvSpPr>
        <p:spPr>
          <a:xfrm>
            <a:off x="2858074" y="2556674"/>
            <a:ext cx="438622" cy="384464"/>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37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dirty="0"/>
          </a:p>
        </p:txBody>
      </p:sp>
      <p:sp>
        <p:nvSpPr>
          <p:cNvPr id="9" name="Text Placeholder 8"/>
          <p:cNvSpPr>
            <a:spLocks noGrp="1"/>
          </p:cNvSpPr>
          <p:nvPr>
            <p:ph type="body" sz="quarter" idx="17"/>
          </p:nvPr>
        </p:nvSpPr>
        <p:spPr/>
        <p:txBody>
          <a:bodyPr/>
          <a:lstStyle/>
          <a:p>
            <a:endParaRPr lang="en-US"/>
          </a:p>
        </p:txBody>
      </p:sp>
      <p:sp>
        <p:nvSpPr>
          <p:cNvPr id="15" name="Text Placeholder 14"/>
          <p:cNvSpPr>
            <a:spLocks noGrp="1"/>
          </p:cNvSpPr>
          <p:nvPr>
            <p:ph type="body" sz="quarter" idx="23"/>
          </p:nvPr>
        </p:nvSpPr>
        <p:spPr/>
        <p:txBody>
          <a:bodyPr/>
          <a:lstStyle/>
          <a:p>
            <a:endParaRPr lang="en-US"/>
          </a:p>
        </p:txBody>
      </p:sp>
      <p:sp>
        <p:nvSpPr>
          <p:cNvPr id="21" name="Text Placeholder 20"/>
          <p:cNvSpPr>
            <a:spLocks noGrp="1"/>
          </p:cNvSpPr>
          <p:nvPr>
            <p:ph type="body" sz="quarter" idx="29"/>
          </p:nvPr>
        </p:nvSpPr>
        <p:spPr/>
        <p:txBody>
          <a:bodyPr/>
          <a:lstStyle/>
          <a:p>
            <a:endParaRPr lang="en-US" dirty="0"/>
          </a:p>
        </p:txBody>
      </p:sp>
      <p:sp>
        <p:nvSpPr>
          <p:cNvPr id="27" name="Text Placeholder 26"/>
          <p:cNvSpPr>
            <a:spLocks noGrp="1"/>
          </p:cNvSpPr>
          <p:nvPr>
            <p:ph type="body" sz="quarter" idx="35"/>
          </p:nvPr>
        </p:nvSpPr>
        <p:spPr/>
        <p:txBody>
          <a:bodyPr/>
          <a:lstStyle/>
          <a:p>
            <a:endParaRPr lang="en-US" dirty="0"/>
          </a:p>
        </p:txBody>
      </p:sp>
      <p:sp>
        <p:nvSpPr>
          <p:cNvPr id="33" name="Text Placeholder 32"/>
          <p:cNvSpPr>
            <a:spLocks noGrp="1"/>
          </p:cNvSpPr>
          <p:nvPr>
            <p:ph type="body" sz="quarter" idx="41"/>
          </p:nvPr>
        </p:nvSpPr>
        <p:spPr/>
        <p:txBody>
          <a:bodyPr/>
          <a:lstStyle/>
          <a:p>
            <a:endParaRPr lang="en-US" dirty="0"/>
          </a:p>
        </p:txBody>
      </p:sp>
      <p:sp>
        <p:nvSpPr>
          <p:cNvPr id="2" name="Text Placeholder 1"/>
          <p:cNvSpPr>
            <a:spLocks noGrp="1"/>
          </p:cNvSpPr>
          <p:nvPr>
            <p:ph type="body" sz="quarter" idx="10"/>
          </p:nvPr>
        </p:nvSpPr>
        <p:spPr/>
        <p:txBody>
          <a:bodyPr/>
          <a:lstStyle/>
          <a:p>
            <a:endParaRPr lang="en-US" dirty="0"/>
          </a:p>
        </p:txBody>
      </p:sp>
      <p:sp>
        <p:nvSpPr>
          <p:cNvPr id="8" name="Text Placeholder 7"/>
          <p:cNvSpPr>
            <a:spLocks noGrp="1"/>
          </p:cNvSpPr>
          <p:nvPr>
            <p:ph type="body" sz="quarter" idx="16"/>
          </p:nvPr>
        </p:nvSpPr>
        <p:spPr/>
        <p:txBody>
          <a:bodyPr/>
          <a:lstStyle/>
          <a:p>
            <a:endParaRPr lang="en-US"/>
          </a:p>
        </p:txBody>
      </p:sp>
      <p:sp>
        <p:nvSpPr>
          <p:cNvPr id="14" name="Text Placeholder 13"/>
          <p:cNvSpPr>
            <a:spLocks noGrp="1"/>
          </p:cNvSpPr>
          <p:nvPr>
            <p:ph type="body" sz="quarter" idx="22"/>
          </p:nvPr>
        </p:nvSpPr>
        <p:spPr/>
        <p:txBody>
          <a:bodyPr/>
          <a:lstStyle/>
          <a:p>
            <a:endParaRPr lang="en-US"/>
          </a:p>
        </p:txBody>
      </p:sp>
      <p:sp>
        <p:nvSpPr>
          <p:cNvPr id="20" name="Text Placeholder 19"/>
          <p:cNvSpPr>
            <a:spLocks noGrp="1"/>
          </p:cNvSpPr>
          <p:nvPr>
            <p:ph type="body" sz="quarter" idx="28"/>
          </p:nvPr>
        </p:nvSpPr>
        <p:spPr/>
        <p:txBody>
          <a:bodyPr/>
          <a:lstStyle/>
          <a:p>
            <a:endParaRPr lang="en-US"/>
          </a:p>
        </p:txBody>
      </p:sp>
      <p:sp>
        <p:nvSpPr>
          <p:cNvPr id="26" name="Text Placeholder 25"/>
          <p:cNvSpPr>
            <a:spLocks noGrp="1"/>
          </p:cNvSpPr>
          <p:nvPr>
            <p:ph type="body" sz="quarter" idx="34"/>
          </p:nvPr>
        </p:nvSpPr>
        <p:spPr/>
        <p:txBody>
          <a:bodyPr/>
          <a:lstStyle/>
          <a:p>
            <a:endParaRPr lang="en-US"/>
          </a:p>
        </p:txBody>
      </p:sp>
      <p:sp>
        <p:nvSpPr>
          <p:cNvPr id="32" name="Text Placeholder 31"/>
          <p:cNvSpPr>
            <a:spLocks noGrp="1"/>
          </p:cNvSpPr>
          <p:nvPr>
            <p:ph type="body" sz="quarter" idx="40"/>
          </p:nvPr>
        </p:nvSpPr>
        <p:spPr/>
        <p:txBody>
          <a:bodyPr/>
          <a:lstStyle/>
          <a:p>
            <a:endParaRPr lang="en-US" dirty="0"/>
          </a:p>
        </p:txBody>
      </p:sp>
      <p:sp>
        <p:nvSpPr>
          <p:cNvPr id="4" name="Text Placeholder 3"/>
          <p:cNvSpPr>
            <a:spLocks noGrp="1"/>
          </p:cNvSpPr>
          <p:nvPr>
            <p:ph type="body" sz="quarter" idx="12"/>
          </p:nvPr>
        </p:nvSpPr>
        <p:spPr/>
        <p:txBody>
          <a:bodyPr/>
          <a:lstStyle/>
          <a:p>
            <a:endParaRPr lang="en-US"/>
          </a:p>
        </p:txBody>
      </p:sp>
      <p:sp>
        <p:nvSpPr>
          <p:cNvPr id="10" name="Text Placeholder 9"/>
          <p:cNvSpPr>
            <a:spLocks noGrp="1"/>
          </p:cNvSpPr>
          <p:nvPr>
            <p:ph type="body" sz="quarter" idx="18"/>
          </p:nvPr>
        </p:nvSpPr>
        <p:spPr/>
        <p:txBody>
          <a:bodyPr/>
          <a:lstStyle/>
          <a:p>
            <a:endParaRPr lang="en-US"/>
          </a:p>
        </p:txBody>
      </p:sp>
      <p:sp>
        <p:nvSpPr>
          <p:cNvPr id="16" name="Text Placeholder 15"/>
          <p:cNvSpPr>
            <a:spLocks noGrp="1"/>
          </p:cNvSpPr>
          <p:nvPr>
            <p:ph type="body" sz="quarter" idx="24"/>
          </p:nvPr>
        </p:nvSpPr>
        <p:spPr/>
        <p:txBody>
          <a:bodyPr/>
          <a:lstStyle/>
          <a:p>
            <a:endParaRPr lang="en-US"/>
          </a:p>
        </p:txBody>
      </p:sp>
      <p:sp>
        <p:nvSpPr>
          <p:cNvPr id="22" name="Text Placeholder 21"/>
          <p:cNvSpPr>
            <a:spLocks noGrp="1"/>
          </p:cNvSpPr>
          <p:nvPr>
            <p:ph type="body" sz="quarter" idx="30"/>
          </p:nvPr>
        </p:nvSpPr>
        <p:spPr>
          <a:solidFill>
            <a:srgbClr val="7030A0"/>
          </a:solidFill>
        </p:spPr>
        <p:txBody>
          <a:bodyPr/>
          <a:lstStyle/>
          <a:p>
            <a:endParaRPr lang="en-US"/>
          </a:p>
        </p:txBody>
      </p:sp>
      <p:sp>
        <p:nvSpPr>
          <p:cNvPr id="28" name="Text Placeholder 27"/>
          <p:cNvSpPr>
            <a:spLocks noGrp="1"/>
          </p:cNvSpPr>
          <p:nvPr>
            <p:ph type="body" sz="quarter" idx="36"/>
          </p:nvPr>
        </p:nvSpPr>
        <p:spPr>
          <a:solidFill>
            <a:srgbClr val="7030A0"/>
          </a:solidFill>
        </p:spPr>
        <p:txBody>
          <a:bodyPr/>
          <a:lstStyle/>
          <a:p>
            <a:endParaRPr lang="en-US"/>
          </a:p>
        </p:txBody>
      </p:sp>
      <p:sp>
        <p:nvSpPr>
          <p:cNvPr id="34" name="Text Placeholder 33"/>
          <p:cNvSpPr>
            <a:spLocks noGrp="1"/>
          </p:cNvSpPr>
          <p:nvPr>
            <p:ph type="body" sz="quarter" idx="42"/>
          </p:nvPr>
        </p:nvSpPr>
        <p:spPr/>
        <p:txBody>
          <a:bodyPr/>
          <a:lstStyle/>
          <a:p>
            <a:endParaRPr lang="en-US"/>
          </a:p>
        </p:txBody>
      </p:sp>
      <p:sp>
        <p:nvSpPr>
          <p:cNvPr id="5" name="Text Placeholder 4"/>
          <p:cNvSpPr>
            <a:spLocks noGrp="1"/>
          </p:cNvSpPr>
          <p:nvPr>
            <p:ph type="body" sz="quarter" idx="13"/>
          </p:nvPr>
        </p:nvSpPr>
        <p:spPr>
          <a:solidFill>
            <a:srgbClr val="7030A0"/>
          </a:solidFill>
        </p:spPr>
        <p:txBody>
          <a:bodyPr/>
          <a:lstStyle/>
          <a:p>
            <a:endParaRPr lang="en-US" dirty="0"/>
          </a:p>
        </p:txBody>
      </p:sp>
      <p:sp>
        <p:nvSpPr>
          <p:cNvPr id="11" name="Text Placeholder 10"/>
          <p:cNvSpPr>
            <a:spLocks noGrp="1"/>
          </p:cNvSpPr>
          <p:nvPr>
            <p:ph type="body" sz="quarter" idx="19"/>
          </p:nvPr>
        </p:nvSpPr>
        <p:spPr>
          <a:solidFill>
            <a:srgbClr val="7030A0"/>
          </a:solidFill>
        </p:spPr>
        <p:txBody>
          <a:bodyPr/>
          <a:lstStyle/>
          <a:p>
            <a:endParaRPr lang="en-US" dirty="0"/>
          </a:p>
        </p:txBody>
      </p:sp>
      <p:sp>
        <p:nvSpPr>
          <p:cNvPr id="17" name="Text Placeholder 16"/>
          <p:cNvSpPr>
            <a:spLocks noGrp="1"/>
          </p:cNvSpPr>
          <p:nvPr>
            <p:ph type="body" sz="quarter" idx="25"/>
          </p:nvPr>
        </p:nvSpPr>
        <p:spPr>
          <a:solidFill>
            <a:srgbClr val="7030A0"/>
          </a:solidFill>
        </p:spPr>
        <p:txBody>
          <a:bodyPr/>
          <a:lstStyle/>
          <a:p>
            <a:endParaRPr lang="en-US"/>
          </a:p>
        </p:txBody>
      </p:sp>
      <p:sp>
        <p:nvSpPr>
          <p:cNvPr id="23" name="Text Placeholder 22"/>
          <p:cNvSpPr>
            <a:spLocks noGrp="1"/>
          </p:cNvSpPr>
          <p:nvPr>
            <p:ph type="body" sz="quarter" idx="31"/>
          </p:nvPr>
        </p:nvSpPr>
        <p:spPr>
          <a:solidFill>
            <a:srgbClr val="7030A0"/>
          </a:solidFill>
        </p:spPr>
        <p:txBody>
          <a:bodyPr/>
          <a:lstStyle/>
          <a:p>
            <a:endParaRPr lang="en-US" dirty="0"/>
          </a:p>
        </p:txBody>
      </p:sp>
      <p:sp>
        <p:nvSpPr>
          <p:cNvPr id="29" name="Text Placeholder 28"/>
          <p:cNvSpPr>
            <a:spLocks noGrp="1"/>
          </p:cNvSpPr>
          <p:nvPr>
            <p:ph type="body" sz="quarter" idx="37"/>
          </p:nvPr>
        </p:nvSpPr>
        <p:spPr>
          <a:solidFill>
            <a:srgbClr val="7030A0"/>
          </a:solidFill>
        </p:spPr>
        <p:txBody>
          <a:bodyPr/>
          <a:lstStyle/>
          <a:p>
            <a:endParaRPr lang="en-US" dirty="0"/>
          </a:p>
        </p:txBody>
      </p:sp>
      <p:sp>
        <p:nvSpPr>
          <p:cNvPr id="35" name="Text Placeholder 34"/>
          <p:cNvSpPr>
            <a:spLocks noGrp="1"/>
          </p:cNvSpPr>
          <p:nvPr>
            <p:ph type="body" sz="quarter" idx="43"/>
          </p:nvPr>
        </p:nvSpPr>
        <p:spPr/>
        <p:txBody>
          <a:bodyPr/>
          <a:lstStyle/>
          <a:p>
            <a:endParaRPr lang="en-US" dirty="0"/>
          </a:p>
        </p:txBody>
      </p:sp>
      <p:sp>
        <p:nvSpPr>
          <p:cNvPr id="6" name="Text Placeholder 5"/>
          <p:cNvSpPr>
            <a:spLocks noGrp="1"/>
          </p:cNvSpPr>
          <p:nvPr>
            <p:ph type="body" sz="quarter" idx="14"/>
          </p:nvPr>
        </p:nvSpPr>
        <p:spPr>
          <a:solidFill>
            <a:srgbClr val="7030A0"/>
          </a:solidFill>
        </p:spPr>
        <p:txBody>
          <a:bodyPr/>
          <a:lstStyle/>
          <a:p>
            <a:endParaRPr lang="en-US" dirty="0"/>
          </a:p>
        </p:txBody>
      </p:sp>
      <p:sp>
        <p:nvSpPr>
          <p:cNvPr id="12" name="Text Placeholder 11"/>
          <p:cNvSpPr>
            <a:spLocks noGrp="1"/>
          </p:cNvSpPr>
          <p:nvPr>
            <p:ph type="body" sz="quarter" idx="20"/>
          </p:nvPr>
        </p:nvSpPr>
        <p:spPr>
          <a:solidFill>
            <a:srgbClr val="7030A0"/>
          </a:solidFill>
        </p:spPr>
        <p:txBody>
          <a:bodyPr/>
          <a:lstStyle/>
          <a:p>
            <a:endParaRPr lang="en-US" dirty="0"/>
          </a:p>
        </p:txBody>
      </p:sp>
      <p:sp>
        <p:nvSpPr>
          <p:cNvPr id="18" name="Text Placeholder 17"/>
          <p:cNvSpPr>
            <a:spLocks noGrp="1"/>
          </p:cNvSpPr>
          <p:nvPr>
            <p:ph type="body" sz="quarter" idx="26"/>
          </p:nvPr>
        </p:nvSpPr>
        <p:spPr>
          <a:solidFill>
            <a:schemeClr val="accent6"/>
          </a:solidFill>
        </p:spPr>
        <p:txBody>
          <a:bodyPr/>
          <a:lstStyle/>
          <a:p>
            <a:endParaRPr lang="en-US" dirty="0"/>
          </a:p>
        </p:txBody>
      </p:sp>
      <p:sp>
        <p:nvSpPr>
          <p:cNvPr id="24" name="Text Placeholder 23"/>
          <p:cNvSpPr>
            <a:spLocks noGrp="1"/>
          </p:cNvSpPr>
          <p:nvPr>
            <p:ph type="body" sz="quarter" idx="32"/>
          </p:nvPr>
        </p:nvSpPr>
        <p:spPr>
          <a:solidFill>
            <a:schemeClr val="accent6"/>
          </a:solidFill>
        </p:spPr>
        <p:txBody>
          <a:bodyPr/>
          <a:lstStyle/>
          <a:p>
            <a:endParaRPr lang="en-US" dirty="0"/>
          </a:p>
        </p:txBody>
      </p:sp>
      <p:sp>
        <p:nvSpPr>
          <p:cNvPr id="30" name="Text Placeholder 29"/>
          <p:cNvSpPr>
            <a:spLocks noGrp="1"/>
          </p:cNvSpPr>
          <p:nvPr>
            <p:ph type="body" sz="quarter" idx="38"/>
          </p:nvPr>
        </p:nvSpPr>
        <p:spPr>
          <a:noFill/>
        </p:spPr>
        <p:txBody>
          <a:bodyPr/>
          <a:lstStyle/>
          <a:p>
            <a:endParaRPr lang="en-US" dirty="0"/>
          </a:p>
        </p:txBody>
      </p:sp>
      <p:sp>
        <p:nvSpPr>
          <p:cNvPr id="36" name="Text Placeholder 35"/>
          <p:cNvSpPr>
            <a:spLocks noGrp="1"/>
          </p:cNvSpPr>
          <p:nvPr>
            <p:ph type="body" sz="quarter" idx="44"/>
          </p:nvPr>
        </p:nvSpPr>
        <p:spPr/>
        <p:txBody>
          <a:bodyPr/>
          <a:lstStyle/>
          <a:p>
            <a:endParaRPr lang="en-US" dirty="0"/>
          </a:p>
        </p:txBody>
      </p:sp>
      <p:sp>
        <p:nvSpPr>
          <p:cNvPr id="7" name="Text Placeholder 6"/>
          <p:cNvSpPr>
            <a:spLocks noGrp="1"/>
          </p:cNvSpPr>
          <p:nvPr>
            <p:ph type="body" sz="quarter" idx="15"/>
          </p:nvPr>
        </p:nvSpPr>
        <p:spPr>
          <a:solidFill>
            <a:schemeClr val="accent6"/>
          </a:solidFill>
        </p:spPr>
        <p:txBody>
          <a:bodyPr/>
          <a:lstStyle/>
          <a:p>
            <a:endParaRPr lang="en-US" dirty="0"/>
          </a:p>
        </p:txBody>
      </p:sp>
      <p:sp>
        <p:nvSpPr>
          <p:cNvPr id="13" name="Text Placeholder 12"/>
          <p:cNvSpPr>
            <a:spLocks noGrp="1"/>
          </p:cNvSpPr>
          <p:nvPr>
            <p:ph type="body" sz="quarter" idx="21"/>
          </p:nvPr>
        </p:nvSpPr>
        <p:spPr>
          <a:solidFill>
            <a:schemeClr val="accent6"/>
          </a:solidFill>
        </p:spPr>
        <p:txBody>
          <a:bodyPr/>
          <a:lstStyle/>
          <a:p>
            <a:endParaRPr lang="en-US" dirty="0"/>
          </a:p>
        </p:txBody>
      </p:sp>
      <p:sp>
        <p:nvSpPr>
          <p:cNvPr id="19" name="Text Placeholder 18"/>
          <p:cNvSpPr>
            <a:spLocks noGrp="1"/>
          </p:cNvSpPr>
          <p:nvPr>
            <p:ph type="body" sz="quarter" idx="27"/>
          </p:nvPr>
        </p:nvSpPr>
        <p:spPr>
          <a:solidFill>
            <a:schemeClr val="accent6"/>
          </a:solidFill>
        </p:spPr>
        <p:txBody>
          <a:bodyPr/>
          <a:lstStyle/>
          <a:p>
            <a:endParaRPr lang="en-US" dirty="0"/>
          </a:p>
        </p:txBody>
      </p:sp>
      <p:sp>
        <p:nvSpPr>
          <p:cNvPr id="25" name="Text Placeholder 24"/>
          <p:cNvSpPr>
            <a:spLocks noGrp="1"/>
          </p:cNvSpPr>
          <p:nvPr>
            <p:ph type="body" sz="quarter" idx="33"/>
          </p:nvPr>
        </p:nvSpPr>
        <p:spPr>
          <a:solidFill>
            <a:schemeClr val="accent6"/>
          </a:solidFill>
        </p:spPr>
        <p:txBody>
          <a:bodyPr/>
          <a:lstStyle/>
          <a:p>
            <a:endParaRPr lang="en-US" dirty="0"/>
          </a:p>
        </p:txBody>
      </p:sp>
      <p:sp>
        <p:nvSpPr>
          <p:cNvPr id="31" name="Text Placeholder 30"/>
          <p:cNvSpPr>
            <a:spLocks noGrp="1"/>
          </p:cNvSpPr>
          <p:nvPr>
            <p:ph type="body" sz="quarter" idx="39"/>
          </p:nvPr>
        </p:nvSpPr>
        <p:spPr>
          <a:solidFill>
            <a:schemeClr val="accent6"/>
          </a:solidFill>
        </p:spPr>
        <p:txBody>
          <a:bodyPr/>
          <a:lstStyle/>
          <a:p>
            <a:endParaRPr lang="en-US" dirty="0"/>
          </a:p>
        </p:txBody>
      </p:sp>
      <p:sp>
        <p:nvSpPr>
          <p:cNvPr id="37" name="Text Placeholder 36"/>
          <p:cNvSpPr>
            <a:spLocks noGrp="1"/>
          </p:cNvSpPr>
          <p:nvPr>
            <p:ph type="body" sz="quarter" idx="45"/>
          </p:nvPr>
        </p:nvSpPr>
        <p:spPr/>
        <p:txBody>
          <a:bodyPr/>
          <a:lstStyle/>
          <a:p>
            <a:endParaRPr lang="en-US" dirty="0"/>
          </a:p>
        </p:txBody>
      </p:sp>
      <p:sp>
        <p:nvSpPr>
          <p:cNvPr id="38" name="Rectangle 37"/>
          <p:cNvSpPr/>
          <p:nvPr/>
        </p:nvSpPr>
        <p:spPr>
          <a:xfrm>
            <a:off x="2371061" y="699016"/>
            <a:ext cx="382772" cy="369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753833" y="699016"/>
            <a:ext cx="4423145" cy="369332"/>
          </a:xfrm>
          <a:prstGeom prst="rect">
            <a:avLst/>
          </a:prstGeom>
          <a:noFill/>
        </p:spPr>
        <p:txBody>
          <a:bodyPr wrap="square" rtlCol="0">
            <a:spAutoFit/>
          </a:bodyPr>
          <a:lstStyle/>
          <a:p>
            <a:r>
              <a:rPr lang="en-US" dirty="0" smtClean="0"/>
              <a:t>= Available to support 1</a:t>
            </a:r>
            <a:r>
              <a:rPr lang="en-US" baseline="30000" dirty="0" smtClean="0"/>
              <a:t>st</a:t>
            </a:r>
            <a:r>
              <a:rPr lang="en-US" dirty="0" smtClean="0"/>
              <a:t> year implementers!</a:t>
            </a:r>
            <a:endParaRPr lang="en-US" dirty="0"/>
          </a:p>
        </p:txBody>
      </p:sp>
      <p:sp>
        <p:nvSpPr>
          <p:cNvPr id="40" name="Rectangle 39"/>
          <p:cNvSpPr/>
          <p:nvPr/>
        </p:nvSpPr>
        <p:spPr>
          <a:xfrm>
            <a:off x="2371061" y="193912"/>
            <a:ext cx="382772" cy="3693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753833" y="206482"/>
            <a:ext cx="6273209" cy="369332"/>
          </a:xfrm>
          <a:prstGeom prst="rect">
            <a:avLst/>
          </a:prstGeom>
          <a:noFill/>
        </p:spPr>
        <p:txBody>
          <a:bodyPr wrap="square" rtlCol="0">
            <a:spAutoFit/>
          </a:bodyPr>
          <a:lstStyle/>
          <a:p>
            <a:r>
              <a:rPr lang="en-US" dirty="0" smtClean="0"/>
              <a:t>= Anticipated Treatment Integrity visits for 2</a:t>
            </a:r>
            <a:r>
              <a:rPr lang="en-US" baseline="30000" dirty="0" smtClean="0"/>
              <a:t>nd</a:t>
            </a:r>
            <a:r>
              <a:rPr lang="en-US" dirty="0" smtClean="0"/>
              <a:t> year implementers</a:t>
            </a:r>
            <a:endParaRPr lang="en-US" dirty="0"/>
          </a:p>
        </p:txBody>
      </p:sp>
    </p:spTree>
    <p:extLst>
      <p:ext uri="{BB962C8B-B14F-4D97-AF65-F5344CB8AC3E}">
        <p14:creationId xmlns:p14="http://schemas.microsoft.com/office/powerpoint/2010/main" val="414161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7" descr="10yellow"/>
          <p:cNvPicPr>
            <a:picLocks noChangeAspect="1" noChangeArrowheads="1"/>
          </p:cNvPicPr>
          <p:nvPr/>
        </p:nvPicPr>
        <p:blipFill>
          <a:blip r:embed="rId3" cstate="print"/>
          <a:srcRect/>
          <a:stretch>
            <a:fillRect/>
          </a:stretch>
        </p:blipFill>
        <p:spPr bwMode="auto">
          <a:xfrm>
            <a:off x="2318755" y="1990773"/>
            <a:ext cx="4501145" cy="1638315"/>
          </a:xfrm>
          <a:prstGeom prst="rect">
            <a:avLst/>
          </a:prstGeom>
          <a:noFill/>
          <a:ln w="9525">
            <a:noFill/>
            <a:miter lim="800000"/>
            <a:headEnd/>
            <a:tailEnd/>
          </a:ln>
        </p:spPr>
      </p:pic>
      <p:pic>
        <p:nvPicPr>
          <p:cNvPr id="29" name="Picture 46" descr="9yellow"/>
          <p:cNvPicPr>
            <a:picLocks noChangeAspect="1" noChangeArrowheads="1"/>
          </p:cNvPicPr>
          <p:nvPr/>
        </p:nvPicPr>
        <p:blipFill>
          <a:blip r:embed="rId4" cstate="print"/>
          <a:srcRect/>
          <a:stretch>
            <a:fillRect/>
          </a:stretch>
        </p:blipFill>
        <p:spPr bwMode="auto">
          <a:xfrm>
            <a:off x="2318755" y="1990773"/>
            <a:ext cx="4501145" cy="1638315"/>
          </a:xfrm>
          <a:prstGeom prst="rect">
            <a:avLst/>
          </a:prstGeom>
          <a:noFill/>
          <a:ln w="9525">
            <a:noFill/>
            <a:miter lim="800000"/>
            <a:headEnd/>
            <a:tailEnd/>
          </a:ln>
        </p:spPr>
      </p:pic>
      <p:pic>
        <p:nvPicPr>
          <p:cNvPr id="30" name="Picture 45" descr="8yellow"/>
          <p:cNvPicPr>
            <a:picLocks noChangeAspect="1" noChangeArrowheads="1"/>
          </p:cNvPicPr>
          <p:nvPr/>
        </p:nvPicPr>
        <p:blipFill>
          <a:blip r:embed="rId5" cstate="print"/>
          <a:srcRect/>
          <a:stretch>
            <a:fillRect/>
          </a:stretch>
        </p:blipFill>
        <p:spPr bwMode="auto">
          <a:xfrm>
            <a:off x="2318755" y="1990773"/>
            <a:ext cx="4501145" cy="1638315"/>
          </a:xfrm>
          <a:prstGeom prst="rect">
            <a:avLst/>
          </a:prstGeom>
          <a:noFill/>
          <a:ln w="9525">
            <a:noFill/>
            <a:miter lim="800000"/>
            <a:headEnd/>
            <a:tailEnd/>
          </a:ln>
        </p:spPr>
      </p:pic>
      <p:pic>
        <p:nvPicPr>
          <p:cNvPr id="31" name="Picture 44" descr="7yellow"/>
          <p:cNvPicPr>
            <a:picLocks noChangeAspect="1" noChangeArrowheads="1"/>
          </p:cNvPicPr>
          <p:nvPr/>
        </p:nvPicPr>
        <p:blipFill>
          <a:blip r:embed="rId6" cstate="print"/>
          <a:srcRect/>
          <a:stretch>
            <a:fillRect/>
          </a:stretch>
        </p:blipFill>
        <p:spPr bwMode="auto">
          <a:xfrm>
            <a:off x="2318755" y="1990773"/>
            <a:ext cx="4501145" cy="1638315"/>
          </a:xfrm>
          <a:prstGeom prst="rect">
            <a:avLst/>
          </a:prstGeom>
          <a:noFill/>
          <a:ln w="9525">
            <a:noFill/>
            <a:miter lim="800000"/>
            <a:headEnd/>
            <a:tailEnd/>
          </a:ln>
        </p:spPr>
      </p:pic>
      <p:pic>
        <p:nvPicPr>
          <p:cNvPr id="32" name="Picture 43" descr="6yellow"/>
          <p:cNvPicPr>
            <a:picLocks noChangeAspect="1" noChangeArrowheads="1"/>
          </p:cNvPicPr>
          <p:nvPr/>
        </p:nvPicPr>
        <p:blipFill>
          <a:blip r:embed="rId7" cstate="print"/>
          <a:srcRect/>
          <a:stretch>
            <a:fillRect/>
          </a:stretch>
        </p:blipFill>
        <p:spPr bwMode="auto">
          <a:xfrm>
            <a:off x="2318755" y="1990773"/>
            <a:ext cx="4501145" cy="1638315"/>
          </a:xfrm>
          <a:prstGeom prst="rect">
            <a:avLst/>
          </a:prstGeom>
          <a:noFill/>
          <a:ln w="9525">
            <a:noFill/>
            <a:miter lim="800000"/>
            <a:headEnd/>
            <a:tailEnd/>
          </a:ln>
        </p:spPr>
      </p:pic>
      <p:pic>
        <p:nvPicPr>
          <p:cNvPr id="33" name="Picture 41" descr="5yellow"/>
          <p:cNvPicPr>
            <a:picLocks noChangeAspect="1" noChangeArrowheads="1"/>
          </p:cNvPicPr>
          <p:nvPr/>
        </p:nvPicPr>
        <p:blipFill>
          <a:blip r:embed="rId8" cstate="print"/>
          <a:srcRect/>
          <a:stretch>
            <a:fillRect/>
          </a:stretch>
        </p:blipFill>
        <p:spPr bwMode="auto">
          <a:xfrm>
            <a:off x="2318755" y="1990773"/>
            <a:ext cx="4501145" cy="1638315"/>
          </a:xfrm>
          <a:prstGeom prst="rect">
            <a:avLst/>
          </a:prstGeom>
          <a:noFill/>
          <a:ln w="9525">
            <a:noFill/>
            <a:miter lim="800000"/>
            <a:headEnd/>
            <a:tailEnd/>
          </a:ln>
        </p:spPr>
      </p:pic>
      <p:pic>
        <p:nvPicPr>
          <p:cNvPr id="34" name="Picture 40" descr="4yellow"/>
          <p:cNvPicPr>
            <a:picLocks noChangeAspect="1" noChangeArrowheads="1"/>
          </p:cNvPicPr>
          <p:nvPr/>
        </p:nvPicPr>
        <p:blipFill>
          <a:blip r:embed="rId9" cstate="print"/>
          <a:srcRect/>
          <a:stretch>
            <a:fillRect/>
          </a:stretch>
        </p:blipFill>
        <p:spPr bwMode="auto">
          <a:xfrm>
            <a:off x="2318755" y="1990773"/>
            <a:ext cx="4501145" cy="1638315"/>
          </a:xfrm>
          <a:prstGeom prst="rect">
            <a:avLst/>
          </a:prstGeom>
          <a:noFill/>
          <a:ln w="9525">
            <a:noFill/>
            <a:miter lim="800000"/>
            <a:headEnd/>
            <a:tailEnd/>
          </a:ln>
        </p:spPr>
      </p:pic>
      <p:pic>
        <p:nvPicPr>
          <p:cNvPr id="35" name="Picture 39" descr="3yellow"/>
          <p:cNvPicPr>
            <a:picLocks noChangeAspect="1" noChangeArrowheads="1"/>
          </p:cNvPicPr>
          <p:nvPr/>
        </p:nvPicPr>
        <p:blipFill>
          <a:blip r:embed="rId10" cstate="print"/>
          <a:srcRect/>
          <a:stretch>
            <a:fillRect/>
          </a:stretch>
        </p:blipFill>
        <p:spPr bwMode="auto">
          <a:xfrm>
            <a:off x="2318755" y="1990773"/>
            <a:ext cx="4501145" cy="1638315"/>
          </a:xfrm>
          <a:prstGeom prst="rect">
            <a:avLst/>
          </a:prstGeom>
          <a:noFill/>
          <a:ln w="9525">
            <a:noFill/>
            <a:miter lim="800000"/>
            <a:headEnd/>
            <a:tailEnd/>
          </a:ln>
        </p:spPr>
      </p:pic>
      <p:pic>
        <p:nvPicPr>
          <p:cNvPr id="36" name="Picture 38" descr="2yellow"/>
          <p:cNvPicPr>
            <a:picLocks noChangeAspect="1" noChangeArrowheads="1"/>
          </p:cNvPicPr>
          <p:nvPr/>
        </p:nvPicPr>
        <p:blipFill>
          <a:blip r:embed="rId11" cstate="print"/>
          <a:srcRect/>
          <a:stretch>
            <a:fillRect/>
          </a:stretch>
        </p:blipFill>
        <p:spPr bwMode="auto">
          <a:xfrm>
            <a:off x="2318755" y="1990773"/>
            <a:ext cx="4501145" cy="1638315"/>
          </a:xfrm>
          <a:prstGeom prst="rect">
            <a:avLst/>
          </a:prstGeom>
          <a:noFill/>
          <a:ln w="9525">
            <a:noFill/>
            <a:miter lim="800000"/>
            <a:headEnd/>
            <a:tailEnd/>
          </a:ln>
        </p:spPr>
      </p:pic>
      <p:pic>
        <p:nvPicPr>
          <p:cNvPr id="37" name="Picture 33" descr="1yellow"/>
          <p:cNvPicPr>
            <a:picLocks noChangeAspect="1" noChangeArrowheads="1"/>
          </p:cNvPicPr>
          <p:nvPr/>
        </p:nvPicPr>
        <p:blipFill>
          <a:blip r:embed="rId12" cstate="print"/>
          <a:srcRect/>
          <a:stretch>
            <a:fillRect/>
          </a:stretch>
        </p:blipFill>
        <p:spPr bwMode="auto">
          <a:xfrm>
            <a:off x="2318755" y="1990773"/>
            <a:ext cx="4501145" cy="1638315"/>
          </a:xfrm>
          <a:prstGeom prst="rect">
            <a:avLst/>
          </a:prstGeom>
          <a:noFill/>
          <a:ln w="9525">
            <a:noFill/>
            <a:miter lim="800000"/>
            <a:headEnd/>
            <a:tailEnd/>
          </a:ln>
        </p:spPr>
      </p:pic>
      <p:pic>
        <p:nvPicPr>
          <p:cNvPr id="38" name="Picture 36" descr="30seconds_yellow"/>
          <p:cNvPicPr>
            <a:picLocks noChangeAspect="1" noChangeArrowheads="1"/>
          </p:cNvPicPr>
          <p:nvPr/>
        </p:nvPicPr>
        <p:blipFill>
          <a:blip r:embed="rId13" cstate="print"/>
          <a:srcRect/>
          <a:stretch>
            <a:fillRect/>
          </a:stretch>
        </p:blipFill>
        <p:spPr bwMode="auto">
          <a:xfrm>
            <a:off x="2318755" y="1990773"/>
            <a:ext cx="4501145" cy="1638315"/>
          </a:xfrm>
          <a:prstGeom prst="rect">
            <a:avLst/>
          </a:prstGeom>
          <a:noFill/>
          <a:ln w="9525">
            <a:noFill/>
            <a:miter lim="800000"/>
            <a:headEnd/>
            <a:tailEnd/>
          </a:ln>
        </p:spPr>
      </p:pic>
      <p:pic>
        <p:nvPicPr>
          <p:cNvPr id="39" name="Picture 32" descr="00seconds_yellow"/>
          <p:cNvPicPr>
            <a:picLocks noChangeAspect="1" noChangeArrowheads="1"/>
          </p:cNvPicPr>
          <p:nvPr/>
        </p:nvPicPr>
        <p:blipFill>
          <a:blip r:embed="rId14" cstate="print"/>
          <a:srcRect/>
          <a:stretch>
            <a:fillRect/>
          </a:stretch>
        </p:blipFill>
        <p:spPr bwMode="auto">
          <a:xfrm>
            <a:off x="2318755" y="1990773"/>
            <a:ext cx="4501145" cy="1638315"/>
          </a:xfrm>
          <a:prstGeom prst="rect">
            <a:avLst/>
          </a:prstGeom>
          <a:noFill/>
          <a:ln w="9525">
            <a:noFill/>
            <a:miter lim="800000"/>
            <a:headEnd/>
            <a:tailEnd/>
          </a:ln>
        </p:spPr>
      </p:pic>
      <p:sp>
        <p:nvSpPr>
          <p:cNvPr id="40" name="TextBox 39"/>
          <p:cNvSpPr txBox="1"/>
          <p:nvPr/>
        </p:nvSpPr>
        <p:spPr>
          <a:xfrm>
            <a:off x="1785645" y="240852"/>
            <a:ext cx="5862930" cy="1815882"/>
          </a:xfrm>
          <a:prstGeom prst="rect">
            <a:avLst/>
          </a:prstGeom>
          <a:noFill/>
        </p:spPr>
        <p:txBody>
          <a:bodyPr wrap="square" rtlCol="0">
            <a:spAutoFit/>
          </a:bodyPr>
          <a:lstStyle/>
          <a:p>
            <a:r>
              <a:rPr lang="en-US" sz="4000" dirty="0" smtClean="0">
                <a:solidFill>
                  <a:prstClr val="black"/>
                </a:solidFill>
              </a:rPr>
              <a:t>Let’s talk… </a:t>
            </a:r>
            <a:r>
              <a:rPr lang="en-US" sz="3600" dirty="0" smtClean="0">
                <a:solidFill>
                  <a:schemeClr val="accent1"/>
                </a:solidFill>
              </a:rPr>
              <a:t>And make plans!</a:t>
            </a:r>
            <a:endParaRPr lang="en-US" sz="4000" dirty="0" smtClean="0">
              <a:solidFill>
                <a:schemeClr val="accent1"/>
              </a:solidFill>
            </a:endParaRPr>
          </a:p>
          <a:p>
            <a:pPr marL="342900" indent="-342900">
              <a:buFont typeface="Arial" panose="020B0604020202020204" pitchFamily="34" charset="0"/>
              <a:buChar char="•"/>
            </a:pPr>
            <a:r>
              <a:rPr lang="en-US" sz="2400" dirty="0" smtClean="0">
                <a:solidFill>
                  <a:prstClr val="black"/>
                </a:solidFill>
              </a:rPr>
              <a:t>How </a:t>
            </a:r>
            <a:r>
              <a:rPr lang="en-US" sz="2400" dirty="0">
                <a:solidFill>
                  <a:prstClr val="black"/>
                </a:solidFill>
              </a:rPr>
              <a:t>you will use these </a:t>
            </a:r>
            <a:r>
              <a:rPr lang="en-US" sz="2400" dirty="0" smtClean="0">
                <a:solidFill>
                  <a:prstClr val="black"/>
                </a:solidFill>
              </a:rPr>
              <a:t>data?</a:t>
            </a:r>
          </a:p>
          <a:p>
            <a:pPr marL="342900" indent="-342900">
              <a:buFont typeface="Arial" panose="020B0604020202020204" pitchFamily="34" charset="0"/>
              <a:buChar char="•"/>
            </a:pPr>
            <a:r>
              <a:rPr lang="en-US" sz="2400" dirty="0" smtClean="0">
                <a:solidFill>
                  <a:prstClr val="black"/>
                </a:solidFill>
              </a:rPr>
              <a:t>How </a:t>
            </a:r>
            <a:r>
              <a:rPr lang="en-US" sz="2400" dirty="0">
                <a:solidFill>
                  <a:prstClr val="black"/>
                </a:solidFill>
              </a:rPr>
              <a:t>and when you will share </a:t>
            </a:r>
            <a:r>
              <a:rPr lang="en-US" sz="2400" dirty="0" smtClean="0">
                <a:solidFill>
                  <a:prstClr val="black"/>
                </a:solidFill>
              </a:rPr>
              <a:t>these data with </a:t>
            </a:r>
            <a:r>
              <a:rPr lang="en-US" sz="2400" dirty="0">
                <a:solidFill>
                  <a:prstClr val="black"/>
                </a:solidFill>
              </a:rPr>
              <a:t>your full faculty and </a:t>
            </a:r>
            <a:r>
              <a:rPr lang="en-US" sz="2400" dirty="0" smtClean="0">
                <a:solidFill>
                  <a:prstClr val="black"/>
                </a:solidFill>
              </a:rPr>
              <a:t>staff?</a:t>
            </a:r>
            <a:endParaRPr lang="en-US" sz="2800" dirty="0"/>
          </a:p>
        </p:txBody>
      </p:sp>
    </p:spTree>
    <p:extLst>
      <p:ext uri="{BB962C8B-B14F-4D97-AF65-F5344CB8AC3E}">
        <p14:creationId xmlns:p14="http://schemas.microsoft.com/office/powerpoint/2010/main" val="122598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Using Screening Data to Inform Instruction</a:t>
            </a:r>
            <a:endParaRPr lang="en-US" dirty="0"/>
          </a:p>
        </p:txBody>
      </p:sp>
      <p:sp>
        <p:nvSpPr>
          <p:cNvPr id="3" name="Text Placeholder 2"/>
          <p:cNvSpPr>
            <a:spLocks noGrp="1"/>
          </p:cNvSpPr>
          <p:nvPr>
            <p:ph type="body" idx="1"/>
          </p:nvPr>
        </p:nvSpPr>
        <p:spPr/>
        <p:txBody>
          <a:bodyPr>
            <a:noAutofit/>
          </a:bodyPr>
          <a:lstStyle/>
          <a:p>
            <a:r>
              <a:rPr lang="en-US" dirty="0" smtClean="0">
                <a:solidFill>
                  <a:schemeClr val="tx1">
                    <a:lumMod val="75000"/>
                    <a:lumOff val="25000"/>
                  </a:schemeClr>
                </a:solidFill>
              </a:rPr>
              <a:t>Considerations for</a:t>
            </a:r>
          </a:p>
          <a:p>
            <a:pPr marL="342900" indent="-342900">
              <a:buFont typeface="Arial" panose="020B0604020202020204" pitchFamily="34" charset="0"/>
              <a:buChar char="•"/>
            </a:pPr>
            <a:r>
              <a:rPr lang="en-US" dirty="0" smtClean="0">
                <a:solidFill>
                  <a:schemeClr val="tx1">
                    <a:lumMod val="75000"/>
                    <a:lumOff val="25000"/>
                  </a:schemeClr>
                </a:solidFill>
              </a:rPr>
              <a:t>Primary (Tier 1) Prevention Efforts</a:t>
            </a:r>
          </a:p>
          <a:p>
            <a:pPr marL="342900" indent="-342900">
              <a:buFont typeface="Arial" panose="020B0604020202020204" pitchFamily="34" charset="0"/>
              <a:buChar char="•"/>
            </a:pPr>
            <a:r>
              <a:rPr lang="en-US" dirty="0" smtClean="0">
                <a:solidFill>
                  <a:schemeClr val="tx1">
                    <a:lumMod val="75000"/>
                    <a:lumOff val="25000"/>
                  </a:schemeClr>
                </a:solidFill>
              </a:rPr>
              <a:t>Teacher-Delivered, Low-Intensity Supports</a:t>
            </a:r>
          </a:p>
          <a:p>
            <a:pPr marL="342900" indent="-342900">
              <a:buFont typeface="Arial" panose="020B0604020202020204" pitchFamily="34" charset="0"/>
              <a:buChar char="•"/>
            </a:pPr>
            <a:r>
              <a:rPr lang="en-US" dirty="0" smtClean="0">
                <a:solidFill>
                  <a:schemeClr val="tx1">
                    <a:lumMod val="75000"/>
                    <a:lumOff val="25000"/>
                  </a:schemeClr>
                </a:solidFill>
              </a:rPr>
              <a:t>Secondary (Tier 2) and Tertiary (Tier 3) Supports</a:t>
            </a:r>
          </a:p>
        </p:txBody>
      </p:sp>
    </p:spTree>
    <p:extLst>
      <p:ext uri="{BB962C8B-B14F-4D97-AF65-F5344CB8AC3E}">
        <p14:creationId xmlns:p14="http://schemas.microsoft.com/office/powerpoint/2010/main" val="1148164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524"/>
            <a:ext cx="8229600" cy="1143000"/>
          </a:xfrm>
        </p:spPr>
        <p:txBody>
          <a:bodyPr>
            <a:normAutofit fontScale="90000"/>
          </a:bodyPr>
          <a:lstStyle/>
          <a:p>
            <a:r>
              <a:rPr lang="en-US" dirty="0" smtClean="0"/>
              <a:t>First … a Look at Logistics for Screening </a:t>
            </a:r>
            <a:endParaRPr lang="en-US" dirty="0"/>
          </a:p>
        </p:txBody>
      </p:sp>
      <p:graphicFrame>
        <p:nvGraphicFramePr>
          <p:cNvPr id="4" name="Diagram 3"/>
          <p:cNvGraphicFramePr/>
          <p:nvPr>
            <p:extLst>
              <p:ext uri="{D42A27DB-BD31-4B8C-83A1-F6EECF244321}">
                <p14:modId xmlns:p14="http://schemas.microsoft.com/office/powerpoint/2010/main" val="2321373301"/>
              </p:ext>
            </p:extLst>
          </p:nvPr>
        </p:nvGraphicFramePr>
        <p:xfrm>
          <a:off x="452418" y="1819769"/>
          <a:ext cx="6427686" cy="1440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970068021"/>
              </p:ext>
            </p:extLst>
          </p:nvPr>
        </p:nvGraphicFramePr>
        <p:xfrm>
          <a:off x="457200" y="3265209"/>
          <a:ext cx="6427686" cy="14404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4235092388"/>
              </p:ext>
            </p:extLst>
          </p:nvPr>
        </p:nvGraphicFramePr>
        <p:xfrm>
          <a:off x="333817" y="4695568"/>
          <a:ext cx="6664888" cy="15846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115180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nvPr>
        </p:nvGraphicFramePr>
        <p:xfrm>
          <a:off x="1331160" y="1584140"/>
          <a:ext cx="64770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a:spLocks noGrp="1"/>
          </p:cNvSpPr>
          <p:nvPr>
            <p:ph type="title"/>
          </p:nvPr>
        </p:nvSpPr>
        <p:spPr>
          <a:xfrm>
            <a:off x="628650" y="365125"/>
            <a:ext cx="7886700" cy="1325563"/>
          </a:xfrm>
        </p:spPr>
        <p:txBody>
          <a:bodyPr>
            <a:normAutofit/>
          </a:bodyPr>
          <a:lstStyle/>
          <a:p>
            <a:r>
              <a:rPr lang="en-US" smtClean="0"/>
              <a:t>Essential Components of </a:t>
            </a:r>
            <a:br>
              <a:rPr lang="en-US" smtClean="0"/>
            </a:br>
            <a:r>
              <a:rPr lang="en-US" smtClean="0"/>
              <a:t>Primary Prevention Efforts</a:t>
            </a:r>
            <a:endParaRPr lang="en-US"/>
          </a:p>
        </p:txBody>
      </p:sp>
      <p:sp>
        <p:nvSpPr>
          <p:cNvPr id="11" name="Left Arrow 10"/>
          <p:cNvSpPr/>
          <p:nvPr/>
        </p:nvSpPr>
        <p:spPr>
          <a:xfrm rot="21226691">
            <a:off x="7008061" y="4945225"/>
            <a:ext cx="1600200" cy="762000"/>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96737">
            <a:off x="72927" y="1815597"/>
            <a:ext cx="2140147" cy="2769603"/>
          </a:xfrm>
          <a:prstGeom prst="rect">
            <a:avLst/>
          </a:prstGeom>
          <a:ln>
            <a:noFill/>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pic>
      <p:grpSp>
        <p:nvGrpSpPr>
          <p:cNvPr id="5" name="Group 4"/>
          <p:cNvGrpSpPr/>
          <p:nvPr/>
        </p:nvGrpSpPr>
        <p:grpSpPr>
          <a:xfrm>
            <a:off x="6674090" y="1546816"/>
            <a:ext cx="2249156" cy="2134066"/>
            <a:chOff x="6674090" y="1546816"/>
            <a:chExt cx="2249156" cy="2134066"/>
          </a:xfrm>
        </p:grpSpPr>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11786">
              <a:off x="6674090" y="1628527"/>
              <a:ext cx="2249156" cy="2052355"/>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9036" y="1546816"/>
              <a:ext cx="763808" cy="718457"/>
            </a:xfrm>
            <a:prstGeom prst="rect">
              <a:avLst/>
            </a:prstGeom>
          </p:spPr>
        </p:pic>
        <p:sp>
          <p:nvSpPr>
            <p:cNvPr id="4" name="TextBox 3"/>
            <p:cNvSpPr txBox="1"/>
            <p:nvPr/>
          </p:nvSpPr>
          <p:spPr>
            <a:xfrm rot="20975832">
              <a:off x="6849249" y="2183708"/>
              <a:ext cx="2056522" cy="923330"/>
            </a:xfrm>
            <a:prstGeom prst="rect">
              <a:avLst/>
            </a:prstGeom>
            <a:noFill/>
          </p:spPr>
          <p:txBody>
            <a:bodyPr wrap="square" rtlCol="0">
              <a:spAutoFit/>
            </a:bodyPr>
            <a:lstStyle/>
            <a:p>
              <a:r>
                <a:rPr lang="en-US" sz="5400" dirty="0" smtClean="0">
                  <a:latin typeface="Brush Script MT" panose="03060802040406070304" pitchFamily="66" charset="0"/>
                </a:rPr>
                <a:t>Urgent!</a:t>
              </a:r>
              <a:endParaRPr lang="en-US" sz="5400" dirty="0">
                <a:latin typeface="Brush Script MT" panose="03060802040406070304" pitchFamily="66" charset="0"/>
              </a:endParaRPr>
            </a:p>
          </p:txBody>
        </p:sp>
      </p:grpSp>
    </p:spTree>
    <p:extLst>
      <p:ext uri="{BB962C8B-B14F-4D97-AF65-F5344CB8AC3E}">
        <p14:creationId xmlns:p14="http://schemas.microsoft.com/office/powerpoint/2010/main" val="1861279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400" dirty="0"/>
              <a:t>District support</a:t>
            </a:r>
          </a:p>
          <a:p>
            <a:r>
              <a:rPr lang="en-US" sz="2400" dirty="0"/>
              <a:t>Examine and select tool(s)</a:t>
            </a:r>
          </a:p>
          <a:p>
            <a:r>
              <a:rPr lang="en-US" sz="2400" dirty="0"/>
              <a:t>Professional development </a:t>
            </a:r>
          </a:p>
          <a:p>
            <a:r>
              <a:rPr lang="en-US" sz="2400" dirty="0"/>
              <a:t>Share information with parents</a:t>
            </a:r>
          </a:p>
          <a:p>
            <a:pPr marL="0" indent="0">
              <a:buNone/>
            </a:pPr>
            <a:endParaRPr lang="en-US" dirty="0" smtClean="0"/>
          </a:p>
        </p:txBody>
      </p:sp>
      <p:graphicFrame>
        <p:nvGraphicFramePr>
          <p:cNvPr id="4" name="Diagram 3"/>
          <p:cNvGraphicFramePr/>
          <p:nvPr>
            <p:extLst>
              <p:ext uri="{D42A27DB-BD31-4B8C-83A1-F6EECF244321}">
                <p14:modId xmlns:p14="http://schemas.microsoft.com/office/powerpoint/2010/main" val="1919586381"/>
              </p:ext>
            </p:extLst>
          </p:nvPr>
        </p:nvGraphicFramePr>
        <p:xfrm>
          <a:off x="55983" y="199524"/>
          <a:ext cx="6384758" cy="1440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358062" y="3866107"/>
            <a:ext cx="3343209" cy="2225740"/>
          </a:xfrm>
          <a:prstGeom prst="rect">
            <a:avLst/>
          </a:prstGeom>
        </p:spPr>
      </p:pic>
      <p:pic>
        <p:nvPicPr>
          <p:cNvPr id="3" name="Picture 2"/>
          <p:cNvPicPr>
            <a:picLocks noChangeAspect="1"/>
          </p:cNvPicPr>
          <p:nvPr/>
        </p:nvPicPr>
        <p:blipFill>
          <a:blip r:embed="rId8"/>
          <a:stretch>
            <a:fillRect/>
          </a:stretch>
        </p:blipFill>
        <p:spPr>
          <a:xfrm>
            <a:off x="5859624" y="1713440"/>
            <a:ext cx="3118544" cy="4674627"/>
          </a:xfrm>
          <a:prstGeom prst="rect">
            <a:avLst/>
          </a:prstGeom>
        </p:spPr>
      </p:pic>
      <p:pic>
        <p:nvPicPr>
          <p:cNvPr id="12" name="Picture 11"/>
          <p:cNvPicPr>
            <a:picLocks noChangeAspect="1"/>
          </p:cNvPicPr>
          <p:nvPr/>
        </p:nvPicPr>
        <p:blipFill>
          <a:blip r:embed="rId9"/>
          <a:stretch>
            <a:fillRect/>
          </a:stretch>
        </p:blipFill>
        <p:spPr>
          <a:xfrm>
            <a:off x="3003314" y="4404049"/>
            <a:ext cx="3535606" cy="2322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2930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595929" y="238972"/>
            <a:ext cx="3419733" cy="4387029"/>
          </a:xfrm>
        </p:spPr>
        <p:txBody>
          <a:bodyPr>
            <a:normAutofit/>
          </a:bodyPr>
          <a:lstStyle/>
          <a:p>
            <a:r>
              <a:rPr lang="en-US" sz="3200" dirty="0" smtClean="0"/>
              <a:t>Selecting the best academic screening tool(s) for our school</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56" y="125270"/>
            <a:ext cx="5046373" cy="6530600"/>
          </a:xfrm>
          <a:prstGeom prst="rect">
            <a:avLst/>
          </a:prstGeom>
          <a:ln>
            <a:solidFill>
              <a:schemeClr val="bg1">
                <a:lumMod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6022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60" y="148899"/>
            <a:ext cx="5076459" cy="6569536"/>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4" name="Rectangle 3"/>
          <p:cNvSpPr/>
          <p:nvPr/>
        </p:nvSpPr>
        <p:spPr>
          <a:xfrm>
            <a:off x="5751096" y="218256"/>
            <a:ext cx="2991852" cy="2062103"/>
          </a:xfrm>
          <a:prstGeom prst="rect">
            <a:avLst/>
          </a:prstGeom>
        </p:spPr>
        <p:txBody>
          <a:bodyPr wrap="square">
            <a:spAutoFit/>
          </a:bodyPr>
          <a:lstStyle/>
          <a:p>
            <a:r>
              <a:rPr lang="en-US" sz="3200" dirty="0"/>
              <a:t>Selecting the best </a:t>
            </a:r>
            <a:r>
              <a:rPr lang="en-US" sz="3200" dirty="0" smtClean="0"/>
              <a:t>behavior screening tool(s) </a:t>
            </a:r>
            <a:r>
              <a:rPr lang="en-US" sz="3200" dirty="0"/>
              <a:t>for our school</a:t>
            </a:r>
          </a:p>
        </p:txBody>
      </p:sp>
    </p:spTree>
    <p:extLst>
      <p:ext uri="{BB962C8B-B14F-4D97-AF65-F5344CB8AC3E}">
        <p14:creationId xmlns:p14="http://schemas.microsoft.com/office/powerpoint/2010/main" val="750599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bodyPr>
          <a:lstStyle/>
          <a:p>
            <a:r>
              <a:rPr lang="en-US" altLang="en-US" smtClean="0"/>
              <a:t>SRSS-IE for Elementary Schools</a:t>
            </a:r>
          </a:p>
        </p:txBody>
      </p:sp>
      <p:pic>
        <p:nvPicPr>
          <p:cNvPr id="2" name="Picture 1"/>
          <p:cNvPicPr>
            <a:picLocks noChangeAspect="1"/>
          </p:cNvPicPr>
          <p:nvPr/>
        </p:nvPicPr>
        <p:blipFill>
          <a:blip r:embed="rId2"/>
          <a:stretch>
            <a:fillRect/>
          </a:stretch>
        </p:blipFill>
        <p:spPr>
          <a:xfrm>
            <a:off x="-12699" y="1552576"/>
            <a:ext cx="9156700" cy="4145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7696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3"/>
          <p:cNvSpPr>
            <a:spLocks noGrp="1"/>
          </p:cNvSpPr>
          <p:nvPr>
            <p:ph type="title"/>
          </p:nvPr>
        </p:nvSpPr>
        <p:spPr bwMode="auto"/>
        <p:txBody>
          <a:bodyPr wrap="square" numCol="1" anchorCtr="0" compatLnSpc="1">
            <a:prstTxWarp prst="textNoShape">
              <a:avLst/>
            </a:prstTxWarp>
          </a:bodyPr>
          <a:lstStyle/>
          <a:p>
            <a:r>
              <a:rPr lang="en-US" altLang="en-US" smtClean="0"/>
              <a:t>SRSS-IE for Middle and High Schools</a:t>
            </a:r>
          </a:p>
        </p:txBody>
      </p:sp>
      <p:pic>
        <p:nvPicPr>
          <p:cNvPr id="7" name="Picture 6"/>
          <p:cNvPicPr>
            <a:picLocks noChangeAspect="1"/>
          </p:cNvPicPr>
          <p:nvPr/>
        </p:nvPicPr>
        <p:blipFill>
          <a:blip r:embed="rId2"/>
          <a:stretch>
            <a:fillRect/>
          </a:stretch>
        </p:blipFill>
        <p:spPr>
          <a:xfrm>
            <a:off x="388018" y="1675983"/>
            <a:ext cx="8437563" cy="4754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3485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Wrap Up and Preview</a:t>
            </a:r>
            <a:endParaRPr lang="en-US"/>
          </a:p>
        </p:txBody>
      </p:sp>
      <p:sp>
        <p:nvSpPr>
          <p:cNvPr id="3" name="Text Placeholder 2"/>
          <p:cNvSpPr>
            <a:spLocks noGrp="1"/>
          </p:cNvSpPr>
          <p:nvPr>
            <p:ph type="body" idx="1"/>
          </p:nvPr>
        </p:nvSpPr>
        <p:spPr>
          <a:xfrm>
            <a:off x="629842" y="1681163"/>
            <a:ext cx="3868340" cy="446020"/>
          </a:xfrm>
        </p:spPr>
        <p:txBody>
          <a:bodyPr/>
          <a:lstStyle/>
          <a:p>
            <a:r>
              <a:rPr lang="en-US" dirty="0" smtClean="0"/>
              <a:t>Last Session Review</a:t>
            </a:r>
            <a:endParaRPr lang="en-US" dirty="0"/>
          </a:p>
        </p:txBody>
      </p:sp>
      <p:sp>
        <p:nvSpPr>
          <p:cNvPr id="4" name="Content Placeholder 3"/>
          <p:cNvSpPr>
            <a:spLocks noGrp="1"/>
          </p:cNvSpPr>
          <p:nvPr>
            <p:ph sz="half" idx="2"/>
          </p:nvPr>
        </p:nvSpPr>
        <p:spPr>
          <a:xfrm>
            <a:off x="629842" y="2127184"/>
            <a:ext cx="3868340" cy="4730816"/>
          </a:xfrm>
        </p:spPr>
        <p:txBody>
          <a:bodyPr>
            <a:normAutofit fontScale="92500" lnSpcReduction="20000"/>
          </a:bodyPr>
          <a:lstStyle/>
          <a:p>
            <a:r>
              <a:rPr lang="en-US" dirty="0" smtClean="0"/>
              <a:t>Gained an understanding of </a:t>
            </a:r>
            <a:endParaRPr lang="en-US" dirty="0"/>
          </a:p>
          <a:p>
            <a:pPr lvl="1">
              <a:lnSpc>
                <a:spcPct val="100000"/>
              </a:lnSpc>
            </a:pPr>
            <a:r>
              <a:rPr lang="en-US" dirty="0"/>
              <a:t>long-range planning</a:t>
            </a:r>
          </a:p>
          <a:p>
            <a:pPr lvl="1">
              <a:lnSpc>
                <a:spcPct val="100000"/>
              </a:lnSpc>
            </a:pPr>
            <a:r>
              <a:rPr lang="en-US" dirty="0"/>
              <a:t>conducting effective meetings</a:t>
            </a:r>
          </a:p>
          <a:p>
            <a:pPr lvl="1">
              <a:lnSpc>
                <a:spcPct val="100000"/>
              </a:lnSpc>
            </a:pPr>
            <a:r>
              <a:rPr lang="en-US" dirty="0"/>
              <a:t>communicating with stakeholders</a:t>
            </a:r>
          </a:p>
          <a:p>
            <a:r>
              <a:rPr lang="en-US" dirty="0" smtClean="0"/>
              <a:t>Reviewed rollout of and implementation procedures for</a:t>
            </a:r>
          </a:p>
          <a:p>
            <a:pPr lvl="1">
              <a:lnSpc>
                <a:spcPct val="100000"/>
              </a:lnSpc>
            </a:pPr>
            <a:r>
              <a:rPr lang="en-US" dirty="0"/>
              <a:t>teaching, reinforcing, and monitoring the academic, behavior, and social skills components of your Ci3T model of prevention</a:t>
            </a:r>
          </a:p>
        </p:txBody>
      </p:sp>
      <p:sp>
        <p:nvSpPr>
          <p:cNvPr id="5" name="Text Placeholder 4"/>
          <p:cNvSpPr>
            <a:spLocks noGrp="1"/>
          </p:cNvSpPr>
          <p:nvPr>
            <p:ph type="body" sz="quarter" idx="3"/>
          </p:nvPr>
        </p:nvSpPr>
        <p:spPr>
          <a:xfrm>
            <a:off x="4629150" y="1681163"/>
            <a:ext cx="3887391" cy="446020"/>
          </a:xfrm>
        </p:spPr>
        <p:txBody>
          <a:bodyPr/>
          <a:lstStyle/>
          <a:p>
            <a:r>
              <a:rPr lang="en-US" dirty="0" smtClean="0"/>
              <a:t>Today’s Preview</a:t>
            </a:r>
            <a:endParaRPr lang="en-US" dirty="0"/>
          </a:p>
        </p:txBody>
      </p:sp>
      <p:sp>
        <p:nvSpPr>
          <p:cNvPr id="6" name="Content Placeholder 5"/>
          <p:cNvSpPr>
            <a:spLocks noGrp="1"/>
          </p:cNvSpPr>
          <p:nvPr>
            <p:ph sz="quarter" idx="4"/>
          </p:nvPr>
        </p:nvSpPr>
        <p:spPr>
          <a:xfrm>
            <a:off x="4629150" y="2127184"/>
            <a:ext cx="3887391" cy="4730815"/>
          </a:xfrm>
        </p:spPr>
        <p:txBody>
          <a:bodyPr>
            <a:normAutofit fontScale="92500" lnSpcReduction="10000"/>
          </a:bodyPr>
          <a:lstStyle/>
          <a:p>
            <a:r>
              <a:rPr lang="en-US" dirty="0"/>
              <a:t>Prepare to collect social validity and treatment integrity data</a:t>
            </a:r>
          </a:p>
          <a:p>
            <a:r>
              <a:rPr lang="en-US" dirty="0"/>
              <a:t>Use screening data to inform instruction at Tier 1, Tier 2, and Tier 3</a:t>
            </a:r>
          </a:p>
          <a:p>
            <a:r>
              <a:rPr lang="en-US" dirty="0"/>
              <a:t>Communication with all stakeholders:</a:t>
            </a:r>
          </a:p>
          <a:p>
            <a:pPr lvl="1"/>
            <a:r>
              <a:rPr lang="en-US" dirty="0" smtClean="0"/>
              <a:t>District</a:t>
            </a:r>
          </a:p>
          <a:p>
            <a:pPr lvl="1"/>
            <a:r>
              <a:rPr lang="en-US" dirty="0" smtClean="0"/>
              <a:t>Ci3T Leadership Team</a:t>
            </a:r>
          </a:p>
          <a:p>
            <a:pPr lvl="1"/>
            <a:r>
              <a:rPr lang="en-US" dirty="0" smtClean="0"/>
              <a:t>Faculty and staff</a:t>
            </a:r>
          </a:p>
          <a:p>
            <a:pPr lvl="1"/>
            <a:r>
              <a:rPr lang="en-US" dirty="0" smtClean="0"/>
              <a:t>Students, parents, community</a:t>
            </a:r>
            <a:endParaRPr lang="en-US" dirty="0"/>
          </a:p>
        </p:txBody>
      </p:sp>
    </p:spTree>
    <p:extLst>
      <p:ext uri="{BB962C8B-B14F-4D97-AF65-F5344CB8AC3E}">
        <p14:creationId xmlns:p14="http://schemas.microsoft.com/office/powerpoint/2010/main" val="828364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3606" y="2941219"/>
            <a:ext cx="4876800" cy="3267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ontent Placeholder 5"/>
          <p:cNvSpPr>
            <a:spLocks noGrp="1"/>
          </p:cNvSpPr>
          <p:nvPr>
            <p:ph idx="1"/>
          </p:nvPr>
        </p:nvSpPr>
        <p:spPr/>
        <p:txBody>
          <a:bodyPr/>
          <a:lstStyle/>
          <a:p>
            <a:r>
              <a:rPr lang="en-US" dirty="0" smtClean="0"/>
              <a:t>Gather teachers together</a:t>
            </a:r>
          </a:p>
          <a:p>
            <a:r>
              <a:rPr lang="en-US" dirty="0" smtClean="0"/>
              <a:t>Review procedures</a:t>
            </a:r>
          </a:p>
          <a:p>
            <a:r>
              <a:rPr lang="en-US" dirty="0" smtClean="0"/>
              <a:t>Conduct screening</a:t>
            </a:r>
          </a:p>
          <a:p>
            <a:endParaRPr lang="en-US" dirty="0"/>
          </a:p>
        </p:txBody>
      </p:sp>
      <p:graphicFrame>
        <p:nvGraphicFramePr>
          <p:cNvPr id="4" name="Diagram 3"/>
          <p:cNvGraphicFramePr/>
          <p:nvPr>
            <p:extLst/>
          </p:nvPr>
        </p:nvGraphicFramePr>
        <p:xfrm>
          <a:off x="114014" y="180884"/>
          <a:ext cx="6607628" cy="1440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1"/>
          <p:cNvPicPr>
            <a:picLocks noChangeAspect="1"/>
          </p:cNvPicPr>
          <p:nvPr/>
        </p:nvPicPr>
        <p:blipFill>
          <a:blip r:embed="rId8"/>
          <a:stretch>
            <a:fillRect/>
          </a:stretch>
        </p:blipFill>
        <p:spPr>
          <a:xfrm>
            <a:off x="725489" y="3494313"/>
            <a:ext cx="2487816" cy="271398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9"/>
          <a:stretch>
            <a:fillRect/>
          </a:stretch>
        </p:blipFill>
        <p:spPr>
          <a:xfrm>
            <a:off x="1944229" y="4851303"/>
            <a:ext cx="3725036" cy="1835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2554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9" name="Content Placeholder 8"/>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4264434" y="305177"/>
            <a:ext cx="4403136" cy="339719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4328344" y="3411415"/>
            <a:ext cx="4252948" cy="2804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7"/>
          <p:cNvSpPr>
            <a:spLocks noGrp="1"/>
          </p:cNvSpPr>
          <p:nvPr>
            <p:ph sz="half" idx="1"/>
          </p:nvPr>
        </p:nvSpPr>
        <p:spPr/>
        <p:txBody>
          <a:bodyPr/>
          <a:lstStyle/>
          <a:p>
            <a:r>
              <a:rPr lang="en-US" dirty="0" smtClean="0"/>
              <a:t>Ensure faculty and staff administering, entering, and managing academic screening data have sufficient professional learning</a:t>
            </a:r>
          </a:p>
          <a:p>
            <a:r>
              <a:rPr lang="en-US" dirty="0" smtClean="0"/>
              <a:t>Add all screening windows to the master assessment calendar</a:t>
            </a:r>
          </a:p>
        </p:txBody>
      </p:sp>
    </p:spTree>
    <p:extLst>
      <p:ext uri="{BB962C8B-B14F-4D97-AF65-F5344CB8AC3E}">
        <p14:creationId xmlns:p14="http://schemas.microsoft.com/office/powerpoint/2010/main" val="159029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792223" y="2007511"/>
            <a:ext cx="7723127" cy="3204876"/>
          </a:xfrm>
        </p:spPr>
        <p:txBody>
          <a:bodyPr/>
          <a:lstStyle/>
          <a:p>
            <a:r>
              <a:rPr lang="en-US" dirty="0" smtClean="0"/>
              <a:t>School level</a:t>
            </a:r>
          </a:p>
          <a:p>
            <a:r>
              <a:rPr lang="en-US" dirty="0" smtClean="0"/>
              <a:t>Grade level</a:t>
            </a:r>
          </a:p>
          <a:p>
            <a:r>
              <a:rPr lang="en-US" dirty="0" smtClean="0"/>
              <a:t>Student level</a:t>
            </a:r>
            <a:endParaRPr lang="en-US" dirty="0"/>
          </a:p>
        </p:txBody>
      </p:sp>
      <p:graphicFrame>
        <p:nvGraphicFramePr>
          <p:cNvPr id="5" name="Diagram 4"/>
          <p:cNvGraphicFramePr/>
          <p:nvPr>
            <p:extLst>
              <p:ext uri="{D42A27DB-BD31-4B8C-83A1-F6EECF244321}">
                <p14:modId xmlns:p14="http://schemas.microsoft.com/office/powerpoint/2010/main" val="3169830743"/>
              </p:ext>
            </p:extLst>
          </p:nvPr>
        </p:nvGraphicFramePr>
        <p:xfrm>
          <a:off x="12541" y="0"/>
          <a:ext cx="6620376" cy="1584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Content Placeholder 6"/>
          <p:cNvPicPr>
            <a:picLocks noChangeAspect="1"/>
          </p:cNvPicPr>
          <p:nvPr/>
        </p:nvPicPr>
        <p:blipFill>
          <a:blip r:embed="rId7"/>
          <a:stretch>
            <a:fillRect/>
          </a:stretch>
        </p:blipFill>
        <p:spPr>
          <a:xfrm>
            <a:off x="5804149" y="1163195"/>
            <a:ext cx="3115262" cy="3561590"/>
          </a:xfrm>
          <a:prstGeom prst="rect">
            <a:avLst/>
          </a:prstGeom>
          <a:effectLst>
            <a:outerShdw blurRad="292100" dist="139700" dir="2700000" algn="tl" rotWithShape="0">
              <a:srgbClr val="333333">
                <a:alpha val="65000"/>
              </a:srgbClr>
            </a:outerShdw>
          </a:effectLst>
        </p:spPr>
      </p:pic>
      <p:sp>
        <p:nvSpPr>
          <p:cNvPr id="11" name="Rectangle 10"/>
          <p:cNvSpPr/>
          <p:nvPr/>
        </p:nvSpPr>
        <p:spPr>
          <a:xfrm>
            <a:off x="5964226" y="1986069"/>
            <a:ext cx="2661558" cy="6204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dirty="0">
              <a:solidFill>
                <a:prstClr val="white"/>
              </a:solidFill>
            </a:endParaRPr>
          </a:p>
        </p:txBody>
      </p:sp>
      <p:sp>
        <p:nvSpPr>
          <p:cNvPr id="13" name="Rectangle 12"/>
          <p:cNvSpPr/>
          <p:nvPr/>
        </p:nvSpPr>
        <p:spPr>
          <a:xfrm>
            <a:off x="5866133" y="3448909"/>
            <a:ext cx="2921789" cy="84092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dirty="0">
              <a:solidFill>
                <a:prstClr val="black"/>
              </a:solidFill>
            </a:endParaRPr>
          </a:p>
        </p:txBody>
      </p:sp>
      <p:sp>
        <p:nvSpPr>
          <p:cNvPr id="15" name="Rectangle 14"/>
          <p:cNvSpPr/>
          <p:nvPr/>
        </p:nvSpPr>
        <p:spPr>
          <a:xfrm>
            <a:off x="7642356" y="4122609"/>
            <a:ext cx="1183237" cy="31059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Elementary</a:t>
            </a:r>
          </a:p>
        </p:txBody>
      </p:sp>
      <p:graphicFrame>
        <p:nvGraphicFramePr>
          <p:cNvPr id="17" name="Chart 16"/>
          <p:cNvGraphicFramePr/>
          <p:nvPr>
            <p:extLst/>
          </p:nvPr>
        </p:nvGraphicFramePr>
        <p:xfrm>
          <a:off x="163286" y="4265482"/>
          <a:ext cx="3755571" cy="2383972"/>
        </p:xfrm>
        <a:graphic>
          <a:graphicData uri="http://schemas.openxmlformats.org/drawingml/2006/chart">
            <c:chart xmlns:c="http://schemas.openxmlformats.org/drawingml/2006/chart" xmlns:r="http://schemas.openxmlformats.org/officeDocument/2006/relationships" r:id="rId8"/>
          </a:graphicData>
        </a:graphic>
      </p:graphicFrame>
      <p:pic>
        <p:nvPicPr>
          <p:cNvPr id="1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12982" y="3314770"/>
            <a:ext cx="3458426" cy="2220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1633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629841" y="365126"/>
            <a:ext cx="7886700" cy="1325563"/>
          </a:xfrm>
          <a:prstGeom prst="rect">
            <a:avLst/>
          </a:prstGeom>
        </p:spPr>
        <p:txBody>
          <a:bodyPr>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a:r>
              <a:rPr lang="en-US" smtClean="0"/>
              <a:t>Academic Screening: Reading and Math Benchmarks</a:t>
            </a:r>
            <a:endParaRPr lang="en-US" dirty="0"/>
          </a:p>
        </p:txBody>
      </p:sp>
      <p:sp>
        <p:nvSpPr>
          <p:cNvPr id="27" name="Text Placeholder 2"/>
          <p:cNvSpPr txBox="1">
            <a:spLocks/>
          </p:cNvSpPr>
          <p:nvPr/>
        </p:nvSpPr>
        <p:spPr>
          <a:xfrm>
            <a:off x="267090" y="1758786"/>
            <a:ext cx="329775" cy="2271714"/>
          </a:xfrm>
          <a:prstGeom prst="rect">
            <a:avLst/>
          </a:prstGeom>
        </p:spPr>
        <p:txBody>
          <a:bodyPr vert="vert270">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dirty="0" smtClean="0">
                <a:latin typeface="Bodoni MT Black" panose="02070A03080606020203" pitchFamily="18" charset="0"/>
              </a:rPr>
              <a:t>READING</a:t>
            </a:r>
            <a:endParaRPr lang="en-US" dirty="0">
              <a:latin typeface="Bodoni MT Black" panose="02070A03080606020203" pitchFamily="18"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3980753825"/>
              </p:ext>
            </p:extLst>
          </p:nvPr>
        </p:nvGraphicFramePr>
        <p:xfrm>
          <a:off x="687899" y="1683657"/>
          <a:ext cx="4856558" cy="2373086"/>
        </p:xfrm>
        <a:graphic>
          <a:graphicData uri="http://schemas.openxmlformats.org/drawingml/2006/table">
            <a:tbl>
              <a:tblPr/>
              <a:tblGrid>
                <a:gridCol w="1307018">
                  <a:extLst>
                    <a:ext uri="{9D8B030D-6E8A-4147-A177-3AD203B41FA5}">
                      <a16:colId xmlns:a16="http://schemas.microsoft.com/office/drawing/2014/main" val="20000"/>
                    </a:ext>
                  </a:extLst>
                </a:gridCol>
                <a:gridCol w="1241769">
                  <a:extLst>
                    <a:ext uri="{9D8B030D-6E8A-4147-A177-3AD203B41FA5}">
                      <a16:colId xmlns:a16="http://schemas.microsoft.com/office/drawing/2014/main" val="20001"/>
                    </a:ext>
                  </a:extLst>
                </a:gridCol>
                <a:gridCol w="1171918">
                  <a:extLst>
                    <a:ext uri="{9D8B030D-6E8A-4147-A177-3AD203B41FA5}">
                      <a16:colId xmlns:a16="http://schemas.microsoft.com/office/drawing/2014/main" val="20002"/>
                    </a:ext>
                  </a:extLst>
                </a:gridCol>
                <a:gridCol w="1135853">
                  <a:extLst>
                    <a:ext uri="{9D8B030D-6E8A-4147-A177-3AD203B41FA5}">
                      <a16:colId xmlns:a16="http://schemas.microsoft.com/office/drawing/2014/main" val="20003"/>
                    </a:ext>
                  </a:extLst>
                </a:gridCol>
              </a:tblGrid>
              <a:tr h="435429">
                <a:tc>
                  <a:txBody>
                    <a:bodyPr/>
                    <a:lstStyle/>
                    <a:p>
                      <a:pPr algn="l" fontAlgn="ctr">
                        <a:lnSpc>
                          <a:spcPct val="150000"/>
                        </a:lnSpc>
                      </a:pPr>
                      <a:r>
                        <a:rPr lang="en-US" sz="1800" b="0" i="0" u="none" strike="noStrike" dirty="0" smtClean="0">
                          <a:solidFill>
                            <a:srgbClr val="000000"/>
                          </a:solidFill>
                          <a:effectLst/>
                          <a:latin typeface="Arial" panose="020B0604020202020204" pitchFamily="34" charset="0"/>
                          <a:cs typeface="Arial" panose="020B0604020202020204" pitchFamily="34" charset="0"/>
                        </a:rPr>
                        <a:t>Grade: </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a:r>
                        <a:rPr lang="en-US" b="0" dirty="0" smtClean="0">
                          <a:latin typeface="Arial" panose="020B0604020202020204" pitchFamily="34" charset="0"/>
                          <a:cs typeface="Arial" panose="020B0604020202020204" pitchFamily="34" charset="0"/>
                        </a:rPr>
                        <a:t> % (</a:t>
                      </a:r>
                      <a:r>
                        <a:rPr lang="en-US" b="0" i="1" dirty="0" smtClean="0">
                          <a:latin typeface="Arial" panose="020B0604020202020204" pitchFamily="34" charset="0"/>
                          <a:cs typeface="Arial" panose="020B0604020202020204" pitchFamily="34" charset="0"/>
                        </a:rPr>
                        <a:t>n)</a:t>
                      </a:r>
                      <a:r>
                        <a:rPr lang="en-US" b="0" dirty="0" smtClean="0">
                          <a:latin typeface="Arial" panose="020B0604020202020204" pitchFamily="34" charset="0"/>
                          <a:cs typeface="Arial" panose="020B0604020202020204" pitchFamily="34" charset="0"/>
                        </a:rPr>
                        <a:t> of Students </a:t>
                      </a:r>
                      <a:endParaRPr lang="en-US" b="0" dirty="0">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566057">
                <a:tc>
                  <a:txBody>
                    <a:bodyPr/>
                    <a:lstStyle/>
                    <a:p>
                      <a:pPr algn="l" fontAlgn="ctr">
                        <a:lnSpc>
                          <a:spcPct val="150000"/>
                        </a:lnSpc>
                      </a:pPr>
                      <a:r>
                        <a:rPr lang="en-US" sz="1800" b="0" i="0" u="none" strike="noStrike" dirty="0" smtClean="0">
                          <a:solidFill>
                            <a:srgbClr val="000000"/>
                          </a:solidFill>
                          <a:effectLst/>
                          <a:latin typeface="Arial" panose="020B0604020202020204" pitchFamily="34" charset="0"/>
                          <a:cs typeface="Arial" panose="020B0604020202020204" pitchFamily="34" charset="0"/>
                        </a:rPr>
                        <a:t>Teacher: </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smtClean="0">
                          <a:solidFill>
                            <a:srgbClr val="000000"/>
                          </a:solidFill>
                          <a:effectLst/>
                          <a:latin typeface="Arial" panose="020B0604020202020204" pitchFamily="34" charset="0"/>
                          <a:cs typeface="Arial" panose="020B0604020202020204" pitchFamily="34" charset="0"/>
                        </a:rPr>
                        <a:t>Benchmark</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800" b="0" i="0" u="none" strike="noStrike" dirty="0" smtClean="0">
                          <a:solidFill>
                            <a:srgbClr val="000000"/>
                          </a:solidFill>
                          <a:effectLst/>
                          <a:latin typeface="Arial" panose="020B0604020202020204" pitchFamily="34" charset="0"/>
                          <a:cs typeface="Arial" panose="020B0604020202020204" pitchFamily="34" charset="0"/>
                        </a:rPr>
                        <a:t>Strategic</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dirty="0" smtClean="0">
                          <a:solidFill>
                            <a:srgbClr val="000000"/>
                          </a:solidFill>
                          <a:effectLst/>
                          <a:latin typeface="Arial" panose="020B0604020202020204" pitchFamily="34" charset="0"/>
                          <a:cs typeface="Arial" panose="020B0604020202020204" pitchFamily="34" charset="0"/>
                        </a:rPr>
                        <a:t>Intensive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457200">
                <a:tc>
                  <a:txBody>
                    <a:bodyPr/>
                    <a:lstStyle/>
                    <a:p>
                      <a:pPr algn="l" fontAlgn="ctr"/>
                      <a:r>
                        <a:rPr lang="en-US" sz="1800" b="0" i="0" u="none" strike="noStrike" dirty="0" smtClean="0">
                          <a:solidFill>
                            <a:srgbClr val="000000"/>
                          </a:solidFill>
                          <a:effectLst/>
                          <a:latin typeface="Arial" panose="020B0604020202020204" pitchFamily="34" charset="0"/>
                          <a:cs typeface="Arial" panose="020B0604020202020204" pitchFamily="34" charset="0"/>
                        </a:rPr>
                        <a:t>Fall</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r>
                        <a:rPr lang="en-US" sz="18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7200">
                <a:tc>
                  <a:txBody>
                    <a:bodyPr/>
                    <a:lstStyle/>
                    <a:p>
                      <a:pPr algn="l" fontAlgn="ctr"/>
                      <a:r>
                        <a:rPr lang="en-US" sz="1800" b="0" i="0" u="none" strike="noStrike" dirty="0" smtClean="0">
                          <a:solidFill>
                            <a:srgbClr val="000000"/>
                          </a:solidFill>
                          <a:effectLst/>
                          <a:latin typeface="Arial" panose="020B0604020202020204" pitchFamily="34" charset="0"/>
                          <a:cs typeface="Arial" panose="020B0604020202020204" pitchFamily="34" charset="0"/>
                        </a:rPr>
                        <a:t>Winter</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smtClean="0">
                          <a:solidFill>
                            <a:srgbClr val="000000"/>
                          </a:solidFill>
                          <a:effectLst/>
                          <a:latin typeface="Arial" panose="020B0604020202020204" pitchFamily="34" charset="0"/>
                          <a:cs typeface="Arial" panose="020B0604020202020204" pitchFamily="34" charset="0"/>
                        </a:rPr>
                        <a:t>x% (</a:t>
                      </a:r>
                      <a:r>
                        <a:rPr lang="en-US" sz="1800" b="0" i="1" u="none" strike="noStrike" smtClean="0">
                          <a:solidFill>
                            <a:srgbClr val="000000"/>
                          </a:solidFill>
                          <a:effectLst/>
                          <a:latin typeface="Arial" panose="020B0604020202020204" pitchFamily="34" charset="0"/>
                          <a:cs typeface="Arial" panose="020B0604020202020204" pitchFamily="34" charset="0"/>
                        </a:rPr>
                        <a:t>n</a:t>
                      </a:r>
                      <a:r>
                        <a:rPr lang="en-US" sz="1800" b="0" i="0" u="none" strike="noStrike" baseline="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57200">
                <a:tc>
                  <a:txBody>
                    <a:body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Spring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smtClean="0">
                          <a:solidFill>
                            <a:srgbClr val="000000"/>
                          </a:solidFill>
                          <a:effectLst/>
                          <a:latin typeface="Arial" panose="020B0604020202020204" pitchFamily="34" charset="0"/>
                          <a:cs typeface="Arial" panose="020B0604020202020204" pitchFamily="34" charset="0"/>
                        </a:rPr>
                        <a:t>x% (</a:t>
                      </a:r>
                      <a:r>
                        <a:rPr lang="en-US" sz="1800" b="0" i="1" u="none" strike="noStrike" smtClean="0">
                          <a:solidFill>
                            <a:srgbClr val="000000"/>
                          </a:solidFill>
                          <a:effectLst/>
                          <a:latin typeface="Arial" panose="020B0604020202020204" pitchFamily="34" charset="0"/>
                          <a:cs typeface="Arial" panose="020B0604020202020204" pitchFamily="34" charset="0"/>
                        </a:rPr>
                        <a:t>n</a:t>
                      </a:r>
                      <a:r>
                        <a:rPr lang="en-US" sz="1800" b="0" i="0" u="none" strike="noStrike" baseline="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smtClean="0">
                          <a:solidFill>
                            <a:srgbClr val="000000"/>
                          </a:solidFill>
                          <a:effectLst/>
                          <a:latin typeface="Arial" panose="020B0604020202020204" pitchFamily="34" charset="0"/>
                          <a:cs typeface="Arial" panose="020B0604020202020204" pitchFamily="34" charset="0"/>
                        </a:rPr>
                        <a:t>x% (</a:t>
                      </a:r>
                      <a:r>
                        <a:rPr lang="en-US" sz="1800" b="0" i="1" u="none" strike="noStrike" smtClean="0">
                          <a:solidFill>
                            <a:srgbClr val="000000"/>
                          </a:solidFill>
                          <a:effectLst/>
                          <a:latin typeface="Arial" panose="020B0604020202020204" pitchFamily="34" charset="0"/>
                          <a:cs typeface="Arial" panose="020B0604020202020204" pitchFamily="34" charset="0"/>
                        </a:rPr>
                        <a:t>n</a:t>
                      </a:r>
                      <a:r>
                        <a:rPr lang="en-US" sz="1800" b="0" i="0" u="none" strike="noStrike" baseline="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grpSp>
        <p:nvGrpSpPr>
          <p:cNvPr id="29" name="Group 28"/>
          <p:cNvGrpSpPr/>
          <p:nvPr/>
        </p:nvGrpSpPr>
        <p:grpSpPr>
          <a:xfrm>
            <a:off x="5606481" y="1754351"/>
            <a:ext cx="3537519" cy="1569660"/>
            <a:chOff x="381000" y="4981545"/>
            <a:chExt cx="4133442" cy="1569660"/>
          </a:xfrm>
        </p:grpSpPr>
        <p:sp>
          <p:nvSpPr>
            <p:cNvPr id="30" name="TextBox 29"/>
            <p:cNvSpPr txBox="1"/>
            <p:nvPr/>
          </p:nvSpPr>
          <p:spPr>
            <a:xfrm>
              <a:off x="381000" y="4981545"/>
              <a:ext cx="4133442" cy="1569660"/>
            </a:xfrm>
            <a:prstGeom prst="rect">
              <a:avLst/>
            </a:prstGeom>
            <a:noFill/>
          </p:spPr>
          <p:txBody>
            <a:bodyPr wrap="square" rtlCol="0">
              <a:spAutoFit/>
            </a:bodyPr>
            <a:lstStyle/>
            <a:p>
              <a:pPr algn="ctr"/>
              <a:r>
                <a:rPr lang="en-US" sz="2400" b="1" dirty="0" smtClean="0"/>
                <a:t>Set Goal </a:t>
              </a:r>
            </a:p>
            <a:p>
              <a:pPr algn="ctr"/>
              <a:r>
                <a:rPr lang="en-US" sz="2400" dirty="0" smtClean="0"/>
                <a:t>By spring,         % will be at benchmark on reading screening measures. </a:t>
              </a:r>
              <a:endParaRPr lang="en-US" sz="2400" dirty="0"/>
            </a:p>
          </p:txBody>
        </p:sp>
        <p:sp>
          <p:nvSpPr>
            <p:cNvPr id="31" name="Rectangle 30"/>
            <p:cNvSpPr/>
            <p:nvPr/>
          </p:nvSpPr>
          <p:spPr>
            <a:xfrm>
              <a:off x="2015258" y="5425825"/>
              <a:ext cx="602388" cy="26063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sp>
        <p:nvSpPr>
          <p:cNvPr id="32" name="Text Placeholder 2"/>
          <p:cNvSpPr txBox="1">
            <a:spLocks/>
          </p:cNvSpPr>
          <p:nvPr/>
        </p:nvSpPr>
        <p:spPr>
          <a:xfrm>
            <a:off x="241500" y="4353331"/>
            <a:ext cx="329775" cy="2271714"/>
          </a:xfrm>
          <a:prstGeom prst="rect">
            <a:avLst/>
          </a:prstGeom>
        </p:spPr>
        <p:txBody>
          <a:bodyPr vert="vert270"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smtClean="0">
                <a:latin typeface="Bodoni MT Black" panose="02070A03080606020203" pitchFamily="18" charset="0"/>
              </a:rPr>
              <a:t>MATH</a:t>
            </a:r>
            <a:endParaRPr lang="en-US" sz="2800" dirty="0">
              <a:latin typeface="Bodoni MT Black" panose="02070A03080606020203" pitchFamily="18" charset="0"/>
            </a:endParaRPr>
          </a:p>
        </p:txBody>
      </p:sp>
      <p:grpSp>
        <p:nvGrpSpPr>
          <p:cNvPr id="33" name="Group 32"/>
          <p:cNvGrpSpPr/>
          <p:nvPr/>
        </p:nvGrpSpPr>
        <p:grpSpPr>
          <a:xfrm>
            <a:off x="5488099" y="4452369"/>
            <a:ext cx="3537519" cy="1569660"/>
            <a:chOff x="381000" y="4981545"/>
            <a:chExt cx="4133442" cy="1569660"/>
          </a:xfrm>
        </p:grpSpPr>
        <p:sp>
          <p:nvSpPr>
            <p:cNvPr id="34" name="TextBox 33"/>
            <p:cNvSpPr txBox="1"/>
            <p:nvPr/>
          </p:nvSpPr>
          <p:spPr>
            <a:xfrm>
              <a:off x="381000" y="4981545"/>
              <a:ext cx="4133442" cy="1569660"/>
            </a:xfrm>
            <a:prstGeom prst="rect">
              <a:avLst/>
            </a:prstGeom>
            <a:noFill/>
          </p:spPr>
          <p:txBody>
            <a:bodyPr wrap="square" rtlCol="0">
              <a:spAutoFit/>
            </a:bodyPr>
            <a:lstStyle/>
            <a:p>
              <a:pPr algn="ctr"/>
              <a:r>
                <a:rPr lang="en-US" sz="2400" b="1" dirty="0" smtClean="0"/>
                <a:t>Set Goal </a:t>
              </a:r>
            </a:p>
            <a:p>
              <a:pPr algn="ctr"/>
              <a:r>
                <a:rPr lang="en-US" sz="2400" dirty="0" smtClean="0"/>
                <a:t>By spring,          % will be at benchmark on math screening measures. </a:t>
              </a:r>
              <a:endParaRPr lang="en-US" sz="2400" dirty="0"/>
            </a:p>
          </p:txBody>
        </p:sp>
        <p:sp>
          <p:nvSpPr>
            <p:cNvPr id="35" name="Rectangle 34"/>
            <p:cNvSpPr/>
            <p:nvPr/>
          </p:nvSpPr>
          <p:spPr>
            <a:xfrm>
              <a:off x="2049176" y="5440338"/>
              <a:ext cx="602388" cy="26063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graphicFrame>
        <p:nvGraphicFramePr>
          <p:cNvPr id="36" name="Table 35"/>
          <p:cNvGraphicFramePr>
            <a:graphicFrameLocks noGrp="1"/>
          </p:cNvGraphicFramePr>
          <p:nvPr>
            <p:extLst>
              <p:ext uri="{D42A27DB-BD31-4B8C-83A1-F6EECF244321}">
                <p14:modId xmlns:p14="http://schemas.microsoft.com/office/powerpoint/2010/main" val="667558572"/>
              </p:ext>
            </p:extLst>
          </p:nvPr>
        </p:nvGraphicFramePr>
        <p:xfrm>
          <a:off x="666127" y="4230914"/>
          <a:ext cx="4856558" cy="2373086"/>
        </p:xfrm>
        <a:graphic>
          <a:graphicData uri="http://schemas.openxmlformats.org/drawingml/2006/table">
            <a:tbl>
              <a:tblPr/>
              <a:tblGrid>
                <a:gridCol w="1307018">
                  <a:extLst>
                    <a:ext uri="{9D8B030D-6E8A-4147-A177-3AD203B41FA5}">
                      <a16:colId xmlns:a16="http://schemas.microsoft.com/office/drawing/2014/main" val="20000"/>
                    </a:ext>
                  </a:extLst>
                </a:gridCol>
                <a:gridCol w="1241769">
                  <a:extLst>
                    <a:ext uri="{9D8B030D-6E8A-4147-A177-3AD203B41FA5}">
                      <a16:colId xmlns:a16="http://schemas.microsoft.com/office/drawing/2014/main" val="20001"/>
                    </a:ext>
                  </a:extLst>
                </a:gridCol>
                <a:gridCol w="1171918">
                  <a:extLst>
                    <a:ext uri="{9D8B030D-6E8A-4147-A177-3AD203B41FA5}">
                      <a16:colId xmlns:a16="http://schemas.microsoft.com/office/drawing/2014/main" val="20002"/>
                    </a:ext>
                  </a:extLst>
                </a:gridCol>
                <a:gridCol w="1135853">
                  <a:extLst>
                    <a:ext uri="{9D8B030D-6E8A-4147-A177-3AD203B41FA5}">
                      <a16:colId xmlns:a16="http://schemas.microsoft.com/office/drawing/2014/main" val="20003"/>
                    </a:ext>
                  </a:extLst>
                </a:gridCol>
              </a:tblGrid>
              <a:tr h="435429">
                <a:tc>
                  <a:txBody>
                    <a:bodyPr/>
                    <a:lstStyle/>
                    <a:p>
                      <a:pPr algn="l" fontAlgn="ctr">
                        <a:lnSpc>
                          <a:spcPct val="150000"/>
                        </a:lnSpc>
                      </a:pPr>
                      <a:r>
                        <a:rPr lang="en-US" sz="1800" b="0" i="0" u="none" strike="noStrike" dirty="0" smtClean="0">
                          <a:solidFill>
                            <a:srgbClr val="000000"/>
                          </a:solidFill>
                          <a:effectLst/>
                          <a:latin typeface="Arial" panose="020B0604020202020204" pitchFamily="34" charset="0"/>
                          <a:cs typeface="Arial" panose="020B0604020202020204" pitchFamily="34" charset="0"/>
                        </a:rPr>
                        <a:t>Grade: </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a:r>
                        <a:rPr lang="en-US" b="0" dirty="0" smtClean="0">
                          <a:latin typeface="Arial" panose="020B0604020202020204" pitchFamily="34" charset="0"/>
                          <a:cs typeface="Arial" panose="020B0604020202020204" pitchFamily="34" charset="0"/>
                        </a:rPr>
                        <a:t> % (</a:t>
                      </a:r>
                      <a:r>
                        <a:rPr lang="en-US" b="0" i="1" dirty="0" smtClean="0">
                          <a:latin typeface="Arial" panose="020B0604020202020204" pitchFamily="34" charset="0"/>
                          <a:cs typeface="Arial" panose="020B0604020202020204" pitchFamily="34" charset="0"/>
                        </a:rPr>
                        <a:t>n)</a:t>
                      </a:r>
                      <a:r>
                        <a:rPr lang="en-US" b="0" dirty="0" smtClean="0">
                          <a:latin typeface="Arial" panose="020B0604020202020204" pitchFamily="34" charset="0"/>
                          <a:cs typeface="Arial" panose="020B0604020202020204" pitchFamily="34" charset="0"/>
                        </a:rPr>
                        <a:t> of Students </a:t>
                      </a:r>
                      <a:endParaRPr lang="en-US" b="0" dirty="0">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566057">
                <a:tc>
                  <a:txBody>
                    <a:bodyPr/>
                    <a:lstStyle/>
                    <a:p>
                      <a:pPr algn="l" fontAlgn="ctr">
                        <a:lnSpc>
                          <a:spcPct val="150000"/>
                        </a:lnSpc>
                      </a:pPr>
                      <a:r>
                        <a:rPr lang="en-US" sz="1800" b="0" i="0" u="none" strike="noStrike" dirty="0" smtClean="0">
                          <a:solidFill>
                            <a:srgbClr val="000000"/>
                          </a:solidFill>
                          <a:effectLst/>
                          <a:latin typeface="Arial" panose="020B0604020202020204" pitchFamily="34" charset="0"/>
                          <a:cs typeface="Arial" panose="020B0604020202020204" pitchFamily="34" charset="0"/>
                        </a:rPr>
                        <a:t>Teacher: </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smtClean="0">
                          <a:solidFill>
                            <a:srgbClr val="000000"/>
                          </a:solidFill>
                          <a:effectLst/>
                          <a:latin typeface="Arial" panose="020B0604020202020204" pitchFamily="34" charset="0"/>
                          <a:cs typeface="Arial" panose="020B0604020202020204" pitchFamily="34" charset="0"/>
                        </a:rPr>
                        <a:t>Benchmark</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800" b="0" i="0" u="none" strike="noStrike" dirty="0" smtClean="0">
                          <a:solidFill>
                            <a:srgbClr val="000000"/>
                          </a:solidFill>
                          <a:effectLst/>
                          <a:latin typeface="Arial" panose="020B0604020202020204" pitchFamily="34" charset="0"/>
                          <a:cs typeface="Arial" panose="020B0604020202020204" pitchFamily="34" charset="0"/>
                        </a:rPr>
                        <a:t>Strategic</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dirty="0" smtClean="0">
                          <a:solidFill>
                            <a:srgbClr val="000000"/>
                          </a:solidFill>
                          <a:effectLst/>
                          <a:latin typeface="Arial" panose="020B0604020202020204" pitchFamily="34" charset="0"/>
                          <a:cs typeface="Arial" panose="020B0604020202020204" pitchFamily="34" charset="0"/>
                        </a:rPr>
                        <a:t>Intensive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457200">
                <a:tc>
                  <a:txBody>
                    <a:bodyPr/>
                    <a:lstStyle/>
                    <a:p>
                      <a:pPr algn="l" fontAlgn="ctr"/>
                      <a:r>
                        <a:rPr lang="en-US" sz="1800" b="0" i="0" u="none" strike="noStrike" dirty="0" smtClean="0">
                          <a:solidFill>
                            <a:srgbClr val="000000"/>
                          </a:solidFill>
                          <a:effectLst/>
                          <a:latin typeface="Arial" panose="020B0604020202020204" pitchFamily="34" charset="0"/>
                          <a:cs typeface="Arial" panose="020B0604020202020204" pitchFamily="34" charset="0"/>
                        </a:rPr>
                        <a:t>Fall</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r>
                        <a:rPr lang="en-US" sz="18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7200">
                <a:tc>
                  <a:txBody>
                    <a:bodyPr/>
                    <a:lstStyle/>
                    <a:p>
                      <a:pPr algn="l" fontAlgn="ctr"/>
                      <a:r>
                        <a:rPr lang="en-US" sz="1800" b="0" i="0" u="none" strike="noStrike" dirty="0" smtClean="0">
                          <a:solidFill>
                            <a:srgbClr val="000000"/>
                          </a:solidFill>
                          <a:effectLst/>
                          <a:latin typeface="Arial" panose="020B0604020202020204" pitchFamily="34" charset="0"/>
                          <a:cs typeface="Arial" panose="020B0604020202020204" pitchFamily="34" charset="0"/>
                        </a:rPr>
                        <a:t>Winter</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smtClean="0">
                          <a:solidFill>
                            <a:srgbClr val="000000"/>
                          </a:solidFill>
                          <a:effectLst/>
                          <a:latin typeface="Arial" panose="020B0604020202020204" pitchFamily="34" charset="0"/>
                          <a:cs typeface="Arial" panose="020B0604020202020204" pitchFamily="34" charset="0"/>
                        </a:rPr>
                        <a:t>x% (</a:t>
                      </a:r>
                      <a:r>
                        <a:rPr lang="en-US" sz="1800" b="0" i="1" u="none" strike="noStrike" smtClean="0">
                          <a:solidFill>
                            <a:srgbClr val="000000"/>
                          </a:solidFill>
                          <a:effectLst/>
                          <a:latin typeface="Arial" panose="020B0604020202020204" pitchFamily="34" charset="0"/>
                          <a:cs typeface="Arial" panose="020B0604020202020204" pitchFamily="34" charset="0"/>
                        </a:rPr>
                        <a:t>n</a:t>
                      </a:r>
                      <a:r>
                        <a:rPr lang="en-US" sz="1800" b="0" i="0" u="none" strike="noStrike" baseline="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57200">
                <a:tc>
                  <a:txBody>
                    <a:body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Spring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smtClean="0">
                          <a:solidFill>
                            <a:srgbClr val="000000"/>
                          </a:solidFill>
                          <a:effectLst/>
                          <a:latin typeface="Arial" panose="020B0604020202020204" pitchFamily="34" charset="0"/>
                          <a:cs typeface="Arial" panose="020B0604020202020204" pitchFamily="34" charset="0"/>
                        </a:rPr>
                        <a:t>x% (</a:t>
                      </a:r>
                      <a:r>
                        <a:rPr lang="en-US" sz="1800" b="0" i="1" u="none" strike="noStrike" smtClean="0">
                          <a:solidFill>
                            <a:srgbClr val="000000"/>
                          </a:solidFill>
                          <a:effectLst/>
                          <a:latin typeface="Arial" panose="020B0604020202020204" pitchFamily="34" charset="0"/>
                          <a:cs typeface="Arial" panose="020B0604020202020204" pitchFamily="34" charset="0"/>
                        </a:rPr>
                        <a:t>n</a:t>
                      </a:r>
                      <a:r>
                        <a:rPr lang="en-US" sz="1800" b="0" i="0" u="none" strike="noStrike" baseline="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smtClean="0">
                          <a:solidFill>
                            <a:srgbClr val="000000"/>
                          </a:solidFill>
                          <a:effectLst/>
                          <a:latin typeface="Arial" panose="020B0604020202020204" pitchFamily="34" charset="0"/>
                          <a:cs typeface="Arial" panose="020B0604020202020204" pitchFamily="34" charset="0"/>
                        </a:rPr>
                        <a:t>x% (</a:t>
                      </a:r>
                      <a:r>
                        <a:rPr lang="en-US" sz="1800" b="0" i="1" u="none" strike="noStrike" smtClean="0">
                          <a:solidFill>
                            <a:srgbClr val="000000"/>
                          </a:solidFill>
                          <a:effectLst/>
                          <a:latin typeface="Arial" panose="020B0604020202020204" pitchFamily="34" charset="0"/>
                          <a:cs typeface="Arial" panose="020B0604020202020204" pitchFamily="34" charset="0"/>
                        </a:rPr>
                        <a:t>n</a:t>
                      </a:r>
                      <a:r>
                        <a:rPr lang="en-US" sz="1800" b="0" i="0" u="none" strike="noStrike" baseline="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effectLst/>
                          <a:latin typeface="Arial" panose="020B0604020202020204" pitchFamily="34" charset="0"/>
                          <a:cs typeface="Arial" panose="020B0604020202020204" pitchFamily="34" charset="0"/>
                        </a:rPr>
                        <a:t>x% (</a:t>
                      </a:r>
                      <a:r>
                        <a:rPr lang="en-US" sz="1800" b="0" i="1" u="none" strike="noStrike" dirty="0" smtClean="0">
                          <a:solidFill>
                            <a:srgbClr val="000000"/>
                          </a:solidFill>
                          <a:effectLst/>
                          <a:latin typeface="Arial" panose="020B0604020202020204" pitchFamily="34" charset="0"/>
                          <a:cs typeface="Arial" panose="020B0604020202020204" pitchFamily="34" charset="0"/>
                        </a:rPr>
                        <a:t>n</a:t>
                      </a:r>
                      <a:r>
                        <a:rPr lang="en-US" sz="1800" b="0" i="0" u="none" strike="noStrike" baseline="0" dirty="0" smtClean="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4302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Screening Data</a:t>
            </a:r>
            <a:endParaRPr lang="en-US" dirty="0"/>
          </a:p>
        </p:txBody>
      </p:sp>
      <p:graphicFrame>
        <p:nvGraphicFramePr>
          <p:cNvPr id="4" name="Chart 3"/>
          <p:cNvGraphicFramePr/>
          <p:nvPr>
            <p:extLst>
              <p:ext uri="{D42A27DB-BD31-4B8C-83A1-F6EECF244321}">
                <p14:modId xmlns:p14="http://schemas.microsoft.com/office/powerpoint/2010/main" val="2436832559"/>
              </p:ext>
            </p:extLst>
          </p:nvPr>
        </p:nvGraphicFramePr>
        <p:xfrm>
          <a:off x="3938155" y="1604533"/>
          <a:ext cx="5088947" cy="43708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3808953538"/>
              </p:ext>
            </p:extLst>
          </p:nvPr>
        </p:nvGraphicFramePr>
        <p:xfrm>
          <a:off x="116898" y="1612051"/>
          <a:ext cx="4395630" cy="436749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046496" y="5786220"/>
            <a:ext cx="1963883" cy="369332"/>
          </a:xfrm>
          <a:prstGeom prst="rect">
            <a:avLst/>
          </a:prstGeom>
          <a:noFill/>
        </p:spPr>
        <p:txBody>
          <a:bodyPr wrap="square" rtlCol="0">
            <a:spAutoFit/>
          </a:bodyPr>
          <a:lstStyle/>
          <a:p>
            <a:r>
              <a:rPr lang="en-US" i="1" dirty="0" smtClean="0"/>
              <a:t>n</a:t>
            </a:r>
            <a:r>
              <a:rPr lang="en-US" dirty="0" smtClean="0"/>
              <a:t> = 723, 723, 721</a:t>
            </a:r>
            <a:endParaRPr lang="en-US" i="1" dirty="0"/>
          </a:p>
        </p:txBody>
      </p:sp>
      <p:sp>
        <p:nvSpPr>
          <p:cNvPr id="7" name="TextBox 6"/>
          <p:cNvSpPr txBox="1"/>
          <p:nvPr/>
        </p:nvSpPr>
        <p:spPr>
          <a:xfrm>
            <a:off x="1632808" y="5786978"/>
            <a:ext cx="1963883" cy="369332"/>
          </a:xfrm>
          <a:prstGeom prst="rect">
            <a:avLst/>
          </a:prstGeom>
          <a:noFill/>
        </p:spPr>
        <p:txBody>
          <a:bodyPr wrap="square" rtlCol="0">
            <a:spAutoFit/>
          </a:bodyPr>
          <a:lstStyle/>
          <a:p>
            <a:r>
              <a:rPr lang="en-US" i="1" dirty="0" smtClean="0"/>
              <a:t>n</a:t>
            </a:r>
            <a:r>
              <a:rPr lang="en-US" dirty="0" smtClean="0"/>
              <a:t> = 700, 713, 768</a:t>
            </a:r>
            <a:endParaRPr lang="en-US" i="1" dirty="0"/>
          </a:p>
        </p:txBody>
      </p:sp>
    </p:spTree>
    <p:extLst>
      <p:ext uri="{BB962C8B-B14F-4D97-AF65-F5344CB8AC3E}">
        <p14:creationId xmlns:p14="http://schemas.microsoft.com/office/powerpoint/2010/main" val="3565539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4"/>
          <p:cNvSpPr>
            <a:spLocks noGrp="1"/>
          </p:cNvSpPr>
          <p:nvPr>
            <p:ph type="title"/>
          </p:nvPr>
        </p:nvSpPr>
        <p:spPr bwMode="auto">
          <a:xfrm>
            <a:off x="533400" y="76200"/>
            <a:ext cx="7886700" cy="1035050"/>
          </a:xfrm>
        </p:spPr>
        <p:txBody>
          <a:bodyPr wrap="square" numCol="1" anchorCtr="0" compatLnSpc="1">
            <a:prstTxWarp prst="textNoShape">
              <a:avLst/>
            </a:prstTxWarp>
          </a:bodyPr>
          <a:lstStyle/>
          <a:p>
            <a:r>
              <a:rPr lang="en-US" altLang="en-US" smtClean="0"/>
              <a:t>SRSS-IE: Cut Scores</a:t>
            </a:r>
          </a:p>
        </p:txBody>
      </p:sp>
      <p:sp>
        <p:nvSpPr>
          <p:cNvPr id="226307" name="Content Placeholder 5"/>
          <p:cNvSpPr>
            <a:spLocks noGrp="1"/>
          </p:cNvSpPr>
          <p:nvPr>
            <p:ph idx="1"/>
          </p:nvPr>
        </p:nvSpPr>
        <p:spPr>
          <a:xfrm>
            <a:off x="457200" y="1143000"/>
            <a:ext cx="8115300" cy="1582738"/>
          </a:xfrm>
        </p:spPr>
        <p:txBody>
          <a:bodyPr/>
          <a:lstStyle/>
          <a:p>
            <a:r>
              <a:rPr lang="en-US" altLang="en-US" sz="1800" smtClean="0"/>
              <a:t>Enter ‘practice’ data into that one sheet so that the total scores and conditional formatting are tested.</a:t>
            </a:r>
          </a:p>
          <a:p>
            <a:r>
              <a:rPr lang="en-US" altLang="en-US" sz="1800" smtClean="0"/>
              <a:t>Confirm the “Count” column is completed (students’ numbered sequentially). Formulas are anchored by the “Count” column; it must contain a number for each student listed for accurate total formulas.</a:t>
            </a:r>
          </a:p>
        </p:txBody>
      </p:sp>
      <p:graphicFrame>
        <p:nvGraphicFramePr>
          <p:cNvPr id="8" name="Table 7"/>
          <p:cNvGraphicFramePr>
            <a:graphicFrameLocks noGrp="1"/>
          </p:cNvGraphicFramePr>
          <p:nvPr/>
        </p:nvGraphicFramePr>
        <p:xfrm>
          <a:off x="228600" y="2743200"/>
          <a:ext cx="8635999" cy="2243137"/>
        </p:xfrm>
        <a:graphic>
          <a:graphicData uri="http://schemas.openxmlformats.org/drawingml/2006/table">
            <a:tbl>
              <a:tblPr firstRow="1" firstCol="1" bandRow="1">
                <a:tableStyleId>{8799B23B-EC83-4686-B30A-512413B5E67A}</a:tableStyleId>
              </a:tblPr>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p>
                      <a:pPr marL="0" marR="0" algn="ctr">
                        <a:spcBef>
                          <a:spcPts val="0"/>
                        </a:spcBef>
                        <a:spcAft>
                          <a:spcPts val="0"/>
                        </a:spcAft>
                      </a:pPr>
                      <a:r>
                        <a:rPr lang="en-US" sz="2000" dirty="0">
                          <a:solidFill>
                            <a:schemeClr val="bg1"/>
                          </a:solidFill>
                          <a:effectLst/>
                        </a:rPr>
                        <a:t>Elementary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5">
                        <a:lumMod val="75000"/>
                      </a:schemeClr>
                    </a:solidFill>
                  </a:tcPr>
                </a:tc>
                <a:tc hMerge="1">
                  <a:txBody>
                    <a:bodyPr/>
                    <a:lstStyle/>
                    <a:p>
                      <a:endParaRPr lang="en-US"/>
                    </a:p>
                  </a:txBody>
                  <a:tcPr/>
                </a:tc>
                <a:tc gridSpan="2">
                  <a:txBody>
                    <a:bodyPr/>
                    <a:lstStyle/>
                    <a:p>
                      <a:pPr marL="0" marR="0" algn="ctr">
                        <a:spcBef>
                          <a:spcPts val="0"/>
                        </a:spcBef>
                        <a:spcAft>
                          <a:spcPts val="0"/>
                        </a:spcAft>
                      </a:pPr>
                      <a:r>
                        <a:rPr lang="en-US" sz="2000" dirty="0">
                          <a:solidFill>
                            <a:schemeClr val="bg1"/>
                          </a:solidFill>
                          <a:effectLst/>
                        </a:rPr>
                        <a:t>Middle and High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5">
                        <a:lumMod val="50000"/>
                      </a:scheme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p>
                      <a:pPr marL="0" marR="0" algn="ctr">
                        <a:spcBef>
                          <a:spcPts val="0"/>
                        </a:spcBef>
                        <a:spcAft>
                          <a:spcPts val="0"/>
                        </a:spcAft>
                      </a:pPr>
                      <a:r>
                        <a:rPr lang="en-US" sz="2000" b="0" dirty="0" smtClean="0">
                          <a:effectLst/>
                        </a:rPr>
                        <a:t>SRSS-E7</a:t>
                      </a:r>
                      <a:endParaRPr lang="en-US" sz="1800" b="0" dirty="0">
                        <a:effectLst/>
                      </a:endParaRPr>
                    </a:p>
                  </a:txBody>
                  <a:tcPr marL="68589" marR="68589" marT="0" marB="0"/>
                </a:tc>
                <a:tc>
                  <a:txBody>
                    <a:bodyPr/>
                    <a:lstStyle/>
                    <a:p>
                      <a:pPr marL="0" marR="0" algn="ctr">
                        <a:spcBef>
                          <a:spcPts val="0"/>
                        </a:spcBef>
                        <a:spcAft>
                          <a:spcPts val="0"/>
                        </a:spcAft>
                      </a:pPr>
                      <a:r>
                        <a:rPr lang="en-US" sz="2000" dirty="0">
                          <a:effectLst/>
                        </a:rPr>
                        <a:t>SRSS-I5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lgn="ctr">
                        <a:spcBef>
                          <a:spcPts val="0"/>
                        </a:spcBef>
                        <a:spcAft>
                          <a:spcPts val="0"/>
                        </a:spcAft>
                      </a:pPr>
                      <a:r>
                        <a:rPr lang="en-US" sz="2000" dirty="0">
                          <a:effectLst/>
                        </a:rPr>
                        <a:t>SRSS-E7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tc>
                  <a:txBody>
                    <a:bodyPr/>
                    <a:lstStyle/>
                    <a:p>
                      <a:pPr marL="0" marR="0" algn="ctr">
                        <a:spcBef>
                          <a:spcPts val="0"/>
                        </a:spcBef>
                        <a:spcAft>
                          <a:spcPts val="0"/>
                        </a:spcAft>
                      </a:pPr>
                      <a:r>
                        <a:rPr lang="en-US" sz="2000" dirty="0">
                          <a:effectLst/>
                        </a:rPr>
                        <a:t>SRSS-I6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extLst>
                  <a:ext uri="{0D108BD9-81ED-4DB2-BD59-A6C34878D82A}">
                    <a16:rowId xmlns:a16="http://schemas.microsoft.com/office/drawing/2014/main" val="10001"/>
                  </a:ext>
                </a:extLst>
              </a:tr>
              <a:tr h="609663">
                <a:tc>
                  <a:txBody>
                    <a:bodyPr/>
                    <a:lstStyle/>
                    <a:p>
                      <a:pPr marL="0" marR="0">
                        <a:spcBef>
                          <a:spcPts val="0"/>
                        </a:spcBef>
                        <a:spcAft>
                          <a:spcPts val="0"/>
                        </a:spcAft>
                      </a:pPr>
                      <a:r>
                        <a:rPr lang="en-US" sz="2000" b="0" dirty="0" smtClean="0">
                          <a:effectLst/>
                          <a:latin typeface="+mn-lt"/>
                          <a:ea typeface="+mn-ea"/>
                          <a:cs typeface="+mn-cs"/>
                        </a:rPr>
                        <a:t>Items</a:t>
                      </a:r>
                      <a:r>
                        <a:rPr lang="en-US" sz="2000" b="0" baseline="0" dirty="0" smtClean="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smtClean="0">
                          <a:effectLst/>
                        </a:rPr>
                        <a:t>Items</a:t>
                      </a:r>
                      <a:r>
                        <a:rPr lang="en-US" sz="2000" baseline="0" dirty="0" smtClean="0">
                          <a:effectLst/>
                        </a:rPr>
                        <a:t> 8-12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b="0" dirty="0" smtClean="0">
                          <a:effectLst/>
                          <a:latin typeface="+mn-lt"/>
                          <a:ea typeface="+mn-ea"/>
                          <a:cs typeface="+mn-cs"/>
                        </a:rPr>
                        <a:t>Items</a:t>
                      </a:r>
                      <a:r>
                        <a:rPr lang="en-US" sz="2000" b="0" baseline="0" dirty="0" smtClean="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smtClean="0">
                          <a:effectLst/>
                        </a:rPr>
                        <a:t>Items</a:t>
                      </a:r>
                      <a:r>
                        <a:rPr lang="en-US" sz="2000" baseline="0" dirty="0" smtClean="0">
                          <a:effectLst/>
                        </a:rPr>
                        <a:t> 4, 8-12</a:t>
                      </a:r>
                      <a:endParaRPr lang="en-US" sz="1800" dirty="0">
                        <a:effectLst/>
                      </a:endParaRPr>
                    </a:p>
                    <a:p>
                      <a:pPr marL="0" marR="0">
                        <a:spcBef>
                          <a:spcPts val="0"/>
                        </a:spcBef>
                        <a:spcAft>
                          <a:spcPts val="0"/>
                        </a:spcAft>
                      </a:pPr>
                      <a:r>
                        <a:rPr lang="en-US" sz="2000" dirty="0">
                          <a:effectLst/>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extLst>
                  <a:ext uri="{0D108BD9-81ED-4DB2-BD59-A6C34878D82A}">
                    <a16:rowId xmlns:a16="http://schemas.microsoft.com/office/drawing/2014/main" val="10002"/>
                  </a:ext>
                </a:extLst>
              </a:tr>
              <a:tr h="914494">
                <a:tc>
                  <a:txBody>
                    <a:bodyPr/>
                    <a:lstStyle/>
                    <a:p>
                      <a:pPr marL="0" marR="0">
                        <a:spcBef>
                          <a:spcPts val="0"/>
                        </a:spcBef>
                        <a:spcAft>
                          <a:spcPts val="0"/>
                        </a:spcAft>
                      </a:pPr>
                      <a:r>
                        <a:rPr lang="en-US" sz="2000" b="0" dirty="0">
                          <a:effectLst/>
                        </a:rPr>
                        <a:t>0-3 = low risk</a:t>
                      </a:r>
                      <a:endParaRPr lang="en-US" sz="1800" b="0" dirty="0">
                        <a:effectLst/>
                      </a:endParaRPr>
                    </a:p>
                    <a:p>
                      <a:pPr marL="0" marR="0">
                        <a:spcBef>
                          <a:spcPts val="0"/>
                        </a:spcBef>
                        <a:spcAft>
                          <a:spcPts val="0"/>
                        </a:spcAft>
                      </a:pPr>
                      <a:r>
                        <a:rPr lang="en-US" sz="2000" b="0" dirty="0">
                          <a:effectLst/>
                        </a:rPr>
                        <a:t>4-8 = moderate risk</a:t>
                      </a:r>
                      <a:endParaRPr lang="en-US" sz="1800" b="0" dirty="0">
                        <a:effectLst/>
                      </a:endParaRPr>
                    </a:p>
                    <a:p>
                      <a:pPr marL="0" marR="0">
                        <a:spcBef>
                          <a:spcPts val="0"/>
                        </a:spcBef>
                        <a:spcAft>
                          <a:spcPts val="0"/>
                        </a:spcAft>
                      </a:pPr>
                      <a:r>
                        <a:rPr lang="en-US" sz="2000" b="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0-1 = low risk</a:t>
                      </a:r>
                      <a:endParaRPr lang="en-US" sz="1800" dirty="0">
                        <a:effectLst/>
                      </a:endParaRPr>
                    </a:p>
                    <a:p>
                      <a:pPr marL="0" marR="0">
                        <a:spcBef>
                          <a:spcPts val="0"/>
                        </a:spcBef>
                        <a:spcAft>
                          <a:spcPts val="0"/>
                        </a:spcAft>
                      </a:pPr>
                      <a:r>
                        <a:rPr lang="en-US" sz="2000" dirty="0">
                          <a:effectLst/>
                        </a:rPr>
                        <a:t>2-3 = moderate risk</a:t>
                      </a:r>
                      <a:endParaRPr lang="en-US" sz="1800" dirty="0">
                        <a:effectLst/>
                      </a:endParaRPr>
                    </a:p>
                    <a:p>
                      <a:pPr marL="0" marR="0">
                        <a:spcBef>
                          <a:spcPts val="0"/>
                        </a:spcBef>
                        <a:spcAft>
                          <a:spcPts val="0"/>
                        </a:spcAft>
                      </a:pPr>
                      <a:r>
                        <a:rPr lang="en-US" sz="2000" dirty="0">
                          <a:effectLst/>
                        </a:rPr>
                        <a:t>4-15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4-8 = moderate risk</a:t>
                      </a:r>
                      <a:endParaRPr lang="en-US" sz="1800" dirty="0">
                        <a:effectLst/>
                      </a:endParaRPr>
                    </a:p>
                    <a:p>
                      <a:pPr marL="0" marR="0">
                        <a:spcBef>
                          <a:spcPts val="0"/>
                        </a:spcBef>
                        <a:spcAft>
                          <a:spcPts val="0"/>
                        </a:spcAft>
                      </a:pPr>
                      <a:r>
                        <a:rPr lang="en-US" sz="200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tc>
                  <a:txBody>
                    <a:body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4-5 = moderate risk</a:t>
                      </a:r>
                      <a:endParaRPr lang="en-US" sz="1800" dirty="0">
                        <a:effectLst/>
                      </a:endParaRPr>
                    </a:p>
                    <a:p>
                      <a:pPr marL="0" marR="0">
                        <a:spcBef>
                          <a:spcPts val="0"/>
                        </a:spcBef>
                        <a:spcAft>
                          <a:spcPts val="0"/>
                        </a:spcAft>
                      </a:pPr>
                      <a:r>
                        <a:rPr lang="en-US" sz="2000" dirty="0">
                          <a:effectLst/>
                        </a:rPr>
                        <a:t>6-18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extLst>
                  <a:ext uri="{0D108BD9-81ED-4DB2-BD59-A6C34878D82A}">
                    <a16:rowId xmlns:a16="http://schemas.microsoft.com/office/drawing/2014/main" val="10003"/>
                  </a:ext>
                </a:extLst>
              </a:tr>
            </a:tbl>
          </a:graphicData>
        </a:graphic>
      </p:graphicFrame>
      <p:sp>
        <p:nvSpPr>
          <p:cNvPr id="10" name="TextBox 9"/>
          <p:cNvSpPr txBox="1"/>
          <p:nvPr/>
        </p:nvSpPr>
        <p:spPr>
          <a:xfrm>
            <a:off x="301625" y="5018088"/>
            <a:ext cx="8607425" cy="1754187"/>
          </a:xfrm>
          <a:prstGeom prst="rect">
            <a:avLst/>
          </a:prstGeom>
          <a:noFill/>
        </p:spPr>
        <p:txBody>
          <a:bodyPr>
            <a:spAutoFit/>
          </a:bodyPr>
          <a:lstStyle/>
          <a:p>
            <a:pPr defTabSz="457200" eaLnBrk="1" fontAlgn="auto" hangingPunct="1">
              <a:spcBef>
                <a:spcPts val="0"/>
              </a:spcBef>
              <a:spcAft>
                <a:spcPts val="0"/>
              </a:spcAft>
              <a:defRPr/>
            </a:pPr>
            <a:r>
              <a:rPr lang="en-US" sz="1200" b="1" dirty="0">
                <a:solidFill>
                  <a:prstClr val="white">
                    <a:lumMod val="65000"/>
                  </a:prstClr>
                </a:solidFill>
                <a:latin typeface="Times New Roman" panose="02020603050405020304" pitchFamily="18" charset="0"/>
                <a:ea typeface="+mn-ea"/>
                <a:cs typeface="Times New Roman" panose="02020603050405020304" pitchFamily="18" charset="0"/>
              </a:rPr>
              <a:t>Elementary School Level:</a:t>
            </a:r>
          </a:p>
          <a:p>
            <a:pPr defTabSz="457200" eaLnBrk="1" fontAlgn="auto" hangingPunct="1">
              <a:spcBef>
                <a:spcPts val="0"/>
              </a:spcBef>
              <a:spcAft>
                <a:spcPts val="0"/>
              </a:spcAft>
              <a:defRPr/>
            </a:pPr>
            <a:r>
              <a:rPr lang="en-US" sz="1200" dirty="0">
                <a:solidFill>
                  <a:prstClr val="white">
                    <a:lumMod val="65000"/>
                  </a:prstClr>
                </a:solidFill>
                <a:latin typeface="Times New Roman" panose="02020603050405020304" pitchFamily="18" charset="0"/>
                <a:ea typeface="+mn-ea"/>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lang="en-US" sz="1200" i="1" dirty="0">
                <a:solidFill>
                  <a:prstClr val="white">
                    <a:lumMod val="65000"/>
                  </a:prstClr>
                </a:solidFill>
                <a:latin typeface="Times New Roman" panose="02020603050405020304" pitchFamily="18" charset="0"/>
                <a:ea typeface="+mn-ea"/>
                <a:cs typeface="Times New Roman" panose="02020603050405020304" pitchFamily="18" charset="0"/>
              </a:rPr>
              <a:t>Behavioral Disorders, 40,</a:t>
            </a:r>
            <a:r>
              <a:rPr lang="en-US" sz="1200" dirty="0">
                <a:solidFill>
                  <a:prstClr val="white">
                    <a:lumMod val="65000"/>
                  </a:prstClr>
                </a:solidFill>
                <a:latin typeface="Times New Roman" panose="02020603050405020304" pitchFamily="18" charset="0"/>
                <a:ea typeface="+mn-ea"/>
                <a:cs typeface="Times New Roman" panose="02020603050405020304" pitchFamily="18" charset="0"/>
              </a:rPr>
              <a:t> 159-170.</a:t>
            </a:r>
          </a:p>
          <a:p>
            <a:pPr defTabSz="457200" eaLnBrk="1" fontAlgn="auto" hangingPunct="1">
              <a:spcBef>
                <a:spcPts val="0"/>
              </a:spcBef>
              <a:spcAft>
                <a:spcPts val="0"/>
              </a:spcAft>
              <a:defRPr/>
            </a:pPr>
            <a:r>
              <a:rPr lang="en-US" sz="1200" dirty="0">
                <a:solidFill>
                  <a:prstClr val="white">
                    <a:lumMod val="65000"/>
                  </a:prstClr>
                </a:solidFill>
                <a:latin typeface="Times New Roman" panose="02020603050405020304" pitchFamily="18" charset="0"/>
                <a:ea typeface="+mn-ea"/>
                <a:cs typeface="Times New Roman" panose="02020603050405020304" pitchFamily="18" charset="0"/>
              </a:rPr>
              <a:t> </a:t>
            </a:r>
          </a:p>
          <a:p>
            <a:pPr defTabSz="457200" eaLnBrk="1" fontAlgn="auto" hangingPunct="1">
              <a:spcBef>
                <a:spcPts val="0"/>
              </a:spcBef>
              <a:spcAft>
                <a:spcPts val="0"/>
              </a:spcAft>
              <a:defRPr/>
            </a:pPr>
            <a:r>
              <a:rPr lang="en-US" sz="1200" b="1" dirty="0">
                <a:solidFill>
                  <a:prstClr val="white">
                    <a:lumMod val="65000"/>
                  </a:prstClr>
                </a:solidFill>
                <a:latin typeface="Times New Roman" panose="02020603050405020304" pitchFamily="18" charset="0"/>
                <a:ea typeface="+mn-ea"/>
                <a:cs typeface="Times New Roman" panose="02020603050405020304" pitchFamily="18" charset="0"/>
              </a:rPr>
              <a:t>Middle and High School Levels:</a:t>
            </a:r>
          </a:p>
          <a:p>
            <a:pPr defTabSz="457200" eaLnBrk="1" fontAlgn="auto" hangingPunct="1">
              <a:spcBef>
                <a:spcPts val="0"/>
              </a:spcBef>
              <a:spcAft>
                <a:spcPts val="0"/>
              </a:spcAft>
              <a:defRPr/>
            </a:pPr>
            <a:r>
              <a:rPr lang="en-US" sz="1200" dirty="0">
                <a:solidFill>
                  <a:prstClr val="white">
                    <a:lumMod val="65000"/>
                  </a:prstClr>
                </a:solidFill>
                <a:latin typeface="Times New Roman" panose="02020603050405020304" pitchFamily="18" charset="0"/>
                <a:ea typeface="+mn-ea"/>
                <a:cs typeface="Times New Roman" panose="02020603050405020304" pitchFamily="18" charset="0"/>
              </a:rPr>
              <a:t>Lane, K. L., Oakes, W. P., Cantwell, E. D., Schatschneider, C., Menzies, H., Crittenden, M., &amp;  Messenger, M. (in press). Student Risk Screening Scale for Internalizing and Externalizing Behaviors: Preliminary cut scores to support data-informed decision making in middle and high schools. </a:t>
            </a:r>
            <a:r>
              <a:rPr lang="en-US" sz="1200" i="1" dirty="0">
                <a:solidFill>
                  <a:prstClr val="white">
                    <a:lumMod val="65000"/>
                  </a:prstClr>
                </a:solidFill>
                <a:latin typeface="Times New Roman" panose="02020603050405020304" pitchFamily="18" charset="0"/>
                <a:ea typeface="+mn-ea"/>
                <a:cs typeface="Times New Roman" panose="02020603050405020304" pitchFamily="18" charset="0"/>
              </a:rPr>
              <a:t>Behavioral Disorders.</a:t>
            </a:r>
            <a:endParaRPr lang="en-US" sz="1200" dirty="0">
              <a:solidFill>
                <a:prstClr val="white">
                  <a:lumMod val="65000"/>
                </a:prst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6278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Screening … </a:t>
            </a:r>
            <a:br>
              <a:rPr lang="en-US" dirty="0" smtClean="0"/>
            </a:br>
            <a:r>
              <a:rPr lang="en-US" sz="4000" dirty="0" smtClean="0"/>
              <a:t>Considering the Logistics &amp; Ci3T in Action</a:t>
            </a:r>
            <a:endParaRPr lang="en-US" sz="4000" dirty="0"/>
          </a:p>
        </p:txBody>
      </p:sp>
      <p:pic>
        <p:nvPicPr>
          <p:cNvPr id="276483"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38125" y="1613646"/>
            <a:ext cx="5010150" cy="3009900"/>
          </a:xfrm>
        </p:spPr>
      </p:pic>
      <p:pic>
        <p:nvPicPr>
          <p:cNvPr id="276485"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025188"/>
            <a:ext cx="4419600" cy="271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4" name="Picture 6"/>
          <p:cNvPicPr>
            <a:picLocks noChangeAspect="1"/>
          </p:cNvPicPr>
          <p:nvPr/>
        </p:nvPicPr>
        <p:blipFill rotWithShape="1">
          <a:blip r:embed="rId4">
            <a:extLst>
              <a:ext uri="{28A0092B-C50C-407E-A947-70E740481C1C}">
                <a14:useLocalDpi xmlns:a14="http://schemas.microsoft.com/office/drawing/2010/main" val="0"/>
              </a:ext>
            </a:extLst>
          </a:blip>
          <a:srcRect l="6283"/>
          <a:stretch/>
        </p:blipFill>
        <p:spPr bwMode="auto">
          <a:xfrm>
            <a:off x="5029199" y="2208244"/>
            <a:ext cx="3642049" cy="2741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318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a:xfrm>
            <a:off x="17463" y="1"/>
            <a:ext cx="7886700" cy="827088"/>
          </a:xfrm>
        </p:spPr>
        <p:txBody>
          <a:bodyPr/>
          <a:lstStyle/>
          <a:p>
            <a:pPr eaLnBrk="1" hangingPunct="1"/>
            <a:r>
              <a:rPr lang="en-US" altLang="en-US" dirty="0"/>
              <a:t>c</a:t>
            </a:r>
            <a:r>
              <a:rPr lang="en-US" altLang="en-US" dirty="0" smtClean="0"/>
              <a:t>i3t.org/screening</a:t>
            </a:r>
          </a:p>
        </p:txBody>
      </p:sp>
      <p:pic>
        <p:nvPicPr>
          <p:cNvPr id="8" name="Picture 7"/>
          <p:cNvPicPr>
            <a:picLocks noChangeAspect="1"/>
          </p:cNvPicPr>
          <p:nvPr/>
        </p:nvPicPr>
        <p:blipFill rotWithShape="1">
          <a:blip r:embed="rId2"/>
          <a:srcRect l="6008" r="3520"/>
          <a:stretch/>
        </p:blipFill>
        <p:spPr>
          <a:xfrm>
            <a:off x="-8732" y="907594"/>
            <a:ext cx="5373687" cy="4803775"/>
          </a:xfrm>
          <a:prstGeom prst="rect">
            <a:avLst/>
          </a:prstGeom>
          <a:ln>
            <a:noFill/>
          </a:ln>
          <a:effectLst>
            <a:outerShdw blurRad="292100" dist="139700" dir="2700000" algn="tl" rotWithShape="0">
              <a:srgbClr val="333333">
                <a:alpha val="65000"/>
              </a:srgbClr>
            </a:outerShdw>
          </a:effectLst>
        </p:spPr>
      </p:pic>
      <p:grpSp>
        <p:nvGrpSpPr>
          <p:cNvPr id="14" name="Group 13"/>
          <p:cNvGrpSpPr>
            <a:grpSpLocks/>
          </p:cNvGrpSpPr>
          <p:nvPr/>
        </p:nvGrpSpPr>
        <p:grpSpPr bwMode="auto">
          <a:xfrm>
            <a:off x="3489326" y="0"/>
            <a:ext cx="5684837" cy="5562600"/>
            <a:chOff x="3475901" y="252022"/>
            <a:chExt cx="5684273" cy="5562182"/>
          </a:xfrm>
        </p:grpSpPr>
        <p:pic>
          <p:nvPicPr>
            <p:cNvPr id="7" name="Picture 6"/>
            <p:cNvPicPr>
              <a:picLocks noChangeAspect="1"/>
            </p:cNvPicPr>
            <p:nvPr/>
          </p:nvPicPr>
          <p:blipFill rotWithShape="1">
            <a:blip r:embed="rId3"/>
            <a:srcRect l="1123" r="26376"/>
            <a:stretch/>
          </p:blipFill>
          <p:spPr>
            <a:xfrm>
              <a:off x="4510848" y="252022"/>
              <a:ext cx="4649326" cy="5562182"/>
            </a:xfrm>
            <a:prstGeom prst="rect">
              <a:avLst/>
            </a:prstGeom>
            <a:ln>
              <a:noFill/>
            </a:ln>
            <a:effectLst>
              <a:outerShdw blurRad="292100" dist="139700" dir="2700000" algn="tl" rotWithShape="0">
                <a:srgbClr val="333333">
                  <a:alpha val="65000"/>
                </a:srgbClr>
              </a:outerShdw>
            </a:effectLst>
          </p:spPr>
        </p:pic>
        <p:grpSp>
          <p:nvGrpSpPr>
            <p:cNvPr id="277515" name="Group 12"/>
            <p:cNvGrpSpPr>
              <a:grpSpLocks/>
            </p:cNvGrpSpPr>
            <p:nvPr/>
          </p:nvGrpSpPr>
          <p:grpSpPr bwMode="auto">
            <a:xfrm>
              <a:off x="3475901" y="2138482"/>
              <a:ext cx="2711931" cy="891202"/>
              <a:chOff x="3475901" y="2138482"/>
              <a:chExt cx="2711931" cy="891202"/>
            </a:xfrm>
          </p:grpSpPr>
          <p:sp>
            <p:nvSpPr>
              <p:cNvPr id="10" name="Oval 9"/>
              <p:cNvSpPr/>
              <p:nvPr/>
            </p:nvSpPr>
            <p:spPr>
              <a:xfrm>
                <a:off x="3475901" y="2831515"/>
                <a:ext cx="1211142" cy="19842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cxnSp>
            <p:nvCxnSpPr>
              <p:cNvPr id="12" name="Straight Arrow Connector 11"/>
              <p:cNvCxnSpPr/>
              <p:nvPr/>
            </p:nvCxnSpPr>
            <p:spPr>
              <a:xfrm flipV="1">
                <a:off x="4687043" y="2137830"/>
                <a:ext cx="1500039" cy="74289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a:grpSpLocks/>
          </p:cNvGrpSpPr>
          <p:nvPr/>
        </p:nvGrpSpPr>
        <p:grpSpPr bwMode="auto">
          <a:xfrm>
            <a:off x="3489326" y="1041400"/>
            <a:ext cx="5743575" cy="5576887"/>
            <a:chOff x="3459727" y="1325563"/>
            <a:chExt cx="5743578" cy="5577188"/>
          </a:xfrm>
        </p:grpSpPr>
        <p:pic>
          <p:nvPicPr>
            <p:cNvPr id="9" name="Picture 8"/>
            <p:cNvPicPr>
              <a:picLocks noChangeAspect="1"/>
            </p:cNvPicPr>
            <p:nvPr/>
          </p:nvPicPr>
          <p:blipFill>
            <a:blip r:embed="rId4"/>
            <a:stretch>
              <a:fillRect/>
            </a:stretch>
          </p:blipFill>
          <p:spPr>
            <a:xfrm>
              <a:off x="4569390" y="1325563"/>
              <a:ext cx="4633915" cy="5577188"/>
            </a:xfrm>
            <a:prstGeom prst="rect">
              <a:avLst/>
            </a:prstGeom>
            <a:ln>
              <a:noFill/>
            </a:ln>
            <a:effectLst>
              <a:outerShdw blurRad="292100" dist="139700" dir="2700000" algn="tl" rotWithShape="0">
                <a:srgbClr val="333333">
                  <a:alpha val="65000"/>
                </a:srgbClr>
              </a:outerShdw>
            </a:effectLst>
          </p:spPr>
        </p:pic>
        <p:sp>
          <p:nvSpPr>
            <p:cNvPr id="17" name="Oval 16"/>
            <p:cNvSpPr/>
            <p:nvPr/>
          </p:nvSpPr>
          <p:spPr>
            <a:xfrm>
              <a:off x="3459727" y="3278293"/>
              <a:ext cx="1211263" cy="17939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cxnSp>
          <p:nvCxnSpPr>
            <p:cNvPr id="18" name="Straight Arrow Connector 17"/>
            <p:cNvCxnSpPr/>
            <p:nvPr/>
          </p:nvCxnSpPr>
          <p:spPr>
            <a:xfrm flipV="1">
              <a:off x="4655115" y="2625795"/>
              <a:ext cx="1501776" cy="74140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Down Arrow 20"/>
          <p:cNvSpPr/>
          <p:nvPr/>
        </p:nvSpPr>
        <p:spPr>
          <a:xfrm rot="18413707">
            <a:off x="1125349" y="664707"/>
            <a:ext cx="965200" cy="1508125"/>
          </a:xfrm>
          <a:prstGeom prst="downArrow">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defTabSz="457200" eaLnBrk="1" fontAlgn="auto" hangingPunct="1">
              <a:spcBef>
                <a:spcPts val="0"/>
              </a:spcBef>
              <a:spcAft>
                <a:spcPts val="0"/>
              </a:spcAft>
              <a:defRPr/>
            </a:pPr>
            <a:r>
              <a:rPr lang="en-US" dirty="0">
                <a:solidFill>
                  <a:prstClr val="black"/>
                </a:solidFill>
              </a:rPr>
              <a:t>Systematic Screening</a:t>
            </a:r>
          </a:p>
        </p:txBody>
      </p:sp>
    </p:spTree>
    <p:extLst>
      <p:ext uri="{BB962C8B-B14F-4D97-AF65-F5344CB8AC3E}">
        <p14:creationId xmlns:p14="http://schemas.microsoft.com/office/powerpoint/2010/main" val="3060801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3"/>
          <p:cNvSpPr>
            <a:spLocks noGrp="1"/>
          </p:cNvSpPr>
          <p:nvPr>
            <p:ph type="title"/>
          </p:nvPr>
        </p:nvSpPr>
        <p:spPr/>
        <p:txBody>
          <a:bodyPr/>
          <a:lstStyle/>
          <a:p>
            <a:pPr eaLnBrk="1" hangingPunct="1"/>
            <a:r>
              <a:rPr lang="en-US" altLang="en-US" dirty="0" smtClean="0"/>
              <a:t>Protocols </a:t>
            </a:r>
          </a:p>
        </p:txBody>
      </p:sp>
      <p:sp>
        <p:nvSpPr>
          <p:cNvPr id="278531" name="Text Placeholder 4"/>
          <p:cNvSpPr>
            <a:spLocks noGrp="1"/>
          </p:cNvSpPr>
          <p:nvPr>
            <p:ph type="body" idx="1"/>
          </p:nvPr>
        </p:nvSpPr>
        <p:spPr>
          <a:xfrm>
            <a:off x="630238" y="1397000"/>
            <a:ext cx="3867150" cy="823913"/>
          </a:xfrm>
        </p:spPr>
        <p:txBody>
          <a:bodyPr anchor="t"/>
          <a:lstStyle/>
          <a:p>
            <a:pPr algn="ctr" eaLnBrk="1" hangingPunct="1"/>
            <a:r>
              <a:rPr lang="en-US" altLang="en-US" dirty="0" smtClean="0"/>
              <a:t>Screening Protocol Example</a:t>
            </a:r>
          </a:p>
        </p:txBody>
      </p:sp>
      <p:pic>
        <p:nvPicPr>
          <p:cNvPr id="6" name="Content Placeholder 5"/>
          <p:cNvPicPr>
            <a:picLocks noGrp="1" noChangeAspect="1"/>
          </p:cNvPicPr>
          <p:nvPr>
            <p:ph sz="half" idx="2"/>
          </p:nvPr>
        </p:nvPicPr>
        <p:blipFill>
          <a:blip r:embed="rId2"/>
          <a:stretch>
            <a:fillRect/>
          </a:stretch>
        </p:blipFill>
        <p:spPr>
          <a:xfrm>
            <a:off x="865188" y="2135188"/>
            <a:ext cx="3397250" cy="4278312"/>
          </a:xfrm>
          <a:effectLst>
            <a:outerShdw blurRad="292100" dist="139700" dir="2700000" algn="tl" rotWithShape="0">
              <a:srgbClr val="333333">
                <a:alpha val="65000"/>
              </a:srgbClr>
            </a:outerShdw>
          </a:effectLst>
        </p:spPr>
      </p:pic>
      <p:sp>
        <p:nvSpPr>
          <p:cNvPr id="278532" name="Text Placeholder 6"/>
          <p:cNvSpPr>
            <a:spLocks noGrp="1"/>
          </p:cNvSpPr>
          <p:nvPr>
            <p:ph type="body" sz="quarter" idx="3"/>
          </p:nvPr>
        </p:nvSpPr>
        <p:spPr>
          <a:xfrm>
            <a:off x="4629150" y="1397000"/>
            <a:ext cx="3887788" cy="823913"/>
          </a:xfrm>
        </p:spPr>
        <p:txBody>
          <a:bodyPr anchor="t"/>
          <a:lstStyle/>
          <a:p>
            <a:pPr algn="ctr" eaLnBrk="1" hangingPunct="1"/>
            <a:r>
              <a:rPr lang="en-US" altLang="en-US" smtClean="0"/>
              <a:t>Site-level Coaching Protocol Example</a:t>
            </a:r>
          </a:p>
        </p:txBody>
      </p:sp>
      <p:pic>
        <p:nvPicPr>
          <p:cNvPr id="8" name="Content Placeholder 7"/>
          <p:cNvPicPr>
            <a:picLocks noGrp="1" noChangeAspect="1"/>
          </p:cNvPicPr>
          <p:nvPr>
            <p:ph sz="quarter" idx="4"/>
          </p:nvPr>
        </p:nvPicPr>
        <p:blipFill>
          <a:blip r:embed="rId3"/>
          <a:stretch>
            <a:fillRect/>
          </a:stretch>
        </p:blipFill>
        <p:spPr>
          <a:xfrm>
            <a:off x="4973638" y="2135188"/>
            <a:ext cx="3362325" cy="4278312"/>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2671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3"/>
          <p:cNvSpPr>
            <a:spLocks noGrp="1"/>
          </p:cNvSpPr>
          <p:nvPr>
            <p:ph type="title"/>
          </p:nvPr>
        </p:nvSpPr>
        <p:spPr/>
        <p:txBody>
          <a:bodyPr/>
          <a:lstStyle/>
          <a:p>
            <a:pPr eaLnBrk="1" hangingPunct="1"/>
            <a:r>
              <a:rPr lang="en-US" altLang="en-US" smtClean="0"/>
              <a:t>Screening Results </a:t>
            </a:r>
          </a:p>
        </p:txBody>
      </p:sp>
      <p:sp>
        <p:nvSpPr>
          <p:cNvPr id="279555" name="Text Placeholder 4"/>
          <p:cNvSpPr>
            <a:spLocks noGrp="1"/>
          </p:cNvSpPr>
          <p:nvPr>
            <p:ph type="body" idx="1"/>
          </p:nvPr>
        </p:nvSpPr>
        <p:spPr>
          <a:xfrm>
            <a:off x="630238" y="1397000"/>
            <a:ext cx="3867150" cy="823913"/>
          </a:xfrm>
        </p:spPr>
        <p:txBody>
          <a:bodyPr/>
          <a:lstStyle/>
          <a:p>
            <a:pPr algn="ctr" eaLnBrk="1" hangingPunct="1"/>
            <a:r>
              <a:rPr lang="en-US" altLang="en-US" smtClean="0"/>
              <a:t>Elementary Screening</a:t>
            </a:r>
          </a:p>
        </p:txBody>
      </p:sp>
      <p:pic>
        <p:nvPicPr>
          <p:cNvPr id="9" name="Content Placeholder 8"/>
          <p:cNvPicPr>
            <a:picLocks noGrp="1" noChangeAspect="1"/>
          </p:cNvPicPr>
          <p:nvPr>
            <p:ph sz="half" idx="2"/>
          </p:nvPr>
        </p:nvPicPr>
        <p:blipFill>
          <a:blip r:embed="rId3"/>
          <a:stretch>
            <a:fillRect/>
          </a:stretch>
        </p:blipFill>
        <p:spPr>
          <a:xfrm>
            <a:off x="1104170" y="2505075"/>
            <a:ext cx="2920873" cy="3684588"/>
          </a:xfrm>
          <a:effectLst>
            <a:outerShdw blurRad="292100" dist="139700" dir="2700000" algn="tl" rotWithShape="0">
              <a:srgbClr val="333333">
                <a:alpha val="65000"/>
              </a:srgbClr>
            </a:outerShdw>
          </a:effectLst>
        </p:spPr>
      </p:pic>
      <p:sp>
        <p:nvSpPr>
          <p:cNvPr id="279557" name="Text Placeholder 6"/>
          <p:cNvSpPr>
            <a:spLocks noGrp="1"/>
          </p:cNvSpPr>
          <p:nvPr>
            <p:ph type="body" sz="quarter" idx="3"/>
          </p:nvPr>
        </p:nvSpPr>
        <p:spPr>
          <a:xfrm>
            <a:off x="4629150" y="1397000"/>
            <a:ext cx="3887788" cy="823913"/>
          </a:xfrm>
        </p:spPr>
        <p:txBody>
          <a:bodyPr/>
          <a:lstStyle/>
          <a:p>
            <a:pPr algn="ctr" eaLnBrk="1" hangingPunct="1"/>
            <a:r>
              <a:rPr lang="en-US" altLang="en-US" smtClean="0"/>
              <a:t>Middle and High School</a:t>
            </a:r>
          </a:p>
        </p:txBody>
      </p:sp>
      <p:pic>
        <p:nvPicPr>
          <p:cNvPr id="10" name="Content Placeholder 9"/>
          <p:cNvPicPr>
            <a:picLocks noGrp="1" noChangeAspect="1"/>
          </p:cNvPicPr>
          <p:nvPr>
            <p:ph sz="quarter" idx="4"/>
          </p:nvPr>
        </p:nvPicPr>
        <p:blipFill>
          <a:blip r:embed="rId4"/>
          <a:stretch>
            <a:fillRect/>
          </a:stretch>
        </p:blipFill>
        <p:spPr>
          <a:xfrm>
            <a:off x="974725" y="2306638"/>
            <a:ext cx="3178175" cy="4114800"/>
          </a:xfrm>
          <a:ln>
            <a:solidFill>
              <a:schemeClr val="bg1">
                <a:lumMod val="50000"/>
              </a:schemeClr>
            </a:solidFill>
          </a:ln>
          <a:effectLst>
            <a:outerShdw blurRad="292100" dist="139700" dir="2700000" algn="tl" rotWithShape="0">
              <a:srgbClr val="333333">
                <a:alpha val="65000"/>
              </a:srgbClr>
            </a:outerShdw>
          </a:effectLst>
        </p:spPr>
      </p:pic>
      <p:pic>
        <p:nvPicPr>
          <p:cNvPr id="7" name="Content Placeholder 8"/>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4942348" y="2313828"/>
            <a:ext cx="3261391" cy="4114141"/>
          </a:xfrm>
          <a:prstGeom prst="rect">
            <a:avLst/>
          </a:prstGeom>
          <a:ln w="6350">
            <a:solidFill>
              <a:schemeClr val="bg1">
                <a:lumMod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6229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on to dropbox.com</a:t>
            </a:r>
            <a:endParaRPr lang="en-US" dirty="0"/>
          </a:p>
        </p:txBody>
      </p:sp>
      <p:sp>
        <p:nvSpPr>
          <p:cNvPr id="4" name="Content Placeholder 3"/>
          <p:cNvSpPr>
            <a:spLocks noGrp="1"/>
          </p:cNvSpPr>
          <p:nvPr>
            <p:ph idx="1"/>
          </p:nvPr>
        </p:nvSpPr>
        <p:spPr>
          <a:xfrm>
            <a:off x="628650" y="1546749"/>
            <a:ext cx="7886700" cy="1105328"/>
          </a:xfrm>
        </p:spPr>
        <p:txBody>
          <a:bodyPr/>
          <a:lstStyle/>
          <a:p>
            <a:pPr marL="0" indent="0">
              <a:buNone/>
            </a:pPr>
            <a:r>
              <a:rPr lang="en-US" dirty="0" smtClean="0"/>
              <a:t>OPEN:</a:t>
            </a:r>
          </a:p>
          <a:p>
            <a:r>
              <a:rPr lang="en-US" sz="2400" dirty="0" smtClean="0">
                <a:solidFill>
                  <a:schemeClr val="accent5"/>
                </a:solidFill>
              </a:rPr>
              <a:t>IM18 </a:t>
            </a:r>
            <a:r>
              <a:rPr lang="en-US" sz="2400" dirty="0">
                <a:solidFill>
                  <a:schemeClr val="accent5"/>
                </a:solidFill>
              </a:rPr>
              <a:t>Ci3T Leadership Team Meeting Agenda </a:t>
            </a:r>
            <a:r>
              <a:rPr lang="en-US" sz="2400" dirty="0" smtClean="0">
                <a:solidFill>
                  <a:schemeClr val="accent5"/>
                </a:solidFill>
              </a:rPr>
              <a:t>TEMPLATE</a:t>
            </a:r>
            <a:endParaRPr lang="en-US" dirty="0" smtClean="0">
              <a:solidFill>
                <a:schemeClr val="accent5"/>
              </a:solidFill>
            </a:endParaRPr>
          </a:p>
          <a:p>
            <a:pPr marL="0" indent="0">
              <a:buNone/>
            </a:pPr>
            <a:endParaRPr lang="en-US" dirty="0" smtClean="0"/>
          </a:p>
          <a:p>
            <a:pPr marL="514350" indent="-514350">
              <a:buFont typeface="+mj-lt"/>
              <a:buAutoNum type="arabicPeriod"/>
            </a:pPr>
            <a:r>
              <a:rPr lang="en-US" dirty="0" smtClean="0"/>
              <a:t>Click the file to start a preview</a:t>
            </a:r>
          </a:p>
          <a:p>
            <a:pPr marL="514350" indent="-514350">
              <a:buFont typeface="+mj-lt"/>
              <a:buAutoNum type="arabicPeriod"/>
            </a:pPr>
            <a:r>
              <a:rPr lang="en-US" dirty="0" smtClean="0"/>
              <a:t>Click “Open” in the top right corner, which allows multiple people to edit together online</a:t>
            </a:r>
            <a:endParaRPr lang="en-US" dirty="0"/>
          </a:p>
        </p:txBody>
      </p:sp>
      <p:pic>
        <p:nvPicPr>
          <p:cNvPr id="15" name="Picture 14"/>
          <p:cNvPicPr>
            <a:picLocks noChangeAspect="1"/>
          </p:cNvPicPr>
          <p:nvPr/>
        </p:nvPicPr>
        <p:blipFill>
          <a:blip r:embed="rId3"/>
          <a:stretch>
            <a:fillRect/>
          </a:stretch>
        </p:blipFill>
        <p:spPr>
          <a:xfrm>
            <a:off x="7251405" y="131727"/>
            <a:ext cx="1734288" cy="1734288"/>
          </a:xfrm>
          <a:prstGeom prst="rect">
            <a:avLst/>
          </a:prstGeom>
        </p:spPr>
      </p:pic>
      <p:grpSp>
        <p:nvGrpSpPr>
          <p:cNvPr id="3" name="Group 2"/>
          <p:cNvGrpSpPr/>
          <p:nvPr/>
        </p:nvGrpSpPr>
        <p:grpSpPr>
          <a:xfrm>
            <a:off x="2312064" y="5219770"/>
            <a:ext cx="4519871" cy="796955"/>
            <a:chOff x="1791069" y="4296040"/>
            <a:chExt cx="4519871" cy="796955"/>
          </a:xfrm>
        </p:grpSpPr>
        <p:pic>
          <p:nvPicPr>
            <p:cNvPr id="11" name="Picture 10"/>
            <p:cNvPicPr>
              <a:picLocks noChangeAspect="1"/>
            </p:cNvPicPr>
            <p:nvPr/>
          </p:nvPicPr>
          <p:blipFill>
            <a:blip r:embed="rId4"/>
            <a:stretch>
              <a:fillRect/>
            </a:stretch>
          </p:blipFill>
          <p:spPr>
            <a:xfrm>
              <a:off x="1791069" y="4296040"/>
              <a:ext cx="4519871" cy="796955"/>
            </a:xfrm>
            <a:prstGeom prst="rect">
              <a:avLst/>
            </a:prstGeom>
          </p:spPr>
        </p:pic>
        <p:sp>
          <p:nvSpPr>
            <p:cNvPr id="16" name="Rounded Rectangle 15"/>
            <p:cNvSpPr/>
            <p:nvPr/>
          </p:nvSpPr>
          <p:spPr>
            <a:xfrm>
              <a:off x="3349256" y="4376057"/>
              <a:ext cx="1325382" cy="716938"/>
            </a:xfrm>
            <a:prstGeom prst="roundRect">
              <a:avLst>
                <a:gd name="adj" fmla="val 9260"/>
              </a:avLst>
            </a:prstGeom>
            <a:noFill/>
            <a:ln w="76200">
              <a:solidFill>
                <a:srgbClr val="FF0000"/>
              </a:solidFill>
            </a:ln>
            <a:effectLst>
              <a:glow rad="635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0349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96258" y="502674"/>
            <a:ext cx="5059809" cy="581191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60418" name="Title 3"/>
          <p:cNvSpPr>
            <a:spLocks noGrp="1"/>
          </p:cNvSpPr>
          <p:nvPr>
            <p:ph type="title"/>
          </p:nvPr>
        </p:nvSpPr>
        <p:spPr>
          <a:xfrm>
            <a:off x="161416" y="306658"/>
            <a:ext cx="3319463" cy="6203950"/>
          </a:xfrm>
        </p:spPr>
        <p:txBody>
          <a:bodyPr anchor="t">
            <a:normAutofit fontScale="90000"/>
          </a:bodyPr>
          <a:lstStyle/>
          <a:p>
            <a:r>
              <a:rPr lang="en-US" altLang="en-US" sz="2700" dirty="0" smtClean="0"/>
              <a:t>SRSS-IE Screening </a:t>
            </a:r>
            <a:br>
              <a:rPr lang="en-US" altLang="en-US" sz="2700" dirty="0" smtClean="0"/>
            </a:br>
            <a:r>
              <a:rPr lang="en-US" altLang="en-US" sz="2700" dirty="0" smtClean="0"/>
              <a:t>Results at the </a:t>
            </a:r>
            <a:r>
              <a:rPr lang="en-US" altLang="en-US" sz="2700" b="1" dirty="0" smtClean="0"/>
              <a:t>Elementary Level</a:t>
            </a:r>
            <a:r>
              <a:rPr lang="en-US" altLang="en-US" sz="1800" dirty="0" smtClean="0"/>
              <a:t/>
            </a:r>
            <a:br>
              <a:rPr lang="en-US" altLang="en-US" sz="1800" dirty="0" smtClean="0"/>
            </a:br>
            <a:r>
              <a:rPr lang="en-US" altLang="en-US" dirty="0" smtClean="0"/>
              <a:t/>
            </a:r>
            <a:br>
              <a:rPr lang="en-US" altLang="en-US" dirty="0" smtClean="0"/>
            </a:br>
            <a:r>
              <a:rPr lang="en-US" altLang="en-US" dirty="0" smtClean="0"/>
              <a:t>Enter students with:</a:t>
            </a:r>
            <a:br>
              <a:rPr lang="en-US" altLang="en-US" dirty="0" smtClean="0"/>
            </a:br>
            <a:r>
              <a:rPr lang="en-US" altLang="en-US" dirty="0" smtClean="0"/>
              <a:t/>
            </a:r>
            <a:br>
              <a:rPr lang="en-US" altLang="en-US" dirty="0" smtClean="0"/>
            </a:br>
            <a:r>
              <a:rPr lang="en-US" altLang="en-US" dirty="0" smtClean="0"/>
              <a:t>SRSS Items 1-7: </a:t>
            </a:r>
            <a:r>
              <a:rPr lang="en-US" altLang="en-US" dirty="0" smtClean="0">
                <a:solidFill>
                  <a:srgbClr val="FF0000"/>
                </a:solidFill>
              </a:rPr>
              <a:t>9-21</a:t>
            </a:r>
            <a:br>
              <a:rPr lang="en-US" altLang="en-US" dirty="0" smtClean="0">
                <a:solidFill>
                  <a:srgbClr val="FF0000"/>
                </a:solidFill>
              </a:rPr>
            </a:br>
            <a:r>
              <a:rPr lang="en-US" altLang="en-US" dirty="0" smtClean="0">
                <a:solidFill>
                  <a:srgbClr val="FF0000"/>
                </a:solidFill>
              </a:rPr>
              <a:t/>
            </a:r>
            <a:br>
              <a:rPr lang="en-US" altLang="en-US" dirty="0" smtClean="0">
                <a:solidFill>
                  <a:srgbClr val="FF0000"/>
                </a:solidFill>
              </a:rPr>
            </a:br>
            <a:r>
              <a:rPr lang="en-US" altLang="en-US" dirty="0" smtClean="0"/>
              <a:t>SRSS-IE Items 8-12: </a:t>
            </a:r>
            <a:r>
              <a:rPr lang="en-US" altLang="en-US" dirty="0" smtClean="0">
                <a:solidFill>
                  <a:srgbClr val="FF0000"/>
                </a:solidFill>
              </a:rPr>
              <a:t>4-15</a:t>
            </a:r>
            <a:br>
              <a:rPr lang="en-US" altLang="en-US" dirty="0" smtClean="0">
                <a:solidFill>
                  <a:srgbClr val="FF0000"/>
                </a:solidFill>
              </a:rPr>
            </a:br>
            <a:r>
              <a:rPr lang="en-US" altLang="en-US" dirty="0" smtClean="0">
                <a:solidFill>
                  <a:srgbClr val="FF0000"/>
                </a:solidFill>
              </a:rPr>
              <a:t/>
            </a:r>
            <a:br>
              <a:rPr lang="en-US" altLang="en-US" dirty="0" smtClean="0">
                <a:solidFill>
                  <a:srgbClr val="FF0000"/>
                </a:solidFill>
              </a:rPr>
            </a:br>
            <a:r>
              <a:rPr lang="en-US" altLang="en-US" dirty="0" smtClean="0"/>
              <a:t>SRSS Items 1-7: </a:t>
            </a:r>
            <a:r>
              <a:rPr lang="en-US" altLang="en-US" sz="3600" b="1" dirty="0" smtClean="0">
                <a:ln>
                  <a:solidFill>
                    <a:sysClr val="windowText" lastClr="000000"/>
                  </a:solidFill>
                </a:ln>
                <a:solidFill>
                  <a:srgbClr val="FFFF00"/>
                </a:solidFill>
              </a:rPr>
              <a:t>4-8</a:t>
            </a:r>
            <a:r>
              <a:rPr lang="en-US" altLang="en-US" dirty="0" smtClean="0">
                <a:solidFill>
                  <a:srgbClr val="FF0000"/>
                </a:solidFill>
              </a:rPr>
              <a:t/>
            </a:r>
            <a:br>
              <a:rPr lang="en-US" altLang="en-US" dirty="0" smtClean="0">
                <a:solidFill>
                  <a:srgbClr val="FF0000"/>
                </a:solidFill>
              </a:rPr>
            </a:br>
            <a:r>
              <a:rPr lang="en-US" altLang="en-US" dirty="0" smtClean="0">
                <a:solidFill>
                  <a:srgbClr val="FF0000"/>
                </a:solidFill>
              </a:rPr>
              <a:t/>
            </a:r>
            <a:br>
              <a:rPr lang="en-US" altLang="en-US" dirty="0" smtClean="0">
                <a:solidFill>
                  <a:srgbClr val="FF0000"/>
                </a:solidFill>
              </a:rPr>
            </a:br>
            <a:r>
              <a:rPr lang="en-US" altLang="en-US" dirty="0" smtClean="0"/>
              <a:t>SRSS-IE Items 8-12: </a:t>
            </a:r>
            <a:r>
              <a:rPr lang="en-US" altLang="en-US" sz="3600" b="1" dirty="0" smtClean="0">
                <a:ln>
                  <a:solidFill>
                    <a:sysClr val="windowText" lastClr="000000"/>
                  </a:solidFill>
                </a:ln>
                <a:solidFill>
                  <a:srgbClr val="FFFF00"/>
                </a:solidFill>
              </a:rPr>
              <a:t>2-3</a:t>
            </a:r>
          </a:p>
        </p:txBody>
      </p:sp>
      <p:sp>
        <p:nvSpPr>
          <p:cNvPr id="8" name="Rectangle 7"/>
          <p:cNvSpPr/>
          <p:nvPr/>
        </p:nvSpPr>
        <p:spPr>
          <a:xfrm>
            <a:off x="3808141" y="2113233"/>
            <a:ext cx="2286000" cy="129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a:off x="3293927" y="2670771"/>
            <a:ext cx="537473" cy="0"/>
          </a:xfrm>
          <a:prstGeom prst="straightConnector1">
            <a:avLst/>
          </a:prstGeom>
          <a:ln w="38100">
            <a:solidFill>
              <a:srgbClr val="FF00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094141" y="2119662"/>
            <a:ext cx="2286000" cy="129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Arrow Connector 14"/>
          <p:cNvCxnSpPr/>
          <p:nvPr/>
        </p:nvCxnSpPr>
        <p:spPr>
          <a:xfrm flipV="1">
            <a:off x="3198541" y="3274936"/>
            <a:ext cx="2879558" cy="289358"/>
          </a:xfrm>
          <a:prstGeom prst="straightConnector1">
            <a:avLst/>
          </a:prstGeom>
          <a:ln w="38100">
            <a:solidFill>
              <a:srgbClr val="FF00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810000" y="4720681"/>
            <a:ext cx="2328863" cy="12954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5" name="Rectangle 24"/>
          <p:cNvSpPr/>
          <p:nvPr/>
        </p:nvSpPr>
        <p:spPr>
          <a:xfrm>
            <a:off x="6126162" y="4720680"/>
            <a:ext cx="2286000" cy="12954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26" name="Straight Arrow Connector 25"/>
          <p:cNvCxnSpPr/>
          <p:nvPr/>
        </p:nvCxnSpPr>
        <p:spPr>
          <a:xfrm>
            <a:off x="3293927" y="4720680"/>
            <a:ext cx="683331" cy="234176"/>
          </a:xfrm>
          <a:prstGeom prst="straightConnector1">
            <a:avLst/>
          </a:prstGeom>
          <a:ln w="57150">
            <a:solidFill>
              <a:srgbClr val="FFFF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198541" y="5617029"/>
            <a:ext cx="2895600" cy="105483"/>
          </a:xfrm>
          <a:prstGeom prst="straightConnector1">
            <a:avLst/>
          </a:prstGeom>
          <a:ln w="38100">
            <a:solidFill>
              <a:srgbClr val="FFFF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640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24" grpId="0" animBg="1"/>
      <p:bldP spid="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66095" y="495676"/>
            <a:ext cx="5059809" cy="564960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60418" name="Title 3"/>
          <p:cNvSpPr>
            <a:spLocks noGrp="1"/>
          </p:cNvSpPr>
          <p:nvPr>
            <p:ph type="title"/>
          </p:nvPr>
        </p:nvSpPr>
        <p:spPr>
          <a:xfrm>
            <a:off x="152400" y="228600"/>
            <a:ext cx="3319463" cy="6203950"/>
          </a:xfrm>
        </p:spPr>
        <p:txBody>
          <a:bodyPr anchor="t">
            <a:normAutofit fontScale="90000"/>
          </a:bodyPr>
          <a:lstStyle/>
          <a:p>
            <a:r>
              <a:rPr lang="en-US" altLang="en-US" sz="2200" dirty="0" smtClean="0"/>
              <a:t>SRSS-IE Screening </a:t>
            </a:r>
            <a:br>
              <a:rPr lang="en-US" altLang="en-US" sz="2200" dirty="0" smtClean="0"/>
            </a:br>
            <a:r>
              <a:rPr lang="en-US" altLang="en-US" sz="2200" dirty="0" smtClean="0"/>
              <a:t>Results at the </a:t>
            </a:r>
            <a:r>
              <a:rPr lang="en-US" altLang="en-US" sz="2200" b="1" dirty="0" smtClean="0"/>
              <a:t>Middle School and High School Level</a:t>
            </a:r>
            <a:r>
              <a:rPr lang="en-US" altLang="en-US" sz="1800" dirty="0" smtClean="0"/>
              <a:t/>
            </a:r>
            <a:br>
              <a:rPr lang="en-US" altLang="en-US" sz="1800" dirty="0" smtClean="0"/>
            </a:br>
            <a:r>
              <a:rPr lang="en-US" altLang="en-US" dirty="0" smtClean="0"/>
              <a:t/>
            </a:r>
            <a:br>
              <a:rPr lang="en-US" altLang="en-US" dirty="0" smtClean="0"/>
            </a:br>
            <a:r>
              <a:rPr lang="en-US" altLang="en-US" dirty="0" smtClean="0"/>
              <a:t>Enter students with:</a:t>
            </a:r>
            <a:br>
              <a:rPr lang="en-US" altLang="en-US" dirty="0" smtClean="0"/>
            </a:br>
            <a:r>
              <a:rPr lang="en-US" altLang="en-US" dirty="0" smtClean="0"/>
              <a:t/>
            </a:r>
            <a:br>
              <a:rPr lang="en-US" altLang="en-US" dirty="0" smtClean="0"/>
            </a:br>
            <a:r>
              <a:rPr lang="en-US" altLang="en-US" dirty="0" smtClean="0"/>
              <a:t>SRSS Items 1-7: </a:t>
            </a:r>
            <a:r>
              <a:rPr lang="en-US" altLang="en-US" dirty="0" smtClean="0">
                <a:solidFill>
                  <a:srgbClr val="FF0000"/>
                </a:solidFill>
              </a:rPr>
              <a:t>9-21</a:t>
            </a:r>
            <a:br>
              <a:rPr lang="en-US" altLang="en-US" dirty="0" smtClean="0">
                <a:solidFill>
                  <a:srgbClr val="FF0000"/>
                </a:solidFill>
              </a:rPr>
            </a:br>
            <a:r>
              <a:rPr lang="en-US" altLang="en-US" dirty="0" smtClean="0">
                <a:solidFill>
                  <a:srgbClr val="FF0000"/>
                </a:solidFill>
              </a:rPr>
              <a:t/>
            </a:r>
            <a:br>
              <a:rPr lang="en-US" altLang="en-US" dirty="0" smtClean="0">
                <a:solidFill>
                  <a:srgbClr val="FF0000"/>
                </a:solidFill>
              </a:rPr>
            </a:br>
            <a:r>
              <a:rPr lang="en-US" altLang="en-US" dirty="0" smtClean="0"/>
              <a:t>SRSS-IE Items 4, 8-12: </a:t>
            </a:r>
            <a:r>
              <a:rPr lang="en-US" altLang="en-US" dirty="0" smtClean="0">
                <a:solidFill>
                  <a:srgbClr val="FF0000"/>
                </a:solidFill>
              </a:rPr>
              <a:t>6-18</a:t>
            </a:r>
            <a:br>
              <a:rPr lang="en-US" altLang="en-US" dirty="0" smtClean="0">
                <a:solidFill>
                  <a:srgbClr val="FF0000"/>
                </a:solidFill>
              </a:rPr>
            </a:br>
            <a:r>
              <a:rPr lang="en-US" altLang="en-US" dirty="0" smtClean="0">
                <a:solidFill>
                  <a:srgbClr val="FF0000"/>
                </a:solidFill>
              </a:rPr>
              <a:t/>
            </a:r>
            <a:br>
              <a:rPr lang="en-US" altLang="en-US" dirty="0" smtClean="0">
                <a:solidFill>
                  <a:srgbClr val="FF0000"/>
                </a:solidFill>
              </a:rPr>
            </a:br>
            <a:r>
              <a:rPr lang="en-US" altLang="en-US" dirty="0" smtClean="0">
                <a:solidFill>
                  <a:srgbClr val="FF0000"/>
                </a:solidFill>
              </a:rPr>
              <a:t/>
            </a:r>
            <a:br>
              <a:rPr lang="en-US" altLang="en-US" dirty="0" smtClean="0">
                <a:solidFill>
                  <a:srgbClr val="FF0000"/>
                </a:solidFill>
              </a:rPr>
            </a:br>
            <a:r>
              <a:rPr lang="en-US" altLang="en-US" dirty="0" smtClean="0"/>
              <a:t>SRSS Items 1-7: </a:t>
            </a:r>
            <a:r>
              <a:rPr lang="en-US" altLang="en-US" sz="3600" b="1" dirty="0" smtClean="0">
                <a:ln>
                  <a:solidFill>
                    <a:sysClr val="windowText" lastClr="000000"/>
                  </a:solidFill>
                </a:ln>
                <a:solidFill>
                  <a:srgbClr val="FFFF00"/>
                </a:solidFill>
              </a:rPr>
              <a:t>0-3</a:t>
            </a:r>
            <a:r>
              <a:rPr lang="en-US" altLang="en-US" dirty="0" smtClean="0">
                <a:solidFill>
                  <a:srgbClr val="FF0000"/>
                </a:solidFill>
              </a:rPr>
              <a:t/>
            </a:r>
            <a:br>
              <a:rPr lang="en-US" altLang="en-US" dirty="0" smtClean="0">
                <a:solidFill>
                  <a:srgbClr val="FF0000"/>
                </a:solidFill>
              </a:rPr>
            </a:br>
            <a:r>
              <a:rPr lang="en-US" altLang="en-US" dirty="0" smtClean="0">
                <a:solidFill>
                  <a:srgbClr val="FF0000"/>
                </a:solidFill>
              </a:rPr>
              <a:t/>
            </a:r>
            <a:br>
              <a:rPr lang="en-US" altLang="en-US" dirty="0" smtClean="0">
                <a:solidFill>
                  <a:srgbClr val="FF0000"/>
                </a:solidFill>
              </a:rPr>
            </a:br>
            <a:r>
              <a:rPr lang="en-US" altLang="en-US" dirty="0" smtClean="0"/>
              <a:t>SRSS-IE Items 8-12: </a:t>
            </a:r>
            <a:r>
              <a:rPr lang="en-US" altLang="en-US" sz="3600" b="1" dirty="0">
                <a:ln>
                  <a:solidFill>
                    <a:sysClr val="windowText" lastClr="000000"/>
                  </a:solidFill>
                </a:ln>
                <a:solidFill>
                  <a:srgbClr val="FFFF00"/>
                </a:solidFill>
              </a:rPr>
              <a:t>0</a:t>
            </a:r>
            <a:r>
              <a:rPr lang="en-US" altLang="en-US" sz="3600" b="1" dirty="0" smtClean="0">
                <a:ln>
                  <a:solidFill>
                    <a:sysClr val="windowText" lastClr="000000"/>
                  </a:solidFill>
                </a:ln>
                <a:solidFill>
                  <a:srgbClr val="FFFF00"/>
                </a:solidFill>
              </a:rPr>
              <a:t>-3</a:t>
            </a:r>
          </a:p>
        </p:txBody>
      </p:sp>
      <p:sp>
        <p:nvSpPr>
          <p:cNvPr id="8" name="Rectangle 7"/>
          <p:cNvSpPr/>
          <p:nvPr/>
        </p:nvSpPr>
        <p:spPr>
          <a:xfrm>
            <a:off x="3797108" y="2025881"/>
            <a:ext cx="2327314" cy="129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a:off x="3255836" y="2485811"/>
            <a:ext cx="541272" cy="0"/>
          </a:xfrm>
          <a:prstGeom prst="straightConnector1">
            <a:avLst/>
          </a:prstGeom>
          <a:ln w="38100">
            <a:solidFill>
              <a:srgbClr val="FF00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126163" y="2025078"/>
            <a:ext cx="2286000" cy="129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Arrow Connector 14"/>
          <p:cNvCxnSpPr/>
          <p:nvPr/>
        </p:nvCxnSpPr>
        <p:spPr>
          <a:xfrm flipV="1">
            <a:off x="3153747" y="3096323"/>
            <a:ext cx="2957334" cy="224155"/>
          </a:xfrm>
          <a:prstGeom prst="straightConnector1">
            <a:avLst/>
          </a:prstGeom>
          <a:ln w="38100">
            <a:solidFill>
              <a:srgbClr val="FF00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852863" y="4456774"/>
            <a:ext cx="2273300" cy="12954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5" name="Rectangle 24"/>
          <p:cNvSpPr/>
          <p:nvPr/>
        </p:nvSpPr>
        <p:spPr>
          <a:xfrm>
            <a:off x="6111081" y="4455971"/>
            <a:ext cx="2316163" cy="12954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26" name="Straight Arrow Connector 25"/>
          <p:cNvCxnSpPr/>
          <p:nvPr/>
        </p:nvCxnSpPr>
        <p:spPr>
          <a:xfrm flipV="1">
            <a:off x="3308821" y="4857928"/>
            <a:ext cx="712089" cy="18586"/>
          </a:xfrm>
          <a:prstGeom prst="straightConnector1">
            <a:avLst/>
          </a:prstGeom>
          <a:ln w="57150">
            <a:solidFill>
              <a:srgbClr val="FFFF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255836" y="5538116"/>
            <a:ext cx="2861024" cy="205294"/>
          </a:xfrm>
          <a:prstGeom prst="straightConnector1">
            <a:avLst/>
          </a:prstGeom>
          <a:ln w="38100">
            <a:solidFill>
              <a:srgbClr val="FFFF0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763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24" grpId="0" animBg="1"/>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dirty="0"/>
              <a:t>Using Screening Data to Inform Instruction</a:t>
            </a:r>
            <a:endParaRPr lang="en-US" dirty="0" smtClean="0"/>
          </a:p>
        </p:txBody>
      </p:sp>
      <p:sp>
        <p:nvSpPr>
          <p:cNvPr id="91139" name="Text Placeholder 3"/>
          <p:cNvSpPr>
            <a:spLocks noGrp="1"/>
          </p:cNvSpPr>
          <p:nvPr>
            <p:ph type="body" idx="1"/>
          </p:nvPr>
        </p:nvSpPr>
        <p:spPr/>
        <p:txBody>
          <a:bodyPr/>
          <a:lstStyle/>
          <a:p>
            <a:pPr>
              <a:lnSpc>
                <a:spcPct val="100000"/>
              </a:lnSpc>
              <a:spcBef>
                <a:spcPts val="0"/>
              </a:spcBef>
            </a:pPr>
            <a:r>
              <a:rPr lang="en-US" dirty="0">
                <a:solidFill>
                  <a:schemeClr val="tx1">
                    <a:lumMod val="75000"/>
                    <a:lumOff val="25000"/>
                  </a:schemeClr>
                </a:solidFill>
              </a:rPr>
              <a:t>Considerations for</a:t>
            </a:r>
          </a:p>
          <a:p>
            <a:pPr marL="342900" indent="-342900">
              <a:lnSpc>
                <a:spcPct val="100000"/>
              </a:lnSpc>
              <a:spcBef>
                <a:spcPts val="0"/>
              </a:spcBef>
              <a:buFont typeface="Arial" panose="020B0604020202020204" pitchFamily="34" charset="0"/>
              <a:buChar char="•"/>
            </a:pPr>
            <a:r>
              <a:rPr lang="en-US" b="1" dirty="0">
                <a:solidFill>
                  <a:schemeClr val="accent1"/>
                </a:solidFill>
              </a:rPr>
              <a:t>Primary (Tier 1) Prevention Efforts</a:t>
            </a:r>
          </a:p>
          <a:p>
            <a:pPr marL="342900" indent="-342900">
              <a:lnSpc>
                <a:spcPct val="100000"/>
              </a:lnSpc>
              <a:spcBef>
                <a:spcPts val="0"/>
              </a:spcBef>
              <a:buFont typeface="Arial" panose="020B0604020202020204" pitchFamily="34" charset="0"/>
              <a:buChar char="•"/>
            </a:pPr>
            <a:r>
              <a:rPr lang="en-US" dirty="0">
                <a:solidFill>
                  <a:schemeClr val="tx1">
                    <a:lumMod val="75000"/>
                    <a:lumOff val="25000"/>
                  </a:schemeClr>
                </a:solidFill>
              </a:rPr>
              <a:t>Teacher-Delivered, Low-Intensity Supports</a:t>
            </a:r>
          </a:p>
          <a:p>
            <a:pPr marL="342900" indent="-342900">
              <a:lnSpc>
                <a:spcPct val="100000"/>
              </a:lnSpc>
              <a:spcBef>
                <a:spcPts val="0"/>
              </a:spcBef>
              <a:buFont typeface="Arial" panose="020B0604020202020204" pitchFamily="34" charset="0"/>
              <a:buChar char="•"/>
            </a:pPr>
            <a:r>
              <a:rPr lang="en-US" dirty="0">
                <a:solidFill>
                  <a:schemeClr val="tx1">
                    <a:lumMod val="75000"/>
                    <a:lumOff val="25000"/>
                  </a:schemeClr>
                </a:solidFill>
              </a:rPr>
              <a:t>Secondary (Tier 2) and Tertiary (Tier 3) Supports</a:t>
            </a:r>
          </a:p>
        </p:txBody>
      </p:sp>
      <p:sp>
        <p:nvSpPr>
          <p:cNvPr id="10" name="TextBox 9"/>
          <p:cNvSpPr txBox="1">
            <a:spLocks noChangeArrowheads="1"/>
          </p:cNvSpPr>
          <p:nvPr/>
        </p:nvSpPr>
        <p:spPr bwMode="auto">
          <a:xfrm>
            <a:off x="3442995" y="6303990"/>
            <a:ext cx="4685333" cy="408623"/>
          </a:xfrm>
          <a:prstGeom prst="roundRect">
            <a:avLst/>
          </a:prstGeom>
          <a:solidFill>
            <a:srgbClr val="9F4C2A">
              <a:alpha val="20000"/>
            </a:srgbClr>
          </a:solidFill>
          <a:ln w="9525" cap="flat" cmpd="sng" algn="ctr">
            <a:solidFill>
              <a:srgbClr val="620C0D"/>
            </a:solidFill>
            <a:prstDash val="solid"/>
            <a:round/>
            <a:headEnd type="none" w="med" len="med"/>
            <a:tailEnd type="none" w="med" len="med"/>
          </a:ln>
          <a:extLst/>
        </p:spPr>
        <p:style>
          <a:lnRef idx="0">
            <a:scrgbClr r="0" g="0" b="0"/>
          </a:lnRef>
          <a:fillRef idx="0">
            <a:scrgbClr r="0" g="0" b="0"/>
          </a:fillRef>
          <a:effectRef idx="0">
            <a:scrgbClr r="0" g="0" b="0"/>
          </a:effectRef>
          <a:fontRef idx="minor">
            <a:schemeClr val="accent2"/>
          </a:fontRef>
        </p:style>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sz="1600" dirty="0">
                <a:solidFill>
                  <a:srgbClr val="620C0D"/>
                </a:solidFill>
              </a:rPr>
              <a:t>s</a:t>
            </a:r>
            <a:r>
              <a:rPr lang="en-US" sz="1600" dirty="0" smtClean="0">
                <a:solidFill>
                  <a:srgbClr val="620C0D"/>
                </a:solidFill>
              </a:rPr>
              <a:t>ee</a:t>
            </a:r>
            <a:r>
              <a:rPr lang="en-US" dirty="0" smtClean="0">
                <a:solidFill>
                  <a:srgbClr val="620C0D"/>
                </a:solidFill>
              </a:rPr>
              <a:t> </a:t>
            </a:r>
            <a:r>
              <a:rPr lang="en-US" dirty="0">
                <a:solidFill>
                  <a:srgbClr val="620C0D"/>
                </a:solidFill>
              </a:rPr>
              <a:t>Lane, Menzies,  Bruhn, and </a:t>
            </a:r>
            <a:r>
              <a:rPr lang="en-US" dirty="0" err="1">
                <a:solidFill>
                  <a:srgbClr val="620C0D"/>
                </a:solidFill>
              </a:rPr>
              <a:t>Crnobori</a:t>
            </a:r>
            <a:r>
              <a:rPr lang="en-US" dirty="0">
                <a:solidFill>
                  <a:srgbClr val="620C0D"/>
                </a:solidFill>
              </a:rPr>
              <a:t> </a:t>
            </a:r>
            <a:r>
              <a:rPr lang="en-US" dirty="0" smtClean="0">
                <a:solidFill>
                  <a:srgbClr val="620C0D"/>
                </a:solidFill>
              </a:rPr>
              <a:t>(</a:t>
            </a:r>
            <a:r>
              <a:rPr lang="en-US" dirty="0">
                <a:solidFill>
                  <a:srgbClr val="620C0D"/>
                </a:solidFill>
              </a:rPr>
              <a:t>2011)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0745" y="5484651"/>
            <a:ext cx="959685" cy="1263975"/>
          </a:xfrm>
          <a:prstGeom prst="rect">
            <a:avLst/>
          </a:prstGeom>
        </p:spPr>
      </p:pic>
    </p:spTree>
    <p:extLst>
      <p:ext uri="{BB962C8B-B14F-4D97-AF65-F5344CB8AC3E}">
        <p14:creationId xmlns:p14="http://schemas.microsoft.com/office/powerpoint/2010/main" val="4065085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Screening Measures</a:t>
            </a:r>
            <a:endParaRPr lang="en-US" dirty="0"/>
          </a:p>
        </p:txBody>
      </p:sp>
      <p:pic>
        <p:nvPicPr>
          <p:cNvPr id="6" name="Chart Placeholder 5"/>
          <p:cNvPicPr>
            <a:picLocks noGrp="1" noChangeAspect="1"/>
          </p:cNvPicPr>
          <p:nvPr>
            <p:ph type="chart" idx="1"/>
          </p:nvPr>
        </p:nvPicPr>
        <p:blipFill>
          <a:blip r:embed="rId2"/>
          <a:stretch>
            <a:fillRect/>
          </a:stretch>
        </p:blipFill>
        <p:spPr>
          <a:xfrm>
            <a:off x="289560" y="1644881"/>
            <a:ext cx="8229600" cy="4014642"/>
          </a:xfrm>
          <a:prstGeom prst="rect">
            <a:avLst/>
          </a:prstGeom>
        </p:spPr>
      </p:pic>
      <p:sp>
        <p:nvSpPr>
          <p:cNvPr id="8" name="Rounded Rectangle 7"/>
          <p:cNvSpPr/>
          <p:nvPr/>
        </p:nvSpPr>
        <p:spPr>
          <a:xfrm>
            <a:off x="1592333" y="2883800"/>
            <a:ext cx="6047331" cy="1393231"/>
          </a:xfrm>
          <a:prstGeom prst="round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sz="2400" dirty="0" smtClean="0">
                <a:solidFill>
                  <a:schemeClr val="bg1"/>
                </a:solidFill>
              </a:rPr>
              <a:t>Use the selected tool’s technical manual(s) or online systems to apply cut scores for decision making</a:t>
            </a:r>
            <a:endParaRPr lang="en-US" sz="2400" dirty="0">
              <a:solidFill>
                <a:schemeClr val="bg1"/>
              </a:solidFill>
            </a:endParaRPr>
          </a:p>
        </p:txBody>
      </p:sp>
      <p:graphicFrame>
        <p:nvGraphicFramePr>
          <p:cNvPr id="9" name="Chart 8"/>
          <p:cNvGraphicFramePr/>
          <p:nvPr>
            <p:extLst>
              <p:ext uri="{D42A27DB-BD31-4B8C-83A1-F6EECF244321}">
                <p14:modId xmlns:p14="http://schemas.microsoft.com/office/powerpoint/2010/main" val="320677195"/>
              </p:ext>
            </p:extLst>
          </p:nvPr>
        </p:nvGraphicFramePr>
        <p:xfrm>
          <a:off x="495054" y="1644881"/>
          <a:ext cx="7818611" cy="4367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3797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9"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92162"/>
          </a:xfrm>
          <a:noFill/>
        </p:spPr>
        <p:txBody>
          <a:bodyPr>
            <a:noAutofit/>
          </a:bodyPr>
          <a:lstStyle/>
          <a:p>
            <a:r>
              <a:rPr lang="en-US" sz="2000" dirty="0" smtClean="0">
                <a:latin typeface="Times New Roman" pitchFamily="18" charset="0"/>
                <a:cs typeface="Times New Roman" pitchFamily="18" charset="0"/>
              </a:rPr>
              <a:t>Social Skills Improvement System – Performance Screening Guide</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Spring 2012 – Total School</a:t>
            </a:r>
            <a:endParaRPr lang="en-US" sz="2000"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nvPr>
        </p:nvGraphicFramePr>
        <p:xfrm>
          <a:off x="228600" y="1219200"/>
          <a:ext cx="8458200" cy="54102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2667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N = 54</a:t>
            </a:r>
            <a:endParaRPr lang="en-US" sz="1400" dirty="0">
              <a:solidFill>
                <a:prstClr val="white"/>
              </a:solidFill>
            </a:endParaRPr>
          </a:p>
        </p:txBody>
      </p:sp>
      <p:sp>
        <p:nvSpPr>
          <p:cNvPr id="6" name="Rectangle 5"/>
          <p:cNvSpPr/>
          <p:nvPr/>
        </p:nvSpPr>
        <p:spPr>
          <a:xfrm>
            <a:off x="2700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N = 223</a:t>
            </a:r>
            <a:endParaRPr lang="en-US" sz="1400" dirty="0">
              <a:solidFill>
                <a:prstClr val="black"/>
              </a:solidFill>
            </a:endParaRPr>
          </a:p>
        </p:txBody>
      </p:sp>
      <p:sp>
        <p:nvSpPr>
          <p:cNvPr id="7" name="Rectangle 6"/>
          <p:cNvSpPr/>
          <p:nvPr/>
        </p:nvSpPr>
        <p:spPr>
          <a:xfrm>
            <a:off x="2715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N = 212</a:t>
            </a:r>
            <a:endParaRPr lang="en-US" sz="1400" dirty="0">
              <a:solidFill>
                <a:prstClr val="white"/>
              </a:solidFill>
            </a:endParaRPr>
          </a:p>
        </p:txBody>
      </p:sp>
      <p:sp>
        <p:nvSpPr>
          <p:cNvPr id="8" name="Rectangle 7"/>
          <p:cNvSpPr/>
          <p:nvPr/>
        </p:nvSpPr>
        <p:spPr>
          <a:xfrm>
            <a:off x="1371600" y="60716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black"/>
                </a:solidFill>
              </a:rPr>
              <a:t> n = 489               n = 490            n = 490              n = 489</a:t>
            </a:r>
            <a:endParaRPr lang="en-US" dirty="0">
              <a:solidFill>
                <a:prstClr val="black"/>
              </a:solidFill>
            </a:endParaRPr>
          </a:p>
        </p:txBody>
      </p:sp>
      <p:sp>
        <p:nvSpPr>
          <p:cNvPr id="9" name="Rectangle 8"/>
          <p:cNvSpPr/>
          <p:nvPr/>
        </p:nvSpPr>
        <p:spPr>
          <a:xfrm>
            <a:off x="4305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N = 22</a:t>
            </a:r>
            <a:endParaRPr lang="en-US" sz="1400" dirty="0">
              <a:solidFill>
                <a:prstClr val="white"/>
              </a:solidFill>
            </a:endParaRPr>
          </a:p>
        </p:txBody>
      </p:sp>
      <p:sp>
        <p:nvSpPr>
          <p:cNvPr id="10" name="Rectangle 9"/>
          <p:cNvSpPr/>
          <p:nvPr/>
        </p:nvSpPr>
        <p:spPr>
          <a:xfrm>
            <a:off x="4338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N = 233</a:t>
            </a:r>
            <a:endParaRPr lang="en-US" sz="1400" dirty="0">
              <a:solidFill>
                <a:prstClr val="black"/>
              </a:solidFill>
            </a:endParaRPr>
          </a:p>
        </p:txBody>
      </p:sp>
      <p:sp>
        <p:nvSpPr>
          <p:cNvPr id="11" name="Rectangle 10"/>
          <p:cNvSpPr/>
          <p:nvPr/>
        </p:nvSpPr>
        <p:spPr>
          <a:xfrm>
            <a:off x="4353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N = 235</a:t>
            </a:r>
            <a:endParaRPr lang="en-US" sz="1400" dirty="0">
              <a:solidFill>
                <a:prstClr val="white"/>
              </a:solidFill>
            </a:endParaRPr>
          </a:p>
        </p:txBody>
      </p:sp>
      <p:sp>
        <p:nvSpPr>
          <p:cNvPr id="12" name="Rectangle 11"/>
          <p:cNvSpPr/>
          <p:nvPr/>
        </p:nvSpPr>
        <p:spPr>
          <a:xfrm>
            <a:off x="5867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N = 35</a:t>
            </a:r>
            <a:endParaRPr lang="en-US" sz="1400" dirty="0">
              <a:solidFill>
                <a:prstClr val="white"/>
              </a:solidFill>
            </a:endParaRPr>
          </a:p>
        </p:txBody>
      </p:sp>
      <p:sp>
        <p:nvSpPr>
          <p:cNvPr id="13" name="Rectangle 12"/>
          <p:cNvSpPr/>
          <p:nvPr/>
        </p:nvSpPr>
        <p:spPr>
          <a:xfrm>
            <a:off x="5900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N = 180</a:t>
            </a:r>
            <a:endParaRPr lang="en-US" sz="1400" dirty="0">
              <a:solidFill>
                <a:prstClr val="black"/>
              </a:solidFill>
            </a:endParaRPr>
          </a:p>
        </p:txBody>
      </p:sp>
      <p:sp>
        <p:nvSpPr>
          <p:cNvPr id="14" name="Rectangle 13"/>
          <p:cNvSpPr/>
          <p:nvPr/>
        </p:nvSpPr>
        <p:spPr>
          <a:xfrm>
            <a:off x="5915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N = 275</a:t>
            </a:r>
            <a:endParaRPr lang="en-US" sz="1400" dirty="0">
              <a:solidFill>
                <a:prstClr val="white"/>
              </a:solidFill>
            </a:endParaRPr>
          </a:p>
        </p:txBody>
      </p:sp>
      <p:sp>
        <p:nvSpPr>
          <p:cNvPr id="15" name="Rectangle 14"/>
          <p:cNvSpPr/>
          <p:nvPr/>
        </p:nvSpPr>
        <p:spPr>
          <a:xfrm>
            <a:off x="7543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N = 31</a:t>
            </a:r>
            <a:endParaRPr lang="en-US" sz="1400" dirty="0">
              <a:solidFill>
                <a:prstClr val="white"/>
              </a:solidFill>
            </a:endParaRPr>
          </a:p>
        </p:txBody>
      </p:sp>
      <p:sp>
        <p:nvSpPr>
          <p:cNvPr id="16" name="Rectangle 15"/>
          <p:cNvSpPr/>
          <p:nvPr/>
        </p:nvSpPr>
        <p:spPr>
          <a:xfrm>
            <a:off x="7576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N = 187</a:t>
            </a:r>
            <a:endParaRPr lang="en-US" sz="1400" dirty="0">
              <a:solidFill>
                <a:prstClr val="black"/>
              </a:solidFill>
            </a:endParaRPr>
          </a:p>
        </p:txBody>
      </p:sp>
      <p:sp>
        <p:nvSpPr>
          <p:cNvPr id="17" name="Rectangle 16"/>
          <p:cNvSpPr/>
          <p:nvPr/>
        </p:nvSpPr>
        <p:spPr>
          <a:xfrm>
            <a:off x="7543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N = 271</a:t>
            </a:r>
            <a:endParaRPr lang="en-US" sz="1400" dirty="0">
              <a:solidFill>
                <a:prstClr val="white"/>
              </a:solidFill>
            </a:endParaRPr>
          </a:p>
        </p:txBody>
      </p:sp>
    </p:spTree>
    <p:extLst>
      <p:ext uri="{BB962C8B-B14F-4D97-AF65-F5344CB8AC3E}">
        <p14:creationId xmlns:p14="http://schemas.microsoft.com/office/powerpoint/2010/main" val="1368802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304800" y="228600"/>
            <a:ext cx="6964363" cy="810799"/>
          </a:xfrm>
        </p:spPr>
        <p:txBody>
          <a:bodyPr>
            <a:normAutofit fontScale="90000"/>
          </a:bodyPr>
          <a:lstStyle/>
          <a:p>
            <a:pPr eaLnBrk="1" hangingPunct="1"/>
            <a:r>
              <a:rPr lang="en-US" sz="2800" dirty="0" smtClean="0">
                <a:solidFill>
                  <a:srgbClr val="7030A0"/>
                </a:solidFill>
              </a:rPr>
              <a:t>Student Risk Screening Scale</a:t>
            </a:r>
            <a:br>
              <a:rPr lang="en-US" sz="2800" dirty="0" smtClean="0">
                <a:solidFill>
                  <a:srgbClr val="7030A0"/>
                </a:solidFill>
              </a:rPr>
            </a:br>
            <a:r>
              <a:rPr lang="en-US" sz="2800" dirty="0" smtClean="0">
                <a:solidFill>
                  <a:srgbClr val="7030A0"/>
                </a:solidFill>
              </a:rPr>
              <a:t>Middle School Fall 2004  -   Fall 2011</a:t>
            </a:r>
          </a:p>
        </p:txBody>
      </p:sp>
      <p:graphicFrame>
        <p:nvGraphicFramePr>
          <p:cNvPr id="3" name="Object 7"/>
          <p:cNvGraphicFramePr>
            <a:graphicFrameLocks noGrp="1" noChangeAspect="1"/>
          </p:cNvGraphicFramePr>
          <p:nvPr>
            <p:ph idx="1"/>
          </p:nvPr>
        </p:nvGraphicFramePr>
        <p:xfrm>
          <a:off x="381000" y="1525588"/>
          <a:ext cx="8359775"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81924" name="Text Box 4"/>
          <p:cNvSpPr txBox="1">
            <a:spLocks noChangeArrowheads="1"/>
          </p:cNvSpPr>
          <p:nvPr/>
        </p:nvSpPr>
        <p:spPr bwMode="auto">
          <a:xfrm>
            <a:off x="2667000" y="615315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50000"/>
              </a:spcBef>
              <a:spcAft>
                <a:spcPct val="0"/>
              </a:spcAft>
            </a:pPr>
            <a:r>
              <a:rPr lang="en-US" smtClean="0">
                <a:solidFill>
                  <a:prstClr val="black"/>
                </a:solidFill>
                <a:latin typeface="Arial" charset="0"/>
              </a:rPr>
              <a:t>Fall Screeners</a:t>
            </a:r>
          </a:p>
        </p:txBody>
      </p:sp>
      <p:sp>
        <p:nvSpPr>
          <p:cNvPr id="81925" name="Rectangle 8"/>
          <p:cNvSpPr>
            <a:spLocks noChangeArrowheads="1"/>
          </p:cNvSpPr>
          <p:nvPr/>
        </p:nvSpPr>
        <p:spPr bwMode="auto">
          <a:xfrm>
            <a:off x="7467600" y="1676400"/>
            <a:ext cx="914400" cy="381000"/>
          </a:xfrm>
          <a:prstGeom prst="rect">
            <a:avLst/>
          </a:prstGeom>
          <a:solidFill>
            <a:srgbClr val="FF0000"/>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prstClr val="white"/>
                </a:solidFill>
                <a:latin typeface="Arial" charset="0"/>
                <a:cs typeface="Arial" charset="0"/>
              </a:rPr>
              <a:t>n = 12</a:t>
            </a:r>
          </a:p>
        </p:txBody>
      </p:sp>
      <p:sp>
        <p:nvSpPr>
          <p:cNvPr id="81926" name="Rectangle 9"/>
          <p:cNvSpPr>
            <a:spLocks noChangeArrowheads="1"/>
          </p:cNvSpPr>
          <p:nvPr/>
        </p:nvSpPr>
        <p:spPr bwMode="auto">
          <a:xfrm>
            <a:off x="7467600" y="2209800"/>
            <a:ext cx="914400" cy="381000"/>
          </a:xfrm>
          <a:prstGeom prst="rect">
            <a:avLst/>
          </a:prstGeom>
          <a:solidFill>
            <a:srgbClr val="FFFF00"/>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prstClr val="black"/>
                </a:solidFill>
                <a:latin typeface="Arial" charset="0"/>
                <a:cs typeface="Arial" charset="0"/>
              </a:rPr>
              <a:t>n = </a:t>
            </a:r>
            <a:r>
              <a:rPr lang="en-US" smtClean="0">
                <a:solidFill>
                  <a:prstClr val="black"/>
                </a:solidFill>
                <a:cs typeface="Arial" charset="0"/>
              </a:rPr>
              <a:t>20</a:t>
            </a:r>
            <a:endParaRPr lang="en-US" smtClean="0">
              <a:solidFill>
                <a:prstClr val="black"/>
              </a:solidFill>
              <a:latin typeface="Arial" charset="0"/>
              <a:cs typeface="Arial" charset="0"/>
            </a:endParaRPr>
          </a:p>
        </p:txBody>
      </p:sp>
      <p:sp>
        <p:nvSpPr>
          <p:cNvPr id="81927" name="Rectangle 10"/>
          <p:cNvSpPr>
            <a:spLocks noChangeArrowheads="1"/>
          </p:cNvSpPr>
          <p:nvPr/>
        </p:nvSpPr>
        <p:spPr bwMode="auto">
          <a:xfrm>
            <a:off x="7467600" y="2743200"/>
            <a:ext cx="914400" cy="381000"/>
          </a:xfrm>
          <a:prstGeom prst="rect">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prstClr val="black"/>
                </a:solidFill>
                <a:latin typeface="Arial" charset="0"/>
                <a:cs typeface="Arial" charset="0"/>
              </a:rPr>
              <a:t>n = </a:t>
            </a:r>
            <a:r>
              <a:rPr lang="en-US" smtClean="0">
                <a:solidFill>
                  <a:prstClr val="black"/>
                </a:solidFill>
                <a:cs typeface="Arial" charset="0"/>
              </a:rPr>
              <a:t>507</a:t>
            </a:r>
            <a:endParaRPr lang="en-US" smtClean="0">
              <a:solidFill>
                <a:prstClr val="black"/>
              </a:solidFill>
              <a:latin typeface="Arial" charset="0"/>
              <a:cs typeface="Arial" charset="0"/>
            </a:endParaRPr>
          </a:p>
        </p:txBody>
      </p:sp>
      <p:sp>
        <p:nvSpPr>
          <p:cNvPr id="81928" name="Text Box 4"/>
          <p:cNvSpPr txBox="1">
            <a:spLocks noChangeArrowheads="1"/>
          </p:cNvSpPr>
          <p:nvPr/>
        </p:nvSpPr>
        <p:spPr bwMode="auto">
          <a:xfrm rot="-5400000">
            <a:off x="-1188243" y="3702843"/>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50000"/>
              </a:spcBef>
              <a:spcAft>
                <a:spcPct val="0"/>
              </a:spcAft>
            </a:pPr>
            <a:r>
              <a:rPr lang="en-US" smtClean="0">
                <a:solidFill>
                  <a:prstClr val="black"/>
                </a:solidFill>
                <a:latin typeface="Arial" charset="0"/>
              </a:rPr>
              <a:t>Percentage of Students</a:t>
            </a:r>
          </a:p>
        </p:txBody>
      </p:sp>
      <p:sp>
        <p:nvSpPr>
          <p:cNvPr id="81929" name="TextBox 15"/>
          <p:cNvSpPr txBox="1">
            <a:spLocks noChangeArrowheads="1"/>
          </p:cNvSpPr>
          <p:nvPr/>
        </p:nvSpPr>
        <p:spPr bwMode="auto">
          <a:xfrm>
            <a:off x="12192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smtClean="0">
                <a:solidFill>
                  <a:prstClr val="black"/>
                </a:solidFill>
                <a:latin typeface="Century Gothic" pitchFamily="34" charset="0"/>
              </a:rPr>
              <a:t>N=534</a:t>
            </a:r>
          </a:p>
        </p:txBody>
      </p:sp>
      <p:sp>
        <p:nvSpPr>
          <p:cNvPr id="81930" name="TextBox 16"/>
          <p:cNvSpPr txBox="1">
            <a:spLocks noChangeArrowheads="1"/>
          </p:cNvSpPr>
          <p:nvPr/>
        </p:nvSpPr>
        <p:spPr bwMode="auto">
          <a:xfrm>
            <a:off x="20574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smtClean="0">
                <a:solidFill>
                  <a:prstClr val="black"/>
                </a:solidFill>
                <a:latin typeface="Century Gothic" pitchFamily="34" charset="0"/>
              </a:rPr>
              <a:t>N=502</a:t>
            </a:r>
          </a:p>
        </p:txBody>
      </p:sp>
      <p:sp>
        <p:nvSpPr>
          <p:cNvPr id="81931" name="TextBox 17"/>
          <p:cNvSpPr txBox="1">
            <a:spLocks noChangeArrowheads="1"/>
          </p:cNvSpPr>
          <p:nvPr/>
        </p:nvSpPr>
        <p:spPr bwMode="auto">
          <a:xfrm>
            <a:off x="2895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smtClean="0">
                <a:solidFill>
                  <a:prstClr val="black"/>
                </a:solidFill>
                <a:latin typeface="Century Gothic" pitchFamily="34" charset="0"/>
              </a:rPr>
              <a:t>N=454</a:t>
            </a:r>
          </a:p>
        </p:txBody>
      </p:sp>
      <p:sp>
        <p:nvSpPr>
          <p:cNvPr id="81932" name="TextBox 18"/>
          <p:cNvSpPr txBox="1">
            <a:spLocks noChangeArrowheads="1"/>
          </p:cNvSpPr>
          <p:nvPr/>
        </p:nvSpPr>
        <p:spPr bwMode="auto">
          <a:xfrm>
            <a:off x="5181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smtClean="0">
                <a:solidFill>
                  <a:prstClr val="black"/>
                </a:solidFill>
                <a:latin typeface="Century Gothic" pitchFamily="34" charset="0"/>
              </a:rPr>
              <a:t>N=476</a:t>
            </a:r>
          </a:p>
        </p:txBody>
      </p:sp>
      <p:sp>
        <p:nvSpPr>
          <p:cNvPr id="81933" name="TextBox 19"/>
          <p:cNvSpPr txBox="1">
            <a:spLocks noChangeArrowheads="1"/>
          </p:cNvSpPr>
          <p:nvPr/>
        </p:nvSpPr>
        <p:spPr bwMode="auto">
          <a:xfrm>
            <a:off x="4419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smtClean="0">
                <a:solidFill>
                  <a:prstClr val="black"/>
                </a:solidFill>
                <a:latin typeface="Century Gothic" pitchFamily="34" charset="0"/>
              </a:rPr>
              <a:t>N=477</a:t>
            </a:r>
          </a:p>
        </p:txBody>
      </p:sp>
      <p:sp>
        <p:nvSpPr>
          <p:cNvPr id="81934" name="TextBox 20"/>
          <p:cNvSpPr txBox="1">
            <a:spLocks noChangeArrowheads="1"/>
          </p:cNvSpPr>
          <p:nvPr/>
        </p:nvSpPr>
        <p:spPr bwMode="auto">
          <a:xfrm>
            <a:off x="3657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smtClean="0">
                <a:solidFill>
                  <a:prstClr val="black"/>
                </a:solidFill>
                <a:latin typeface="Century Gothic" pitchFamily="34" charset="0"/>
              </a:rPr>
              <a:t>N=470</a:t>
            </a:r>
          </a:p>
        </p:txBody>
      </p:sp>
      <p:sp>
        <p:nvSpPr>
          <p:cNvPr id="81935" name="TextBox 18"/>
          <p:cNvSpPr txBox="1">
            <a:spLocks noChangeArrowheads="1"/>
          </p:cNvSpPr>
          <p:nvPr/>
        </p:nvSpPr>
        <p:spPr bwMode="auto">
          <a:xfrm>
            <a:off x="5943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smtClean="0">
                <a:solidFill>
                  <a:prstClr val="black"/>
                </a:solidFill>
                <a:latin typeface="Century Gothic" pitchFamily="34" charset="0"/>
              </a:rPr>
              <a:t>N=524</a:t>
            </a:r>
          </a:p>
        </p:txBody>
      </p:sp>
      <p:sp>
        <p:nvSpPr>
          <p:cNvPr id="81936" name="TextBox 18"/>
          <p:cNvSpPr txBox="1">
            <a:spLocks noChangeArrowheads="1"/>
          </p:cNvSpPr>
          <p:nvPr/>
        </p:nvSpPr>
        <p:spPr bwMode="auto">
          <a:xfrm>
            <a:off x="6705600" y="5257800"/>
            <a:ext cx="9144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smtClean="0">
                <a:solidFill>
                  <a:prstClr val="black"/>
                </a:solidFill>
                <a:latin typeface="Century Gothic" pitchFamily="34" charset="0"/>
              </a:rPr>
              <a:t>N= 539</a:t>
            </a:r>
          </a:p>
        </p:txBody>
      </p:sp>
      <p:sp>
        <p:nvSpPr>
          <p:cNvPr id="2" name="Footer Placeholder 1"/>
          <p:cNvSpPr>
            <a:spLocks noGrp="1"/>
          </p:cNvSpPr>
          <p:nvPr>
            <p:ph type="ftr" sz="quarter" idx="11"/>
          </p:nvPr>
        </p:nvSpPr>
        <p:spPr>
          <a:xfrm>
            <a:off x="5529943" y="6337300"/>
            <a:ext cx="3502152" cy="365125"/>
          </a:xfrm>
        </p:spPr>
        <p:txBody>
          <a:bodyPr/>
          <a:lstStyle/>
          <a:p>
            <a:pPr>
              <a:defRPr/>
            </a:pPr>
            <a:r>
              <a:rPr lang="en-US"/>
              <a:t>Lane &amp; Oakes </a:t>
            </a:r>
          </a:p>
        </p:txBody>
      </p:sp>
    </p:spTree>
    <p:extLst>
      <p:ext uri="{BB962C8B-B14F-4D97-AF65-F5344CB8AC3E}">
        <p14:creationId xmlns:p14="http://schemas.microsoft.com/office/powerpoint/2010/main" val="863182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09600" y="717550"/>
            <a:ext cx="8229600" cy="609600"/>
          </a:xfrm>
          <a:prstGeom prst="rect">
            <a:avLst/>
          </a:prstGeom>
        </p:spPr>
        <p:txBody>
          <a:bodyPr/>
          <a:lstStyle/>
          <a:p>
            <a:pPr algn="ctr" eaLnBrk="1" fontAlgn="auto" hangingPunct="1">
              <a:spcAft>
                <a:spcPts val="0"/>
              </a:spcAft>
              <a:defRPr/>
            </a:pPr>
            <a:r>
              <a:rPr lang="en-US" sz="3200" dirty="0">
                <a:solidFill>
                  <a:prstClr val="black"/>
                </a:solidFill>
                <a:latin typeface="Calibri Light" panose="020F0302020204030204"/>
                <a:ea typeface="+mn-ea"/>
              </a:rPr>
              <a:t>SRSS Results – All Students</a:t>
            </a:r>
          </a:p>
        </p:txBody>
      </p:sp>
      <p:sp>
        <p:nvSpPr>
          <p:cNvPr id="8" name="Rectangle 2"/>
          <p:cNvSpPr txBox="1">
            <a:spLocks noChangeArrowheads="1"/>
          </p:cNvSpPr>
          <p:nvPr/>
        </p:nvSpPr>
        <p:spPr>
          <a:xfrm>
            <a:off x="457200" y="152400"/>
            <a:ext cx="8229600" cy="609600"/>
          </a:xfrm>
          <a:prstGeom prst="rect">
            <a:avLst/>
          </a:prstGeom>
          <a:solidFill>
            <a:schemeClr val="tx2">
              <a:lumMod val="40000"/>
              <a:lumOff val="60000"/>
            </a:schemeClr>
          </a:solidFill>
        </p:spPr>
        <p:txBody>
          <a:bodyPr/>
          <a:lstStyle/>
          <a:p>
            <a:pPr algn="ctr" eaLnBrk="1" fontAlgn="auto" hangingPunct="1">
              <a:spcAft>
                <a:spcPts val="0"/>
              </a:spcAft>
              <a:defRPr/>
            </a:pPr>
            <a:r>
              <a:rPr lang="en-US" sz="3600" dirty="0" smtClean="0">
                <a:solidFill>
                  <a:prstClr val="black"/>
                </a:solidFill>
                <a:latin typeface="Calibri Light" panose="020F0302020204030204"/>
                <a:ea typeface="+mn-ea"/>
              </a:rPr>
              <a:t>Example Middle School: </a:t>
            </a:r>
            <a:r>
              <a:rPr lang="en-US" sz="3600" dirty="0">
                <a:solidFill>
                  <a:prstClr val="black"/>
                </a:solidFill>
                <a:latin typeface="Calibri Light" panose="020F0302020204030204"/>
                <a:ea typeface="+mn-ea"/>
              </a:rPr>
              <a:t>Spring</a:t>
            </a:r>
          </a:p>
        </p:txBody>
      </p:sp>
      <p:graphicFrame>
        <p:nvGraphicFramePr>
          <p:cNvPr id="2" name="Chart 1"/>
          <p:cNvGraphicFramePr>
            <a:graphicFrameLocks/>
          </p:cNvGraphicFramePr>
          <p:nvPr>
            <p:extLst>
              <p:ext uri="{D42A27DB-BD31-4B8C-83A1-F6EECF244321}">
                <p14:modId xmlns:p14="http://schemas.microsoft.com/office/powerpoint/2010/main" val="750301291"/>
              </p:ext>
            </p:extLst>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Right Arrow 10"/>
          <p:cNvSpPr/>
          <p:nvPr/>
        </p:nvSpPr>
        <p:spPr>
          <a:xfrm>
            <a:off x="152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p:cNvSpPr/>
          <p:nvPr/>
        </p:nvSpPr>
        <p:spPr>
          <a:xfrm>
            <a:off x="2819400" y="1630363"/>
            <a:ext cx="7620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US" dirty="0">
                <a:solidFill>
                  <a:prstClr val="white"/>
                </a:solidFill>
              </a:rPr>
              <a:t>N = 59</a:t>
            </a:r>
          </a:p>
        </p:txBody>
      </p:sp>
      <p:sp>
        <p:nvSpPr>
          <p:cNvPr id="9" name="Rectangle 8"/>
          <p:cNvSpPr/>
          <p:nvPr/>
        </p:nvSpPr>
        <p:spPr>
          <a:xfrm>
            <a:off x="2819400" y="2087563"/>
            <a:ext cx="7620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US" dirty="0">
                <a:solidFill>
                  <a:prstClr val="black"/>
                </a:solidFill>
              </a:rPr>
              <a:t>N = 114</a:t>
            </a:r>
          </a:p>
        </p:txBody>
      </p:sp>
      <p:sp>
        <p:nvSpPr>
          <p:cNvPr id="10" name="Rectangle 9"/>
          <p:cNvSpPr/>
          <p:nvPr/>
        </p:nvSpPr>
        <p:spPr>
          <a:xfrm>
            <a:off x="2819400" y="2544763"/>
            <a:ext cx="7620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US" dirty="0">
                <a:solidFill>
                  <a:prstClr val="white"/>
                </a:solidFill>
              </a:rPr>
              <a:t>N = 431</a:t>
            </a:r>
          </a:p>
        </p:txBody>
      </p:sp>
      <p:sp>
        <p:nvSpPr>
          <p:cNvPr id="12" name="TextBox 11"/>
          <p:cNvSpPr txBox="1"/>
          <p:nvPr/>
        </p:nvSpPr>
        <p:spPr>
          <a:xfrm>
            <a:off x="1676400" y="6335713"/>
            <a:ext cx="6477000" cy="369887"/>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Calibri" panose="020F0502020204030204"/>
                <a:ea typeface="+mn-ea"/>
              </a:rPr>
              <a:t>*102 students not screened</a:t>
            </a:r>
          </a:p>
        </p:txBody>
      </p:sp>
      <p:sp>
        <p:nvSpPr>
          <p:cNvPr id="13" name="Rectangle 12"/>
          <p:cNvSpPr/>
          <p:nvPr/>
        </p:nvSpPr>
        <p:spPr>
          <a:xfrm>
            <a:off x="4419600" y="1627188"/>
            <a:ext cx="7620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US" dirty="0">
                <a:solidFill>
                  <a:prstClr val="white"/>
                </a:solidFill>
              </a:rPr>
              <a:t>N = 32</a:t>
            </a:r>
          </a:p>
        </p:txBody>
      </p:sp>
      <p:sp>
        <p:nvSpPr>
          <p:cNvPr id="14" name="Rectangle 13"/>
          <p:cNvSpPr/>
          <p:nvPr/>
        </p:nvSpPr>
        <p:spPr>
          <a:xfrm>
            <a:off x="4419600" y="2084388"/>
            <a:ext cx="7620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US" dirty="0">
                <a:solidFill>
                  <a:prstClr val="black"/>
                </a:solidFill>
              </a:rPr>
              <a:t>N = 89</a:t>
            </a:r>
          </a:p>
        </p:txBody>
      </p:sp>
      <p:sp>
        <p:nvSpPr>
          <p:cNvPr id="15" name="Rectangle 14"/>
          <p:cNvSpPr/>
          <p:nvPr/>
        </p:nvSpPr>
        <p:spPr>
          <a:xfrm>
            <a:off x="4419600" y="2541588"/>
            <a:ext cx="7620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US" dirty="0">
                <a:solidFill>
                  <a:prstClr val="white"/>
                </a:solidFill>
              </a:rPr>
              <a:t>N = 532</a:t>
            </a:r>
          </a:p>
        </p:txBody>
      </p:sp>
    </p:spTree>
    <p:extLst>
      <p:ext uri="{BB962C8B-B14F-4D97-AF65-F5344CB8AC3E}">
        <p14:creationId xmlns:p14="http://schemas.microsoft.com/office/powerpoint/2010/main" val="2445944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bwMode="auto">
          <a:xfrm>
            <a:off x="387531" y="762000"/>
            <a:ext cx="8229600" cy="914400"/>
          </a:xfrm>
          <a:noFill/>
          <a:extLst>
            <a:ext uri="{909E8E84-426E-40DD-AFC4-6F175D3DCCD1}">
              <a14:hiddenFill xmlns:a14="http://schemas.microsoft.com/office/drawing/2010/main">
                <a:solidFill>
                  <a:srgbClr val="ADB9CA"/>
                </a:solidFill>
              </a14:hiddenFill>
            </a:ext>
          </a:extLst>
        </p:spPr>
        <p:txBody>
          <a:bodyPr wrap="square" numCol="1" anchorCtr="0" compatLnSpc="1">
            <a:prstTxWarp prst="textNoShape">
              <a:avLst/>
            </a:prstTxWarp>
          </a:bodyPr>
          <a:lstStyle/>
          <a:p>
            <a:pPr algn="ctr" eaLnBrk="1" hangingPunct="1"/>
            <a:r>
              <a:rPr lang="en-US" altLang="en-US" sz="3600" dirty="0" smtClean="0"/>
              <a:t>SRSS  Comparison by Grade Level</a:t>
            </a:r>
          </a:p>
        </p:txBody>
      </p:sp>
      <p:sp>
        <p:nvSpPr>
          <p:cNvPr id="11" name="Rectangle 2"/>
          <p:cNvSpPr txBox="1">
            <a:spLocks noChangeArrowheads="1"/>
          </p:cNvSpPr>
          <p:nvPr/>
        </p:nvSpPr>
        <p:spPr>
          <a:xfrm>
            <a:off x="381000" y="152400"/>
            <a:ext cx="8229600" cy="609600"/>
          </a:xfrm>
          <a:prstGeom prst="rect">
            <a:avLst/>
          </a:prstGeom>
          <a:solidFill>
            <a:schemeClr val="tx2">
              <a:lumMod val="40000"/>
              <a:lumOff val="60000"/>
            </a:schemeClr>
          </a:solidFill>
        </p:spPr>
        <p:txBody>
          <a:bodyPr/>
          <a:lstStyle/>
          <a:p>
            <a:pPr algn="ctr">
              <a:defRPr/>
            </a:pPr>
            <a:r>
              <a:rPr lang="en-US" sz="3600" dirty="0">
                <a:solidFill>
                  <a:prstClr val="black"/>
                </a:solidFill>
                <a:latin typeface="Calibri Light" panose="020F0302020204030204"/>
              </a:rPr>
              <a:t>Example Middle School: </a:t>
            </a:r>
            <a:r>
              <a:rPr lang="en-US" sz="3600" dirty="0">
                <a:solidFill>
                  <a:prstClr val="black"/>
                </a:solidFill>
                <a:latin typeface="Calibri Light" panose="020F0302020204030204"/>
                <a:ea typeface="+mn-ea"/>
              </a:rPr>
              <a:t>Spring 2015</a:t>
            </a:r>
          </a:p>
        </p:txBody>
      </p:sp>
      <p:graphicFrame>
        <p:nvGraphicFramePr>
          <p:cNvPr id="2" name="Table 1"/>
          <p:cNvGraphicFramePr>
            <a:graphicFrameLocks noGrp="1"/>
          </p:cNvGraphicFramePr>
          <p:nvPr/>
        </p:nvGraphicFramePr>
        <p:xfrm>
          <a:off x="381000" y="1981200"/>
          <a:ext cx="8153400" cy="3609975"/>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762006">
                <a:tc>
                  <a:txBody>
                    <a:bodyPr/>
                    <a:lstStyle/>
                    <a:p>
                      <a:pPr algn="ctr"/>
                      <a:r>
                        <a:rPr lang="en-US" sz="2000" dirty="0" smtClean="0">
                          <a:solidFill>
                            <a:schemeClr val="tx1"/>
                          </a:solidFill>
                        </a:rPr>
                        <a:t>Grade Level</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smtClean="0">
                          <a:solidFill>
                            <a:schemeClr val="tx1"/>
                          </a:solidFill>
                        </a:rPr>
                        <a:t>N = 604</a:t>
                      </a:r>
                    </a:p>
                    <a:p>
                      <a:pPr algn="ctr"/>
                      <a:r>
                        <a:rPr lang="en-US" sz="2000" dirty="0" smtClean="0">
                          <a:solidFill>
                            <a:schemeClr val="tx1"/>
                          </a:solidFill>
                        </a:rPr>
                        <a:t>Screened</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t>Low</a:t>
                      </a:r>
                    </a:p>
                    <a:p>
                      <a:pPr algn="ctr"/>
                      <a:r>
                        <a:rPr lang="en-US" sz="2000" dirty="0" smtClean="0"/>
                        <a:t> (0-3)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smtClean="0">
                          <a:solidFill>
                            <a:schemeClr val="tx1"/>
                          </a:solidFill>
                        </a:rPr>
                        <a:t>Moderate </a:t>
                      </a:r>
                    </a:p>
                    <a:p>
                      <a:pPr algn="ctr"/>
                      <a:r>
                        <a:rPr lang="en-US" sz="2000" dirty="0" smtClean="0">
                          <a:solidFill>
                            <a:schemeClr val="tx1"/>
                          </a:solidFill>
                        </a:rPr>
                        <a:t>(4-8)</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smtClean="0"/>
                        <a:t>High</a:t>
                      </a:r>
                    </a:p>
                    <a:p>
                      <a:pPr algn="ctr"/>
                      <a:r>
                        <a:rPr lang="en-US" sz="2000" baseline="0" dirty="0" smtClean="0"/>
                        <a:t>  (9-21)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949323">
                <a:tc>
                  <a:txBody>
                    <a:bodyPr/>
                    <a:lstStyle/>
                    <a:p>
                      <a:pPr algn="ctr"/>
                      <a:r>
                        <a:rPr lang="en-US" sz="2400" baseline="0" dirty="0" smtClean="0"/>
                        <a:t>6</a:t>
                      </a:r>
                      <a:r>
                        <a:rPr lang="en-US" sz="2400" baseline="30000" dirty="0" smtClean="0"/>
                        <a:t>th</a:t>
                      </a:r>
                      <a:r>
                        <a:rPr lang="en-US" sz="2400" dirty="0" smtClean="0"/>
                        <a:t> </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214</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156</a:t>
                      </a:r>
                    </a:p>
                    <a:p>
                      <a:pPr algn="ctr"/>
                      <a:r>
                        <a:rPr lang="en-US" sz="2400" dirty="0" smtClean="0"/>
                        <a:t>(72.90%)</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39</a:t>
                      </a:r>
                    </a:p>
                    <a:p>
                      <a:pPr algn="ctr"/>
                      <a:r>
                        <a:rPr lang="en-US" sz="2400" dirty="0" smtClean="0"/>
                        <a:t>(18.22%)</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19</a:t>
                      </a:r>
                    </a:p>
                    <a:p>
                      <a:pPr algn="ctr"/>
                      <a:r>
                        <a:rPr lang="en-US" sz="2400" dirty="0" smtClean="0"/>
                        <a:t>(8.88%)</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49323">
                <a:tc>
                  <a:txBody>
                    <a:bodyPr/>
                    <a:lstStyle/>
                    <a:p>
                      <a:pPr algn="ctr"/>
                      <a:r>
                        <a:rPr lang="en-US" sz="2400" baseline="0" dirty="0" smtClean="0"/>
                        <a:t>7</a:t>
                      </a:r>
                      <a:r>
                        <a:rPr lang="en-US" sz="2400" baseline="30000" dirty="0" smtClean="0"/>
                        <a:t>th</a:t>
                      </a:r>
                      <a:r>
                        <a:rPr lang="en-US" sz="2400" dirty="0" smtClean="0"/>
                        <a:t>  </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195</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146</a:t>
                      </a:r>
                    </a:p>
                    <a:p>
                      <a:pPr algn="ctr"/>
                      <a:r>
                        <a:rPr lang="en-US" sz="2400" dirty="0" smtClean="0"/>
                        <a:t>(74.87%)</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34</a:t>
                      </a:r>
                    </a:p>
                    <a:p>
                      <a:pPr algn="ctr"/>
                      <a:r>
                        <a:rPr lang="en-US" sz="2400" dirty="0" smtClean="0"/>
                        <a:t>(17.44%)</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15</a:t>
                      </a:r>
                    </a:p>
                    <a:p>
                      <a:pPr algn="ctr"/>
                      <a:r>
                        <a:rPr lang="en-US" sz="2400" dirty="0" smtClean="0"/>
                        <a:t>(7.69%)</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9323">
                <a:tc>
                  <a:txBody>
                    <a:bodyPr/>
                    <a:lstStyle/>
                    <a:p>
                      <a:pPr algn="ctr"/>
                      <a:r>
                        <a:rPr lang="en-US" sz="2400" dirty="0" smtClean="0"/>
                        <a:t>8</a:t>
                      </a:r>
                      <a:r>
                        <a:rPr lang="en-US" sz="2400" baseline="30000" dirty="0" smtClean="0"/>
                        <a:t>th</a:t>
                      </a:r>
                      <a:r>
                        <a:rPr lang="en-US" sz="2400" dirty="0" smtClean="0"/>
                        <a:t>  </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195</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129</a:t>
                      </a:r>
                    </a:p>
                    <a:p>
                      <a:pPr algn="ctr"/>
                      <a:r>
                        <a:rPr lang="en-US" sz="2400" dirty="0" smtClean="0"/>
                        <a:t>(66.15%)</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smtClean="0"/>
                        <a:t>41</a:t>
                      </a:r>
                      <a:endParaRPr lang="en-US" sz="2400" dirty="0" smtClean="0"/>
                    </a:p>
                    <a:p>
                      <a:pPr algn="ctr"/>
                      <a:r>
                        <a:rPr lang="en-US" sz="2400" dirty="0" smtClean="0"/>
                        <a:t>(21.03%)</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25</a:t>
                      </a:r>
                    </a:p>
                    <a:p>
                      <a:pPr algn="ctr"/>
                      <a:r>
                        <a:rPr lang="en-US" sz="2400" dirty="0" smtClean="0"/>
                        <a:t>(12.82%)</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5" name="TextBox 4"/>
          <p:cNvSpPr txBox="1"/>
          <p:nvPr/>
        </p:nvSpPr>
        <p:spPr>
          <a:xfrm>
            <a:off x="685800" y="5791200"/>
            <a:ext cx="7391400" cy="369888"/>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Calibri" panose="020F0502020204030204"/>
                <a:ea typeface="+mn-ea"/>
              </a:rPr>
              <a:t>*102 students not screened</a:t>
            </a:r>
          </a:p>
        </p:txBody>
      </p:sp>
    </p:spTree>
    <p:extLst>
      <p:ext uri="{BB962C8B-B14F-4D97-AF65-F5344CB8AC3E}">
        <p14:creationId xmlns:p14="http://schemas.microsoft.com/office/powerpoint/2010/main" val="4107057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4" name="TextBox 4"/>
          <p:cNvSpPr txBox="1">
            <a:spLocks noChangeArrowheads="1"/>
          </p:cNvSpPr>
          <p:nvPr/>
        </p:nvSpPr>
        <p:spPr bwMode="auto">
          <a:xfrm>
            <a:off x="319088" y="273050"/>
            <a:ext cx="8748712" cy="830263"/>
          </a:xfrm>
          <a:prstGeom prst="rect">
            <a:avLst/>
          </a:prstGeom>
          <a:noFill/>
          <a:ln w="9525">
            <a:noFill/>
            <a:miter lim="800000"/>
            <a:headEnd/>
            <a:tailEnd/>
          </a:ln>
        </p:spPr>
        <p:txBody>
          <a:bodyPr>
            <a:spAutoFit/>
          </a:bodyPr>
          <a:lstStyle/>
          <a:p>
            <a:pPr algn="ctr" defTabSz="457200">
              <a:defRPr/>
            </a:pPr>
            <a:r>
              <a:rPr lang="en-US" sz="2400" dirty="0">
                <a:solidFill>
                  <a:srgbClr val="002060"/>
                </a:solidFill>
                <a:latin typeface="+mn-lt"/>
                <a:ea typeface="ＭＳ Ｐゴシック" pitchFamily="34" charset="-128"/>
              </a:rPr>
              <a:t>First Grade Illustration: Academic (Curriculum-Based Measurement) and Behavior (Student Risk Screening Scale) Screeners</a:t>
            </a:r>
          </a:p>
        </p:txBody>
      </p:sp>
      <p:pic>
        <p:nvPicPr>
          <p:cNvPr id="608260" name="Picture 6" descr="Picture4.png"/>
          <p:cNvPicPr>
            <a:picLocks noChangeAspect="1"/>
          </p:cNvPicPr>
          <p:nvPr/>
        </p:nvPicPr>
        <p:blipFill>
          <a:blip r:embed="rId3"/>
          <a:srcRect t="5090" r="6235" b="13576"/>
          <a:stretch>
            <a:fillRect/>
          </a:stretch>
        </p:blipFill>
        <p:spPr bwMode="auto">
          <a:xfrm>
            <a:off x="685800" y="1219200"/>
            <a:ext cx="7924800" cy="5051425"/>
          </a:xfrm>
          <a:prstGeom prst="rect">
            <a:avLst/>
          </a:prstGeom>
          <a:noFill/>
          <a:ln w="9525">
            <a:noFill/>
            <a:miter lim="800000"/>
            <a:headEnd/>
            <a:tailEnd/>
          </a:ln>
        </p:spPr>
      </p:pic>
      <p:sp>
        <p:nvSpPr>
          <p:cNvPr id="7" name="Text Box 4"/>
          <p:cNvSpPr txBox="1">
            <a:spLocks noChangeArrowheads="1"/>
          </p:cNvSpPr>
          <p:nvPr/>
        </p:nvSpPr>
        <p:spPr bwMode="auto">
          <a:xfrm>
            <a:off x="1128346" y="6211669"/>
            <a:ext cx="7239000" cy="646331"/>
          </a:xfrm>
          <a:prstGeom prst="rect">
            <a:avLst/>
          </a:prstGeom>
          <a:noFill/>
          <a:ln w="9525">
            <a:noFill/>
            <a:miter lim="800000"/>
            <a:headEnd/>
            <a:tailEnd/>
          </a:ln>
        </p:spPr>
        <p:txBody>
          <a:bodyPr>
            <a:spAutoFit/>
          </a:bodyPr>
          <a:lstStyle/>
          <a:p>
            <a:pPr>
              <a:spcBef>
                <a:spcPct val="50000"/>
              </a:spcBef>
              <a:defRPr/>
            </a:pPr>
            <a:r>
              <a:rPr lang="en-US" sz="1200" dirty="0" smtClean="0"/>
              <a:t>Kalberg</a:t>
            </a:r>
            <a:r>
              <a:rPr lang="en-US" sz="1200" dirty="0"/>
              <a:t>, J</a:t>
            </a:r>
            <a:r>
              <a:rPr lang="en-US" sz="1200" dirty="0" smtClean="0"/>
              <a:t>. R., Lane, K. L., </a:t>
            </a:r>
            <a:r>
              <a:rPr lang="en-US" sz="1200" dirty="0"/>
              <a:t>&amp; </a:t>
            </a:r>
            <a:r>
              <a:rPr lang="en-US" sz="1200" dirty="0" smtClean="0"/>
              <a:t>Menzies, H. M. </a:t>
            </a:r>
            <a:r>
              <a:rPr lang="en-US" sz="1200" dirty="0"/>
              <a:t>(2010). Using </a:t>
            </a:r>
            <a:r>
              <a:rPr lang="en-US" sz="1200" dirty="0" smtClean="0"/>
              <a:t>systematic screening procedures to identify students who are nonresponsive to primary prevention efforts: Integrating academic and behavioral measures.</a:t>
            </a:r>
            <a:r>
              <a:rPr lang="en-US" sz="1200" dirty="0"/>
              <a:t> </a:t>
            </a:r>
            <a:r>
              <a:rPr lang="en-US" sz="1200" i="1" dirty="0"/>
              <a:t>Education </a:t>
            </a:r>
            <a:r>
              <a:rPr lang="en-US" sz="1200" i="1" dirty="0" smtClean="0"/>
              <a:t>and </a:t>
            </a:r>
            <a:r>
              <a:rPr lang="en-US" sz="1200" i="1" dirty="0"/>
              <a:t>Treatment of Children</a:t>
            </a:r>
            <a:r>
              <a:rPr lang="en-US" sz="1200" i="1" dirty="0" smtClean="0"/>
              <a:t>, 33</a:t>
            </a:r>
            <a:r>
              <a:rPr lang="en-US" sz="1200" dirty="0" smtClean="0"/>
              <a:t>(4</a:t>
            </a:r>
            <a:r>
              <a:rPr lang="en-US" sz="1200" dirty="0"/>
              <a:t>), 561-584.</a:t>
            </a:r>
            <a:endParaRPr lang="en-US" sz="1200" i="1" dirty="0">
              <a:solidFill>
                <a:srgbClr val="002060"/>
              </a:solidFill>
              <a:latin typeface="+mn-lt"/>
            </a:endParaRPr>
          </a:p>
        </p:txBody>
      </p:sp>
    </p:spTree>
    <p:extLst>
      <p:ext uri="{BB962C8B-B14F-4D97-AF65-F5344CB8AC3E}">
        <p14:creationId xmlns:p14="http://schemas.microsoft.com/office/powerpoint/2010/main" val="2810388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Title 1"/>
          <p:cNvSpPr>
            <a:spLocks noGrp="1"/>
          </p:cNvSpPr>
          <p:nvPr>
            <p:ph type="title" idx="4294967295"/>
          </p:nvPr>
        </p:nvSpPr>
        <p:spPr>
          <a:xfrm>
            <a:off x="152400" y="9525"/>
            <a:ext cx="8915400" cy="1514475"/>
          </a:xfrm>
        </p:spPr>
        <p:txBody>
          <a:bodyPr/>
          <a:lstStyle/>
          <a:p>
            <a:r>
              <a:rPr lang="en-US" sz="2400" smtClean="0">
                <a:solidFill>
                  <a:srgbClr val="002060"/>
                </a:solidFill>
              </a:rPr>
              <a:t>Second Grade Illustration: Academic (Curriculum-Based Measurement) and Behavior (Student Risk Screening Scale &amp; Systematic Screening for Behavior Disorder) Screeners</a:t>
            </a:r>
          </a:p>
        </p:txBody>
      </p:sp>
      <p:pic>
        <p:nvPicPr>
          <p:cNvPr id="610307" name="Picture 4"/>
          <p:cNvPicPr>
            <a:picLocks noChangeAspect="1"/>
          </p:cNvPicPr>
          <p:nvPr/>
        </p:nvPicPr>
        <p:blipFill>
          <a:blip r:embed="rId3"/>
          <a:srcRect l="8528" t="6364" r="5434" b="50006"/>
          <a:stretch>
            <a:fillRect/>
          </a:stretch>
        </p:blipFill>
        <p:spPr bwMode="auto">
          <a:xfrm>
            <a:off x="685800" y="1524000"/>
            <a:ext cx="7848600" cy="4759325"/>
          </a:xfrm>
          <a:prstGeom prst="rect">
            <a:avLst/>
          </a:prstGeom>
          <a:noFill/>
          <a:ln w="9525">
            <a:noFill/>
            <a:miter lim="800000"/>
            <a:headEnd/>
            <a:tailEnd/>
          </a:ln>
        </p:spPr>
      </p:pic>
      <p:sp>
        <p:nvSpPr>
          <p:cNvPr id="556035" name="Text Box 4"/>
          <p:cNvSpPr txBox="1">
            <a:spLocks noChangeArrowheads="1"/>
          </p:cNvSpPr>
          <p:nvPr/>
        </p:nvSpPr>
        <p:spPr bwMode="auto">
          <a:xfrm>
            <a:off x="1066800" y="6248400"/>
            <a:ext cx="7239000" cy="646331"/>
          </a:xfrm>
          <a:prstGeom prst="rect">
            <a:avLst/>
          </a:prstGeom>
          <a:noFill/>
          <a:ln w="9525">
            <a:noFill/>
            <a:miter lim="800000"/>
            <a:headEnd/>
            <a:tailEnd/>
          </a:ln>
        </p:spPr>
        <p:txBody>
          <a:bodyPr>
            <a:spAutoFit/>
          </a:bodyPr>
          <a:lstStyle/>
          <a:p>
            <a:pPr>
              <a:spcBef>
                <a:spcPct val="50000"/>
              </a:spcBef>
              <a:defRPr/>
            </a:pPr>
            <a:r>
              <a:rPr lang="en-US" sz="1200" dirty="0" smtClean="0"/>
              <a:t>Kalberg</a:t>
            </a:r>
            <a:r>
              <a:rPr lang="en-US" sz="1200" dirty="0"/>
              <a:t>, J</a:t>
            </a:r>
            <a:r>
              <a:rPr lang="en-US" sz="1200" dirty="0" smtClean="0"/>
              <a:t>. R., Lane, K. L., </a:t>
            </a:r>
            <a:r>
              <a:rPr lang="en-US" sz="1200" dirty="0"/>
              <a:t>&amp; </a:t>
            </a:r>
            <a:r>
              <a:rPr lang="en-US" sz="1200" dirty="0" smtClean="0"/>
              <a:t>Menzies, H. M. </a:t>
            </a:r>
            <a:r>
              <a:rPr lang="en-US" sz="1200" dirty="0"/>
              <a:t>(2010). Using </a:t>
            </a:r>
            <a:r>
              <a:rPr lang="en-US" sz="1200" dirty="0" smtClean="0"/>
              <a:t>systematic screening procedures to identify students who are nonresponsive to primary prevention efforts: Integrating academic and behavioral measures.</a:t>
            </a:r>
            <a:r>
              <a:rPr lang="en-US" sz="1200" dirty="0"/>
              <a:t> </a:t>
            </a:r>
            <a:r>
              <a:rPr lang="en-US" sz="1200" i="1" dirty="0"/>
              <a:t>Education </a:t>
            </a:r>
            <a:r>
              <a:rPr lang="en-US" sz="1200" i="1" dirty="0" smtClean="0"/>
              <a:t>and </a:t>
            </a:r>
            <a:r>
              <a:rPr lang="en-US" sz="1200" i="1" dirty="0"/>
              <a:t>Treatment of Children</a:t>
            </a:r>
            <a:r>
              <a:rPr lang="en-US" sz="1200" i="1" dirty="0" smtClean="0"/>
              <a:t>, 33</a:t>
            </a:r>
            <a:r>
              <a:rPr lang="en-US" sz="1200" dirty="0" smtClean="0"/>
              <a:t>(4</a:t>
            </a:r>
            <a:r>
              <a:rPr lang="en-US" sz="1200" dirty="0"/>
              <a:t>), 561-584.</a:t>
            </a:r>
            <a:endParaRPr lang="en-US" sz="1200" i="1" dirty="0">
              <a:solidFill>
                <a:srgbClr val="002060"/>
              </a:solidFill>
              <a:latin typeface="+mn-lt"/>
            </a:endParaRPr>
          </a:p>
        </p:txBody>
      </p:sp>
    </p:spTree>
    <p:extLst>
      <p:ext uri="{BB962C8B-B14F-4D97-AF65-F5344CB8AC3E}">
        <p14:creationId xmlns:p14="http://schemas.microsoft.com/office/powerpoint/2010/main" val="56459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Dropbox</a:t>
            </a:r>
            <a:endParaRPr lang="en-US" dirty="0"/>
          </a:p>
        </p:txBody>
      </p:sp>
      <p:pic>
        <p:nvPicPr>
          <p:cNvPr id="15" name="Picture 14"/>
          <p:cNvPicPr>
            <a:picLocks noChangeAspect="1"/>
          </p:cNvPicPr>
          <p:nvPr/>
        </p:nvPicPr>
        <p:blipFill>
          <a:blip r:embed="rId3"/>
          <a:stretch>
            <a:fillRect/>
          </a:stretch>
        </p:blipFill>
        <p:spPr>
          <a:xfrm>
            <a:off x="7251405" y="131727"/>
            <a:ext cx="1734288" cy="1734288"/>
          </a:xfrm>
          <a:prstGeom prst="rect">
            <a:avLst/>
          </a:prstGeom>
        </p:spPr>
      </p:pic>
      <p:sp>
        <p:nvSpPr>
          <p:cNvPr id="8" name="Text Placeholder 5"/>
          <p:cNvSpPr txBox="1">
            <a:spLocks/>
          </p:cNvSpPr>
          <p:nvPr/>
        </p:nvSpPr>
        <p:spPr bwMode="auto">
          <a:xfrm>
            <a:off x="0" y="1562065"/>
            <a:ext cx="9144000" cy="221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SzPct val="70000"/>
              <a:buFont typeface="Courier New" panose="02070309020205020404" pitchFamily="49" charset="0"/>
              <a:buChar char="o"/>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Wingdings" panose="05000000000000000000" pitchFamily="2" charset="2"/>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defTabSz="914400">
              <a:lnSpc>
                <a:spcPct val="100000"/>
              </a:lnSpc>
              <a:spcBef>
                <a:spcPts val="600"/>
              </a:spcBef>
              <a:spcAft>
                <a:spcPts val="600"/>
              </a:spcAft>
              <a:buNone/>
            </a:pPr>
            <a:r>
              <a:rPr lang="en-US" b="1" dirty="0" smtClean="0"/>
              <a:t>As you work on documents from Dropbox today</a:t>
            </a:r>
            <a:r>
              <a:rPr lang="en-US" dirty="0" smtClean="0"/>
              <a:t>: </a:t>
            </a:r>
          </a:p>
          <a:p>
            <a:pPr lvl="1" defTabSz="914400">
              <a:lnSpc>
                <a:spcPct val="100000"/>
              </a:lnSpc>
              <a:spcBef>
                <a:spcPts val="600"/>
              </a:spcBef>
              <a:spcAft>
                <a:spcPts val="600"/>
              </a:spcAft>
            </a:pPr>
            <a:r>
              <a:rPr lang="en-US" dirty="0" smtClean="0"/>
              <a:t>Edit files in Word Online for simultaneous collaboration with your team </a:t>
            </a:r>
          </a:p>
          <a:p>
            <a:pPr marL="457200" lvl="1" indent="0" defTabSz="914400">
              <a:lnSpc>
                <a:spcPct val="100000"/>
              </a:lnSpc>
              <a:spcBef>
                <a:spcPts val="600"/>
              </a:spcBef>
              <a:spcAft>
                <a:spcPts val="600"/>
              </a:spcAft>
              <a:buNone/>
            </a:pPr>
            <a:endParaRPr lang="en-US" dirty="0" smtClean="0"/>
          </a:p>
          <a:p>
            <a:pPr lvl="1" defTabSz="914400">
              <a:lnSpc>
                <a:spcPct val="100000"/>
              </a:lnSpc>
              <a:spcBef>
                <a:spcPts val="600"/>
              </a:spcBef>
              <a:spcAft>
                <a:spcPts val="600"/>
              </a:spcAft>
            </a:pPr>
            <a:endParaRPr lang="en-US" dirty="0"/>
          </a:p>
          <a:p>
            <a:pPr lvl="1" defTabSz="914400">
              <a:lnSpc>
                <a:spcPct val="100000"/>
              </a:lnSpc>
              <a:spcBef>
                <a:spcPts val="600"/>
              </a:spcBef>
              <a:spcAft>
                <a:spcPts val="600"/>
              </a:spcAft>
            </a:pPr>
            <a:endParaRPr lang="en-US" dirty="0" smtClean="0"/>
          </a:p>
          <a:p>
            <a:pPr marL="457200" lvl="1" indent="0" defTabSz="914400">
              <a:lnSpc>
                <a:spcPct val="100000"/>
              </a:lnSpc>
              <a:spcBef>
                <a:spcPts val="600"/>
              </a:spcBef>
              <a:spcAft>
                <a:spcPts val="600"/>
              </a:spcAft>
              <a:buNone/>
            </a:pPr>
            <a:endParaRPr lang="en-US" dirty="0" smtClean="0"/>
          </a:p>
          <a:p>
            <a:pPr lvl="1" defTabSz="914400">
              <a:lnSpc>
                <a:spcPct val="100000"/>
              </a:lnSpc>
              <a:spcBef>
                <a:spcPts val="600"/>
              </a:spcBef>
              <a:spcAft>
                <a:spcPts val="600"/>
              </a:spcAft>
            </a:pPr>
            <a:r>
              <a:rPr lang="en-US" dirty="0" smtClean="0"/>
              <a:t>Copy and rename files so your school initials are at the beginning and today’s date is at the end of the file name.</a:t>
            </a:r>
          </a:p>
          <a:p>
            <a:pPr lvl="2" defTabSz="914400">
              <a:lnSpc>
                <a:spcPct val="100000"/>
              </a:lnSpc>
              <a:spcBef>
                <a:spcPts val="600"/>
              </a:spcBef>
              <a:spcAft>
                <a:spcPts val="600"/>
              </a:spcAft>
            </a:pPr>
            <a:r>
              <a:rPr lang="en-US" b="1" dirty="0" smtClean="0">
                <a:solidFill>
                  <a:srgbClr val="FF0000"/>
                </a:solidFill>
              </a:rPr>
              <a:t>XXES</a:t>
            </a:r>
            <a:r>
              <a:rPr lang="en-US" b="1" dirty="0" smtClean="0"/>
              <a:t> IM18 Ci3T Leadership Team Meeting Agenda </a:t>
            </a:r>
            <a:r>
              <a:rPr lang="en-US" b="1" dirty="0" smtClean="0">
                <a:solidFill>
                  <a:srgbClr val="FF0000"/>
                </a:solidFill>
              </a:rPr>
              <a:t>YYYY MM DD</a:t>
            </a:r>
            <a:r>
              <a:rPr lang="en-US" b="1" dirty="0" smtClean="0"/>
              <a:t>.docx</a:t>
            </a:r>
          </a:p>
        </p:txBody>
      </p:sp>
      <p:pic>
        <p:nvPicPr>
          <p:cNvPr id="9" name="Picture 8"/>
          <p:cNvPicPr>
            <a:picLocks noChangeAspect="1"/>
          </p:cNvPicPr>
          <p:nvPr/>
        </p:nvPicPr>
        <p:blipFill>
          <a:blip r:embed="rId4"/>
          <a:stretch>
            <a:fillRect/>
          </a:stretch>
        </p:blipFill>
        <p:spPr>
          <a:xfrm>
            <a:off x="441348" y="3501213"/>
            <a:ext cx="7238514" cy="1098977"/>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1996700" y="2637503"/>
            <a:ext cx="6518650" cy="628650"/>
            <a:chOff x="199735" y="4517893"/>
            <a:chExt cx="6518650" cy="628650"/>
          </a:xfrm>
        </p:grpSpPr>
        <p:pic>
          <p:nvPicPr>
            <p:cNvPr id="7" name="Picture 6"/>
            <p:cNvPicPr>
              <a:picLocks noChangeAspect="1"/>
            </p:cNvPicPr>
            <p:nvPr/>
          </p:nvPicPr>
          <p:blipFill rotWithShape="1">
            <a:blip r:embed="rId5"/>
            <a:srcRect r="65187"/>
            <a:stretch/>
          </p:blipFill>
          <p:spPr>
            <a:xfrm>
              <a:off x="199735" y="4517893"/>
              <a:ext cx="3849751" cy="62865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5"/>
            <a:srcRect l="75059"/>
            <a:stretch/>
          </p:blipFill>
          <p:spPr>
            <a:xfrm>
              <a:off x="3960315" y="4517893"/>
              <a:ext cx="2758070" cy="628650"/>
            </a:xfrm>
            <a:prstGeom prst="rect">
              <a:avLst/>
            </a:prstGeom>
            <a:ln>
              <a:noFill/>
            </a:ln>
            <a:effectLst>
              <a:outerShdw blurRad="292100" dist="139700" dir="2700000" algn="tl" rotWithShape="0">
                <a:srgbClr val="333333">
                  <a:alpha val="65000"/>
                </a:srgbClr>
              </a:outerShdw>
            </a:effectLst>
          </p:spPr>
        </p:pic>
      </p:grpSp>
      <p:sp>
        <p:nvSpPr>
          <p:cNvPr id="19" name="Bent-Up Arrow 18"/>
          <p:cNvSpPr/>
          <p:nvPr/>
        </p:nvSpPr>
        <p:spPr>
          <a:xfrm rot="5400000" flipV="1">
            <a:off x="7151491" y="3093335"/>
            <a:ext cx="1104457" cy="1134809"/>
          </a:xfrm>
          <a:prstGeom prst="bentUpArrow">
            <a:avLst/>
          </a:prstGeom>
          <a:solidFill>
            <a:srgbClr val="007EE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686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7" descr="10yellow"/>
          <p:cNvPicPr>
            <a:picLocks noChangeAspect="1" noChangeArrowheads="1"/>
          </p:cNvPicPr>
          <p:nvPr/>
        </p:nvPicPr>
        <p:blipFill>
          <a:blip r:embed="rId3" cstate="print"/>
          <a:srcRect/>
          <a:stretch>
            <a:fillRect/>
          </a:stretch>
        </p:blipFill>
        <p:spPr bwMode="auto">
          <a:xfrm>
            <a:off x="2318755" y="1933623"/>
            <a:ext cx="4501145" cy="1638315"/>
          </a:xfrm>
          <a:prstGeom prst="rect">
            <a:avLst/>
          </a:prstGeom>
          <a:noFill/>
          <a:ln w="9525">
            <a:noFill/>
            <a:miter lim="800000"/>
            <a:headEnd/>
            <a:tailEnd/>
          </a:ln>
        </p:spPr>
      </p:pic>
      <p:pic>
        <p:nvPicPr>
          <p:cNvPr id="25" name="Picture 46" descr="9yellow"/>
          <p:cNvPicPr>
            <a:picLocks noChangeAspect="1" noChangeArrowheads="1"/>
          </p:cNvPicPr>
          <p:nvPr/>
        </p:nvPicPr>
        <p:blipFill>
          <a:blip r:embed="rId4" cstate="print"/>
          <a:srcRect/>
          <a:stretch>
            <a:fillRect/>
          </a:stretch>
        </p:blipFill>
        <p:spPr bwMode="auto">
          <a:xfrm>
            <a:off x="2318755" y="1933623"/>
            <a:ext cx="4501145" cy="1638315"/>
          </a:xfrm>
          <a:prstGeom prst="rect">
            <a:avLst/>
          </a:prstGeom>
          <a:noFill/>
          <a:ln w="9525">
            <a:noFill/>
            <a:miter lim="800000"/>
            <a:headEnd/>
            <a:tailEnd/>
          </a:ln>
        </p:spPr>
      </p:pic>
      <p:pic>
        <p:nvPicPr>
          <p:cNvPr id="26" name="Picture 45" descr="8yellow"/>
          <p:cNvPicPr>
            <a:picLocks noChangeAspect="1" noChangeArrowheads="1"/>
          </p:cNvPicPr>
          <p:nvPr/>
        </p:nvPicPr>
        <p:blipFill>
          <a:blip r:embed="rId5" cstate="print"/>
          <a:srcRect/>
          <a:stretch>
            <a:fillRect/>
          </a:stretch>
        </p:blipFill>
        <p:spPr bwMode="auto">
          <a:xfrm>
            <a:off x="2318755" y="1933623"/>
            <a:ext cx="4501145" cy="1638315"/>
          </a:xfrm>
          <a:prstGeom prst="rect">
            <a:avLst/>
          </a:prstGeom>
          <a:noFill/>
          <a:ln w="9525">
            <a:noFill/>
            <a:miter lim="800000"/>
            <a:headEnd/>
            <a:tailEnd/>
          </a:ln>
        </p:spPr>
      </p:pic>
      <p:pic>
        <p:nvPicPr>
          <p:cNvPr id="27" name="Picture 44" descr="7yellow"/>
          <p:cNvPicPr>
            <a:picLocks noChangeAspect="1" noChangeArrowheads="1"/>
          </p:cNvPicPr>
          <p:nvPr/>
        </p:nvPicPr>
        <p:blipFill>
          <a:blip r:embed="rId6" cstate="print"/>
          <a:srcRect/>
          <a:stretch>
            <a:fillRect/>
          </a:stretch>
        </p:blipFill>
        <p:spPr bwMode="auto">
          <a:xfrm>
            <a:off x="2318755" y="1933623"/>
            <a:ext cx="4501145" cy="1638315"/>
          </a:xfrm>
          <a:prstGeom prst="rect">
            <a:avLst/>
          </a:prstGeom>
          <a:noFill/>
          <a:ln w="9525">
            <a:noFill/>
            <a:miter lim="800000"/>
            <a:headEnd/>
            <a:tailEnd/>
          </a:ln>
        </p:spPr>
      </p:pic>
      <p:pic>
        <p:nvPicPr>
          <p:cNvPr id="28" name="Picture 43" descr="6yellow"/>
          <p:cNvPicPr>
            <a:picLocks noChangeAspect="1" noChangeArrowheads="1"/>
          </p:cNvPicPr>
          <p:nvPr/>
        </p:nvPicPr>
        <p:blipFill>
          <a:blip r:embed="rId7" cstate="print"/>
          <a:srcRect/>
          <a:stretch>
            <a:fillRect/>
          </a:stretch>
        </p:blipFill>
        <p:spPr bwMode="auto">
          <a:xfrm>
            <a:off x="2318755" y="1933623"/>
            <a:ext cx="4501145" cy="1638315"/>
          </a:xfrm>
          <a:prstGeom prst="rect">
            <a:avLst/>
          </a:prstGeom>
          <a:noFill/>
          <a:ln w="9525">
            <a:noFill/>
            <a:miter lim="800000"/>
            <a:headEnd/>
            <a:tailEnd/>
          </a:ln>
        </p:spPr>
      </p:pic>
      <p:pic>
        <p:nvPicPr>
          <p:cNvPr id="29" name="Picture 41" descr="5yellow"/>
          <p:cNvPicPr>
            <a:picLocks noChangeAspect="1" noChangeArrowheads="1"/>
          </p:cNvPicPr>
          <p:nvPr/>
        </p:nvPicPr>
        <p:blipFill>
          <a:blip r:embed="rId8" cstate="print"/>
          <a:srcRect/>
          <a:stretch>
            <a:fillRect/>
          </a:stretch>
        </p:blipFill>
        <p:spPr bwMode="auto">
          <a:xfrm>
            <a:off x="2318755" y="1933623"/>
            <a:ext cx="4501145" cy="1638315"/>
          </a:xfrm>
          <a:prstGeom prst="rect">
            <a:avLst/>
          </a:prstGeom>
          <a:noFill/>
          <a:ln w="9525">
            <a:noFill/>
            <a:miter lim="800000"/>
            <a:headEnd/>
            <a:tailEnd/>
          </a:ln>
        </p:spPr>
      </p:pic>
      <p:pic>
        <p:nvPicPr>
          <p:cNvPr id="30" name="Picture 40" descr="4yellow"/>
          <p:cNvPicPr>
            <a:picLocks noChangeAspect="1" noChangeArrowheads="1"/>
          </p:cNvPicPr>
          <p:nvPr/>
        </p:nvPicPr>
        <p:blipFill>
          <a:blip r:embed="rId9" cstate="print"/>
          <a:srcRect/>
          <a:stretch>
            <a:fillRect/>
          </a:stretch>
        </p:blipFill>
        <p:spPr bwMode="auto">
          <a:xfrm>
            <a:off x="2318755" y="1933623"/>
            <a:ext cx="4501145" cy="1638315"/>
          </a:xfrm>
          <a:prstGeom prst="rect">
            <a:avLst/>
          </a:prstGeom>
          <a:noFill/>
          <a:ln w="9525">
            <a:noFill/>
            <a:miter lim="800000"/>
            <a:headEnd/>
            <a:tailEnd/>
          </a:ln>
        </p:spPr>
      </p:pic>
      <p:pic>
        <p:nvPicPr>
          <p:cNvPr id="31" name="Picture 39" descr="3yellow"/>
          <p:cNvPicPr>
            <a:picLocks noChangeAspect="1" noChangeArrowheads="1"/>
          </p:cNvPicPr>
          <p:nvPr/>
        </p:nvPicPr>
        <p:blipFill>
          <a:blip r:embed="rId10" cstate="print"/>
          <a:srcRect/>
          <a:stretch>
            <a:fillRect/>
          </a:stretch>
        </p:blipFill>
        <p:spPr bwMode="auto">
          <a:xfrm>
            <a:off x="2318755" y="1933623"/>
            <a:ext cx="4501145" cy="1638315"/>
          </a:xfrm>
          <a:prstGeom prst="rect">
            <a:avLst/>
          </a:prstGeom>
          <a:noFill/>
          <a:ln w="9525">
            <a:noFill/>
            <a:miter lim="800000"/>
            <a:headEnd/>
            <a:tailEnd/>
          </a:ln>
        </p:spPr>
      </p:pic>
      <p:pic>
        <p:nvPicPr>
          <p:cNvPr id="32" name="Picture 38" descr="2yellow"/>
          <p:cNvPicPr>
            <a:picLocks noChangeAspect="1" noChangeArrowheads="1"/>
          </p:cNvPicPr>
          <p:nvPr/>
        </p:nvPicPr>
        <p:blipFill>
          <a:blip r:embed="rId11" cstate="print"/>
          <a:srcRect/>
          <a:stretch>
            <a:fillRect/>
          </a:stretch>
        </p:blipFill>
        <p:spPr bwMode="auto">
          <a:xfrm>
            <a:off x="2318755" y="1933623"/>
            <a:ext cx="4501145" cy="1638315"/>
          </a:xfrm>
          <a:prstGeom prst="rect">
            <a:avLst/>
          </a:prstGeom>
          <a:noFill/>
          <a:ln w="9525">
            <a:noFill/>
            <a:miter lim="800000"/>
            <a:headEnd/>
            <a:tailEnd/>
          </a:ln>
        </p:spPr>
      </p:pic>
      <p:pic>
        <p:nvPicPr>
          <p:cNvPr id="33" name="Picture 33" descr="1yellow"/>
          <p:cNvPicPr>
            <a:picLocks noChangeAspect="1" noChangeArrowheads="1"/>
          </p:cNvPicPr>
          <p:nvPr/>
        </p:nvPicPr>
        <p:blipFill>
          <a:blip r:embed="rId12" cstate="print"/>
          <a:srcRect/>
          <a:stretch>
            <a:fillRect/>
          </a:stretch>
        </p:blipFill>
        <p:spPr bwMode="auto">
          <a:xfrm>
            <a:off x="2318755" y="1933623"/>
            <a:ext cx="4501145" cy="1638315"/>
          </a:xfrm>
          <a:prstGeom prst="rect">
            <a:avLst/>
          </a:prstGeom>
          <a:noFill/>
          <a:ln w="9525">
            <a:noFill/>
            <a:miter lim="800000"/>
            <a:headEnd/>
            <a:tailEnd/>
          </a:ln>
        </p:spPr>
      </p:pic>
      <p:pic>
        <p:nvPicPr>
          <p:cNvPr id="34" name="Picture 36" descr="30seconds_yellow"/>
          <p:cNvPicPr>
            <a:picLocks noChangeAspect="1" noChangeArrowheads="1"/>
          </p:cNvPicPr>
          <p:nvPr/>
        </p:nvPicPr>
        <p:blipFill>
          <a:blip r:embed="rId13" cstate="print"/>
          <a:srcRect/>
          <a:stretch>
            <a:fillRect/>
          </a:stretch>
        </p:blipFill>
        <p:spPr bwMode="auto">
          <a:xfrm>
            <a:off x="2318755" y="1933623"/>
            <a:ext cx="4501145" cy="1638315"/>
          </a:xfrm>
          <a:prstGeom prst="rect">
            <a:avLst/>
          </a:prstGeom>
          <a:noFill/>
          <a:ln w="9525">
            <a:noFill/>
            <a:miter lim="800000"/>
            <a:headEnd/>
            <a:tailEnd/>
          </a:ln>
        </p:spPr>
      </p:pic>
      <p:pic>
        <p:nvPicPr>
          <p:cNvPr id="35" name="Picture 32" descr="00seconds_yellow"/>
          <p:cNvPicPr>
            <a:picLocks noChangeAspect="1" noChangeArrowheads="1"/>
          </p:cNvPicPr>
          <p:nvPr/>
        </p:nvPicPr>
        <p:blipFill>
          <a:blip r:embed="rId14" cstate="print"/>
          <a:srcRect/>
          <a:stretch>
            <a:fillRect/>
          </a:stretch>
        </p:blipFill>
        <p:spPr bwMode="auto">
          <a:xfrm>
            <a:off x="2318755" y="1933623"/>
            <a:ext cx="4501145" cy="1638315"/>
          </a:xfrm>
          <a:prstGeom prst="rect">
            <a:avLst/>
          </a:prstGeom>
          <a:noFill/>
          <a:ln w="9525">
            <a:noFill/>
            <a:miter lim="800000"/>
            <a:headEnd/>
            <a:tailEnd/>
          </a:ln>
        </p:spPr>
      </p:pic>
      <p:sp>
        <p:nvSpPr>
          <p:cNvPr id="36" name="TextBox 35"/>
          <p:cNvSpPr txBox="1"/>
          <p:nvPr/>
        </p:nvSpPr>
        <p:spPr>
          <a:xfrm>
            <a:off x="1785645" y="240852"/>
            <a:ext cx="5862930" cy="1692771"/>
          </a:xfrm>
          <a:prstGeom prst="rect">
            <a:avLst/>
          </a:prstGeom>
          <a:noFill/>
        </p:spPr>
        <p:txBody>
          <a:bodyPr wrap="square" rtlCol="0">
            <a:spAutoFit/>
          </a:bodyPr>
          <a:lstStyle/>
          <a:p>
            <a:r>
              <a:rPr lang="en-US" sz="4000" dirty="0" smtClean="0">
                <a:solidFill>
                  <a:prstClr val="black"/>
                </a:solidFill>
              </a:rPr>
              <a:t>Let’s talk… </a:t>
            </a:r>
            <a:r>
              <a:rPr lang="en-US" sz="3600" dirty="0" smtClean="0">
                <a:solidFill>
                  <a:schemeClr val="accent1"/>
                </a:solidFill>
              </a:rPr>
              <a:t>And make plans!</a:t>
            </a:r>
            <a:endParaRPr lang="en-US" sz="4000" dirty="0" smtClean="0">
              <a:solidFill>
                <a:schemeClr val="accent1"/>
              </a:solidFill>
            </a:endParaRPr>
          </a:p>
          <a:p>
            <a:pPr marL="342900" indent="-342900">
              <a:buFont typeface="Arial" panose="020B0604020202020204" pitchFamily="34" charset="0"/>
              <a:buChar char="•"/>
            </a:pPr>
            <a:r>
              <a:rPr lang="en-US" sz="3200" dirty="0">
                <a:solidFill>
                  <a:prstClr val="black"/>
                </a:solidFill>
              </a:rPr>
              <a:t>Discuss and list questions on screening </a:t>
            </a:r>
            <a:r>
              <a:rPr lang="en-US" sz="3200" dirty="0" smtClean="0">
                <a:solidFill>
                  <a:prstClr val="black"/>
                </a:solidFill>
              </a:rPr>
              <a:t>procedures.</a:t>
            </a:r>
            <a:endParaRPr lang="en-US" sz="2800" dirty="0"/>
          </a:p>
        </p:txBody>
      </p:sp>
    </p:spTree>
    <p:extLst>
      <p:ext uri="{BB962C8B-B14F-4D97-AF65-F5344CB8AC3E}">
        <p14:creationId xmlns:p14="http://schemas.microsoft.com/office/powerpoint/2010/main" val="86806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dirty="0"/>
              <a:t>Using Screening Data to Inform Instruction</a:t>
            </a:r>
            <a:endParaRPr lang="en-US" dirty="0" smtClean="0"/>
          </a:p>
        </p:txBody>
      </p:sp>
      <p:sp>
        <p:nvSpPr>
          <p:cNvPr id="91139" name="Text Placeholder 3"/>
          <p:cNvSpPr>
            <a:spLocks noGrp="1"/>
          </p:cNvSpPr>
          <p:nvPr>
            <p:ph type="body" idx="1"/>
          </p:nvPr>
        </p:nvSpPr>
        <p:spPr>
          <a:xfrm>
            <a:off x="623887" y="4589464"/>
            <a:ext cx="7988267" cy="1500187"/>
          </a:xfrm>
        </p:spPr>
        <p:txBody>
          <a:bodyPr/>
          <a:lstStyle/>
          <a:p>
            <a:pPr>
              <a:lnSpc>
                <a:spcPct val="100000"/>
              </a:lnSpc>
              <a:spcBef>
                <a:spcPts val="0"/>
              </a:spcBef>
            </a:pPr>
            <a:r>
              <a:rPr lang="en-US" dirty="0">
                <a:solidFill>
                  <a:schemeClr val="tx1">
                    <a:lumMod val="75000"/>
                    <a:lumOff val="25000"/>
                  </a:schemeClr>
                </a:solidFill>
              </a:rPr>
              <a:t>Considerations for</a:t>
            </a:r>
          </a:p>
          <a:p>
            <a:pPr marL="342900" indent="-342900">
              <a:lnSpc>
                <a:spcPct val="100000"/>
              </a:lnSpc>
              <a:spcBef>
                <a:spcPts val="0"/>
              </a:spcBef>
              <a:buFont typeface="Arial" panose="020B0604020202020204" pitchFamily="34" charset="0"/>
              <a:buChar char="•"/>
            </a:pPr>
            <a:r>
              <a:rPr lang="en-US" dirty="0">
                <a:solidFill>
                  <a:schemeClr val="tx1">
                    <a:lumMod val="75000"/>
                    <a:lumOff val="25000"/>
                  </a:schemeClr>
                </a:solidFill>
              </a:rPr>
              <a:t>Primary (Tier 1) Prevention Efforts</a:t>
            </a:r>
          </a:p>
          <a:p>
            <a:pPr marL="342900" indent="-342900">
              <a:lnSpc>
                <a:spcPct val="100000"/>
              </a:lnSpc>
              <a:spcBef>
                <a:spcPts val="0"/>
              </a:spcBef>
              <a:buFont typeface="Arial" panose="020B0604020202020204" pitchFamily="34" charset="0"/>
              <a:buChar char="•"/>
            </a:pPr>
            <a:r>
              <a:rPr lang="en-US" b="1" dirty="0">
                <a:solidFill>
                  <a:schemeClr val="accent1"/>
                </a:solidFill>
              </a:rPr>
              <a:t>Teacher-Delivered, Low-Intensity Supports</a:t>
            </a:r>
          </a:p>
          <a:p>
            <a:pPr marL="342900" indent="-342900">
              <a:lnSpc>
                <a:spcPct val="100000"/>
              </a:lnSpc>
              <a:spcBef>
                <a:spcPts val="0"/>
              </a:spcBef>
              <a:buFont typeface="Arial" panose="020B0604020202020204" pitchFamily="34" charset="0"/>
              <a:buChar char="•"/>
            </a:pPr>
            <a:r>
              <a:rPr lang="en-US" dirty="0">
                <a:solidFill>
                  <a:schemeClr val="tx1">
                    <a:lumMod val="75000"/>
                    <a:lumOff val="25000"/>
                  </a:schemeClr>
                </a:solidFill>
              </a:rPr>
              <a:t>Secondary (Tier 2) and Tertiary (Tier 3) Supports</a:t>
            </a:r>
          </a:p>
        </p:txBody>
      </p:sp>
      <p:sp>
        <p:nvSpPr>
          <p:cNvPr id="10" name="TextBox 9"/>
          <p:cNvSpPr txBox="1">
            <a:spLocks noChangeArrowheads="1"/>
          </p:cNvSpPr>
          <p:nvPr/>
        </p:nvSpPr>
        <p:spPr bwMode="auto">
          <a:xfrm>
            <a:off x="3442995" y="6303990"/>
            <a:ext cx="4685333" cy="408623"/>
          </a:xfrm>
          <a:prstGeom prst="roundRect">
            <a:avLst/>
          </a:prstGeom>
          <a:solidFill>
            <a:srgbClr val="9F4C2A">
              <a:alpha val="20000"/>
            </a:srgbClr>
          </a:solidFill>
          <a:ln w="9525" cap="flat" cmpd="sng" algn="ctr">
            <a:solidFill>
              <a:srgbClr val="620C0D"/>
            </a:solidFill>
            <a:prstDash val="solid"/>
            <a:round/>
            <a:headEnd type="none" w="med" len="med"/>
            <a:tailEnd type="none" w="med" len="med"/>
          </a:ln>
          <a:extLst/>
        </p:spPr>
        <p:style>
          <a:lnRef idx="0">
            <a:scrgbClr r="0" g="0" b="0"/>
          </a:lnRef>
          <a:fillRef idx="0">
            <a:scrgbClr r="0" g="0" b="0"/>
          </a:fillRef>
          <a:effectRef idx="0">
            <a:scrgbClr r="0" g="0" b="0"/>
          </a:effectRef>
          <a:fontRef idx="minor">
            <a:schemeClr val="accent2"/>
          </a:fontRef>
        </p:style>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sz="1600" dirty="0">
                <a:solidFill>
                  <a:srgbClr val="620C0D"/>
                </a:solidFill>
              </a:rPr>
              <a:t>s</a:t>
            </a:r>
            <a:r>
              <a:rPr lang="en-US" sz="1600" dirty="0" smtClean="0">
                <a:solidFill>
                  <a:srgbClr val="620C0D"/>
                </a:solidFill>
              </a:rPr>
              <a:t>ee</a:t>
            </a:r>
            <a:r>
              <a:rPr lang="en-US" dirty="0" smtClean="0">
                <a:solidFill>
                  <a:srgbClr val="620C0D"/>
                </a:solidFill>
              </a:rPr>
              <a:t> </a:t>
            </a:r>
            <a:r>
              <a:rPr lang="en-US" dirty="0">
                <a:solidFill>
                  <a:srgbClr val="620C0D"/>
                </a:solidFill>
              </a:rPr>
              <a:t>Lane, Menzies,  Bruhn, and </a:t>
            </a:r>
            <a:r>
              <a:rPr lang="en-US" dirty="0" err="1">
                <a:solidFill>
                  <a:srgbClr val="620C0D"/>
                </a:solidFill>
              </a:rPr>
              <a:t>Crnobori</a:t>
            </a:r>
            <a:r>
              <a:rPr lang="en-US" dirty="0">
                <a:solidFill>
                  <a:srgbClr val="620C0D"/>
                </a:solidFill>
              </a:rPr>
              <a:t> </a:t>
            </a:r>
            <a:r>
              <a:rPr lang="en-US" dirty="0" smtClean="0">
                <a:solidFill>
                  <a:srgbClr val="620C0D"/>
                </a:solidFill>
              </a:rPr>
              <a:t>(</a:t>
            </a:r>
            <a:r>
              <a:rPr lang="en-US" dirty="0">
                <a:solidFill>
                  <a:srgbClr val="620C0D"/>
                </a:solidFill>
              </a:rPr>
              <a:t>2011)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0745" y="5484651"/>
            <a:ext cx="959685" cy="1263975"/>
          </a:xfrm>
          <a:prstGeom prst="rect">
            <a:avLst/>
          </a:prstGeom>
        </p:spPr>
      </p:pic>
    </p:spTree>
    <p:extLst>
      <p:ext uri="{BB962C8B-B14F-4D97-AF65-F5344CB8AC3E}">
        <p14:creationId xmlns:p14="http://schemas.microsoft.com/office/powerpoint/2010/main" val="4144634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this class….</a:t>
            </a:r>
            <a:endParaRPr lang="en-US" dirty="0"/>
          </a:p>
        </p:txBody>
      </p:sp>
      <p:sp>
        <p:nvSpPr>
          <p:cNvPr id="3" name="Content Placeholder 2"/>
          <p:cNvSpPr>
            <a:spLocks noGrp="1"/>
          </p:cNvSpPr>
          <p:nvPr>
            <p:ph idx="4294967295"/>
          </p:nvPr>
        </p:nvSpPr>
        <p:spPr>
          <a:xfrm>
            <a:off x="6307296" y="1436688"/>
            <a:ext cx="2752725" cy="4979987"/>
          </a:xfrm>
          <a:solidFill>
            <a:schemeClr val="bg1"/>
          </a:solidFill>
        </p:spPr>
        <p:txBody>
          <a:bodyPr/>
          <a:lstStyle/>
          <a:p>
            <a:pPr marL="0" indent="0" algn="ctr">
              <a:lnSpc>
                <a:spcPct val="100000"/>
              </a:lnSpc>
              <a:spcBef>
                <a:spcPts val="0"/>
              </a:spcBef>
              <a:buNone/>
            </a:pPr>
            <a:r>
              <a:rPr lang="en-US" b="1" dirty="0" smtClean="0"/>
              <a:t>Classroom Management</a:t>
            </a:r>
          </a:p>
          <a:p>
            <a:pPr marL="0" indent="0" algn="ctr">
              <a:lnSpc>
                <a:spcPct val="100000"/>
              </a:lnSpc>
              <a:spcBef>
                <a:spcPts val="0"/>
              </a:spcBef>
              <a:buNone/>
            </a:pPr>
            <a:r>
              <a:rPr lang="en-US" b="1" dirty="0" smtClean="0"/>
              <a:t>Practices</a:t>
            </a:r>
          </a:p>
          <a:p>
            <a:r>
              <a:rPr lang="en-US" dirty="0"/>
              <a:t>Classroom Climate</a:t>
            </a:r>
          </a:p>
          <a:p>
            <a:r>
              <a:rPr lang="en-US" dirty="0"/>
              <a:t>Physical Room Arrangement</a:t>
            </a:r>
          </a:p>
          <a:p>
            <a:r>
              <a:rPr lang="en-US" dirty="0"/>
              <a:t>Routines and Procedures</a:t>
            </a:r>
          </a:p>
          <a:p>
            <a:r>
              <a:rPr lang="en-US" dirty="0"/>
              <a:t>Managing Paper Work</a:t>
            </a:r>
          </a:p>
          <a:p>
            <a:endParaRPr lang="en-US" dirty="0"/>
          </a:p>
        </p:txBody>
      </p:sp>
      <p:cxnSp>
        <p:nvCxnSpPr>
          <p:cNvPr id="10" name="Straight Connector 9"/>
          <p:cNvCxnSpPr/>
          <p:nvPr/>
        </p:nvCxnSpPr>
        <p:spPr>
          <a:xfrm flipV="1">
            <a:off x="6458574" y="2799514"/>
            <a:ext cx="2424793" cy="0"/>
          </a:xfrm>
          <a:prstGeom prst="line">
            <a:avLst/>
          </a:prstGeom>
          <a:ln>
            <a:solidFill>
              <a:schemeClr val="accent5">
                <a:lumMod val="75000"/>
              </a:schemeClr>
            </a:solidFill>
          </a:ln>
        </p:spPr>
        <p:style>
          <a:lnRef idx="3">
            <a:schemeClr val="accent1"/>
          </a:lnRef>
          <a:fillRef idx="0">
            <a:schemeClr val="accent1"/>
          </a:fillRef>
          <a:effectRef idx="2">
            <a:schemeClr val="accent1"/>
          </a:effectRef>
          <a:fontRef idx="minor">
            <a:schemeClr val="tx1"/>
          </a:fontRef>
        </p:style>
      </p:cxnSp>
      <p:grpSp>
        <p:nvGrpSpPr>
          <p:cNvPr id="17" name="Group 16"/>
          <p:cNvGrpSpPr/>
          <p:nvPr/>
        </p:nvGrpSpPr>
        <p:grpSpPr>
          <a:xfrm>
            <a:off x="5984078" y="1373318"/>
            <a:ext cx="2939746" cy="5284156"/>
            <a:chOff x="5984078" y="1373318"/>
            <a:chExt cx="2939746" cy="5284156"/>
          </a:xfrm>
        </p:grpSpPr>
        <p:sp>
          <p:nvSpPr>
            <p:cNvPr id="5" name="Content Placeholder 2"/>
            <p:cNvSpPr txBox="1">
              <a:spLocks/>
            </p:cNvSpPr>
            <p:nvPr/>
          </p:nvSpPr>
          <p:spPr>
            <a:xfrm>
              <a:off x="5984078" y="1373318"/>
              <a:ext cx="2939746" cy="5284156"/>
            </a:xfrm>
            <a:prstGeom prst="rect">
              <a:avLst/>
            </a:prstGeom>
            <a:solidFill>
              <a:schemeClr val="bg1"/>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dirty="0" smtClean="0"/>
                <a:t>Low-Intensity </a:t>
              </a:r>
              <a:r>
                <a:rPr lang="en-US" sz="2100" dirty="0"/>
                <a:t>Strategies</a:t>
              </a:r>
            </a:p>
            <a:p>
              <a:endParaRPr lang="en-US" sz="2100" dirty="0"/>
            </a:p>
          </p:txBody>
        </p:sp>
        <p:sp>
          <p:nvSpPr>
            <p:cNvPr id="8" name="Freeform 7"/>
            <p:cNvSpPr/>
            <p:nvPr/>
          </p:nvSpPr>
          <p:spPr>
            <a:xfrm>
              <a:off x="6531434" y="1837740"/>
              <a:ext cx="1784225" cy="646830"/>
            </a:xfrm>
            <a:custGeom>
              <a:avLst/>
              <a:gdLst>
                <a:gd name="connsiteX0" fmla="*/ 0 w 1784225"/>
                <a:gd name="connsiteY0" fmla="*/ 107807 h 646830"/>
                <a:gd name="connsiteX1" fmla="*/ 107807 w 1784225"/>
                <a:gd name="connsiteY1" fmla="*/ 0 h 646830"/>
                <a:gd name="connsiteX2" fmla="*/ 1676418 w 1784225"/>
                <a:gd name="connsiteY2" fmla="*/ 0 h 646830"/>
                <a:gd name="connsiteX3" fmla="*/ 1784225 w 1784225"/>
                <a:gd name="connsiteY3" fmla="*/ 107807 h 646830"/>
                <a:gd name="connsiteX4" fmla="*/ 1784225 w 1784225"/>
                <a:gd name="connsiteY4" fmla="*/ 539023 h 646830"/>
                <a:gd name="connsiteX5" fmla="*/ 1676418 w 1784225"/>
                <a:gd name="connsiteY5" fmla="*/ 646830 h 646830"/>
                <a:gd name="connsiteX6" fmla="*/ 107807 w 1784225"/>
                <a:gd name="connsiteY6" fmla="*/ 646830 h 646830"/>
                <a:gd name="connsiteX7" fmla="*/ 0 w 1784225"/>
                <a:gd name="connsiteY7" fmla="*/ 539023 h 646830"/>
                <a:gd name="connsiteX8" fmla="*/ 0 w 1784225"/>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225" h="646830">
                  <a:moveTo>
                    <a:pt x="0" y="107807"/>
                  </a:moveTo>
                  <a:cubicBezTo>
                    <a:pt x="0" y="48267"/>
                    <a:pt x="48267" y="0"/>
                    <a:pt x="107807" y="0"/>
                  </a:cubicBezTo>
                  <a:lnTo>
                    <a:pt x="1676418" y="0"/>
                  </a:lnTo>
                  <a:cubicBezTo>
                    <a:pt x="1735958" y="0"/>
                    <a:pt x="1784225" y="48267"/>
                    <a:pt x="1784225" y="107807"/>
                  </a:cubicBezTo>
                  <a:lnTo>
                    <a:pt x="1784225" y="539023"/>
                  </a:lnTo>
                  <a:cubicBezTo>
                    <a:pt x="1784225" y="598563"/>
                    <a:pt x="1735958" y="646830"/>
                    <a:pt x="1676418"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0156" tIns="65866" rIns="100156" bIns="65866" numCol="1" spcCol="1270" anchor="ctr" anchorCtr="0">
              <a:noAutofit/>
            </a:bodyPr>
            <a:lstStyle/>
            <a:p>
              <a:pPr lvl="0" algn="ctr" defTabSz="800100" rtl="0">
                <a:lnSpc>
                  <a:spcPct val="90000"/>
                </a:lnSpc>
                <a:spcBef>
                  <a:spcPct val="0"/>
                </a:spcBef>
                <a:spcAft>
                  <a:spcPct val="35000"/>
                </a:spcAft>
              </a:pPr>
              <a:r>
                <a:rPr lang="en-US" kern="1200" dirty="0" smtClean="0">
                  <a:latin typeface="Arial" panose="020B0604020202020204" pitchFamily="34" charset="0"/>
                  <a:cs typeface="Arial" panose="020B0604020202020204" pitchFamily="34" charset="0"/>
                </a:rPr>
                <a:t>Opportunities to Respond</a:t>
              </a:r>
              <a:endParaRPr lang="en-US" kern="1200" dirty="0">
                <a:latin typeface="Arial" panose="020B0604020202020204" pitchFamily="34" charset="0"/>
                <a:cs typeface="Arial" panose="020B0604020202020204" pitchFamily="34" charset="0"/>
              </a:endParaRPr>
            </a:p>
          </p:txBody>
        </p:sp>
        <p:sp>
          <p:nvSpPr>
            <p:cNvPr id="9" name="Freeform 8"/>
            <p:cNvSpPr/>
            <p:nvPr/>
          </p:nvSpPr>
          <p:spPr>
            <a:xfrm>
              <a:off x="6531434" y="2499310"/>
              <a:ext cx="1784225" cy="646830"/>
            </a:xfrm>
            <a:custGeom>
              <a:avLst/>
              <a:gdLst>
                <a:gd name="connsiteX0" fmla="*/ 0 w 1784225"/>
                <a:gd name="connsiteY0" fmla="*/ 107807 h 646830"/>
                <a:gd name="connsiteX1" fmla="*/ 107807 w 1784225"/>
                <a:gd name="connsiteY1" fmla="*/ 0 h 646830"/>
                <a:gd name="connsiteX2" fmla="*/ 1676418 w 1784225"/>
                <a:gd name="connsiteY2" fmla="*/ 0 h 646830"/>
                <a:gd name="connsiteX3" fmla="*/ 1784225 w 1784225"/>
                <a:gd name="connsiteY3" fmla="*/ 107807 h 646830"/>
                <a:gd name="connsiteX4" fmla="*/ 1784225 w 1784225"/>
                <a:gd name="connsiteY4" fmla="*/ 539023 h 646830"/>
                <a:gd name="connsiteX5" fmla="*/ 1676418 w 1784225"/>
                <a:gd name="connsiteY5" fmla="*/ 646830 h 646830"/>
                <a:gd name="connsiteX6" fmla="*/ 107807 w 1784225"/>
                <a:gd name="connsiteY6" fmla="*/ 646830 h 646830"/>
                <a:gd name="connsiteX7" fmla="*/ 0 w 1784225"/>
                <a:gd name="connsiteY7" fmla="*/ 539023 h 646830"/>
                <a:gd name="connsiteX8" fmla="*/ 0 w 1784225"/>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225" h="646830">
                  <a:moveTo>
                    <a:pt x="0" y="107807"/>
                  </a:moveTo>
                  <a:cubicBezTo>
                    <a:pt x="0" y="48267"/>
                    <a:pt x="48267" y="0"/>
                    <a:pt x="107807" y="0"/>
                  </a:cubicBezTo>
                  <a:lnTo>
                    <a:pt x="1676418" y="0"/>
                  </a:lnTo>
                  <a:cubicBezTo>
                    <a:pt x="1735958" y="0"/>
                    <a:pt x="1784225" y="48267"/>
                    <a:pt x="1784225" y="107807"/>
                  </a:cubicBezTo>
                  <a:lnTo>
                    <a:pt x="1784225" y="539023"/>
                  </a:lnTo>
                  <a:cubicBezTo>
                    <a:pt x="1784225" y="598563"/>
                    <a:pt x="1735958" y="646830"/>
                    <a:pt x="1676418"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0156" tIns="65866" rIns="100156" bIns="65866" numCol="1" spcCol="1270" anchor="ctr" anchorCtr="0">
              <a:noAutofit/>
            </a:bodyPr>
            <a:lstStyle/>
            <a:p>
              <a:pPr lvl="0" algn="ctr" defTabSz="800100" rtl="0">
                <a:lnSpc>
                  <a:spcPct val="90000"/>
                </a:lnSpc>
                <a:spcBef>
                  <a:spcPct val="0"/>
                </a:spcBef>
                <a:spcAft>
                  <a:spcPct val="35000"/>
                </a:spcAft>
              </a:pPr>
              <a:r>
                <a:rPr lang="en-US" kern="1200" dirty="0" smtClean="0">
                  <a:latin typeface="Arial" panose="020B0604020202020204" pitchFamily="34" charset="0"/>
                  <a:cs typeface="Arial" panose="020B0604020202020204" pitchFamily="34" charset="0"/>
                </a:rPr>
                <a:t>Behavior-Specific Praise</a:t>
              </a:r>
              <a:endParaRPr lang="en-US" kern="1200" dirty="0">
                <a:latin typeface="Arial" panose="020B0604020202020204" pitchFamily="34" charset="0"/>
                <a:cs typeface="Arial" panose="020B0604020202020204" pitchFamily="34" charset="0"/>
              </a:endParaRPr>
            </a:p>
          </p:txBody>
        </p:sp>
        <p:sp>
          <p:nvSpPr>
            <p:cNvPr id="12" name="Freeform 11"/>
            <p:cNvSpPr/>
            <p:nvPr/>
          </p:nvSpPr>
          <p:spPr>
            <a:xfrm>
              <a:off x="6531434" y="3160880"/>
              <a:ext cx="1819866" cy="646830"/>
            </a:xfrm>
            <a:custGeom>
              <a:avLst/>
              <a:gdLst>
                <a:gd name="connsiteX0" fmla="*/ 0 w 1819866"/>
                <a:gd name="connsiteY0" fmla="*/ 107807 h 646830"/>
                <a:gd name="connsiteX1" fmla="*/ 107807 w 1819866"/>
                <a:gd name="connsiteY1" fmla="*/ 0 h 646830"/>
                <a:gd name="connsiteX2" fmla="*/ 1712059 w 1819866"/>
                <a:gd name="connsiteY2" fmla="*/ 0 h 646830"/>
                <a:gd name="connsiteX3" fmla="*/ 1819866 w 1819866"/>
                <a:gd name="connsiteY3" fmla="*/ 107807 h 646830"/>
                <a:gd name="connsiteX4" fmla="*/ 1819866 w 1819866"/>
                <a:gd name="connsiteY4" fmla="*/ 539023 h 646830"/>
                <a:gd name="connsiteX5" fmla="*/ 1712059 w 1819866"/>
                <a:gd name="connsiteY5" fmla="*/ 646830 h 646830"/>
                <a:gd name="connsiteX6" fmla="*/ 107807 w 1819866"/>
                <a:gd name="connsiteY6" fmla="*/ 646830 h 646830"/>
                <a:gd name="connsiteX7" fmla="*/ 0 w 1819866"/>
                <a:gd name="connsiteY7" fmla="*/ 539023 h 646830"/>
                <a:gd name="connsiteX8" fmla="*/ 0 w 1819866"/>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866" h="646830">
                  <a:moveTo>
                    <a:pt x="0" y="107807"/>
                  </a:moveTo>
                  <a:cubicBezTo>
                    <a:pt x="0" y="48267"/>
                    <a:pt x="48267" y="0"/>
                    <a:pt x="107807" y="0"/>
                  </a:cubicBezTo>
                  <a:lnTo>
                    <a:pt x="1712059" y="0"/>
                  </a:lnTo>
                  <a:cubicBezTo>
                    <a:pt x="1771599" y="0"/>
                    <a:pt x="1819866" y="48267"/>
                    <a:pt x="1819866" y="107807"/>
                  </a:cubicBezTo>
                  <a:lnTo>
                    <a:pt x="1819866" y="539023"/>
                  </a:lnTo>
                  <a:cubicBezTo>
                    <a:pt x="1819866" y="598563"/>
                    <a:pt x="1771599" y="646830"/>
                    <a:pt x="1712059"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2536" tIns="62056" rIns="92536" bIns="62056" numCol="1" spcCol="1270" anchor="ctr" anchorCtr="0">
              <a:noAutofit/>
            </a:bodyPr>
            <a:lstStyle/>
            <a:p>
              <a:pPr lvl="0" algn="ctr" defTabSz="711200" rtl="0">
                <a:lnSpc>
                  <a:spcPct val="90000"/>
                </a:lnSpc>
                <a:spcBef>
                  <a:spcPct val="0"/>
                </a:spcBef>
                <a:spcAft>
                  <a:spcPct val="35000"/>
                </a:spcAft>
              </a:pPr>
              <a:r>
                <a:rPr lang="en-US" kern="1200" dirty="0" smtClean="0">
                  <a:latin typeface="Arial" panose="020B0604020202020204" pitchFamily="34" charset="0"/>
                  <a:cs typeface="Arial" panose="020B0604020202020204" pitchFamily="34" charset="0"/>
                </a:rPr>
                <a:t>Active Supervision</a:t>
              </a:r>
              <a:endParaRPr lang="en-US" kern="1200" dirty="0">
                <a:latin typeface="Arial" panose="020B0604020202020204" pitchFamily="34" charset="0"/>
                <a:cs typeface="Arial" panose="020B0604020202020204" pitchFamily="34" charset="0"/>
              </a:endParaRPr>
            </a:p>
          </p:txBody>
        </p:sp>
        <p:sp>
          <p:nvSpPr>
            <p:cNvPr id="13" name="Freeform 12"/>
            <p:cNvSpPr/>
            <p:nvPr/>
          </p:nvSpPr>
          <p:spPr>
            <a:xfrm>
              <a:off x="6531434" y="3822450"/>
              <a:ext cx="1812284" cy="646830"/>
            </a:xfrm>
            <a:custGeom>
              <a:avLst/>
              <a:gdLst>
                <a:gd name="connsiteX0" fmla="*/ 0 w 1812284"/>
                <a:gd name="connsiteY0" fmla="*/ 107807 h 646830"/>
                <a:gd name="connsiteX1" fmla="*/ 107807 w 1812284"/>
                <a:gd name="connsiteY1" fmla="*/ 0 h 646830"/>
                <a:gd name="connsiteX2" fmla="*/ 1704477 w 1812284"/>
                <a:gd name="connsiteY2" fmla="*/ 0 h 646830"/>
                <a:gd name="connsiteX3" fmla="*/ 1812284 w 1812284"/>
                <a:gd name="connsiteY3" fmla="*/ 107807 h 646830"/>
                <a:gd name="connsiteX4" fmla="*/ 1812284 w 1812284"/>
                <a:gd name="connsiteY4" fmla="*/ 539023 h 646830"/>
                <a:gd name="connsiteX5" fmla="*/ 1704477 w 1812284"/>
                <a:gd name="connsiteY5" fmla="*/ 646830 h 646830"/>
                <a:gd name="connsiteX6" fmla="*/ 107807 w 1812284"/>
                <a:gd name="connsiteY6" fmla="*/ 646830 h 646830"/>
                <a:gd name="connsiteX7" fmla="*/ 0 w 1812284"/>
                <a:gd name="connsiteY7" fmla="*/ 539023 h 646830"/>
                <a:gd name="connsiteX8" fmla="*/ 0 w 1812284"/>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284" h="646830">
                  <a:moveTo>
                    <a:pt x="0" y="107807"/>
                  </a:moveTo>
                  <a:cubicBezTo>
                    <a:pt x="0" y="48267"/>
                    <a:pt x="48267" y="0"/>
                    <a:pt x="107807" y="0"/>
                  </a:cubicBezTo>
                  <a:lnTo>
                    <a:pt x="1704477" y="0"/>
                  </a:lnTo>
                  <a:cubicBezTo>
                    <a:pt x="1764017" y="0"/>
                    <a:pt x="1812284" y="48267"/>
                    <a:pt x="1812284" y="107807"/>
                  </a:cubicBezTo>
                  <a:lnTo>
                    <a:pt x="1812284" y="539023"/>
                  </a:lnTo>
                  <a:cubicBezTo>
                    <a:pt x="1812284" y="598563"/>
                    <a:pt x="1764017" y="646830"/>
                    <a:pt x="1704477"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2536" tIns="62056" rIns="92536" bIns="62056" numCol="1" spcCol="1270" anchor="ctr" anchorCtr="0">
              <a:noAutofit/>
            </a:bodyPr>
            <a:lstStyle/>
            <a:p>
              <a:pPr lvl="0" algn="ctr" defTabSz="711200" rtl="0">
                <a:lnSpc>
                  <a:spcPct val="90000"/>
                </a:lnSpc>
                <a:spcBef>
                  <a:spcPct val="0"/>
                </a:spcBef>
                <a:spcAft>
                  <a:spcPct val="35000"/>
                </a:spcAft>
              </a:pPr>
              <a:r>
                <a:rPr lang="en-US" kern="1200" dirty="0" smtClean="0">
                  <a:latin typeface="Arial" panose="020B0604020202020204" pitchFamily="34" charset="0"/>
                  <a:cs typeface="Arial" panose="020B0604020202020204" pitchFamily="34" charset="0"/>
                </a:rPr>
                <a:t>Instructional Feedback</a:t>
              </a:r>
              <a:endParaRPr lang="en-US" kern="1200" dirty="0">
                <a:latin typeface="Arial" panose="020B0604020202020204" pitchFamily="34" charset="0"/>
                <a:cs typeface="Arial" panose="020B0604020202020204" pitchFamily="34" charset="0"/>
              </a:endParaRPr>
            </a:p>
          </p:txBody>
        </p:sp>
        <p:sp>
          <p:nvSpPr>
            <p:cNvPr id="14" name="Freeform 13"/>
            <p:cNvSpPr/>
            <p:nvPr/>
          </p:nvSpPr>
          <p:spPr>
            <a:xfrm>
              <a:off x="6531434" y="4484020"/>
              <a:ext cx="1812296" cy="646830"/>
            </a:xfrm>
            <a:custGeom>
              <a:avLst/>
              <a:gdLst>
                <a:gd name="connsiteX0" fmla="*/ 0 w 1812296"/>
                <a:gd name="connsiteY0" fmla="*/ 107807 h 646830"/>
                <a:gd name="connsiteX1" fmla="*/ 107807 w 1812296"/>
                <a:gd name="connsiteY1" fmla="*/ 0 h 646830"/>
                <a:gd name="connsiteX2" fmla="*/ 1704489 w 1812296"/>
                <a:gd name="connsiteY2" fmla="*/ 0 h 646830"/>
                <a:gd name="connsiteX3" fmla="*/ 1812296 w 1812296"/>
                <a:gd name="connsiteY3" fmla="*/ 107807 h 646830"/>
                <a:gd name="connsiteX4" fmla="*/ 1812296 w 1812296"/>
                <a:gd name="connsiteY4" fmla="*/ 539023 h 646830"/>
                <a:gd name="connsiteX5" fmla="*/ 1704489 w 1812296"/>
                <a:gd name="connsiteY5" fmla="*/ 646830 h 646830"/>
                <a:gd name="connsiteX6" fmla="*/ 107807 w 1812296"/>
                <a:gd name="connsiteY6" fmla="*/ 646830 h 646830"/>
                <a:gd name="connsiteX7" fmla="*/ 0 w 1812296"/>
                <a:gd name="connsiteY7" fmla="*/ 539023 h 646830"/>
                <a:gd name="connsiteX8" fmla="*/ 0 w 1812296"/>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296" h="646830">
                  <a:moveTo>
                    <a:pt x="0" y="107807"/>
                  </a:moveTo>
                  <a:cubicBezTo>
                    <a:pt x="0" y="48267"/>
                    <a:pt x="48267" y="0"/>
                    <a:pt x="107807" y="0"/>
                  </a:cubicBezTo>
                  <a:lnTo>
                    <a:pt x="1704489" y="0"/>
                  </a:lnTo>
                  <a:cubicBezTo>
                    <a:pt x="1764029" y="0"/>
                    <a:pt x="1812296" y="48267"/>
                    <a:pt x="1812296" y="107807"/>
                  </a:cubicBezTo>
                  <a:lnTo>
                    <a:pt x="1812296" y="539023"/>
                  </a:lnTo>
                  <a:cubicBezTo>
                    <a:pt x="1812296" y="598563"/>
                    <a:pt x="1764029" y="646830"/>
                    <a:pt x="1704489"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2536" tIns="62056" rIns="92536" bIns="62056" numCol="1" spcCol="1270" anchor="ctr" anchorCtr="0">
              <a:noAutofit/>
            </a:bodyPr>
            <a:lstStyle/>
            <a:p>
              <a:pPr lvl="0" algn="ctr" defTabSz="711200" rtl="0">
                <a:lnSpc>
                  <a:spcPct val="90000"/>
                </a:lnSpc>
                <a:spcBef>
                  <a:spcPct val="0"/>
                </a:spcBef>
                <a:spcAft>
                  <a:spcPct val="35000"/>
                </a:spcAft>
              </a:pPr>
              <a:r>
                <a:rPr lang="en-US" kern="1200" dirty="0" smtClean="0">
                  <a:latin typeface="Arial" panose="020B0604020202020204" pitchFamily="34" charset="0"/>
                  <a:cs typeface="Arial" panose="020B0604020202020204" pitchFamily="34" charset="0"/>
                </a:rPr>
                <a:t>High </a:t>
              </a:r>
              <a:r>
                <a:rPr lang="en-US" i="1" kern="1200" dirty="0" smtClean="0">
                  <a:latin typeface="Arial" panose="020B0604020202020204" pitchFamily="34" charset="0"/>
                  <a:cs typeface="Arial" panose="020B0604020202020204" pitchFamily="34" charset="0"/>
                </a:rPr>
                <a:t>p</a:t>
              </a:r>
              <a:r>
                <a:rPr lang="en-US" kern="1200" dirty="0" smtClean="0">
                  <a:latin typeface="Arial" panose="020B0604020202020204" pitchFamily="34" charset="0"/>
                  <a:cs typeface="Arial" panose="020B0604020202020204" pitchFamily="34" charset="0"/>
                </a:rPr>
                <a:t> Requests</a:t>
              </a:r>
              <a:endParaRPr lang="en-US" kern="1200" dirty="0">
                <a:latin typeface="Arial" panose="020B0604020202020204" pitchFamily="34" charset="0"/>
                <a:cs typeface="Arial" panose="020B0604020202020204" pitchFamily="34" charset="0"/>
              </a:endParaRPr>
            </a:p>
          </p:txBody>
        </p:sp>
        <p:sp>
          <p:nvSpPr>
            <p:cNvPr id="15" name="Freeform 14"/>
            <p:cNvSpPr/>
            <p:nvPr/>
          </p:nvSpPr>
          <p:spPr>
            <a:xfrm>
              <a:off x="6531434" y="5145590"/>
              <a:ext cx="1819866" cy="646830"/>
            </a:xfrm>
            <a:custGeom>
              <a:avLst/>
              <a:gdLst>
                <a:gd name="connsiteX0" fmla="*/ 0 w 1819866"/>
                <a:gd name="connsiteY0" fmla="*/ 107807 h 646830"/>
                <a:gd name="connsiteX1" fmla="*/ 107807 w 1819866"/>
                <a:gd name="connsiteY1" fmla="*/ 0 h 646830"/>
                <a:gd name="connsiteX2" fmla="*/ 1712059 w 1819866"/>
                <a:gd name="connsiteY2" fmla="*/ 0 h 646830"/>
                <a:gd name="connsiteX3" fmla="*/ 1819866 w 1819866"/>
                <a:gd name="connsiteY3" fmla="*/ 107807 h 646830"/>
                <a:gd name="connsiteX4" fmla="*/ 1819866 w 1819866"/>
                <a:gd name="connsiteY4" fmla="*/ 539023 h 646830"/>
                <a:gd name="connsiteX5" fmla="*/ 1712059 w 1819866"/>
                <a:gd name="connsiteY5" fmla="*/ 646830 h 646830"/>
                <a:gd name="connsiteX6" fmla="*/ 107807 w 1819866"/>
                <a:gd name="connsiteY6" fmla="*/ 646830 h 646830"/>
                <a:gd name="connsiteX7" fmla="*/ 0 w 1819866"/>
                <a:gd name="connsiteY7" fmla="*/ 539023 h 646830"/>
                <a:gd name="connsiteX8" fmla="*/ 0 w 1819866"/>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866" h="646830">
                  <a:moveTo>
                    <a:pt x="0" y="107807"/>
                  </a:moveTo>
                  <a:cubicBezTo>
                    <a:pt x="0" y="48267"/>
                    <a:pt x="48267" y="0"/>
                    <a:pt x="107807" y="0"/>
                  </a:cubicBezTo>
                  <a:lnTo>
                    <a:pt x="1712059" y="0"/>
                  </a:lnTo>
                  <a:cubicBezTo>
                    <a:pt x="1771599" y="0"/>
                    <a:pt x="1819866" y="48267"/>
                    <a:pt x="1819866" y="107807"/>
                  </a:cubicBezTo>
                  <a:lnTo>
                    <a:pt x="1819866" y="539023"/>
                  </a:lnTo>
                  <a:cubicBezTo>
                    <a:pt x="1819866" y="598563"/>
                    <a:pt x="1771599" y="646830"/>
                    <a:pt x="1712059"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2536" tIns="62056" rIns="92536" bIns="62056" numCol="1" spcCol="1270" anchor="ctr" anchorCtr="0">
              <a:noAutofit/>
            </a:bodyPr>
            <a:lstStyle/>
            <a:p>
              <a:pPr lvl="0" algn="ctr" defTabSz="711200" rtl="0">
                <a:lnSpc>
                  <a:spcPct val="90000"/>
                </a:lnSpc>
                <a:spcBef>
                  <a:spcPct val="0"/>
                </a:spcBef>
                <a:spcAft>
                  <a:spcPct val="35000"/>
                </a:spcAft>
              </a:pPr>
              <a:r>
                <a:rPr lang="en-US" kern="1200" dirty="0" err="1" smtClean="0">
                  <a:latin typeface="Arial" panose="020B0604020202020204" pitchFamily="34" charset="0"/>
                  <a:cs typeface="Arial" panose="020B0604020202020204" pitchFamily="34" charset="0"/>
                </a:rPr>
                <a:t>Precorrection</a:t>
              </a:r>
              <a:endParaRPr lang="en-US" kern="1200" dirty="0">
                <a:latin typeface="Arial" panose="020B0604020202020204" pitchFamily="34" charset="0"/>
                <a:cs typeface="Arial" panose="020B0604020202020204" pitchFamily="34" charset="0"/>
              </a:endParaRPr>
            </a:p>
          </p:txBody>
        </p:sp>
        <p:sp>
          <p:nvSpPr>
            <p:cNvPr id="16" name="Freeform 15"/>
            <p:cNvSpPr/>
            <p:nvPr/>
          </p:nvSpPr>
          <p:spPr>
            <a:xfrm>
              <a:off x="6531434" y="5807160"/>
              <a:ext cx="1812284" cy="646830"/>
            </a:xfrm>
            <a:custGeom>
              <a:avLst/>
              <a:gdLst>
                <a:gd name="connsiteX0" fmla="*/ 0 w 1812284"/>
                <a:gd name="connsiteY0" fmla="*/ 107807 h 646830"/>
                <a:gd name="connsiteX1" fmla="*/ 107807 w 1812284"/>
                <a:gd name="connsiteY1" fmla="*/ 0 h 646830"/>
                <a:gd name="connsiteX2" fmla="*/ 1704477 w 1812284"/>
                <a:gd name="connsiteY2" fmla="*/ 0 h 646830"/>
                <a:gd name="connsiteX3" fmla="*/ 1812284 w 1812284"/>
                <a:gd name="connsiteY3" fmla="*/ 107807 h 646830"/>
                <a:gd name="connsiteX4" fmla="*/ 1812284 w 1812284"/>
                <a:gd name="connsiteY4" fmla="*/ 539023 h 646830"/>
                <a:gd name="connsiteX5" fmla="*/ 1704477 w 1812284"/>
                <a:gd name="connsiteY5" fmla="*/ 646830 h 646830"/>
                <a:gd name="connsiteX6" fmla="*/ 107807 w 1812284"/>
                <a:gd name="connsiteY6" fmla="*/ 646830 h 646830"/>
                <a:gd name="connsiteX7" fmla="*/ 0 w 1812284"/>
                <a:gd name="connsiteY7" fmla="*/ 539023 h 646830"/>
                <a:gd name="connsiteX8" fmla="*/ 0 w 1812284"/>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284" h="646830">
                  <a:moveTo>
                    <a:pt x="0" y="107807"/>
                  </a:moveTo>
                  <a:cubicBezTo>
                    <a:pt x="0" y="48267"/>
                    <a:pt x="48267" y="0"/>
                    <a:pt x="107807" y="0"/>
                  </a:cubicBezTo>
                  <a:lnTo>
                    <a:pt x="1704477" y="0"/>
                  </a:lnTo>
                  <a:cubicBezTo>
                    <a:pt x="1764017" y="0"/>
                    <a:pt x="1812284" y="48267"/>
                    <a:pt x="1812284" y="107807"/>
                  </a:cubicBezTo>
                  <a:lnTo>
                    <a:pt x="1812284" y="539023"/>
                  </a:lnTo>
                  <a:cubicBezTo>
                    <a:pt x="1812284" y="598563"/>
                    <a:pt x="1764017" y="646830"/>
                    <a:pt x="1704477"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2536" tIns="62056" rIns="92536" bIns="62056" numCol="1" spcCol="1270" anchor="ctr" anchorCtr="0">
              <a:noAutofit/>
            </a:bodyPr>
            <a:lstStyle/>
            <a:p>
              <a:pPr lvl="0" algn="ctr" defTabSz="711200" rtl="0">
                <a:lnSpc>
                  <a:spcPct val="90000"/>
                </a:lnSpc>
                <a:spcBef>
                  <a:spcPct val="0"/>
                </a:spcBef>
                <a:spcAft>
                  <a:spcPct val="35000"/>
                </a:spcAft>
              </a:pPr>
              <a:r>
                <a:rPr lang="en-US" kern="1200" dirty="0" smtClean="0">
                  <a:latin typeface="Arial" panose="020B0604020202020204" pitchFamily="34" charset="0"/>
                  <a:cs typeface="Arial" panose="020B0604020202020204" pitchFamily="34" charset="0"/>
                </a:rPr>
                <a:t>Incorporating Choice</a:t>
              </a:r>
              <a:endParaRPr lang="en-US" kern="1200" dirty="0">
                <a:latin typeface="Arial" panose="020B0604020202020204" pitchFamily="34" charset="0"/>
                <a:cs typeface="Arial" panose="020B0604020202020204" pitchFamily="34" charset="0"/>
              </a:endParaRPr>
            </a:p>
          </p:txBody>
        </p:sp>
      </p:grpSp>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3" y="2039910"/>
            <a:ext cx="6309592" cy="340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195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over Graphic"/>
          <p:cNvPicPr>
            <a:picLocks noChangeAspect="1" noChangeArrowheads="1"/>
          </p:cNvPicPr>
          <p:nvPr/>
        </p:nvPicPr>
        <p:blipFill rotWithShape="1">
          <a:blip r:embed="rId3">
            <a:extLst>
              <a:ext uri="{28A0092B-C50C-407E-A947-70E740481C1C}">
                <a14:useLocalDpi xmlns:a14="http://schemas.microsoft.com/office/drawing/2010/main" val="0"/>
              </a:ext>
            </a:extLst>
          </a:blip>
          <a:srcRect r="5612" b="4776"/>
          <a:stretch/>
        </p:blipFill>
        <p:spPr bwMode="auto">
          <a:xfrm>
            <a:off x="228600" y="4419600"/>
            <a:ext cx="1726163" cy="2273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1424998884482"/>
          <p:cNvPicPr>
            <a:picLocks noChangeAspect="1" noChangeArrowheads="1"/>
          </p:cNvPicPr>
          <p:nvPr/>
        </p:nvPicPr>
        <p:blipFill>
          <a:blip r:embed="rId4">
            <a:extLst>
              <a:ext uri="{28A0092B-C50C-407E-A947-70E740481C1C}">
                <a14:useLocalDpi xmlns:a14="http://schemas.microsoft.com/office/drawing/2010/main" val="0"/>
              </a:ext>
            </a:extLst>
          </a:blip>
          <a:srcRect l="7143" t="5705" r="6604" b="4041"/>
          <a:stretch>
            <a:fillRect/>
          </a:stretch>
        </p:blipFill>
        <p:spPr bwMode="auto">
          <a:xfrm>
            <a:off x="6677224" y="133350"/>
            <a:ext cx="1730375"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5" name="AutoShape 35"/>
          <p:cNvSpPr>
            <a:spLocks noChangeArrowheads="1"/>
          </p:cNvSpPr>
          <p:nvPr/>
        </p:nvSpPr>
        <p:spPr bwMode="auto">
          <a:xfrm rot="3883708">
            <a:off x="2081213" y="3481387"/>
            <a:ext cx="1905000" cy="733425"/>
          </a:xfrm>
          <a:prstGeom prst="curvedUpArrow">
            <a:avLst>
              <a:gd name="adj1" fmla="val 51948"/>
              <a:gd name="adj2" fmla="val 103896"/>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6" name="AutoShape 36"/>
          <p:cNvSpPr>
            <a:spLocks noChangeArrowheads="1"/>
          </p:cNvSpPr>
          <p:nvPr/>
        </p:nvSpPr>
        <p:spPr bwMode="auto">
          <a:xfrm>
            <a:off x="228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Comprehensive, Integrative,</a:t>
            </a:r>
          </a:p>
          <a:p>
            <a:pPr algn="ctr">
              <a:lnSpc>
                <a:spcPct val="100000"/>
              </a:lnSpc>
              <a:spcBef>
                <a:spcPct val="0"/>
              </a:spcBef>
              <a:buFontTx/>
              <a:buNone/>
            </a:pPr>
            <a:r>
              <a:rPr lang="en-US" altLang="en-US" sz="1400" dirty="0" smtClean="0">
                <a:solidFill>
                  <a:srgbClr val="000000"/>
                </a:solidFill>
                <a:latin typeface="Arial" panose="020B0604020202020204" pitchFamily="34" charset="0"/>
                <a:cs typeface="Arial" panose="020B0604020202020204" pitchFamily="34" charset="0"/>
              </a:rPr>
              <a:t>Three-Tiered </a:t>
            </a:r>
            <a:r>
              <a:rPr lang="en-US" altLang="en-US" sz="1400" dirty="0">
                <a:solidFill>
                  <a:srgbClr val="000000"/>
                </a:solidFill>
                <a:latin typeface="Arial" panose="020B0604020202020204" pitchFamily="34" charset="0"/>
                <a:cs typeface="Arial" panose="020B0604020202020204" pitchFamily="34" charset="0"/>
              </a:rPr>
              <a:t>(</a:t>
            </a:r>
            <a:r>
              <a:rPr lang="en-US" altLang="en-US" sz="1400" dirty="0" smtClean="0">
                <a:solidFill>
                  <a:srgbClr val="000000"/>
                </a:solidFill>
                <a:latin typeface="Arial" panose="020B0604020202020204" pitchFamily="34" charset="0"/>
                <a:cs typeface="Arial" panose="020B0604020202020204" pitchFamily="34" charset="0"/>
              </a:rPr>
              <a:t>Ci</a:t>
            </a:r>
            <a:r>
              <a:rPr lang="en-US" altLang="en-US" sz="2000" baseline="-10000" dirty="0" smtClean="0">
                <a:solidFill>
                  <a:srgbClr val="000000"/>
                </a:solidFill>
                <a:latin typeface="Arial" panose="020B0604020202020204" pitchFamily="34" charset="0"/>
                <a:cs typeface="Arial" panose="020B0604020202020204" pitchFamily="34" charset="0"/>
              </a:rPr>
              <a:t>3</a:t>
            </a:r>
            <a:r>
              <a:rPr lang="en-US" altLang="en-US" sz="1400" dirty="0" smtClean="0">
                <a:solidFill>
                  <a:srgbClr val="000000"/>
                </a:solidFill>
                <a:latin typeface="Arial" panose="020B0604020202020204" pitchFamily="34" charset="0"/>
                <a:cs typeface="Arial" panose="020B0604020202020204" pitchFamily="34" charset="0"/>
              </a:rPr>
              <a:t>T</a:t>
            </a:r>
            <a:r>
              <a:rPr lang="en-US" altLang="en-US" sz="1400" dirty="0">
                <a:solidFill>
                  <a:srgbClr val="000000"/>
                </a:solidFill>
                <a:latin typeface="Arial" panose="020B0604020202020204" pitchFamily="34" charset="0"/>
                <a:cs typeface="Arial" panose="020B0604020202020204" pitchFamily="34" charset="0"/>
              </a:rPr>
              <a:t>)</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 Models of Support</a:t>
            </a:r>
          </a:p>
        </p:txBody>
      </p:sp>
      <p:sp>
        <p:nvSpPr>
          <p:cNvPr id="253957" name="AutoShape 39"/>
          <p:cNvSpPr>
            <a:spLocks noChangeArrowheads="1"/>
          </p:cNvSpPr>
          <p:nvPr/>
        </p:nvSpPr>
        <p:spPr bwMode="auto">
          <a:xfrm>
            <a:off x="6019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Assess, Design, Implement, </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and</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Evaluate </a:t>
            </a:r>
          </a:p>
        </p:txBody>
      </p:sp>
      <p:sp>
        <p:nvSpPr>
          <p:cNvPr id="2539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9" name="AutoShape 37"/>
          <p:cNvSpPr>
            <a:spLocks noChangeArrowheads="1"/>
          </p:cNvSpPr>
          <p:nvPr/>
        </p:nvSpPr>
        <p:spPr bwMode="auto">
          <a:xfrm>
            <a:off x="2057400" y="1981200"/>
            <a:ext cx="26670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b="1" dirty="0">
                <a:solidFill>
                  <a:srgbClr val="FF0000"/>
                </a:solidFill>
                <a:latin typeface="Arial" panose="020B0604020202020204" pitchFamily="34" charset="0"/>
                <a:cs typeface="Arial" panose="020B0604020202020204" pitchFamily="34" charset="0"/>
              </a:rPr>
              <a:t>Basic Classroom Management</a:t>
            </a:r>
          </a:p>
          <a:p>
            <a:pPr algn="ctr">
              <a:lnSpc>
                <a:spcPct val="100000"/>
              </a:lnSpc>
              <a:spcBef>
                <a:spcPct val="0"/>
              </a:spcBef>
              <a:buFontTx/>
              <a:buNone/>
            </a:pPr>
            <a:r>
              <a:rPr lang="en-US" altLang="en-US" sz="1400" b="1" dirty="0">
                <a:solidFill>
                  <a:srgbClr val="FF0000"/>
                </a:solidFill>
                <a:latin typeface="Arial" panose="020B0604020202020204" pitchFamily="34" charset="0"/>
                <a:cs typeface="Arial" panose="020B0604020202020204" pitchFamily="34" charset="0"/>
              </a:rPr>
              <a:t>Effective Instruction</a:t>
            </a:r>
          </a:p>
          <a:p>
            <a:pPr algn="ctr">
              <a:lnSpc>
                <a:spcPct val="100000"/>
              </a:lnSpc>
              <a:spcBef>
                <a:spcPct val="0"/>
              </a:spcBef>
              <a:buFontTx/>
              <a:buNone/>
            </a:pPr>
            <a:r>
              <a:rPr lang="en-US" altLang="en-US" sz="1400" b="1" dirty="0" smtClean="0">
                <a:solidFill>
                  <a:srgbClr val="FF0000"/>
                </a:solidFill>
                <a:latin typeface="Arial" panose="020B0604020202020204" pitchFamily="34" charset="0"/>
                <a:cs typeface="Arial" panose="020B0604020202020204" pitchFamily="34" charset="0"/>
              </a:rPr>
              <a:t>Low-Intensity </a:t>
            </a:r>
            <a:r>
              <a:rPr lang="en-US" altLang="en-US" sz="1400" b="1" dirty="0">
                <a:solidFill>
                  <a:srgbClr val="FF0000"/>
                </a:solidFill>
                <a:latin typeface="Arial" panose="020B0604020202020204" pitchFamily="34" charset="0"/>
                <a:cs typeface="Arial" panose="020B0604020202020204" pitchFamily="34" charset="0"/>
              </a:rPr>
              <a:t>Strategies</a:t>
            </a:r>
          </a:p>
        </p:txBody>
      </p:sp>
      <p:sp>
        <p:nvSpPr>
          <p:cNvPr id="253960" name="AutoShape 38"/>
          <p:cNvSpPr>
            <a:spLocks noChangeArrowheads="1"/>
          </p:cNvSpPr>
          <p:nvPr/>
        </p:nvSpPr>
        <p:spPr bwMode="auto">
          <a:xfrm>
            <a:off x="3733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Behavior Contracts </a:t>
            </a:r>
          </a:p>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Self-Monitoring</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 -</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Functional Assessment-Based</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 Interventions</a:t>
            </a:r>
          </a:p>
        </p:txBody>
      </p:sp>
      <p:sp>
        <p:nvSpPr>
          <p:cNvPr id="253961" name="AutoShape 41"/>
          <p:cNvSpPr>
            <a:spLocks noChangeArrowheads="1"/>
          </p:cNvSpPr>
          <p:nvPr/>
        </p:nvSpPr>
        <p:spPr bwMode="auto">
          <a:xfrm>
            <a:off x="1752600" y="222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err="1">
                <a:solidFill>
                  <a:srgbClr val="FFFFFF"/>
                </a:solidFill>
                <a:latin typeface="Arial" panose="020B0604020202020204" pitchFamily="34" charset="0"/>
                <a:cs typeface="Arial" panose="020B0604020202020204" pitchFamily="34" charset="0"/>
              </a:rPr>
              <a:t>Schoolwide</a:t>
            </a:r>
            <a:r>
              <a:rPr lang="en-US" altLang="en-US" sz="1600" b="1" dirty="0">
                <a:solidFill>
                  <a:srgbClr val="FFFFFF"/>
                </a:solidFill>
                <a:latin typeface="Arial" panose="020B0604020202020204" pitchFamily="34" charset="0"/>
                <a:cs typeface="Arial" panose="020B0604020202020204" pitchFamily="34" charset="0"/>
              </a:rPr>
              <a:t> </a:t>
            </a:r>
            <a:r>
              <a:rPr lang="en-US" altLang="en-US" sz="1600" b="1" dirty="0" smtClean="0">
                <a:solidFill>
                  <a:srgbClr val="FFFFFF"/>
                </a:solidFill>
                <a:latin typeface="Arial" panose="020B0604020202020204" pitchFamily="34" charset="0"/>
                <a:cs typeface="Arial" panose="020B0604020202020204" pitchFamily="34" charset="0"/>
              </a:rPr>
              <a:t>Positive</a:t>
            </a:r>
          </a:p>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Behavior Support</a:t>
            </a:r>
            <a:endParaRPr lang="en-US" altLang="en-US" sz="1600" b="1" dirty="0">
              <a:solidFill>
                <a:srgbClr val="FFFFFF"/>
              </a:solidFill>
              <a:latin typeface="Arial" panose="020B0604020202020204" pitchFamily="34" charset="0"/>
              <a:cs typeface="Arial" panose="020B0604020202020204" pitchFamily="34" charset="0"/>
            </a:endParaRPr>
          </a:p>
        </p:txBody>
      </p:sp>
      <p:sp>
        <p:nvSpPr>
          <p:cNvPr id="253962" name="AutoShape 42"/>
          <p:cNvSpPr>
            <a:spLocks noChangeArrowheads="1"/>
          </p:cNvSpPr>
          <p:nvPr/>
        </p:nvSpPr>
        <p:spPr bwMode="auto">
          <a:xfrm>
            <a:off x="4267200" y="1746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Low-Intensity </a:t>
            </a:r>
            <a:r>
              <a:rPr lang="en-US" altLang="en-US" sz="1600" b="1" dirty="0">
                <a:solidFill>
                  <a:srgbClr val="FFFFFF"/>
                </a:solidFill>
                <a:latin typeface="Arial" panose="020B0604020202020204" pitchFamily="34" charset="0"/>
                <a:cs typeface="Arial" panose="020B0604020202020204" pitchFamily="34" charset="0"/>
              </a:rPr>
              <a:t>Strategies</a:t>
            </a:r>
          </a:p>
        </p:txBody>
      </p:sp>
      <p:sp>
        <p:nvSpPr>
          <p:cNvPr id="253963" name="AutoShape 43"/>
          <p:cNvSpPr>
            <a:spLocks noChangeArrowheads="1"/>
          </p:cNvSpPr>
          <p:nvPr/>
        </p:nvSpPr>
        <p:spPr bwMode="auto">
          <a:xfrm>
            <a:off x="1828800" y="4641669"/>
            <a:ext cx="2533202"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Higher-Intensity </a:t>
            </a:r>
          </a:p>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Strategies</a:t>
            </a:r>
            <a:endParaRPr lang="en-US" altLang="en-US" sz="1600" b="1" dirty="0">
              <a:solidFill>
                <a:srgbClr val="FFFFFF"/>
              </a:solidFill>
              <a:latin typeface="Arial" panose="020B0604020202020204" pitchFamily="34" charset="0"/>
              <a:cs typeface="Arial" panose="020B0604020202020204" pitchFamily="34" charset="0"/>
            </a:endParaRPr>
          </a:p>
        </p:txBody>
      </p:sp>
      <p:sp>
        <p:nvSpPr>
          <p:cNvPr id="253966" name="AutoShape 44"/>
          <p:cNvSpPr>
            <a:spLocks noChangeArrowheads="1"/>
          </p:cNvSpPr>
          <p:nvPr/>
        </p:nvSpPr>
        <p:spPr bwMode="auto">
          <a:xfrm>
            <a:off x="4800600" y="60132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Assessment</a:t>
            </a:r>
          </a:p>
        </p:txBody>
      </p:sp>
    </p:spTree>
    <p:extLst>
      <p:ext uri="{BB962C8B-B14F-4D97-AF65-F5344CB8AC3E}">
        <p14:creationId xmlns:p14="http://schemas.microsoft.com/office/powerpoint/2010/main" val="1800063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648200" y="1176528"/>
            <a:ext cx="4114799" cy="3056064"/>
          </a:xfrm>
          <a:prstGeom prst="rect">
            <a:avLst/>
          </a:prstGeom>
        </p:spPr>
      </p:pic>
      <p:pic>
        <p:nvPicPr>
          <p:cNvPr id="19" name="Content Placeholder 8"/>
          <p:cNvPicPr>
            <a:picLocks noChangeAspect="1"/>
          </p:cNvPicPr>
          <p:nvPr/>
        </p:nvPicPr>
        <p:blipFill>
          <a:blip r:embed="rId4"/>
          <a:stretch>
            <a:fillRect/>
          </a:stretch>
        </p:blipFill>
        <p:spPr>
          <a:xfrm>
            <a:off x="6022314" y="2668222"/>
            <a:ext cx="1366569" cy="1911350"/>
          </a:xfrm>
          <a:prstGeom prst="rect">
            <a:avLst/>
          </a:prstGeom>
        </p:spPr>
      </p:pic>
      <p:pic>
        <p:nvPicPr>
          <p:cNvPr id="17" name="Picture 16"/>
          <p:cNvPicPr>
            <a:picLocks noChangeAspect="1"/>
          </p:cNvPicPr>
          <p:nvPr/>
        </p:nvPicPr>
        <p:blipFill>
          <a:blip r:embed="rId5"/>
          <a:stretch>
            <a:fillRect/>
          </a:stretch>
        </p:blipFill>
        <p:spPr>
          <a:xfrm>
            <a:off x="4916" y="883829"/>
            <a:ext cx="3095625" cy="4135917"/>
          </a:xfrm>
          <a:prstGeom prst="rect">
            <a:avLst/>
          </a:prstGeom>
        </p:spPr>
      </p:pic>
      <p:pic>
        <p:nvPicPr>
          <p:cNvPr id="16" name="Picture 4" descr="Cover 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2387975"/>
            <a:ext cx="1903378" cy="248496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2028575" y="2313544"/>
            <a:ext cx="2322576" cy="4506089"/>
            <a:chOff x="1935265" y="2313544"/>
            <a:chExt cx="2322576" cy="4506089"/>
          </a:xfrm>
        </p:grpSpPr>
        <p:sp>
          <p:nvSpPr>
            <p:cNvPr id="3" name="Freeform 2"/>
            <p:cNvSpPr/>
            <p:nvPr/>
          </p:nvSpPr>
          <p:spPr>
            <a:xfrm>
              <a:off x="1935265" y="2313544"/>
              <a:ext cx="2322576" cy="631395"/>
            </a:xfrm>
            <a:custGeom>
              <a:avLst/>
              <a:gdLst>
                <a:gd name="connsiteX0" fmla="*/ 0 w 2325624"/>
                <a:gd name="connsiteY0" fmla="*/ 105235 h 631395"/>
                <a:gd name="connsiteX1" fmla="*/ 105235 w 2325624"/>
                <a:gd name="connsiteY1" fmla="*/ 0 h 631395"/>
                <a:gd name="connsiteX2" fmla="*/ 2220389 w 2325624"/>
                <a:gd name="connsiteY2" fmla="*/ 0 h 631395"/>
                <a:gd name="connsiteX3" fmla="*/ 2325624 w 2325624"/>
                <a:gd name="connsiteY3" fmla="*/ 105235 h 631395"/>
                <a:gd name="connsiteX4" fmla="*/ 2325624 w 2325624"/>
                <a:gd name="connsiteY4" fmla="*/ 526160 h 631395"/>
                <a:gd name="connsiteX5" fmla="*/ 2220389 w 2325624"/>
                <a:gd name="connsiteY5" fmla="*/ 631395 h 631395"/>
                <a:gd name="connsiteX6" fmla="*/ 105235 w 2325624"/>
                <a:gd name="connsiteY6" fmla="*/ 631395 h 631395"/>
                <a:gd name="connsiteX7" fmla="*/ 0 w 2325624"/>
                <a:gd name="connsiteY7" fmla="*/ 526160 h 631395"/>
                <a:gd name="connsiteX8" fmla="*/ 0 w 2325624"/>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5624" h="631395">
                  <a:moveTo>
                    <a:pt x="0" y="105235"/>
                  </a:moveTo>
                  <a:cubicBezTo>
                    <a:pt x="0" y="47115"/>
                    <a:pt x="47115" y="0"/>
                    <a:pt x="105235" y="0"/>
                  </a:cubicBezTo>
                  <a:lnTo>
                    <a:pt x="2220389" y="0"/>
                  </a:lnTo>
                  <a:cubicBezTo>
                    <a:pt x="2278509" y="0"/>
                    <a:pt x="2325624" y="47115"/>
                    <a:pt x="2325624" y="105235"/>
                  </a:cubicBezTo>
                  <a:lnTo>
                    <a:pt x="2325624" y="526160"/>
                  </a:lnTo>
                  <a:cubicBezTo>
                    <a:pt x="2325624" y="584280"/>
                    <a:pt x="2278509" y="631395"/>
                    <a:pt x="2220389"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Opportunities to Respond</a:t>
              </a:r>
            </a:p>
          </p:txBody>
        </p:sp>
        <p:sp>
          <p:nvSpPr>
            <p:cNvPr id="4" name="Freeform 3"/>
            <p:cNvSpPr/>
            <p:nvPr/>
          </p:nvSpPr>
          <p:spPr>
            <a:xfrm>
              <a:off x="1935265" y="2959326"/>
              <a:ext cx="2322576" cy="631395"/>
            </a:xfrm>
            <a:custGeom>
              <a:avLst/>
              <a:gdLst>
                <a:gd name="connsiteX0" fmla="*/ 0 w 2325624"/>
                <a:gd name="connsiteY0" fmla="*/ 105235 h 631395"/>
                <a:gd name="connsiteX1" fmla="*/ 105235 w 2325624"/>
                <a:gd name="connsiteY1" fmla="*/ 0 h 631395"/>
                <a:gd name="connsiteX2" fmla="*/ 2220389 w 2325624"/>
                <a:gd name="connsiteY2" fmla="*/ 0 h 631395"/>
                <a:gd name="connsiteX3" fmla="*/ 2325624 w 2325624"/>
                <a:gd name="connsiteY3" fmla="*/ 105235 h 631395"/>
                <a:gd name="connsiteX4" fmla="*/ 2325624 w 2325624"/>
                <a:gd name="connsiteY4" fmla="*/ 526160 h 631395"/>
                <a:gd name="connsiteX5" fmla="*/ 2220389 w 2325624"/>
                <a:gd name="connsiteY5" fmla="*/ 631395 h 631395"/>
                <a:gd name="connsiteX6" fmla="*/ 105235 w 2325624"/>
                <a:gd name="connsiteY6" fmla="*/ 631395 h 631395"/>
                <a:gd name="connsiteX7" fmla="*/ 0 w 2325624"/>
                <a:gd name="connsiteY7" fmla="*/ 526160 h 631395"/>
                <a:gd name="connsiteX8" fmla="*/ 0 w 2325624"/>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5624" h="631395">
                  <a:moveTo>
                    <a:pt x="0" y="105235"/>
                  </a:moveTo>
                  <a:cubicBezTo>
                    <a:pt x="0" y="47115"/>
                    <a:pt x="47115" y="0"/>
                    <a:pt x="105235" y="0"/>
                  </a:cubicBezTo>
                  <a:lnTo>
                    <a:pt x="2220389" y="0"/>
                  </a:lnTo>
                  <a:cubicBezTo>
                    <a:pt x="2278509" y="0"/>
                    <a:pt x="2325624" y="47115"/>
                    <a:pt x="2325624" y="105235"/>
                  </a:cubicBezTo>
                  <a:lnTo>
                    <a:pt x="2325624" y="526160"/>
                  </a:lnTo>
                  <a:cubicBezTo>
                    <a:pt x="2325624" y="584280"/>
                    <a:pt x="2278509" y="631395"/>
                    <a:pt x="2220389"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Behavior Specific Praise</a:t>
              </a:r>
            </a:p>
          </p:txBody>
        </p:sp>
        <p:sp>
          <p:nvSpPr>
            <p:cNvPr id="6" name="Freeform 5"/>
            <p:cNvSpPr/>
            <p:nvPr/>
          </p:nvSpPr>
          <p:spPr>
            <a:xfrm>
              <a:off x="1935265" y="3605108"/>
              <a:ext cx="2322576" cy="631395"/>
            </a:xfrm>
            <a:custGeom>
              <a:avLst/>
              <a:gdLst>
                <a:gd name="connsiteX0" fmla="*/ 0 w 2372080"/>
                <a:gd name="connsiteY0" fmla="*/ 105235 h 631395"/>
                <a:gd name="connsiteX1" fmla="*/ 105235 w 2372080"/>
                <a:gd name="connsiteY1" fmla="*/ 0 h 631395"/>
                <a:gd name="connsiteX2" fmla="*/ 2266845 w 2372080"/>
                <a:gd name="connsiteY2" fmla="*/ 0 h 631395"/>
                <a:gd name="connsiteX3" fmla="*/ 2372080 w 2372080"/>
                <a:gd name="connsiteY3" fmla="*/ 105235 h 631395"/>
                <a:gd name="connsiteX4" fmla="*/ 2372080 w 2372080"/>
                <a:gd name="connsiteY4" fmla="*/ 526160 h 631395"/>
                <a:gd name="connsiteX5" fmla="*/ 2266845 w 2372080"/>
                <a:gd name="connsiteY5" fmla="*/ 631395 h 631395"/>
                <a:gd name="connsiteX6" fmla="*/ 105235 w 2372080"/>
                <a:gd name="connsiteY6" fmla="*/ 631395 h 631395"/>
                <a:gd name="connsiteX7" fmla="*/ 0 w 2372080"/>
                <a:gd name="connsiteY7" fmla="*/ 526160 h 631395"/>
                <a:gd name="connsiteX8" fmla="*/ 0 w 2372080"/>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080" h="631395">
                  <a:moveTo>
                    <a:pt x="0" y="105235"/>
                  </a:moveTo>
                  <a:cubicBezTo>
                    <a:pt x="0" y="47115"/>
                    <a:pt x="47115" y="0"/>
                    <a:pt x="105235" y="0"/>
                  </a:cubicBezTo>
                  <a:lnTo>
                    <a:pt x="2266845" y="0"/>
                  </a:lnTo>
                  <a:cubicBezTo>
                    <a:pt x="2324965" y="0"/>
                    <a:pt x="2372080" y="47115"/>
                    <a:pt x="2372080" y="105235"/>
                  </a:cubicBezTo>
                  <a:lnTo>
                    <a:pt x="2372080" y="526160"/>
                  </a:lnTo>
                  <a:cubicBezTo>
                    <a:pt x="2372080" y="584280"/>
                    <a:pt x="2324965" y="631395"/>
                    <a:pt x="2266845"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Active Supervision</a:t>
              </a:r>
            </a:p>
          </p:txBody>
        </p:sp>
        <p:sp>
          <p:nvSpPr>
            <p:cNvPr id="7" name="Freeform 6"/>
            <p:cNvSpPr/>
            <p:nvPr/>
          </p:nvSpPr>
          <p:spPr>
            <a:xfrm>
              <a:off x="1935265" y="4250890"/>
              <a:ext cx="2322576" cy="631395"/>
            </a:xfrm>
            <a:custGeom>
              <a:avLst/>
              <a:gdLst>
                <a:gd name="connsiteX0" fmla="*/ 0 w 2362198"/>
                <a:gd name="connsiteY0" fmla="*/ 105235 h 631395"/>
                <a:gd name="connsiteX1" fmla="*/ 105235 w 2362198"/>
                <a:gd name="connsiteY1" fmla="*/ 0 h 631395"/>
                <a:gd name="connsiteX2" fmla="*/ 2256963 w 2362198"/>
                <a:gd name="connsiteY2" fmla="*/ 0 h 631395"/>
                <a:gd name="connsiteX3" fmla="*/ 2362198 w 2362198"/>
                <a:gd name="connsiteY3" fmla="*/ 105235 h 631395"/>
                <a:gd name="connsiteX4" fmla="*/ 2362198 w 2362198"/>
                <a:gd name="connsiteY4" fmla="*/ 526160 h 631395"/>
                <a:gd name="connsiteX5" fmla="*/ 2256963 w 2362198"/>
                <a:gd name="connsiteY5" fmla="*/ 631395 h 631395"/>
                <a:gd name="connsiteX6" fmla="*/ 105235 w 2362198"/>
                <a:gd name="connsiteY6" fmla="*/ 631395 h 631395"/>
                <a:gd name="connsiteX7" fmla="*/ 0 w 2362198"/>
                <a:gd name="connsiteY7" fmla="*/ 526160 h 631395"/>
                <a:gd name="connsiteX8" fmla="*/ 0 w 2362198"/>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198" h="631395">
                  <a:moveTo>
                    <a:pt x="0" y="105235"/>
                  </a:moveTo>
                  <a:cubicBezTo>
                    <a:pt x="0" y="47115"/>
                    <a:pt x="47115" y="0"/>
                    <a:pt x="105235" y="0"/>
                  </a:cubicBezTo>
                  <a:lnTo>
                    <a:pt x="2256963" y="0"/>
                  </a:lnTo>
                  <a:cubicBezTo>
                    <a:pt x="2315083" y="0"/>
                    <a:pt x="2362198" y="47115"/>
                    <a:pt x="2362198" y="105235"/>
                  </a:cubicBezTo>
                  <a:lnTo>
                    <a:pt x="2362198" y="526160"/>
                  </a:lnTo>
                  <a:cubicBezTo>
                    <a:pt x="2362198" y="584280"/>
                    <a:pt x="2315083" y="631395"/>
                    <a:pt x="2256963"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Instructional Feedback</a:t>
              </a:r>
            </a:p>
          </p:txBody>
        </p:sp>
        <p:sp>
          <p:nvSpPr>
            <p:cNvPr id="21" name="Freeform 20"/>
            <p:cNvSpPr/>
            <p:nvPr/>
          </p:nvSpPr>
          <p:spPr>
            <a:xfrm>
              <a:off x="1935265" y="4896672"/>
              <a:ext cx="2322576" cy="631395"/>
            </a:xfrm>
            <a:custGeom>
              <a:avLst/>
              <a:gdLst>
                <a:gd name="connsiteX0" fmla="*/ 0 w 2362213"/>
                <a:gd name="connsiteY0" fmla="*/ 105235 h 631395"/>
                <a:gd name="connsiteX1" fmla="*/ 105235 w 2362213"/>
                <a:gd name="connsiteY1" fmla="*/ 0 h 631395"/>
                <a:gd name="connsiteX2" fmla="*/ 2256978 w 2362213"/>
                <a:gd name="connsiteY2" fmla="*/ 0 h 631395"/>
                <a:gd name="connsiteX3" fmla="*/ 2362213 w 2362213"/>
                <a:gd name="connsiteY3" fmla="*/ 105235 h 631395"/>
                <a:gd name="connsiteX4" fmla="*/ 2362213 w 2362213"/>
                <a:gd name="connsiteY4" fmla="*/ 526160 h 631395"/>
                <a:gd name="connsiteX5" fmla="*/ 2256978 w 2362213"/>
                <a:gd name="connsiteY5" fmla="*/ 631395 h 631395"/>
                <a:gd name="connsiteX6" fmla="*/ 105235 w 2362213"/>
                <a:gd name="connsiteY6" fmla="*/ 631395 h 631395"/>
                <a:gd name="connsiteX7" fmla="*/ 0 w 2362213"/>
                <a:gd name="connsiteY7" fmla="*/ 526160 h 631395"/>
                <a:gd name="connsiteX8" fmla="*/ 0 w 2362213"/>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13" h="631395">
                  <a:moveTo>
                    <a:pt x="0" y="105235"/>
                  </a:moveTo>
                  <a:cubicBezTo>
                    <a:pt x="0" y="47115"/>
                    <a:pt x="47115" y="0"/>
                    <a:pt x="105235" y="0"/>
                  </a:cubicBezTo>
                  <a:lnTo>
                    <a:pt x="2256978" y="0"/>
                  </a:lnTo>
                  <a:cubicBezTo>
                    <a:pt x="2315098" y="0"/>
                    <a:pt x="2362213" y="47115"/>
                    <a:pt x="2362213" y="105235"/>
                  </a:cubicBezTo>
                  <a:lnTo>
                    <a:pt x="2362213" y="526160"/>
                  </a:lnTo>
                  <a:cubicBezTo>
                    <a:pt x="2362213" y="584280"/>
                    <a:pt x="2315098" y="631395"/>
                    <a:pt x="2256978"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High </a:t>
              </a:r>
              <a:r>
                <a:rPr lang="en-US" sz="1800" i="1" kern="1200" dirty="0">
                  <a:latin typeface="Arial" panose="020B0604020202020204" pitchFamily="34" charset="0"/>
                  <a:cs typeface="Arial" panose="020B0604020202020204" pitchFamily="34" charset="0"/>
                </a:rPr>
                <a:t>p</a:t>
              </a:r>
              <a:r>
                <a:rPr lang="en-US" sz="1800" kern="1200" dirty="0">
                  <a:latin typeface="Arial" panose="020B0604020202020204" pitchFamily="34" charset="0"/>
                  <a:cs typeface="Arial" panose="020B0604020202020204" pitchFamily="34" charset="0"/>
                </a:rPr>
                <a:t> Requests</a:t>
              </a:r>
            </a:p>
          </p:txBody>
        </p:sp>
        <p:sp>
          <p:nvSpPr>
            <p:cNvPr id="22" name="Freeform 21"/>
            <p:cNvSpPr/>
            <p:nvPr/>
          </p:nvSpPr>
          <p:spPr>
            <a:xfrm>
              <a:off x="1935265" y="5542454"/>
              <a:ext cx="2322576" cy="631395"/>
            </a:xfrm>
            <a:custGeom>
              <a:avLst/>
              <a:gdLst>
                <a:gd name="connsiteX0" fmla="*/ 0 w 2372080"/>
                <a:gd name="connsiteY0" fmla="*/ 105235 h 631395"/>
                <a:gd name="connsiteX1" fmla="*/ 105235 w 2372080"/>
                <a:gd name="connsiteY1" fmla="*/ 0 h 631395"/>
                <a:gd name="connsiteX2" fmla="*/ 2266845 w 2372080"/>
                <a:gd name="connsiteY2" fmla="*/ 0 h 631395"/>
                <a:gd name="connsiteX3" fmla="*/ 2372080 w 2372080"/>
                <a:gd name="connsiteY3" fmla="*/ 105235 h 631395"/>
                <a:gd name="connsiteX4" fmla="*/ 2372080 w 2372080"/>
                <a:gd name="connsiteY4" fmla="*/ 526160 h 631395"/>
                <a:gd name="connsiteX5" fmla="*/ 2266845 w 2372080"/>
                <a:gd name="connsiteY5" fmla="*/ 631395 h 631395"/>
                <a:gd name="connsiteX6" fmla="*/ 105235 w 2372080"/>
                <a:gd name="connsiteY6" fmla="*/ 631395 h 631395"/>
                <a:gd name="connsiteX7" fmla="*/ 0 w 2372080"/>
                <a:gd name="connsiteY7" fmla="*/ 526160 h 631395"/>
                <a:gd name="connsiteX8" fmla="*/ 0 w 2372080"/>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080" h="631395">
                  <a:moveTo>
                    <a:pt x="0" y="105235"/>
                  </a:moveTo>
                  <a:cubicBezTo>
                    <a:pt x="0" y="47115"/>
                    <a:pt x="47115" y="0"/>
                    <a:pt x="105235" y="0"/>
                  </a:cubicBezTo>
                  <a:lnTo>
                    <a:pt x="2266845" y="0"/>
                  </a:lnTo>
                  <a:cubicBezTo>
                    <a:pt x="2324965" y="0"/>
                    <a:pt x="2372080" y="47115"/>
                    <a:pt x="2372080" y="105235"/>
                  </a:cubicBezTo>
                  <a:lnTo>
                    <a:pt x="2372080" y="526160"/>
                  </a:lnTo>
                  <a:cubicBezTo>
                    <a:pt x="2372080" y="584280"/>
                    <a:pt x="2324965" y="631395"/>
                    <a:pt x="2266845"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lvl="0" algn="ctr" defTabSz="800100" rtl="0">
                <a:lnSpc>
                  <a:spcPct val="90000"/>
                </a:lnSpc>
                <a:spcBef>
                  <a:spcPct val="0"/>
                </a:spcBef>
                <a:spcAft>
                  <a:spcPct val="35000"/>
                </a:spcAft>
              </a:pPr>
              <a:r>
                <a:rPr lang="en-US" sz="1800" kern="1200" dirty="0" err="1">
                  <a:latin typeface="Arial" panose="020B0604020202020204" pitchFamily="34" charset="0"/>
                  <a:cs typeface="Arial" panose="020B0604020202020204" pitchFamily="34" charset="0"/>
                </a:rPr>
                <a:t>Precorrection</a:t>
              </a:r>
              <a:endParaRPr lang="en-US" sz="1800" kern="1200" dirty="0">
                <a:latin typeface="Arial" panose="020B0604020202020204" pitchFamily="34" charset="0"/>
                <a:cs typeface="Arial" panose="020B0604020202020204" pitchFamily="34" charset="0"/>
              </a:endParaRPr>
            </a:p>
          </p:txBody>
        </p:sp>
        <p:sp>
          <p:nvSpPr>
            <p:cNvPr id="24" name="Freeform 23"/>
            <p:cNvSpPr/>
            <p:nvPr/>
          </p:nvSpPr>
          <p:spPr>
            <a:xfrm>
              <a:off x="1935265" y="6188238"/>
              <a:ext cx="2322576" cy="631395"/>
            </a:xfrm>
            <a:custGeom>
              <a:avLst/>
              <a:gdLst>
                <a:gd name="connsiteX0" fmla="*/ 0 w 2362198"/>
                <a:gd name="connsiteY0" fmla="*/ 105235 h 631395"/>
                <a:gd name="connsiteX1" fmla="*/ 105235 w 2362198"/>
                <a:gd name="connsiteY1" fmla="*/ 0 h 631395"/>
                <a:gd name="connsiteX2" fmla="*/ 2256963 w 2362198"/>
                <a:gd name="connsiteY2" fmla="*/ 0 h 631395"/>
                <a:gd name="connsiteX3" fmla="*/ 2362198 w 2362198"/>
                <a:gd name="connsiteY3" fmla="*/ 105235 h 631395"/>
                <a:gd name="connsiteX4" fmla="*/ 2362198 w 2362198"/>
                <a:gd name="connsiteY4" fmla="*/ 526160 h 631395"/>
                <a:gd name="connsiteX5" fmla="*/ 2256963 w 2362198"/>
                <a:gd name="connsiteY5" fmla="*/ 631395 h 631395"/>
                <a:gd name="connsiteX6" fmla="*/ 105235 w 2362198"/>
                <a:gd name="connsiteY6" fmla="*/ 631395 h 631395"/>
                <a:gd name="connsiteX7" fmla="*/ 0 w 2362198"/>
                <a:gd name="connsiteY7" fmla="*/ 526160 h 631395"/>
                <a:gd name="connsiteX8" fmla="*/ 0 w 2362198"/>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198" h="631395">
                  <a:moveTo>
                    <a:pt x="0" y="105235"/>
                  </a:moveTo>
                  <a:cubicBezTo>
                    <a:pt x="0" y="47115"/>
                    <a:pt x="47115" y="0"/>
                    <a:pt x="105235" y="0"/>
                  </a:cubicBezTo>
                  <a:lnTo>
                    <a:pt x="2256963" y="0"/>
                  </a:lnTo>
                  <a:cubicBezTo>
                    <a:pt x="2315083" y="0"/>
                    <a:pt x="2362198" y="47115"/>
                    <a:pt x="2362198" y="105235"/>
                  </a:cubicBezTo>
                  <a:lnTo>
                    <a:pt x="2362198" y="526160"/>
                  </a:lnTo>
                  <a:cubicBezTo>
                    <a:pt x="2362198" y="584280"/>
                    <a:pt x="2315083" y="631395"/>
                    <a:pt x="2256963"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Incorporating Choice</a:t>
              </a:r>
            </a:p>
          </p:txBody>
        </p:sp>
      </p:grpSp>
      <p:sp>
        <p:nvSpPr>
          <p:cNvPr id="11" name="Title 1"/>
          <p:cNvSpPr txBox="1">
            <a:spLocks/>
          </p:cNvSpPr>
          <p:nvPr/>
        </p:nvSpPr>
        <p:spPr bwMode="auto">
          <a:xfrm>
            <a:off x="152400" y="16381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US" dirty="0"/>
              <a:t>Low-Intensity Strategies: Building capacity through professional learning</a:t>
            </a:r>
          </a:p>
        </p:txBody>
      </p:sp>
      <p:pic>
        <p:nvPicPr>
          <p:cNvPr id="15" name="Picture 2" descr="1424998884482"/>
          <p:cNvPicPr>
            <a:picLocks noChangeAspect="1" noChangeArrowheads="1"/>
          </p:cNvPicPr>
          <p:nvPr/>
        </p:nvPicPr>
        <p:blipFill rotWithShape="1">
          <a:blip r:embed="rId7">
            <a:extLst>
              <a:ext uri="{28A0092B-C50C-407E-A947-70E740481C1C}">
                <a14:useLocalDpi xmlns:a14="http://schemas.microsoft.com/office/drawing/2010/main" val="0"/>
              </a:ext>
            </a:extLst>
          </a:blip>
          <a:srcRect l="7143" t="5705" r="6604" b="4041"/>
          <a:stretch/>
        </p:blipFill>
        <p:spPr bwMode="auto">
          <a:xfrm>
            <a:off x="73742" y="4324566"/>
            <a:ext cx="1731834" cy="24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7" descr="C:\Users\k923l138\AppData\Local\Microsoft\Windows\Temporary Internet Files\Content.IE5\N0KMUEJ5\MC900441310[1].png"/>
          <p:cNvPicPr>
            <a:picLocks noChangeAspect="1" noChangeArrowheads="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49833" y="5922987"/>
            <a:ext cx="908271" cy="90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descr="C:\Users\k923l138\AppData\Local\Microsoft\Windows\Temporary Internet Files\Content.IE5\N0KMUEJ5\MC900441310[1].png"/>
          <p:cNvPicPr>
            <a:picLocks noChangeAspect="1" noChangeArrowheads="1"/>
          </p:cNvPicPr>
          <p:nvPr/>
        </p:nvPicPr>
        <p:blipFill>
          <a:blip r:embed="rId9" cstate="screen">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517568" y="2214086"/>
            <a:ext cx="908271" cy="908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Freeform 25"/>
          <p:cNvSpPr/>
          <p:nvPr/>
        </p:nvSpPr>
        <p:spPr>
          <a:xfrm>
            <a:off x="5538941" y="4682357"/>
            <a:ext cx="2322576" cy="631395"/>
          </a:xfrm>
          <a:custGeom>
            <a:avLst/>
            <a:gdLst>
              <a:gd name="connsiteX0" fmla="*/ 0 w 2362213"/>
              <a:gd name="connsiteY0" fmla="*/ 105235 h 631395"/>
              <a:gd name="connsiteX1" fmla="*/ 105235 w 2362213"/>
              <a:gd name="connsiteY1" fmla="*/ 0 h 631395"/>
              <a:gd name="connsiteX2" fmla="*/ 2256978 w 2362213"/>
              <a:gd name="connsiteY2" fmla="*/ 0 h 631395"/>
              <a:gd name="connsiteX3" fmla="*/ 2362213 w 2362213"/>
              <a:gd name="connsiteY3" fmla="*/ 105235 h 631395"/>
              <a:gd name="connsiteX4" fmla="*/ 2362213 w 2362213"/>
              <a:gd name="connsiteY4" fmla="*/ 526160 h 631395"/>
              <a:gd name="connsiteX5" fmla="*/ 2256978 w 2362213"/>
              <a:gd name="connsiteY5" fmla="*/ 631395 h 631395"/>
              <a:gd name="connsiteX6" fmla="*/ 105235 w 2362213"/>
              <a:gd name="connsiteY6" fmla="*/ 631395 h 631395"/>
              <a:gd name="connsiteX7" fmla="*/ 0 w 2362213"/>
              <a:gd name="connsiteY7" fmla="*/ 526160 h 631395"/>
              <a:gd name="connsiteX8" fmla="*/ 0 w 2362213"/>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13" h="631395">
                <a:moveTo>
                  <a:pt x="0" y="105235"/>
                </a:moveTo>
                <a:cubicBezTo>
                  <a:pt x="0" y="47115"/>
                  <a:pt x="47115" y="0"/>
                  <a:pt x="105235" y="0"/>
                </a:cubicBezTo>
                <a:lnTo>
                  <a:pt x="2256978" y="0"/>
                </a:lnTo>
                <a:cubicBezTo>
                  <a:pt x="2315098" y="0"/>
                  <a:pt x="2362213" y="47115"/>
                  <a:pt x="2362213" y="105235"/>
                </a:cubicBezTo>
                <a:lnTo>
                  <a:pt x="2362213" y="526160"/>
                </a:lnTo>
                <a:cubicBezTo>
                  <a:pt x="2362213" y="584280"/>
                  <a:pt x="2315098" y="631395"/>
                  <a:pt x="2256978" y="631395"/>
                </a:cubicBezTo>
                <a:lnTo>
                  <a:pt x="105235" y="631395"/>
                </a:lnTo>
                <a:cubicBezTo>
                  <a:pt x="47115" y="631395"/>
                  <a:pt x="0" y="584280"/>
                  <a:pt x="0" y="526160"/>
                </a:cubicBezTo>
                <a:lnTo>
                  <a:pt x="0" y="105235"/>
                </a:lnTo>
                <a:close/>
              </a:path>
            </a:pathLst>
          </a:custGeom>
          <a:gradFill flip="none" rotWithShape="1">
            <a:gsLst>
              <a:gs pos="0">
                <a:srgbClr val="9F4C2A">
                  <a:shade val="30000"/>
                  <a:satMod val="115000"/>
                </a:srgbClr>
              </a:gs>
              <a:gs pos="50000">
                <a:srgbClr val="9F4C2A">
                  <a:shade val="67500"/>
                  <a:satMod val="115000"/>
                </a:srgbClr>
              </a:gs>
              <a:gs pos="100000">
                <a:srgbClr val="9F4C2A">
                  <a:shade val="100000"/>
                  <a:satMod val="115000"/>
                </a:srgbClr>
              </a:gs>
            </a:gsLst>
            <a:lin ang="16200000" scaled="1"/>
            <a:tileRect/>
          </a:gradFill>
          <a:ln>
            <a:solidFill>
              <a:srgbClr val="620C0D"/>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lvl="0" algn="ctr" defTabSz="800100" rtl="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Self-Monitoring</a:t>
            </a:r>
            <a:endParaRPr lang="en-US" sz="1800" kern="1200" dirty="0">
              <a:latin typeface="Arial" panose="020B0604020202020204" pitchFamily="34" charset="0"/>
              <a:cs typeface="Arial" panose="020B0604020202020204" pitchFamily="34" charset="0"/>
            </a:endParaRPr>
          </a:p>
        </p:txBody>
      </p:sp>
      <p:sp>
        <p:nvSpPr>
          <p:cNvPr id="27" name="Freeform 26"/>
          <p:cNvSpPr/>
          <p:nvPr/>
        </p:nvSpPr>
        <p:spPr>
          <a:xfrm>
            <a:off x="5538941" y="5341369"/>
            <a:ext cx="2322576" cy="631395"/>
          </a:xfrm>
          <a:custGeom>
            <a:avLst/>
            <a:gdLst>
              <a:gd name="connsiteX0" fmla="*/ 0 w 2362213"/>
              <a:gd name="connsiteY0" fmla="*/ 105235 h 631395"/>
              <a:gd name="connsiteX1" fmla="*/ 105235 w 2362213"/>
              <a:gd name="connsiteY1" fmla="*/ 0 h 631395"/>
              <a:gd name="connsiteX2" fmla="*/ 2256978 w 2362213"/>
              <a:gd name="connsiteY2" fmla="*/ 0 h 631395"/>
              <a:gd name="connsiteX3" fmla="*/ 2362213 w 2362213"/>
              <a:gd name="connsiteY3" fmla="*/ 105235 h 631395"/>
              <a:gd name="connsiteX4" fmla="*/ 2362213 w 2362213"/>
              <a:gd name="connsiteY4" fmla="*/ 526160 h 631395"/>
              <a:gd name="connsiteX5" fmla="*/ 2256978 w 2362213"/>
              <a:gd name="connsiteY5" fmla="*/ 631395 h 631395"/>
              <a:gd name="connsiteX6" fmla="*/ 105235 w 2362213"/>
              <a:gd name="connsiteY6" fmla="*/ 631395 h 631395"/>
              <a:gd name="connsiteX7" fmla="*/ 0 w 2362213"/>
              <a:gd name="connsiteY7" fmla="*/ 526160 h 631395"/>
              <a:gd name="connsiteX8" fmla="*/ 0 w 2362213"/>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13" h="631395">
                <a:moveTo>
                  <a:pt x="0" y="105235"/>
                </a:moveTo>
                <a:cubicBezTo>
                  <a:pt x="0" y="47115"/>
                  <a:pt x="47115" y="0"/>
                  <a:pt x="105235" y="0"/>
                </a:cubicBezTo>
                <a:lnTo>
                  <a:pt x="2256978" y="0"/>
                </a:lnTo>
                <a:cubicBezTo>
                  <a:pt x="2315098" y="0"/>
                  <a:pt x="2362213" y="47115"/>
                  <a:pt x="2362213" y="105235"/>
                </a:cubicBezTo>
                <a:lnTo>
                  <a:pt x="2362213" y="526160"/>
                </a:lnTo>
                <a:cubicBezTo>
                  <a:pt x="2362213" y="584280"/>
                  <a:pt x="2315098" y="631395"/>
                  <a:pt x="2256978" y="631395"/>
                </a:cubicBezTo>
                <a:lnTo>
                  <a:pt x="105235" y="631395"/>
                </a:lnTo>
                <a:cubicBezTo>
                  <a:pt x="47115" y="631395"/>
                  <a:pt x="0" y="584280"/>
                  <a:pt x="0" y="526160"/>
                </a:cubicBezTo>
                <a:lnTo>
                  <a:pt x="0" y="105235"/>
                </a:lnTo>
                <a:close/>
              </a:path>
            </a:pathLst>
          </a:custGeom>
          <a:gradFill flip="none" rotWithShape="1">
            <a:gsLst>
              <a:gs pos="0">
                <a:srgbClr val="9F4C2A">
                  <a:shade val="30000"/>
                  <a:satMod val="115000"/>
                </a:srgbClr>
              </a:gs>
              <a:gs pos="50000">
                <a:srgbClr val="9F4C2A">
                  <a:shade val="67500"/>
                  <a:satMod val="115000"/>
                </a:srgbClr>
              </a:gs>
              <a:gs pos="100000">
                <a:srgbClr val="9F4C2A">
                  <a:shade val="100000"/>
                  <a:satMod val="115000"/>
                </a:srgbClr>
              </a:gs>
            </a:gsLst>
            <a:lin ang="16200000" scaled="1"/>
            <a:tileRect/>
          </a:gradFill>
          <a:ln>
            <a:solidFill>
              <a:srgbClr val="620C0D"/>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lvl="0" algn="ctr" defTabSz="800100" rtl="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Behavior Contracts</a:t>
            </a:r>
            <a:endParaRPr lang="en-US" sz="18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688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52400" y="685800"/>
            <a:ext cx="6717723" cy="6051078"/>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22118" y="189407"/>
            <a:ext cx="8390242" cy="523220"/>
          </a:xfrm>
          <a:prstGeom prst="rect">
            <a:avLst/>
          </a:prstGeom>
        </p:spPr>
        <p:txBody>
          <a:bodyPr wrap="square">
            <a:spAutoFit/>
          </a:bodyPr>
          <a:lstStyle/>
          <a:p>
            <a:pPr algn="ctr"/>
            <a:r>
              <a:rPr lang="en-US" sz="2800" dirty="0" smtClean="0"/>
              <a:t>Professional Learning! www.ci3t.org/pl</a:t>
            </a:r>
            <a:endParaRPr lang="en-US" sz="2800" dirty="0"/>
          </a:p>
        </p:txBody>
      </p:sp>
    </p:spTree>
    <p:extLst>
      <p:ext uri="{BB962C8B-B14F-4D97-AF65-F5344CB8AC3E}">
        <p14:creationId xmlns:p14="http://schemas.microsoft.com/office/powerpoint/2010/main" val="287675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1544740890"/>
              </p:ext>
            </p:extLst>
          </p:nvPr>
        </p:nvGraphicFramePr>
        <p:xfrm>
          <a:off x="457200" y="104510"/>
          <a:ext cx="8388350" cy="6680200"/>
        </p:xfrm>
        <a:graphic>
          <a:graphicData uri="http://schemas.openxmlformats.org/drawingml/2006/table">
            <a:tbl>
              <a:tblPr firstRow="1" bandRow="1">
                <a:tableStyleId>{5C22544A-7EE6-4342-B048-85BDC9FD1C3A}</a:tableStyleId>
              </a:tblPr>
              <a:tblGrid>
                <a:gridCol w="4194175">
                  <a:extLst>
                    <a:ext uri="{9D8B030D-6E8A-4147-A177-3AD203B41FA5}">
                      <a16:colId xmlns:a16="http://schemas.microsoft.com/office/drawing/2014/main" val="3475468031"/>
                    </a:ext>
                  </a:extLst>
                </a:gridCol>
                <a:gridCol w="4194175">
                  <a:extLst>
                    <a:ext uri="{9D8B030D-6E8A-4147-A177-3AD203B41FA5}">
                      <a16:colId xmlns:a16="http://schemas.microsoft.com/office/drawing/2014/main" val="3555776466"/>
                    </a:ext>
                  </a:extLst>
                </a:gridCol>
              </a:tblGrid>
              <a:tr h="370840">
                <a:tc>
                  <a:txBody>
                    <a:bodyPr/>
                    <a:lstStyle/>
                    <a:p>
                      <a:r>
                        <a:rPr lang="en-US" dirty="0" smtClean="0"/>
                        <a:t>Low-Intensity Strategy</a:t>
                      </a:r>
                      <a:endParaRPr lang="en-US" dirty="0"/>
                    </a:p>
                  </a:txBody>
                  <a:tcPr/>
                </a:tc>
                <a:tc>
                  <a:txBody>
                    <a:bodyPr/>
                    <a:lstStyle/>
                    <a:p>
                      <a:r>
                        <a:rPr lang="en-US" dirty="0" smtClean="0"/>
                        <a:t>Lincoln Elementary On-Site</a:t>
                      </a:r>
                      <a:r>
                        <a:rPr lang="en-US" baseline="0" dirty="0" smtClean="0"/>
                        <a:t> Expert</a:t>
                      </a:r>
                      <a:endParaRPr lang="en-US" dirty="0"/>
                    </a:p>
                  </a:txBody>
                  <a:tcPr/>
                </a:tc>
                <a:extLst>
                  <a:ext uri="{0D108BD9-81ED-4DB2-BD59-A6C34878D82A}">
                    <a16:rowId xmlns:a16="http://schemas.microsoft.com/office/drawing/2014/main" val="545248379"/>
                  </a:ext>
                </a:extLst>
              </a:tr>
              <a:tr h="370840">
                <a:tc>
                  <a:txBody>
                    <a:bodyPr/>
                    <a:lstStyle/>
                    <a:p>
                      <a:pPr marL="0" indent="0">
                        <a:buFont typeface="Courier New" panose="02070309020205020404" pitchFamily="49" charset="0"/>
                        <a:buNone/>
                      </a:pPr>
                      <a:r>
                        <a:rPr lang="en-US" b="1" dirty="0" smtClean="0">
                          <a:solidFill>
                            <a:schemeClr val="accent5">
                              <a:lumMod val="50000"/>
                            </a:schemeClr>
                          </a:solidFill>
                        </a:rPr>
                        <a:t>Behavior-Specific</a:t>
                      </a:r>
                      <a:r>
                        <a:rPr lang="en-US" b="1" baseline="0" dirty="0" smtClean="0">
                          <a:solidFill>
                            <a:schemeClr val="accent5">
                              <a:lumMod val="50000"/>
                            </a:schemeClr>
                          </a:solidFill>
                        </a:rPr>
                        <a:t> Praise</a:t>
                      </a:r>
                      <a:r>
                        <a:rPr lang="en-US" baseline="0" dirty="0" smtClean="0"/>
                        <a:t>: Identifying the specific expectation the student met.</a:t>
                      </a:r>
                    </a:p>
                    <a:p>
                      <a:pPr marL="285750" indent="-285750">
                        <a:buFont typeface="Courier New" panose="02070309020205020404" pitchFamily="49" charset="0"/>
                        <a:buChar char="o"/>
                      </a:pPr>
                      <a:r>
                        <a:rPr lang="en-US" baseline="0" dirty="0" smtClean="0"/>
                        <a:t>“</a:t>
                      </a:r>
                      <a:r>
                        <a:rPr lang="en-US" baseline="0" dirty="0" err="1" smtClean="0"/>
                        <a:t>Niama</a:t>
                      </a:r>
                      <a:r>
                        <a:rPr lang="en-US" baseline="0" dirty="0" smtClean="0"/>
                        <a:t>, great job using your graphic organizer to draft your essay.”</a:t>
                      </a:r>
                    </a:p>
                    <a:p>
                      <a:pPr marL="285750" indent="-285750">
                        <a:buFont typeface="Courier New" panose="02070309020205020404" pitchFamily="49" charset="0"/>
                        <a:buChar char="o"/>
                      </a:pPr>
                      <a:r>
                        <a:rPr lang="en-US" baseline="0" dirty="0" smtClean="0"/>
                        <a:t>“Justice, thank you for pushing in your chair to keep the walkway safe.”</a:t>
                      </a:r>
                      <a:endParaRPr lang="en-US" dirty="0"/>
                    </a:p>
                  </a:txBody>
                  <a:tcPr/>
                </a:tc>
                <a:tc>
                  <a:txBody>
                    <a:bodyPr/>
                    <a:lstStyle/>
                    <a:p>
                      <a:pPr marL="285750" indent="-285750">
                        <a:buFont typeface="Arial" panose="020B0604020202020204" pitchFamily="34" charset="0"/>
                        <a:buChar char="•"/>
                      </a:pPr>
                      <a:r>
                        <a:rPr lang="en-US" dirty="0" smtClean="0"/>
                        <a:t>Eric Common, Behavior Specialist</a:t>
                      </a:r>
                    </a:p>
                    <a:p>
                      <a:pPr marL="285750" indent="-285750">
                        <a:buFont typeface="Arial" panose="020B0604020202020204" pitchFamily="34" charset="0"/>
                        <a:buChar char="•"/>
                      </a:pPr>
                      <a:r>
                        <a:rPr lang="en-US" dirty="0" smtClean="0"/>
                        <a:t>Mark Buckman, Special Education</a:t>
                      </a:r>
                    </a:p>
                    <a:p>
                      <a:pPr marL="285750" indent="-285750">
                        <a:buFont typeface="Arial" panose="020B0604020202020204" pitchFamily="34" charset="0"/>
                        <a:buChar char="•"/>
                      </a:pPr>
                      <a:r>
                        <a:rPr lang="en-US" baseline="0" dirty="0" smtClean="0"/>
                        <a:t>Grant Allen, Parent Volunteer</a:t>
                      </a:r>
                      <a:endParaRPr lang="en-US" dirty="0" smtClean="0"/>
                    </a:p>
                  </a:txBody>
                  <a:tcPr/>
                </a:tc>
                <a:extLst>
                  <a:ext uri="{0D108BD9-81ED-4DB2-BD59-A6C34878D82A}">
                    <a16:rowId xmlns:a16="http://schemas.microsoft.com/office/drawing/2014/main" val="3297779822"/>
                  </a:ext>
                </a:extLst>
              </a:tr>
              <a:tr h="370840">
                <a:tc>
                  <a:txBody>
                    <a:bodyPr/>
                    <a:lstStyle/>
                    <a:p>
                      <a:pPr marL="0" indent="0">
                        <a:buFont typeface="Courier New" panose="02070309020205020404" pitchFamily="49" charset="0"/>
                        <a:buNone/>
                      </a:pPr>
                      <a:r>
                        <a:rPr lang="en-US" b="1" dirty="0" smtClean="0">
                          <a:solidFill>
                            <a:schemeClr val="accent5">
                              <a:lumMod val="50000"/>
                            </a:schemeClr>
                          </a:solidFill>
                        </a:rPr>
                        <a:t>Opportunities to Respond</a:t>
                      </a:r>
                      <a:r>
                        <a:rPr lang="en-US" baseline="0" dirty="0" smtClean="0"/>
                        <a:t>: Providing 4-6 opportunities per minute for students to respond individually, choral, verbal, written, gesture, or symbol.</a:t>
                      </a:r>
                    </a:p>
                    <a:p>
                      <a:pPr marL="285750" indent="-285750">
                        <a:buFont typeface="Courier New" panose="02070309020205020404" pitchFamily="49" charset="0"/>
                        <a:buChar char="o"/>
                      </a:pPr>
                      <a:r>
                        <a:rPr lang="en-US" baseline="0" dirty="0" smtClean="0"/>
                        <a:t>“Show me thumbs or thumbs down if...”</a:t>
                      </a:r>
                    </a:p>
                    <a:p>
                      <a:pPr marL="285750" indent="-285750">
                        <a:buFont typeface="Courier New" panose="02070309020205020404" pitchFamily="49" charset="0"/>
                        <a:buChar char="o"/>
                      </a:pPr>
                      <a:r>
                        <a:rPr lang="en-US" baseline="0" dirty="0" smtClean="0"/>
                        <a:t>“Show me on your white board what…”</a:t>
                      </a:r>
                    </a:p>
                    <a:p>
                      <a:pPr marL="285750" indent="-285750">
                        <a:buFont typeface="Courier New" panose="02070309020205020404" pitchFamily="49" charset="0"/>
                        <a:buChar char="o"/>
                      </a:pPr>
                      <a:r>
                        <a:rPr lang="en-US" baseline="0" dirty="0" smtClean="0"/>
                        <a:t>“Turn to your elbow partner and say…”</a:t>
                      </a:r>
                    </a:p>
                    <a:p>
                      <a:pPr marL="285750" indent="-285750">
                        <a:buFont typeface="Courier New" panose="02070309020205020404" pitchFamily="49" charset="0"/>
                        <a:buChar char="o"/>
                      </a:pPr>
                      <a:r>
                        <a:rPr lang="en-US" baseline="0" dirty="0" smtClean="0"/>
                        <a:t>“All together now, what is…”</a:t>
                      </a:r>
                      <a:endParaRPr lang="en-US" dirty="0"/>
                    </a:p>
                  </a:txBody>
                  <a:tcPr/>
                </a:tc>
                <a:tc>
                  <a:txBody>
                    <a:bodyPr/>
                    <a:lstStyle/>
                    <a:p>
                      <a:pPr marL="285750" indent="-285750">
                        <a:buFont typeface="Arial" panose="020B0604020202020204" pitchFamily="34" charset="0"/>
                        <a:buChar char="•"/>
                      </a:pPr>
                      <a:r>
                        <a:rPr lang="en-US" dirty="0" smtClean="0"/>
                        <a:t>David Royer, Administration</a:t>
                      </a:r>
                    </a:p>
                    <a:p>
                      <a:pPr marL="285750" indent="-285750">
                        <a:buFont typeface="Arial" panose="020B0604020202020204" pitchFamily="34" charset="0"/>
                        <a:buChar char="•"/>
                      </a:pPr>
                      <a:r>
                        <a:rPr lang="en-US" dirty="0" smtClean="0"/>
                        <a:t>Emily Cantwell,</a:t>
                      </a:r>
                      <a:r>
                        <a:rPr lang="en-US" baseline="0" dirty="0" smtClean="0"/>
                        <a:t> 5</a:t>
                      </a:r>
                      <a:r>
                        <a:rPr lang="en-US" baseline="30000" dirty="0" smtClean="0"/>
                        <a:t>th</a:t>
                      </a:r>
                      <a:r>
                        <a:rPr lang="en-US" baseline="0" dirty="0" smtClean="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Scarlett Lane, 3</a:t>
                      </a:r>
                      <a:r>
                        <a:rPr lang="en-US" baseline="30000" dirty="0" smtClean="0"/>
                        <a:t>rd</a:t>
                      </a:r>
                      <a:r>
                        <a:rPr lang="en-US" baseline="0" dirty="0" smtClean="0"/>
                        <a:t> Grade</a:t>
                      </a:r>
                    </a:p>
                    <a:p>
                      <a:pPr marL="285750" indent="-285750">
                        <a:buFont typeface="Arial" panose="020B0604020202020204" pitchFamily="34" charset="0"/>
                        <a:buChar char="•"/>
                      </a:pPr>
                      <a:r>
                        <a:rPr lang="en-US" baseline="0" dirty="0" smtClean="0"/>
                        <a:t>Mallory Messenger, Counselor</a:t>
                      </a:r>
                    </a:p>
                  </a:txBody>
                  <a:tcPr/>
                </a:tc>
                <a:extLst>
                  <a:ext uri="{0D108BD9-81ED-4DB2-BD59-A6C34878D82A}">
                    <a16:rowId xmlns:a16="http://schemas.microsoft.com/office/drawing/2014/main" val="2955642090"/>
                  </a:ext>
                </a:extLst>
              </a:tr>
              <a:tr h="370840">
                <a:tc>
                  <a:txBody>
                    <a:bodyPr/>
                    <a:lstStyle/>
                    <a:p>
                      <a:pPr marL="0" indent="0">
                        <a:buFont typeface="Courier New" panose="02070309020205020404" pitchFamily="49" charset="0"/>
                        <a:buNone/>
                      </a:pPr>
                      <a:r>
                        <a:rPr lang="en-US" b="1" dirty="0" smtClean="0">
                          <a:solidFill>
                            <a:schemeClr val="accent5">
                              <a:lumMod val="50000"/>
                            </a:schemeClr>
                          </a:solidFill>
                        </a:rPr>
                        <a:t>Instructional Choice</a:t>
                      </a:r>
                      <a:r>
                        <a:rPr lang="en-US" baseline="0" dirty="0" smtClean="0"/>
                        <a:t>: Providing within-task or between task choices to increase academic engaged time and motivation.</a:t>
                      </a:r>
                    </a:p>
                    <a:p>
                      <a:pPr marL="285750" indent="-285750">
                        <a:buFont typeface="Courier New" panose="02070309020205020404" pitchFamily="49" charset="0"/>
                        <a:buChar char="o"/>
                      </a:pPr>
                      <a:r>
                        <a:rPr lang="en-US" baseline="0" dirty="0" smtClean="0"/>
                        <a:t>“Ronaldo, of these 3 tasks today, which would you like to work on first?”</a:t>
                      </a:r>
                    </a:p>
                    <a:p>
                      <a:pPr marL="285750" indent="-285750">
                        <a:buFont typeface="Courier New" panose="02070309020205020404" pitchFamily="49" charset="0"/>
                        <a:buChar char="o"/>
                      </a:pPr>
                      <a:r>
                        <a:rPr lang="en-US" baseline="0" dirty="0" smtClean="0"/>
                        <a:t>“Suzy, do you want to work with colored pencils, crayons, or sparkly markers?”</a:t>
                      </a:r>
                      <a:endParaRPr lang="en-US" dirty="0" smtClean="0"/>
                    </a:p>
                  </a:txBody>
                  <a:tcPr/>
                </a:tc>
                <a:tc>
                  <a:txBody>
                    <a:bodyPr/>
                    <a:lstStyle/>
                    <a:p>
                      <a:pPr marL="285750" indent="-285750">
                        <a:buFont typeface="Arial" panose="020B0604020202020204" pitchFamily="34" charset="0"/>
                        <a:buChar char="•"/>
                      </a:pPr>
                      <a:r>
                        <a:rPr lang="en-US" dirty="0" smtClean="0"/>
                        <a:t>Abbie Jenkins, 2</a:t>
                      </a:r>
                      <a:r>
                        <a:rPr lang="en-US" baseline="30000" dirty="0" smtClean="0"/>
                        <a:t>nd</a:t>
                      </a:r>
                      <a:r>
                        <a:rPr lang="en-US" dirty="0" smtClean="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Scarlett Lane, 3</a:t>
                      </a:r>
                      <a:r>
                        <a:rPr lang="en-US" baseline="30000" dirty="0" smtClean="0"/>
                        <a:t>rd</a:t>
                      </a:r>
                      <a:r>
                        <a:rPr lang="en-US" baseline="0" dirty="0" smtClean="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Bryan Simmons,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Liane Johl, Kindergarten</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1918889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dirty="0"/>
              <a:t>Using Screening Data to Inform Instruction</a:t>
            </a:r>
            <a:endParaRPr lang="en-US" dirty="0" smtClean="0"/>
          </a:p>
        </p:txBody>
      </p:sp>
      <p:sp>
        <p:nvSpPr>
          <p:cNvPr id="91139" name="Text Placeholder 3"/>
          <p:cNvSpPr>
            <a:spLocks noGrp="1"/>
          </p:cNvSpPr>
          <p:nvPr>
            <p:ph type="body" idx="1"/>
          </p:nvPr>
        </p:nvSpPr>
        <p:spPr>
          <a:xfrm>
            <a:off x="623887" y="4589464"/>
            <a:ext cx="7988267" cy="1500187"/>
          </a:xfrm>
        </p:spPr>
        <p:txBody>
          <a:bodyPr/>
          <a:lstStyle/>
          <a:p>
            <a:pPr>
              <a:lnSpc>
                <a:spcPct val="100000"/>
              </a:lnSpc>
              <a:spcBef>
                <a:spcPts val="0"/>
              </a:spcBef>
            </a:pPr>
            <a:r>
              <a:rPr lang="en-US" dirty="0">
                <a:solidFill>
                  <a:schemeClr val="tx1">
                    <a:lumMod val="75000"/>
                    <a:lumOff val="25000"/>
                  </a:schemeClr>
                </a:solidFill>
              </a:rPr>
              <a:t>Considerations for</a:t>
            </a:r>
          </a:p>
          <a:p>
            <a:pPr marL="342900" indent="-342900">
              <a:lnSpc>
                <a:spcPct val="100000"/>
              </a:lnSpc>
              <a:spcBef>
                <a:spcPts val="0"/>
              </a:spcBef>
              <a:buFont typeface="Arial" panose="020B0604020202020204" pitchFamily="34" charset="0"/>
              <a:buChar char="•"/>
            </a:pPr>
            <a:r>
              <a:rPr lang="en-US" dirty="0">
                <a:solidFill>
                  <a:schemeClr val="tx1">
                    <a:lumMod val="75000"/>
                    <a:lumOff val="25000"/>
                  </a:schemeClr>
                </a:solidFill>
              </a:rPr>
              <a:t>Primary (Tier 1) Prevention Efforts</a:t>
            </a:r>
          </a:p>
          <a:p>
            <a:pPr marL="342900" indent="-342900">
              <a:lnSpc>
                <a:spcPct val="100000"/>
              </a:lnSpc>
              <a:spcBef>
                <a:spcPts val="0"/>
              </a:spcBef>
              <a:buFont typeface="Arial" panose="020B0604020202020204" pitchFamily="34" charset="0"/>
              <a:buChar char="•"/>
            </a:pPr>
            <a:r>
              <a:rPr lang="en-US" dirty="0">
                <a:solidFill>
                  <a:schemeClr val="tx1">
                    <a:lumMod val="75000"/>
                    <a:lumOff val="25000"/>
                  </a:schemeClr>
                </a:solidFill>
              </a:rPr>
              <a:t>Teacher-Delivered, Low-Intensity Supports</a:t>
            </a:r>
          </a:p>
          <a:p>
            <a:pPr marL="342900" indent="-342900">
              <a:lnSpc>
                <a:spcPct val="100000"/>
              </a:lnSpc>
              <a:spcBef>
                <a:spcPts val="0"/>
              </a:spcBef>
              <a:buFont typeface="Arial" panose="020B0604020202020204" pitchFamily="34" charset="0"/>
              <a:buChar char="•"/>
            </a:pPr>
            <a:r>
              <a:rPr lang="en-US" b="1" dirty="0">
                <a:solidFill>
                  <a:schemeClr val="accent1"/>
                </a:solidFill>
              </a:rPr>
              <a:t>Secondary (Tier 2) and Tertiary (Tier 3) Supports</a:t>
            </a:r>
          </a:p>
        </p:txBody>
      </p:sp>
      <p:sp>
        <p:nvSpPr>
          <p:cNvPr id="10" name="TextBox 9"/>
          <p:cNvSpPr txBox="1">
            <a:spLocks noChangeArrowheads="1"/>
          </p:cNvSpPr>
          <p:nvPr/>
        </p:nvSpPr>
        <p:spPr bwMode="auto">
          <a:xfrm>
            <a:off x="3442995" y="6303990"/>
            <a:ext cx="4685333" cy="408623"/>
          </a:xfrm>
          <a:prstGeom prst="roundRect">
            <a:avLst/>
          </a:prstGeom>
          <a:solidFill>
            <a:srgbClr val="9F4C2A">
              <a:alpha val="20000"/>
            </a:srgbClr>
          </a:solidFill>
          <a:ln w="9525" cap="flat" cmpd="sng" algn="ctr">
            <a:solidFill>
              <a:srgbClr val="620C0D"/>
            </a:solidFill>
            <a:prstDash val="solid"/>
            <a:round/>
            <a:headEnd type="none" w="med" len="med"/>
            <a:tailEnd type="none" w="med" len="med"/>
          </a:ln>
          <a:extLst/>
        </p:spPr>
        <p:style>
          <a:lnRef idx="0">
            <a:scrgbClr r="0" g="0" b="0"/>
          </a:lnRef>
          <a:fillRef idx="0">
            <a:scrgbClr r="0" g="0" b="0"/>
          </a:fillRef>
          <a:effectRef idx="0">
            <a:scrgbClr r="0" g="0" b="0"/>
          </a:effectRef>
          <a:fontRef idx="minor">
            <a:schemeClr val="accent2"/>
          </a:fontRef>
        </p:style>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sz="1600" dirty="0">
                <a:solidFill>
                  <a:srgbClr val="620C0D"/>
                </a:solidFill>
              </a:rPr>
              <a:t>s</a:t>
            </a:r>
            <a:r>
              <a:rPr lang="en-US" sz="1600" dirty="0" smtClean="0">
                <a:solidFill>
                  <a:srgbClr val="620C0D"/>
                </a:solidFill>
              </a:rPr>
              <a:t>ee</a:t>
            </a:r>
            <a:r>
              <a:rPr lang="en-US" dirty="0" smtClean="0">
                <a:solidFill>
                  <a:srgbClr val="620C0D"/>
                </a:solidFill>
              </a:rPr>
              <a:t> </a:t>
            </a:r>
            <a:r>
              <a:rPr lang="en-US" dirty="0">
                <a:solidFill>
                  <a:srgbClr val="620C0D"/>
                </a:solidFill>
              </a:rPr>
              <a:t>Lane, Menzies,  Bruhn, and </a:t>
            </a:r>
            <a:r>
              <a:rPr lang="en-US" dirty="0" err="1">
                <a:solidFill>
                  <a:srgbClr val="620C0D"/>
                </a:solidFill>
              </a:rPr>
              <a:t>Crnobori</a:t>
            </a:r>
            <a:r>
              <a:rPr lang="en-US" dirty="0">
                <a:solidFill>
                  <a:srgbClr val="620C0D"/>
                </a:solidFill>
              </a:rPr>
              <a:t> </a:t>
            </a:r>
            <a:r>
              <a:rPr lang="en-US" dirty="0" smtClean="0">
                <a:solidFill>
                  <a:srgbClr val="620C0D"/>
                </a:solidFill>
              </a:rPr>
              <a:t>(</a:t>
            </a:r>
            <a:r>
              <a:rPr lang="en-US" dirty="0">
                <a:solidFill>
                  <a:srgbClr val="620C0D"/>
                </a:solidFill>
              </a:rPr>
              <a:t>2011)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0745" y="5484651"/>
            <a:ext cx="959685" cy="1263975"/>
          </a:xfrm>
          <a:prstGeom prst="rect">
            <a:avLst/>
          </a:prstGeom>
        </p:spPr>
      </p:pic>
    </p:spTree>
    <p:extLst>
      <p:ext uri="{BB962C8B-B14F-4D97-AF65-F5344CB8AC3E}">
        <p14:creationId xmlns:p14="http://schemas.microsoft.com/office/powerpoint/2010/main" val="1341701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105358" y="2282928"/>
            <a:ext cx="2879725"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pic>
        <p:nvPicPr>
          <p:cNvPr id="10"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473" y="2855656"/>
            <a:ext cx="2932499" cy="3761458"/>
          </a:xfrm>
          <a:prstGeom prst="rect">
            <a:avLst/>
          </a:prstGeom>
          <a:ln>
            <a:noFill/>
          </a:ln>
          <a:effectLst>
            <a:outerShdw blurRad="292100" dist="139700" dir="2700000" algn="tl" rotWithShape="0">
              <a:srgbClr val="333333">
                <a:alpha val="65000"/>
              </a:srgbClr>
            </a:outerShdw>
          </a:effectLst>
        </p:spPr>
      </p:pic>
      <p:sp>
        <p:nvSpPr>
          <p:cNvPr id="6" name="Title 3"/>
          <p:cNvSpPr txBox="1">
            <a:spLocks/>
          </p:cNvSpPr>
          <p:nvPr/>
        </p:nvSpPr>
        <p:spPr>
          <a:xfrm>
            <a:off x="1714500" y="3676248"/>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2400" dirty="0">
                <a:solidFill>
                  <a:prstClr val="black"/>
                </a:solidFill>
              </a:rPr>
              <a:t>Secondary (Tier 2) Intervention Grids</a:t>
            </a:r>
          </a:p>
        </p:txBody>
      </p:sp>
    </p:spTree>
    <p:extLst>
      <p:ext uri="{BB962C8B-B14F-4D97-AF65-F5344CB8AC3E}">
        <p14:creationId xmlns:p14="http://schemas.microsoft.com/office/powerpoint/2010/main" val="970418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over Graphic"/>
          <p:cNvPicPr>
            <a:picLocks noChangeAspect="1" noChangeArrowheads="1"/>
          </p:cNvPicPr>
          <p:nvPr/>
        </p:nvPicPr>
        <p:blipFill rotWithShape="1">
          <a:blip r:embed="rId3">
            <a:extLst>
              <a:ext uri="{28A0092B-C50C-407E-A947-70E740481C1C}">
                <a14:useLocalDpi xmlns:a14="http://schemas.microsoft.com/office/drawing/2010/main" val="0"/>
              </a:ext>
            </a:extLst>
          </a:blip>
          <a:srcRect r="5612" b="4776"/>
          <a:stretch/>
        </p:blipFill>
        <p:spPr bwMode="auto">
          <a:xfrm>
            <a:off x="228600" y="4419600"/>
            <a:ext cx="1726163" cy="2273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1424998884482"/>
          <p:cNvPicPr>
            <a:picLocks noChangeAspect="1" noChangeArrowheads="1"/>
          </p:cNvPicPr>
          <p:nvPr/>
        </p:nvPicPr>
        <p:blipFill>
          <a:blip r:embed="rId4">
            <a:extLst>
              <a:ext uri="{28A0092B-C50C-407E-A947-70E740481C1C}">
                <a14:useLocalDpi xmlns:a14="http://schemas.microsoft.com/office/drawing/2010/main" val="0"/>
              </a:ext>
            </a:extLst>
          </a:blip>
          <a:srcRect l="7143" t="5705" r="6604" b="4041"/>
          <a:stretch>
            <a:fillRect/>
          </a:stretch>
        </p:blipFill>
        <p:spPr bwMode="auto">
          <a:xfrm>
            <a:off x="6677224" y="133350"/>
            <a:ext cx="1730375"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5" name="AutoShape 35"/>
          <p:cNvSpPr>
            <a:spLocks noChangeArrowheads="1"/>
          </p:cNvSpPr>
          <p:nvPr/>
        </p:nvSpPr>
        <p:spPr bwMode="auto">
          <a:xfrm rot="3883708">
            <a:off x="2081213" y="3481387"/>
            <a:ext cx="1905000" cy="733425"/>
          </a:xfrm>
          <a:prstGeom prst="curvedUpArrow">
            <a:avLst>
              <a:gd name="adj1" fmla="val 51948"/>
              <a:gd name="adj2" fmla="val 103896"/>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6" name="AutoShape 36"/>
          <p:cNvSpPr>
            <a:spLocks noChangeArrowheads="1"/>
          </p:cNvSpPr>
          <p:nvPr/>
        </p:nvSpPr>
        <p:spPr bwMode="auto">
          <a:xfrm>
            <a:off x="228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Comprehensive, Integrative,</a:t>
            </a:r>
          </a:p>
          <a:p>
            <a:pPr algn="ctr">
              <a:lnSpc>
                <a:spcPct val="100000"/>
              </a:lnSpc>
              <a:spcBef>
                <a:spcPct val="0"/>
              </a:spcBef>
              <a:buFontTx/>
              <a:buNone/>
            </a:pPr>
            <a:r>
              <a:rPr lang="en-US" altLang="en-US" sz="1400" dirty="0" smtClean="0">
                <a:solidFill>
                  <a:srgbClr val="000000"/>
                </a:solidFill>
                <a:latin typeface="Arial" panose="020B0604020202020204" pitchFamily="34" charset="0"/>
                <a:cs typeface="Arial" panose="020B0604020202020204" pitchFamily="34" charset="0"/>
              </a:rPr>
              <a:t>Three-Tiered </a:t>
            </a:r>
            <a:r>
              <a:rPr lang="en-US" altLang="en-US" sz="1400" dirty="0">
                <a:solidFill>
                  <a:srgbClr val="000000"/>
                </a:solidFill>
                <a:latin typeface="Arial" panose="020B0604020202020204" pitchFamily="34" charset="0"/>
                <a:cs typeface="Arial" panose="020B0604020202020204" pitchFamily="34" charset="0"/>
              </a:rPr>
              <a:t>(</a:t>
            </a:r>
            <a:r>
              <a:rPr lang="en-US" altLang="en-US" sz="1400" dirty="0" smtClean="0">
                <a:solidFill>
                  <a:srgbClr val="000000"/>
                </a:solidFill>
                <a:latin typeface="Arial" panose="020B0604020202020204" pitchFamily="34" charset="0"/>
                <a:cs typeface="Arial" panose="020B0604020202020204" pitchFamily="34" charset="0"/>
              </a:rPr>
              <a:t>Ci</a:t>
            </a:r>
            <a:r>
              <a:rPr lang="en-US" altLang="en-US" sz="2000" baseline="-10000" dirty="0" smtClean="0">
                <a:solidFill>
                  <a:srgbClr val="000000"/>
                </a:solidFill>
                <a:latin typeface="Arial" panose="020B0604020202020204" pitchFamily="34" charset="0"/>
                <a:cs typeface="Arial" panose="020B0604020202020204" pitchFamily="34" charset="0"/>
              </a:rPr>
              <a:t>3</a:t>
            </a:r>
            <a:r>
              <a:rPr lang="en-US" altLang="en-US" sz="1400" dirty="0" smtClean="0">
                <a:solidFill>
                  <a:srgbClr val="000000"/>
                </a:solidFill>
                <a:latin typeface="Arial" panose="020B0604020202020204" pitchFamily="34" charset="0"/>
                <a:cs typeface="Arial" panose="020B0604020202020204" pitchFamily="34" charset="0"/>
              </a:rPr>
              <a:t>T</a:t>
            </a:r>
            <a:r>
              <a:rPr lang="en-US" altLang="en-US" sz="1400" dirty="0">
                <a:solidFill>
                  <a:srgbClr val="000000"/>
                </a:solidFill>
                <a:latin typeface="Arial" panose="020B0604020202020204" pitchFamily="34" charset="0"/>
                <a:cs typeface="Arial" panose="020B0604020202020204" pitchFamily="34" charset="0"/>
              </a:rPr>
              <a:t>)</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 Models of Support</a:t>
            </a:r>
          </a:p>
        </p:txBody>
      </p:sp>
      <p:sp>
        <p:nvSpPr>
          <p:cNvPr id="253957" name="AutoShape 39"/>
          <p:cNvSpPr>
            <a:spLocks noChangeArrowheads="1"/>
          </p:cNvSpPr>
          <p:nvPr/>
        </p:nvSpPr>
        <p:spPr bwMode="auto">
          <a:xfrm>
            <a:off x="6019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Assess, Design, Implement, </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and</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Evaluate </a:t>
            </a:r>
          </a:p>
        </p:txBody>
      </p:sp>
      <p:sp>
        <p:nvSpPr>
          <p:cNvPr id="2539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9" name="AutoShape 37"/>
          <p:cNvSpPr>
            <a:spLocks noChangeArrowheads="1"/>
          </p:cNvSpPr>
          <p:nvPr/>
        </p:nvSpPr>
        <p:spPr bwMode="auto">
          <a:xfrm>
            <a:off x="2057400" y="1981200"/>
            <a:ext cx="26670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b="1" dirty="0">
                <a:solidFill>
                  <a:srgbClr val="FF0000"/>
                </a:solidFill>
                <a:latin typeface="Arial" panose="020B0604020202020204" pitchFamily="34" charset="0"/>
                <a:cs typeface="Arial" panose="020B0604020202020204" pitchFamily="34" charset="0"/>
              </a:rPr>
              <a:t>Basic Classroom Management</a:t>
            </a:r>
          </a:p>
          <a:p>
            <a:pPr algn="ctr">
              <a:lnSpc>
                <a:spcPct val="100000"/>
              </a:lnSpc>
              <a:spcBef>
                <a:spcPct val="0"/>
              </a:spcBef>
              <a:buFontTx/>
              <a:buNone/>
            </a:pPr>
            <a:r>
              <a:rPr lang="en-US" altLang="en-US" sz="1400" b="1" dirty="0">
                <a:solidFill>
                  <a:srgbClr val="FF0000"/>
                </a:solidFill>
                <a:latin typeface="Arial" panose="020B0604020202020204" pitchFamily="34" charset="0"/>
                <a:cs typeface="Arial" panose="020B0604020202020204" pitchFamily="34" charset="0"/>
              </a:rPr>
              <a:t>Effective Instruction</a:t>
            </a:r>
          </a:p>
          <a:p>
            <a:pPr algn="ctr">
              <a:lnSpc>
                <a:spcPct val="100000"/>
              </a:lnSpc>
              <a:spcBef>
                <a:spcPct val="0"/>
              </a:spcBef>
              <a:buFontTx/>
              <a:buNone/>
            </a:pPr>
            <a:r>
              <a:rPr lang="en-US" altLang="en-US" sz="1400" b="1" dirty="0" smtClean="0">
                <a:solidFill>
                  <a:srgbClr val="FF0000"/>
                </a:solidFill>
                <a:latin typeface="Arial" panose="020B0604020202020204" pitchFamily="34" charset="0"/>
                <a:cs typeface="Arial" panose="020B0604020202020204" pitchFamily="34" charset="0"/>
              </a:rPr>
              <a:t>Low-Intensity </a:t>
            </a:r>
            <a:r>
              <a:rPr lang="en-US" altLang="en-US" sz="1400" b="1" dirty="0">
                <a:solidFill>
                  <a:srgbClr val="FF0000"/>
                </a:solidFill>
                <a:latin typeface="Arial" panose="020B0604020202020204" pitchFamily="34" charset="0"/>
                <a:cs typeface="Arial" panose="020B0604020202020204" pitchFamily="34" charset="0"/>
              </a:rPr>
              <a:t>Strategies</a:t>
            </a:r>
          </a:p>
        </p:txBody>
      </p:sp>
      <p:sp>
        <p:nvSpPr>
          <p:cNvPr id="253960" name="AutoShape 38"/>
          <p:cNvSpPr>
            <a:spLocks noChangeArrowheads="1"/>
          </p:cNvSpPr>
          <p:nvPr/>
        </p:nvSpPr>
        <p:spPr bwMode="auto">
          <a:xfrm>
            <a:off x="3733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Behavior Contracts </a:t>
            </a:r>
          </a:p>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Self-Monitoring</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 -</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Functional Assessment-Based</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 Interventions</a:t>
            </a:r>
          </a:p>
        </p:txBody>
      </p:sp>
      <p:sp>
        <p:nvSpPr>
          <p:cNvPr id="253961" name="AutoShape 41"/>
          <p:cNvSpPr>
            <a:spLocks noChangeArrowheads="1"/>
          </p:cNvSpPr>
          <p:nvPr/>
        </p:nvSpPr>
        <p:spPr bwMode="auto">
          <a:xfrm>
            <a:off x="1752600" y="222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err="1">
                <a:solidFill>
                  <a:srgbClr val="FFFFFF"/>
                </a:solidFill>
                <a:latin typeface="Arial" panose="020B0604020202020204" pitchFamily="34" charset="0"/>
                <a:cs typeface="Arial" panose="020B0604020202020204" pitchFamily="34" charset="0"/>
              </a:rPr>
              <a:t>Schoolwide</a:t>
            </a:r>
            <a:r>
              <a:rPr lang="en-US" altLang="en-US" sz="1600" b="1" dirty="0">
                <a:solidFill>
                  <a:srgbClr val="FFFFFF"/>
                </a:solidFill>
                <a:latin typeface="Arial" panose="020B0604020202020204" pitchFamily="34" charset="0"/>
                <a:cs typeface="Arial" panose="020B0604020202020204" pitchFamily="34" charset="0"/>
              </a:rPr>
              <a:t> </a:t>
            </a:r>
            <a:r>
              <a:rPr lang="en-US" altLang="en-US" sz="1600" b="1" dirty="0" smtClean="0">
                <a:solidFill>
                  <a:srgbClr val="FFFFFF"/>
                </a:solidFill>
                <a:latin typeface="Arial" panose="020B0604020202020204" pitchFamily="34" charset="0"/>
                <a:cs typeface="Arial" panose="020B0604020202020204" pitchFamily="34" charset="0"/>
              </a:rPr>
              <a:t>Positive</a:t>
            </a:r>
          </a:p>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Behavior Support</a:t>
            </a:r>
            <a:endParaRPr lang="en-US" altLang="en-US" sz="1600" b="1" dirty="0">
              <a:solidFill>
                <a:srgbClr val="FFFFFF"/>
              </a:solidFill>
              <a:latin typeface="Arial" panose="020B0604020202020204" pitchFamily="34" charset="0"/>
              <a:cs typeface="Arial" panose="020B0604020202020204" pitchFamily="34" charset="0"/>
            </a:endParaRPr>
          </a:p>
        </p:txBody>
      </p:sp>
      <p:sp>
        <p:nvSpPr>
          <p:cNvPr id="253962" name="AutoShape 42"/>
          <p:cNvSpPr>
            <a:spLocks noChangeArrowheads="1"/>
          </p:cNvSpPr>
          <p:nvPr/>
        </p:nvSpPr>
        <p:spPr bwMode="auto">
          <a:xfrm>
            <a:off x="4267200" y="1746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Low-Intensity </a:t>
            </a:r>
            <a:r>
              <a:rPr lang="en-US" altLang="en-US" sz="1600" b="1" dirty="0">
                <a:solidFill>
                  <a:srgbClr val="FFFFFF"/>
                </a:solidFill>
                <a:latin typeface="Arial" panose="020B0604020202020204" pitchFamily="34" charset="0"/>
                <a:cs typeface="Arial" panose="020B0604020202020204" pitchFamily="34" charset="0"/>
              </a:rPr>
              <a:t>Strategies</a:t>
            </a:r>
          </a:p>
        </p:txBody>
      </p:sp>
      <p:sp>
        <p:nvSpPr>
          <p:cNvPr id="253963" name="AutoShape 43"/>
          <p:cNvSpPr>
            <a:spLocks noChangeArrowheads="1"/>
          </p:cNvSpPr>
          <p:nvPr/>
        </p:nvSpPr>
        <p:spPr bwMode="auto">
          <a:xfrm>
            <a:off x="1828800" y="4641669"/>
            <a:ext cx="2533202"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Higher-Intensity </a:t>
            </a:r>
          </a:p>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Strategies</a:t>
            </a:r>
            <a:endParaRPr lang="en-US" altLang="en-US" sz="1600" b="1" dirty="0">
              <a:solidFill>
                <a:srgbClr val="FFFFFF"/>
              </a:solidFill>
              <a:latin typeface="Arial" panose="020B0604020202020204" pitchFamily="34" charset="0"/>
              <a:cs typeface="Arial" panose="020B0604020202020204" pitchFamily="34" charset="0"/>
            </a:endParaRPr>
          </a:p>
        </p:txBody>
      </p:sp>
      <p:sp>
        <p:nvSpPr>
          <p:cNvPr id="253966" name="AutoShape 44"/>
          <p:cNvSpPr>
            <a:spLocks noChangeArrowheads="1"/>
          </p:cNvSpPr>
          <p:nvPr/>
        </p:nvSpPr>
        <p:spPr bwMode="auto">
          <a:xfrm>
            <a:off x="4800600" y="60132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Assessment</a:t>
            </a:r>
          </a:p>
        </p:txBody>
      </p:sp>
    </p:spTree>
    <p:extLst>
      <p:ext uri="{BB962C8B-B14F-4D97-AF65-F5344CB8AC3E}">
        <p14:creationId xmlns:p14="http://schemas.microsoft.com/office/powerpoint/2010/main" val="329886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087163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Building a Ci3T Tier Library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691" y="2667000"/>
            <a:ext cx="7874617" cy="2072923"/>
          </a:xfrm>
        </p:spPr>
      </p:pic>
      <p:sp>
        <p:nvSpPr>
          <p:cNvPr id="6" name="TextBox 5"/>
          <p:cNvSpPr txBox="1"/>
          <p:nvPr/>
        </p:nvSpPr>
        <p:spPr>
          <a:xfrm>
            <a:off x="641683" y="4203031"/>
            <a:ext cx="1925053" cy="523220"/>
          </a:xfrm>
          <a:prstGeom prst="rect">
            <a:avLst/>
          </a:prstGeom>
          <a:solidFill>
            <a:schemeClr val="bg1"/>
          </a:solidFill>
        </p:spPr>
        <p:txBody>
          <a:bodyPr wrap="square" rtlCol="0">
            <a:spAutoFit/>
          </a:bodyPr>
          <a:lstStyle/>
          <a:p>
            <a:pPr algn="ctr"/>
            <a:r>
              <a:rPr lang="de-DE" sz="1400" dirty="0" smtClean="0">
                <a:latin typeface="Arial" panose="020B0604020202020204" pitchFamily="34" charset="0"/>
                <a:cs typeface="Arial" panose="020B0604020202020204" pitchFamily="34" charset="0"/>
              </a:rPr>
              <a:t>Teacher-Delivered </a:t>
            </a:r>
            <a:r>
              <a:rPr lang="de-DE" sz="1400" dirty="0">
                <a:latin typeface="Arial" panose="020B0604020202020204" pitchFamily="34" charset="0"/>
                <a:cs typeface="Arial" panose="020B0604020202020204" pitchFamily="34" charset="0"/>
              </a:rPr>
              <a:t>Strategies (T1 T2)</a:t>
            </a:r>
            <a:endParaRPr lang="en-US" sz="1400" dirty="0">
              <a:latin typeface="Arial" panose="020B0604020202020204" pitchFamily="34" charset="0"/>
              <a:cs typeface="Arial" panose="020B0604020202020204" pitchFamily="34" charset="0"/>
            </a:endParaRPr>
          </a:p>
        </p:txBody>
      </p:sp>
      <p:sp>
        <p:nvSpPr>
          <p:cNvPr id="7" name="TextBox 6"/>
          <p:cNvSpPr txBox="1"/>
          <p:nvPr/>
        </p:nvSpPr>
        <p:spPr>
          <a:xfrm>
            <a:off x="2664018" y="4298099"/>
            <a:ext cx="1981200" cy="384721"/>
          </a:xfrm>
          <a:prstGeom prst="rect">
            <a:avLst/>
          </a:prstGeom>
          <a:solidFill>
            <a:schemeClr val="bg1"/>
          </a:solidFill>
        </p:spPr>
        <p:txBody>
          <a:bodyPr wrap="square" rtlCol="0">
            <a:spAutoFit/>
          </a:bodyPr>
          <a:lstStyle/>
          <a:p>
            <a:pPr algn="ctr"/>
            <a:endParaRPr lang="de-DE" sz="500" dirty="0" smtClean="0">
              <a:latin typeface="Arial" panose="020B0604020202020204" pitchFamily="34" charset="0"/>
              <a:cs typeface="Arial" panose="020B0604020202020204" pitchFamily="34" charset="0"/>
            </a:endParaRPr>
          </a:p>
          <a:p>
            <a:pPr algn="ctr"/>
            <a:r>
              <a:rPr lang="de-DE" sz="1400" dirty="0" smtClean="0">
                <a:latin typeface="Arial" panose="020B0604020202020204" pitchFamily="34" charset="0"/>
                <a:cs typeface="Arial" panose="020B0604020202020204" pitchFamily="34" charset="0"/>
              </a:rPr>
              <a:t>Tier 1</a:t>
            </a:r>
            <a:endParaRPr lang="en-US" sz="1400" dirty="0">
              <a:latin typeface="Arial" panose="020B0604020202020204" pitchFamily="34" charset="0"/>
              <a:cs typeface="Arial" panose="020B0604020202020204" pitchFamily="34" charset="0"/>
            </a:endParaRPr>
          </a:p>
        </p:txBody>
      </p:sp>
      <p:sp>
        <p:nvSpPr>
          <p:cNvPr id="8" name="TextBox 7"/>
          <p:cNvSpPr txBox="1"/>
          <p:nvPr/>
        </p:nvSpPr>
        <p:spPr>
          <a:xfrm>
            <a:off x="6821905" y="4279151"/>
            <a:ext cx="1712495" cy="384721"/>
          </a:xfrm>
          <a:prstGeom prst="rect">
            <a:avLst/>
          </a:prstGeom>
          <a:solidFill>
            <a:schemeClr val="bg1"/>
          </a:solidFill>
        </p:spPr>
        <p:txBody>
          <a:bodyPr wrap="square" rtlCol="0">
            <a:spAutoFit/>
          </a:bodyPr>
          <a:lstStyle/>
          <a:p>
            <a:pPr algn="ctr"/>
            <a:endParaRPr lang="de-DE" sz="500" dirty="0" smtClean="0">
              <a:latin typeface="Arial" panose="020B0604020202020204" pitchFamily="34" charset="0"/>
              <a:cs typeface="Arial" panose="020B0604020202020204" pitchFamily="34" charset="0"/>
            </a:endParaRPr>
          </a:p>
          <a:p>
            <a:pPr algn="ctr"/>
            <a:r>
              <a:rPr lang="de-DE" sz="1400" dirty="0" smtClean="0">
                <a:latin typeface="Arial" panose="020B0604020202020204" pitchFamily="34" charset="0"/>
                <a:cs typeface="Arial" panose="020B0604020202020204" pitchFamily="34" charset="0"/>
              </a:rPr>
              <a:t>Tier 3</a:t>
            </a:r>
            <a:endParaRPr lang="en-US" sz="1400" dirty="0">
              <a:latin typeface="Arial" panose="020B0604020202020204" pitchFamily="34" charset="0"/>
              <a:cs typeface="Arial" panose="020B0604020202020204" pitchFamily="34" charset="0"/>
            </a:endParaRPr>
          </a:p>
        </p:txBody>
      </p:sp>
      <p:sp>
        <p:nvSpPr>
          <p:cNvPr id="9" name="TextBox 8"/>
          <p:cNvSpPr txBox="1"/>
          <p:nvPr/>
        </p:nvSpPr>
        <p:spPr>
          <a:xfrm>
            <a:off x="4870071" y="4303020"/>
            <a:ext cx="1981200" cy="384721"/>
          </a:xfrm>
          <a:prstGeom prst="rect">
            <a:avLst/>
          </a:prstGeom>
          <a:solidFill>
            <a:schemeClr val="bg1"/>
          </a:solidFill>
        </p:spPr>
        <p:txBody>
          <a:bodyPr wrap="square" rtlCol="0">
            <a:spAutoFit/>
          </a:bodyPr>
          <a:lstStyle/>
          <a:p>
            <a:pPr algn="ctr"/>
            <a:endParaRPr lang="de-DE" sz="500" dirty="0" smtClean="0">
              <a:latin typeface="Arial" panose="020B0604020202020204" pitchFamily="34" charset="0"/>
              <a:cs typeface="Arial" panose="020B0604020202020204" pitchFamily="34" charset="0"/>
            </a:endParaRPr>
          </a:p>
          <a:p>
            <a:pPr algn="ctr"/>
            <a:r>
              <a:rPr lang="de-DE" sz="1400" dirty="0" smtClean="0">
                <a:latin typeface="Arial" panose="020B0604020202020204" pitchFamily="34" charset="0"/>
                <a:cs typeface="Arial" panose="020B0604020202020204" pitchFamily="34" charset="0"/>
              </a:rPr>
              <a:t>Tier 2</a:t>
            </a:r>
            <a:endParaRPr lang="en-US" sz="1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803794" y="2573616"/>
            <a:ext cx="1581149" cy="1692107"/>
          </a:xfrm>
          <a:prstGeom prst="rect">
            <a:avLst/>
          </a:prstGeom>
        </p:spPr>
      </p:pic>
    </p:spTree>
    <p:extLst>
      <p:ext uri="{BB962C8B-B14F-4D97-AF65-F5344CB8AC3E}">
        <p14:creationId xmlns:p14="http://schemas.microsoft.com/office/powerpoint/2010/main" val="2862763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2063" y="0"/>
            <a:ext cx="4954327" cy="6867525"/>
          </a:xfrm>
          <a:prstGeom prst="rect">
            <a:avLst/>
          </a:prstGeom>
        </p:spPr>
      </p:pic>
      <p:sp>
        <p:nvSpPr>
          <p:cNvPr id="8" name="Oval 7"/>
          <p:cNvSpPr/>
          <p:nvPr/>
        </p:nvSpPr>
        <p:spPr>
          <a:xfrm>
            <a:off x="2646483" y="741065"/>
            <a:ext cx="1197011" cy="54261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5205561" y="170864"/>
            <a:ext cx="3707326" cy="6883868"/>
          </a:xfrm>
          <a:prstGeom prst="rect">
            <a:avLst/>
          </a:prstGeom>
          <a:ln>
            <a:noFill/>
          </a:ln>
          <a:effectLst>
            <a:outerShdw blurRad="292100" dist="139700" dir="2700000" algn="tl" rotWithShape="0">
              <a:srgbClr val="333333">
                <a:alpha val="65000"/>
              </a:srgbClr>
            </a:outerShdw>
          </a:effectLst>
        </p:spPr>
      </p:pic>
      <p:cxnSp>
        <p:nvCxnSpPr>
          <p:cNvPr id="11" name="Straight Arrow Connector 10"/>
          <p:cNvCxnSpPr/>
          <p:nvPr/>
        </p:nvCxnSpPr>
        <p:spPr>
          <a:xfrm flipV="1">
            <a:off x="3376246" y="1934308"/>
            <a:ext cx="2215662" cy="462475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27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750" fill="hold"/>
                                        <p:tgtEl>
                                          <p:spTgt spid="9"/>
                                        </p:tgtEl>
                                        <p:attrNameLst>
                                          <p:attrName>ppt_x</p:attrName>
                                        </p:attrNameLst>
                                      </p:cBhvr>
                                      <p:tavLst>
                                        <p:tav tm="0">
                                          <p:val>
                                            <p:strVal val="1+#ppt_w/2"/>
                                          </p:val>
                                        </p:tav>
                                        <p:tav tm="100000">
                                          <p:val>
                                            <p:strVal val="#ppt_x"/>
                                          </p:val>
                                        </p:tav>
                                      </p:tavLst>
                                    </p:anim>
                                    <p:anim calcmode="lin" valueType="num">
                                      <p:cBhvr additive="base">
                                        <p:cTn id="14"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0" y="1371600"/>
            <a:ext cx="9144000" cy="685800"/>
          </a:xfrm>
        </p:spPr>
        <p:txBody>
          <a:bodyPr anchor="b"/>
          <a:lstStyle/>
          <a:p>
            <a:pPr algn="ctr" eaLnBrk="1" hangingPunct="1">
              <a:defRPr/>
            </a:pPr>
            <a:r>
              <a:rPr lang="en-US" sz="3000" kern="1200" dirty="0" smtClean="0">
                <a:solidFill>
                  <a:schemeClr val="accent1"/>
                </a:solidFill>
                <a:ea typeface="+mn-ea"/>
                <a:cs typeface="Arial" charset="0"/>
              </a:rPr>
              <a:t>Sample Secondary Intervention Grid</a:t>
            </a:r>
          </a:p>
        </p:txBody>
      </p:sp>
      <p:graphicFrame>
        <p:nvGraphicFramePr>
          <p:cNvPr id="98341" name="Group 37"/>
          <p:cNvGraphicFramePr>
            <a:graphicFrameLocks noGrp="1"/>
          </p:cNvGraphicFramePr>
          <p:nvPr>
            <p:ph idx="4294967295"/>
            <p:extLst/>
          </p:nvPr>
        </p:nvGraphicFramePr>
        <p:xfrm>
          <a:off x="0" y="762000"/>
          <a:ext cx="9144000" cy="6492091"/>
        </p:xfrm>
        <a:graphic>
          <a:graphicData uri="http://schemas.openxmlformats.org/drawingml/2006/table">
            <a:tbl>
              <a:tblPr/>
              <a:tblGrid>
                <a:gridCol w="1272209">
                  <a:extLst>
                    <a:ext uri="{9D8B030D-6E8A-4147-A177-3AD203B41FA5}">
                      <a16:colId xmlns:a16="http://schemas.microsoft.com/office/drawing/2014/main" val="20000"/>
                    </a:ext>
                  </a:extLst>
                </a:gridCol>
                <a:gridCol w="2385391">
                  <a:extLst>
                    <a:ext uri="{9D8B030D-6E8A-4147-A177-3AD203B41FA5}">
                      <a16:colId xmlns:a16="http://schemas.microsoft.com/office/drawing/2014/main" val="20001"/>
                    </a:ext>
                  </a:extLst>
                </a:gridCol>
                <a:gridCol w="1931504">
                  <a:extLst>
                    <a:ext uri="{9D8B030D-6E8A-4147-A177-3AD203B41FA5}">
                      <a16:colId xmlns:a16="http://schemas.microsoft.com/office/drawing/2014/main" val="20002"/>
                    </a:ext>
                  </a:extLst>
                </a:gridCol>
                <a:gridCol w="1525657">
                  <a:extLst>
                    <a:ext uri="{9D8B030D-6E8A-4147-A177-3AD203B41FA5}">
                      <a16:colId xmlns:a16="http://schemas.microsoft.com/office/drawing/2014/main" val="20003"/>
                    </a:ext>
                  </a:extLst>
                </a:gridCol>
                <a:gridCol w="2029239">
                  <a:extLst>
                    <a:ext uri="{9D8B030D-6E8A-4147-A177-3AD203B41FA5}">
                      <a16:colId xmlns:a16="http://schemas.microsoft.com/office/drawing/2014/main" val="20004"/>
                    </a:ext>
                  </a:extLst>
                </a:gridCol>
              </a:tblGrid>
              <a:tr h="10361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Tw Cen MT"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Tw Cen MT"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Tw Cen MT" pitchFamily="34" charset="0"/>
                          <a:cs typeface="Times New Roman" pitchFamily="18" charset="0"/>
                        </a:rPr>
                        <a:t>Support</a:t>
                      </a:r>
                      <a:endParaRPr kumimoji="0" lang="en-US" sz="2000" b="1" i="0" u="none" strike="noStrike" cap="none" normalizeH="0" baseline="0" dirty="0" smtClean="0">
                        <a:ln>
                          <a:noFill/>
                        </a:ln>
                        <a:solidFill>
                          <a:schemeClr val="bg1"/>
                        </a:solidFill>
                        <a:effectLst/>
                        <a:latin typeface="Tw Cen MT" pitchFamily="34"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Tw Cen MT"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Tw Cen MT"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Tw Cen MT" pitchFamily="34" charset="0"/>
                          <a:cs typeface="Times New Roman" pitchFamily="18" charset="0"/>
                        </a:rPr>
                        <a:t>Description</a:t>
                      </a:r>
                      <a:endParaRPr kumimoji="0" lang="en-US" sz="2000" b="1" i="0" u="none" strike="noStrike" cap="none" normalizeH="0" baseline="0" dirty="0" smtClean="0">
                        <a:ln>
                          <a:noFill/>
                        </a:ln>
                        <a:solidFill>
                          <a:schemeClr val="bg1"/>
                        </a:solidFill>
                        <a:effectLst/>
                        <a:latin typeface="Tw Cen MT" pitchFamily="34"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Tw Cen MT" pitchFamily="34" charset="0"/>
                          <a:cs typeface="Times New Roman" pitchFamily="18" charset="0"/>
                        </a:rPr>
                        <a:t>Schoolwide</a:t>
                      </a:r>
                      <a:r>
                        <a:rPr kumimoji="0" lang="en-US" sz="2000" b="1" i="0" u="none" strike="noStrike" cap="none" normalizeH="0" baseline="0" dirty="0" smtClean="0">
                          <a:ln>
                            <a:noFill/>
                          </a:ln>
                          <a:solidFill>
                            <a:schemeClr val="bg1"/>
                          </a:solidFill>
                          <a:effectLst/>
                          <a:latin typeface="Tw Cen MT" pitchFamily="34" charset="0"/>
                          <a:cs typeface="Times New Roman" pitchFamily="18" charset="0"/>
                        </a:rPr>
                        <a:t> Data:  Entry Criteria</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Tw Cen MT" pitchFamily="34" charset="0"/>
                          <a:cs typeface="Times New Roman" pitchFamily="18" charset="0"/>
                        </a:rPr>
                        <a:t>Data to Monitor Progress</a:t>
                      </a:r>
                      <a:endParaRPr kumimoji="0" lang="en-US" sz="1800" b="1" i="0" u="none" strike="noStrike" cap="none" normalizeH="0" baseline="0" dirty="0" smtClean="0">
                        <a:ln>
                          <a:noFill/>
                        </a:ln>
                        <a:solidFill>
                          <a:schemeClr val="bg1"/>
                        </a:solidFill>
                        <a:effectLst/>
                        <a:latin typeface="Tw Cen MT" pitchFamily="34"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Tw Cen MT" pitchFamily="34" charset="0"/>
                          <a:cs typeface="Times New Roman" pitchFamily="18" charset="0"/>
                        </a:rPr>
                        <a:t>Exit Criteria</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2354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Arial" charset="0"/>
                        </a:rPr>
                        <a:t>Behavior Contract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charset="0"/>
                        </a:rPr>
                        <a:t>A written agreement between two parties u</a:t>
                      </a:r>
                      <a:r>
                        <a:rPr kumimoji="0" lang="en-US" sz="1600" b="0" i="0" u="none" strike="noStrike" cap="none" normalizeH="0" baseline="0" dirty="0" smtClean="0">
                          <a:ln>
                            <a:noFill/>
                          </a:ln>
                          <a:solidFill>
                            <a:srgbClr val="000000"/>
                          </a:solidFill>
                          <a:effectLst/>
                          <a:latin typeface="Calibri" pitchFamily="34" charset="0"/>
                          <a:cs typeface="Arial" charset="0"/>
                        </a:rPr>
                        <a:t>sed to specify the contingent relationship between the completion of a behavior and access to or delivery of a specific reward.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cs typeface="Arial" charset="0"/>
                        </a:rPr>
                        <a:t>Contract may involve administrator, teacher, parent, and student.</a:t>
                      </a:r>
                      <a:endParaRPr kumimoji="0" lang="en-US" sz="1600" b="0" i="0" u="none" strike="noStrike" cap="none" normalizeH="0" baseline="0" dirty="0" smtClean="0">
                        <a:ln>
                          <a:noFill/>
                        </a:ln>
                        <a:solidFill>
                          <a:schemeClr val="tx1"/>
                        </a:solidFill>
                        <a:effectLst/>
                        <a:latin typeface="Calibri" pitchFamily="34"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cs typeface="Arial" charset="0"/>
                        </a:rPr>
                        <a:t>Behavior: </a:t>
                      </a:r>
                      <a:r>
                        <a:rPr kumimoji="0" lang="en-US" sz="1800" b="0" i="0" u="none" strike="noStrike" cap="none" normalizeH="0" baseline="0" dirty="0" smtClean="0">
                          <a:ln>
                            <a:noFill/>
                          </a:ln>
                          <a:solidFill>
                            <a:schemeClr val="tx1"/>
                          </a:solidFill>
                          <a:effectLst/>
                          <a:latin typeface="Calibri" pitchFamily="34" charset="0"/>
                          <a:cs typeface="Arial" charset="0"/>
                        </a:rPr>
                        <a:t>SRSS - mod to high risk</a:t>
                      </a:r>
                      <a:br>
                        <a:rPr kumimoji="0" lang="en-US" sz="1800" b="0" i="0" u="none" strike="noStrike" cap="none" normalizeH="0" baseline="0" dirty="0" smtClean="0">
                          <a:ln>
                            <a:noFill/>
                          </a:ln>
                          <a:solidFill>
                            <a:schemeClr val="tx1"/>
                          </a:solidFill>
                          <a:effectLst/>
                          <a:latin typeface="Calibri" pitchFamily="34" charset="0"/>
                          <a:cs typeface="Arial" charset="0"/>
                        </a:rPr>
                      </a:br>
                      <a:r>
                        <a:rPr kumimoji="0" lang="en-US" sz="1800" b="1" i="0" u="none" strike="noStrike" cap="none" normalizeH="0" baseline="0" dirty="0" smtClean="0">
                          <a:ln>
                            <a:noFill/>
                          </a:ln>
                          <a:solidFill>
                            <a:schemeClr val="tx1"/>
                          </a:solidFill>
                          <a:effectLst/>
                          <a:latin typeface="Calibri" pitchFamily="34" charset="0"/>
                          <a:cs typeface="Arial" charset="0"/>
                        </a:rPr>
                        <a:t>Academic: </a:t>
                      </a:r>
                      <a:r>
                        <a:rPr kumimoji="0" lang="en-US" sz="1800" b="0" i="0" u="none" strike="noStrike" cap="none" normalizeH="0" baseline="0" dirty="0" smtClean="0">
                          <a:ln>
                            <a:noFill/>
                          </a:ln>
                          <a:solidFill>
                            <a:schemeClr val="tx1"/>
                          </a:solidFill>
                          <a:effectLst/>
                          <a:latin typeface="Calibri" pitchFamily="34" charset="0"/>
                          <a:cs typeface="Arial" charset="0"/>
                        </a:rPr>
                        <a:t>2 or more missing assignments with in a grading period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Arial" charset="0"/>
                        </a:rPr>
                        <a:t>Work completion, or other behavior addressed in contract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Arial" charset="0"/>
                        </a:rPr>
                        <a:t>Treatment Integrity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Arial" charset="0"/>
                        </a:rPr>
                        <a:t>Social Validity</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Arial" charset="0"/>
                        </a:rPr>
                        <a:t>Successful  Completion of behavior contract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857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Calibri" pitchFamily="34" charset="0"/>
                        </a:rPr>
                        <a:t>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Calibri" pitchFamily="34" charset="0"/>
                        </a:rPr>
                        <a:t>Students  will monitor and record their academic production (completion/ accuracy) and on-task behavior each day.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Calibri" pitchFamily="34" charset="0"/>
                        </a:rPr>
                        <a:t>Students who score in the abnormal range for H and CP on the SDQ; course failure or at risk on CBM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Calibri" pitchFamily="34" charset="0"/>
                        </a:rPr>
                        <a:t>Work completion and accuracy in the academic area of concern; passing grades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charset="0"/>
                        </a:rPr>
                        <a:t>Treatment Integrity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charset="0"/>
                        </a:rPr>
                        <a:t>Social Validity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Calibri" pitchFamily="34" charset="0"/>
                        </a:rPr>
                        <a:t>Passing grade on the report card in the academic area of concern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bl>
          </a:graphicData>
        </a:graphic>
      </p:graphicFrame>
      <p:sp>
        <p:nvSpPr>
          <p:cNvPr id="4" name="Rectangle 2"/>
          <p:cNvSpPr txBox="1">
            <a:spLocks noChangeArrowheads="1"/>
          </p:cNvSpPr>
          <p:nvPr/>
        </p:nvSpPr>
        <p:spPr>
          <a:xfrm>
            <a:off x="4561114" y="21771"/>
            <a:ext cx="3657600" cy="685800"/>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400" dirty="0" smtClean="0">
                <a:solidFill>
                  <a:prstClr val="white"/>
                </a:solidFill>
                <a:cs typeface="Arial" charset="0"/>
              </a:rPr>
              <a:t>Sample Secondary Intervention Grid</a:t>
            </a:r>
          </a:p>
        </p:txBody>
      </p:sp>
      <p:sp>
        <p:nvSpPr>
          <p:cNvPr id="5" name="Curved Up Arrow 4"/>
          <p:cNvSpPr/>
          <p:nvPr/>
        </p:nvSpPr>
        <p:spPr>
          <a:xfrm flipV="1">
            <a:off x="65314" y="-32657"/>
            <a:ext cx="1905000" cy="1219200"/>
          </a:xfrm>
          <a:prstGeom prst="curvedUp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endParaRPr>
          </a:p>
        </p:txBody>
      </p:sp>
      <p:sp>
        <p:nvSpPr>
          <p:cNvPr id="6" name="Curved Up Arrow 5"/>
          <p:cNvSpPr/>
          <p:nvPr/>
        </p:nvSpPr>
        <p:spPr>
          <a:xfrm flipV="1">
            <a:off x="2362200" y="0"/>
            <a:ext cx="1905000" cy="1219200"/>
          </a:xfrm>
          <a:prstGeom prst="curvedUp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endParaRPr>
          </a:p>
        </p:txBody>
      </p:sp>
      <p:sp>
        <p:nvSpPr>
          <p:cNvPr id="7" name="Curved Up Arrow 6"/>
          <p:cNvSpPr/>
          <p:nvPr/>
        </p:nvSpPr>
        <p:spPr>
          <a:xfrm flipV="1">
            <a:off x="4419600" y="0"/>
            <a:ext cx="1905000" cy="1219200"/>
          </a:xfrm>
          <a:prstGeom prst="curvedUp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endParaRPr>
          </a:p>
        </p:txBody>
      </p:sp>
      <p:sp>
        <p:nvSpPr>
          <p:cNvPr id="8" name="Curved Up Arrow 7"/>
          <p:cNvSpPr/>
          <p:nvPr/>
        </p:nvSpPr>
        <p:spPr>
          <a:xfrm flipV="1">
            <a:off x="6629400" y="24809"/>
            <a:ext cx="1905000" cy="1219200"/>
          </a:xfrm>
          <a:prstGeom prst="curvedUp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endParaRPr>
          </a:p>
        </p:txBody>
      </p:sp>
      <p:sp>
        <p:nvSpPr>
          <p:cNvPr id="9" name="Rectangle 8"/>
          <p:cNvSpPr/>
          <p:nvPr/>
        </p:nvSpPr>
        <p:spPr>
          <a:xfrm>
            <a:off x="152400" y="6949291"/>
            <a:ext cx="67818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Lane, Kalberg, &amp; Menzies (2009). pp. 131 - 137, Boxes 6.1 - 6.4</a:t>
            </a:r>
          </a:p>
        </p:txBody>
      </p:sp>
    </p:spTree>
    <p:extLst>
      <p:ext uri="{BB962C8B-B14F-4D97-AF65-F5344CB8AC3E}">
        <p14:creationId xmlns:p14="http://schemas.microsoft.com/office/powerpoint/2010/main" val="3710436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562600" y="0"/>
            <a:ext cx="3581400" cy="758952"/>
          </a:xfrm>
        </p:spPr>
        <p:txBody>
          <a:bodyPr>
            <a:normAutofit/>
          </a:bodyPr>
          <a:lstStyle/>
          <a:p>
            <a:pPr algn="ctr" eaLnBrk="1" hangingPunct="1"/>
            <a:r>
              <a:rPr lang="en-US" sz="3200" dirty="0" smtClean="0">
                <a:solidFill>
                  <a:schemeClr val="bg1"/>
                </a:solidFill>
                <a:ea typeface="ＭＳ Ｐゴシック" pitchFamily="34" charset="-128"/>
              </a:rPr>
              <a:t>An illustration</a:t>
            </a:r>
            <a:endParaRPr lang="en-US" sz="2800" dirty="0" smtClean="0">
              <a:solidFill>
                <a:schemeClr val="bg1"/>
              </a:solidFill>
              <a:ea typeface="ＭＳ Ｐゴシック" pitchFamily="34" charset="-128"/>
            </a:endParaRPr>
          </a:p>
        </p:txBody>
      </p:sp>
      <p:graphicFrame>
        <p:nvGraphicFramePr>
          <p:cNvPr id="51224" name="Group 24"/>
          <p:cNvGraphicFramePr>
            <a:graphicFrameLocks noGrp="1"/>
          </p:cNvGraphicFramePr>
          <p:nvPr>
            <p:extLst>
              <p:ext uri="{D42A27DB-BD31-4B8C-83A1-F6EECF244321}">
                <p14:modId xmlns:p14="http://schemas.microsoft.com/office/powerpoint/2010/main" val="3379725946"/>
              </p:ext>
            </p:extLst>
          </p:nvPr>
        </p:nvGraphicFramePr>
        <p:xfrm>
          <a:off x="0" y="9144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smtClean="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dirty="0" smtClean="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smtClean="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dirty="0" smtClean="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err="1" smtClean="0">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dirty="0" smtClean="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dirty="0" smtClean="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smtClean="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dirty="0" smtClean="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smtClean="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dirty="0" smtClean="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dirty="0" smtClean="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at moderate (4-8) or high (9-21) risk </a:t>
                      </a:r>
                      <a:r>
                        <a:rPr kumimoji="0" lang="en-US" sz="1800" b="1" i="0" u="sng" strike="noStrike" cap="none" normalizeH="0" baseline="0" dirty="0" smtClean="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dirty="0" smtClean="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dirty="0" err="1" smtClean="0">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smtClean="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69766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29000" r="18285" b="10600"/>
          <a:stretch/>
        </p:blipFill>
        <p:spPr bwMode="auto">
          <a:xfrm>
            <a:off x="93073"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033714" y="5664053"/>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Small group Reading Instruction with Self-Monitoring</a:t>
            </a:r>
          </a:p>
        </p:txBody>
      </p:sp>
      <p:cxnSp>
        <p:nvCxnSpPr>
          <p:cNvPr id="7" name="Straight Arrow Connector 6"/>
          <p:cNvCxnSpPr>
            <a:stCxn id="11" idx="1"/>
          </p:cNvCxnSpPr>
          <p:nvPr/>
        </p:nvCxnSpPr>
        <p:spPr>
          <a:xfrm flipH="1">
            <a:off x="6324564"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5919915"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6224715" y="4908497"/>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341689"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359831" y="5225902"/>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315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157290" y="6316385"/>
            <a:ext cx="8870768" cy="523220"/>
          </a:xfrm>
          <a:prstGeom prst="rect">
            <a:avLst/>
          </a:prstGeom>
          <a:solidFill>
            <a:schemeClr val="bg2"/>
          </a:solidFill>
        </p:spPr>
        <p:txBody>
          <a:bodyPr wrap="square">
            <a:spAutoFit/>
          </a:bodyPr>
          <a:lstStyle/>
          <a:p>
            <a:pPr>
              <a:defRPr/>
            </a:pPr>
            <a:r>
              <a:rPr lang="en-US" sz="1400" dirty="0">
                <a:solidFill>
                  <a:prstClr val="black"/>
                </a:solidFill>
              </a:rPr>
              <a:t>Lane, K.L., &amp; Oakes, W. P. (2012). Identifying Students for Secondary and Tertiary Prevention Efforts: How do we determine which students have Tier 2 and Tier 3 needs? </a:t>
            </a:r>
            <a:r>
              <a:rPr lang="en-US" sz="1400" i="1" dirty="0">
                <a:solidFill>
                  <a:prstClr val="black"/>
                </a:solidFill>
              </a:rPr>
              <a:t>In preparation.</a:t>
            </a:r>
            <a:endParaRPr lang="en-US" sz="1400" dirty="0">
              <a:solidFill>
                <a:prstClr val="black"/>
              </a:solidFill>
            </a:endParaRPr>
          </a:p>
        </p:txBody>
      </p:sp>
    </p:spTree>
    <p:extLst>
      <p:ext uri="{BB962C8B-B14F-4D97-AF65-F5344CB8AC3E}">
        <p14:creationId xmlns:p14="http://schemas.microsoft.com/office/powerpoint/2010/main" val="3066418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447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2133600" y="1030656"/>
            <a:ext cx="4927600" cy="5105400"/>
          </a:xfrm>
          <a:prstGeom prst="rect">
            <a:avLst/>
          </a:prstGeom>
          <a:noFill/>
          <a:ln w="9525">
            <a:noFill/>
            <a:miter lim="800000"/>
            <a:headEnd/>
            <a:tailEnd/>
          </a:ln>
        </p:spPr>
      </p:pic>
      <p:sp>
        <p:nvSpPr>
          <p:cNvPr id="7" name="Rectangle 6"/>
          <p:cNvSpPr/>
          <p:nvPr/>
        </p:nvSpPr>
        <p:spPr>
          <a:xfrm>
            <a:off x="190500" y="153926"/>
            <a:ext cx="8763000" cy="584775"/>
          </a:xfrm>
          <a:prstGeom prst="rect">
            <a:avLst/>
          </a:prstGeom>
          <a:noFill/>
          <a:ln>
            <a:noFill/>
          </a:ln>
        </p:spPr>
        <p:txBody>
          <a:bodyPr wrap="square" lIns="91440" tIns="45720" rIns="91440" bIns="45720">
            <a:spAutoFit/>
          </a:bodyPr>
          <a:lstStyle/>
          <a:p>
            <a:pPr algn="ctr" fontAlgn="base">
              <a:spcBef>
                <a:spcPct val="0"/>
              </a:spcBef>
              <a:spcAft>
                <a:spcPct val="0"/>
              </a:spcAft>
            </a:pPr>
            <a:r>
              <a:rPr lang="en-US" sz="3200" b="1" dirty="0">
                <a:ln w="10541" cmpd="sng">
                  <a:noFill/>
                  <a:prstDash val="solid"/>
                </a:ln>
                <a:solidFill>
                  <a:sysClr val="windowText" lastClr="000000"/>
                </a:solidFill>
              </a:rPr>
              <a:t>First Grade Students’ Self Monitoring Form</a:t>
            </a:r>
          </a:p>
        </p:txBody>
      </p:sp>
      <p:sp>
        <p:nvSpPr>
          <p:cNvPr id="5" name="Rectangle 4"/>
          <p:cNvSpPr/>
          <p:nvPr/>
        </p:nvSpPr>
        <p:spPr>
          <a:xfrm>
            <a:off x="520700" y="6326556"/>
            <a:ext cx="8153400" cy="461665"/>
          </a:xfrm>
          <a:prstGeom prst="rect">
            <a:avLst/>
          </a:prstGeom>
          <a:noFill/>
        </p:spPr>
        <p:txBody>
          <a:bodyPr wrap="square">
            <a:spAutoFit/>
          </a:bodyPr>
          <a:lstStyle/>
          <a:p>
            <a:r>
              <a:rPr lang="en-US" sz="1200" dirty="0" err="1">
                <a:solidFill>
                  <a:prstClr val="black"/>
                </a:solidFill>
              </a:rPr>
              <a:t>Altmann</a:t>
            </a:r>
            <a:r>
              <a:rPr lang="en-US" sz="1200" dirty="0">
                <a:solidFill>
                  <a:prstClr val="black"/>
                </a:solidFill>
              </a:rPr>
              <a:t>, S. A. (2010</a:t>
            </a:r>
            <a:r>
              <a:rPr lang="en-US" sz="1200" i="1" dirty="0">
                <a:solidFill>
                  <a:prstClr val="black"/>
                </a:solidFill>
              </a:rPr>
              <a:t>). Project support and include: the additive benefits of self-monitoring on students’ reading acquisition</a:t>
            </a:r>
            <a:r>
              <a:rPr lang="en-US" sz="1200" dirty="0">
                <a:solidFill>
                  <a:prstClr val="black"/>
                </a:solidFill>
              </a:rPr>
              <a:t>. Unpublished master’s thesis, Vanderbilt University.</a:t>
            </a:r>
          </a:p>
        </p:txBody>
      </p:sp>
    </p:spTree>
    <p:extLst>
      <p:ext uri="{BB962C8B-B14F-4D97-AF65-F5344CB8AC3E}">
        <p14:creationId xmlns:p14="http://schemas.microsoft.com/office/powerpoint/2010/main" val="3322801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21704" y="76200"/>
            <a:ext cx="3886200" cy="1447800"/>
          </a:xfrm>
        </p:spPr>
        <p:txBody>
          <a:bodyPr>
            <a:noAutofit/>
          </a:bodyPr>
          <a:lstStyle/>
          <a:p>
            <a:r>
              <a:rPr lang="en-US" sz="2800" b="1" dirty="0"/>
              <a:t/>
            </a:r>
            <a:br>
              <a:rPr lang="en-US" sz="2800" b="1" dirty="0"/>
            </a:br>
            <a:r>
              <a:rPr lang="en-US" sz="2800" b="1" dirty="0" smtClean="0"/>
              <a:t/>
            </a:r>
            <a:br>
              <a:rPr lang="en-US" sz="2800" b="1" dirty="0" smtClean="0"/>
            </a:br>
            <a:r>
              <a:rPr lang="en-US" sz="2800" b="1" dirty="0" smtClean="0"/>
              <a:t>Treatment Integrity</a:t>
            </a:r>
            <a:r>
              <a:rPr lang="en-US" sz="2800" dirty="0" smtClean="0"/>
              <a:t/>
            </a:r>
            <a:br>
              <a:rPr lang="en-US" sz="2800" dirty="0" smtClean="0"/>
            </a:br>
            <a:r>
              <a:rPr lang="en-US" sz="2800" dirty="0" smtClean="0"/>
              <a:t>Social Validity</a:t>
            </a:r>
            <a:br>
              <a:rPr lang="en-US" sz="2800" dirty="0" smtClean="0"/>
            </a:br>
            <a:r>
              <a:rPr lang="en-US" sz="2800" dirty="0" smtClean="0"/>
              <a:t>Monitor student progress</a:t>
            </a:r>
            <a:endParaRPr lang="en-US" sz="2800" dirty="0"/>
          </a:p>
        </p:txBody>
      </p:sp>
      <p:pic>
        <p:nvPicPr>
          <p:cNvPr id="319490" name="Picture 2"/>
          <p:cNvPicPr>
            <a:picLocks noChangeAspect="1" noChangeArrowheads="1"/>
          </p:cNvPicPr>
          <p:nvPr/>
        </p:nvPicPr>
        <p:blipFill rotWithShape="1">
          <a:blip r:embed="rId3" cstate="print"/>
          <a:srcRect l="25032" t="21930" r="25758" b="6140"/>
          <a:stretch/>
        </p:blipFill>
        <p:spPr bwMode="auto">
          <a:xfrm>
            <a:off x="233061" y="800100"/>
            <a:ext cx="4796139" cy="5257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2" name="Rectangle 1"/>
          <p:cNvSpPr/>
          <p:nvPr/>
        </p:nvSpPr>
        <p:spPr>
          <a:xfrm>
            <a:off x="381000" y="6320135"/>
            <a:ext cx="8153400" cy="461665"/>
          </a:xfrm>
          <a:prstGeom prst="rect">
            <a:avLst/>
          </a:prstGeom>
          <a:solidFill>
            <a:schemeClr val="bg2"/>
          </a:solidFill>
        </p:spPr>
        <p:txBody>
          <a:bodyPr wrap="square">
            <a:spAutoFit/>
          </a:bodyPr>
          <a:lstStyle/>
          <a:p>
            <a:r>
              <a:rPr lang="en-US" sz="1200" dirty="0" err="1">
                <a:solidFill>
                  <a:prstClr val="black"/>
                </a:solidFill>
              </a:rPr>
              <a:t>Altmann</a:t>
            </a:r>
            <a:r>
              <a:rPr lang="en-US" sz="1200" dirty="0">
                <a:solidFill>
                  <a:prstClr val="black"/>
                </a:solidFill>
              </a:rPr>
              <a:t>, S. A. (2010</a:t>
            </a:r>
            <a:r>
              <a:rPr lang="en-US" sz="1200" i="1" dirty="0">
                <a:solidFill>
                  <a:prstClr val="black"/>
                </a:solidFill>
              </a:rPr>
              <a:t>). Project support and include: the additive benefits of self-monitoring on students’ reading acquisition</a:t>
            </a:r>
            <a:r>
              <a:rPr lang="en-US" sz="1200" dirty="0">
                <a:solidFill>
                  <a:prstClr val="black"/>
                </a:solidFill>
              </a:rPr>
              <a:t>. Unpublished master’s thesis, Vanderbilt University.</a:t>
            </a:r>
          </a:p>
        </p:txBody>
      </p:sp>
    </p:spTree>
    <p:extLst>
      <p:ext uri="{BB962C8B-B14F-4D97-AF65-F5344CB8AC3E}">
        <p14:creationId xmlns:p14="http://schemas.microsoft.com/office/powerpoint/2010/main" val="954132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9100" y="1195387"/>
            <a:ext cx="8305800" cy="4467225"/>
          </a:xfrm>
          <a:prstGeom prst="rect">
            <a:avLst/>
          </a:prstGeom>
        </p:spPr>
      </p:pic>
      <p:sp>
        <p:nvSpPr>
          <p:cNvPr id="2" name="Title 1"/>
          <p:cNvSpPr>
            <a:spLocks noGrp="1"/>
          </p:cNvSpPr>
          <p:nvPr>
            <p:ph type="title"/>
          </p:nvPr>
        </p:nvSpPr>
        <p:spPr>
          <a:xfrm>
            <a:off x="304800" y="228600"/>
            <a:ext cx="8706419" cy="994172"/>
          </a:xfrm>
        </p:spPr>
        <p:txBody>
          <a:bodyPr>
            <a:normAutofit/>
          </a:bodyPr>
          <a:lstStyle/>
          <a:p>
            <a:r>
              <a:rPr lang="en-US" dirty="0"/>
              <a:t>Instructional Choice</a:t>
            </a:r>
          </a:p>
        </p:txBody>
      </p:sp>
      <p:pic>
        <p:nvPicPr>
          <p:cNvPr id="3" name="Picture 2"/>
          <p:cNvPicPr>
            <a:picLocks noChangeAspect="1"/>
          </p:cNvPicPr>
          <p:nvPr/>
        </p:nvPicPr>
        <p:blipFill>
          <a:blip r:embed="rId3"/>
          <a:stretch>
            <a:fillRect/>
          </a:stretch>
        </p:blipFill>
        <p:spPr>
          <a:xfrm>
            <a:off x="152400" y="1447800"/>
            <a:ext cx="2401314" cy="523819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7557336" y="5620303"/>
            <a:ext cx="1167564" cy="369332"/>
          </a:xfrm>
          <a:prstGeom prst="rect">
            <a:avLst/>
          </a:prstGeom>
        </p:spPr>
        <p:txBody>
          <a:bodyPr wrap="none">
            <a:spAutoFit/>
          </a:bodyPr>
          <a:lstStyle/>
          <a:p>
            <a:r>
              <a:rPr lang="en-US" dirty="0" smtClean="0"/>
              <a:t>ci3t.org/</a:t>
            </a:r>
            <a:r>
              <a:rPr lang="en-US" dirty="0" err="1" smtClean="0"/>
              <a:t>pl</a:t>
            </a:r>
            <a:endParaRPr lang="en-US" dirty="0"/>
          </a:p>
        </p:txBody>
      </p:sp>
    </p:spTree>
    <p:extLst>
      <p:ext uri="{BB962C8B-B14F-4D97-AF65-F5344CB8AC3E}">
        <p14:creationId xmlns:p14="http://schemas.microsoft.com/office/powerpoint/2010/main" val="320058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729741" y="1372185"/>
          <a:ext cx="6858001" cy="4861560"/>
        </p:xfrm>
        <a:graphic>
          <a:graphicData uri="http://schemas.openxmlformats.org/drawingml/2006/table">
            <a:tbl>
              <a:tblPr firstRow="1" firstCol="1" lastRow="1" lastCol="1" bandRow="1" bandCol="1">
                <a:tableStyleId>{5940675A-B579-460E-94D1-54222C63F5DA}</a:tableStyleId>
              </a:tblPr>
              <a:tblGrid>
                <a:gridCol w="815546">
                  <a:extLst>
                    <a:ext uri="{9D8B030D-6E8A-4147-A177-3AD203B41FA5}">
                      <a16:colId xmlns:a16="http://schemas.microsoft.com/office/drawing/2014/main" val="649138721"/>
                    </a:ext>
                  </a:extLst>
                </a:gridCol>
                <a:gridCol w="1705232">
                  <a:extLst>
                    <a:ext uri="{9D8B030D-6E8A-4147-A177-3AD203B41FA5}">
                      <a16:colId xmlns:a16="http://schemas.microsoft.com/office/drawing/2014/main" val="2374100913"/>
                    </a:ext>
                  </a:extLst>
                </a:gridCol>
                <a:gridCol w="1686698">
                  <a:extLst>
                    <a:ext uri="{9D8B030D-6E8A-4147-A177-3AD203B41FA5}">
                      <a16:colId xmlns:a16="http://schemas.microsoft.com/office/drawing/2014/main" val="481793470"/>
                    </a:ext>
                  </a:extLst>
                </a:gridCol>
                <a:gridCol w="1408670">
                  <a:extLst>
                    <a:ext uri="{9D8B030D-6E8A-4147-A177-3AD203B41FA5}">
                      <a16:colId xmlns:a16="http://schemas.microsoft.com/office/drawing/2014/main" val="398488447"/>
                    </a:ext>
                  </a:extLst>
                </a:gridCol>
                <a:gridCol w="1241855">
                  <a:extLst>
                    <a:ext uri="{9D8B030D-6E8A-4147-A177-3AD203B41FA5}">
                      <a16:colId xmlns:a16="http://schemas.microsoft.com/office/drawing/2014/main" val="2134736357"/>
                    </a:ext>
                  </a:extLst>
                </a:gridCol>
              </a:tblGrid>
              <a:tr h="320040">
                <a:tc>
                  <a:txBody>
                    <a:bodyPr/>
                    <a:lstStyle/>
                    <a:p>
                      <a:pPr marL="0" marR="0" algn="ctr">
                        <a:spcBef>
                          <a:spcPts val="0"/>
                        </a:spcBef>
                        <a:spcAft>
                          <a:spcPts val="0"/>
                        </a:spcAft>
                      </a:pPr>
                      <a:r>
                        <a:rPr lang="en-US" sz="1100" dirty="0">
                          <a:effectLst/>
                        </a:rPr>
                        <a:t>Support</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Description</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School-wide Data:</a:t>
                      </a:r>
                    </a:p>
                    <a:p>
                      <a:pPr marL="0" marR="0" algn="ctr">
                        <a:spcBef>
                          <a:spcPts val="0"/>
                        </a:spcBef>
                        <a:spcAft>
                          <a:spcPts val="0"/>
                        </a:spcAft>
                      </a:pPr>
                      <a:r>
                        <a:rPr lang="en-US" sz="1100" dirty="0">
                          <a:effectLst/>
                        </a:rPr>
                        <a:t>Entry Criteria</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Data to Monitor Progress</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Exit Criteria</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extLst>
                  <a:ext uri="{0D108BD9-81ED-4DB2-BD59-A6C34878D82A}">
                    <a16:rowId xmlns:a16="http://schemas.microsoft.com/office/drawing/2014/main" val="1750042135"/>
                  </a:ext>
                </a:extLst>
              </a:tr>
              <a:tr h="4242455">
                <a:tc>
                  <a:txBody>
                    <a:bodyPr/>
                    <a:lstStyle/>
                    <a:p>
                      <a:pPr marL="0" marR="0">
                        <a:spcBef>
                          <a:spcPts val="0"/>
                        </a:spcBef>
                        <a:spcAft>
                          <a:spcPts val="0"/>
                        </a:spcAft>
                      </a:pPr>
                      <a:r>
                        <a:rPr lang="en-US" sz="1100" b="1" dirty="0">
                          <a:effectLst/>
                        </a:rPr>
                        <a:t>Daily Behavior Report (DBR)</a:t>
                      </a:r>
                    </a:p>
                    <a:p>
                      <a:pPr marL="0" marR="0">
                        <a:spcBef>
                          <a:spcPts val="0"/>
                        </a:spcBef>
                        <a:spcAft>
                          <a:spcPts val="0"/>
                        </a:spcAft>
                      </a:pPr>
                      <a:r>
                        <a:rPr lang="en-US" sz="1100" b="1" dirty="0">
                          <a:effectLst/>
                        </a:rPr>
                        <a:t>Card</a:t>
                      </a:r>
                      <a:endParaRPr lang="en-US" sz="1100" b="1" dirty="0">
                        <a:effectLst/>
                        <a:latin typeface="Times New Roman" panose="02020603050405020304" pitchFamily="18" charset="0"/>
                        <a:ea typeface="Times New Roman" panose="02020603050405020304" pitchFamily="18" charset="0"/>
                      </a:endParaRPr>
                    </a:p>
                  </a:txBody>
                  <a:tcPr marL="38244" marR="38244" marT="0" marB="0"/>
                </a:tc>
                <a:tc>
                  <a:txBody>
                    <a:bodyPr/>
                    <a:lstStyle/>
                    <a:p>
                      <a:pPr marL="0" marR="0">
                        <a:spcBef>
                          <a:spcPts val="0"/>
                        </a:spcBef>
                        <a:spcAft>
                          <a:spcPts val="0"/>
                        </a:spcAft>
                      </a:pPr>
                      <a:r>
                        <a:rPr lang="en-US" sz="1100" dirty="0">
                          <a:effectLst/>
                        </a:rPr>
                        <a:t>DBR will be completed by the classroom teacher during daily observation periods (e.g., core instruction during English Language Arts) and parents will sign the form each day. DBR will be used to rate</a:t>
                      </a:r>
                    </a:p>
                    <a:p>
                      <a:pPr marL="0" marR="0">
                        <a:spcBef>
                          <a:spcPts val="0"/>
                        </a:spcBef>
                        <a:spcAft>
                          <a:spcPts val="0"/>
                        </a:spcAft>
                      </a:pPr>
                      <a:r>
                        <a:rPr lang="en-US" sz="1100" dirty="0">
                          <a:effectLst/>
                        </a:rPr>
                        <a:t>academic engagement, respect, and disruption. At the conclusion of each observation period, the teacher will indicate the degree to which the student displayed each behavior. The teacher will meet briefly with the student to share the teacher’s DBR rating and home-school communication procedures will be established for student to bring a paper copy or email to parent or caregiver each day DBR was implemented for a parent/caregiver to sign.</a:t>
                      </a:r>
                    </a:p>
                    <a:p>
                      <a:pPr marL="0" marR="0">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endParaRPr>
                    </a:p>
                  </a:txBody>
                  <a:tcPr marL="38244" marR="38244" marT="0" marB="0"/>
                </a:tc>
                <a:tc>
                  <a:txBody>
                    <a:bodyPr/>
                    <a:lstStyle/>
                    <a:p>
                      <a:pPr marL="0" marR="0">
                        <a:spcBef>
                          <a:spcPts val="0"/>
                        </a:spcBef>
                        <a:spcAft>
                          <a:spcPts val="0"/>
                        </a:spcAft>
                      </a:pPr>
                      <a:r>
                        <a:rPr lang="en-US" sz="1100" dirty="0">
                          <a:effectLst/>
                        </a:rPr>
                        <a:t>Behavior</a:t>
                      </a:r>
                    </a:p>
                    <a:p>
                      <a:pPr marL="342900" marR="0" lvl="0" indent="-342900">
                        <a:spcBef>
                          <a:spcPts val="0"/>
                        </a:spcBef>
                        <a:spcAft>
                          <a:spcPts val="0"/>
                        </a:spcAft>
                        <a:buFont typeface="Wingdings" panose="05000000000000000000" pitchFamily="2" charset="2"/>
                        <a:buChar char=""/>
                      </a:pPr>
                      <a:r>
                        <a:rPr lang="en-US" sz="1100" kern="1400" dirty="0">
                          <a:effectLst/>
                        </a:rPr>
                        <a:t>SRSS-E7 score: Moderate (4-8) and/or</a:t>
                      </a:r>
                    </a:p>
                    <a:p>
                      <a:pPr marL="342900" marR="0" lvl="0" indent="-342900">
                        <a:spcBef>
                          <a:spcPts val="0"/>
                        </a:spcBef>
                        <a:spcAft>
                          <a:spcPts val="0"/>
                        </a:spcAft>
                        <a:buFont typeface="Wingdings" panose="05000000000000000000" pitchFamily="2" charset="2"/>
                        <a:buChar char=""/>
                      </a:pPr>
                      <a:r>
                        <a:rPr lang="en-US" sz="1100" kern="1400" dirty="0">
                          <a:effectLst/>
                        </a:rPr>
                        <a:t>SRSS-I5 score: Moderate (2-3)</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Evidence of teacher implementation of Ci3T primary (Tier 1) plan [treatment integrity: direct observation]</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Parent permission</a:t>
                      </a:r>
                    </a:p>
                    <a:p>
                      <a:pPr marL="0" marR="0" algn="ctr">
                        <a:spcBef>
                          <a:spcPts val="300"/>
                        </a:spcBef>
                        <a:spcAft>
                          <a:spcPts val="300"/>
                        </a:spcAft>
                      </a:pPr>
                      <a:r>
                        <a:rPr lang="en-US" sz="1100" dirty="0">
                          <a:effectLst/>
                        </a:rPr>
                        <a:t>AND</a:t>
                      </a:r>
                    </a:p>
                    <a:p>
                      <a:pPr marL="0" marR="0">
                        <a:spcBef>
                          <a:spcPts val="0"/>
                        </a:spcBef>
                        <a:spcAft>
                          <a:spcPts val="0"/>
                        </a:spcAft>
                      </a:pPr>
                      <a:r>
                        <a:rPr lang="en-US" sz="1100" dirty="0">
                          <a:effectLst/>
                        </a:rPr>
                        <a:t>Academic</a:t>
                      </a:r>
                    </a:p>
                    <a:p>
                      <a:pPr marL="342900" marR="0" lvl="0" indent="-342900">
                        <a:spcBef>
                          <a:spcPts val="0"/>
                        </a:spcBef>
                        <a:spcAft>
                          <a:spcPts val="0"/>
                        </a:spcAft>
                        <a:buFont typeface="Wingdings" panose="05000000000000000000" pitchFamily="2" charset="2"/>
                        <a:buChar char=""/>
                      </a:pPr>
                      <a:r>
                        <a:rPr lang="en-US" sz="1100" kern="1400" dirty="0">
                          <a:effectLst/>
                        </a:rPr>
                        <a:t>Student is in grade 2 or 3 </a:t>
                      </a:r>
                      <a:endParaRPr lang="en-US" sz="11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8244" marR="38244" marT="0" marB="0"/>
                </a:tc>
                <a:tc>
                  <a:txBody>
                    <a:bodyPr/>
                    <a:lstStyle/>
                    <a:p>
                      <a:pPr marL="0" marR="0">
                        <a:spcBef>
                          <a:spcPts val="0"/>
                        </a:spcBef>
                        <a:spcAft>
                          <a:spcPts val="0"/>
                        </a:spcAft>
                      </a:pPr>
                      <a:r>
                        <a:rPr lang="en-US" sz="1100">
                          <a:effectLst/>
                        </a:rPr>
                        <a:t>Student measures</a:t>
                      </a:r>
                    </a:p>
                    <a:p>
                      <a:pPr marL="342900" marR="0" lvl="0" indent="-342900">
                        <a:spcBef>
                          <a:spcPts val="0"/>
                        </a:spcBef>
                        <a:spcAft>
                          <a:spcPts val="0"/>
                        </a:spcAft>
                        <a:buFont typeface="Symbol" panose="05050102010706020507" pitchFamily="18" charset="2"/>
                        <a:buChar char=""/>
                      </a:pPr>
                      <a:r>
                        <a:rPr lang="en-US" sz="1100">
                          <a:effectLst/>
                        </a:rPr>
                        <a:t>Daily behavior report (DBR; daily)</a:t>
                      </a:r>
                    </a:p>
                    <a:p>
                      <a:pPr marL="342900" marR="0" lvl="0" indent="-342900">
                        <a:spcBef>
                          <a:spcPts val="0"/>
                        </a:spcBef>
                        <a:spcAft>
                          <a:spcPts val="0"/>
                        </a:spcAft>
                        <a:buFont typeface="Symbol" panose="05050102010706020507" pitchFamily="18" charset="2"/>
                        <a:buChar char=""/>
                      </a:pPr>
                      <a:r>
                        <a:rPr lang="en-US" sz="1100">
                          <a:effectLst/>
                        </a:rPr>
                        <a:t>Attendance and tardies</a:t>
                      </a:r>
                    </a:p>
                    <a:p>
                      <a:pPr marL="0" marR="0">
                        <a:spcBef>
                          <a:spcPts val="0"/>
                        </a:spcBef>
                        <a:spcAft>
                          <a:spcPts val="0"/>
                        </a:spcAft>
                      </a:pPr>
                      <a:r>
                        <a:rPr lang="en-US" sz="1100">
                          <a:effectLst/>
                        </a:rPr>
                        <a:t> </a:t>
                      </a:r>
                    </a:p>
                    <a:p>
                      <a:pPr marL="0" marR="0">
                        <a:spcBef>
                          <a:spcPts val="0"/>
                        </a:spcBef>
                        <a:spcAft>
                          <a:spcPts val="0"/>
                        </a:spcAft>
                      </a:pPr>
                      <a:r>
                        <a:rPr lang="en-US" sz="1100">
                          <a:effectLst/>
                        </a:rPr>
                        <a:t>Social validity</a:t>
                      </a:r>
                    </a:p>
                    <a:p>
                      <a:pPr marL="342900" marR="0" lvl="0" indent="-342900">
                        <a:spcBef>
                          <a:spcPts val="0"/>
                        </a:spcBef>
                        <a:spcAft>
                          <a:spcPts val="0"/>
                        </a:spcAft>
                        <a:buFont typeface="Symbol" panose="05050102010706020507" pitchFamily="18" charset="2"/>
                        <a:buChar char=""/>
                      </a:pPr>
                      <a:r>
                        <a:rPr lang="en-US" sz="1100">
                          <a:effectLst/>
                        </a:rPr>
                        <a:t>Teacher: IRP-15</a:t>
                      </a:r>
                    </a:p>
                    <a:p>
                      <a:pPr marL="342900" marR="0" lvl="0" indent="-342900">
                        <a:spcBef>
                          <a:spcPts val="0"/>
                        </a:spcBef>
                        <a:spcAft>
                          <a:spcPts val="0"/>
                        </a:spcAft>
                        <a:buFont typeface="Symbol" panose="05050102010706020507" pitchFamily="18" charset="2"/>
                        <a:buChar char=""/>
                      </a:pPr>
                      <a:r>
                        <a:rPr lang="en-US" sz="1100">
                          <a:effectLst/>
                        </a:rPr>
                        <a:t>Student: CIRP</a:t>
                      </a:r>
                    </a:p>
                    <a:p>
                      <a:pPr marL="0" marR="0">
                        <a:spcBef>
                          <a:spcPts val="0"/>
                        </a:spcBef>
                        <a:spcAft>
                          <a:spcPts val="0"/>
                        </a:spcAft>
                      </a:pPr>
                      <a:r>
                        <a:rPr lang="en-US" sz="1100">
                          <a:effectLst/>
                        </a:rPr>
                        <a:t> </a:t>
                      </a:r>
                    </a:p>
                    <a:p>
                      <a:pPr marL="0" marR="0">
                        <a:spcBef>
                          <a:spcPts val="0"/>
                        </a:spcBef>
                        <a:spcAft>
                          <a:spcPts val="0"/>
                        </a:spcAft>
                      </a:pPr>
                      <a:r>
                        <a:rPr lang="en-US" sz="1100">
                          <a:effectLst/>
                        </a:rPr>
                        <a:t>Treatment integrity</a:t>
                      </a:r>
                    </a:p>
                    <a:p>
                      <a:pPr marL="342900" marR="0" lvl="0" indent="-342900">
                        <a:spcBef>
                          <a:spcPts val="0"/>
                        </a:spcBef>
                        <a:spcAft>
                          <a:spcPts val="0"/>
                        </a:spcAft>
                        <a:buFont typeface="Symbol" panose="05050102010706020507" pitchFamily="18" charset="2"/>
                        <a:buChar char=""/>
                      </a:pPr>
                      <a:r>
                        <a:rPr lang="en-US" sz="1100">
                          <a:effectLst/>
                        </a:rPr>
                        <a:t>Tier 2 treatment integrity measures</a:t>
                      </a:r>
                    </a:p>
                    <a:p>
                      <a:pPr marL="342900" marR="0" lvl="0" indent="-342900">
                        <a:spcBef>
                          <a:spcPts val="0"/>
                        </a:spcBef>
                        <a:spcAft>
                          <a:spcPts val="0"/>
                        </a:spcAft>
                        <a:buFont typeface="Symbol" panose="05050102010706020507" pitchFamily="18" charset="2"/>
                        <a:buChar char=""/>
                      </a:pPr>
                      <a:r>
                        <a:rPr lang="en-US" sz="1100">
                          <a:effectLst/>
                        </a:rPr>
                        <a:t>Ci3T TI: Direct observation (30 min if needed)</a:t>
                      </a:r>
                      <a:endParaRPr lang="en-US" sz="1100">
                        <a:effectLst/>
                        <a:latin typeface="Times New Roman" panose="02020603050405020304" pitchFamily="18" charset="0"/>
                        <a:ea typeface="Times New Roman" panose="02020603050405020304" pitchFamily="18" charset="0"/>
                      </a:endParaRPr>
                    </a:p>
                  </a:txBody>
                  <a:tcPr marL="38244" marR="38244" marT="0" marB="0"/>
                </a:tc>
                <a:tc>
                  <a:txBody>
                    <a:bodyPr/>
                    <a:lstStyle/>
                    <a:p>
                      <a:pPr marL="342900" marR="0" lvl="0" indent="-342900">
                        <a:spcBef>
                          <a:spcPts val="0"/>
                        </a:spcBef>
                        <a:spcAft>
                          <a:spcPts val="0"/>
                        </a:spcAft>
                        <a:buFont typeface="Wingdings" panose="05000000000000000000" pitchFamily="2" charset="2"/>
                        <a:buChar char=""/>
                      </a:pPr>
                      <a:r>
                        <a:rPr lang="en-US" sz="1100" kern="1400" dirty="0">
                          <a:effectLst/>
                        </a:rPr>
                        <a:t>Review student progress at end of 24 sessions</a:t>
                      </a:r>
                    </a:p>
                    <a:p>
                      <a:pPr marL="342900" marR="0" lvl="0" indent="-342900">
                        <a:spcBef>
                          <a:spcPts val="0"/>
                        </a:spcBef>
                        <a:spcAft>
                          <a:spcPts val="0"/>
                        </a:spcAft>
                        <a:buFont typeface="Wingdings" panose="05000000000000000000" pitchFamily="2" charset="2"/>
                        <a:buChar char=""/>
                      </a:pPr>
                      <a:r>
                        <a:rPr lang="en-US" sz="1100" kern="1400" dirty="0">
                          <a:effectLst/>
                        </a:rPr>
                        <a:t>Team agrees goals have been met or no further Positive Action small group sessions are warranted</a:t>
                      </a:r>
                    </a:p>
                    <a:p>
                      <a:pPr marL="342900" marR="0" lvl="0" indent="-342900">
                        <a:spcBef>
                          <a:spcPts val="0"/>
                        </a:spcBef>
                        <a:spcAft>
                          <a:spcPts val="0"/>
                        </a:spcAft>
                        <a:buFont typeface="Wingdings" panose="05000000000000000000" pitchFamily="2" charset="2"/>
                        <a:buChar char=""/>
                      </a:pPr>
                      <a:r>
                        <a:rPr lang="en-US" sz="1100" kern="1400" dirty="0">
                          <a:effectLst/>
                        </a:rPr>
                        <a:t>SRSS-E7 and I5 scores are in the low risk category</a:t>
                      </a:r>
                    </a:p>
                    <a:p>
                      <a:pPr marL="0" marR="0">
                        <a:spcBef>
                          <a:spcPts val="0"/>
                        </a:spcBef>
                        <a:spcAft>
                          <a:spcPts val="0"/>
                        </a:spcAft>
                      </a:pPr>
                      <a:r>
                        <a:rPr lang="en-US" sz="1100" kern="1400" dirty="0">
                          <a:effectLst/>
                        </a:rPr>
                        <a:t> </a:t>
                      </a:r>
                      <a:endParaRPr lang="en-US" sz="11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8244" marR="38244"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714502" y="857250"/>
            <a:ext cx="6857999" cy="500449"/>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700" b="1" dirty="0"/>
              <a:t>Daily Behavior Report Cards</a:t>
            </a:r>
          </a:p>
        </p:txBody>
      </p:sp>
      <p:pic>
        <p:nvPicPr>
          <p:cNvPr id="3" name="Picture 2"/>
          <p:cNvPicPr>
            <a:picLocks noChangeAspect="1"/>
          </p:cNvPicPr>
          <p:nvPr/>
        </p:nvPicPr>
        <p:blipFill>
          <a:blip r:embed="rId2"/>
          <a:stretch>
            <a:fillRect/>
          </a:stretch>
        </p:blipFill>
        <p:spPr>
          <a:xfrm rot="21042118">
            <a:off x="280036" y="1870710"/>
            <a:ext cx="1336811" cy="1762363"/>
          </a:xfrm>
          <a:prstGeom prst="rect">
            <a:avLst/>
          </a:prstGeom>
        </p:spPr>
      </p:pic>
      <p:pic>
        <p:nvPicPr>
          <p:cNvPr id="4" name="Picture 3"/>
          <p:cNvPicPr>
            <a:picLocks noChangeAspect="1"/>
          </p:cNvPicPr>
          <p:nvPr/>
        </p:nvPicPr>
        <p:blipFill>
          <a:blip r:embed="rId3"/>
          <a:stretch>
            <a:fillRect/>
          </a:stretch>
        </p:blipFill>
        <p:spPr>
          <a:xfrm>
            <a:off x="1" y="3768090"/>
            <a:ext cx="2370254" cy="1728311"/>
          </a:xfrm>
          <a:prstGeom prst="rect">
            <a:avLst/>
          </a:prstGeom>
        </p:spPr>
      </p:pic>
      <p:sp>
        <p:nvSpPr>
          <p:cNvPr id="6" name="Rectangle 5"/>
          <p:cNvSpPr/>
          <p:nvPr/>
        </p:nvSpPr>
        <p:spPr>
          <a:xfrm>
            <a:off x="0" y="5515540"/>
            <a:ext cx="2494337" cy="300082"/>
          </a:xfrm>
          <a:prstGeom prst="rect">
            <a:avLst/>
          </a:prstGeom>
        </p:spPr>
        <p:txBody>
          <a:bodyPr wrap="none">
            <a:spAutoFit/>
          </a:bodyPr>
          <a:lstStyle/>
          <a:p>
            <a:r>
              <a:rPr lang="en-US" sz="1350" dirty="0"/>
              <a:t>http://dbr.education.uconn.edu/</a:t>
            </a:r>
          </a:p>
        </p:txBody>
      </p:sp>
    </p:spTree>
    <p:extLst>
      <p:ext uri="{BB962C8B-B14F-4D97-AF65-F5344CB8AC3E}">
        <p14:creationId xmlns:p14="http://schemas.microsoft.com/office/powerpoint/2010/main" val="366077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85801" y="838200"/>
          <a:ext cx="7810502" cy="5177790"/>
        </p:xfrm>
        <a:graphic>
          <a:graphicData uri="http://schemas.openxmlformats.org/drawingml/2006/table">
            <a:tbl>
              <a:tblPr firstRow="1" firstCol="1" lastRow="1" lastCol="1" bandRow="1" bandCol="1">
                <a:tableStyleId>{5940675A-B579-460E-94D1-54222C63F5DA}</a:tableStyleId>
              </a:tblPr>
              <a:tblGrid>
                <a:gridCol w="928816">
                  <a:extLst>
                    <a:ext uri="{9D8B030D-6E8A-4147-A177-3AD203B41FA5}">
                      <a16:colId xmlns:a16="http://schemas.microsoft.com/office/drawing/2014/main" val="649138721"/>
                    </a:ext>
                  </a:extLst>
                </a:gridCol>
                <a:gridCol w="1942070">
                  <a:extLst>
                    <a:ext uri="{9D8B030D-6E8A-4147-A177-3AD203B41FA5}">
                      <a16:colId xmlns:a16="http://schemas.microsoft.com/office/drawing/2014/main" val="2374100913"/>
                    </a:ext>
                  </a:extLst>
                </a:gridCol>
                <a:gridCol w="1920962">
                  <a:extLst>
                    <a:ext uri="{9D8B030D-6E8A-4147-A177-3AD203B41FA5}">
                      <a16:colId xmlns:a16="http://schemas.microsoft.com/office/drawing/2014/main" val="481793470"/>
                    </a:ext>
                  </a:extLst>
                </a:gridCol>
                <a:gridCol w="1604319">
                  <a:extLst>
                    <a:ext uri="{9D8B030D-6E8A-4147-A177-3AD203B41FA5}">
                      <a16:colId xmlns:a16="http://schemas.microsoft.com/office/drawing/2014/main" val="398488447"/>
                    </a:ext>
                  </a:extLst>
                </a:gridCol>
                <a:gridCol w="1414335">
                  <a:extLst>
                    <a:ext uri="{9D8B030D-6E8A-4147-A177-3AD203B41FA5}">
                      <a16:colId xmlns:a16="http://schemas.microsoft.com/office/drawing/2014/main" val="2134736357"/>
                    </a:ext>
                  </a:extLst>
                </a:gridCol>
              </a:tblGrid>
              <a:tr h="373199">
                <a:tc>
                  <a:txBody>
                    <a:bodyPr/>
                    <a:lstStyle/>
                    <a:p>
                      <a:pPr marL="0" marR="0" algn="ctr">
                        <a:spcBef>
                          <a:spcPts val="0"/>
                        </a:spcBef>
                        <a:spcAft>
                          <a:spcPts val="0"/>
                        </a:spcAft>
                      </a:pPr>
                      <a:r>
                        <a:rPr lang="en-US" sz="1100" dirty="0">
                          <a:effectLst/>
                        </a:rPr>
                        <a:t>Support</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a:effectLst/>
                        </a:rPr>
                        <a:t>Description</a:t>
                      </a:r>
                      <a:endParaRPr lang="en-US" sz="1100" b="1">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School-wide Data:</a:t>
                      </a:r>
                    </a:p>
                    <a:p>
                      <a:pPr marL="0" marR="0" algn="ctr">
                        <a:spcBef>
                          <a:spcPts val="0"/>
                        </a:spcBef>
                        <a:spcAft>
                          <a:spcPts val="0"/>
                        </a:spcAft>
                      </a:pPr>
                      <a:r>
                        <a:rPr lang="en-US" sz="1100" dirty="0">
                          <a:effectLst/>
                        </a:rPr>
                        <a:t>Entry Criteria</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a:effectLst/>
                        </a:rPr>
                        <a:t>Data to Monitor Progress</a:t>
                      </a:r>
                      <a:endParaRPr lang="en-US" sz="1100" b="1">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Exit Criteria</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extLst>
                  <a:ext uri="{0D108BD9-81ED-4DB2-BD59-A6C34878D82A}">
                    <a16:rowId xmlns:a16="http://schemas.microsoft.com/office/drawing/2014/main" val="1750042135"/>
                  </a:ext>
                </a:extLst>
              </a:tr>
              <a:tr h="4804591">
                <a:tc>
                  <a:txBody>
                    <a:bodyPr/>
                    <a:lstStyle/>
                    <a:p>
                      <a:pPr marL="0" marR="0">
                        <a:spcBef>
                          <a:spcPts val="0"/>
                        </a:spcBef>
                        <a:spcAft>
                          <a:spcPts val="0"/>
                        </a:spcAft>
                      </a:pPr>
                      <a:r>
                        <a:rPr lang="en-US" sz="1100" b="1" dirty="0">
                          <a:effectLst/>
                        </a:rPr>
                        <a:t>Positive Action (PA) – counselor-led small group</a:t>
                      </a:r>
                      <a:endParaRPr lang="en-US" sz="1100" b="1" dirty="0">
                        <a:effectLst/>
                        <a:latin typeface="Times New Roman" panose="02020603050405020304" pitchFamily="18" charset="0"/>
                        <a:ea typeface="Times New Roman" panose="02020603050405020304" pitchFamily="18" charset="0"/>
                      </a:endParaRPr>
                    </a:p>
                  </a:txBody>
                  <a:tcPr marL="40794" marR="40794" marT="0" marB="0"/>
                </a:tc>
                <a:tc>
                  <a:txBody>
                    <a:bodyPr/>
                    <a:lstStyle/>
                    <a:p>
                      <a:pPr marL="0" marR="0">
                        <a:spcBef>
                          <a:spcPts val="0"/>
                        </a:spcBef>
                        <a:spcAft>
                          <a:spcPts val="0"/>
                        </a:spcAft>
                      </a:pPr>
                      <a:r>
                        <a:rPr lang="en-US" sz="1100" dirty="0">
                          <a:effectLst/>
                        </a:rPr>
                        <a:t>Counselors and/or social workers will lead small group Positive Action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Positive Action lessons appropriate for student skillsets as identified using Skills For Greatness (teacher, counselor, parent versions) and </a:t>
                      </a:r>
                      <a:r>
                        <a:rPr lang="en-US" sz="1100" dirty="0" err="1">
                          <a:effectLst/>
                        </a:rPr>
                        <a:t>SSiS</a:t>
                      </a:r>
                      <a:r>
                        <a:rPr lang="en-US" sz="1100" dirty="0">
                          <a:effectLst/>
                        </a:rPr>
                        <a:t>-Rating Scale (teacher and parent version).</a:t>
                      </a:r>
                      <a:endParaRPr lang="en-US" sz="1100" dirty="0">
                        <a:effectLst/>
                        <a:latin typeface="Times New Roman" panose="02020603050405020304" pitchFamily="18" charset="0"/>
                        <a:ea typeface="Times New Roman" panose="02020603050405020304" pitchFamily="18" charset="0"/>
                      </a:endParaRPr>
                    </a:p>
                  </a:txBody>
                  <a:tcPr marL="40794" marR="40794" marT="0" marB="0"/>
                </a:tc>
                <a:tc>
                  <a:txBody>
                    <a:bodyPr/>
                    <a:lstStyle/>
                    <a:p>
                      <a:pPr marL="0" marR="0">
                        <a:spcBef>
                          <a:spcPts val="0"/>
                        </a:spcBef>
                        <a:spcAft>
                          <a:spcPts val="0"/>
                        </a:spcAft>
                      </a:pPr>
                      <a:r>
                        <a:rPr lang="en-US" sz="1100" dirty="0">
                          <a:effectLst/>
                        </a:rPr>
                        <a:t>Behavior</a:t>
                      </a:r>
                    </a:p>
                    <a:p>
                      <a:pPr marL="342900" marR="0" lvl="0" indent="-342900">
                        <a:spcBef>
                          <a:spcPts val="0"/>
                        </a:spcBef>
                        <a:spcAft>
                          <a:spcPts val="0"/>
                        </a:spcAft>
                        <a:buFont typeface="Wingdings" panose="05000000000000000000" pitchFamily="2" charset="2"/>
                        <a:buChar char=""/>
                      </a:pPr>
                      <a:r>
                        <a:rPr lang="en-US" sz="1100" kern="1400" dirty="0">
                          <a:effectLst/>
                        </a:rPr>
                        <a:t>SRSS-E7 score: Moderate (4-8) and/or</a:t>
                      </a:r>
                    </a:p>
                    <a:p>
                      <a:pPr marL="342900" marR="0" lvl="0" indent="-342900">
                        <a:spcBef>
                          <a:spcPts val="0"/>
                        </a:spcBef>
                        <a:spcAft>
                          <a:spcPts val="0"/>
                        </a:spcAft>
                        <a:buFont typeface="Wingdings" panose="05000000000000000000" pitchFamily="2" charset="2"/>
                        <a:buChar char=""/>
                      </a:pPr>
                      <a:r>
                        <a:rPr lang="en-US" sz="1100" kern="1400" dirty="0">
                          <a:effectLst/>
                        </a:rPr>
                        <a:t>SRSS-I5 score: Moderate (2-3)</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2 or fewer absences in first 3 months of school</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Evidence of teacher implementation of Ci3T primary (Tier 1) plan [treatment integrity: direct observation]</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Parent permission</a:t>
                      </a:r>
                    </a:p>
                    <a:p>
                      <a:pPr marL="0" marR="0" algn="ctr">
                        <a:spcBef>
                          <a:spcPts val="300"/>
                        </a:spcBef>
                        <a:spcAft>
                          <a:spcPts val="300"/>
                        </a:spcAft>
                      </a:pPr>
                      <a:r>
                        <a:rPr lang="en-US" sz="1100" dirty="0">
                          <a:effectLst/>
                        </a:rPr>
                        <a:t>AND</a:t>
                      </a:r>
                    </a:p>
                    <a:p>
                      <a:pPr marL="0" marR="0">
                        <a:spcBef>
                          <a:spcPts val="0"/>
                        </a:spcBef>
                        <a:spcAft>
                          <a:spcPts val="0"/>
                        </a:spcAft>
                      </a:pPr>
                      <a:r>
                        <a:rPr lang="en-US" sz="1100" dirty="0">
                          <a:effectLst/>
                        </a:rPr>
                        <a:t>Academic</a:t>
                      </a:r>
                    </a:p>
                    <a:p>
                      <a:pPr marL="342900" marR="0" lvl="0" indent="-342900">
                        <a:spcBef>
                          <a:spcPts val="0"/>
                        </a:spcBef>
                        <a:spcAft>
                          <a:spcPts val="0"/>
                        </a:spcAft>
                        <a:buFont typeface="Wingdings" panose="05000000000000000000" pitchFamily="2" charset="2"/>
                        <a:buChar char=""/>
                      </a:pPr>
                      <a:r>
                        <a:rPr lang="en-US" sz="1100" kern="1400" dirty="0">
                          <a:effectLst/>
                        </a:rPr>
                        <a:t>Student is in grade 2 or 3 </a:t>
                      </a:r>
                      <a:endParaRPr lang="en-US" sz="11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0794" marR="40794" marT="0" marB="0"/>
                </a:tc>
                <a:tc>
                  <a:txBody>
                    <a:bodyPr/>
                    <a:lstStyle/>
                    <a:p>
                      <a:pPr marL="0" marR="0">
                        <a:spcBef>
                          <a:spcPts val="0"/>
                        </a:spcBef>
                        <a:spcAft>
                          <a:spcPts val="0"/>
                        </a:spcAft>
                      </a:pPr>
                      <a:r>
                        <a:rPr lang="en-US" sz="1100" dirty="0">
                          <a:effectLst/>
                        </a:rPr>
                        <a:t>Student measures</a:t>
                      </a:r>
                    </a:p>
                    <a:p>
                      <a:pPr marL="342900" marR="0" lvl="0" indent="-342900">
                        <a:spcBef>
                          <a:spcPts val="0"/>
                        </a:spcBef>
                        <a:spcAft>
                          <a:spcPts val="0"/>
                        </a:spcAft>
                        <a:buFont typeface="Symbol" panose="05050102010706020507" pitchFamily="18" charset="2"/>
                        <a:buChar char=""/>
                      </a:pPr>
                      <a:r>
                        <a:rPr lang="en-US" sz="1100" dirty="0" err="1">
                          <a:effectLst/>
                        </a:rPr>
                        <a:t>SSiS</a:t>
                      </a:r>
                      <a:r>
                        <a:rPr lang="en-US" sz="1100" dirty="0">
                          <a:effectLst/>
                        </a:rPr>
                        <a:t>-Rating Scale (Pre/Post)</a:t>
                      </a:r>
                    </a:p>
                    <a:p>
                      <a:pPr marL="342900" marR="0" lvl="0" indent="-342900">
                        <a:spcBef>
                          <a:spcPts val="0"/>
                        </a:spcBef>
                        <a:spcAft>
                          <a:spcPts val="0"/>
                        </a:spcAft>
                        <a:buFont typeface="Symbol" panose="05050102010706020507" pitchFamily="18" charset="2"/>
                        <a:buChar char=""/>
                      </a:pPr>
                      <a:r>
                        <a:rPr lang="en-US" sz="1100" dirty="0">
                          <a:effectLst/>
                        </a:rPr>
                        <a:t>Skills for Greatness (Pre/Post)</a:t>
                      </a:r>
                    </a:p>
                    <a:p>
                      <a:pPr marL="342900" marR="0" lvl="0" indent="-342900">
                        <a:spcBef>
                          <a:spcPts val="0"/>
                        </a:spcBef>
                        <a:spcAft>
                          <a:spcPts val="0"/>
                        </a:spcAft>
                        <a:buFont typeface="Symbol" panose="05050102010706020507" pitchFamily="18" charset="2"/>
                        <a:buChar char=""/>
                      </a:pPr>
                      <a:r>
                        <a:rPr lang="en-US" sz="1100" dirty="0">
                          <a:effectLst/>
                        </a:rPr>
                        <a:t>Daily behavior report (DBR; daily)</a:t>
                      </a:r>
                    </a:p>
                    <a:p>
                      <a:pPr marL="342900" marR="0" lvl="0" indent="-342900">
                        <a:spcBef>
                          <a:spcPts val="0"/>
                        </a:spcBef>
                        <a:spcAft>
                          <a:spcPts val="0"/>
                        </a:spcAft>
                        <a:buFont typeface="Symbol" panose="05050102010706020507" pitchFamily="18" charset="2"/>
                        <a:buChar char=""/>
                      </a:pPr>
                      <a:r>
                        <a:rPr lang="en-US" sz="1100" dirty="0">
                          <a:effectLst/>
                        </a:rPr>
                        <a:t>Attendance and </a:t>
                      </a:r>
                      <a:r>
                        <a:rPr lang="en-US" sz="1100" dirty="0" err="1">
                          <a:effectLst/>
                        </a:rPr>
                        <a:t>tardies</a:t>
                      </a:r>
                      <a:endParaRPr lang="en-US" sz="1100" dirty="0">
                        <a:effectLst/>
                      </a:endParaRPr>
                    </a:p>
                    <a:p>
                      <a:pPr marL="0" marR="0">
                        <a:spcBef>
                          <a:spcPts val="0"/>
                        </a:spcBef>
                        <a:spcAft>
                          <a:spcPts val="0"/>
                        </a:spcAft>
                      </a:pPr>
                      <a:r>
                        <a:rPr lang="en-US" sz="1100" dirty="0">
                          <a:effectLst/>
                        </a:rPr>
                        <a:t> </a:t>
                      </a:r>
                    </a:p>
                    <a:p>
                      <a:pPr marL="0" marR="0">
                        <a:spcBef>
                          <a:spcPts val="0"/>
                        </a:spcBef>
                        <a:spcAft>
                          <a:spcPts val="0"/>
                        </a:spcAft>
                      </a:pPr>
                      <a:r>
                        <a:rPr lang="en-US" sz="1100" dirty="0">
                          <a:effectLst/>
                        </a:rPr>
                        <a:t>Social validity</a:t>
                      </a:r>
                    </a:p>
                    <a:p>
                      <a:pPr marL="342900" marR="0" lvl="0" indent="-342900">
                        <a:spcBef>
                          <a:spcPts val="0"/>
                        </a:spcBef>
                        <a:spcAft>
                          <a:spcPts val="0"/>
                        </a:spcAft>
                        <a:buFont typeface="Symbol" panose="05050102010706020507" pitchFamily="18" charset="2"/>
                        <a:buChar char=""/>
                      </a:pPr>
                      <a:r>
                        <a:rPr lang="en-US" sz="1100" dirty="0">
                          <a:effectLst/>
                        </a:rPr>
                        <a:t>Teacher: IRP-15</a:t>
                      </a:r>
                    </a:p>
                    <a:p>
                      <a:pPr marL="342900" marR="0" lvl="0" indent="-342900">
                        <a:spcBef>
                          <a:spcPts val="0"/>
                        </a:spcBef>
                        <a:spcAft>
                          <a:spcPts val="0"/>
                        </a:spcAft>
                        <a:buFont typeface="Symbol" panose="05050102010706020507" pitchFamily="18" charset="2"/>
                        <a:buChar char=""/>
                      </a:pPr>
                      <a:r>
                        <a:rPr lang="en-US" sz="1100" dirty="0">
                          <a:effectLst/>
                        </a:rPr>
                        <a:t>Student: CIRP</a:t>
                      </a:r>
                    </a:p>
                    <a:p>
                      <a:pPr marL="0" marR="0">
                        <a:spcBef>
                          <a:spcPts val="0"/>
                        </a:spcBef>
                        <a:spcAft>
                          <a:spcPts val="0"/>
                        </a:spcAft>
                      </a:pPr>
                      <a:r>
                        <a:rPr lang="en-US" sz="1100" dirty="0">
                          <a:effectLst/>
                        </a:rPr>
                        <a:t> </a:t>
                      </a:r>
                    </a:p>
                    <a:p>
                      <a:pPr marL="0" marR="0">
                        <a:spcBef>
                          <a:spcPts val="0"/>
                        </a:spcBef>
                        <a:spcAft>
                          <a:spcPts val="0"/>
                        </a:spcAft>
                      </a:pPr>
                      <a:r>
                        <a:rPr lang="en-US" sz="1100" dirty="0">
                          <a:effectLst/>
                        </a:rPr>
                        <a:t>Treatment integrity</a:t>
                      </a:r>
                    </a:p>
                    <a:p>
                      <a:pPr marL="342900" marR="0" lvl="0" indent="-342900">
                        <a:spcBef>
                          <a:spcPts val="0"/>
                        </a:spcBef>
                        <a:spcAft>
                          <a:spcPts val="0"/>
                        </a:spcAft>
                        <a:buFont typeface="Symbol" panose="05050102010706020507" pitchFamily="18" charset="2"/>
                        <a:buChar char=""/>
                      </a:pPr>
                      <a:r>
                        <a:rPr lang="en-US" sz="1100" dirty="0">
                          <a:effectLst/>
                        </a:rPr>
                        <a:t>Tier 2 treatment integrity measures</a:t>
                      </a:r>
                    </a:p>
                    <a:p>
                      <a:pPr marL="342900" marR="0" lvl="0" indent="-342900">
                        <a:spcBef>
                          <a:spcPts val="0"/>
                        </a:spcBef>
                        <a:spcAft>
                          <a:spcPts val="0"/>
                        </a:spcAft>
                        <a:buFont typeface="Symbol" panose="05050102010706020507" pitchFamily="18" charset="2"/>
                        <a:buChar char=""/>
                      </a:pPr>
                      <a:r>
                        <a:rPr lang="en-US" sz="1100" dirty="0">
                          <a:effectLst/>
                        </a:rPr>
                        <a:t>Ci3T TI: Direct observation (30 min if needed)</a:t>
                      </a:r>
                      <a:endParaRPr lang="en-US" sz="1100" dirty="0">
                        <a:effectLst/>
                        <a:latin typeface="Times New Roman" panose="02020603050405020304" pitchFamily="18" charset="0"/>
                        <a:ea typeface="Times New Roman" panose="02020603050405020304" pitchFamily="18" charset="0"/>
                      </a:endParaRPr>
                    </a:p>
                  </a:txBody>
                  <a:tcPr marL="40794" marR="40794" marT="0" marB="0"/>
                </a:tc>
                <a:tc>
                  <a:txBody>
                    <a:bodyPr/>
                    <a:lstStyle/>
                    <a:p>
                      <a:pPr marL="342900" marR="0" lvl="0" indent="-342900">
                        <a:spcBef>
                          <a:spcPts val="0"/>
                        </a:spcBef>
                        <a:spcAft>
                          <a:spcPts val="0"/>
                        </a:spcAft>
                        <a:buFont typeface="Wingdings" panose="05000000000000000000" pitchFamily="2" charset="2"/>
                        <a:buChar char=""/>
                      </a:pPr>
                      <a:r>
                        <a:rPr lang="en-US" sz="1100" kern="1400" dirty="0">
                          <a:effectLst/>
                        </a:rPr>
                        <a:t>Review student progress at end of 24 sessions</a:t>
                      </a:r>
                    </a:p>
                    <a:p>
                      <a:pPr marL="342900" marR="0" lvl="0" indent="-342900">
                        <a:spcBef>
                          <a:spcPts val="0"/>
                        </a:spcBef>
                        <a:spcAft>
                          <a:spcPts val="0"/>
                        </a:spcAft>
                        <a:buFont typeface="Wingdings" panose="05000000000000000000" pitchFamily="2" charset="2"/>
                        <a:buChar char=""/>
                      </a:pPr>
                      <a:r>
                        <a:rPr lang="en-US" sz="1100" kern="1400" dirty="0">
                          <a:effectLst/>
                        </a:rPr>
                        <a:t>Team agrees goals have been met or no further Positive Action small group sessions are warranted</a:t>
                      </a:r>
                    </a:p>
                    <a:p>
                      <a:pPr marL="342900" marR="0" lvl="0" indent="-342900">
                        <a:spcBef>
                          <a:spcPts val="0"/>
                        </a:spcBef>
                        <a:spcAft>
                          <a:spcPts val="0"/>
                        </a:spcAft>
                        <a:buFont typeface="Wingdings" panose="05000000000000000000" pitchFamily="2" charset="2"/>
                        <a:buChar char=""/>
                      </a:pPr>
                      <a:r>
                        <a:rPr lang="en-US" sz="1100" kern="1400" dirty="0">
                          <a:effectLst/>
                        </a:rPr>
                        <a:t>SRSS-E7 and I5 scores are in the low risk category</a:t>
                      </a:r>
                    </a:p>
                    <a:p>
                      <a:pPr marL="217170" marR="0">
                        <a:spcBef>
                          <a:spcPts val="0"/>
                        </a:spcBef>
                        <a:spcAft>
                          <a:spcPts val="0"/>
                        </a:spcAft>
                      </a:pPr>
                      <a:r>
                        <a:rPr lang="en-US" sz="1100" kern="1400" dirty="0">
                          <a:effectLst/>
                        </a:rPr>
                        <a:t> </a:t>
                      </a:r>
                      <a:endParaRPr lang="en-US" sz="11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0794" marR="40794"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685801" y="152400"/>
            <a:ext cx="7810501" cy="576649"/>
          </a:xfrm>
          <a:solidFill>
            <a:schemeClr val="accent5"/>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700" b="1" dirty="0"/>
              <a:t>Positive Action: Tier 2 Groups</a:t>
            </a:r>
          </a:p>
        </p:txBody>
      </p:sp>
      <p:grpSp>
        <p:nvGrpSpPr>
          <p:cNvPr id="7" name="Group 6"/>
          <p:cNvGrpSpPr/>
          <p:nvPr/>
        </p:nvGrpSpPr>
        <p:grpSpPr>
          <a:xfrm>
            <a:off x="8860" y="3092568"/>
            <a:ext cx="3352800" cy="3729990"/>
            <a:chOff x="-1208868" y="2046614"/>
            <a:chExt cx="3983064" cy="4237330"/>
          </a:xfrm>
        </p:grpSpPr>
        <p:sp>
          <p:nvSpPr>
            <p:cNvPr id="3" name="Rectangle 2"/>
            <p:cNvSpPr/>
            <p:nvPr/>
          </p:nvSpPr>
          <p:spPr>
            <a:xfrm>
              <a:off x="-1208868" y="2046614"/>
              <a:ext cx="3983064" cy="42373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68" y="2046614"/>
              <a:ext cx="3966135" cy="3966135"/>
            </a:xfrm>
            <a:prstGeom prst="rect">
              <a:avLst/>
            </a:prstGeom>
          </p:spPr>
        </p:pic>
      </p:grpSp>
    </p:spTree>
    <p:extLst>
      <p:ext uri="{BB962C8B-B14F-4D97-AF65-F5344CB8AC3E}">
        <p14:creationId xmlns:p14="http://schemas.microsoft.com/office/powerpoint/2010/main" val="269021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65474" y="196209"/>
            <a:ext cx="4936881" cy="6407441"/>
          </a:xfrm>
          <a:prstGeom prst="rect">
            <a:avLst/>
          </a:prstGeom>
          <a:ln>
            <a:solidFill>
              <a:schemeClr val="accent1"/>
            </a:solidFill>
          </a:ln>
          <a:effectLst>
            <a:outerShdw blurRad="292100" dist="139700" dir="2700000" algn="tl" rotWithShape="0">
              <a:srgbClr val="333333">
                <a:alpha val="65000"/>
              </a:srgbClr>
            </a:outerShdw>
          </a:effectLst>
        </p:spPr>
      </p:pic>
      <p:sp>
        <p:nvSpPr>
          <p:cNvPr id="5" name="Rounded Rectangle 4"/>
          <p:cNvSpPr/>
          <p:nvPr/>
        </p:nvSpPr>
        <p:spPr>
          <a:xfrm>
            <a:off x="0" y="321685"/>
            <a:ext cx="4407570" cy="195942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175"/>
            <a:r>
              <a:rPr lang="en-US" sz="2800" b="1" dirty="0" smtClean="0">
                <a:solidFill>
                  <a:prstClr val="white"/>
                </a:solidFill>
              </a:rPr>
              <a:t>IM18 Ci3T Leadership Team </a:t>
            </a:r>
            <a:r>
              <a:rPr lang="en-US" sz="2800" b="1" dirty="0">
                <a:solidFill>
                  <a:prstClr val="white"/>
                </a:solidFill>
              </a:rPr>
              <a:t>Meeting </a:t>
            </a:r>
            <a:r>
              <a:rPr lang="en-US" sz="2800" b="1" dirty="0" smtClean="0">
                <a:solidFill>
                  <a:prstClr val="white"/>
                </a:solidFill>
              </a:rPr>
              <a:t>Agenda TEMPLATE</a:t>
            </a:r>
            <a:endParaRPr lang="en-US" sz="2800" b="1" dirty="0">
              <a:solidFill>
                <a:prstClr val="white"/>
              </a:solidFill>
            </a:endParaRPr>
          </a:p>
        </p:txBody>
      </p:sp>
      <p:sp>
        <p:nvSpPr>
          <p:cNvPr id="7" name="Oval 6"/>
          <p:cNvSpPr/>
          <p:nvPr/>
        </p:nvSpPr>
        <p:spPr>
          <a:xfrm>
            <a:off x="670260" y="3100693"/>
            <a:ext cx="3067050" cy="1295401"/>
          </a:xfrm>
          <a:prstGeom prst="ellipse">
            <a:avLst/>
          </a:prstGeom>
          <a:solidFill>
            <a:srgbClr val="1225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b="1" dirty="0" smtClean="0">
                <a:solidFill>
                  <a:prstClr val="white"/>
                </a:solidFill>
                <a:latin typeface="Calisto MT"/>
              </a:rPr>
              <a:t>Predictability</a:t>
            </a:r>
            <a:endParaRPr lang="en-US" sz="2400" b="1" dirty="0">
              <a:solidFill>
                <a:prstClr val="white"/>
              </a:solidFill>
              <a:latin typeface="Calisto MT"/>
            </a:endParaRPr>
          </a:p>
        </p:txBody>
      </p:sp>
    </p:spTree>
    <p:extLst>
      <p:ext uri="{BB962C8B-B14F-4D97-AF65-F5344CB8AC3E}">
        <p14:creationId xmlns:p14="http://schemas.microsoft.com/office/powerpoint/2010/main" val="1116503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00" fill="hold"/>
                                        <p:tgtEl>
                                          <p:spTgt spid="7"/>
                                        </p:tgtEl>
                                        <p:attrNameLst>
                                          <p:attrName>ppt_w</p:attrName>
                                        </p:attrNameLst>
                                      </p:cBhvr>
                                      <p:tavLst>
                                        <p:tav tm="0">
                                          <p:val>
                                            <p:strVal val="#ppt_w*0.70"/>
                                          </p:val>
                                        </p:tav>
                                        <p:tav tm="100000">
                                          <p:val>
                                            <p:strVal val="#ppt_w"/>
                                          </p:val>
                                        </p:tav>
                                      </p:tavLst>
                                    </p:anim>
                                    <p:anim calcmode="lin" valueType="num">
                                      <p:cBhvr>
                                        <p:cTn id="8" dur="700" fill="hold"/>
                                        <p:tgtEl>
                                          <p:spTgt spid="7"/>
                                        </p:tgtEl>
                                        <p:attrNameLst>
                                          <p:attrName>ppt_h</p:attrName>
                                        </p:attrNameLst>
                                      </p:cBhvr>
                                      <p:tavLst>
                                        <p:tav tm="0">
                                          <p:val>
                                            <p:strVal val="#ppt_h"/>
                                          </p:val>
                                        </p:tav>
                                        <p:tav tm="100000">
                                          <p:val>
                                            <p:strVal val="#ppt_h"/>
                                          </p:val>
                                        </p:tav>
                                      </p:tavLst>
                                    </p:anim>
                                    <p:animEffect transition="in" filter="fade">
                                      <p:cBhvr>
                                        <p:cTn id="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6797" y="575756"/>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1076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1" name="Curved Up Arrow 10"/>
          <p:cNvSpPr/>
          <p:nvPr/>
        </p:nvSpPr>
        <p:spPr>
          <a:xfrm flipV="1">
            <a:off x="2686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2" name="Curved Up Arrow 11"/>
          <p:cNvSpPr/>
          <p:nvPr/>
        </p:nvSpPr>
        <p:spPr>
          <a:xfrm flipV="1">
            <a:off x="4296252"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3" name="Curved Up Arrow 12"/>
          <p:cNvSpPr/>
          <p:nvPr/>
        </p:nvSpPr>
        <p:spPr>
          <a:xfrm flipV="1">
            <a:off x="6078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Tree>
    <p:extLst>
      <p:ext uri="{BB962C8B-B14F-4D97-AF65-F5344CB8AC3E}">
        <p14:creationId xmlns:p14="http://schemas.microsoft.com/office/powerpoint/2010/main" val="1669093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over Graphic"/>
          <p:cNvPicPr>
            <a:picLocks noChangeAspect="1" noChangeArrowheads="1"/>
          </p:cNvPicPr>
          <p:nvPr/>
        </p:nvPicPr>
        <p:blipFill rotWithShape="1">
          <a:blip r:embed="rId3">
            <a:extLst>
              <a:ext uri="{28A0092B-C50C-407E-A947-70E740481C1C}">
                <a14:useLocalDpi xmlns:a14="http://schemas.microsoft.com/office/drawing/2010/main" val="0"/>
              </a:ext>
            </a:extLst>
          </a:blip>
          <a:srcRect r="5612" b="4776"/>
          <a:stretch/>
        </p:blipFill>
        <p:spPr bwMode="auto">
          <a:xfrm>
            <a:off x="228600" y="4419600"/>
            <a:ext cx="1726163" cy="2273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1424998884482"/>
          <p:cNvPicPr>
            <a:picLocks noChangeAspect="1" noChangeArrowheads="1"/>
          </p:cNvPicPr>
          <p:nvPr/>
        </p:nvPicPr>
        <p:blipFill>
          <a:blip r:embed="rId4">
            <a:extLst>
              <a:ext uri="{28A0092B-C50C-407E-A947-70E740481C1C}">
                <a14:useLocalDpi xmlns:a14="http://schemas.microsoft.com/office/drawing/2010/main" val="0"/>
              </a:ext>
            </a:extLst>
          </a:blip>
          <a:srcRect l="7143" t="5705" r="6604" b="4041"/>
          <a:stretch>
            <a:fillRect/>
          </a:stretch>
        </p:blipFill>
        <p:spPr bwMode="auto">
          <a:xfrm>
            <a:off x="6677224" y="133350"/>
            <a:ext cx="1730375"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5" name="AutoShape 35"/>
          <p:cNvSpPr>
            <a:spLocks noChangeArrowheads="1"/>
          </p:cNvSpPr>
          <p:nvPr/>
        </p:nvSpPr>
        <p:spPr bwMode="auto">
          <a:xfrm rot="3883708">
            <a:off x="2081213" y="3481387"/>
            <a:ext cx="1905000" cy="733425"/>
          </a:xfrm>
          <a:prstGeom prst="curvedUpArrow">
            <a:avLst>
              <a:gd name="adj1" fmla="val 51948"/>
              <a:gd name="adj2" fmla="val 103896"/>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6" name="AutoShape 36"/>
          <p:cNvSpPr>
            <a:spLocks noChangeArrowheads="1"/>
          </p:cNvSpPr>
          <p:nvPr/>
        </p:nvSpPr>
        <p:spPr bwMode="auto">
          <a:xfrm>
            <a:off x="228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Comprehensive, Integrative,</a:t>
            </a:r>
          </a:p>
          <a:p>
            <a:pPr algn="ctr">
              <a:lnSpc>
                <a:spcPct val="100000"/>
              </a:lnSpc>
              <a:spcBef>
                <a:spcPct val="0"/>
              </a:spcBef>
              <a:buFontTx/>
              <a:buNone/>
            </a:pPr>
            <a:r>
              <a:rPr lang="en-US" altLang="en-US" sz="1400" dirty="0" smtClean="0">
                <a:solidFill>
                  <a:srgbClr val="000000"/>
                </a:solidFill>
                <a:latin typeface="Arial" panose="020B0604020202020204" pitchFamily="34" charset="0"/>
                <a:cs typeface="Arial" panose="020B0604020202020204" pitchFamily="34" charset="0"/>
              </a:rPr>
              <a:t>Three-Tiered </a:t>
            </a:r>
            <a:r>
              <a:rPr lang="en-US" altLang="en-US" sz="1400" dirty="0">
                <a:solidFill>
                  <a:srgbClr val="000000"/>
                </a:solidFill>
                <a:latin typeface="Arial" panose="020B0604020202020204" pitchFamily="34" charset="0"/>
                <a:cs typeface="Arial" panose="020B0604020202020204" pitchFamily="34" charset="0"/>
              </a:rPr>
              <a:t>(</a:t>
            </a:r>
            <a:r>
              <a:rPr lang="en-US" altLang="en-US" sz="1400" dirty="0" smtClean="0">
                <a:solidFill>
                  <a:srgbClr val="000000"/>
                </a:solidFill>
                <a:latin typeface="Arial" panose="020B0604020202020204" pitchFamily="34" charset="0"/>
                <a:cs typeface="Arial" panose="020B0604020202020204" pitchFamily="34" charset="0"/>
              </a:rPr>
              <a:t>Ci</a:t>
            </a:r>
            <a:r>
              <a:rPr lang="en-US" altLang="en-US" sz="2000" baseline="-10000" dirty="0" smtClean="0">
                <a:solidFill>
                  <a:srgbClr val="000000"/>
                </a:solidFill>
                <a:latin typeface="Arial" panose="020B0604020202020204" pitchFamily="34" charset="0"/>
                <a:cs typeface="Arial" panose="020B0604020202020204" pitchFamily="34" charset="0"/>
              </a:rPr>
              <a:t>3</a:t>
            </a:r>
            <a:r>
              <a:rPr lang="en-US" altLang="en-US" sz="1400" dirty="0" smtClean="0">
                <a:solidFill>
                  <a:srgbClr val="000000"/>
                </a:solidFill>
                <a:latin typeface="Arial" panose="020B0604020202020204" pitchFamily="34" charset="0"/>
                <a:cs typeface="Arial" panose="020B0604020202020204" pitchFamily="34" charset="0"/>
              </a:rPr>
              <a:t>T</a:t>
            </a:r>
            <a:r>
              <a:rPr lang="en-US" altLang="en-US" sz="1400" dirty="0">
                <a:solidFill>
                  <a:srgbClr val="000000"/>
                </a:solidFill>
                <a:latin typeface="Arial" panose="020B0604020202020204" pitchFamily="34" charset="0"/>
                <a:cs typeface="Arial" panose="020B0604020202020204" pitchFamily="34" charset="0"/>
              </a:rPr>
              <a:t>)</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 Models of Support</a:t>
            </a:r>
          </a:p>
        </p:txBody>
      </p:sp>
      <p:sp>
        <p:nvSpPr>
          <p:cNvPr id="253957" name="AutoShape 39"/>
          <p:cNvSpPr>
            <a:spLocks noChangeArrowheads="1"/>
          </p:cNvSpPr>
          <p:nvPr/>
        </p:nvSpPr>
        <p:spPr bwMode="auto">
          <a:xfrm>
            <a:off x="6019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Assess, Design, Implement, </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and</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Evaluate </a:t>
            </a:r>
          </a:p>
        </p:txBody>
      </p:sp>
      <p:sp>
        <p:nvSpPr>
          <p:cNvPr id="2539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9" name="AutoShape 37"/>
          <p:cNvSpPr>
            <a:spLocks noChangeArrowheads="1"/>
          </p:cNvSpPr>
          <p:nvPr/>
        </p:nvSpPr>
        <p:spPr bwMode="auto">
          <a:xfrm>
            <a:off x="2057400" y="1981200"/>
            <a:ext cx="26670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Basic Classroom Management</a:t>
            </a:r>
          </a:p>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Effective Instruction</a:t>
            </a:r>
          </a:p>
          <a:p>
            <a:pPr algn="ctr">
              <a:lnSpc>
                <a:spcPct val="100000"/>
              </a:lnSpc>
              <a:spcBef>
                <a:spcPct val="0"/>
              </a:spcBef>
              <a:buFontTx/>
              <a:buNone/>
            </a:pPr>
            <a:r>
              <a:rPr lang="en-US" altLang="en-US" sz="1400" dirty="0" smtClean="0">
                <a:latin typeface="Arial" panose="020B0604020202020204" pitchFamily="34" charset="0"/>
                <a:cs typeface="Arial" panose="020B0604020202020204" pitchFamily="34" charset="0"/>
              </a:rPr>
              <a:t>Low-Intensity </a:t>
            </a:r>
            <a:r>
              <a:rPr lang="en-US" altLang="en-US" sz="1400" dirty="0">
                <a:latin typeface="Arial" panose="020B0604020202020204" pitchFamily="34" charset="0"/>
                <a:cs typeface="Arial" panose="020B0604020202020204" pitchFamily="34" charset="0"/>
              </a:rPr>
              <a:t>Strategies</a:t>
            </a:r>
          </a:p>
        </p:txBody>
      </p:sp>
      <p:sp>
        <p:nvSpPr>
          <p:cNvPr id="253960" name="AutoShape 38"/>
          <p:cNvSpPr>
            <a:spLocks noChangeArrowheads="1"/>
          </p:cNvSpPr>
          <p:nvPr/>
        </p:nvSpPr>
        <p:spPr bwMode="auto">
          <a:xfrm>
            <a:off x="3733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Behavior Contracts </a:t>
            </a:r>
          </a:p>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Self-Monitoring</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 -</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Functional Assessment-Based</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 Interventions</a:t>
            </a:r>
          </a:p>
        </p:txBody>
      </p:sp>
      <p:sp>
        <p:nvSpPr>
          <p:cNvPr id="253961" name="AutoShape 41"/>
          <p:cNvSpPr>
            <a:spLocks noChangeArrowheads="1"/>
          </p:cNvSpPr>
          <p:nvPr/>
        </p:nvSpPr>
        <p:spPr bwMode="auto">
          <a:xfrm>
            <a:off x="1752600" y="222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err="1">
                <a:solidFill>
                  <a:srgbClr val="FFFFFF"/>
                </a:solidFill>
                <a:latin typeface="Arial" panose="020B0604020202020204" pitchFamily="34" charset="0"/>
                <a:cs typeface="Arial" panose="020B0604020202020204" pitchFamily="34" charset="0"/>
              </a:rPr>
              <a:t>Schoolwide</a:t>
            </a:r>
            <a:r>
              <a:rPr lang="en-US" altLang="en-US" sz="1600" b="1" dirty="0">
                <a:solidFill>
                  <a:srgbClr val="FFFFFF"/>
                </a:solidFill>
                <a:latin typeface="Arial" panose="020B0604020202020204" pitchFamily="34" charset="0"/>
                <a:cs typeface="Arial" panose="020B0604020202020204" pitchFamily="34" charset="0"/>
              </a:rPr>
              <a:t> </a:t>
            </a:r>
            <a:r>
              <a:rPr lang="en-US" altLang="en-US" sz="1600" b="1" dirty="0" smtClean="0">
                <a:solidFill>
                  <a:srgbClr val="FFFFFF"/>
                </a:solidFill>
                <a:latin typeface="Arial" panose="020B0604020202020204" pitchFamily="34" charset="0"/>
                <a:cs typeface="Arial" panose="020B0604020202020204" pitchFamily="34" charset="0"/>
              </a:rPr>
              <a:t>Positive</a:t>
            </a:r>
          </a:p>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Behavior Support</a:t>
            </a:r>
            <a:endParaRPr lang="en-US" altLang="en-US" sz="1600" b="1" dirty="0">
              <a:solidFill>
                <a:srgbClr val="FFFFFF"/>
              </a:solidFill>
              <a:latin typeface="Arial" panose="020B0604020202020204" pitchFamily="34" charset="0"/>
              <a:cs typeface="Arial" panose="020B0604020202020204" pitchFamily="34" charset="0"/>
            </a:endParaRPr>
          </a:p>
        </p:txBody>
      </p:sp>
      <p:sp>
        <p:nvSpPr>
          <p:cNvPr id="253962" name="AutoShape 42"/>
          <p:cNvSpPr>
            <a:spLocks noChangeArrowheads="1"/>
          </p:cNvSpPr>
          <p:nvPr/>
        </p:nvSpPr>
        <p:spPr bwMode="auto">
          <a:xfrm>
            <a:off x="4267200" y="1746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Low-Intensity </a:t>
            </a:r>
            <a:r>
              <a:rPr lang="en-US" altLang="en-US" sz="1600" b="1" dirty="0">
                <a:solidFill>
                  <a:srgbClr val="FFFFFF"/>
                </a:solidFill>
                <a:latin typeface="Arial" panose="020B0604020202020204" pitchFamily="34" charset="0"/>
                <a:cs typeface="Arial" panose="020B0604020202020204" pitchFamily="34" charset="0"/>
              </a:rPr>
              <a:t>Strategies</a:t>
            </a:r>
          </a:p>
        </p:txBody>
      </p:sp>
      <p:sp>
        <p:nvSpPr>
          <p:cNvPr id="253963" name="AutoShape 43"/>
          <p:cNvSpPr>
            <a:spLocks noChangeArrowheads="1"/>
          </p:cNvSpPr>
          <p:nvPr/>
        </p:nvSpPr>
        <p:spPr bwMode="auto">
          <a:xfrm>
            <a:off x="1828800" y="4641669"/>
            <a:ext cx="2533202"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Higher-Intensity </a:t>
            </a:r>
          </a:p>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Strategies</a:t>
            </a:r>
            <a:endParaRPr lang="en-US" altLang="en-US" sz="1600" b="1" dirty="0">
              <a:solidFill>
                <a:srgbClr val="FFFFFF"/>
              </a:solidFill>
              <a:latin typeface="Arial" panose="020B0604020202020204" pitchFamily="34" charset="0"/>
              <a:cs typeface="Arial" panose="020B0604020202020204" pitchFamily="34" charset="0"/>
            </a:endParaRPr>
          </a:p>
        </p:txBody>
      </p:sp>
      <p:sp>
        <p:nvSpPr>
          <p:cNvPr id="253966" name="AutoShape 44"/>
          <p:cNvSpPr>
            <a:spLocks noChangeArrowheads="1"/>
          </p:cNvSpPr>
          <p:nvPr/>
        </p:nvSpPr>
        <p:spPr bwMode="auto">
          <a:xfrm>
            <a:off x="4800600" y="60132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Assessment</a:t>
            </a:r>
          </a:p>
        </p:txBody>
      </p:sp>
    </p:spTree>
    <p:extLst>
      <p:ext uri="{BB962C8B-B14F-4D97-AF65-F5344CB8AC3E}">
        <p14:creationId xmlns:p14="http://schemas.microsoft.com/office/powerpoint/2010/main" val="3666652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237875" y="2394021"/>
            <a:ext cx="6286500" cy="551793"/>
          </a:xfrm>
          <a:prstGeom prst="rect">
            <a:avLst/>
          </a:prstGeom>
          <a:solidFill>
            <a:srgbClr val="FF00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2400" dirty="0">
                <a:solidFill>
                  <a:prstClr val="white"/>
                </a:solidFill>
              </a:rPr>
              <a:t>Tertiary (Tier 3) Intervention Grids</a:t>
            </a:r>
          </a:p>
        </p:txBody>
      </p:sp>
      <p:sp>
        <p:nvSpPr>
          <p:cNvPr id="7" name="Oval 6"/>
          <p:cNvSpPr/>
          <p:nvPr/>
        </p:nvSpPr>
        <p:spPr>
          <a:xfrm>
            <a:off x="3211286" y="1032532"/>
            <a:ext cx="2857500" cy="85725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pic>
        <p:nvPicPr>
          <p:cNvPr id="10"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392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5" name="AutoShape 35"/>
          <p:cNvSpPr>
            <a:spLocks noChangeArrowheads="1"/>
          </p:cNvSpPr>
          <p:nvPr/>
        </p:nvSpPr>
        <p:spPr bwMode="auto">
          <a:xfrm rot="3883708">
            <a:off x="2081213" y="3481387"/>
            <a:ext cx="1905000" cy="733425"/>
          </a:xfrm>
          <a:prstGeom prst="curvedUpArrow">
            <a:avLst>
              <a:gd name="adj1" fmla="val 51948"/>
              <a:gd name="adj2" fmla="val 103896"/>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6" name="AutoShape 36"/>
          <p:cNvSpPr>
            <a:spLocks noChangeArrowheads="1"/>
          </p:cNvSpPr>
          <p:nvPr/>
        </p:nvSpPr>
        <p:spPr bwMode="auto">
          <a:xfrm>
            <a:off x="228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a:solidFill>
                  <a:srgbClr val="000000"/>
                </a:solidFill>
                <a:latin typeface="Arial" charset="0"/>
                <a:ea typeface="ＭＳ Ｐゴシック" pitchFamily="34" charset="-128"/>
              </a:rPr>
              <a:t>Comprehensive, Integrative,</a:t>
            </a:r>
          </a:p>
          <a:p>
            <a:pPr algn="ctr" eaLnBrk="0" fontAlgn="base" hangingPunct="0">
              <a:spcBef>
                <a:spcPct val="0"/>
              </a:spcBef>
              <a:spcAft>
                <a:spcPct val="0"/>
              </a:spcAft>
            </a:pPr>
            <a:r>
              <a:rPr lang="en-US" sz="1200">
                <a:solidFill>
                  <a:srgbClr val="000000"/>
                </a:solidFill>
                <a:latin typeface="Arial" charset="0"/>
                <a:ea typeface="ＭＳ Ｐゴシック" pitchFamily="34" charset="-128"/>
              </a:rPr>
              <a:t>Three-tiered (CI3T)</a:t>
            </a:r>
          </a:p>
          <a:p>
            <a:pPr algn="ctr" eaLnBrk="0" fontAlgn="base" hangingPunct="0">
              <a:spcBef>
                <a:spcPct val="0"/>
              </a:spcBef>
              <a:spcAft>
                <a:spcPct val="0"/>
              </a:spcAft>
            </a:pPr>
            <a:r>
              <a:rPr lang="en-US" sz="1200">
                <a:solidFill>
                  <a:srgbClr val="000000"/>
                </a:solidFill>
                <a:latin typeface="Arial" charset="0"/>
                <a:ea typeface="ＭＳ Ｐゴシック" pitchFamily="34" charset="-128"/>
              </a:rPr>
              <a:t> Models of Support</a:t>
            </a:r>
          </a:p>
        </p:txBody>
      </p:sp>
      <p:sp>
        <p:nvSpPr>
          <p:cNvPr id="23557" name="AutoShape 39"/>
          <p:cNvSpPr>
            <a:spLocks noChangeArrowheads="1"/>
          </p:cNvSpPr>
          <p:nvPr/>
        </p:nvSpPr>
        <p:spPr bwMode="auto">
          <a:xfrm>
            <a:off x="6019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a:solidFill>
                  <a:srgbClr val="000000"/>
                </a:solidFill>
                <a:latin typeface="Arial" charset="0"/>
                <a:ea typeface="ＭＳ Ｐゴシック" pitchFamily="34" charset="-128"/>
              </a:rPr>
              <a:t>Assess, Design, Implement, and</a:t>
            </a:r>
          </a:p>
          <a:p>
            <a:pPr algn="ctr" eaLnBrk="0" fontAlgn="base" hangingPunct="0">
              <a:spcBef>
                <a:spcPct val="0"/>
              </a:spcBef>
              <a:spcAft>
                <a:spcPct val="0"/>
              </a:spcAft>
            </a:pPr>
            <a:r>
              <a:rPr lang="en-US" sz="1200">
                <a:solidFill>
                  <a:srgbClr val="000000"/>
                </a:solidFill>
                <a:latin typeface="Arial" charset="0"/>
                <a:ea typeface="ＭＳ Ｐゴシック" pitchFamily="34" charset="-128"/>
              </a:rPr>
              <a:t>Evaluate </a:t>
            </a:r>
          </a:p>
        </p:txBody>
      </p:sp>
      <p:sp>
        <p:nvSpPr>
          <p:cNvPr id="235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9" name="AutoShape 37"/>
          <p:cNvSpPr>
            <a:spLocks noChangeArrowheads="1"/>
          </p:cNvSpPr>
          <p:nvPr/>
        </p:nvSpPr>
        <p:spPr bwMode="auto">
          <a:xfrm>
            <a:off x="2209800" y="1981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dirty="0">
                <a:solidFill>
                  <a:prstClr val="black"/>
                </a:solidFill>
                <a:latin typeface="Arial" charset="0"/>
                <a:ea typeface="ＭＳ Ｐゴシック" pitchFamily="34" charset="-128"/>
              </a:rPr>
              <a:t>Basic Classroom Management</a:t>
            </a:r>
          </a:p>
          <a:p>
            <a:pPr algn="ctr" eaLnBrk="0" fontAlgn="base" hangingPunct="0">
              <a:spcBef>
                <a:spcPct val="0"/>
              </a:spcBef>
              <a:spcAft>
                <a:spcPct val="0"/>
              </a:spcAft>
            </a:pPr>
            <a:r>
              <a:rPr lang="en-US" sz="1200" dirty="0">
                <a:solidFill>
                  <a:prstClr val="black"/>
                </a:solidFill>
                <a:latin typeface="Arial" charset="0"/>
                <a:ea typeface="ＭＳ Ｐゴシック" pitchFamily="34" charset="-128"/>
              </a:rPr>
              <a:t>Effective Instruction</a:t>
            </a:r>
          </a:p>
          <a:p>
            <a:pPr algn="ctr" eaLnBrk="0" fontAlgn="base" hangingPunct="0">
              <a:spcBef>
                <a:spcPct val="0"/>
              </a:spcBef>
              <a:spcAft>
                <a:spcPct val="0"/>
              </a:spcAft>
            </a:pPr>
            <a:r>
              <a:rPr lang="en-US" sz="1200" dirty="0">
                <a:solidFill>
                  <a:prstClr val="black"/>
                </a:solidFill>
                <a:latin typeface="Arial" charset="0"/>
                <a:ea typeface="ＭＳ Ｐゴシック" pitchFamily="34" charset="-128"/>
              </a:rPr>
              <a:t>Low Intensity Strategies</a:t>
            </a:r>
          </a:p>
        </p:txBody>
      </p:sp>
      <p:sp>
        <p:nvSpPr>
          <p:cNvPr id="23560" name="AutoShape 38"/>
          <p:cNvSpPr>
            <a:spLocks noChangeArrowheads="1"/>
          </p:cNvSpPr>
          <p:nvPr/>
        </p:nvSpPr>
        <p:spPr bwMode="auto">
          <a:xfrm>
            <a:off x="3733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dirty="0">
                <a:latin typeface="Arial" charset="0"/>
                <a:ea typeface="ＭＳ Ｐゴシック" pitchFamily="34" charset="-128"/>
              </a:rPr>
              <a:t>Behavior Contracts </a:t>
            </a:r>
          </a:p>
          <a:p>
            <a:pPr algn="ctr" eaLnBrk="0" fontAlgn="base" hangingPunct="0">
              <a:spcBef>
                <a:spcPct val="0"/>
              </a:spcBef>
              <a:spcAft>
                <a:spcPct val="0"/>
              </a:spcAft>
            </a:pPr>
            <a:r>
              <a:rPr lang="en-US" sz="1200" dirty="0">
                <a:latin typeface="Arial" charset="0"/>
                <a:ea typeface="ＭＳ Ｐゴシック" pitchFamily="34" charset="-128"/>
              </a:rPr>
              <a:t>Self-Monitoring</a:t>
            </a:r>
          </a:p>
          <a:p>
            <a:pPr algn="ctr" eaLnBrk="0" fontAlgn="base" hangingPunct="0">
              <a:spcBef>
                <a:spcPct val="0"/>
              </a:spcBef>
              <a:spcAft>
                <a:spcPct val="0"/>
              </a:spcAft>
            </a:pPr>
            <a:r>
              <a:rPr lang="en-US" sz="1200" dirty="0">
                <a:solidFill>
                  <a:srgbClr val="000000"/>
                </a:solidFill>
                <a:latin typeface="Arial" charset="0"/>
                <a:ea typeface="ＭＳ Ｐゴシック" pitchFamily="34" charset="-128"/>
              </a:rPr>
              <a:t>- -</a:t>
            </a:r>
          </a:p>
          <a:p>
            <a:pPr algn="ctr" eaLnBrk="0" fontAlgn="base" hangingPunct="0">
              <a:spcBef>
                <a:spcPct val="0"/>
              </a:spcBef>
              <a:spcAft>
                <a:spcPct val="0"/>
              </a:spcAft>
            </a:pPr>
            <a:r>
              <a:rPr lang="en-US" sz="1200" b="1" dirty="0">
                <a:solidFill>
                  <a:srgbClr val="C00000"/>
                </a:solidFill>
                <a:latin typeface="Arial" charset="0"/>
                <a:ea typeface="ＭＳ Ｐゴシック" pitchFamily="34" charset="-128"/>
              </a:rPr>
              <a:t>Functional Assessment-Based</a:t>
            </a:r>
          </a:p>
          <a:p>
            <a:pPr algn="ctr" eaLnBrk="0" fontAlgn="base" hangingPunct="0">
              <a:spcBef>
                <a:spcPct val="0"/>
              </a:spcBef>
              <a:spcAft>
                <a:spcPct val="0"/>
              </a:spcAft>
            </a:pPr>
            <a:r>
              <a:rPr lang="en-US" sz="1200" b="1" dirty="0">
                <a:solidFill>
                  <a:srgbClr val="C00000"/>
                </a:solidFill>
                <a:latin typeface="Arial" charset="0"/>
                <a:ea typeface="ＭＳ Ｐゴシック" pitchFamily="34" charset="-128"/>
              </a:rPr>
              <a:t> Interventions</a:t>
            </a:r>
          </a:p>
        </p:txBody>
      </p:sp>
      <p:sp>
        <p:nvSpPr>
          <p:cNvPr id="23561" name="AutoShape 41"/>
          <p:cNvSpPr>
            <a:spLocks noChangeArrowheads="1"/>
          </p:cNvSpPr>
          <p:nvPr/>
        </p:nvSpPr>
        <p:spPr bwMode="auto">
          <a:xfrm>
            <a:off x="1752600" y="2286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Schoolwide Positive Behavior </a:t>
            </a:r>
          </a:p>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Support</a:t>
            </a:r>
          </a:p>
        </p:txBody>
      </p:sp>
      <p:sp>
        <p:nvSpPr>
          <p:cNvPr id="23562" name="AutoShape 42"/>
          <p:cNvSpPr>
            <a:spLocks noChangeArrowheads="1"/>
          </p:cNvSpPr>
          <p:nvPr/>
        </p:nvSpPr>
        <p:spPr bwMode="auto">
          <a:xfrm>
            <a:off x="4267200" y="17526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Low Intensity Strategies</a:t>
            </a:r>
          </a:p>
        </p:txBody>
      </p:sp>
      <p:sp>
        <p:nvSpPr>
          <p:cNvPr id="23563" name="AutoShape 43"/>
          <p:cNvSpPr>
            <a:spLocks noChangeArrowheads="1"/>
          </p:cNvSpPr>
          <p:nvPr/>
        </p:nvSpPr>
        <p:spPr bwMode="auto">
          <a:xfrm>
            <a:off x="1828800" y="4648200"/>
            <a:ext cx="22098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Higher Intensity Strategies</a:t>
            </a:r>
          </a:p>
        </p:txBody>
      </p:sp>
      <p:sp>
        <p:nvSpPr>
          <p:cNvPr id="23564" name="AutoShape 44"/>
          <p:cNvSpPr>
            <a:spLocks noChangeArrowheads="1"/>
          </p:cNvSpPr>
          <p:nvPr/>
        </p:nvSpPr>
        <p:spPr bwMode="auto">
          <a:xfrm>
            <a:off x="4800600" y="60198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Assessment</a:t>
            </a:r>
          </a:p>
        </p:txBody>
      </p:sp>
      <p:pic>
        <p:nvPicPr>
          <p:cNvPr id="13" name="Picture 17" descr="C:\Users\k923l138\AppData\Local\Microsoft\Windows\Temporary Internet Files\Content.IE5\N0KMUEJ5\MC900441310[1].png"/>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644929" y="3494393"/>
            <a:ext cx="908271" cy="90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817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kllane\Documents\F13 Manuscripts Submitted\2010 Beyond Behavior\bebe-20-03-cov-1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b="-3453"/>
          <a:stretch/>
        </p:blipFill>
        <p:spPr bwMode="auto">
          <a:xfrm>
            <a:off x="171002" y="4133850"/>
            <a:ext cx="1970985" cy="2724150"/>
          </a:xfrm>
          <a:prstGeom prst="rect">
            <a:avLst/>
          </a:prstGeom>
          <a:noFill/>
          <a:extLst>
            <a:ext uri="{909E8E84-426E-40DD-AFC4-6F175D3DCCD1}">
              <a14:hiddenFill xmlns:a14="http://schemas.microsoft.com/office/drawing/2010/main">
                <a:solidFill>
                  <a:srgbClr val="FFFFFF"/>
                </a:solidFill>
              </a14:hiddenFill>
            </a:ext>
          </a:extLst>
        </p:spPr>
      </p:pic>
      <p:sp>
        <p:nvSpPr>
          <p:cNvPr id="2539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5" name="AutoShape 35"/>
          <p:cNvSpPr>
            <a:spLocks noChangeArrowheads="1"/>
          </p:cNvSpPr>
          <p:nvPr/>
        </p:nvSpPr>
        <p:spPr bwMode="auto">
          <a:xfrm rot="3883708">
            <a:off x="2081213" y="3481387"/>
            <a:ext cx="1905000" cy="733425"/>
          </a:xfrm>
          <a:prstGeom prst="curvedUpArrow">
            <a:avLst>
              <a:gd name="adj1" fmla="val 51948"/>
              <a:gd name="adj2" fmla="val 103896"/>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6" name="AutoShape 36"/>
          <p:cNvSpPr>
            <a:spLocks noChangeArrowheads="1"/>
          </p:cNvSpPr>
          <p:nvPr/>
        </p:nvSpPr>
        <p:spPr bwMode="auto">
          <a:xfrm>
            <a:off x="228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Comprehensive, Integrative,</a:t>
            </a:r>
          </a:p>
          <a:p>
            <a:pPr algn="ctr">
              <a:lnSpc>
                <a:spcPct val="100000"/>
              </a:lnSpc>
              <a:spcBef>
                <a:spcPct val="0"/>
              </a:spcBef>
              <a:buFontTx/>
              <a:buNone/>
            </a:pPr>
            <a:r>
              <a:rPr lang="en-US" altLang="en-US" sz="1400" dirty="0" smtClean="0">
                <a:solidFill>
                  <a:srgbClr val="000000"/>
                </a:solidFill>
                <a:latin typeface="Arial" panose="020B0604020202020204" pitchFamily="34" charset="0"/>
                <a:cs typeface="Arial" panose="020B0604020202020204" pitchFamily="34" charset="0"/>
              </a:rPr>
              <a:t>Three-Tiered </a:t>
            </a:r>
            <a:r>
              <a:rPr lang="en-US" altLang="en-US" sz="1400" dirty="0">
                <a:solidFill>
                  <a:srgbClr val="000000"/>
                </a:solidFill>
                <a:latin typeface="Arial" panose="020B0604020202020204" pitchFamily="34" charset="0"/>
                <a:cs typeface="Arial" panose="020B0604020202020204" pitchFamily="34" charset="0"/>
              </a:rPr>
              <a:t>(</a:t>
            </a:r>
            <a:r>
              <a:rPr lang="en-US" altLang="en-US" sz="1400" dirty="0" smtClean="0">
                <a:solidFill>
                  <a:srgbClr val="000000"/>
                </a:solidFill>
                <a:latin typeface="Arial" panose="020B0604020202020204" pitchFamily="34" charset="0"/>
                <a:cs typeface="Arial" panose="020B0604020202020204" pitchFamily="34" charset="0"/>
              </a:rPr>
              <a:t>Ci</a:t>
            </a:r>
            <a:r>
              <a:rPr lang="en-US" altLang="en-US" sz="2000" baseline="-10000" dirty="0" smtClean="0">
                <a:solidFill>
                  <a:srgbClr val="000000"/>
                </a:solidFill>
                <a:latin typeface="Arial" panose="020B0604020202020204" pitchFamily="34" charset="0"/>
                <a:cs typeface="Arial" panose="020B0604020202020204" pitchFamily="34" charset="0"/>
              </a:rPr>
              <a:t>3</a:t>
            </a:r>
            <a:r>
              <a:rPr lang="en-US" altLang="en-US" sz="1400" dirty="0" smtClean="0">
                <a:solidFill>
                  <a:srgbClr val="000000"/>
                </a:solidFill>
                <a:latin typeface="Arial" panose="020B0604020202020204" pitchFamily="34" charset="0"/>
                <a:cs typeface="Arial" panose="020B0604020202020204" pitchFamily="34" charset="0"/>
              </a:rPr>
              <a:t>T</a:t>
            </a:r>
            <a:r>
              <a:rPr lang="en-US" altLang="en-US" sz="1400" dirty="0">
                <a:solidFill>
                  <a:srgbClr val="000000"/>
                </a:solidFill>
                <a:latin typeface="Arial" panose="020B0604020202020204" pitchFamily="34" charset="0"/>
                <a:cs typeface="Arial" panose="020B0604020202020204" pitchFamily="34" charset="0"/>
              </a:rPr>
              <a:t>)</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 Models of Support</a:t>
            </a:r>
          </a:p>
        </p:txBody>
      </p:sp>
      <p:sp>
        <p:nvSpPr>
          <p:cNvPr id="253957" name="AutoShape 39"/>
          <p:cNvSpPr>
            <a:spLocks noChangeArrowheads="1"/>
          </p:cNvSpPr>
          <p:nvPr/>
        </p:nvSpPr>
        <p:spPr bwMode="auto">
          <a:xfrm>
            <a:off x="6019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Assess, Design, Implement, </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and</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Evaluate </a:t>
            </a:r>
          </a:p>
        </p:txBody>
      </p:sp>
      <p:sp>
        <p:nvSpPr>
          <p:cNvPr id="2539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9" name="AutoShape 37"/>
          <p:cNvSpPr>
            <a:spLocks noChangeArrowheads="1"/>
          </p:cNvSpPr>
          <p:nvPr/>
        </p:nvSpPr>
        <p:spPr bwMode="auto">
          <a:xfrm>
            <a:off x="2057400" y="1981200"/>
            <a:ext cx="26670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Basic Classroom Management</a:t>
            </a:r>
          </a:p>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Effective Instruction</a:t>
            </a:r>
          </a:p>
          <a:p>
            <a:pPr algn="ctr">
              <a:lnSpc>
                <a:spcPct val="100000"/>
              </a:lnSpc>
              <a:spcBef>
                <a:spcPct val="0"/>
              </a:spcBef>
              <a:buFontTx/>
              <a:buNone/>
            </a:pPr>
            <a:r>
              <a:rPr lang="en-US" altLang="en-US" sz="1400" dirty="0" smtClean="0">
                <a:latin typeface="Arial" panose="020B0604020202020204" pitchFamily="34" charset="0"/>
                <a:cs typeface="Arial" panose="020B0604020202020204" pitchFamily="34" charset="0"/>
              </a:rPr>
              <a:t>Low-Intensity </a:t>
            </a:r>
            <a:r>
              <a:rPr lang="en-US" altLang="en-US" sz="1400" dirty="0">
                <a:latin typeface="Arial" panose="020B0604020202020204" pitchFamily="34" charset="0"/>
                <a:cs typeface="Arial" panose="020B0604020202020204" pitchFamily="34" charset="0"/>
              </a:rPr>
              <a:t>Strategies</a:t>
            </a:r>
          </a:p>
        </p:txBody>
      </p:sp>
      <p:sp>
        <p:nvSpPr>
          <p:cNvPr id="253960" name="AutoShape 38"/>
          <p:cNvSpPr>
            <a:spLocks noChangeArrowheads="1"/>
          </p:cNvSpPr>
          <p:nvPr/>
        </p:nvSpPr>
        <p:spPr bwMode="auto">
          <a:xfrm>
            <a:off x="3733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Behavior Contracts </a:t>
            </a:r>
          </a:p>
          <a:p>
            <a:pPr algn="ctr">
              <a:lnSpc>
                <a:spcPct val="100000"/>
              </a:lnSpc>
              <a:spcBef>
                <a:spcPct val="0"/>
              </a:spcBef>
              <a:buFontTx/>
              <a:buNone/>
            </a:pPr>
            <a:r>
              <a:rPr lang="en-US" altLang="en-US" sz="1400" dirty="0">
                <a:latin typeface="Arial" panose="020B0604020202020204" pitchFamily="34" charset="0"/>
                <a:cs typeface="Arial" panose="020B0604020202020204" pitchFamily="34" charset="0"/>
              </a:rPr>
              <a:t>Self-Monitoring</a:t>
            </a:r>
          </a:p>
          <a:p>
            <a:pPr algn="ctr">
              <a:lnSpc>
                <a:spcPct val="100000"/>
              </a:lnSpc>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 -</a:t>
            </a:r>
          </a:p>
          <a:p>
            <a:pPr algn="ctr">
              <a:lnSpc>
                <a:spcPct val="100000"/>
              </a:lnSpc>
              <a:spcBef>
                <a:spcPct val="0"/>
              </a:spcBef>
              <a:buFontTx/>
              <a:buNone/>
            </a:pPr>
            <a:r>
              <a:rPr lang="en-US" altLang="en-US" sz="1400" dirty="0">
                <a:solidFill>
                  <a:srgbClr val="FF0000"/>
                </a:solidFill>
                <a:latin typeface="Arial" panose="020B0604020202020204" pitchFamily="34" charset="0"/>
                <a:cs typeface="Arial" panose="020B0604020202020204" pitchFamily="34" charset="0"/>
              </a:rPr>
              <a:t>Functional Assessment-Based</a:t>
            </a:r>
          </a:p>
          <a:p>
            <a:pPr algn="ctr">
              <a:lnSpc>
                <a:spcPct val="100000"/>
              </a:lnSpc>
              <a:spcBef>
                <a:spcPct val="0"/>
              </a:spcBef>
              <a:buFontTx/>
              <a:buNone/>
            </a:pPr>
            <a:r>
              <a:rPr lang="en-US" altLang="en-US" sz="1400" dirty="0">
                <a:solidFill>
                  <a:srgbClr val="FF0000"/>
                </a:solidFill>
                <a:latin typeface="Arial" panose="020B0604020202020204" pitchFamily="34" charset="0"/>
                <a:cs typeface="Arial" panose="020B0604020202020204" pitchFamily="34" charset="0"/>
              </a:rPr>
              <a:t> Interventions</a:t>
            </a:r>
          </a:p>
        </p:txBody>
      </p:sp>
      <p:sp>
        <p:nvSpPr>
          <p:cNvPr id="253961" name="AutoShape 41"/>
          <p:cNvSpPr>
            <a:spLocks noChangeArrowheads="1"/>
          </p:cNvSpPr>
          <p:nvPr/>
        </p:nvSpPr>
        <p:spPr bwMode="auto">
          <a:xfrm>
            <a:off x="1752600" y="222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err="1">
                <a:solidFill>
                  <a:srgbClr val="FFFFFF"/>
                </a:solidFill>
                <a:latin typeface="Arial" panose="020B0604020202020204" pitchFamily="34" charset="0"/>
                <a:cs typeface="Arial" panose="020B0604020202020204" pitchFamily="34" charset="0"/>
              </a:rPr>
              <a:t>Schoolwide</a:t>
            </a:r>
            <a:r>
              <a:rPr lang="en-US" altLang="en-US" sz="1600" b="1" dirty="0">
                <a:solidFill>
                  <a:srgbClr val="FFFFFF"/>
                </a:solidFill>
                <a:latin typeface="Arial" panose="020B0604020202020204" pitchFamily="34" charset="0"/>
                <a:cs typeface="Arial" panose="020B0604020202020204" pitchFamily="34" charset="0"/>
              </a:rPr>
              <a:t> </a:t>
            </a:r>
            <a:r>
              <a:rPr lang="en-US" altLang="en-US" sz="1600" b="1" dirty="0" smtClean="0">
                <a:solidFill>
                  <a:srgbClr val="FFFFFF"/>
                </a:solidFill>
                <a:latin typeface="Arial" panose="020B0604020202020204" pitchFamily="34" charset="0"/>
                <a:cs typeface="Arial" panose="020B0604020202020204" pitchFamily="34" charset="0"/>
              </a:rPr>
              <a:t>Positive</a:t>
            </a:r>
          </a:p>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Behavior Support</a:t>
            </a:r>
            <a:endParaRPr lang="en-US" altLang="en-US" sz="1600" b="1" dirty="0">
              <a:solidFill>
                <a:srgbClr val="FFFFFF"/>
              </a:solidFill>
              <a:latin typeface="Arial" panose="020B0604020202020204" pitchFamily="34" charset="0"/>
              <a:cs typeface="Arial" panose="020B0604020202020204" pitchFamily="34" charset="0"/>
            </a:endParaRPr>
          </a:p>
        </p:txBody>
      </p:sp>
      <p:sp>
        <p:nvSpPr>
          <p:cNvPr id="253962" name="AutoShape 42"/>
          <p:cNvSpPr>
            <a:spLocks noChangeArrowheads="1"/>
          </p:cNvSpPr>
          <p:nvPr/>
        </p:nvSpPr>
        <p:spPr bwMode="auto">
          <a:xfrm>
            <a:off x="4267200" y="1746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Low-Intensity </a:t>
            </a:r>
            <a:r>
              <a:rPr lang="en-US" altLang="en-US" sz="1600" b="1" dirty="0">
                <a:solidFill>
                  <a:srgbClr val="FFFFFF"/>
                </a:solidFill>
                <a:latin typeface="Arial" panose="020B0604020202020204" pitchFamily="34" charset="0"/>
                <a:cs typeface="Arial" panose="020B0604020202020204" pitchFamily="34" charset="0"/>
              </a:rPr>
              <a:t>Strategies</a:t>
            </a:r>
          </a:p>
        </p:txBody>
      </p:sp>
      <p:sp>
        <p:nvSpPr>
          <p:cNvPr id="253963" name="AutoShape 43"/>
          <p:cNvSpPr>
            <a:spLocks noChangeArrowheads="1"/>
          </p:cNvSpPr>
          <p:nvPr/>
        </p:nvSpPr>
        <p:spPr bwMode="auto">
          <a:xfrm>
            <a:off x="1828800" y="4641669"/>
            <a:ext cx="2533202"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Higher-Intensity </a:t>
            </a:r>
          </a:p>
          <a:p>
            <a:pPr algn="ctr">
              <a:lnSpc>
                <a:spcPct val="100000"/>
              </a:lnSpc>
              <a:spcBef>
                <a:spcPct val="0"/>
              </a:spcBef>
              <a:buFontTx/>
              <a:buNone/>
            </a:pPr>
            <a:r>
              <a:rPr lang="en-US" altLang="en-US" sz="1600" b="1" dirty="0" smtClean="0">
                <a:solidFill>
                  <a:srgbClr val="FFFFFF"/>
                </a:solidFill>
                <a:latin typeface="Arial" panose="020B0604020202020204" pitchFamily="34" charset="0"/>
                <a:cs typeface="Arial" panose="020B0604020202020204" pitchFamily="34" charset="0"/>
              </a:rPr>
              <a:t>Strategies</a:t>
            </a:r>
            <a:endParaRPr lang="en-US" altLang="en-US" sz="1600" b="1" dirty="0">
              <a:solidFill>
                <a:srgbClr val="FFFFFF"/>
              </a:solidFill>
              <a:latin typeface="Arial" panose="020B0604020202020204" pitchFamily="34" charset="0"/>
              <a:cs typeface="Arial" panose="020B0604020202020204" pitchFamily="34" charset="0"/>
            </a:endParaRPr>
          </a:p>
        </p:txBody>
      </p:sp>
      <p:sp>
        <p:nvSpPr>
          <p:cNvPr id="253966" name="AutoShape 44"/>
          <p:cNvSpPr>
            <a:spLocks noChangeArrowheads="1"/>
          </p:cNvSpPr>
          <p:nvPr/>
        </p:nvSpPr>
        <p:spPr bwMode="auto">
          <a:xfrm>
            <a:off x="4800600" y="60132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Assessment</a:t>
            </a:r>
          </a:p>
        </p:txBody>
      </p:sp>
    </p:spTree>
    <p:extLst>
      <p:ext uri="{BB962C8B-B14F-4D97-AF65-F5344CB8AC3E}">
        <p14:creationId xmlns:p14="http://schemas.microsoft.com/office/powerpoint/2010/main" val="4010666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15230"/>
            <a:ext cx="9144000" cy="5167054"/>
          </a:xfrm>
          <a:prstGeom prst="rect">
            <a:avLst/>
          </a:prstGeom>
        </p:spPr>
      </p:pic>
    </p:spTree>
    <p:extLst>
      <p:ext uri="{BB962C8B-B14F-4D97-AF65-F5344CB8AC3E}">
        <p14:creationId xmlns:p14="http://schemas.microsoft.com/office/powerpoint/2010/main" val="3591871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7" descr="10yellow"/>
          <p:cNvPicPr>
            <a:picLocks noChangeAspect="1" noChangeArrowheads="1"/>
          </p:cNvPicPr>
          <p:nvPr/>
        </p:nvPicPr>
        <p:blipFill>
          <a:blip r:embed="rId3" cstate="print"/>
          <a:srcRect/>
          <a:stretch>
            <a:fillRect/>
          </a:stretch>
        </p:blipFill>
        <p:spPr bwMode="auto">
          <a:xfrm>
            <a:off x="2061580" y="4044626"/>
            <a:ext cx="5076825" cy="1847850"/>
          </a:xfrm>
          <a:prstGeom prst="rect">
            <a:avLst/>
          </a:prstGeom>
          <a:noFill/>
          <a:ln w="9525">
            <a:noFill/>
            <a:miter lim="800000"/>
            <a:headEnd/>
            <a:tailEnd/>
          </a:ln>
        </p:spPr>
      </p:pic>
      <p:pic>
        <p:nvPicPr>
          <p:cNvPr id="16" name="Picture 46" descr="9yellow"/>
          <p:cNvPicPr>
            <a:picLocks noChangeAspect="1" noChangeArrowheads="1"/>
          </p:cNvPicPr>
          <p:nvPr/>
        </p:nvPicPr>
        <p:blipFill>
          <a:blip r:embed="rId4" cstate="print"/>
          <a:srcRect/>
          <a:stretch>
            <a:fillRect/>
          </a:stretch>
        </p:blipFill>
        <p:spPr bwMode="auto">
          <a:xfrm>
            <a:off x="2061580" y="4044626"/>
            <a:ext cx="5076825" cy="1847850"/>
          </a:xfrm>
          <a:prstGeom prst="rect">
            <a:avLst/>
          </a:prstGeom>
          <a:noFill/>
          <a:ln w="9525">
            <a:noFill/>
            <a:miter lim="800000"/>
            <a:headEnd/>
            <a:tailEnd/>
          </a:ln>
        </p:spPr>
      </p:pic>
      <p:pic>
        <p:nvPicPr>
          <p:cNvPr id="17" name="Picture 45" descr="8yellow"/>
          <p:cNvPicPr>
            <a:picLocks noChangeAspect="1" noChangeArrowheads="1"/>
          </p:cNvPicPr>
          <p:nvPr/>
        </p:nvPicPr>
        <p:blipFill>
          <a:blip r:embed="rId5" cstate="print"/>
          <a:srcRect/>
          <a:stretch>
            <a:fillRect/>
          </a:stretch>
        </p:blipFill>
        <p:spPr bwMode="auto">
          <a:xfrm>
            <a:off x="2061580" y="4044626"/>
            <a:ext cx="5076825" cy="1847850"/>
          </a:xfrm>
          <a:prstGeom prst="rect">
            <a:avLst/>
          </a:prstGeom>
          <a:noFill/>
          <a:ln w="9525">
            <a:noFill/>
            <a:miter lim="800000"/>
            <a:headEnd/>
            <a:tailEnd/>
          </a:ln>
        </p:spPr>
      </p:pic>
      <p:pic>
        <p:nvPicPr>
          <p:cNvPr id="18" name="Picture 44" descr="7yellow"/>
          <p:cNvPicPr>
            <a:picLocks noChangeAspect="1" noChangeArrowheads="1"/>
          </p:cNvPicPr>
          <p:nvPr/>
        </p:nvPicPr>
        <p:blipFill>
          <a:blip r:embed="rId6" cstate="print"/>
          <a:srcRect/>
          <a:stretch>
            <a:fillRect/>
          </a:stretch>
        </p:blipFill>
        <p:spPr bwMode="auto">
          <a:xfrm>
            <a:off x="2061580" y="4044626"/>
            <a:ext cx="5076825" cy="1847850"/>
          </a:xfrm>
          <a:prstGeom prst="rect">
            <a:avLst/>
          </a:prstGeom>
          <a:noFill/>
          <a:ln w="9525">
            <a:noFill/>
            <a:miter lim="800000"/>
            <a:headEnd/>
            <a:tailEnd/>
          </a:ln>
        </p:spPr>
      </p:pic>
      <p:pic>
        <p:nvPicPr>
          <p:cNvPr id="19" name="Picture 43" descr="6yellow"/>
          <p:cNvPicPr>
            <a:picLocks noChangeAspect="1" noChangeArrowheads="1"/>
          </p:cNvPicPr>
          <p:nvPr/>
        </p:nvPicPr>
        <p:blipFill>
          <a:blip r:embed="rId7" cstate="print"/>
          <a:srcRect/>
          <a:stretch>
            <a:fillRect/>
          </a:stretch>
        </p:blipFill>
        <p:spPr bwMode="auto">
          <a:xfrm>
            <a:off x="2061580" y="4044626"/>
            <a:ext cx="5076825" cy="1847850"/>
          </a:xfrm>
          <a:prstGeom prst="rect">
            <a:avLst/>
          </a:prstGeom>
          <a:noFill/>
          <a:ln w="9525">
            <a:noFill/>
            <a:miter lim="800000"/>
            <a:headEnd/>
            <a:tailEnd/>
          </a:ln>
        </p:spPr>
      </p:pic>
      <p:pic>
        <p:nvPicPr>
          <p:cNvPr id="20" name="Picture 41" descr="5yellow"/>
          <p:cNvPicPr>
            <a:picLocks noChangeAspect="1" noChangeArrowheads="1"/>
          </p:cNvPicPr>
          <p:nvPr/>
        </p:nvPicPr>
        <p:blipFill>
          <a:blip r:embed="rId8" cstate="print"/>
          <a:srcRect/>
          <a:stretch>
            <a:fillRect/>
          </a:stretch>
        </p:blipFill>
        <p:spPr bwMode="auto">
          <a:xfrm>
            <a:off x="2061580" y="4044626"/>
            <a:ext cx="5076825" cy="1847850"/>
          </a:xfrm>
          <a:prstGeom prst="rect">
            <a:avLst/>
          </a:prstGeom>
          <a:noFill/>
          <a:ln w="9525">
            <a:noFill/>
            <a:miter lim="800000"/>
            <a:headEnd/>
            <a:tailEnd/>
          </a:ln>
        </p:spPr>
      </p:pic>
      <p:pic>
        <p:nvPicPr>
          <p:cNvPr id="21" name="Picture 40" descr="4yellow"/>
          <p:cNvPicPr>
            <a:picLocks noChangeAspect="1" noChangeArrowheads="1"/>
          </p:cNvPicPr>
          <p:nvPr/>
        </p:nvPicPr>
        <p:blipFill>
          <a:blip r:embed="rId9" cstate="print"/>
          <a:srcRect/>
          <a:stretch>
            <a:fillRect/>
          </a:stretch>
        </p:blipFill>
        <p:spPr bwMode="auto">
          <a:xfrm>
            <a:off x="2061580" y="4044626"/>
            <a:ext cx="5076825" cy="1847850"/>
          </a:xfrm>
          <a:prstGeom prst="rect">
            <a:avLst/>
          </a:prstGeom>
          <a:noFill/>
          <a:ln w="9525">
            <a:noFill/>
            <a:miter lim="800000"/>
            <a:headEnd/>
            <a:tailEnd/>
          </a:ln>
        </p:spPr>
      </p:pic>
      <p:pic>
        <p:nvPicPr>
          <p:cNvPr id="22" name="Picture 39" descr="3yellow"/>
          <p:cNvPicPr>
            <a:picLocks noChangeAspect="1" noChangeArrowheads="1"/>
          </p:cNvPicPr>
          <p:nvPr/>
        </p:nvPicPr>
        <p:blipFill>
          <a:blip r:embed="rId10" cstate="print"/>
          <a:srcRect/>
          <a:stretch>
            <a:fillRect/>
          </a:stretch>
        </p:blipFill>
        <p:spPr bwMode="auto">
          <a:xfrm>
            <a:off x="2061580" y="4044626"/>
            <a:ext cx="5076825" cy="1847850"/>
          </a:xfrm>
          <a:prstGeom prst="rect">
            <a:avLst/>
          </a:prstGeom>
          <a:noFill/>
          <a:ln w="9525">
            <a:noFill/>
            <a:miter lim="800000"/>
            <a:headEnd/>
            <a:tailEnd/>
          </a:ln>
        </p:spPr>
      </p:pic>
      <p:pic>
        <p:nvPicPr>
          <p:cNvPr id="23" name="Picture 38" descr="2yellow"/>
          <p:cNvPicPr>
            <a:picLocks noChangeAspect="1" noChangeArrowheads="1"/>
          </p:cNvPicPr>
          <p:nvPr/>
        </p:nvPicPr>
        <p:blipFill>
          <a:blip r:embed="rId11" cstate="print"/>
          <a:srcRect/>
          <a:stretch>
            <a:fillRect/>
          </a:stretch>
        </p:blipFill>
        <p:spPr bwMode="auto">
          <a:xfrm>
            <a:off x="2061580" y="4044626"/>
            <a:ext cx="5076825" cy="1847850"/>
          </a:xfrm>
          <a:prstGeom prst="rect">
            <a:avLst/>
          </a:prstGeom>
          <a:noFill/>
          <a:ln w="9525">
            <a:noFill/>
            <a:miter lim="800000"/>
            <a:headEnd/>
            <a:tailEnd/>
          </a:ln>
        </p:spPr>
      </p:pic>
      <p:pic>
        <p:nvPicPr>
          <p:cNvPr id="24" name="Picture 33" descr="1yellow"/>
          <p:cNvPicPr>
            <a:picLocks noChangeAspect="1" noChangeArrowheads="1"/>
          </p:cNvPicPr>
          <p:nvPr/>
        </p:nvPicPr>
        <p:blipFill>
          <a:blip r:embed="rId12" cstate="print"/>
          <a:srcRect/>
          <a:stretch>
            <a:fillRect/>
          </a:stretch>
        </p:blipFill>
        <p:spPr bwMode="auto">
          <a:xfrm>
            <a:off x="2061580" y="4044626"/>
            <a:ext cx="5076825" cy="1847850"/>
          </a:xfrm>
          <a:prstGeom prst="rect">
            <a:avLst/>
          </a:prstGeom>
          <a:noFill/>
          <a:ln w="9525">
            <a:noFill/>
            <a:miter lim="800000"/>
            <a:headEnd/>
            <a:tailEnd/>
          </a:ln>
        </p:spPr>
      </p:pic>
      <p:pic>
        <p:nvPicPr>
          <p:cNvPr id="25" name="Picture 36" descr="30seconds_yellow"/>
          <p:cNvPicPr>
            <a:picLocks noChangeAspect="1" noChangeArrowheads="1"/>
          </p:cNvPicPr>
          <p:nvPr/>
        </p:nvPicPr>
        <p:blipFill>
          <a:blip r:embed="rId13" cstate="print"/>
          <a:srcRect/>
          <a:stretch>
            <a:fillRect/>
          </a:stretch>
        </p:blipFill>
        <p:spPr bwMode="auto">
          <a:xfrm>
            <a:off x="2061580" y="4044626"/>
            <a:ext cx="5076825" cy="1847850"/>
          </a:xfrm>
          <a:prstGeom prst="rect">
            <a:avLst/>
          </a:prstGeom>
          <a:noFill/>
          <a:ln w="9525">
            <a:noFill/>
            <a:miter lim="800000"/>
            <a:headEnd/>
            <a:tailEnd/>
          </a:ln>
        </p:spPr>
      </p:pic>
      <p:pic>
        <p:nvPicPr>
          <p:cNvPr id="26" name="Picture 32" descr="00seconds_yellow"/>
          <p:cNvPicPr>
            <a:picLocks noChangeAspect="1" noChangeArrowheads="1"/>
          </p:cNvPicPr>
          <p:nvPr/>
        </p:nvPicPr>
        <p:blipFill>
          <a:blip r:embed="rId14" cstate="print"/>
          <a:srcRect/>
          <a:stretch>
            <a:fillRect/>
          </a:stretch>
        </p:blipFill>
        <p:spPr bwMode="auto">
          <a:xfrm>
            <a:off x="2061580" y="4044626"/>
            <a:ext cx="5076825" cy="1847850"/>
          </a:xfrm>
          <a:prstGeom prst="rect">
            <a:avLst/>
          </a:prstGeom>
          <a:noFill/>
          <a:ln w="9525">
            <a:noFill/>
            <a:miter lim="800000"/>
            <a:headEnd/>
            <a:tailEnd/>
          </a:ln>
        </p:spPr>
      </p:pic>
      <p:sp>
        <p:nvSpPr>
          <p:cNvPr id="27" name="TextBox 26"/>
          <p:cNvSpPr txBox="1"/>
          <p:nvPr/>
        </p:nvSpPr>
        <p:spPr>
          <a:xfrm>
            <a:off x="1395120" y="1136390"/>
            <a:ext cx="5862930" cy="2185214"/>
          </a:xfrm>
          <a:prstGeom prst="rect">
            <a:avLst/>
          </a:prstGeom>
          <a:noFill/>
        </p:spPr>
        <p:txBody>
          <a:bodyPr wrap="square" rtlCol="0">
            <a:spAutoFit/>
          </a:bodyPr>
          <a:lstStyle/>
          <a:p>
            <a:r>
              <a:rPr lang="en-US" sz="4000" dirty="0" smtClean="0">
                <a:solidFill>
                  <a:prstClr val="black"/>
                </a:solidFill>
              </a:rPr>
              <a:t>Let’s talk… </a:t>
            </a:r>
            <a:r>
              <a:rPr lang="en-US" sz="3600" dirty="0" smtClean="0">
                <a:solidFill>
                  <a:schemeClr val="accent1"/>
                </a:solidFill>
              </a:rPr>
              <a:t>And make plans!</a:t>
            </a:r>
            <a:endParaRPr lang="en-US" sz="4000" dirty="0" smtClean="0">
              <a:solidFill>
                <a:schemeClr val="accent1"/>
              </a:solidFill>
            </a:endParaRPr>
          </a:p>
          <a:p>
            <a:pPr marL="342900" indent="-342900">
              <a:buFont typeface="Arial" panose="020B0604020202020204" pitchFamily="34" charset="0"/>
              <a:buChar char="•"/>
            </a:pPr>
            <a:r>
              <a:rPr lang="en-US" sz="3200" dirty="0">
                <a:solidFill>
                  <a:prstClr val="black"/>
                </a:solidFill>
              </a:rPr>
              <a:t>Discuss and list questions on using screening data to inform instruction</a:t>
            </a:r>
            <a:r>
              <a:rPr lang="en-US" sz="3200" dirty="0" smtClean="0">
                <a:solidFill>
                  <a:prstClr val="black"/>
                </a:solidFill>
              </a:rPr>
              <a:t>.</a:t>
            </a:r>
            <a:endParaRPr lang="en-US" sz="2800" dirty="0"/>
          </a:p>
        </p:txBody>
      </p:sp>
    </p:spTree>
    <p:extLst>
      <p:ext uri="{BB962C8B-B14F-4D97-AF65-F5344CB8AC3E}">
        <p14:creationId xmlns:p14="http://schemas.microsoft.com/office/powerpoint/2010/main" val="163520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Facilitating Clear Communication with Stakeholders</a:t>
            </a:r>
            <a:endParaRPr lang="en-US" sz="5400" dirty="0"/>
          </a:p>
        </p:txBody>
      </p:sp>
      <p:sp>
        <p:nvSpPr>
          <p:cNvPr id="3" name="Text Placeholder 2"/>
          <p:cNvSpPr>
            <a:spLocks noGrp="1"/>
          </p:cNvSpPr>
          <p:nvPr>
            <p:ph type="body" idx="1"/>
          </p:nvPr>
        </p:nvSpPr>
        <p:spPr>
          <a:xfrm>
            <a:off x="623887" y="4589464"/>
            <a:ext cx="8404609" cy="1500187"/>
          </a:xfrm>
        </p:spPr>
        <p:txBody>
          <a:bodyPr/>
          <a:lstStyle/>
          <a:p>
            <a:pPr lvl="0">
              <a:lnSpc>
                <a:spcPct val="100000"/>
              </a:lnSpc>
              <a:spcBef>
                <a:spcPts val="0"/>
              </a:spcBef>
            </a:pPr>
            <a:r>
              <a:rPr lang="en-US" dirty="0"/>
              <a:t>Communicating and Collaborating </a:t>
            </a:r>
            <a:r>
              <a:rPr lang="en-US" dirty="0" smtClean="0"/>
              <a:t>with your</a:t>
            </a:r>
          </a:p>
          <a:p>
            <a:pPr marL="795338" lvl="0" indent="-342900">
              <a:lnSpc>
                <a:spcPct val="100000"/>
              </a:lnSpc>
              <a:spcBef>
                <a:spcPts val="0"/>
              </a:spcBef>
              <a:buFont typeface="Arial" panose="020B0604020202020204" pitchFamily="34" charset="0"/>
              <a:buChar char="•"/>
            </a:pPr>
            <a:r>
              <a:rPr lang="en-US" dirty="0" smtClean="0"/>
              <a:t>District</a:t>
            </a:r>
            <a:endParaRPr lang="en-US" dirty="0"/>
          </a:p>
          <a:p>
            <a:pPr marL="795338" lvl="0" indent="-342900">
              <a:lnSpc>
                <a:spcPct val="100000"/>
              </a:lnSpc>
              <a:spcBef>
                <a:spcPts val="0"/>
              </a:spcBef>
              <a:buFont typeface="Arial" panose="020B0604020202020204" pitchFamily="34" charset="0"/>
              <a:buChar char="•"/>
            </a:pPr>
            <a:r>
              <a:rPr lang="en-US" dirty="0" smtClean="0"/>
              <a:t>Ci3T Leadership Team</a:t>
            </a:r>
          </a:p>
          <a:p>
            <a:pPr marL="795338" lvl="0" indent="-342900">
              <a:lnSpc>
                <a:spcPct val="100000"/>
              </a:lnSpc>
              <a:spcBef>
                <a:spcPts val="0"/>
              </a:spcBef>
              <a:buFont typeface="Arial" panose="020B0604020202020204" pitchFamily="34" charset="0"/>
              <a:buChar char="•"/>
            </a:pPr>
            <a:r>
              <a:rPr lang="en-US" dirty="0" smtClean="0"/>
              <a:t>Faculty </a:t>
            </a:r>
            <a:r>
              <a:rPr lang="en-US" dirty="0"/>
              <a:t>and Staff </a:t>
            </a:r>
          </a:p>
          <a:p>
            <a:pPr marL="795338" lvl="0" indent="-342900">
              <a:lnSpc>
                <a:spcPct val="100000"/>
              </a:lnSpc>
              <a:spcBef>
                <a:spcPts val="0"/>
              </a:spcBef>
              <a:buFont typeface="Arial" panose="020B0604020202020204" pitchFamily="34" charset="0"/>
              <a:buChar char="•"/>
            </a:pPr>
            <a:r>
              <a:rPr lang="en-US" dirty="0" smtClean="0"/>
              <a:t>Students</a:t>
            </a:r>
            <a:r>
              <a:rPr lang="en-US" dirty="0"/>
              <a:t>, Parents, and </a:t>
            </a:r>
            <a:r>
              <a:rPr lang="en-US" dirty="0" smtClean="0"/>
              <a:t>Community</a:t>
            </a:r>
            <a:endParaRPr lang="en-US" dirty="0"/>
          </a:p>
        </p:txBody>
      </p:sp>
    </p:spTree>
    <p:extLst>
      <p:ext uri="{BB962C8B-B14F-4D97-AF65-F5344CB8AC3E}">
        <p14:creationId xmlns:p14="http://schemas.microsoft.com/office/powerpoint/2010/main" val="615013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9264" y="365126"/>
            <a:ext cx="7886085" cy="1254124"/>
          </a:xfrm>
        </p:spPr>
        <p:txBody>
          <a:bodyPr>
            <a:noAutofit/>
          </a:bodyPr>
          <a:lstStyle/>
          <a:p>
            <a:r>
              <a:rPr lang="en-US" dirty="0" smtClean="0"/>
              <a:t>Monitoring Implementation: Develop Action Items for Communication with Stakeholders</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71625" y="1897439"/>
            <a:ext cx="3730118" cy="4827211"/>
          </a:xfrm>
          <a:prstGeom prst="rect">
            <a:avLst/>
          </a:prstGeom>
          <a:ln>
            <a:solidFill>
              <a:schemeClr val="tx2"/>
            </a:solid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501" y="2327555"/>
            <a:ext cx="2350971" cy="2350971"/>
          </a:xfrm>
          <a:prstGeom prst="rect">
            <a:avLst/>
          </a:prstGeom>
        </p:spPr>
      </p:pic>
      <p:sp>
        <p:nvSpPr>
          <p:cNvPr id="3" name="TextBox 2"/>
          <p:cNvSpPr txBox="1"/>
          <p:nvPr/>
        </p:nvSpPr>
        <p:spPr>
          <a:xfrm>
            <a:off x="5733522" y="5137554"/>
            <a:ext cx="3300840" cy="1200329"/>
          </a:xfrm>
          <a:prstGeom prst="rect">
            <a:avLst/>
          </a:prstGeom>
          <a:noFill/>
        </p:spPr>
        <p:txBody>
          <a:bodyPr wrap="none" rtlCol="0">
            <a:spAutoFit/>
          </a:bodyPr>
          <a:lstStyle/>
          <a:p>
            <a:r>
              <a:rPr lang="en-US" b="1" dirty="0" smtClean="0">
                <a:solidFill>
                  <a:srgbClr val="764DC7"/>
                </a:solidFill>
              </a:rPr>
              <a:t>District </a:t>
            </a:r>
          </a:p>
          <a:p>
            <a:r>
              <a:rPr lang="en-US" b="1" dirty="0" smtClean="0">
                <a:solidFill>
                  <a:srgbClr val="764DC7"/>
                </a:solidFill>
              </a:rPr>
              <a:t>Ci3T Leadership Team</a:t>
            </a:r>
          </a:p>
          <a:p>
            <a:r>
              <a:rPr lang="en-US" b="1" dirty="0" smtClean="0">
                <a:solidFill>
                  <a:srgbClr val="764DC7"/>
                </a:solidFill>
              </a:rPr>
              <a:t>Faculty and Staff</a:t>
            </a:r>
          </a:p>
          <a:p>
            <a:r>
              <a:rPr lang="en-US" b="1" dirty="0" smtClean="0">
                <a:solidFill>
                  <a:srgbClr val="764DC7"/>
                </a:solidFill>
              </a:rPr>
              <a:t>Students, Parents, &amp; Community</a:t>
            </a:r>
            <a:endParaRPr lang="en-US" b="1" dirty="0">
              <a:solidFill>
                <a:srgbClr val="764DC7"/>
              </a:solidFill>
            </a:endParaRPr>
          </a:p>
        </p:txBody>
      </p:sp>
    </p:spTree>
    <p:extLst>
      <p:ext uri="{BB962C8B-B14F-4D97-AF65-F5344CB8AC3E}">
        <p14:creationId xmlns:p14="http://schemas.microsoft.com/office/powerpoint/2010/main" val="849946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Procedures for Teaching, Reinforcing, and Monitoring</a:t>
            </a: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31" y="2092552"/>
            <a:ext cx="3444661" cy="4457797"/>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1561" y="1950274"/>
            <a:ext cx="3448119" cy="4462272"/>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690688"/>
            <a:ext cx="3449354" cy="4463871"/>
          </a:xfrm>
          <a:prstGeom prst="rect">
            <a:avLst/>
          </a:prstGeom>
          <a:ln>
            <a:solidFill>
              <a:schemeClr val="tx1">
                <a:lumMod val="50000"/>
                <a:lumOff val="50000"/>
              </a:schemeClr>
            </a:solidFill>
          </a:ln>
          <a:effectLst>
            <a:glow rad="228600">
              <a:schemeClr val="accent5">
                <a:satMod val="175000"/>
                <a:alpha val="40000"/>
              </a:schemeClr>
            </a:glow>
            <a:outerShdw blurRad="152400" dist="317500" dir="5400000" sx="90000" sy="-19000" rotWithShape="0">
              <a:prstClr val="black">
                <a:alpha val="15000"/>
              </a:prstClr>
            </a:outerShdw>
          </a:effectLst>
        </p:spPr>
      </p:pic>
    </p:spTree>
    <p:extLst>
      <p:ext uri="{BB962C8B-B14F-4D97-AF65-F5344CB8AC3E}">
        <p14:creationId xmlns:p14="http://schemas.microsoft.com/office/powerpoint/2010/main" val="2795986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2490</TotalTime>
  <Words>7278</Words>
  <Application>Microsoft Office PowerPoint</Application>
  <PresentationFormat>On-screen Show (4:3)</PresentationFormat>
  <Paragraphs>1493</Paragraphs>
  <Slides>120</Slides>
  <Notes>53</Notes>
  <HiddenSlides>0</HiddenSlides>
  <MMClips>3</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120</vt:i4>
      </vt:variant>
    </vt:vector>
  </HeadingPairs>
  <TitlesOfParts>
    <vt:vector size="140" baseType="lpstr">
      <vt:lpstr>ＭＳ Ｐゴシック</vt:lpstr>
      <vt:lpstr>ＭＳ Ｐゴシック</vt:lpstr>
      <vt:lpstr>Arial</vt:lpstr>
      <vt:lpstr>Bodoni MT Black</vt:lpstr>
      <vt:lpstr>Brush Script MT</vt:lpstr>
      <vt:lpstr>Calibri</vt:lpstr>
      <vt:lpstr>Calibri (Body)</vt:lpstr>
      <vt:lpstr>Calibri Light</vt:lpstr>
      <vt:lpstr>Calisto MT</vt:lpstr>
      <vt:lpstr>Century Gothic</vt:lpstr>
      <vt:lpstr>Constantia</vt:lpstr>
      <vt:lpstr>Courier New</vt:lpstr>
      <vt:lpstr>Palatino Linotype</vt:lpstr>
      <vt:lpstr>Symbol</vt:lpstr>
      <vt:lpstr>Times New Roman</vt:lpstr>
      <vt:lpstr>Tw Cen MT</vt:lpstr>
      <vt:lpstr>Verdana</vt:lpstr>
      <vt:lpstr>Wingdings</vt:lpstr>
      <vt:lpstr>10_Office Theme</vt:lpstr>
      <vt:lpstr>11_Office Theme</vt:lpstr>
      <vt:lpstr>Implementing Comprehensive, Integrated, Three-Tiered (Ci3T) Models: Planning for Success: Monitoring and Communication</vt:lpstr>
      <vt:lpstr>Welcome, School Teams!</vt:lpstr>
      <vt:lpstr>Agenda</vt:lpstr>
      <vt:lpstr>PowerPoint Presentation</vt:lpstr>
      <vt:lpstr>Wrap Up and Preview</vt:lpstr>
      <vt:lpstr>Log on to dropbox.com</vt:lpstr>
      <vt:lpstr>Using Dropbox</vt:lpstr>
      <vt:lpstr>Welcome</vt:lpstr>
      <vt:lpstr>PowerPoint Presentation</vt:lpstr>
      <vt:lpstr>PowerPoint Presentation</vt:lpstr>
      <vt:lpstr>PowerPoint Presentation</vt:lpstr>
      <vt:lpstr>PowerPoint Presentation</vt:lpstr>
      <vt:lpstr>Preparing to Collect Social Validity &amp; Treatment Integrity Data</vt:lpstr>
      <vt:lpstr>PowerPoint Presentation</vt:lpstr>
      <vt:lpstr>Essential Components of  Primary Prevention Efforts</vt:lpstr>
      <vt:lpstr>Ci3T Primary Plan Procedures for Monitoring: Elementary</vt:lpstr>
      <vt:lpstr>Why monitor implementation?</vt:lpstr>
      <vt:lpstr>Social Validity</vt:lpstr>
      <vt:lpstr>Social Validity: Primary Intervention Rating Scale (PIRS)  Educator Survey (Lane, Robertson, &amp; Wehby 2002)  </vt:lpstr>
      <vt:lpstr>What is the Primary Intervention Rating Scale (PIRS)?</vt:lpstr>
      <vt:lpstr>Social Validity: Primary Intervention Rating Scale</vt:lpstr>
      <vt:lpstr>Social Validity: PIRS Results</vt:lpstr>
      <vt:lpstr>Treatment Integrity</vt:lpstr>
      <vt:lpstr>Treatment Integrity (TI)</vt:lpstr>
      <vt:lpstr>Measuring Treatment Integrity</vt:lpstr>
      <vt:lpstr>Ci3T Treatment Integrity: Teacher Self-Report</vt:lpstr>
      <vt:lpstr>Ci3T Treatment Integrity:  Teacher Self-Report</vt:lpstr>
      <vt:lpstr>Ci3T Treatment Integrity:  Direct Observation</vt:lpstr>
      <vt:lpstr>Treatment Integrity: Teacher Self-Report and Direct Observation Results</vt:lpstr>
      <vt:lpstr>Treatment Integrity: School-wide Evaluation Tool (SET; Version 2.0) (Todd, Lewis-Palmer, Horner, Sugai, Sampson, &amp; Phillips, 2012)</vt:lpstr>
      <vt:lpstr>Administering the SET</vt:lpstr>
      <vt:lpstr>PowerPoint Presentation</vt:lpstr>
      <vt:lpstr>Treatment Integrity: SET Results – Lincoln Elementary School</vt:lpstr>
      <vt:lpstr>Treatment Integrity: SET Results</vt:lpstr>
      <vt:lpstr>   </vt:lpstr>
      <vt:lpstr>   </vt:lpstr>
      <vt:lpstr>Qualtrics</vt:lpstr>
      <vt:lpstr>PowerPoint Presentation</vt:lpstr>
      <vt:lpstr>PowerPoint Presentation</vt:lpstr>
      <vt:lpstr>PowerPoint Presentation</vt:lpstr>
      <vt:lpstr>PowerPoint Presentation</vt:lpstr>
      <vt:lpstr>Using Screening Data to Inform Instruction</vt:lpstr>
      <vt:lpstr>First … a Look at Logistics for Screening </vt:lpstr>
      <vt:lpstr>Essential Components of  Primary Prevention Efforts</vt:lpstr>
      <vt:lpstr>PowerPoint Presentation</vt:lpstr>
      <vt:lpstr>PowerPoint Presentation</vt:lpstr>
      <vt:lpstr>PowerPoint Presentation</vt:lpstr>
      <vt:lpstr>SRSS-IE for Elementary Schools</vt:lpstr>
      <vt:lpstr>SRSS-IE for Middle and High Schools</vt:lpstr>
      <vt:lpstr>PowerPoint Presentation</vt:lpstr>
      <vt:lpstr>PowerPoint Presentation</vt:lpstr>
      <vt:lpstr>PowerPoint Presentation</vt:lpstr>
      <vt:lpstr>PowerPoint Presentation</vt:lpstr>
      <vt:lpstr>Academic Screening Data</vt:lpstr>
      <vt:lpstr>SRSS-IE: Cut Scores</vt:lpstr>
      <vt:lpstr>Screening …  Considering the Logistics &amp; Ci3T in Action</vt:lpstr>
      <vt:lpstr>ci3t.org/screening</vt:lpstr>
      <vt:lpstr>Protocols </vt:lpstr>
      <vt:lpstr>Screening Results </vt:lpstr>
      <vt:lpstr>SRSS-IE Screening  Results at the Elementary Level  Enter students with:  SRSS Items 1-7: 9-21  SRSS-IE Items 8-12: 4-15  SRSS Items 1-7: 4-8  SRSS-IE Items 8-12: 2-3</vt:lpstr>
      <vt:lpstr>SRSS-IE Screening  Results at the Middle School and High School Level  Enter students with:  SRSS Items 1-7: 9-21  SRSS-IE Items 4, 8-12: 6-18   SRSS Items 1-7: 0-3  SRSS-IE Items 8-12: 0-3</vt:lpstr>
      <vt:lpstr>Using Screening Data to Inform Instruction</vt:lpstr>
      <vt:lpstr>Academic Screening Measures</vt:lpstr>
      <vt:lpstr>Social Skills Improvement System – Performance Screening Guide Spring 2012 – Total School</vt:lpstr>
      <vt:lpstr>Student Risk Screening Scale Middle School Fall 2004  -   Fall 2011</vt:lpstr>
      <vt:lpstr>PowerPoint Presentation</vt:lpstr>
      <vt:lpstr>SRSS  Comparison by Grade Level</vt:lpstr>
      <vt:lpstr>PowerPoint Presentation</vt:lpstr>
      <vt:lpstr>Second Grade Illustration: Academic (Curriculum-Based Measurement) and Behavior (Student Risk Screening Scale &amp; Systematic Screening for Behavior Disorder) Screeners</vt:lpstr>
      <vt:lpstr>PowerPoint Presentation</vt:lpstr>
      <vt:lpstr>Using Screening Data to Inform Instruction</vt:lpstr>
      <vt:lpstr>Consider this class….</vt:lpstr>
      <vt:lpstr>PowerPoint Presentation</vt:lpstr>
      <vt:lpstr>PowerPoint Presentation</vt:lpstr>
      <vt:lpstr>PowerPoint Presentation</vt:lpstr>
      <vt:lpstr>PowerPoint Presentation</vt:lpstr>
      <vt:lpstr>Using Screening Data to Inform Instruction</vt:lpstr>
      <vt:lpstr>PowerPoint Presentation</vt:lpstr>
      <vt:lpstr>PowerPoint Presentation</vt:lpstr>
      <vt:lpstr>Building a Ci3T Tier Library</vt:lpstr>
      <vt:lpstr>PowerPoint Presentation</vt:lpstr>
      <vt:lpstr>Sample Secondary Intervention Grid</vt:lpstr>
      <vt:lpstr>An illustration</vt:lpstr>
      <vt:lpstr>PowerPoint Presentation</vt:lpstr>
      <vt:lpstr>PowerPoint Presentation</vt:lpstr>
      <vt:lpstr>  Treatment Integrity Social Validity Monitor student progress</vt:lpstr>
      <vt:lpstr>Instructional Choice</vt:lpstr>
      <vt:lpstr>Daily Behavior Report Cards</vt:lpstr>
      <vt:lpstr>Positive Action: Tier 2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Facilitating Clear Communication with Stakeholders</vt:lpstr>
      <vt:lpstr>Monitoring Implementation: Develop Action Items for Communication with Stakeholders</vt:lpstr>
      <vt:lpstr>Procedures for Teaching, Reinforcing, and Monitoring</vt:lpstr>
      <vt:lpstr>Where are you in the implementation process?  Adapted from Fixsen &amp; Blase, 2005</vt:lpstr>
      <vt:lpstr>PowerPoint Presentation</vt:lpstr>
      <vt:lpstr>Ci3T Communication Tools</vt:lpstr>
      <vt:lpstr>District Communication with Stakeholders</vt:lpstr>
      <vt:lpstr>Communicating with Students </vt:lpstr>
      <vt:lpstr>Communication through School Webpages</vt:lpstr>
      <vt:lpstr>PowerPoint Presentation</vt:lpstr>
      <vt:lpstr>Preparing Your Data Structures to Support Data-informed Decision Making:</vt:lpstr>
      <vt:lpstr>PowerPoint Presentation</vt:lpstr>
      <vt:lpstr>Wrapping Up and Moving Forward</vt:lpstr>
      <vt:lpstr>PowerPoint Presentation</vt:lpstr>
      <vt:lpstr>PowerPoint Presentation</vt:lpstr>
      <vt:lpstr>Ci3T Team Implementation Support</vt:lpstr>
      <vt:lpstr>PowerPoint Presentation</vt:lpstr>
      <vt:lpstr>PowerPoint Presentation</vt:lpstr>
      <vt:lpstr> Goals for this  Implementation Year </vt:lpstr>
      <vt:lpstr>PowerPoint Presentation</vt:lpstr>
      <vt:lpstr>Please Take a Minute to Get Organized</vt:lpstr>
      <vt:lpstr>Wrap Up and Preview</vt:lpstr>
      <vt:lpstr>PowerPoint Presentation</vt:lpstr>
      <vt:lpstr>Homework</vt:lpstr>
    </vt:vector>
  </TitlesOfParts>
  <Company>University of Kansas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Cantwell, Emily Dawn</dc:creator>
  <cp:lastModifiedBy>Buckman, Mark</cp:lastModifiedBy>
  <cp:revision>205</cp:revision>
  <dcterms:created xsi:type="dcterms:W3CDTF">2016-08-11T13:19:31Z</dcterms:created>
  <dcterms:modified xsi:type="dcterms:W3CDTF">2017-11-09T16:51:42Z</dcterms:modified>
</cp:coreProperties>
</file>