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32" r:id="rId1"/>
  </p:sldMasterIdLst>
  <p:notesMasterIdLst>
    <p:notesMasterId r:id="rId64"/>
  </p:notesMasterIdLst>
  <p:handoutMasterIdLst>
    <p:handoutMasterId r:id="rId65"/>
  </p:handoutMasterIdLst>
  <p:sldIdLst>
    <p:sldId id="1133" r:id="rId2"/>
    <p:sldId id="373" r:id="rId3"/>
    <p:sldId id="285" r:id="rId4"/>
    <p:sldId id="1098" r:id="rId5"/>
    <p:sldId id="958" r:id="rId6"/>
    <p:sldId id="1107" r:id="rId7"/>
    <p:sldId id="736" r:id="rId8"/>
    <p:sldId id="737" r:id="rId9"/>
    <p:sldId id="738" r:id="rId10"/>
    <p:sldId id="1025" r:id="rId11"/>
    <p:sldId id="1110" r:id="rId12"/>
    <p:sldId id="922" r:id="rId13"/>
    <p:sldId id="948" r:id="rId14"/>
    <p:sldId id="783" r:id="rId15"/>
    <p:sldId id="785" r:id="rId16"/>
    <p:sldId id="1136" r:id="rId17"/>
    <p:sldId id="949" r:id="rId18"/>
    <p:sldId id="1079" r:id="rId19"/>
    <p:sldId id="1100" r:id="rId20"/>
    <p:sldId id="963" r:id="rId21"/>
    <p:sldId id="1111" r:id="rId22"/>
    <p:sldId id="1112" r:id="rId23"/>
    <p:sldId id="1082" r:id="rId24"/>
    <p:sldId id="1137" r:id="rId25"/>
    <p:sldId id="1138" r:id="rId26"/>
    <p:sldId id="1139" r:id="rId27"/>
    <p:sldId id="793" r:id="rId28"/>
    <p:sldId id="794" r:id="rId29"/>
    <p:sldId id="964" r:id="rId30"/>
    <p:sldId id="795" r:id="rId31"/>
    <p:sldId id="1140" r:id="rId32"/>
    <p:sldId id="1141" r:id="rId33"/>
    <p:sldId id="1142" r:id="rId34"/>
    <p:sldId id="1143" r:id="rId35"/>
    <p:sldId id="797" r:id="rId36"/>
    <p:sldId id="798" r:id="rId37"/>
    <p:sldId id="1090" r:id="rId38"/>
    <p:sldId id="907" r:id="rId39"/>
    <p:sldId id="908" r:id="rId40"/>
    <p:sldId id="801" r:id="rId41"/>
    <p:sldId id="928" r:id="rId42"/>
    <p:sldId id="966" r:id="rId43"/>
    <p:sldId id="968" r:id="rId44"/>
    <p:sldId id="967" r:id="rId45"/>
    <p:sldId id="1134" r:id="rId46"/>
    <p:sldId id="970" r:id="rId47"/>
    <p:sldId id="974" r:id="rId48"/>
    <p:sldId id="1135" r:id="rId49"/>
    <p:sldId id="975" r:id="rId50"/>
    <p:sldId id="973" r:id="rId51"/>
    <p:sldId id="972" r:id="rId52"/>
    <p:sldId id="919" r:id="rId53"/>
    <p:sldId id="946" r:id="rId54"/>
    <p:sldId id="1096" r:id="rId55"/>
    <p:sldId id="921" r:id="rId56"/>
    <p:sldId id="808" r:id="rId57"/>
    <p:sldId id="994" r:id="rId58"/>
    <p:sldId id="1078" r:id="rId59"/>
    <p:sldId id="1115" r:id="rId60"/>
    <p:sldId id="1125" r:id="rId61"/>
    <p:sldId id="1144" r:id="rId62"/>
    <p:sldId id="1126" r:id="rId63"/>
  </p:sldIdLst>
  <p:sldSz cx="9144000" cy="6858000" type="letter"/>
  <p:notesSz cx="7010400" cy="9296400"/>
  <p:defaultTextStyle>
    <a:defPPr>
      <a:defRPr lang="en-US"/>
    </a:defPPr>
    <a:lvl1pPr algn="ctr" rtl="0" fontAlgn="base">
      <a:spcBef>
        <a:spcPct val="0"/>
      </a:spcBef>
      <a:spcAft>
        <a:spcPct val="0"/>
      </a:spcAft>
      <a:defRPr sz="4000" kern="1200">
        <a:solidFill>
          <a:schemeClr val="tx2"/>
        </a:solidFill>
        <a:latin typeface="Arial" charset="0"/>
        <a:ea typeface="+mn-ea"/>
        <a:cs typeface="+mn-cs"/>
      </a:defRPr>
    </a:lvl1pPr>
    <a:lvl2pPr marL="457200" algn="ctr" rtl="0" fontAlgn="base">
      <a:spcBef>
        <a:spcPct val="0"/>
      </a:spcBef>
      <a:spcAft>
        <a:spcPct val="0"/>
      </a:spcAft>
      <a:defRPr sz="4000" kern="1200">
        <a:solidFill>
          <a:schemeClr val="tx2"/>
        </a:solidFill>
        <a:latin typeface="Arial" charset="0"/>
        <a:ea typeface="+mn-ea"/>
        <a:cs typeface="+mn-cs"/>
      </a:defRPr>
    </a:lvl2pPr>
    <a:lvl3pPr marL="914400" algn="ctr" rtl="0" fontAlgn="base">
      <a:spcBef>
        <a:spcPct val="0"/>
      </a:spcBef>
      <a:spcAft>
        <a:spcPct val="0"/>
      </a:spcAft>
      <a:defRPr sz="4000" kern="1200">
        <a:solidFill>
          <a:schemeClr val="tx2"/>
        </a:solidFill>
        <a:latin typeface="Arial" charset="0"/>
        <a:ea typeface="+mn-ea"/>
        <a:cs typeface="+mn-cs"/>
      </a:defRPr>
    </a:lvl3pPr>
    <a:lvl4pPr marL="1371600" algn="ctr" rtl="0" fontAlgn="base">
      <a:spcBef>
        <a:spcPct val="0"/>
      </a:spcBef>
      <a:spcAft>
        <a:spcPct val="0"/>
      </a:spcAft>
      <a:defRPr sz="4000" kern="1200">
        <a:solidFill>
          <a:schemeClr val="tx2"/>
        </a:solidFill>
        <a:latin typeface="Arial" charset="0"/>
        <a:ea typeface="+mn-ea"/>
        <a:cs typeface="+mn-cs"/>
      </a:defRPr>
    </a:lvl4pPr>
    <a:lvl5pPr marL="1828800" algn="ctr" rtl="0" fontAlgn="base">
      <a:spcBef>
        <a:spcPct val="0"/>
      </a:spcBef>
      <a:spcAft>
        <a:spcPct val="0"/>
      </a:spcAft>
      <a:defRPr sz="4000" kern="1200">
        <a:solidFill>
          <a:schemeClr val="tx2"/>
        </a:solidFill>
        <a:latin typeface="Arial" charset="0"/>
        <a:ea typeface="+mn-ea"/>
        <a:cs typeface="+mn-cs"/>
      </a:defRPr>
    </a:lvl5pPr>
    <a:lvl6pPr marL="2286000" algn="l" defTabSz="914400" rtl="0" eaLnBrk="1" latinLnBrk="0" hangingPunct="1">
      <a:defRPr sz="4000" kern="1200">
        <a:solidFill>
          <a:schemeClr val="tx2"/>
        </a:solidFill>
        <a:latin typeface="Arial" charset="0"/>
        <a:ea typeface="+mn-ea"/>
        <a:cs typeface="+mn-cs"/>
      </a:defRPr>
    </a:lvl6pPr>
    <a:lvl7pPr marL="2743200" algn="l" defTabSz="914400" rtl="0" eaLnBrk="1" latinLnBrk="0" hangingPunct="1">
      <a:defRPr sz="4000" kern="1200">
        <a:solidFill>
          <a:schemeClr val="tx2"/>
        </a:solidFill>
        <a:latin typeface="Arial" charset="0"/>
        <a:ea typeface="+mn-ea"/>
        <a:cs typeface="+mn-cs"/>
      </a:defRPr>
    </a:lvl7pPr>
    <a:lvl8pPr marL="3200400" algn="l" defTabSz="914400" rtl="0" eaLnBrk="1" latinLnBrk="0" hangingPunct="1">
      <a:defRPr sz="4000" kern="1200">
        <a:solidFill>
          <a:schemeClr val="tx2"/>
        </a:solidFill>
        <a:latin typeface="Arial" charset="0"/>
        <a:ea typeface="+mn-ea"/>
        <a:cs typeface="+mn-cs"/>
      </a:defRPr>
    </a:lvl8pPr>
    <a:lvl9pPr marL="3657600" algn="l" defTabSz="914400" rtl="0" eaLnBrk="1" latinLnBrk="0" hangingPunct="1">
      <a:defRPr sz="40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FF"/>
    <a:srgbClr val="964698"/>
    <a:srgbClr val="66CCFF"/>
    <a:srgbClr val="47534C"/>
    <a:srgbClr val="254F57"/>
    <a:srgbClr val="5F5F5F"/>
    <a:srgbClr val="777777"/>
    <a:srgbClr val="CCCC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2" autoAdjust="0"/>
    <p:restoredTop sz="93162" autoAdjust="0"/>
  </p:normalViewPr>
  <p:slideViewPr>
    <p:cSldViewPr>
      <p:cViewPr>
        <p:scale>
          <a:sx n="80" d="100"/>
          <a:sy n="80" d="100"/>
        </p:scale>
        <p:origin x="1662"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0" y="108"/>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4B97D-219C-4AA3-931D-043A6FB05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62B012-B969-4295-BE21-9AECB22D8B2F}">
      <dgm:prSet phldrT="[Text]" custT="1"/>
      <dgm:spPr/>
      <dgm:t>
        <a:bodyPr/>
        <a:lstStyle/>
        <a:p>
          <a:r>
            <a:rPr lang="en-US" sz="2800" dirty="0" smtClean="0">
              <a:solidFill>
                <a:sysClr val="windowText" lastClr="000000"/>
              </a:solidFill>
              <a:latin typeface="Calibri" pitchFamily="34" charset="0"/>
              <a:cs typeface="Calibri" pitchFamily="34" charset="0"/>
            </a:rPr>
            <a:t>Step 1: Identify Settings</a:t>
          </a:r>
          <a:endParaRPr lang="en-US" sz="2800" dirty="0">
            <a:solidFill>
              <a:sysClr val="windowText" lastClr="000000"/>
            </a:solidFill>
          </a:endParaRPr>
        </a:p>
      </dgm:t>
    </dgm:pt>
    <dgm:pt modelId="{053056C6-C1AA-49CD-98DF-E3AFB56D86C2}" type="parTrans" cxnId="{9974B17B-EC2D-4AB5-9E92-4BB932796127}">
      <dgm:prSet/>
      <dgm:spPr/>
      <dgm:t>
        <a:bodyPr/>
        <a:lstStyle/>
        <a:p>
          <a:endParaRPr lang="en-US" sz="1100"/>
        </a:p>
      </dgm:t>
    </dgm:pt>
    <dgm:pt modelId="{491D5227-422D-451E-9D16-58CE0697AB05}" type="sibTrans" cxnId="{9974B17B-EC2D-4AB5-9E92-4BB932796127}">
      <dgm:prSet/>
      <dgm:spPr/>
      <dgm:t>
        <a:bodyPr/>
        <a:lstStyle/>
        <a:p>
          <a:endParaRPr lang="en-US" sz="1100"/>
        </a:p>
      </dgm:t>
    </dgm:pt>
    <dgm:pt modelId="{387AF605-23B7-4BA3-ACFC-D2FD4DFD6682}">
      <dgm:prSet phldrT="[Text]" custT="1"/>
      <dgm:spPr/>
      <dgm:t>
        <a:bodyPr/>
        <a:lstStyle/>
        <a:p>
          <a:r>
            <a:rPr lang="en-US" sz="2800" dirty="0" smtClean="0">
              <a:solidFill>
                <a:sysClr val="windowText" lastClr="000000"/>
              </a:solidFill>
              <a:latin typeface="Calibri" pitchFamily="34" charset="0"/>
              <a:cs typeface="Calibri" pitchFamily="34" charset="0"/>
            </a:rPr>
            <a:t>Step 2: Establish Expectations </a:t>
          </a:r>
          <a:endParaRPr lang="en-US" sz="2800" dirty="0">
            <a:solidFill>
              <a:sysClr val="windowText" lastClr="000000"/>
            </a:solidFill>
          </a:endParaRPr>
        </a:p>
      </dgm:t>
    </dgm:pt>
    <dgm:pt modelId="{DFDC01E5-9DD8-41E3-9BEE-8D53D22E7494}" type="parTrans" cxnId="{4401EB5D-99A4-4823-8771-32D47C56979A}">
      <dgm:prSet/>
      <dgm:spPr/>
      <dgm:t>
        <a:bodyPr/>
        <a:lstStyle/>
        <a:p>
          <a:endParaRPr lang="en-US" sz="1100"/>
        </a:p>
      </dgm:t>
    </dgm:pt>
    <dgm:pt modelId="{9F094081-E2D1-4605-AF4C-BD9610BF25BB}" type="sibTrans" cxnId="{4401EB5D-99A4-4823-8771-32D47C56979A}">
      <dgm:prSet/>
      <dgm:spPr/>
      <dgm:t>
        <a:bodyPr/>
        <a:lstStyle/>
        <a:p>
          <a:endParaRPr lang="en-US" sz="1100"/>
        </a:p>
      </dgm:t>
    </dgm:pt>
    <dgm:pt modelId="{6D8F43B3-F02D-4DBA-9484-A827711D43A0}">
      <dgm:prSet phldrT="[Text]" custT="1"/>
      <dgm:spPr/>
      <dgm:t>
        <a:bodyPr/>
        <a:lstStyle/>
        <a:p>
          <a:r>
            <a:rPr lang="en-US" sz="2000" dirty="0" smtClean="0">
              <a:latin typeface="Calibri" pitchFamily="34" charset="0"/>
              <a:cs typeface="Calibri" pitchFamily="34" charset="0"/>
            </a:rPr>
            <a:t>Operationalize expectations for each setting. </a:t>
          </a:r>
          <a:endParaRPr lang="en-US" sz="2000" dirty="0"/>
        </a:p>
      </dgm:t>
    </dgm:pt>
    <dgm:pt modelId="{EE280CEE-1C38-4648-8F34-1E0012C5E642}" type="parTrans" cxnId="{9E2B58AD-8B09-4BF0-A7ED-2916A3BEC361}">
      <dgm:prSet/>
      <dgm:spPr/>
      <dgm:t>
        <a:bodyPr/>
        <a:lstStyle/>
        <a:p>
          <a:endParaRPr lang="en-US" sz="1100"/>
        </a:p>
      </dgm:t>
    </dgm:pt>
    <dgm:pt modelId="{AE3CBA70-72B6-4B96-93E2-BA2AB2FC2E66}" type="sibTrans" cxnId="{9E2B58AD-8B09-4BF0-A7ED-2916A3BEC361}">
      <dgm:prSet/>
      <dgm:spPr/>
      <dgm:t>
        <a:bodyPr/>
        <a:lstStyle/>
        <a:p>
          <a:endParaRPr lang="en-US" sz="1100"/>
        </a:p>
      </dgm:t>
    </dgm:pt>
    <dgm:pt modelId="{443314F7-E260-4976-AD43-7E02531C1407}">
      <dgm:prSet custT="1"/>
      <dgm:spPr/>
      <dgm:t>
        <a:bodyPr/>
        <a:lstStyle/>
        <a:p>
          <a:r>
            <a:rPr lang="en-US" sz="2000" dirty="0" smtClean="0">
              <a:solidFill>
                <a:schemeClr val="tx1"/>
              </a:solidFill>
              <a:latin typeface="Calibri" pitchFamily="34" charset="0"/>
              <a:cs typeface="Calibri" pitchFamily="34" charset="0"/>
            </a:rPr>
            <a:t>What does each behavior look like?</a:t>
          </a:r>
        </a:p>
      </dgm:t>
    </dgm:pt>
    <dgm:pt modelId="{4044BA1F-34E6-4732-8E14-B8AF79A8194A}" type="parTrans" cxnId="{B20AC41D-00BE-4D17-B565-6EF908819787}">
      <dgm:prSet/>
      <dgm:spPr/>
      <dgm:t>
        <a:bodyPr/>
        <a:lstStyle/>
        <a:p>
          <a:endParaRPr lang="en-US" sz="1100"/>
        </a:p>
      </dgm:t>
    </dgm:pt>
    <dgm:pt modelId="{8AEEC5C9-9D93-4D53-A701-B6FCF327DE23}" type="sibTrans" cxnId="{B20AC41D-00BE-4D17-B565-6EF908819787}">
      <dgm:prSet/>
      <dgm:spPr/>
      <dgm:t>
        <a:bodyPr/>
        <a:lstStyle/>
        <a:p>
          <a:endParaRPr lang="en-US" sz="1100"/>
        </a:p>
      </dgm:t>
    </dgm:pt>
    <dgm:pt modelId="{C23B3B52-EF8A-4841-AC89-07F1BD610126}">
      <dgm:prSet custT="1"/>
      <dgm:spPr/>
      <dgm:t>
        <a:bodyPr/>
        <a:lstStyle/>
        <a:p>
          <a:r>
            <a:rPr lang="en-US" sz="2000" dirty="0" smtClean="0">
              <a:solidFill>
                <a:schemeClr val="tx1"/>
              </a:solidFill>
              <a:latin typeface="Calibri" pitchFamily="34" charset="0"/>
              <a:cs typeface="Calibri" pitchFamily="34" charset="0"/>
            </a:rPr>
            <a:t>The results from the SESSS faculty and staff completed was used to draft our descriptions.</a:t>
          </a:r>
        </a:p>
      </dgm:t>
    </dgm:pt>
    <dgm:pt modelId="{30EF7117-6FF4-436E-9885-F213C122BA5D}" type="parTrans" cxnId="{E7823819-C4F4-4FD6-8C2F-B78A06A294A7}">
      <dgm:prSet/>
      <dgm:spPr/>
      <dgm:t>
        <a:bodyPr/>
        <a:lstStyle/>
        <a:p>
          <a:endParaRPr lang="en-US" sz="1100"/>
        </a:p>
      </dgm:t>
    </dgm:pt>
    <dgm:pt modelId="{F24064D3-351D-4ECF-B878-04E313FCAA6C}" type="sibTrans" cxnId="{E7823819-C4F4-4FD6-8C2F-B78A06A294A7}">
      <dgm:prSet/>
      <dgm:spPr/>
      <dgm:t>
        <a:bodyPr/>
        <a:lstStyle/>
        <a:p>
          <a:endParaRPr lang="en-US" sz="1100"/>
        </a:p>
      </dgm:t>
    </dgm:pt>
    <dgm:pt modelId="{1C4939D7-040C-4FCB-8BD6-A6D5818D014F}">
      <dgm:prSet phldrT="[Text]" custT="1"/>
      <dgm:spPr/>
      <dgm:t>
        <a:bodyPr/>
        <a:lstStyle/>
        <a:p>
          <a:r>
            <a:rPr lang="en-US" sz="1800" dirty="0" smtClean="0">
              <a:solidFill>
                <a:srgbClr val="FF0000"/>
              </a:solidFill>
              <a:latin typeface="Calibri" pitchFamily="34" charset="0"/>
              <a:cs typeface="Calibri" pitchFamily="34" charset="0"/>
            </a:rPr>
            <a:t>ADD SETTINGS HERE </a:t>
          </a:r>
          <a:endParaRPr lang="en-US" sz="1800" dirty="0">
            <a:solidFill>
              <a:srgbClr val="FF0000"/>
            </a:solidFill>
          </a:endParaRPr>
        </a:p>
      </dgm:t>
    </dgm:pt>
    <dgm:pt modelId="{DECA6288-ECC3-4BF0-B50C-4825E87347E8}" type="sibTrans" cxnId="{FD4527F3-35AA-4D23-8F17-4845DCAF502B}">
      <dgm:prSet/>
      <dgm:spPr/>
      <dgm:t>
        <a:bodyPr/>
        <a:lstStyle/>
        <a:p>
          <a:endParaRPr lang="en-US" sz="1100"/>
        </a:p>
      </dgm:t>
    </dgm:pt>
    <dgm:pt modelId="{2AF4BE08-F358-4802-AB60-67611F2AC825}" type="parTrans" cxnId="{FD4527F3-35AA-4D23-8F17-4845DCAF502B}">
      <dgm:prSet/>
      <dgm:spPr/>
      <dgm:t>
        <a:bodyPr/>
        <a:lstStyle/>
        <a:p>
          <a:endParaRPr lang="en-US" sz="1100"/>
        </a:p>
      </dgm:t>
    </dgm:pt>
    <dgm:pt modelId="{5668D1FD-5A70-4D98-9A03-9C22B1EF1D2B}" type="pres">
      <dgm:prSet presAssocID="{AC74B97D-219C-4AA3-931D-043A6FB05CCE}" presName="linear" presStyleCnt="0">
        <dgm:presLayoutVars>
          <dgm:animLvl val="lvl"/>
          <dgm:resizeHandles val="exact"/>
        </dgm:presLayoutVars>
      </dgm:prSet>
      <dgm:spPr/>
      <dgm:t>
        <a:bodyPr/>
        <a:lstStyle/>
        <a:p>
          <a:endParaRPr lang="en-US"/>
        </a:p>
      </dgm:t>
    </dgm:pt>
    <dgm:pt modelId="{C0597C68-56A9-4E3E-88DC-842C80BCF7DF}" type="pres">
      <dgm:prSet presAssocID="{CF62B012-B969-4295-BE21-9AECB22D8B2F}" presName="parentText" presStyleLbl="node1" presStyleIdx="0" presStyleCnt="2" custScaleY="62731" custLinFactNeighborY="-29957">
        <dgm:presLayoutVars>
          <dgm:chMax val="0"/>
          <dgm:bulletEnabled val="1"/>
        </dgm:presLayoutVars>
      </dgm:prSet>
      <dgm:spPr/>
      <dgm:t>
        <a:bodyPr/>
        <a:lstStyle/>
        <a:p>
          <a:endParaRPr lang="en-US"/>
        </a:p>
      </dgm:t>
    </dgm:pt>
    <dgm:pt modelId="{87D7AC7C-9CDF-442F-9E8A-281FC71BD180}" type="pres">
      <dgm:prSet presAssocID="{CF62B012-B969-4295-BE21-9AECB22D8B2F}" presName="childText" presStyleLbl="revTx" presStyleIdx="0" presStyleCnt="2">
        <dgm:presLayoutVars>
          <dgm:bulletEnabled val="1"/>
        </dgm:presLayoutVars>
      </dgm:prSet>
      <dgm:spPr/>
      <dgm:t>
        <a:bodyPr/>
        <a:lstStyle/>
        <a:p>
          <a:endParaRPr lang="en-US"/>
        </a:p>
      </dgm:t>
    </dgm:pt>
    <dgm:pt modelId="{E15B8FF2-A1E7-43DE-8A45-864AA779C503}" type="pres">
      <dgm:prSet presAssocID="{387AF605-23B7-4BA3-ACFC-D2FD4DFD6682}" presName="parentText" presStyleLbl="node1" presStyleIdx="1" presStyleCnt="2" custScaleY="62820" custLinFactNeighborY="-16690">
        <dgm:presLayoutVars>
          <dgm:chMax val="0"/>
          <dgm:bulletEnabled val="1"/>
        </dgm:presLayoutVars>
      </dgm:prSet>
      <dgm:spPr/>
      <dgm:t>
        <a:bodyPr/>
        <a:lstStyle/>
        <a:p>
          <a:endParaRPr lang="en-US"/>
        </a:p>
      </dgm:t>
    </dgm:pt>
    <dgm:pt modelId="{E6339839-CB49-44D7-943C-AB1CDB7F0129}" type="pres">
      <dgm:prSet presAssocID="{387AF605-23B7-4BA3-ACFC-D2FD4DFD6682}" presName="childText" presStyleLbl="revTx" presStyleIdx="1" presStyleCnt="2">
        <dgm:presLayoutVars>
          <dgm:bulletEnabled val="1"/>
        </dgm:presLayoutVars>
      </dgm:prSet>
      <dgm:spPr/>
      <dgm:t>
        <a:bodyPr/>
        <a:lstStyle/>
        <a:p>
          <a:endParaRPr lang="en-US"/>
        </a:p>
      </dgm:t>
    </dgm:pt>
  </dgm:ptLst>
  <dgm:cxnLst>
    <dgm:cxn modelId="{9974B17B-EC2D-4AB5-9E92-4BB932796127}" srcId="{AC74B97D-219C-4AA3-931D-043A6FB05CCE}" destId="{CF62B012-B969-4295-BE21-9AECB22D8B2F}" srcOrd="0" destOrd="0" parTransId="{053056C6-C1AA-49CD-98DF-E3AFB56D86C2}" sibTransId="{491D5227-422D-451E-9D16-58CE0697AB05}"/>
    <dgm:cxn modelId="{FD4D6347-C13E-4203-ADAE-0C8669BF4DCA}" type="presOf" srcId="{443314F7-E260-4976-AD43-7E02531C1407}" destId="{E6339839-CB49-44D7-943C-AB1CDB7F0129}" srcOrd="0" destOrd="1" presId="urn:microsoft.com/office/officeart/2005/8/layout/vList2"/>
    <dgm:cxn modelId="{1C59EBC5-513F-458D-957E-36EA072BE597}" type="presOf" srcId="{387AF605-23B7-4BA3-ACFC-D2FD4DFD6682}" destId="{E15B8FF2-A1E7-43DE-8A45-864AA779C503}" srcOrd="0" destOrd="0" presId="urn:microsoft.com/office/officeart/2005/8/layout/vList2"/>
    <dgm:cxn modelId="{4401EB5D-99A4-4823-8771-32D47C56979A}" srcId="{AC74B97D-219C-4AA3-931D-043A6FB05CCE}" destId="{387AF605-23B7-4BA3-ACFC-D2FD4DFD6682}" srcOrd="1" destOrd="0" parTransId="{DFDC01E5-9DD8-41E3-9BEE-8D53D22E7494}" sibTransId="{9F094081-E2D1-4605-AF4C-BD9610BF25BB}"/>
    <dgm:cxn modelId="{B20AC41D-00BE-4D17-B565-6EF908819787}" srcId="{6D8F43B3-F02D-4DBA-9484-A827711D43A0}" destId="{443314F7-E260-4976-AD43-7E02531C1407}" srcOrd="0" destOrd="0" parTransId="{4044BA1F-34E6-4732-8E14-B8AF79A8194A}" sibTransId="{8AEEC5C9-9D93-4D53-A701-B6FCF327DE23}"/>
    <dgm:cxn modelId="{E7823819-C4F4-4FD6-8C2F-B78A06A294A7}" srcId="{6D8F43B3-F02D-4DBA-9484-A827711D43A0}" destId="{C23B3B52-EF8A-4841-AC89-07F1BD610126}" srcOrd="1" destOrd="0" parTransId="{30EF7117-6FF4-436E-9885-F213C122BA5D}" sibTransId="{F24064D3-351D-4ECF-B878-04E313FCAA6C}"/>
    <dgm:cxn modelId="{6CD59C7F-45B6-4705-A0E6-1AEF2F66B505}" type="presOf" srcId="{1C4939D7-040C-4FCB-8BD6-A6D5818D014F}" destId="{87D7AC7C-9CDF-442F-9E8A-281FC71BD180}" srcOrd="0" destOrd="0" presId="urn:microsoft.com/office/officeart/2005/8/layout/vList2"/>
    <dgm:cxn modelId="{FD4527F3-35AA-4D23-8F17-4845DCAF502B}" srcId="{CF62B012-B969-4295-BE21-9AECB22D8B2F}" destId="{1C4939D7-040C-4FCB-8BD6-A6D5818D014F}" srcOrd="0" destOrd="0" parTransId="{2AF4BE08-F358-4802-AB60-67611F2AC825}" sibTransId="{DECA6288-ECC3-4BF0-B50C-4825E87347E8}"/>
    <dgm:cxn modelId="{127E03D3-2078-4D89-A386-1A87E5A70823}" type="presOf" srcId="{AC74B97D-219C-4AA3-931D-043A6FB05CCE}" destId="{5668D1FD-5A70-4D98-9A03-9C22B1EF1D2B}" srcOrd="0" destOrd="0" presId="urn:microsoft.com/office/officeart/2005/8/layout/vList2"/>
    <dgm:cxn modelId="{6135E361-50A7-49AA-93F1-4F609DA2F52E}" type="presOf" srcId="{CF62B012-B969-4295-BE21-9AECB22D8B2F}" destId="{C0597C68-56A9-4E3E-88DC-842C80BCF7DF}" srcOrd="0" destOrd="0" presId="urn:microsoft.com/office/officeart/2005/8/layout/vList2"/>
    <dgm:cxn modelId="{9E2B58AD-8B09-4BF0-A7ED-2916A3BEC361}" srcId="{387AF605-23B7-4BA3-ACFC-D2FD4DFD6682}" destId="{6D8F43B3-F02D-4DBA-9484-A827711D43A0}" srcOrd="0" destOrd="0" parTransId="{EE280CEE-1C38-4648-8F34-1E0012C5E642}" sibTransId="{AE3CBA70-72B6-4B96-93E2-BA2AB2FC2E66}"/>
    <dgm:cxn modelId="{35B03411-0936-4089-A11C-B4F68E4C1B90}" type="presOf" srcId="{6D8F43B3-F02D-4DBA-9484-A827711D43A0}" destId="{E6339839-CB49-44D7-943C-AB1CDB7F0129}" srcOrd="0" destOrd="0" presId="urn:microsoft.com/office/officeart/2005/8/layout/vList2"/>
    <dgm:cxn modelId="{2BB49BA8-0543-4E27-82B5-D4459AA64640}" type="presOf" srcId="{C23B3B52-EF8A-4841-AC89-07F1BD610126}" destId="{E6339839-CB49-44D7-943C-AB1CDB7F0129}" srcOrd="0" destOrd="2" presId="urn:microsoft.com/office/officeart/2005/8/layout/vList2"/>
    <dgm:cxn modelId="{3A27EE00-D6D8-4011-B440-53AD2BA7C77A}" type="presParOf" srcId="{5668D1FD-5A70-4D98-9A03-9C22B1EF1D2B}" destId="{C0597C68-56A9-4E3E-88DC-842C80BCF7DF}" srcOrd="0" destOrd="0" presId="urn:microsoft.com/office/officeart/2005/8/layout/vList2"/>
    <dgm:cxn modelId="{21252270-D20E-4135-B7B3-D1ABCB18D870}" type="presParOf" srcId="{5668D1FD-5A70-4D98-9A03-9C22B1EF1D2B}" destId="{87D7AC7C-9CDF-442F-9E8A-281FC71BD180}" srcOrd="1" destOrd="0" presId="urn:microsoft.com/office/officeart/2005/8/layout/vList2"/>
    <dgm:cxn modelId="{911DC309-3BBA-4711-9D0F-D1D9BEBDCCA1}" type="presParOf" srcId="{5668D1FD-5A70-4D98-9A03-9C22B1EF1D2B}" destId="{E15B8FF2-A1E7-43DE-8A45-864AA779C503}" srcOrd="2" destOrd="0" presId="urn:microsoft.com/office/officeart/2005/8/layout/vList2"/>
    <dgm:cxn modelId="{F95C74A9-4E80-4DF7-A070-1F3B81708B74}" type="presParOf" srcId="{5668D1FD-5A70-4D98-9A03-9C22B1EF1D2B}" destId="{E6339839-CB49-44D7-943C-AB1CDB7F012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11FEE-43C1-4FA0-BEE8-B512C8731622}" type="doc">
      <dgm:prSet loTypeId="urn:microsoft.com/office/officeart/2005/8/layout/venn1" loCatId="relationship" qsTypeId="urn:microsoft.com/office/officeart/2005/8/quickstyle/simple3" qsCatId="simple" csTypeId="urn:microsoft.com/office/officeart/2005/8/colors/colorful1" csCatId="colorful" phldr="1"/>
      <dgm:spPr/>
    </dgm:pt>
    <dgm:pt modelId="{0D5CFCD0-93B3-4ADA-A451-554D441D0D1E}">
      <dgm:prSet phldrT="[Text]"/>
      <dgm:spPr/>
      <dgm:t>
        <a:bodyPr/>
        <a:lstStyle/>
        <a:p>
          <a:r>
            <a:rPr lang="en-US" b="1" dirty="0" smtClean="0">
              <a:latin typeface="Calibri" pitchFamily="34" charset="0"/>
              <a:cs typeface="Calibri" pitchFamily="34" charset="0"/>
            </a:rPr>
            <a:t>Academic </a:t>
          </a:r>
          <a:endParaRPr lang="en-US" b="1" dirty="0">
            <a:latin typeface="Calibri" pitchFamily="34" charset="0"/>
            <a:cs typeface="Calibri" pitchFamily="34" charset="0"/>
          </a:endParaRPr>
        </a:p>
      </dgm:t>
    </dgm:pt>
    <dgm:pt modelId="{A4B50F46-AB52-419D-8D7B-93AB5554F05A}" type="parTrans" cxnId="{9099BB62-D6AF-4263-AD79-D7E480FBBEA2}">
      <dgm:prSet/>
      <dgm:spPr/>
      <dgm:t>
        <a:bodyPr/>
        <a:lstStyle/>
        <a:p>
          <a:endParaRPr lang="en-US"/>
        </a:p>
      </dgm:t>
    </dgm:pt>
    <dgm:pt modelId="{D2FEC046-955A-41E8-A1DF-DDD7D0A62E17}" type="sibTrans" cxnId="{9099BB62-D6AF-4263-AD79-D7E480FBBEA2}">
      <dgm:prSet/>
      <dgm:spPr/>
      <dgm:t>
        <a:bodyPr/>
        <a:lstStyle/>
        <a:p>
          <a:endParaRPr lang="en-US"/>
        </a:p>
      </dgm:t>
    </dgm:pt>
    <dgm:pt modelId="{95BE0B00-D994-4809-AE4F-5722BD598CF7}">
      <dgm:prSet phldrT="[Text]"/>
      <dgm:spPr/>
      <dgm:t>
        <a:bodyPr/>
        <a:lstStyle/>
        <a:p>
          <a:r>
            <a:rPr lang="en-US" b="1" dirty="0" smtClean="0">
              <a:latin typeface="Calibri" pitchFamily="34" charset="0"/>
              <a:cs typeface="Calibri" pitchFamily="34" charset="0"/>
            </a:rPr>
            <a:t>Social Skills</a:t>
          </a:r>
          <a:endParaRPr lang="en-US" b="1" dirty="0">
            <a:latin typeface="Calibri" pitchFamily="34" charset="0"/>
            <a:cs typeface="Calibri" pitchFamily="34" charset="0"/>
          </a:endParaRPr>
        </a:p>
      </dgm:t>
    </dgm:pt>
    <dgm:pt modelId="{616709E8-3126-465B-AC01-F36AC1FCCE59}" type="parTrans" cxnId="{C2E62D5D-4A3E-4670-85D4-6714AF46EFD5}">
      <dgm:prSet/>
      <dgm:spPr/>
      <dgm:t>
        <a:bodyPr/>
        <a:lstStyle/>
        <a:p>
          <a:endParaRPr lang="en-US"/>
        </a:p>
      </dgm:t>
    </dgm:pt>
    <dgm:pt modelId="{EFA4ABDB-6026-4ADF-90DD-29FE57A96758}" type="sibTrans" cxnId="{C2E62D5D-4A3E-4670-85D4-6714AF46EFD5}">
      <dgm:prSet/>
      <dgm:spPr/>
      <dgm:t>
        <a:bodyPr/>
        <a:lstStyle/>
        <a:p>
          <a:endParaRPr lang="en-US"/>
        </a:p>
      </dgm:t>
    </dgm:pt>
    <dgm:pt modelId="{583C4D68-9BD6-4971-971D-AB2CE4FCB658}">
      <dgm:prSet phldrT="[Text]"/>
      <dgm:spPr/>
      <dgm:t>
        <a:bodyPr/>
        <a:lstStyle/>
        <a:p>
          <a:r>
            <a:rPr lang="en-US" b="1" dirty="0" smtClean="0">
              <a:latin typeface="Calibri" pitchFamily="34" charset="0"/>
              <a:cs typeface="Calibri" pitchFamily="34" charset="0"/>
            </a:rPr>
            <a:t>Behavior</a:t>
          </a:r>
          <a:endParaRPr lang="en-US" b="1" dirty="0">
            <a:latin typeface="Calibri" pitchFamily="34" charset="0"/>
            <a:cs typeface="Calibri" pitchFamily="34" charset="0"/>
          </a:endParaRPr>
        </a:p>
      </dgm:t>
    </dgm:pt>
    <dgm:pt modelId="{621976FA-D52B-429C-BFFC-F472A8AE4B84}" type="parTrans" cxnId="{A0DD6BF9-F5D3-4B38-B4D6-C3B6DFD38587}">
      <dgm:prSet/>
      <dgm:spPr/>
      <dgm:t>
        <a:bodyPr/>
        <a:lstStyle/>
        <a:p>
          <a:endParaRPr lang="en-US"/>
        </a:p>
      </dgm:t>
    </dgm:pt>
    <dgm:pt modelId="{A5CE3014-4140-470B-B09F-8473558D973C}" type="sibTrans" cxnId="{A0DD6BF9-F5D3-4B38-B4D6-C3B6DFD38587}">
      <dgm:prSet/>
      <dgm:spPr/>
      <dgm:t>
        <a:bodyPr/>
        <a:lstStyle/>
        <a:p>
          <a:endParaRPr lang="en-US"/>
        </a:p>
      </dgm:t>
    </dgm:pt>
    <dgm:pt modelId="{D0C616D5-6FAF-477C-B778-AEF88DE709B9}" type="pres">
      <dgm:prSet presAssocID="{B7E11FEE-43C1-4FA0-BEE8-B512C8731622}" presName="compositeShape" presStyleCnt="0">
        <dgm:presLayoutVars>
          <dgm:chMax val="7"/>
          <dgm:dir/>
          <dgm:resizeHandles val="exact"/>
        </dgm:presLayoutVars>
      </dgm:prSet>
      <dgm:spPr/>
    </dgm:pt>
    <dgm:pt modelId="{D25CA4BE-CBE4-4C69-B8AE-2366B8E1269D}" type="pres">
      <dgm:prSet presAssocID="{0D5CFCD0-93B3-4ADA-A451-554D441D0D1E}" presName="circ1" presStyleLbl="vennNode1" presStyleIdx="0" presStyleCnt="3"/>
      <dgm:spPr/>
      <dgm:t>
        <a:bodyPr/>
        <a:lstStyle/>
        <a:p>
          <a:endParaRPr lang="en-US"/>
        </a:p>
      </dgm:t>
    </dgm:pt>
    <dgm:pt modelId="{2E44B934-9FB8-4E7E-A506-4627145E4F0D}" type="pres">
      <dgm:prSet presAssocID="{0D5CFCD0-93B3-4ADA-A451-554D441D0D1E}" presName="circ1Tx" presStyleLbl="revTx" presStyleIdx="0" presStyleCnt="0">
        <dgm:presLayoutVars>
          <dgm:chMax val="0"/>
          <dgm:chPref val="0"/>
          <dgm:bulletEnabled val="1"/>
        </dgm:presLayoutVars>
      </dgm:prSet>
      <dgm:spPr/>
      <dgm:t>
        <a:bodyPr/>
        <a:lstStyle/>
        <a:p>
          <a:endParaRPr lang="en-US"/>
        </a:p>
      </dgm:t>
    </dgm:pt>
    <dgm:pt modelId="{8B7624E2-DED3-45C9-884F-75E534AD4C36}" type="pres">
      <dgm:prSet presAssocID="{95BE0B00-D994-4809-AE4F-5722BD598CF7}" presName="circ2" presStyleLbl="vennNode1" presStyleIdx="1" presStyleCnt="3"/>
      <dgm:spPr/>
      <dgm:t>
        <a:bodyPr/>
        <a:lstStyle/>
        <a:p>
          <a:endParaRPr lang="en-US"/>
        </a:p>
      </dgm:t>
    </dgm:pt>
    <dgm:pt modelId="{CD9DBE7D-F561-485B-A02A-810A4DB8C0DF}" type="pres">
      <dgm:prSet presAssocID="{95BE0B00-D994-4809-AE4F-5722BD598CF7}" presName="circ2Tx" presStyleLbl="revTx" presStyleIdx="0" presStyleCnt="0">
        <dgm:presLayoutVars>
          <dgm:chMax val="0"/>
          <dgm:chPref val="0"/>
          <dgm:bulletEnabled val="1"/>
        </dgm:presLayoutVars>
      </dgm:prSet>
      <dgm:spPr/>
      <dgm:t>
        <a:bodyPr/>
        <a:lstStyle/>
        <a:p>
          <a:endParaRPr lang="en-US"/>
        </a:p>
      </dgm:t>
    </dgm:pt>
    <dgm:pt modelId="{98424744-8DB2-4107-B241-CEED28CDEC2E}" type="pres">
      <dgm:prSet presAssocID="{583C4D68-9BD6-4971-971D-AB2CE4FCB658}" presName="circ3" presStyleLbl="vennNode1" presStyleIdx="2" presStyleCnt="3"/>
      <dgm:spPr/>
      <dgm:t>
        <a:bodyPr/>
        <a:lstStyle/>
        <a:p>
          <a:endParaRPr lang="en-US"/>
        </a:p>
      </dgm:t>
    </dgm:pt>
    <dgm:pt modelId="{FC6024CD-C3D9-4771-800E-D7462125CEF6}" type="pres">
      <dgm:prSet presAssocID="{583C4D68-9BD6-4971-971D-AB2CE4FCB658}" presName="circ3Tx" presStyleLbl="revTx" presStyleIdx="0" presStyleCnt="0">
        <dgm:presLayoutVars>
          <dgm:chMax val="0"/>
          <dgm:chPref val="0"/>
          <dgm:bulletEnabled val="1"/>
        </dgm:presLayoutVars>
      </dgm:prSet>
      <dgm:spPr/>
      <dgm:t>
        <a:bodyPr/>
        <a:lstStyle/>
        <a:p>
          <a:endParaRPr lang="en-US"/>
        </a:p>
      </dgm:t>
    </dgm:pt>
  </dgm:ptLst>
  <dgm:cxnLst>
    <dgm:cxn modelId="{A0DD6BF9-F5D3-4B38-B4D6-C3B6DFD38587}" srcId="{B7E11FEE-43C1-4FA0-BEE8-B512C8731622}" destId="{583C4D68-9BD6-4971-971D-AB2CE4FCB658}" srcOrd="2" destOrd="0" parTransId="{621976FA-D52B-429C-BFFC-F472A8AE4B84}" sibTransId="{A5CE3014-4140-470B-B09F-8473558D973C}"/>
    <dgm:cxn modelId="{41968414-9F75-458C-B67E-6AB16D161A6B}" type="presOf" srcId="{583C4D68-9BD6-4971-971D-AB2CE4FCB658}" destId="{FC6024CD-C3D9-4771-800E-D7462125CEF6}" srcOrd="1" destOrd="0" presId="urn:microsoft.com/office/officeart/2005/8/layout/venn1"/>
    <dgm:cxn modelId="{49175E94-A353-4FEF-828F-46506ADBCBD0}" type="presOf" srcId="{583C4D68-9BD6-4971-971D-AB2CE4FCB658}" destId="{98424744-8DB2-4107-B241-CEED28CDEC2E}" srcOrd="0" destOrd="0" presId="urn:microsoft.com/office/officeart/2005/8/layout/venn1"/>
    <dgm:cxn modelId="{9099BB62-D6AF-4263-AD79-D7E480FBBEA2}" srcId="{B7E11FEE-43C1-4FA0-BEE8-B512C8731622}" destId="{0D5CFCD0-93B3-4ADA-A451-554D441D0D1E}" srcOrd="0" destOrd="0" parTransId="{A4B50F46-AB52-419D-8D7B-93AB5554F05A}" sibTransId="{D2FEC046-955A-41E8-A1DF-DDD7D0A62E17}"/>
    <dgm:cxn modelId="{C2E62D5D-4A3E-4670-85D4-6714AF46EFD5}" srcId="{B7E11FEE-43C1-4FA0-BEE8-B512C8731622}" destId="{95BE0B00-D994-4809-AE4F-5722BD598CF7}" srcOrd="1" destOrd="0" parTransId="{616709E8-3126-465B-AC01-F36AC1FCCE59}" sibTransId="{EFA4ABDB-6026-4ADF-90DD-29FE57A96758}"/>
    <dgm:cxn modelId="{D3D8BAB4-00B6-489C-87BD-D50D55CA719B}" type="presOf" srcId="{95BE0B00-D994-4809-AE4F-5722BD598CF7}" destId="{CD9DBE7D-F561-485B-A02A-810A4DB8C0DF}" srcOrd="1" destOrd="0" presId="urn:microsoft.com/office/officeart/2005/8/layout/venn1"/>
    <dgm:cxn modelId="{F2C37210-DF32-42EB-9679-AE841AF66E5D}" type="presOf" srcId="{B7E11FEE-43C1-4FA0-BEE8-B512C8731622}" destId="{D0C616D5-6FAF-477C-B778-AEF88DE709B9}" srcOrd="0" destOrd="0" presId="urn:microsoft.com/office/officeart/2005/8/layout/venn1"/>
    <dgm:cxn modelId="{ED65CEAB-3B1E-4CA2-A06C-C5C918ED67CE}" type="presOf" srcId="{95BE0B00-D994-4809-AE4F-5722BD598CF7}" destId="{8B7624E2-DED3-45C9-884F-75E534AD4C36}" srcOrd="0" destOrd="0" presId="urn:microsoft.com/office/officeart/2005/8/layout/venn1"/>
    <dgm:cxn modelId="{84170694-9CBE-4DE0-8DB5-0841B3206769}" type="presOf" srcId="{0D5CFCD0-93B3-4ADA-A451-554D441D0D1E}" destId="{D25CA4BE-CBE4-4C69-B8AE-2366B8E1269D}" srcOrd="0" destOrd="0" presId="urn:microsoft.com/office/officeart/2005/8/layout/venn1"/>
    <dgm:cxn modelId="{DE55B947-F313-437E-ABA1-B9B24D29357F}" type="presOf" srcId="{0D5CFCD0-93B3-4ADA-A451-554D441D0D1E}" destId="{2E44B934-9FB8-4E7E-A506-4627145E4F0D}" srcOrd="1" destOrd="0" presId="urn:microsoft.com/office/officeart/2005/8/layout/venn1"/>
    <dgm:cxn modelId="{46758144-5695-47E2-A947-1F29BBFDB5FB}" type="presParOf" srcId="{D0C616D5-6FAF-477C-B778-AEF88DE709B9}" destId="{D25CA4BE-CBE4-4C69-B8AE-2366B8E1269D}" srcOrd="0" destOrd="0" presId="urn:microsoft.com/office/officeart/2005/8/layout/venn1"/>
    <dgm:cxn modelId="{5FF98820-F152-4CA2-8502-27E81681362F}" type="presParOf" srcId="{D0C616D5-6FAF-477C-B778-AEF88DE709B9}" destId="{2E44B934-9FB8-4E7E-A506-4627145E4F0D}" srcOrd="1" destOrd="0" presId="urn:microsoft.com/office/officeart/2005/8/layout/venn1"/>
    <dgm:cxn modelId="{5D24CB93-99BB-4660-840A-D0B32E49F3AF}" type="presParOf" srcId="{D0C616D5-6FAF-477C-B778-AEF88DE709B9}" destId="{8B7624E2-DED3-45C9-884F-75E534AD4C36}" srcOrd="2" destOrd="0" presId="urn:microsoft.com/office/officeart/2005/8/layout/venn1"/>
    <dgm:cxn modelId="{E5026C68-E736-4D1C-A0FF-718AF91D3C7B}" type="presParOf" srcId="{D0C616D5-6FAF-477C-B778-AEF88DE709B9}" destId="{CD9DBE7D-F561-485B-A02A-810A4DB8C0DF}" srcOrd="3" destOrd="0" presId="urn:microsoft.com/office/officeart/2005/8/layout/venn1"/>
    <dgm:cxn modelId="{CB633D61-DD07-4CB3-AC07-10F623C74F70}" type="presParOf" srcId="{D0C616D5-6FAF-477C-B778-AEF88DE709B9}" destId="{98424744-8DB2-4107-B241-CEED28CDEC2E}" srcOrd="4" destOrd="0" presId="urn:microsoft.com/office/officeart/2005/8/layout/venn1"/>
    <dgm:cxn modelId="{0EF5D9A8-EFA4-4D22-9B59-FE82E13F6B2D}" type="presParOf" srcId="{D0C616D5-6FAF-477C-B778-AEF88DE709B9}" destId="{FC6024CD-C3D9-4771-800E-D7462125CEF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E9C7B2-B9F5-4291-9B06-DCF864264F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F729F0-CBFA-4652-8338-E02069BAB16E}">
      <dgm:prSet phldrT="[Text]"/>
      <dgm:spPr/>
      <dgm:t>
        <a:bodyPr/>
        <a:lstStyle/>
        <a:p>
          <a:r>
            <a:rPr lang="en-US" dirty="0" smtClean="0"/>
            <a:t>School-wide consequences for inappropriate behaviors</a:t>
          </a:r>
          <a:endParaRPr lang="en-US" dirty="0"/>
        </a:p>
      </dgm:t>
    </dgm:pt>
    <dgm:pt modelId="{509D1FF0-DBFF-4396-A4D2-26380FD8BFFA}" type="parTrans" cxnId="{724F734B-1D78-451F-AABE-01EF13C2CFA8}">
      <dgm:prSet/>
      <dgm:spPr/>
      <dgm:t>
        <a:bodyPr/>
        <a:lstStyle/>
        <a:p>
          <a:endParaRPr lang="en-US"/>
        </a:p>
      </dgm:t>
    </dgm:pt>
    <dgm:pt modelId="{580FF446-B845-4D59-9E95-FD49768583A1}" type="sibTrans" cxnId="{724F734B-1D78-451F-AABE-01EF13C2CFA8}">
      <dgm:prSet/>
      <dgm:spPr/>
      <dgm:t>
        <a:bodyPr/>
        <a:lstStyle/>
        <a:p>
          <a:endParaRPr lang="en-US"/>
        </a:p>
      </dgm:t>
    </dgm:pt>
    <dgm:pt modelId="{7FF5BDA7-1D4B-4372-AEC8-DF8065D03E4A}">
      <dgm:prSet phldrT="[Text]"/>
      <dgm:spPr/>
      <dgm:t>
        <a:bodyPr/>
        <a:lstStyle/>
        <a:p>
          <a:r>
            <a:rPr lang="en-US" dirty="0" smtClean="0">
              <a:solidFill>
                <a:sysClr val="windowText" lastClr="000000"/>
              </a:solidFill>
            </a:rPr>
            <a:t>2. Proactive</a:t>
          </a:r>
          <a:endParaRPr lang="en-US" dirty="0">
            <a:solidFill>
              <a:sysClr val="windowText" lastClr="000000"/>
            </a:solidFill>
          </a:endParaRPr>
        </a:p>
      </dgm:t>
    </dgm:pt>
    <dgm:pt modelId="{01A2D956-CE57-4500-A7BE-AE664E8164E2}" type="parTrans" cxnId="{F9F3F45E-ECB1-4D77-8720-AAA23AFAD2E3}">
      <dgm:prSet/>
      <dgm:spPr/>
      <dgm:t>
        <a:bodyPr/>
        <a:lstStyle/>
        <a:p>
          <a:endParaRPr lang="en-US"/>
        </a:p>
      </dgm:t>
    </dgm:pt>
    <dgm:pt modelId="{5C12E9CF-B8BA-4884-8388-9E8B4EB4532A}" type="sibTrans" cxnId="{F9F3F45E-ECB1-4D77-8720-AAA23AFAD2E3}">
      <dgm:prSet/>
      <dgm:spPr/>
      <dgm:t>
        <a:bodyPr/>
        <a:lstStyle/>
        <a:p>
          <a:endParaRPr lang="en-US"/>
        </a:p>
      </dgm:t>
    </dgm:pt>
    <dgm:pt modelId="{88D862AA-9F38-42F6-BF68-FE2D6D845378}">
      <dgm:prSet phldrT="[Text]"/>
      <dgm:spPr/>
      <dgm:t>
        <a:bodyPr/>
        <a:lstStyle/>
        <a:p>
          <a:r>
            <a:rPr lang="en-US" dirty="0" smtClean="0"/>
            <a:t>Clearly stated expectations</a:t>
          </a:r>
          <a:endParaRPr lang="en-US" dirty="0"/>
        </a:p>
      </dgm:t>
    </dgm:pt>
    <dgm:pt modelId="{102A065D-C890-4DD4-A64C-742595A5C0DD}" type="parTrans" cxnId="{4914AE0E-6D6C-4149-AFFC-6E56CBDC8E0E}">
      <dgm:prSet/>
      <dgm:spPr/>
      <dgm:t>
        <a:bodyPr/>
        <a:lstStyle/>
        <a:p>
          <a:endParaRPr lang="en-US"/>
        </a:p>
      </dgm:t>
    </dgm:pt>
    <dgm:pt modelId="{8B809CA7-68DD-41D8-B2F0-0B609AB42D53}" type="sibTrans" cxnId="{4914AE0E-6D6C-4149-AFFC-6E56CBDC8E0E}">
      <dgm:prSet/>
      <dgm:spPr/>
      <dgm:t>
        <a:bodyPr/>
        <a:lstStyle/>
        <a:p>
          <a:endParaRPr lang="en-US"/>
        </a:p>
      </dgm:t>
    </dgm:pt>
    <dgm:pt modelId="{B274900B-D2CC-4AEA-B248-D56A22631993}">
      <dgm:prSet/>
      <dgm:spPr/>
      <dgm:t>
        <a:bodyPr/>
        <a:lstStyle/>
        <a:p>
          <a:r>
            <a:rPr lang="en-US" dirty="0" smtClean="0"/>
            <a:t>Explicitly teach expectations</a:t>
          </a:r>
        </a:p>
      </dgm:t>
    </dgm:pt>
    <dgm:pt modelId="{02B77ED3-D851-45C5-A8FB-A1323C62A9BB}" type="parTrans" cxnId="{6D1C54D1-2FB7-49D4-8A79-F3948ECD5701}">
      <dgm:prSet/>
      <dgm:spPr/>
      <dgm:t>
        <a:bodyPr/>
        <a:lstStyle/>
        <a:p>
          <a:endParaRPr lang="en-US"/>
        </a:p>
      </dgm:t>
    </dgm:pt>
    <dgm:pt modelId="{19A406FC-EB6B-4063-9AA8-F019015CB2E9}" type="sibTrans" cxnId="{6D1C54D1-2FB7-49D4-8A79-F3948ECD5701}">
      <dgm:prSet/>
      <dgm:spPr/>
      <dgm:t>
        <a:bodyPr/>
        <a:lstStyle/>
        <a:p>
          <a:endParaRPr lang="en-US"/>
        </a:p>
      </dgm:t>
    </dgm:pt>
    <dgm:pt modelId="{572BE179-C58F-4D54-924E-E8C9B19E215A}">
      <dgm:prSet/>
      <dgm:spPr/>
      <dgm:t>
        <a:bodyPr/>
        <a:lstStyle/>
        <a:p>
          <a:r>
            <a:rPr lang="en-US" dirty="0" smtClean="0"/>
            <a:t>Model expectations</a:t>
          </a:r>
        </a:p>
      </dgm:t>
    </dgm:pt>
    <dgm:pt modelId="{2B521DB1-A6FC-4B79-B832-3B860543DCE9}" type="parTrans" cxnId="{D398391F-5691-4152-AB65-8A3C2A5D0E2E}">
      <dgm:prSet/>
      <dgm:spPr/>
      <dgm:t>
        <a:bodyPr/>
        <a:lstStyle/>
        <a:p>
          <a:endParaRPr lang="en-US"/>
        </a:p>
      </dgm:t>
    </dgm:pt>
    <dgm:pt modelId="{F13AF657-68F1-4CDA-858B-AABE8EB489C5}" type="sibTrans" cxnId="{D398391F-5691-4152-AB65-8A3C2A5D0E2E}">
      <dgm:prSet/>
      <dgm:spPr/>
      <dgm:t>
        <a:bodyPr/>
        <a:lstStyle/>
        <a:p>
          <a:endParaRPr lang="en-US"/>
        </a:p>
      </dgm:t>
    </dgm:pt>
    <dgm:pt modelId="{216D18B7-00F1-49A6-BA61-1A639D3F6B7F}">
      <dgm:prSet/>
      <dgm:spPr/>
      <dgm:t>
        <a:bodyPr/>
        <a:lstStyle/>
        <a:p>
          <a:r>
            <a:rPr lang="en-US" smtClean="0"/>
            <a:t>Give students opportunities to display expectations</a:t>
          </a:r>
          <a:endParaRPr lang="en-US" dirty="0" smtClean="0"/>
        </a:p>
      </dgm:t>
    </dgm:pt>
    <dgm:pt modelId="{0630DB26-3E26-49D9-885D-FE81CFF36A59}" type="parTrans" cxnId="{13AD083D-25AE-4D34-A2FB-01016A8DD6D0}">
      <dgm:prSet/>
      <dgm:spPr/>
      <dgm:t>
        <a:bodyPr/>
        <a:lstStyle/>
        <a:p>
          <a:endParaRPr lang="en-US"/>
        </a:p>
      </dgm:t>
    </dgm:pt>
    <dgm:pt modelId="{4559F838-583A-4774-9792-BDAD03C7FA89}" type="sibTrans" cxnId="{13AD083D-25AE-4D34-A2FB-01016A8DD6D0}">
      <dgm:prSet/>
      <dgm:spPr/>
      <dgm:t>
        <a:bodyPr/>
        <a:lstStyle/>
        <a:p>
          <a:endParaRPr lang="en-US"/>
        </a:p>
      </dgm:t>
    </dgm:pt>
    <dgm:pt modelId="{7DF3A5DD-8AB3-40C0-A9AB-F0ACCD6EB289}">
      <dgm:prSet/>
      <dgm:spPr/>
      <dgm:t>
        <a:bodyPr/>
        <a:lstStyle/>
        <a:p>
          <a:r>
            <a:rPr lang="en-US" smtClean="0"/>
            <a:t>Provide feedback and reinforcement</a:t>
          </a:r>
          <a:endParaRPr lang="en-US" dirty="0" smtClean="0"/>
        </a:p>
      </dgm:t>
    </dgm:pt>
    <dgm:pt modelId="{50B5CE53-99E6-4C24-9AE6-ECA59FB1B04A}" type="parTrans" cxnId="{97C76C9E-5BFB-448A-BAF3-D7E646E2015A}">
      <dgm:prSet/>
      <dgm:spPr/>
      <dgm:t>
        <a:bodyPr/>
        <a:lstStyle/>
        <a:p>
          <a:endParaRPr lang="en-US"/>
        </a:p>
      </dgm:t>
    </dgm:pt>
    <dgm:pt modelId="{E7A2A5AA-7046-4D65-AD41-9A1494254A29}" type="sibTrans" cxnId="{97C76C9E-5BFB-448A-BAF3-D7E646E2015A}">
      <dgm:prSet/>
      <dgm:spPr/>
      <dgm:t>
        <a:bodyPr/>
        <a:lstStyle/>
        <a:p>
          <a:endParaRPr lang="en-US"/>
        </a:p>
      </dgm:t>
    </dgm:pt>
    <dgm:pt modelId="{1243B8E1-1C81-41D9-BDF9-BB56AE69336E}">
      <dgm:prSet/>
      <dgm:spPr/>
      <dgm:t>
        <a:bodyPr/>
        <a:lstStyle/>
        <a:p>
          <a:r>
            <a:rPr lang="en-US" dirty="0" smtClean="0"/>
            <a:t>Monitor behavior</a:t>
          </a:r>
        </a:p>
      </dgm:t>
    </dgm:pt>
    <dgm:pt modelId="{95D31706-27D1-42FB-8D59-D9F4B482F25C}" type="parTrans" cxnId="{8C64B089-4163-4A3D-A4BA-C4656DF0C9DE}">
      <dgm:prSet/>
      <dgm:spPr/>
      <dgm:t>
        <a:bodyPr/>
        <a:lstStyle/>
        <a:p>
          <a:endParaRPr lang="en-US"/>
        </a:p>
      </dgm:t>
    </dgm:pt>
    <dgm:pt modelId="{08162447-64AD-4969-93D7-071372DFA2BC}" type="sibTrans" cxnId="{8C64B089-4163-4A3D-A4BA-C4656DF0C9DE}">
      <dgm:prSet/>
      <dgm:spPr/>
      <dgm:t>
        <a:bodyPr/>
        <a:lstStyle/>
        <a:p>
          <a:endParaRPr lang="en-US"/>
        </a:p>
      </dgm:t>
    </dgm:pt>
    <dgm:pt modelId="{2D6D4A46-F5D0-4627-8651-9442ABEE44CE}">
      <dgm:prSet phldrT="[Text]"/>
      <dgm:spPr/>
      <dgm:t>
        <a:bodyPr/>
        <a:lstStyle/>
        <a:p>
          <a:r>
            <a:rPr lang="en-US" dirty="0" smtClean="0">
              <a:solidFill>
                <a:sysClr val="windowText" lastClr="000000"/>
              </a:solidFill>
            </a:rPr>
            <a:t>1. Reactive</a:t>
          </a:r>
          <a:endParaRPr lang="en-US" dirty="0">
            <a:solidFill>
              <a:sysClr val="windowText" lastClr="000000"/>
            </a:solidFill>
          </a:endParaRPr>
        </a:p>
      </dgm:t>
    </dgm:pt>
    <dgm:pt modelId="{4214567B-3A56-415C-AF8C-A65E46497AD0}" type="sibTrans" cxnId="{1A12D8F4-3ADF-4DBA-931F-71F3A7BB6C6C}">
      <dgm:prSet/>
      <dgm:spPr/>
      <dgm:t>
        <a:bodyPr/>
        <a:lstStyle/>
        <a:p>
          <a:endParaRPr lang="en-US"/>
        </a:p>
      </dgm:t>
    </dgm:pt>
    <dgm:pt modelId="{48AC521E-2AFD-40A1-A879-C09BB09DC36C}" type="parTrans" cxnId="{1A12D8F4-3ADF-4DBA-931F-71F3A7BB6C6C}">
      <dgm:prSet/>
      <dgm:spPr/>
      <dgm:t>
        <a:bodyPr/>
        <a:lstStyle/>
        <a:p>
          <a:endParaRPr lang="en-US"/>
        </a:p>
      </dgm:t>
    </dgm:pt>
    <dgm:pt modelId="{FAB26665-ECA1-48EC-A8A9-0974C97D9897}">
      <dgm:prSet phldrT="[Text]"/>
      <dgm:spPr/>
      <dgm:t>
        <a:bodyPr/>
        <a:lstStyle/>
        <a:p>
          <a:r>
            <a:rPr lang="en-US" dirty="0" smtClean="0"/>
            <a:t>Flow chart to illustrate what is managed in the classroom and in the office</a:t>
          </a:r>
          <a:endParaRPr lang="en-US" dirty="0"/>
        </a:p>
      </dgm:t>
    </dgm:pt>
    <dgm:pt modelId="{85211BDC-B611-4034-B67E-7211D1AD40AE}" type="parTrans" cxnId="{FEDF17F8-3F40-4801-B6B0-EAA72EA27A1A}">
      <dgm:prSet/>
      <dgm:spPr/>
    </dgm:pt>
    <dgm:pt modelId="{65437F35-B608-4AD4-83D8-B5D715DB2899}" type="sibTrans" cxnId="{FEDF17F8-3F40-4801-B6B0-EAA72EA27A1A}">
      <dgm:prSet/>
      <dgm:spPr/>
    </dgm:pt>
    <dgm:pt modelId="{8BE23829-3A97-48B9-9E31-6EAF9161CC8A}">
      <dgm:prSet phldrT="[Text]"/>
      <dgm:spPr/>
      <dgm:t>
        <a:bodyPr/>
        <a:lstStyle/>
        <a:p>
          <a:r>
            <a:rPr lang="en-US" dirty="0" smtClean="0"/>
            <a:t>Definition of infractions</a:t>
          </a:r>
          <a:endParaRPr lang="en-US" dirty="0"/>
        </a:p>
      </dgm:t>
    </dgm:pt>
    <dgm:pt modelId="{5F22599A-206E-48C5-BD1D-8149FDEE497A}" type="parTrans" cxnId="{9FCFBE74-1159-4250-9C52-E1D71B2ED4DA}">
      <dgm:prSet/>
      <dgm:spPr/>
    </dgm:pt>
    <dgm:pt modelId="{12D4145D-9315-4CA5-93FB-BD1B59F2E997}" type="sibTrans" cxnId="{9FCFBE74-1159-4250-9C52-E1D71B2ED4DA}">
      <dgm:prSet/>
      <dgm:spPr/>
    </dgm:pt>
    <dgm:pt modelId="{1B8D8F8D-0D75-4F6B-AE80-AD08C06111C7}" type="pres">
      <dgm:prSet presAssocID="{F8E9C7B2-B9F5-4291-9B06-DCF864264F86}" presName="linear" presStyleCnt="0">
        <dgm:presLayoutVars>
          <dgm:animLvl val="lvl"/>
          <dgm:resizeHandles val="exact"/>
        </dgm:presLayoutVars>
      </dgm:prSet>
      <dgm:spPr/>
      <dgm:t>
        <a:bodyPr/>
        <a:lstStyle/>
        <a:p>
          <a:endParaRPr lang="en-US"/>
        </a:p>
      </dgm:t>
    </dgm:pt>
    <dgm:pt modelId="{761B6425-0EE5-4FA2-9B54-1A50DB449105}" type="pres">
      <dgm:prSet presAssocID="{2D6D4A46-F5D0-4627-8651-9442ABEE44CE}" presName="parentText" presStyleLbl="node1" presStyleIdx="0" presStyleCnt="2">
        <dgm:presLayoutVars>
          <dgm:chMax val="0"/>
          <dgm:bulletEnabled val="1"/>
        </dgm:presLayoutVars>
      </dgm:prSet>
      <dgm:spPr/>
      <dgm:t>
        <a:bodyPr/>
        <a:lstStyle/>
        <a:p>
          <a:endParaRPr lang="en-US"/>
        </a:p>
      </dgm:t>
    </dgm:pt>
    <dgm:pt modelId="{F362A0D0-0CB7-4C81-8464-D3A2575D886D}" type="pres">
      <dgm:prSet presAssocID="{2D6D4A46-F5D0-4627-8651-9442ABEE44CE}" presName="childText" presStyleLbl="revTx" presStyleIdx="0" presStyleCnt="2">
        <dgm:presLayoutVars>
          <dgm:bulletEnabled val="1"/>
        </dgm:presLayoutVars>
      </dgm:prSet>
      <dgm:spPr/>
      <dgm:t>
        <a:bodyPr/>
        <a:lstStyle/>
        <a:p>
          <a:endParaRPr lang="en-US"/>
        </a:p>
      </dgm:t>
    </dgm:pt>
    <dgm:pt modelId="{5896F75B-8A81-4DAE-977E-95AC5DF32FDA}" type="pres">
      <dgm:prSet presAssocID="{7FF5BDA7-1D4B-4372-AEC8-DF8065D03E4A}" presName="parentText" presStyleLbl="node1" presStyleIdx="1" presStyleCnt="2">
        <dgm:presLayoutVars>
          <dgm:chMax val="0"/>
          <dgm:bulletEnabled val="1"/>
        </dgm:presLayoutVars>
      </dgm:prSet>
      <dgm:spPr/>
      <dgm:t>
        <a:bodyPr/>
        <a:lstStyle/>
        <a:p>
          <a:endParaRPr lang="en-US"/>
        </a:p>
      </dgm:t>
    </dgm:pt>
    <dgm:pt modelId="{3335B95B-18C8-47AA-94C2-17278FE0A021}" type="pres">
      <dgm:prSet presAssocID="{7FF5BDA7-1D4B-4372-AEC8-DF8065D03E4A}" presName="childText" presStyleLbl="revTx" presStyleIdx="1" presStyleCnt="2">
        <dgm:presLayoutVars>
          <dgm:bulletEnabled val="1"/>
        </dgm:presLayoutVars>
      </dgm:prSet>
      <dgm:spPr/>
      <dgm:t>
        <a:bodyPr/>
        <a:lstStyle/>
        <a:p>
          <a:endParaRPr lang="en-US"/>
        </a:p>
      </dgm:t>
    </dgm:pt>
  </dgm:ptLst>
  <dgm:cxnLst>
    <dgm:cxn modelId="{5A7B2631-42B8-4F9F-8EBB-F06343D7F3D3}" type="presOf" srcId="{8BE23829-3A97-48B9-9E31-6EAF9161CC8A}" destId="{F362A0D0-0CB7-4C81-8464-D3A2575D886D}" srcOrd="0" destOrd="2" presId="urn:microsoft.com/office/officeart/2005/8/layout/vList2"/>
    <dgm:cxn modelId="{97C76C9E-5BFB-448A-BAF3-D7E646E2015A}" srcId="{7FF5BDA7-1D4B-4372-AEC8-DF8065D03E4A}" destId="{7DF3A5DD-8AB3-40C0-A9AB-F0ACCD6EB289}" srcOrd="4" destOrd="0" parTransId="{50B5CE53-99E6-4C24-9AE6-ECA59FB1B04A}" sibTransId="{E7A2A5AA-7046-4D65-AD41-9A1494254A29}"/>
    <dgm:cxn modelId="{98893937-A5E6-46C4-A038-53CE580DCC90}" type="presOf" srcId="{F8E9C7B2-B9F5-4291-9B06-DCF864264F86}" destId="{1B8D8F8D-0D75-4F6B-AE80-AD08C06111C7}" srcOrd="0" destOrd="0" presId="urn:microsoft.com/office/officeart/2005/8/layout/vList2"/>
    <dgm:cxn modelId="{F9F3F45E-ECB1-4D77-8720-AAA23AFAD2E3}" srcId="{F8E9C7B2-B9F5-4291-9B06-DCF864264F86}" destId="{7FF5BDA7-1D4B-4372-AEC8-DF8065D03E4A}" srcOrd="1" destOrd="0" parTransId="{01A2D956-CE57-4500-A7BE-AE664E8164E2}" sibTransId="{5C12E9CF-B8BA-4884-8388-9E8B4EB4532A}"/>
    <dgm:cxn modelId="{FEDF17F8-3F40-4801-B6B0-EAA72EA27A1A}" srcId="{2D6D4A46-F5D0-4627-8651-9442ABEE44CE}" destId="{FAB26665-ECA1-48EC-A8A9-0974C97D9897}" srcOrd="1" destOrd="0" parTransId="{85211BDC-B611-4034-B67E-7211D1AD40AE}" sibTransId="{65437F35-B608-4AD4-83D8-B5D715DB2899}"/>
    <dgm:cxn modelId="{CA8E113A-5B08-454B-8C8B-76932881FEE6}" type="presOf" srcId="{2D6D4A46-F5D0-4627-8651-9442ABEE44CE}" destId="{761B6425-0EE5-4FA2-9B54-1A50DB449105}" srcOrd="0" destOrd="0" presId="urn:microsoft.com/office/officeart/2005/8/layout/vList2"/>
    <dgm:cxn modelId="{8C64B089-4163-4A3D-A4BA-C4656DF0C9DE}" srcId="{7FF5BDA7-1D4B-4372-AEC8-DF8065D03E4A}" destId="{1243B8E1-1C81-41D9-BDF9-BB56AE69336E}" srcOrd="5" destOrd="0" parTransId="{95D31706-27D1-42FB-8D59-D9F4B482F25C}" sibTransId="{08162447-64AD-4969-93D7-071372DFA2BC}"/>
    <dgm:cxn modelId="{6D1C54D1-2FB7-49D4-8A79-F3948ECD5701}" srcId="{7FF5BDA7-1D4B-4372-AEC8-DF8065D03E4A}" destId="{B274900B-D2CC-4AEA-B248-D56A22631993}" srcOrd="1" destOrd="0" parTransId="{02B77ED3-D851-45C5-A8FB-A1323C62A9BB}" sibTransId="{19A406FC-EB6B-4063-9AA8-F019015CB2E9}"/>
    <dgm:cxn modelId="{C9A81FF4-D826-4D30-B6A6-1B95E86D51F5}" type="presOf" srcId="{37F729F0-CBFA-4652-8338-E02069BAB16E}" destId="{F362A0D0-0CB7-4C81-8464-D3A2575D886D}" srcOrd="0" destOrd="0" presId="urn:microsoft.com/office/officeart/2005/8/layout/vList2"/>
    <dgm:cxn modelId="{1A12D8F4-3ADF-4DBA-931F-71F3A7BB6C6C}" srcId="{F8E9C7B2-B9F5-4291-9B06-DCF864264F86}" destId="{2D6D4A46-F5D0-4627-8651-9442ABEE44CE}" srcOrd="0" destOrd="0" parTransId="{48AC521E-2AFD-40A1-A879-C09BB09DC36C}" sibTransId="{4214567B-3A56-415C-AF8C-A65E46497AD0}"/>
    <dgm:cxn modelId="{E8DC601C-B48C-4F68-B829-BA26A997540C}" type="presOf" srcId="{B274900B-D2CC-4AEA-B248-D56A22631993}" destId="{3335B95B-18C8-47AA-94C2-17278FE0A021}" srcOrd="0" destOrd="1" presId="urn:microsoft.com/office/officeart/2005/8/layout/vList2"/>
    <dgm:cxn modelId="{4914AE0E-6D6C-4149-AFFC-6E56CBDC8E0E}" srcId="{7FF5BDA7-1D4B-4372-AEC8-DF8065D03E4A}" destId="{88D862AA-9F38-42F6-BF68-FE2D6D845378}" srcOrd="0" destOrd="0" parTransId="{102A065D-C890-4DD4-A64C-742595A5C0DD}" sibTransId="{8B809CA7-68DD-41D8-B2F0-0B609AB42D53}"/>
    <dgm:cxn modelId="{128F4CDC-EBA0-4A9A-97DD-F905FBD06D08}" type="presOf" srcId="{FAB26665-ECA1-48EC-A8A9-0974C97D9897}" destId="{F362A0D0-0CB7-4C81-8464-D3A2575D886D}" srcOrd="0" destOrd="1" presId="urn:microsoft.com/office/officeart/2005/8/layout/vList2"/>
    <dgm:cxn modelId="{724F734B-1D78-451F-AABE-01EF13C2CFA8}" srcId="{2D6D4A46-F5D0-4627-8651-9442ABEE44CE}" destId="{37F729F0-CBFA-4652-8338-E02069BAB16E}" srcOrd="0" destOrd="0" parTransId="{509D1FF0-DBFF-4396-A4D2-26380FD8BFFA}" sibTransId="{580FF446-B845-4D59-9E95-FD49768583A1}"/>
    <dgm:cxn modelId="{9FCFBE74-1159-4250-9C52-E1D71B2ED4DA}" srcId="{2D6D4A46-F5D0-4627-8651-9442ABEE44CE}" destId="{8BE23829-3A97-48B9-9E31-6EAF9161CC8A}" srcOrd="2" destOrd="0" parTransId="{5F22599A-206E-48C5-BD1D-8149FDEE497A}" sibTransId="{12D4145D-9315-4CA5-93FB-BD1B59F2E997}"/>
    <dgm:cxn modelId="{13AD083D-25AE-4D34-A2FB-01016A8DD6D0}" srcId="{7FF5BDA7-1D4B-4372-AEC8-DF8065D03E4A}" destId="{216D18B7-00F1-49A6-BA61-1A639D3F6B7F}" srcOrd="3" destOrd="0" parTransId="{0630DB26-3E26-49D9-885D-FE81CFF36A59}" sibTransId="{4559F838-583A-4774-9792-BDAD03C7FA89}"/>
    <dgm:cxn modelId="{D7A6EB34-FECA-45E4-B7E2-444C32EEB06A}" type="presOf" srcId="{7FF5BDA7-1D4B-4372-AEC8-DF8065D03E4A}" destId="{5896F75B-8A81-4DAE-977E-95AC5DF32FDA}" srcOrd="0" destOrd="0" presId="urn:microsoft.com/office/officeart/2005/8/layout/vList2"/>
    <dgm:cxn modelId="{FC664668-4D66-4CC2-BAD2-EC76E587E600}" type="presOf" srcId="{572BE179-C58F-4D54-924E-E8C9B19E215A}" destId="{3335B95B-18C8-47AA-94C2-17278FE0A021}" srcOrd="0" destOrd="2" presId="urn:microsoft.com/office/officeart/2005/8/layout/vList2"/>
    <dgm:cxn modelId="{85569DA5-E3B2-46E1-878C-D24B25F88B2C}" type="presOf" srcId="{7DF3A5DD-8AB3-40C0-A9AB-F0ACCD6EB289}" destId="{3335B95B-18C8-47AA-94C2-17278FE0A021}" srcOrd="0" destOrd="4" presId="urn:microsoft.com/office/officeart/2005/8/layout/vList2"/>
    <dgm:cxn modelId="{BEEB80E2-EC7A-40D8-92BD-6BCC99BC8BBA}" type="presOf" srcId="{216D18B7-00F1-49A6-BA61-1A639D3F6B7F}" destId="{3335B95B-18C8-47AA-94C2-17278FE0A021}" srcOrd="0" destOrd="3" presId="urn:microsoft.com/office/officeart/2005/8/layout/vList2"/>
    <dgm:cxn modelId="{88C7BE17-CE84-4142-BA68-E34DACE2874D}" type="presOf" srcId="{1243B8E1-1C81-41D9-BDF9-BB56AE69336E}" destId="{3335B95B-18C8-47AA-94C2-17278FE0A021}" srcOrd="0" destOrd="5" presId="urn:microsoft.com/office/officeart/2005/8/layout/vList2"/>
    <dgm:cxn modelId="{E768303E-159B-44FA-B400-46EB8A41E8F1}" type="presOf" srcId="{88D862AA-9F38-42F6-BF68-FE2D6D845378}" destId="{3335B95B-18C8-47AA-94C2-17278FE0A021}" srcOrd="0" destOrd="0" presId="urn:microsoft.com/office/officeart/2005/8/layout/vList2"/>
    <dgm:cxn modelId="{D398391F-5691-4152-AB65-8A3C2A5D0E2E}" srcId="{7FF5BDA7-1D4B-4372-AEC8-DF8065D03E4A}" destId="{572BE179-C58F-4D54-924E-E8C9B19E215A}" srcOrd="2" destOrd="0" parTransId="{2B521DB1-A6FC-4B79-B832-3B860543DCE9}" sibTransId="{F13AF657-68F1-4CDA-858B-AABE8EB489C5}"/>
    <dgm:cxn modelId="{DCFF64D9-7463-4CC6-A574-52546D74875F}" type="presParOf" srcId="{1B8D8F8D-0D75-4F6B-AE80-AD08C06111C7}" destId="{761B6425-0EE5-4FA2-9B54-1A50DB449105}" srcOrd="0" destOrd="0" presId="urn:microsoft.com/office/officeart/2005/8/layout/vList2"/>
    <dgm:cxn modelId="{A4CEE43F-66C5-48A5-9387-9FBD3F7D98F9}" type="presParOf" srcId="{1B8D8F8D-0D75-4F6B-AE80-AD08C06111C7}" destId="{F362A0D0-0CB7-4C81-8464-D3A2575D886D}" srcOrd="1" destOrd="0" presId="urn:microsoft.com/office/officeart/2005/8/layout/vList2"/>
    <dgm:cxn modelId="{3A613596-BE1B-4FCD-8CAC-A7954A3D4548}" type="presParOf" srcId="{1B8D8F8D-0D75-4F6B-AE80-AD08C06111C7}" destId="{5896F75B-8A81-4DAE-977E-95AC5DF32FDA}" srcOrd="2" destOrd="0" presId="urn:microsoft.com/office/officeart/2005/8/layout/vList2"/>
    <dgm:cxn modelId="{9AF52D6C-A590-4E61-B230-CACA42DD3B8E}" type="presParOf" srcId="{1B8D8F8D-0D75-4F6B-AE80-AD08C06111C7}" destId="{3335B95B-18C8-47AA-94C2-17278FE0A0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E11FEE-43C1-4FA0-BEE8-B512C8731622}" type="doc">
      <dgm:prSet loTypeId="urn:microsoft.com/office/officeart/2005/8/layout/venn1" loCatId="relationship" qsTypeId="urn:microsoft.com/office/officeart/2005/8/quickstyle/simple3" qsCatId="simple" csTypeId="urn:microsoft.com/office/officeart/2005/8/colors/colorful1" csCatId="colorful" phldr="1"/>
      <dgm:spPr/>
    </dgm:pt>
    <dgm:pt modelId="{0D5CFCD0-93B3-4ADA-A451-554D441D0D1E}">
      <dgm:prSet phldrT="[Text]"/>
      <dgm:spPr/>
      <dgm:t>
        <a:bodyPr/>
        <a:lstStyle/>
        <a:p>
          <a:r>
            <a:rPr lang="en-US" b="1" dirty="0" smtClean="0">
              <a:latin typeface="Calibri" pitchFamily="34" charset="0"/>
              <a:cs typeface="Calibri" pitchFamily="34" charset="0"/>
            </a:rPr>
            <a:t>Teaching</a:t>
          </a:r>
          <a:endParaRPr lang="en-US" b="1" dirty="0">
            <a:latin typeface="Calibri" pitchFamily="34" charset="0"/>
            <a:cs typeface="Calibri" pitchFamily="34" charset="0"/>
          </a:endParaRPr>
        </a:p>
      </dgm:t>
    </dgm:pt>
    <dgm:pt modelId="{A4B50F46-AB52-419D-8D7B-93AB5554F05A}" type="parTrans" cxnId="{9099BB62-D6AF-4263-AD79-D7E480FBBEA2}">
      <dgm:prSet/>
      <dgm:spPr/>
      <dgm:t>
        <a:bodyPr/>
        <a:lstStyle/>
        <a:p>
          <a:endParaRPr lang="en-US"/>
        </a:p>
      </dgm:t>
    </dgm:pt>
    <dgm:pt modelId="{D2FEC046-955A-41E8-A1DF-DDD7D0A62E17}" type="sibTrans" cxnId="{9099BB62-D6AF-4263-AD79-D7E480FBBEA2}">
      <dgm:prSet/>
      <dgm:spPr/>
      <dgm:t>
        <a:bodyPr/>
        <a:lstStyle/>
        <a:p>
          <a:endParaRPr lang="en-US"/>
        </a:p>
      </dgm:t>
    </dgm:pt>
    <dgm:pt modelId="{95BE0B00-D994-4809-AE4F-5722BD598CF7}">
      <dgm:prSet phldrT="[Text]"/>
      <dgm:spPr/>
      <dgm:t>
        <a:bodyPr/>
        <a:lstStyle/>
        <a:p>
          <a:r>
            <a:rPr lang="en-US" b="1" dirty="0" smtClean="0">
              <a:latin typeface="Calibri" pitchFamily="34" charset="0"/>
              <a:cs typeface="Calibri" pitchFamily="34" charset="0"/>
            </a:rPr>
            <a:t>Monitoring</a:t>
          </a:r>
          <a:endParaRPr lang="en-US" b="1" dirty="0">
            <a:latin typeface="Calibri" pitchFamily="34" charset="0"/>
            <a:cs typeface="Calibri" pitchFamily="34" charset="0"/>
          </a:endParaRPr>
        </a:p>
      </dgm:t>
    </dgm:pt>
    <dgm:pt modelId="{616709E8-3126-465B-AC01-F36AC1FCCE59}" type="parTrans" cxnId="{C2E62D5D-4A3E-4670-85D4-6714AF46EFD5}">
      <dgm:prSet/>
      <dgm:spPr/>
      <dgm:t>
        <a:bodyPr/>
        <a:lstStyle/>
        <a:p>
          <a:endParaRPr lang="en-US"/>
        </a:p>
      </dgm:t>
    </dgm:pt>
    <dgm:pt modelId="{EFA4ABDB-6026-4ADF-90DD-29FE57A96758}" type="sibTrans" cxnId="{C2E62D5D-4A3E-4670-85D4-6714AF46EFD5}">
      <dgm:prSet/>
      <dgm:spPr/>
      <dgm:t>
        <a:bodyPr/>
        <a:lstStyle/>
        <a:p>
          <a:endParaRPr lang="en-US"/>
        </a:p>
      </dgm:t>
    </dgm:pt>
    <dgm:pt modelId="{583C4D68-9BD6-4971-971D-AB2CE4FCB658}">
      <dgm:prSet phldrT="[Text]"/>
      <dgm:spPr/>
      <dgm:t>
        <a:bodyPr/>
        <a:lstStyle/>
        <a:p>
          <a:r>
            <a:rPr lang="en-US" b="1" dirty="0" smtClean="0">
              <a:latin typeface="Calibri" pitchFamily="34" charset="0"/>
              <a:cs typeface="Calibri" pitchFamily="34" charset="0"/>
            </a:rPr>
            <a:t>Reinforcing</a:t>
          </a:r>
          <a:endParaRPr lang="en-US" b="1" dirty="0">
            <a:latin typeface="Calibri" pitchFamily="34" charset="0"/>
            <a:cs typeface="Calibri" pitchFamily="34" charset="0"/>
          </a:endParaRPr>
        </a:p>
      </dgm:t>
    </dgm:pt>
    <dgm:pt modelId="{621976FA-D52B-429C-BFFC-F472A8AE4B84}" type="parTrans" cxnId="{A0DD6BF9-F5D3-4B38-B4D6-C3B6DFD38587}">
      <dgm:prSet/>
      <dgm:spPr/>
      <dgm:t>
        <a:bodyPr/>
        <a:lstStyle/>
        <a:p>
          <a:endParaRPr lang="en-US"/>
        </a:p>
      </dgm:t>
    </dgm:pt>
    <dgm:pt modelId="{A5CE3014-4140-470B-B09F-8473558D973C}" type="sibTrans" cxnId="{A0DD6BF9-F5D3-4B38-B4D6-C3B6DFD38587}">
      <dgm:prSet/>
      <dgm:spPr/>
      <dgm:t>
        <a:bodyPr/>
        <a:lstStyle/>
        <a:p>
          <a:endParaRPr lang="en-US"/>
        </a:p>
      </dgm:t>
    </dgm:pt>
    <dgm:pt modelId="{D0C616D5-6FAF-477C-B778-AEF88DE709B9}" type="pres">
      <dgm:prSet presAssocID="{B7E11FEE-43C1-4FA0-BEE8-B512C8731622}" presName="compositeShape" presStyleCnt="0">
        <dgm:presLayoutVars>
          <dgm:chMax val="7"/>
          <dgm:dir/>
          <dgm:resizeHandles val="exact"/>
        </dgm:presLayoutVars>
      </dgm:prSet>
      <dgm:spPr/>
    </dgm:pt>
    <dgm:pt modelId="{D25CA4BE-CBE4-4C69-B8AE-2366B8E1269D}" type="pres">
      <dgm:prSet presAssocID="{0D5CFCD0-93B3-4ADA-A451-554D441D0D1E}" presName="circ1" presStyleLbl="vennNode1" presStyleIdx="0" presStyleCnt="3"/>
      <dgm:spPr/>
      <dgm:t>
        <a:bodyPr/>
        <a:lstStyle/>
        <a:p>
          <a:endParaRPr lang="en-US"/>
        </a:p>
      </dgm:t>
    </dgm:pt>
    <dgm:pt modelId="{2E44B934-9FB8-4E7E-A506-4627145E4F0D}" type="pres">
      <dgm:prSet presAssocID="{0D5CFCD0-93B3-4ADA-A451-554D441D0D1E}" presName="circ1Tx" presStyleLbl="revTx" presStyleIdx="0" presStyleCnt="0">
        <dgm:presLayoutVars>
          <dgm:chMax val="0"/>
          <dgm:chPref val="0"/>
          <dgm:bulletEnabled val="1"/>
        </dgm:presLayoutVars>
      </dgm:prSet>
      <dgm:spPr/>
      <dgm:t>
        <a:bodyPr/>
        <a:lstStyle/>
        <a:p>
          <a:endParaRPr lang="en-US"/>
        </a:p>
      </dgm:t>
    </dgm:pt>
    <dgm:pt modelId="{8B7624E2-DED3-45C9-884F-75E534AD4C36}" type="pres">
      <dgm:prSet presAssocID="{95BE0B00-D994-4809-AE4F-5722BD598CF7}" presName="circ2" presStyleLbl="vennNode1" presStyleIdx="1" presStyleCnt="3"/>
      <dgm:spPr/>
      <dgm:t>
        <a:bodyPr/>
        <a:lstStyle/>
        <a:p>
          <a:endParaRPr lang="en-US"/>
        </a:p>
      </dgm:t>
    </dgm:pt>
    <dgm:pt modelId="{CD9DBE7D-F561-485B-A02A-810A4DB8C0DF}" type="pres">
      <dgm:prSet presAssocID="{95BE0B00-D994-4809-AE4F-5722BD598CF7}" presName="circ2Tx" presStyleLbl="revTx" presStyleIdx="0" presStyleCnt="0">
        <dgm:presLayoutVars>
          <dgm:chMax val="0"/>
          <dgm:chPref val="0"/>
          <dgm:bulletEnabled val="1"/>
        </dgm:presLayoutVars>
      </dgm:prSet>
      <dgm:spPr/>
      <dgm:t>
        <a:bodyPr/>
        <a:lstStyle/>
        <a:p>
          <a:endParaRPr lang="en-US"/>
        </a:p>
      </dgm:t>
    </dgm:pt>
    <dgm:pt modelId="{98424744-8DB2-4107-B241-CEED28CDEC2E}" type="pres">
      <dgm:prSet presAssocID="{583C4D68-9BD6-4971-971D-AB2CE4FCB658}" presName="circ3" presStyleLbl="vennNode1" presStyleIdx="2" presStyleCnt="3"/>
      <dgm:spPr/>
      <dgm:t>
        <a:bodyPr/>
        <a:lstStyle/>
        <a:p>
          <a:endParaRPr lang="en-US"/>
        </a:p>
      </dgm:t>
    </dgm:pt>
    <dgm:pt modelId="{FC6024CD-C3D9-4771-800E-D7462125CEF6}" type="pres">
      <dgm:prSet presAssocID="{583C4D68-9BD6-4971-971D-AB2CE4FCB658}" presName="circ3Tx" presStyleLbl="revTx" presStyleIdx="0" presStyleCnt="0">
        <dgm:presLayoutVars>
          <dgm:chMax val="0"/>
          <dgm:chPref val="0"/>
          <dgm:bulletEnabled val="1"/>
        </dgm:presLayoutVars>
      </dgm:prSet>
      <dgm:spPr/>
      <dgm:t>
        <a:bodyPr/>
        <a:lstStyle/>
        <a:p>
          <a:endParaRPr lang="en-US"/>
        </a:p>
      </dgm:t>
    </dgm:pt>
  </dgm:ptLst>
  <dgm:cxnLst>
    <dgm:cxn modelId="{A0DD6BF9-F5D3-4B38-B4D6-C3B6DFD38587}" srcId="{B7E11FEE-43C1-4FA0-BEE8-B512C8731622}" destId="{583C4D68-9BD6-4971-971D-AB2CE4FCB658}" srcOrd="2" destOrd="0" parTransId="{621976FA-D52B-429C-BFFC-F472A8AE4B84}" sibTransId="{A5CE3014-4140-470B-B09F-8473558D973C}"/>
    <dgm:cxn modelId="{9099BB62-D6AF-4263-AD79-D7E480FBBEA2}" srcId="{B7E11FEE-43C1-4FA0-BEE8-B512C8731622}" destId="{0D5CFCD0-93B3-4ADA-A451-554D441D0D1E}" srcOrd="0" destOrd="0" parTransId="{A4B50F46-AB52-419D-8D7B-93AB5554F05A}" sibTransId="{D2FEC046-955A-41E8-A1DF-DDD7D0A62E17}"/>
    <dgm:cxn modelId="{516650D6-03BC-48B6-8E28-1054D33B66DE}" type="presOf" srcId="{583C4D68-9BD6-4971-971D-AB2CE4FCB658}" destId="{FC6024CD-C3D9-4771-800E-D7462125CEF6}" srcOrd="1" destOrd="0" presId="urn:microsoft.com/office/officeart/2005/8/layout/venn1"/>
    <dgm:cxn modelId="{DDF70386-7D7D-4421-B5C7-0A0D3CA40648}" type="presOf" srcId="{95BE0B00-D994-4809-AE4F-5722BD598CF7}" destId="{CD9DBE7D-F561-485B-A02A-810A4DB8C0DF}" srcOrd="1" destOrd="0" presId="urn:microsoft.com/office/officeart/2005/8/layout/venn1"/>
    <dgm:cxn modelId="{C2E62D5D-4A3E-4670-85D4-6714AF46EFD5}" srcId="{B7E11FEE-43C1-4FA0-BEE8-B512C8731622}" destId="{95BE0B00-D994-4809-AE4F-5722BD598CF7}" srcOrd="1" destOrd="0" parTransId="{616709E8-3126-465B-AC01-F36AC1FCCE59}" sibTransId="{EFA4ABDB-6026-4ADF-90DD-29FE57A96758}"/>
    <dgm:cxn modelId="{3A633343-0F70-4745-966D-10751464F2FC}" type="presOf" srcId="{0D5CFCD0-93B3-4ADA-A451-554D441D0D1E}" destId="{2E44B934-9FB8-4E7E-A506-4627145E4F0D}" srcOrd="1" destOrd="0" presId="urn:microsoft.com/office/officeart/2005/8/layout/venn1"/>
    <dgm:cxn modelId="{A992C16C-022A-4D12-85BC-410FABB8E408}" type="presOf" srcId="{95BE0B00-D994-4809-AE4F-5722BD598CF7}" destId="{8B7624E2-DED3-45C9-884F-75E534AD4C36}" srcOrd="0" destOrd="0" presId="urn:microsoft.com/office/officeart/2005/8/layout/venn1"/>
    <dgm:cxn modelId="{C1918036-A4D5-4335-A215-7C30A1CC1DCC}" type="presOf" srcId="{0D5CFCD0-93B3-4ADA-A451-554D441D0D1E}" destId="{D25CA4BE-CBE4-4C69-B8AE-2366B8E1269D}" srcOrd="0" destOrd="0" presId="urn:microsoft.com/office/officeart/2005/8/layout/venn1"/>
    <dgm:cxn modelId="{650E1BAA-CBC9-441D-B36E-E46050615D8F}" type="presOf" srcId="{583C4D68-9BD6-4971-971D-AB2CE4FCB658}" destId="{98424744-8DB2-4107-B241-CEED28CDEC2E}" srcOrd="0" destOrd="0" presId="urn:microsoft.com/office/officeart/2005/8/layout/venn1"/>
    <dgm:cxn modelId="{62F71FC5-F4E3-47C7-A2B2-09C9649CA9DB}" type="presOf" srcId="{B7E11FEE-43C1-4FA0-BEE8-B512C8731622}" destId="{D0C616D5-6FAF-477C-B778-AEF88DE709B9}" srcOrd="0" destOrd="0" presId="urn:microsoft.com/office/officeart/2005/8/layout/venn1"/>
    <dgm:cxn modelId="{2EB52E52-FC92-4F0A-85A8-710AED11D5F9}" type="presParOf" srcId="{D0C616D5-6FAF-477C-B778-AEF88DE709B9}" destId="{D25CA4BE-CBE4-4C69-B8AE-2366B8E1269D}" srcOrd="0" destOrd="0" presId="urn:microsoft.com/office/officeart/2005/8/layout/venn1"/>
    <dgm:cxn modelId="{F1123C27-46FE-4005-B2E7-969AFA0694AA}" type="presParOf" srcId="{D0C616D5-6FAF-477C-B778-AEF88DE709B9}" destId="{2E44B934-9FB8-4E7E-A506-4627145E4F0D}" srcOrd="1" destOrd="0" presId="urn:microsoft.com/office/officeart/2005/8/layout/venn1"/>
    <dgm:cxn modelId="{D8C14DB2-9E95-4C57-8A25-EFEB4DD933B5}" type="presParOf" srcId="{D0C616D5-6FAF-477C-B778-AEF88DE709B9}" destId="{8B7624E2-DED3-45C9-884F-75E534AD4C36}" srcOrd="2" destOrd="0" presId="urn:microsoft.com/office/officeart/2005/8/layout/venn1"/>
    <dgm:cxn modelId="{0B0A4758-786E-4612-B38B-F0D469687CB3}" type="presParOf" srcId="{D0C616D5-6FAF-477C-B778-AEF88DE709B9}" destId="{CD9DBE7D-F561-485B-A02A-810A4DB8C0DF}" srcOrd="3" destOrd="0" presId="urn:microsoft.com/office/officeart/2005/8/layout/venn1"/>
    <dgm:cxn modelId="{68DC1DA5-40EB-4083-828B-448F0BC18643}" type="presParOf" srcId="{D0C616D5-6FAF-477C-B778-AEF88DE709B9}" destId="{98424744-8DB2-4107-B241-CEED28CDEC2E}" srcOrd="4" destOrd="0" presId="urn:microsoft.com/office/officeart/2005/8/layout/venn1"/>
    <dgm:cxn modelId="{74B8AE43-AEDD-4A8E-959B-7B6D4C734486}" type="presParOf" srcId="{D0C616D5-6FAF-477C-B778-AEF88DE709B9}" destId="{FC6024CD-C3D9-4771-800E-D7462125CEF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97C68-56A9-4E3E-88DC-842C80BCF7DF}">
      <dsp:nvSpPr>
        <dsp:cNvPr id="0" name=""/>
        <dsp:cNvSpPr/>
      </dsp:nvSpPr>
      <dsp:spPr>
        <a:xfrm>
          <a:off x="0" y="132559"/>
          <a:ext cx="8458200" cy="763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ysClr val="windowText" lastClr="000000"/>
              </a:solidFill>
              <a:latin typeface="Calibri" pitchFamily="34" charset="0"/>
              <a:cs typeface="Calibri" pitchFamily="34" charset="0"/>
            </a:rPr>
            <a:t>Step 1: Identify Settings</a:t>
          </a:r>
          <a:endParaRPr lang="en-US" sz="2800" kern="1200" dirty="0">
            <a:solidFill>
              <a:sysClr val="windowText" lastClr="000000"/>
            </a:solidFill>
          </a:endParaRPr>
        </a:p>
      </dsp:txBody>
      <dsp:txXfrm>
        <a:off x="37262" y="169821"/>
        <a:ext cx="8383676" cy="688786"/>
      </dsp:txXfrm>
    </dsp:sp>
    <dsp:sp modelId="{87D7AC7C-9CDF-442F-9E8A-281FC71BD180}">
      <dsp:nvSpPr>
        <dsp:cNvPr id="0" name=""/>
        <dsp:cNvSpPr/>
      </dsp:nvSpPr>
      <dsp:spPr>
        <a:xfrm>
          <a:off x="0" y="1218327"/>
          <a:ext cx="84582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rgbClr val="FF0000"/>
              </a:solidFill>
              <a:latin typeface="Calibri" pitchFamily="34" charset="0"/>
              <a:cs typeface="Calibri" pitchFamily="34" charset="0"/>
            </a:rPr>
            <a:t>ADD SETTINGS HERE </a:t>
          </a:r>
          <a:endParaRPr lang="en-US" sz="1800" kern="1200" dirty="0">
            <a:solidFill>
              <a:srgbClr val="FF0000"/>
            </a:solidFill>
          </a:endParaRPr>
        </a:p>
      </dsp:txBody>
      <dsp:txXfrm>
        <a:off x="0" y="1218327"/>
        <a:ext cx="8458200" cy="1076400"/>
      </dsp:txXfrm>
    </dsp:sp>
    <dsp:sp modelId="{E15B8FF2-A1E7-43DE-8A45-864AA779C503}">
      <dsp:nvSpPr>
        <dsp:cNvPr id="0" name=""/>
        <dsp:cNvSpPr/>
      </dsp:nvSpPr>
      <dsp:spPr>
        <a:xfrm>
          <a:off x="0" y="2075777"/>
          <a:ext cx="8458200" cy="764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ysClr val="windowText" lastClr="000000"/>
              </a:solidFill>
              <a:latin typeface="Calibri" pitchFamily="34" charset="0"/>
              <a:cs typeface="Calibri" pitchFamily="34" charset="0"/>
            </a:rPr>
            <a:t>Step 2: Establish Expectations </a:t>
          </a:r>
          <a:endParaRPr lang="en-US" sz="2800" kern="1200" dirty="0">
            <a:solidFill>
              <a:sysClr val="windowText" lastClr="000000"/>
            </a:solidFill>
          </a:endParaRPr>
        </a:p>
      </dsp:txBody>
      <dsp:txXfrm>
        <a:off x="37315" y="2113092"/>
        <a:ext cx="8383570" cy="689763"/>
      </dsp:txXfrm>
    </dsp:sp>
    <dsp:sp modelId="{E6339839-CB49-44D7-943C-AB1CDB7F0129}">
      <dsp:nvSpPr>
        <dsp:cNvPr id="0" name=""/>
        <dsp:cNvSpPr/>
      </dsp:nvSpPr>
      <dsp:spPr>
        <a:xfrm>
          <a:off x="0" y="3059121"/>
          <a:ext cx="8458200"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Operationalize expectations for each setting. </a:t>
          </a:r>
          <a:endParaRPr lang="en-US" sz="2000" kern="1200" dirty="0"/>
        </a:p>
        <a:p>
          <a:pPr marL="457200" lvl="2" indent="-228600" algn="l" defTabSz="889000">
            <a:lnSpc>
              <a:spcPct val="90000"/>
            </a:lnSpc>
            <a:spcBef>
              <a:spcPct val="0"/>
            </a:spcBef>
            <a:spcAft>
              <a:spcPct val="20000"/>
            </a:spcAft>
            <a:buChar char="••"/>
          </a:pPr>
          <a:r>
            <a:rPr lang="en-US" sz="2000" kern="1200" dirty="0" smtClean="0">
              <a:solidFill>
                <a:schemeClr val="tx1"/>
              </a:solidFill>
              <a:latin typeface="Calibri" pitchFamily="34" charset="0"/>
              <a:cs typeface="Calibri" pitchFamily="34" charset="0"/>
            </a:rPr>
            <a:t>What does each behavior look like?</a:t>
          </a:r>
        </a:p>
        <a:p>
          <a:pPr marL="457200" lvl="2" indent="-228600" algn="l" defTabSz="889000">
            <a:lnSpc>
              <a:spcPct val="90000"/>
            </a:lnSpc>
            <a:spcBef>
              <a:spcPct val="0"/>
            </a:spcBef>
            <a:spcAft>
              <a:spcPct val="20000"/>
            </a:spcAft>
            <a:buChar char="••"/>
          </a:pPr>
          <a:r>
            <a:rPr lang="en-US" sz="2000" kern="1200" dirty="0" smtClean="0">
              <a:solidFill>
                <a:schemeClr val="tx1"/>
              </a:solidFill>
              <a:latin typeface="Calibri" pitchFamily="34" charset="0"/>
              <a:cs typeface="Calibri" pitchFamily="34" charset="0"/>
            </a:rPr>
            <a:t>The results from the SESSS faculty and staff completed was used to draft our descriptions.</a:t>
          </a:r>
        </a:p>
      </dsp:txBody>
      <dsp:txXfrm>
        <a:off x="0" y="3059121"/>
        <a:ext cx="8458200" cy="1311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CA4BE-CBE4-4C69-B8AE-2366B8E1269D}">
      <dsp:nvSpPr>
        <dsp:cNvPr id="0" name=""/>
        <dsp:cNvSpPr/>
      </dsp:nvSpPr>
      <dsp:spPr>
        <a:xfrm>
          <a:off x="1639915" y="49365"/>
          <a:ext cx="2369530" cy="2369530"/>
        </a:xfrm>
        <a:prstGeom prst="ellipse">
          <a:avLst/>
        </a:prstGeom>
        <a:gradFill rotWithShape="0">
          <a:gsLst>
            <a:gs pos="0">
              <a:schemeClr val="accent2">
                <a:alpha val="50000"/>
                <a:hueOff val="0"/>
                <a:satOff val="0"/>
                <a:lumOff val="0"/>
                <a:alphaOff val="0"/>
                <a:tint val="1000"/>
                <a:satMod val="100000"/>
              </a:schemeClr>
            </a:gs>
            <a:gs pos="68000">
              <a:schemeClr val="accent2">
                <a:alpha val="50000"/>
                <a:hueOff val="0"/>
                <a:satOff val="0"/>
                <a:lumOff val="0"/>
                <a:alphaOff val="0"/>
                <a:tint val="77000"/>
                <a:satMod val="100000"/>
              </a:schemeClr>
            </a:gs>
            <a:gs pos="81000">
              <a:schemeClr val="accent2">
                <a:alpha val="50000"/>
                <a:hueOff val="0"/>
                <a:satOff val="0"/>
                <a:lumOff val="0"/>
                <a:alphaOff val="0"/>
                <a:tint val="79000"/>
                <a:satMod val="100000"/>
              </a:schemeClr>
            </a:gs>
            <a:gs pos="86000">
              <a:schemeClr val="accent2">
                <a:alpha val="50000"/>
                <a:hueOff val="0"/>
                <a:satOff val="0"/>
                <a:lumOff val="0"/>
                <a:alphaOff val="0"/>
                <a:tint val="73000"/>
                <a:satMod val="100000"/>
              </a:schemeClr>
            </a:gs>
            <a:gs pos="100000">
              <a:schemeClr val="accent2">
                <a:alpha val="5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b="1" kern="1200" dirty="0" smtClean="0">
              <a:latin typeface="Calibri" pitchFamily="34" charset="0"/>
              <a:cs typeface="Calibri" pitchFamily="34" charset="0"/>
            </a:rPr>
            <a:t>Academic </a:t>
          </a:r>
          <a:endParaRPr lang="en-US" sz="3000" b="1" kern="1200" dirty="0">
            <a:latin typeface="Calibri" pitchFamily="34" charset="0"/>
            <a:cs typeface="Calibri" pitchFamily="34" charset="0"/>
          </a:endParaRPr>
        </a:p>
      </dsp:txBody>
      <dsp:txXfrm>
        <a:off x="1955853" y="464033"/>
        <a:ext cx="1737655" cy="1066288"/>
      </dsp:txXfrm>
    </dsp:sp>
    <dsp:sp modelId="{8B7624E2-DED3-45C9-884F-75E534AD4C36}">
      <dsp:nvSpPr>
        <dsp:cNvPr id="0" name=""/>
        <dsp:cNvSpPr/>
      </dsp:nvSpPr>
      <dsp:spPr>
        <a:xfrm>
          <a:off x="2494921" y="1530321"/>
          <a:ext cx="2369530" cy="2369530"/>
        </a:xfrm>
        <a:prstGeom prst="ellipse">
          <a:avLst/>
        </a:prstGeom>
        <a:gradFill rotWithShape="0">
          <a:gsLst>
            <a:gs pos="0">
              <a:schemeClr val="accent3">
                <a:alpha val="50000"/>
                <a:hueOff val="0"/>
                <a:satOff val="0"/>
                <a:lumOff val="0"/>
                <a:alphaOff val="0"/>
                <a:tint val="1000"/>
                <a:satMod val="100000"/>
              </a:schemeClr>
            </a:gs>
            <a:gs pos="68000">
              <a:schemeClr val="accent3">
                <a:alpha val="50000"/>
                <a:hueOff val="0"/>
                <a:satOff val="0"/>
                <a:lumOff val="0"/>
                <a:alphaOff val="0"/>
                <a:tint val="77000"/>
                <a:satMod val="100000"/>
              </a:schemeClr>
            </a:gs>
            <a:gs pos="81000">
              <a:schemeClr val="accent3">
                <a:alpha val="50000"/>
                <a:hueOff val="0"/>
                <a:satOff val="0"/>
                <a:lumOff val="0"/>
                <a:alphaOff val="0"/>
                <a:tint val="79000"/>
                <a:satMod val="100000"/>
              </a:schemeClr>
            </a:gs>
            <a:gs pos="86000">
              <a:schemeClr val="accent3">
                <a:alpha val="50000"/>
                <a:hueOff val="0"/>
                <a:satOff val="0"/>
                <a:lumOff val="0"/>
                <a:alphaOff val="0"/>
                <a:tint val="73000"/>
                <a:satMod val="100000"/>
              </a:schemeClr>
            </a:gs>
            <a:gs pos="100000">
              <a:schemeClr val="accent3">
                <a:alpha val="5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b="1" kern="1200" dirty="0" smtClean="0">
              <a:latin typeface="Calibri" pitchFamily="34" charset="0"/>
              <a:cs typeface="Calibri" pitchFamily="34" charset="0"/>
            </a:rPr>
            <a:t>Social Skills</a:t>
          </a:r>
          <a:endParaRPr lang="en-US" sz="3000" b="1" kern="1200" dirty="0">
            <a:latin typeface="Calibri" pitchFamily="34" charset="0"/>
            <a:cs typeface="Calibri" pitchFamily="34" charset="0"/>
          </a:endParaRPr>
        </a:p>
      </dsp:txBody>
      <dsp:txXfrm>
        <a:off x="3219602" y="2142450"/>
        <a:ext cx="1421718" cy="1303241"/>
      </dsp:txXfrm>
    </dsp:sp>
    <dsp:sp modelId="{98424744-8DB2-4107-B241-CEED28CDEC2E}">
      <dsp:nvSpPr>
        <dsp:cNvPr id="0" name=""/>
        <dsp:cNvSpPr/>
      </dsp:nvSpPr>
      <dsp:spPr>
        <a:xfrm>
          <a:off x="784909" y="1530321"/>
          <a:ext cx="2369530" cy="2369530"/>
        </a:xfrm>
        <a:prstGeom prst="ellipse">
          <a:avLst/>
        </a:prstGeom>
        <a:gradFill rotWithShape="0">
          <a:gsLst>
            <a:gs pos="0">
              <a:schemeClr val="accent4">
                <a:alpha val="50000"/>
                <a:hueOff val="0"/>
                <a:satOff val="0"/>
                <a:lumOff val="0"/>
                <a:alphaOff val="0"/>
                <a:tint val="1000"/>
                <a:satMod val="100000"/>
              </a:schemeClr>
            </a:gs>
            <a:gs pos="68000">
              <a:schemeClr val="accent4">
                <a:alpha val="50000"/>
                <a:hueOff val="0"/>
                <a:satOff val="0"/>
                <a:lumOff val="0"/>
                <a:alphaOff val="0"/>
                <a:tint val="77000"/>
                <a:satMod val="100000"/>
              </a:schemeClr>
            </a:gs>
            <a:gs pos="81000">
              <a:schemeClr val="accent4">
                <a:alpha val="50000"/>
                <a:hueOff val="0"/>
                <a:satOff val="0"/>
                <a:lumOff val="0"/>
                <a:alphaOff val="0"/>
                <a:tint val="79000"/>
                <a:satMod val="100000"/>
              </a:schemeClr>
            </a:gs>
            <a:gs pos="86000">
              <a:schemeClr val="accent4">
                <a:alpha val="50000"/>
                <a:hueOff val="0"/>
                <a:satOff val="0"/>
                <a:lumOff val="0"/>
                <a:alphaOff val="0"/>
                <a:tint val="73000"/>
                <a:satMod val="100000"/>
              </a:schemeClr>
            </a:gs>
            <a:gs pos="100000">
              <a:schemeClr val="accent4">
                <a:alpha val="5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b="1" kern="1200" dirty="0" smtClean="0">
              <a:latin typeface="Calibri" pitchFamily="34" charset="0"/>
              <a:cs typeface="Calibri" pitchFamily="34" charset="0"/>
            </a:rPr>
            <a:t>Behavior</a:t>
          </a:r>
          <a:endParaRPr lang="en-US" sz="3000" b="1" kern="1200" dirty="0">
            <a:latin typeface="Calibri" pitchFamily="34" charset="0"/>
            <a:cs typeface="Calibri" pitchFamily="34" charset="0"/>
          </a:endParaRPr>
        </a:p>
      </dsp:txBody>
      <dsp:txXfrm>
        <a:off x="1008040" y="2142450"/>
        <a:ext cx="1421718" cy="1303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B6425-0EE5-4FA2-9B54-1A50DB449105}">
      <dsp:nvSpPr>
        <dsp:cNvPr id="0" name=""/>
        <dsp:cNvSpPr/>
      </dsp:nvSpPr>
      <dsp:spPr>
        <a:xfrm>
          <a:off x="0" y="17104"/>
          <a:ext cx="7924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ysClr val="windowText" lastClr="000000"/>
              </a:solidFill>
            </a:rPr>
            <a:t>1. Reactive</a:t>
          </a:r>
          <a:endParaRPr lang="en-US" sz="2600" kern="1200" dirty="0">
            <a:solidFill>
              <a:sysClr val="windowText" lastClr="000000"/>
            </a:solidFill>
          </a:endParaRPr>
        </a:p>
      </dsp:txBody>
      <dsp:txXfrm>
        <a:off x="30442" y="47546"/>
        <a:ext cx="7863916" cy="562726"/>
      </dsp:txXfrm>
    </dsp:sp>
    <dsp:sp modelId="{F362A0D0-0CB7-4C81-8464-D3A2575D886D}">
      <dsp:nvSpPr>
        <dsp:cNvPr id="0" name=""/>
        <dsp:cNvSpPr/>
      </dsp:nvSpPr>
      <dsp:spPr>
        <a:xfrm>
          <a:off x="0" y="640714"/>
          <a:ext cx="7924800"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School-wide consequences for inappropriate behaviors</a:t>
          </a:r>
          <a:endParaRPr lang="en-US" sz="2000" kern="1200" dirty="0"/>
        </a:p>
        <a:p>
          <a:pPr marL="228600" lvl="1" indent="-228600" algn="l" defTabSz="889000">
            <a:lnSpc>
              <a:spcPct val="90000"/>
            </a:lnSpc>
            <a:spcBef>
              <a:spcPct val="0"/>
            </a:spcBef>
            <a:spcAft>
              <a:spcPct val="20000"/>
            </a:spcAft>
            <a:buChar char="••"/>
          </a:pPr>
          <a:r>
            <a:rPr lang="en-US" sz="2000" kern="1200" dirty="0" smtClean="0"/>
            <a:t>Flow chart to illustrate what is managed in the classroom and in the office</a:t>
          </a:r>
          <a:endParaRPr lang="en-US" sz="2000" kern="1200" dirty="0"/>
        </a:p>
        <a:p>
          <a:pPr marL="228600" lvl="1" indent="-228600" algn="l" defTabSz="889000">
            <a:lnSpc>
              <a:spcPct val="90000"/>
            </a:lnSpc>
            <a:spcBef>
              <a:spcPct val="0"/>
            </a:spcBef>
            <a:spcAft>
              <a:spcPct val="20000"/>
            </a:spcAft>
            <a:buChar char="••"/>
          </a:pPr>
          <a:r>
            <a:rPr lang="en-US" sz="2000" kern="1200" dirty="0" smtClean="0"/>
            <a:t>Definition of infractions</a:t>
          </a:r>
          <a:endParaRPr lang="en-US" sz="2000" kern="1200" dirty="0"/>
        </a:p>
      </dsp:txBody>
      <dsp:txXfrm>
        <a:off x="0" y="640714"/>
        <a:ext cx="7924800" cy="1318590"/>
      </dsp:txXfrm>
    </dsp:sp>
    <dsp:sp modelId="{5896F75B-8A81-4DAE-977E-95AC5DF32FDA}">
      <dsp:nvSpPr>
        <dsp:cNvPr id="0" name=""/>
        <dsp:cNvSpPr/>
      </dsp:nvSpPr>
      <dsp:spPr>
        <a:xfrm>
          <a:off x="0" y="1959304"/>
          <a:ext cx="79248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ysClr val="windowText" lastClr="000000"/>
              </a:solidFill>
            </a:rPr>
            <a:t>2. Proactive</a:t>
          </a:r>
          <a:endParaRPr lang="en-US" sz="2600" kern="1200" dirty="0">
            <a:solidFill>
              <a:sysClr val="windowText" lastClr="000000"/>
            </a:solidFill>
          </a:endParaRPr>
        </a:p>
      </dsp:txBody>
      <dsp:txXfrm>
        <a:off x="30442" y="1989746"/>
        <a:ext cx="7863916" cy="562726"/>
      </dsp:txXfrm>
    </dsp:sp>
    <dsp:sp modelId="{3335B95B-18C8-47AA-94C2-17278FE0A021}">
      <dsp:nvSpPr>
        <dsp:cNvPr id="0" name=""/>
        <dsp:cNvSpPr/>
      </dsp:nvSpPr>
      <dsp:spPr>
        <a:xfrm>
          <a:off x="0" y="2582915"/>
          <a:ext cx="7924800"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Clearly stated expectations</a:t>
          </a:r>
          <a:endParaRPr lang="en-US" sz="2000" kern="1200" dirty="0"/>
        </a:p>
        <a:p>
          <a:pPr marL="228600" lvl="1" indent="-228600" algn="l" defTabSz="889000">
            <a:lnSpc>
              <a:spcPct val="90000"/>
            </a:lnSpc>
            <a:spcBef>
              <a:spcPct val="0"/>
            </a:spcBef>
            <a:spcAft>
              <a:spcPct val="20000"/>
            </a:spcAft>
            <a:buChar char="••"/>
          </a:pPr>
          <a:r>
            <a:rPr lang="en-US" sz="2000" kern="1200" dirty="0" smtClean="0"/>
            <a:t>Explicitly teach expectations</a:t>
          </a:r>
        </a:p>
        <a:p>
          <a:pPr marL="228600" lvl="1" indent="-228600" algn="l" defTabSz="889000">
            <a:lnSpc>
              <a:spcPct val="90000"/>
            </a:lnSpc>
            <a:spcBef>
              <a:spcPct val="0"/>
            </a:spcBef>
            <a:spcAft>
              <a:spcPct val="20000"/>
            </a:spcAft>
            <a:buChar char="••"/>
          </a:pPr>
          <a:r>
            <a:rPr lang="en-US" sz="2000" kern="1200" dirty="0" smtClean="0"/>
            <a:t>Model expectations</a:t>
          </a:r>
        </a:p>
        <a:p>
          <a:pPr marL="228600" lvl="1" indent="-228600" algn="l" defTabSz="889000">
            <a:lnSpc>
              <a:spcPct val="90000"/>
            </a:lnSpc>
            <a:spcBef>
              <a:spcPct val="0"/>
            </a:spcBef>
            <a:spcAft>
              <a:spcPct val="20000"/>
            </a:spcAft>
            <a:buChar char="••"/>
          </a:pPr>
          <a:r>
            <a:rPr lang="en-US" sz="2000" kern="1200" smtClean="0"/>
            <a:t>Give students opportunities to display expectations</a:t>
          </a:r>
          <a:endParaRPr lang="en-US" sz="2000" kern="1200" dirty="0" smtClean="0"/>
        </a:p>
        <a:p>
          <a:pPr marL="228600" lvl="1" indent="-228600" algn="l" defTabSz="889000">
            <a:lnSpc>
              <a:spcPct val="90000"/>
            </a:lnSpc>
            <a:spcBef>
              <a:spcPct val="0"/>
            </a:spcBef>
            <a:spcAft>
              <a:spcPct val="20000"/>
            </a:spcAft>
            <a:buChar char="••"/>
          </a:pPr>
          <a:r>
            <a:rPr lang="en-US" sz="2000" kern="1200" smtClean="0"/>
            <a:t>Provide feedback and reinforcement</a:t>
          </a:r>
          <a:endParaRPr lang="en-US" sz="2000" kern="1200" dirty="0" smtClean="0"/>
        </a:p>
        <a:p>
          <a:pPr marL="228600" lvl="1" indent="-228600" algn="l" defTabSz="889000">
            <a:lnSpc>
              <a:spcPct val="90000"/>
            </a:lnSpc>
            <a:spcBef>
              <a:spcPct val="0"/>
            </a:spcBef>
            <a:spcAft>
              <a:spcPct val="20000"/>
            </a:spcAft>
            <a:buChar char="••"/>
          </a:pPr>
          <a:r>
            <a:rPr lang="en-US" sz="2000" kern="1200" dirty="0" smtClean="0"/>
            <a:t>Monitor behavior</a:t>
          </a:r>
        </a:p>
      </dsp:txBody>
      <dsp:txXfrm>
        <a:off x="0" y="2582915"/>
        <a:ext cx="7924800" cy="2098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CA4BE-CBE4-4C69-B8AE-2366B8E1269D}">
      <dsp:nvSpPr>
        <dsp:cNvPr id="0" name=""/>
        <dsp:cNvSpPr/>
      </dsp:nvSpPr>
      <dsp:spPr>
        <a:xfrm>
          <a:off x="1639915" y="49365"/>
          <a:ext cx="2369530" cy="2369530"/>
        </a:xfrm>
        <a:prstGeom prst="ellipse">
          <a:avLst/>
        </a:prstGeom>
        <a:gradFill rotWithShape="0">
          <a:gsLst>
            <a:gs pos="0">
              <a:schemeClr val="accent2">
                <a:alpha val="50000"/>
                <a:hueOff val="0"/>
                <a:satOff val="0"/>
                <a:lumOff val="0"/>
                <a:alphaOff val="0"/>
                <a:tint val="1000"/>
                <a:satMod val="100000"/>
              </a:schemeClr>
            </a:gs>
            <a:gs pos="68000">
              <a:schemeClr val="accent2">
                <a:alpha val="50000"/>
                <a:hueOff val="0"/>
                <a:satOff val="0"/>
                <a:lumOff val="0"/>
                <a:alphaOff val="0"/>
                <a:tint val="77000"/>
                <a:satMod val="100000"/>
              </a:schemeClr>
            </a:gs>
            <a:gs pos="81000">
              <a:schemeClr val="accent2">
                <a:alpha val="50000"/>
                <a:hueOff val="0"/>
                <a:satOff val="0"/>
                <a:lumOff val="0"/>
                <a:alphaOff val="0"/>
                <a:tint val="79000"/>
                <a:satMod val="100000"/>
              </a:schemeClr>
            </a:gs>
            <a:gs pos="86000">
              <a:schemeClr val="accent2">
                <a:alpha val="50000"/>
                <a:hueOff val="0"/>
                <a:satOff val="0"/>
                <a:lumOff val="0"/>
                <a:alphaOff val="0"/>
                <a:tint val="73000"/>
                <a:satMod val="100000"/>
              </a:schemeClr>
            </a:gs>
            <a:gs pos="100000">
              <a:schemeClr val="accent2">
                <a:alpha val="5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latin typeface="Calibri" pitchFamily="34" charset="0"/>
              <a:cs typeface="Calibri" pitchFamily="34" charset="0"/>
            </a:rPr>
            <a:t>Teaching</a:t>
          </a:r>
          <a:endParaRPr lang="en-US" sz="2300" b="1" kern="1200" dirty="0">
            <a:latin typeface="Calibri" pitchFamily="34" charset="0"/>
            <a:cs typeface="Calibri" pitchFamily="34" charset="0"/>
          </a:endParaRPr>
        </a:p>
      </dsp:txBody>
      <dsp:txXfrm>
        <a:off x="1955853" y="464033"/>
        <a:ext cx="1737655" cy="1066288"/>
      </dsp:txXfrm>
    </dsp:sp>
    <dsp:sp modelId="{8B7624E2-DED3-45C9-884F-75E534AD4C36}">
      <dsp:nvSpPr>
        <dsp:cNvPr id="0" name=""/>
        <dsp:cNvSpPr/>
      </dsp:nvSpPr>
      <dsp:spPr>
        <a:xfrm>
          <a:off x="2494921" y="1530321"/>
          <a:ext cx="2369530" cy="2369530"/>
        </a:xfrm>
        <a:prstGeom prst="ellipse">
          <a:avLst/>
        </a:prstGeom>
        <a:gradFill rotWithShape="0">
          <a:gsLst>
            <a:gs pos="0">
              <a:schemeClr val="accent3">
                <a:alpha val="50000"/>
                <a:hueOff val="0"/>
                <a:satOff val="0"/>
                <a:lumOff val="0"/>
                <a:alphaOff val="0"/>
                <a:tint val="1000"/>
                <a:satMod val="100000"/>
              </a:schemeClr>
            </a:gs>
            <a:gs pos="68000">
              <a:schemeClr val="accent3">
                <a:alpha val="50000"/>
                <a:hueOff val="0"/>
                <a:satOff val="0"/>
                <a:lumOff val="0"/>
                <a:alphaOff val="0"/>
                <a:tint val="77000"/>
                <a:satMod val="100000"/>
              </a:schemeClr>
            </a:gs>
            <a:gs pos="81000">
              <a:schemeClr val="accent3">
                <a:alpha val="50000"/>
                <a:hueOff val="0"/>
                <a:satOff val="0"/>
                <a:lumOff val="0"/>
                <a:alphaOff val="0"/>
                <a:tint val="79000"/>
                <a:satMod val="100000"/>
              </a:schemeClr>
            </a:gs>
            <a:gs pos="86000">
              <a:schemeClr val="accent3">
                <a:alpha val="50000"/>
                <a:hueOff val="0"/>
                <a:satOff val="0"/>
                <a:lumOff val="0"/>
                <a:alphaOff val="0"/>
                <a:tint val="73000"/>
                <a:satMod val="100000"/>
              </a:schemeClr>
            </a:gs>
            <a:gs pos="100000">
              <a:schemeClr val="accent3">
                <a:alpha val="5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latin typeface="Calibri" pitchFamily="34" charset="0"/>
              <a:cs typeface="Calibri" pitchFamily="34" charset="0"/>
            </a:rPr>
            <a:t>Monitoring</a:t>
          </a:r>
          <a:endParaRPr lang="en-US" sz="2300" b="1" kern="1200" dirty="0">
            <a:latin typeface="Calibri" pitchFamily="34" charset="0"/>
            <a:cs typeface="Calibri" pitchFamily="34" charset="0"/>
          </a:endParaRPr>
        </a:p>
      </dsp:txBody>
      <dsp:txXfrm>
        <a:off x="3219602" y="2142450"/>
        <a:ext cx="1421718" cy="1303241"/>
      </dsp:txXfrm>
    </dsp:sp>
    <dsp:sp modelId="{98424744-8DB2-4107-B241-CEED28CDEC2E}">
      <dsp:nvSpPr>
        <dsp:cNvPr id="0" name=""/>
        <dsp:cNvSpPr/>
      </dsp:nvSpPr>
      <dsp:spPr>
        <a:xfrm>
          <a:off x="784909" y="1530321"/>
          <a:ext cx="2369530" cy="2369530"/>
        </a:xfrm>
        <a:prstGeom prst="ellipse">
          <a:avLst/>
        </a:prstGeom>
        <a:gradFill rotWithShape="0">
          <a:gsLst>
            <a:gs pos="0">
              <a:schemeClr val="accent4">
                <a:alpha val="50000"/>
                <a:hueOff val="0"/>
                <a:satOff val="0"/>
                <a:lumOff val="0"/>
                <a:alphaOff val="0"/>
                <a:tint val="1000"/>
                <a:satMod val="100000"/>
              </a:schemeClr>
            </a:gs>
            <a:gs pos="68000">
              <a:schemeClr val="accent4">
                <a:alpha val="50000"/>
                <a:hueOff val="0"/>
                <a:satOff val="0"/>
                <a:lumOff val="0"/>
                <a:alphaOff val="0"/>
                <a:tint val="77000"/>
                <a:satMod val="100000"/>
              </a:schemeClr>
            </a:gs>
            <a:gs pos="81000">
              <a:schemeClr val="accent4">
                <a:alpha val="50000"/>
                <a:hueOff val="0"/>
                <a:satOff val="0"/>
                <a:lumOff val="0"/>
                <a:alphaOff val="0"/>
                <a:tint val="79000"/>
                <a:satMod val="100000"/>
              </a:schemeClr>
            </a:gs>
            <a:gs pos="86000">
              <a:schemeClr val="accent4">
                <a:alpha val="50000"/>
                <a:hueOff val="0"/>
                <a:satOff val="0"/>
                <a:lumOff val="0"/>
                <a:alphaOff val="0"/>
                <a:tint val="73000"/>
                <a:satMod val="100000"/>
              </a:schemeClr>
            </a:gs>
            <a:gs pos="100000">
              <a:schemeClr val="accent4">
                <a:alpha val="50000"/>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latin typeface="Calibri" pitchFamily="34" charset="0"/>
              <a:cs typeface="Calibri" pitchFamily="34" charset="0"/>
            </a:rPr>
            <a:t>Reinforcing</a:t>
          </a:r>
          <a:endParaRPr lang="en-US" sz="2300" b="1" kern="1200" dirty="0">
            <a:latin typeface="Calibri" pitchFamily="34" charset="0"/>
            <a:cs typeface="Calibri" pitchFamily="34" charset="0"/>
          </a:endParaRPr>
        </a:p>
      </dsp:txBody>
      <dsp:txXfrm>
        <a:off x="1008040" y="2142450"/>
        <a:ext cx="1421718" cy="1303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429000" y="8534400"/>
            <a:ext cx="3038475" cy="465137"/>
          </a:xfrm>
          <a:prstGeom prst="rect">
            <a:avLst/>
          </a:prstGeom>
        </p:spPr>
        <p:txBody>
          <a:bodyPr vert="horz" lIns="93891" tIns="46945" rIns="93891" bIns="46945" rtlCol="0" anchor="b"/>
          <a:lstStyle>
            <a:lvl1pPr algn="r">
              <a:defRPr sz="1200">
                <a:latin typeface="Arial" pitchFamily="34" charset="0"/>
              </a:defRPr>
            </a:lvl1pPr>
          </a:lstStyle>
          <a:p>
            <a:pPr>
              <a:defRPr/>
            </a:pPr>
            <a:fld id="{0CC44B0A-21DA-4008-B736-DD24C3312F2E}" type="slidenum">
              <a:rPr lang="en-US"/>
              <a:pPr>
                <a:defRPr/>
              </a:pPr>
              <a:t>‹#›</a:t>
            </a:fld>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B7CE06B-6D47-49A7-8B01-C1E42C277AF6}" type="datetimeFigureOut">
              <a:rPr lang="en-US" smtClean="0"/>
              <a:t>12/21/2016</a:t>
            </a:fld>
            <a:endParaRPr lang="en-US"/>
          </a:p>
        </p:txBody>
      </p:sp>
    </p:spTree>
    <p:extLst>
      <p:ext uri="{BB962C8B-B14F-4D97-AF65-F5344CB8AC3E}">
        <p14:creationId xmlns:p14="http://schemas.microsoft.com/office/powerpoint/2010/main" val="2385066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16425"/>
            <a:ext cx="5143500" cy="4183063"/>
          </a:xfrm>
          <a:prstGeom prst="rect">
            <a:avLst/>
          </a:prstGeom>
          <a:noFill/>
          <a:ln w="12700">
            <a:noFill/>
            <a:miter lim="800000"/>
            <a:headEnd/>
            <a:tailEnd/>
          </a:ln>
          <a:effectLst/>
        </p:spPr>
        <p:txBody>
          <a:bodyPr vert="horz" wrap="square" lIns="94466" tIns="46404" rIns="94466" bIns="46404"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3" name="Rectangle 3"/>
          <p:cNvSpPr>
            <a:spLocks noGrp="1" noRot="1" noChangeAspect="1" noChangeArrowheads="1" noTextEdit="1"/>
          </p:cNvSpPr>
          <p:nvPr>
            <p:ph type="sldImg" idx="2"/>
          </p:nvPr>
        </p:nvSpPr>
        <p:spPr bwMode="auto">
          <a:xfrm>
            <a:off x="1192213" y="703263"/>
            <a:ext cx="462915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ChangeArrowheads="1"/>
          </p:cNvSpPr>
          <p:nvPr/>
        </p:nvSpPr>
        <p:spPr bwMode="auto">
          <a:xfrm>
            <a:off x="6529388" y="8894763"/>
            <a:ext cx="4095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466" tIns="46404" rIns="94466" bIns="46404" anchor="ctr">
            <a:spAutoFit/>
          </a:bodyPr>
          <a:lstStyle/>
          <a:p>
            <a:pPr algn="r" defTabSz="952500" eaLnBrk="0" hangingPunct="0"/>
            <a:fld id="{640F2994-D769-4934-A9A5-C94EE5E50F03}" type="slidenum">
              <a:rPr lang="en-US" sz="1400" i="1">
                <a:solidFill>
                  <a:schemeClr val="tx1"/>
                </a:solidFill>
              </a:rPr>
              <a:pPr algn="r" defTabSz="952500" eaLnBrk="0" hangingPunct="0"/>
              <a:t>‹#›</a:t>
            </a:fld>
            <a:endParaRPr lang="en-US" sz="1400" i="1">
              <a:solidFill>
                <a:schemeClr val="tx1"/>
              </a:solidFill>
            </a:endParaRPr>
          </a:p>
        </p:txBody>
      </p:sp>
    </p:spTree>
    <p:extLst>
      <p:ext uri="{BB962C8B-B14F-4D97-AF65-F5344CB8AC3E}">
        <p14:creationId xmlns:p14="http://schemas.microsoft.com/office/powerpoint/2010/main" val="1452286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90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01379"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04" tIns="45636" rIns="92904" bIns="45636" anchor="b"/>
          <a:lstStyle/>
          <a:p>
            <a:pPr algn="r" eaLnBrk="0" hangingPunct="0">
              <a:spcBef>
                <a:spcPct val="20000"/>
              </a:spcBef>
              <a:buClr>
                <a:schemeClr val="accent2"/>
              </a:buClr>
              <a:buFont typeface="Monotype Sorts" pitchFamily="2" charset="2"/>
              <a:buChar char="y"/>
            </a:pPr>
            <a:r>
              <a:rPr lang="en-US" altLang="en-US" sz="1200">
                <a:solidFill>
                  <a:schemeClr val="tx1"/>
                </a:solidFill>
                <a:latin typeface="Tahoma" pitchFamily="34" charset="0"/>
              </a:rPr>
              <a:t>12</a:t>
            </a:r>
          </a:p>
        </p:txBody>
      </p:sp>
      <p:sp>
        <p:nvSpPr>
          <p:cNvPr id="101380"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01381"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01382" name="Rectangle 6"/>
          <p:cNvSpPr>
            <a:spLocks noGrp="1" noRot="1" noChangeAspect="1" noChangeArrowheads="1" noTextEdit="1"/>
          </p:cNvSpPr>
          <p:nvPr>
            <p:ph type="sldImg"/>
          </p:nvPr>
        </p:nvSpPr>
        <p:spPr>
          <a:xfrm>
            <a:off x="1189038" y="703263"/>
            <a:ext cx="4632325" cy="3475037"/>
          </a:xfrm>
          <a:ln cap="flat"/>
        </p:spPr>
      </p:sp>
      <p:sp>
        <p:nvSpPr>
          <p:cNvPr id="101383" name="Rectangle 7"/>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5636" rIns="92904" bIns="45636"/>
          <a:lstStyle/>
          <a:p>
            <a:endParaRPr lang="en-US" altLang="en-US" smtClean="0">
              <a:latin typeface="Arial" charset="0"/>
            </a:endParaRPr>
          </a:p>
        </p:txBody>
      </p:sp>
    </p:spTree>
    <p:extLst>
      <p:ext uri="{BB962C8B-B14F-4D97-AF65-F5344CB8AC3E}">
        <p14:creationId xmlns:p14="http://schemas.microsoft.com/office/powerpoint/2010/main" val="209830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92213" y="703263"/>
            <a:ext cx="4630737" cy="3473450"/>
          </a:xfrm>
          <a:ln/>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293343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a:solidFill>
                  <a:schemeClr val="tx1"/>
                </a:solidFill>
                <a:latin typeface="Arial" charset="0"/>
                <a:ea typeface="ＭＳ Ｐゴシック" pitchFamily="48" charset="-128"/>
              </a:defRPr>
            </a:lvl1pPr>
            <a:lvl2pPr marL="757066" indent="-291179">
              <a:defRPr sz="2400">
                <a:solidFill>
                  <a:schemeClr val="tx1"/>
                </a:solidFill>
                <a:latin typeface="Arial" charset="0"/>
                <a:ea typeface="ＭＳ Ｐゴシック" pitchFamily="48" charset="-128"/>
              </a:defRPr>
            </a:lvl2pPr>
            <a:lvl3pPr marL="1164717" indent="-232943">
              <a:defRPr sz="2400">
                <a:solidFill>
                  <a:schemeClr val="tx1"/>
                </a:solidFill>
                <a:latin typeface="Arial" charset="0"/>
                <a:ea typeface="ＭＳ Ｐゴシック" pitchFamily="48" charset="-128"/>
              </a:defRPr>
            </a:lvl3pPr>
            <a:lvl4pPr marL="1630604" indent="-232943">
              <a:defRPr sz="2400">
                <a:solidFill>
                  <a:schemeClr val="tx1"/>
                </a:solidFill>
                <a:latin typeface="Arial" charset="0"/>
                <a:ea typeface="ＭＳ Ｐゴシック" pitchFamily="48" charset="-128"/>
              </a:defRPr>
            </a:lvl4pPr>
            <a:lvl5pPr marL="2096491" indent="-232943">
              <a:defRPr sz="2400">
                <a:solidFill>
                  <a:schemeClr val="tx1"/>
                </a:solidFill>
                <a:latin typeface="Arial" charset="0"/>
                <a:ea typeface="ＭＳ Ｐゴシック" pitchFamily="48"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48"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48"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48"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48" charset="-128"/>
              </a:defRPr>
            </a:lvl9pPr>
          </a:lstStyle>
          <a:p>
            <a:fld id="{CF69A4E6-5314-417B-8C04-CF5F647749EC}" type="slidenum">
              <a:rPr lang="en-US" sz="1200"/>
              <a:pPr/>
              <a:t>16</a:t>
            </a:fld>
            <a:endParaRPr lang="en-US" sz="1200"/>
          </a:p>
        </p:txBody>
      </p:sp>
      <p:sp>
        <p:nvSpPr>
          <p:cNvPr id="4099" name="Rectangle 2"/>
          <p:cNvSpPr>
            <a:spLocks noGrp="1" noRot="1" noChangeAspect="1" noChangeArrowheads="1" noTextEdit="1"/>
          </p:cNvSpPr>
          <p:nvPr>
            <p:ph type="sldImg"/>
          </p:nvPr>
        </p:nvSpPr>
        <p:spPr>
          <a:xfrm>
            <a:off x="1181100" y="696913"/>
            <a:ext cx="4648200" cy="348615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48" charset="-128"/>
            </a:endParaRPr>
          </a:p>
        </p:txBody>
      </p:sp>
    </p:spTree>
    <p:extLst>
      <p:ext uri="{BB962C8B-B14F-4D97-AF65-F5344CB8AC3E}">
        <p14:creationId xmlns:p14="http://schemas.microsoft.com/office/powerpoint/2010/main" val="291250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List the areas you defined here.</a:t>
            </a:r>
          </a:p>
        </p:txBody>
      </p:sp>
    </p:spTree>
    <p:extLst>
      <p:ext uri="{BB962C8B-B14F-4D97-AF65-F5344CB8AC3E}">
        <p14:creationId xmlns:p14="http://schemas.microsoft.com/office/powerpoint/2010/main" val="177510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115467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168" tIns="46584" rIns="93168" bIns="46584" anchor="ctr"/>
          <a:lstStyle/>
          <a:p>
            <a:pPr algn="l" defTabSz="931863"/>
            <a:endParaRPr lang="en-US" sz="2400">
              <a:solidFill>
                <a:schemeClr val="tx1"/>
              </a:solidFill>
              <a:latin typeface="Times New Roman" pitchFamily="18" charset="0"/>
            </a:endParaRPr>
          </a:p>
        </p:txBody>
      </p:sp>
      <p:sp>
        <p:nvSpPr>
          <p:cNvPr id="106499"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97" tIns="45290" rIns="92197" bIns="45290" anchor="b"/>
          <a:lstStyle/>
          <a:p>
            <a:pPr algn="r" defTabSz="931863" eaLnBrk="0" hangingPunct="0">
              <a:spcBef>
                <a:spcPct val="20000"/>
              </a:spcBef>
              <a:buClr>
                <a:schemeClr val="accent2"/>
              </a:buClr>
              <a:buFont typeface="Monotype Sorts" pitchFamily="2" charset="2"/>
              <a:buChar char="y"/>
            </a:pPr>
            <a:r>
              <a:rPr lang="en-US" altLang="en-US" sz="1200">
                <a:solidFill>
                  <a:schemeClr val="tx1"/>
                </a:solidFill>
                <a:latin typeface="Tahoma" pitchFamily="34" charset="0"/>
              </a:rPr>
              <a:t>22</a:t>
            </a:r>
          </a:p>
        </p:txBody>
      </p:sp>
      <p:sp>
        <p:nvSpPr>
          <p:cNvPr id="106500"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168" tIns="46584" rIns="93168" bIns="46584" anchor="ctr"/>
          <a:lstStyle/>
          <a:p>
            <a:pPr algn="l" defTabSz="931863"/>
            <a:endParaRPr lang="en-US" sz="2400">
              <a:solidFill>
                <a:schemeClr val="tx1"/>
              </a:solidFill>
              <a:latin typeface="Times New Roman" pitchFamily="18" charset="0"/>
            </a:endParaRPr>
          </a:p>
        </p:txBody>
      </p:sp>
      <p:sp>
        <p:nvSpPr>
          <p:cNvPr id="106501"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168" tIns="46584" rIns="93168" bIns="46584" anchor="ctr"/>
          <a:lstStyle/>
          <a:p>
            <a:pPr algn="l" defTabSz="931863"/>
            <a:endParaRPr lang="en-US" sz="2400">
              <a:solidFill>
                <a:schemeClr val="tx1"/>
              </a:solidFill>
              <a:latin typeface="Times New Roman" pitchFamily="18" charset="0"/>
            </a:endParaRPr>
          </a:p>
        </p:txBody>
      </p:sp>
      <p:sp>
        <p:nvSpPr>
          <p:cNvPr id="106502" name="Rectangle 6"/>
          <p:cNvSpPr>
            <a:spLocks noGrp="1" noRot="1" noChangeAspect="1" noChangeArrowheads="1" noTextEdit="1"/>
          </p:cNvSpPr>
          <p:nvPr>
            <p:ph type="sldImg"/>
          </p:nvPr>
        </p:nvSpPr>
        <p:spPr>
          <a:xfrm>
            <a:off x="1187450" y="703263"/>
            <a:ext cx="4632325" cy="3475037"/>
          </a:xfrm>
          <a:ln cap="flat"/>
        </p:spPr>
      </p:sp>
      <p:sp>
        <p:nvSpPr>
          <p:cNvPr id="106503" name="Rectangle 7"/>
          <p:cNvSpPr>
            <a:spLocks noGrp="1" noChangeArrowheads="1"/>
          </p:cNvSpPr>
          <p:nvPr>
            <p:ph type="body" idx="1"/>
          </p:nvPr>
        </p:nvSpPr>
        <p:spPr>
          <a:xfrm>
            <a:off x="935038" y="4416425"/>
            <a:ext cx="5140325"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5290" rIns="92197" bIns="45290"/>
          <a:lstStyle/>
          <a:p>
            <a:endParaRPr lang="en-US" altLang="en-US" smtClean="0">
              <a:latin typeface="Arial" charset="0"/>
            </a:endParaRPr>
          </a:p>
        </p:txBody>
      </p:sp>
    </p:spTree>
    <p:extLst>
      <p:ext uri="{BB962C8B-B14F-4D97-AF65-F5344CB8AC3E}">
        <p14:creationId xmlns:p14="http://schemas.microsoft.com/office/powerpoint/2010/main" val="90355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92213" y="703263"/>
            <a:ext cx="4630737" cy="3473450"/>
          </a:xfrm>
          <a:ln/>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97404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08547"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04" tIns="45636" rIns="92904" bIns="45636" anchor="b"/>
          <a:lstStyle/>
          <a:p>
            <a:pPr algn="r" eaLnBrk="0" hangingPunct="0">
              <a:spcBef>
                <a:spcPct val="20000"/>
              </a:spcBef>
              <a:buClr>
                <a:schemeClr val="accent2"/>
              </a:buClr>
              <a:buFont typeface="Monotype Sorts" pitchFamily="2" charset="2"/>
              <a:buChar char="y"/>
            </a:pPr>
            <a:r>
              <a:rPr lang="en-US" altLang="en-US" sz="1200">
                <a:solidFill>
                  <a:schemeClr val="tx1"/>
                </a:solidFill>
                <a:latin typeface="Tahoma" pitchFamily="34" charset="0"/>
              </a:rPr>
              <a:t>3</a:t>
            </a:r>
          </a:p>
        </p:txBody>
      </p:sp>
      <p:sp>
        <p:nvSpPr>
          <p:cNvPr id="108548"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08549"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08550" name="Rectangle 6"/>
          <p:cNvSpPr>
            <a:spLocks noGrp="1" noRot="1" noChangeAspect="1" noChangeArrowheads="1" noTextEdit="1"/>
          </p:cNvSpPr>
          <p:nvPr>
            <p:ph type="sldImg"/>
          </p:nvPr>
        </p:nvSpPr>
        <p:spPr>
          <a:xfrm>
            <a:off x="1190625" y="703263"/>
            <a:ext cx="4632325" cy="3475037"/>
          </a:xfrm>
          <a:ln cap="flat"/>
        </p:spPr>
      </p:sp>
      <p:sp>
        <p:nvSpPr>
          <p:cNvPr id="108551" name="Rectangle 7"/>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5636" rIns="92904" bIns="45636"/>
          <a:lstStyle/>
          <a:p>
            <a:endParaRPr lang="en-US" altLang="en-US" smtClean="0">
              <a:latin typeface="Arial" charset="0"/>
            </a:endParaRPr>
          </a:p>
        </p:txBody>
      </p:sp>
    </p:spTree>
    <p:extLst>
      <p:ext uri="{BB962C8B-B14F-4D97-AF65-F5344CB8AC3E}">
        <p14:creationId xmlns:p14="http://schemas.microsoft.com/office/powerpoint/2010/main" val="90709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92213" y="703263"/>
            <a:ext cx="4630737" cy="3473450"/>
          </a:xfrm>
          <a:ln/>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106351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92213" y="703263"/>
            <a:ext cx="4630737" cy="3473450"/>
          </a:xfrm>
          <a:ln/>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137082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1363621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92213" y="703263"/>
            <a:ext cx="4630737" cy="3473450"/>
          </a:xfrm>
          <a:ln/>
        </p:spPr>
      </p:sp>
      <p:sp>
        <p:nvSpPr>
          <p:cNvPr id="114691" name="Notes Placeholder 2"/>
          <p:cNvSpPr>
            <a:spLocks noGrp="1"/>
          </p:cNvSpPr>
          <p:nvPr>
            <p:ph type="body" idx="1"/>
          </p:nvPr>
        </p:nvSpPr>
        <p:spPr>
          <a:xfrm>
            <a:off x="933450" y="4418013"/>
            <a:ext cx="514350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9" tIns="46047" rIns="93739" bIns="46047"/>
          <a:lstStyle/>
          <a:p>
            <a:endParaRPr lang="en-US" smtClean="0">
              <a:latin typeface="Arial" charset="0"/>
            </a:endParaRPr>
          </a:p>
        </p:txBody>
      </p:sp>
    </p:spTree>
    <p:extLst>
      <p:ext uri="{BB962C8B-B14F-4D97-AF65-F5344CB8AC3E}">
        <p14:creationId xmlns:p14="http://schemas.microsoft.com/office/powerpoint/2010/main" val="149431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92213" y="703263"/>
            <a:ext cx="4630737" cy="3473450"/>
          </a:xfrm>
          <a:ln/>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28228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92213" y="703263"/>
            <a:ext cx="4630737" cy="3473450"/>
          </a:xfrm>
          <a:ln/>
        </p:spPr>
      </p:sp>
      <p:sp>
        <p:nvSpPr>
          <p:cNvPr id="119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155088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92213" y="703263"/>
            <a:ext cx="4630737" cy="3473450"/>
          </a:xfrm>
          <a:ln/>
        </p:spPr>
      </p:sp>
      <p:sp>
        <p:nvSpPr>
          <p:cNvPr id="1208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dirty="0" smtClean="0">
              <a:latin typeface="Arial" charset="0"/>
            </a:endParaRPr>
          </a:p>
        </p:txBody>
      </p:sp>
    </p:spTree>
    <p:extLst>
      <p:ext uri="{BB962C8B-B14F-4D97-AF65-F5344CB8AC3E}">
        <p14:creationId xmlns:p14="http://schemas.microsoft.com/office/powerpoint/2010/main" val="108470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274635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22883"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04" tIns="45636" rIns="92904" bIns="45636" anchor="b"/>
          <a:lstStyle/>
          <a:p>
            <a:pPr algn="r" eaLnBrk="0" hangingPunct="0">
              <a:spcBef>
                <a:spcPct val="20000"/>
              </a:spcBef>
              <a:buClr>
                <a:schemeClr val="accent2"/>
              </a:buClr>
              <a:buFont typeface="Monotype Sorts" pitchFamily="2" charset="2"/>
              <a:buChar char="y"/>
            </a:pPr>
            <a:r>
              <a:rPr lang="en-US" altLang="en-US" sz="1200">
                <a:solidFill>
                  <a:schemeClr val="tx1"/>
                </a:solidFill>
                <a:latin typeface="Tahoma" pitchFamily="34" charset="0"/>
              </a:rPr>
              <a:t>4</a:t>
            </a:r>
          </a:p>
        </p:txBody>
      </p:sp>
      <p:sp>
        <p:nvSpPr>
          <p:cNvPr id="122884"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22885"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22886" name="Rectangle 6"/>
          <p:cNvSpPr>
            <a:spLocks noGrp="1" noRot="1" noChangeAspect="1" noChangeArrowheads="1" noTextEdit="1"/>
          </p:cNvSpPr>
          <p:nvPr>
            <p:ph type="sldImg"/>
          </p:nvPr>
        </p:nvSpPr>
        <p:spPr>
          <a:xfrm>
            <a:off x="1189038" y="703263"/>
            <a:ext cx="4632325" cy="3475037"/>
          </a:xfrm>
          <a:ln cap="flat"/>
        </p:spPr>
      </p:sp>
      <p:sp>
        <p:nvSpPr>
          <p:cNvPr id="122887" name="Rectangle 7"/>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5636" rIns="92904" bIns="45636"/>
          <a:lstStyle/>
          <a:p>
            <a:endParaRPr lang="en-US" altLang="en-US" dirty="0" smtClean="0">
              <a:latin typeface="Arial" charset="0"/>
            </a:endParaRPr>
          </a:p>
        </p:txBody>
      </p:sp>
    </p:spTree>
    <p:extLst>
      <p:ext uri="{BB962C8B-B14F-4D97-AF65-F5344CB8AC3E}">
        <p14:creationId xmlns:p14="http://schemas.microsoft.com/office/powerpoint/2010/main" val="1995749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3127724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charset="0"/>
            </a:endParaRPr>
          </a:p>
        </p:txBody>
      </p:sp>
      <p:sp>
        <p:nvSpPr>
          <p:cNvPr id="124932"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1" tIns="46945" rIns="93891" bIns="46945"/>
          <a:lstStyle>
            <a:lvl1pPr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eaLnBrk="1" hangingPunct="1"/>
            <a:fld id="{27BE4BDE-B079-486B-889A-BDB5D72441BC}" type="slidenum">
              <a:rPr lang="en-US"/>
              <a:pPr eaLnBrk="1" hangingPunct="1"/>
              <a:t>46</a:t>
            </a:fld>
            <a:endParaRPr lang="en-US"/>
          </a:p>
        </p:txBody>
      </p:sp>
    </p:spTree>
    <p:extLst>
      <p:ext uri="{BB962C8B-B14F-4D97-AF65-F5344CB8AC3E}">
        <p14:creationId xmlns:p14="http://schemas.microsoft.com/office/powerpoint/2010/main" val="2507718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82688" y="696913"/>
            <a:ext cx="4646612" cy="3486150"/>
          </a:xfrm>
          <a:ln/>
        </p:spPr>
      </p:sp>
      <p:sp>
        <p:nvSpPr>
          <p:cNvPr id="125955" name="Notes Placeholder 2"/>
          <p:cNvSpPr>
            <a:spLocks noGrp="1"/>
          </p:cNvSpPr>
          <p:nvPr>
            <p:ph type="body" idx="1"/>
          </p:nvPr>
        </p:nvSpPr>
        <p:spPr>
          <a:xfrm>
            <a:off x="701675" y="4414838"/>
            <a:ext cx="5607050"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1" tIns="46945" rIns="93891" bIns="46945"/>
          <a:lstStyle/>
          <a:p>
            <a:pPr eaLnBrk="1" hangingPunct="1">
              <a:spcBef>
                <a:spcPct val="0"/>
              </a:spcBef>
            </a:pPr>
            <a:endParaRPr lang="en-US" smtClean="0">
              <a:latin typeface="Arial" charset="0"/>
            </a:endParaRPr>
          </a:p>
        </p:txBody>
      </p:sp>
      <p:sp>
        <p:nvSpPr>
          <p:cNvPr id="21508" name="Slide Number Placeholder 3"/>
          <p:cNvSpPr txBox="1">
            <a:spLocks noGrp="1"/>
          </p:cNvSpPr>
          <p:nvPr/>
        </p:nvSpPr>
        <p:spPr bwMode="auto">
          <a:xfrm>
            <a:off x="3970338" y="8829675"/>
            <a:ext cx="3038475" cy="465138"/>
          </a:xfrm>
          <a:prstGeom prst="rect">
            <a:avLst/>
          </a:prstGeom>
          <a:noFill/>
          <a:ln>
            <a:miter lim="800000"/>
            <a:headEnd/>
            <a:tailEnd/>
          </a:ln>
        </p:spPr>
        <p:txBody>
          <a:bodyPr lIns="93891" tIns="46945" rIns="93891" bIns="46945" anchor="b"/>
          <a:lstStyle/>
          <a:p>
            <a:pPr algn="r">
              <a:defRPr/>
            </a:pPr>
            <a:fld id="{EDE1611D-1F13-437B-9BAB-29778B3AC6A2}" type="slidenum">
              <a:rPr lang="en-US" sz="1200">
                <a:solidFill>
                  <a:schemeClr val="tx1"/>
                </a:solidFill>
                <a:latin typeface="+mn-lt"/>
              </a:rPr>
              <a:pPr algn="r">
                <a:defRPr/>
              </a:pPr>
              <a:t>50</a:t>
            </a:fld>
            <a:endParaRPr lang="en-US" sz="1200" dirty="0">
              <a:solidFill>
                <a:schemeClr val="tx1"/>
              </a:solidFill>
              <a:latin typeface="+mn-lt"/>
            </a:endParaRPr>
          </a:p>
        </p:txBody>
      </p:sp>
    </p:spTree>
    <p:extLst>
      <p:ext uri="{BB962C8B-B14F-4D97-AF65-F5344CB8AC3E}">
        <p14:creationId xmlns:p14="http://schemas.microsoft.com/office/powerpoint/2010/main" val="3932566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192213" y="703263"/>
            <a:ext cx="4630737" cy="3473450"/>
          </a:xfrm>
          <a:ln/>
        </p:spPr>
      </p:sp>
      <p:sp>
        <p:nvSpPr>
          <p:cNvPr id="1269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39588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873125" y="4322763"/>
            <a:ext cx="5141913"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a:p>
            <a:r>
              <a:rPr lang="en-US" smtClean="0">
                <a:latin typeface="Arial" charset="0"/>
              </a:rPr>
              <a:t> </a:t>
            </a:r>
          </a:p>
          <a:p>
            <a:endParaRPr lang="en-US" smtClean="0">
              <a:latin typeface="Arial" charset="0"/>
            </a:endParaRPr>
          </a:p>
        </p:txBody>
      </p:sp>
    </p:spTree>
    <p:extLst>
      <p:ext uri="{BB962C8B-B14F-4D97-AF65-F5344CB8AC3E}">
        <p14:creationId xmlns:p14="http://schemas.microsoft.com/office/powerpoint/2010/main" val="1663971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28003"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04" tIns="45636" rIns="92904" bIns="45636" anchor="b"/>
          <a:lstStyle/>
          <a:p>
            <a:pPr algn="r" eaLnBrk="0" hangingPunct="0">
              <a:spcBef>
                <a:spcPct val="20000"/>
              </a:spcBef>
              <a:buClr>
                <a:schemeClr val="accent2"/>
              </a:buClr>
              <a:buFont typeface="Monotype Sorts" pitchFamily="2" charset="2"/>
              <a:buChar char="y"/>
            </a:pPr>
            <a:r>
              <a:rPr lang="en-US" altLang="en-US" sz="1200">
                <a:solidFill>
                  <a:schemeClr val="tx1"/>
                </a:solidFill>
                <a:latin typeface="Tahoma" pitchFamily="34" charset="0"/>
              </a:rPr>
              <a:t>4</a:t>
            </a:r>
          </a:p>
        </p:txBody>
      </p:sp>
      <p:sp>
        <p:nvSpPr>
          <p:cNvPr id="128004"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28005"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81" tIns="46940" rIns="93881" bIns="46940" anchor="ctr"/>
          <a:lstStyle/>
          <a:p>
            <a:pPr algn="l"/>
            <a:endParaRPr lang="en-US" sz="2400" b="1">
              <a:solidFill>
                <a:schemeClr val="tx1"/>
              </a:solidFill>
              <a:latin typeface="Times New Roman" pitchFamily="18" charset="0"/>
            </a:endParaRPr>
          </a:p>
        </p:txBody>
      </p:sp>
      <p:sp>
        <p:nvSpPr>
          <p:cNvPr id="128006" name="Rectangle 6"/>
          <p:cNvSpPr>
            <a:spLocks noGrp="1" noRot="1" noChangeAspect="1" noChangeArrowheads="1" noTextEdit="1"/>
          </p:cNvSpPr>
          <p:nvPr>
            <p:ph type="sldImg"/>
          </p:nvPr>
        </p:nvSpPr>
        <p:spPr>
          <a:xfrm>
            <a:off x="1189038" y="703263"/>
            <a:ext cx="4632325" cy="3475037"/>
          </a:xfrm>
          <a:ln cap="flat"/>
        </p:spPr>
      </p:sp>
      <p:sp>
        <p:nvSpPr>
          <p:cNvPr id="128007" name="Rectangle 7"/>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5636" rIns="92904" bIns="45636"/>
          <a:lstStyle/>
          <a:p>
            <a:endParaRPr lang="en-US" altLang="en-US" dirty="0" smtClean="0">
              <a:latin typeface="Arial" charset="0"/>
            </a:endParaRPr>
          </a:p>
        </p:txBody>
      </p:sp>
    </p:spTree>
    <p:extLst>
      <p:ext uri="{BB962C8B-B14F-4D97-AF65-F5344CB8AC3E}">
        <p14:creationId xmlns:p14="http://schemas.microsoft.com/office/powerpoint/2010/main" val="377301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82688" y="696913"/>
            <a:ext cx="4646612" cy="3486150"/>
          </a:xfrm>
          <a:ln/>
        </p:spPr>
      </p:sp>
      <p:sp>
        <p:nvSpPr>
          <p:cNvPr id="129027" name="Notes Placeholder 2"/>
          <p:cNvSpPr>
            <a:spLocks noGrp="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lstStyle/>
          <a:p>
            <a:pPr eaLnBrk="1" hangingPunct="1">
              <a:spcBef>
                <a:spcPct val="0"/>
              </a:spcBef>
            </a:pPr>
            <a:endParaRPr lang="en-US" dirty="0" smtClean="0">
              <a:latin typeface="Arial" charset="0"/>
            </a:endParaRPr>
          </a:p>
        </p:txBody>
      </p:sp>
      <p:sp>
        <p:nvSpPr>
          <p:cNvPr id="12902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algn="r" eaLnBrk="1" hangingPunct="1"/>
            <a:fld id="{74F63632-E01D-4B49-91E7-537E0B1A3A0D}" type="slidenum">
              <a:rPr lang="en-US" sz="1200">
                <a:solidFill>
                  <a:schemeClr val="tx1"/>
                </a:solidFill>
                <a:latin typeface="Calibri" pitchFamily="34" charset="0"/>
              </a:rPr>
              <a:pPr algn="r" eaLnBrk="1" hangingPunct="1"/>
              <a:t>57</a:t>
            </a:fld>
            <a:endParaRPr lang="en-US" sz="1200">
              <a:solidFill>
                <a:schemeClr val="tx1"/>
              </a:solidFill>
              <a:latin typeface="Calibri" pitchFamily="34" charset="0"/>
            </a:endParaRPr>
          </a:p>
        </p:txBody>
      </p:sp>
    </p:spTree>
    <p:extLst>
      <p:ext uri="{BB962C8B-B14F-4D97-AF65-F5344CB8AC3E}">
        <p14:creationId xmlns:p14="http://schemas.microsoft.com/office/powerpoint/2010/main" val="970893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92213" y="703263"/>
            <a:ext cx="4630737" cy="3473450"/>
          </a:xfrm>
          <a:ln/>
        </p:spPr>
      </p:sp>
      <p:sp>
        <p:nvSpPr>
          <p:cNvPr id="1300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6" tIns="46399" rIns="94456" bIns="46399"/>
          <a:lstStyle/>
          <a:p>
            <a:endParaRPr lang="en-US" smtClean="0">
              <a:latin typeface="Arial" charset="0"/>
            </a:endParaRPr>
          </a:p>
        </p:txBody>
      </p:sp>
    </p:spTree>
    <p:extLst>
      <p:ext uri="{BB962C8B-B14F-4D97-AF65-F5344CB8AC3E}">
        <p14:creationId xmlns:p14="http://schemas.microsoft.com/office/powerpoint/2010/main" val="2583163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92213" y="703263"/>
            <a:ext cx="4630737" cy="3473450"/>
          </a:xfrm>
          <a:ln/>
        </p:spPr>
      </p:sp>
      <p:sp>
        <p:nvSpPr>
          <p:cNvPr id="131075" name="Rectangle 3"/>
          <p:cNvSpPr>
            <a:spLocks noGrp="1" noChangeArrowheads="1"/>
          </p:cNvSpPr>
          <p:nvPr>
            <p:ph type="body" idx="1"/>
          </p:nvPr>
        </p:nvSpPr>
        <p:spPr>
          <a:xfrm>
            <a:off x="873125" y="4322763"/>
            <a:ext cx="5141913"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268705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2213" y="703263"/>
            <a:ext cx="4630737" cy="3473450"/>
          </a:xfrm>
          <a:ln/>
        </p:spPr>
      </p:sp>
      <p:sp>
        <p:nvSpPr>
          <p:cNvPr id="95235" name="Rectangle 3"/>
          <p:cNvSpPr>
            <a:spLocks noGrp="1" noChangeArrowheads="1"/>
          </p:cNvSpPr>
          <p:nvPr>
            <p:ph type="body" idx="1"/>
          </p:nvPr>
        </p:nvSpPr>
        <p:spPr>
          <a:xfrm>
            <a:off x="873125" y="4322763"/>
            <a:ext cx="5141913"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129046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latin typeface="Arial" charset="0"/>
            </a:endParaRPr>
          </a:p>
        </p:txBody>
      </p:sp>
      <p:sp>
        <p:nvSpPr>
          <p:cNvPr id="96260"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eaLnBrk="1" hangingPunct="1"/>
            <a:fld id="{64567D0B-AD2F-4528-B595-C80E13535CA2}" type="slidenum">
              <a:rPr lang="en-US"/>
              <a:pPr eaLnBrk="1" hangingPunct="1"/>
              <a:t>6</a:t>
            </a:fld>
            <a:endParaRPr lang="en-US"/>
          </a:p>
        </p:txBody>
      </p:sp>
    </p:spTree>
    <p:extLst>
      <p:ext uri="{BB962C8B-B14F-4D97-AF65-F5344CB8AC3E}">
        <p14:creationId xmlns:p14="http://schemas.microsoft.com/office/powerpoint/2010/main" val="263895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151143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81000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6163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latin typeface="Arial" charset="0"/>
            </a:endParaRPr>
          </a:p>
        </p:txBody>
      </p:sp>
      <p:sp>
        <p:nvSpPr>
          <p:cNvPr id="100356"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eaLnBrk="1" hangingPunct="1"/>
            <a:fld id="{D8DA22DA-FF4A-4676-AF3B-4C67C7DD0C4D}" type="slidenum">
              <a:rPr lang="en-US"/>
              <a:pPr eaLnBrk="1" hangingPunct="1"/>
              <a:t>11</a:t>
            </a:fld>
            <a:endParaRPr lang="en-US"/>
          </a:p>
        </p:txBody>
      </p:sp>
    </p:spTree>
    <p:extLst>
      <p:ext uri="{BB962C8B-B14F-4D97-AF65-F5344CB8AC3E}">
        <p14:creationId xmlns:p14="http://schemas.microsoft.com/office/powerpoint/2010/main" val="141091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1440" y="101600"/>
            <a:ext cx="8961120" cy="6664960"/>
          </a:xfrm>
          <a:prstGeom prst="roundRect">
            <a:avLst>
              <a:gd name="adj" fmla="val 1735"/>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a:solidFill>
            <a:schemeClr val="accent1">
              <a:lumMod val="20000"/>
              <a:lumOff val="80000"/>
            </a:schemeClr>
          </a:solidFill>
        </p:spPr>
        <p:txBody>
          <a:bodyPr/>
          <a:lstStyle/>
          <a:p>
            <a:r>
              <a:rPr lang="en-US" smtClean="0"/>
              <a:t>Click to edit Master title style</a:t>
            </a:r>
            <a:endParaRPr/>
          </a:p>
        </p:txBody>
      </p:sp>
    </p:spTree>
    <p:extLst>
      <p:ext uri="{BB962C8B-B14F-4D97-AF65-F5344CB8AC3E}">
        <p14:creationId xmlns:p14="http://schemas.microsoft.com/office/powerpoint/2010/main" val="3014142372"/>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a:solidFill>
            <a:schemeClr val="accent1">
              <a:lumMod val="20000"/>
              <a:lumOff val="80000"/>
            </a:schemeClr>
          </a:solidFill>
        </p:spPr>
        <p:txBody>
          <a:bodyPr/>
          <a:lstStyle/>
          <a:p>
            <a:r>
              <a:rPr lang="en-US" smtClean="0"/>
              <a:t>Click to edit Master title style</a:t>
            </a:r>
            <a:endParaRPr/>
          </a:p>
        </p:txBody>
      </p:sp>
    </p:spTree>
    <p:extLst>
      <p:ext uri="{BB962C8B-B14F-4D97-AF65-F5344CB8AC3E}">
        <p14:creationId xmlns:p14="http://schemas.microsoft.com/office/powerpoint/2010/main" val="32678078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Ci3T_Model">
    <p:spTree>
      <p:nvGrpSpPr>
        <p:cNvPr id="1" name=""/>
        <p:cNvGrpSpPr/>
        <p:nvPr/>
      </p:nvGrpSpPr>
      <p:grpSpPr>
        <a:xfrm>
          <a:off x="0" y="0"/>
          <a:ext cx="0" cy="0"/>
          <a:chOff x="0" y="0"/>
          <a:chExt cx="0" cy="0"/>
        </a:xfrm>
      </p:grpSpPr>
      <p:sp>
        <p:nvSpPr>
          <p:cNvPr id="19"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p:cNvCxnSpPr/>
          <p:nvPr userDrawn="1"/>
        </p:nvCxnSpPr>
        <p:spPr>
          <a:xfrm>
            <a:off x="1083406" y="5947646"/>
            <a:ext cx="6995160" cy="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3365942"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5762778"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sp>
        <p:nvSpPr>
          <p:cNvPr id="25" name="Domains"/>
          <p:cNvSpPr txBox="1"/>
          <p:nvPr userDrawn="1"/>
        </p:nvSpPr>
        <p:spPr>
          <a:xfrm>
            <a:off x="423333" y="6096000"/>
            <a:ext cx="8297334" cy="66941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41463" algn="ctr"/>
                <a:tab pos="2851150" algn="ctr"/>
                <a:tab pos="4056063" algn="ctr"/>
                <a:tab pos="5253038" algn="ctr"/>
                <a:tab pos="6570663" algn="ctr"/>
              </a:tabLst>
              <a:defRPr/>
            </a:pPr>
            <a:r>
              <a:rPr kumimoji="0" 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rPr>
              <a:t>	Academic	</a:t>
            </a:r>
            <a:r>
              <a:rPr kumimoji="0" lang="en-US" sz="1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rPr>
              <a:t>◇</a:t>
            </a:r>
            <a:r>
              <a:rPr kumimoji="0" 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rPr>
              <a:t>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rPr>
              <a:t>Behavioral	</a:t>
            </a:r>
            <a:r>
              <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rPr>
              <a:t>◇</a:t>
            </a:r>
            <a:r>
              <a:rPr kumimoji="0" 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charset="0"/>
              </a:rPr>
              <a:t>	Social</a:t>
            </a:r>
          </a:p>
          <a:p>
            <a:pPr marL="0" marR="0" lvl="0" indent="0" algn="l" defTabSz="914400" rtl="0" eaLnBrk="1" fontAlgn="auto" latinLnBrk="0" hangingPunct="1">
              <a:lnSpc>
                <a:spcPct val="75000"/>
              </a:lnSpc>
              <a:spcBef>
                <a:spcPts val="0"/>
              </a:spcBef>
              <a:spcAft>
                <a:spcPts val="0"/>
              </a:spcAft>
              <a:buClrTx/>
              <a:buSzTx/>
              <a:buFontTx/>
              <a:buNone/>
              <a:tabLst>
                <a:tab pos="1541463" algn="ctr"/>
                <a:tab pos="4056063" algn="ctr"/>
                <a:tab pos="6570663" algn="ct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charset="0"/>
              </a:rPr>
              <a:t>	</a:t>
            </a:r>
            <a:r>
              <a:rPr kumimoji="0" lang="en-US" sz="1800" b="0"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Arial" charset="0"/>
              </a:rPr>
              <a:t>Validated Curricula	PBIS Framework	Validated Curricula</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charset="0"/>
            </a:endParaRPr>
          </a:p>
        </p:txBody>
      </p:sp>
      <p:sp>
        <p:nvSpPr>
          <p:cNvPr id="26" name="Goal 3"/>
          <p:cNvSpPr/>
          <p:nvPr userDrawn="1"/>
        </p:nvSpPr>
        <p:spPr>
          <a:xfrm flipH="1">
            <a:off x="5640572" y="805649"/>
            <a:ext cx="3485321"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E7E6E6"/>
                </a:solidFill>
                <a:effectLst/>
                <a:uLnTx/>
                <a:uFillTx/>
                <a:latin typeface="Calibri" panose="020F0502020204030204"/>
                <a:ea typeface="+mn-ea"/>
                <a:cs typeface="+mn-cs"/>
              </a:rPr>
              <a:t>Goal: Reduce Harm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Specialized individual </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systems</a:t>
            </a:r>
            <a:b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       for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students with </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high risk</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Goal 2"/>
          <p:cNvSpPr/>
          <p:nvPr userDrawn="1"/>
        </p:nvSpPr>
        <p:spPr>
          <a:xfrm rot="10800000" flipH="1" flipV="1">
            <a:off x="13625" y="1858317"/>
            <a:ext cx="3072384"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E7E6E6"/>
                </a:solidFill>
                <a:effectLst/>
                <a:uLnTx/>
                <a:uFillTx/>
                <a:latin typeface="Calibri" panose="020F0502020204030204"/>
                <a:ea typeface="+mn-ea"/>
                <a:cs typeface="Arial" charset="0"/>
              </a:rPr>
              <a:t>Goal: Reverse Harm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charset="0"/>
              </a:rPr>
              <a:t>Specialized group systems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charset="0"/>
              </a:rPr>
              <a:t>for students </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at risk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Goal 1"/>
          <p:cNvSpPr/>
          <p:nvPr userDrawn="1"/>
        </p:nvSpPr>
        <p:spPr>
          <a:xfrm flipH="1">
            <a:off x="5314152" y="3740744"/>
            <a:ext cx="3813048"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E7E6E6"/>
                </a:solidFill>
                <a:effectLst/>
                <a:uLnTx/>
                <a:uFillTx/>
                <a:latin typeface="Calibri" panose="020F0502020204030204"/>
                <a:ea typeface="+mn-ea"/>
                <a:cs typeface="+mn-cs"/>
              </a:rPr>
              <a:t>Goal: Prevent Harm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School/classroom-wide systems for all students, staff, &amp; </a:t>
            </a: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settings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er 3"/>
          <p:cNvSpPr txBox="1">
            <a:spLocks noChangeArrowheads="1"/>
          </p:cNvSpPr>
          <p:nvPr userDrawn="1"/>
        </p:nvSpPr>
        <p:spPr bwMode="auto">
          <a:xfrm>
            <a:off x="2635045" y="1126204"/>
            <a:ext cx="38100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charset="0"/>
              </a:rPr>
              <a:t>Tier 3</a:t>
            </a:r>
          </a:p>
          <a:p>
            <a:pPr marL="0" marR="0" lvl="0" indent="0" algn="ctr" defTabSz="914400" rtl="0" eaLnBrk="1" fontAlgn="base" latinLnBrk="0" hangingPunct="1">
              <a:lnSpc>
                <a:spcPct val="75000"/>
              </a:lnSpc>
              <a:spcBef>
                <a:spcPct val="0"/>
              </a:spcBef>
              <a:spcAft>
                <a:spcPct val="0"/>
              </a:spcAft>
              <a:buClrTx/>
              <a:buSzTx/>
              <a:buFontTx/>
              <a:buNone/>
              <a:tabLst/>
              <a:defRPr/>
            </a:pPr>
            <a:r>
              <a:rPr kumimoji="0" lang="en-US" sz="24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charset="0"/>
              </a:rPr>
              <a:t>Tertiary Prevention  (</a:t>
            </a:r>
            <a:r>
              <a:rPr kumimoji="0" lang="en-US" sz="2400" b="1" i="0" u="none" strike="noStrike" kern="1200" cap="none" spc="0" normalizeH="0" baseline="0" noProof="0" dirty="0">
                <a:ln w="3175">
                  <a:solidFill>
                    <a:prstClr val="white">
                      <a:alpha val="70000"/>
                    </a:prstClr>
                  </a:solidFill>
                </a:ln>
                <a:solidFill>
                  <a:prstClr val="black"/>
                </a:solidFill>
                <a:effectLst/>
                <a:uLnTx/>
                <a:uFillTx/>
                <a:latin typeface="Calibri" pitchFamily="-109" charset="0"/>
                <a:ea typeface="+mn-ea"/>
                <a:cs typeface="Arial" panose="020B0604020202020204" pitchFamily="34" charset="0"/>
              </a:rPr>
              <a:t>≈5</a:t>
            </a:r>
            <a:r>
              <a:rPr kumimoji="0" lang="en-US" sz="24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panose="020B0604020202020204" pitchFamily="34" charset="0"/>
              </a:rPr>
              <a:t>%</a:t>
            </a:r>
            <a:r>
              <a:rPr kumimoji="0" lang="en-US" sz="24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charset="0"/>
              </a:rPr>
              <a:t>)</a:t>
            </a:r>
          </a:p>
        </p:txBody>
      </p:sp>
      <p:sp>
        <p:nvSpPr>
          <p:cNvPr id="30" name="Tier 2"/>
          <p:cNvSpPr txBox="1">
            <a:spLocks noChangeArrowheads="1"/>
          </p:cNvSpPr>
          <p:nvPr userDrawn="1"/>
        </p:nvSpPr>
        <p:spPr bwMode="auto">
          <a:xfrm>
            <a:off x="2476500" y="2301968"/>
            <a:ext cx="4191000" cy="83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w="3175">
                  <a:solidFill>
                    <a:prstClr val="white"/>
                  </a:solidFill>
                </a:ln>
                <a:solidFill>
                  <a:prstClr val="black"/>
                </a:solidFill>
                <a:effectLst/>
                <a:uLnTx/>
                <a:uFillTx/>
                <a:latin typeface="Calibri" pitchFamily="-109" charset="0"/>
                <a:ea typeface="+mn-ea"/>
                <a:cs typeface="Arial" charset="0"/>
              </a:rPr>
              <a:t>Tier 2</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smtClean="0">
                <a:ln w="3175">
                  <a:solidFill>
                    <a:prstClr val="white"/>
                  </a:solidFill>
                </a:ln>
                <a:solidFill>
                  <a:prstClr val="black"/>
                </a:solidFill>
                <a:effectLst/>
                <a:uLnTx/>
                <a:uFillTx/>
                <a:latin typeface="Calibri" pitchFamily="-109" charset="0"/>
                <a:ea typeface="+mn-ea"/>
                <a:cs typeface="Arial" charset="0"/>
              </a:rPr>
              <a:t>Secondary Prevention (</a:t>
            </a:r>
            <a:r>
              <a:rPr kumimoji="0" lang="en-US" sz="2400" b="1" i="0" u="none" strike="noStrike" kern="1200" cap="none" spc="0" normalizeH="0" baseline="0" noProof="0" dirty="0">
                <a:ln w="3175">
                  <a:solidFill>
                    <a:prstClr val="white"/>
                  </a:solidFill>
                </a:ln>
                <a:solidFill>
                  <a:prstClr val="black"/>
                </a:solidFill>
                <a:effectLst/>
                <a:uLnTx/>
                <a:uFillTx/>
                <a:latin typeface="Calibri" pitchFamily="-109" charset="0"/>
                <a:ea typeface="+mn-ea"/>
                <a:cs typeface="Arial" panose="020B0604020202020204" pitchFamily="34" charset="0"/>
              </a:rPr>
              <a:t>≈15</a:t>
            </a:r>
            <a:r>
              <a:rPr kumimoji="0" lang="en-US" sz="2400" b="1" i="0" u="none" strike="noStrike" kern="1200" cap="none" spc="0" normalizeH="0" baseline="0" noProof="0" dirty="0" smtClean="0">
                <a:ln w="3175">
                  <a:solidFill>
                    <a:prstClr val="white"/>
                  </a:solidFill>
                </a:ln>
                <a:solidFill>
                  <a:prstClr val="black"/>
                </a:solidFill>
                <a:effectLst/>
                <a:uLnTx/>
                <a:uFillTx/>
                <a:latin typeface="Calibri" pitchFamily="-109" charset="0"/>
                <a:ea typeface="+mn-ea"/>
                <a:cs typeface="Arial" panose="020B0604020202020204" pitchFamily="34" charset="0"/>
              </a:rPr>
              <a:t>%</a:t>
            </a:r>
            <a:r>
              <a:rPr kumimoji="0" lang="en-US" sz="2400" b="1" i="0" u="none" strike="noStrike" kern="1200" cap="none" spc="0" normalizeH="0" baseline="0" noProof="0" dirty="0" smtClean="0">
                <a:ln w="3175">
                  <a:solidFill>
                    <a:prstClr val="white"/>
                  </a:solidFill>
                </a:ln>
                <a:solidFill>
                  <a:prstClr val="black"/>
                </a:solidFill>
                <a:effectLst/>
                <a:uLnTx/>
                <a:uFillTx/>
                <a:latin typeface="Calibri" pitchFamily="-109" charset="0"/>
                <a:ea typeface="+mn-ea"/>
                <a:cs typeface="Arial" charset="0"/>
              </a:rPr>
              <a:t>) </a:t>
            </a:r>
          </a:p>
        </p:txBody>
      </p:sp>
      <p:sp>
        <p:nvSpPr>
          <p:cNvPr id="31" name="Tier 1"/>
          <p:cNvSpPr txBox="1">
            <a:spLocks noChangeArrowheads="1"/>
          </p:cNvSpPr>
          <p:nvPr userDrawn="1"/>
        </p:nvSpPr>
        <p:spPr bwMode="auto">
          <a:xfrm>
            <a:off x="2476500" y="4600925"/>
            <a:ext cx="4191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charset="0"/>
              </a:rPr>
              <a:t>Tier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charset="0"/>
              </a:rPr>
              <a:t>Primary Prevention (</a:t>
            </a:r>
            <a:r>
              <a:rPr kumimoji="0" lang="en-US" sz="2400" b="1" i="0" u="none" strike="noStrike" kern="1200" cap="none" spc="0" normalizeH="0" baseline="0" noProof="0" dirty="0">
                <a:ln w="3175">
                  <a:solidFill>
                    <a:prstClr val="white">
                      <a:alpha val="70000"/>
                    </a:prstClr>
                  </a:solidFill>
                </a:ln>
                <a:solidFill>
                  <a:prstClr val="black"/>
                </a:solidFill>
                <a:effectLst/>
                <a:uLnTx/>
                <a:uFillTx/>
                <a:latin typeface="Calibri" pitchFamily="-109" charset="0"/>
                <a:ea typeface="+mn-ea"/>
                <a:cs typeface="Arial" panose="020B0604020202020204" pitchFamily="34" charset="0"/>
              </a:rPr>
              <a:t>≈80</a:t>
            </a:r>
            <a:r>
              <a:rPr kumimoji="0" lang="en-US" sz="24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panose="020B0604020202020204" pitchFamily="34" charset="0"/>
              </a:rPr>
              <a:t>%</a:t>
            </a:r>
            <a:r>
              <a:rPr kumimoji="0" lang="en-US" sz="2400" b="1" i="0" u="none" strike="noStrike" kern="1200" cap="none" spc="0" normalizeH="0" baseline="0" noProof="0" dirty="0" smtClean="0">
                <a:ln w="3175">
                  <a:solidFill>
                    <a:prstClr val="white">
                      <a:alpha val="70000"/>
                    </a:prstClr>
                  </a:solidFill>
                </a:ln>
                <a:solidFill>
                  <a:prstClr val="black"/>
                </a:solidFill>
                <a:effectLst/>
                <a:uLnTx/>
                <a:uFillTx/>
                <a:latin typeface="Calibri" pitchFamily="-109" charset="0"/>
                <a:ea typeface="+mn-ea"/>
                <a:cs typeface="Arial" charset="0"/>
              </a:rPr>
              <a:t>) </a:t>
            </a:r>
          </a:p>
        </p:txBody>
      </p:sp>
      <p:sp>
        <p:nvSpPr>
          <p:cNvPr id="32" name="Reference"/>
          <p:cNvSpPr txBox="1"/>
          <p:nvPr userDrawn="1"/>
        </p:nvSpPr>
        <p:spPr>
          <a:xfrm>
            <a:off x="2698955" y="395891"/>
            <a:ext cx="37460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(Lane,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Kalberg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Menzies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2009)</a:t>
            </a:r>
          </a:p>
        </p:txBody>
      </p:sp>
      <p:sp>
        <p:nvSpPr>
          <p:cNvPr id="33" name="Title"/>
          <p:cNvSpPr txBox="1">
            <a:spLocks noChangeArrowheads="1"/>
          </p:cNvSpPr>
          <p:nvPr userDrawn="1"/>
        </p:nvSpPr>
        <p:spPr bwMode="auto">
          <a:xfrm>
            <a:off x="0" y="0"/>
            <a:ext cx="9144000" cy="800219"/>
          </a:xfrm>
          <a:prstGeom prst="rect">
            <a:avLst/>
          </a:prstGeom>
          <a:noFill/>
          <a:ln>
            <a:noFill/>
          </a:ln>
          <a:extLst/>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smtClean="0">
                <a:ln>
                  <a:noFill/>
                </a:ln>
                <a:solidFill>
                  <a:prstClr val="black"/>
                </a:solidFill>
                <a:effectLst/>
                <a:uLnTx/>
                <a:uFillTx/>
                <a:latin typeface="Calibri" pitchFamily="-109" charset="0"/>
                <a:ea typeface="+mn-ea"/>
                <a:cs typeface="Arial" charset="0"/>
              </a:rPr>
              <a:t>Comprehensive, Integrated, Three-Tiered Model of Prevention</a:t>
            </a:r>
            <a:endParaRPr kumimoji="0" lang="en-US" sz="2800" b="1" i="0" u="none" strike="noStrike" kern="1200" cap="none" spc="0" normalizeH="0" baseline="0" noProof="0" dirty="0" smtClean="0">
              <a:ln>
                <a:noFill/>
              </a:ln>
              <a:solidFill>
                <a:prstClr val="black"/>
              </a:solidFill>
              <a:effectLst/>
              <a:uLnTx/>
              <a:uFillTx/>
              <a:latin typeface="Calibri" pitchFamily="-109" charset="0"/>
              <a:ea typeface="+mn-ea"/>
              <a:cs typeface="Arial" charset="0"/>
            </a:endParaRPr>
          </a:p>
        </p:txBody>
      </p:sp>
      <p:sp>
        <p:nvSpPr>
          <p:cNvPr id="34" name="Border"/>
          <p:cNvSpPr/>
          <p:nvPr userDrawn="1"/>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97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solidFill>
            <a:schemeClr val="accent1">
              <a:lumMod val="20000"/>
              <a:lumOff val="80000"/>
            </a:schemeClr>
          </a:solid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solidFill>
            <a:schemeClr val="accent1">
              <a:lumMod val="20000"/>
              <a:lumOff val="80000"/>
            </a:schemeClr>
          </a:solidFill>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40677" y="-2931"/>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 id="2147484944" r:id="rId12"/>
    <p:sldLayoutId id="2147484945" r:id="rId13"/>
    <p:sldLayoutId id="2147484950" r:id="rId14"/>
  </p:sldLayoutIdLst>
  <p:timing>
    <p:tnLst>
      <p:par>
        <p:cTn id="1" dur="indefinite" restart="never" nodeType="tmRoot"/>
      </p:par>
    </p:tnLst>
  </p:timing>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1">
              <a:lumMod val="65000"/>
              <a:lumOff val="35000"/>
            </a:schemeClr>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Notes on layout, Graphics &amp; Fonts</a:t>
            </a:r>
            <a:endParaRPr lang="en-US" dirty="0"/>
          </a:p>
        </p:txBody>
      </p:sp>
      <p:sp>
        <p:nvSpPr>
          <p:cNvPr id="5" name="TextBox 4"/>
          <p:cNvSpPr txBox="1"/>
          <p:nvPr/>
        </p:nvSpPr>
        <p:spPr>
          <a:xfrm>
            <a:off x="228600" y="1447800"/>
            <a:ext cx="8686800" cy="4401205"/>
          </a:xfrm>
          <a:prstGeom prst="rect">
            <a:avLst/>
          </a:prstGeom>
          <a:noFill/>
        </p:spPr>
        <p:txBody>
          <a:bodyPr wrap="square">
            <a:spAutoFit/>
          </a:bodyPr>
          <a:lstStyle/>
          <a:p>
            <a:pPr algn="l">
              <a:defRPr/>
            </a:pPr>
            <a:endParaRPr lang="en-US" sz="1400" dirty="0" smtClean="0">
              <a:solidFill>
                <a:schemeClr val="tx1"/>
              </a:solidFill>
              <a:latin typeface="Calibri" pitchFamily="34" charset="0"/>
              <a:cs typeface="Calibri" pitchFamily="34" charset="0"/>
            </a:endParaRPr>
          </a:p>
          <a:p>
            <a:pPr algn="l">
              <a:defRPr/>
            </a:pPr>
            <a:r>
              <a:rPr lang="en-US" sz="1400" dirty="0" smtClean="0">
                <a:solidFill>
                  <a:schemeClr val="tx1"/>
                </a:solidFill>
                <a:latin typeface="Calibri" pitchFamily="34" charset="0"/>
                <a:cs typeface="Calibri" pitchFamily="34" charset="0"/>
              </a:rPr>
              <a:t>Congratulations</a:t>
            </a:r>
            <a:r>
              <a:rPr lang="en-US" sz="1400" dirty="0">
                <a:solidFill>
                  <a:schemeClr val="tx1"/>
                </a:solidFill>
                <a:latin typeface="Calibri" pitchFamily="34" charset="0"/>
                <a:cs typeface="Calibri" pitchFamily="34" charset="0"/>
              </a:rPr>
              <a:t>!  Your school’s team has worked hard to create your </a:t>
            </a:r>
            <a:r>
              <a:rPr lang="en-US" sz="1400" dirty="0" smtClean="0">
                <a:solidFill>
                  <a:schemeClr val="tx1"/>
                </a:solidFill>
                <a:latin typeface="Calibri" pitchFamily="34" charset="0"/>
                <a:cs typeface="Calibri" pitchFamily="34" charset="0"/>
              </a:rPr>
              <a:t>Ci3T </a:t>
            </a:r>
            <a:r>
              <a:rPr lang="en-US" sz="1400" dirty="0">
                <a:solidFill>
                  <a:schemeClr val="tx1"/>
                </a:solidFill>
                <a:latin typeface="Calibri" pitchFamily="34" charset="0"/>
                <a:cs typeface="Calibri" pitchFamily="34" charset="0"/>
              </a:rPr>
              <a:t>plan, and now you are ready to share it with your </a:t>
            </a:r>
            <a:r>
              <a:rPr lang="en-US" sz="1400" dirty="0" smtClean="0">
                <a:solidFill>
                  <a:schemeClr val="tx1"/>
                </a:solidFill>
                <a:latin typeface="Calibri" pitchFamily="34" charset="0"/>
                <a:cs typeface="Calibri" pitchFamily="34" charset="0"/>
              </a:rPr>
              <a:t>faculty and staff </a:t>
            </a:r>
            <a:r>
              <a:rPr lang="en-US" sz="1400" dirty="0">
                <a:solidFill>
                  <a:schemeClr val="tx1"/>
                </a:solidFill>
                <a:latin typeface="Calibri" pitchFamily="34" charset="0"/>
                <a:cs typeface="Calibri" pitchFamily="34" charset="0"/>
              </a:rPr>
              <a:t>through </a:t>
            </a:r>
            <a:r>
              <a:rPr lang="en-US" sz="1400" dirty="0" smtClean="0">
                <a:solidFill>
                  <a:schemeClr val="tx1"/>
                </a:solidFill>
                <a:latin typeface="Calibri" pitchFamily="34" charset="0"/>
                <a:cs typeface="Calibri" pitchFamily="34" charset="0"/>
              </a:rPr>
              <a:t>this </a:t>
            </a:r>
            <a:r>
              <a:rPr lang="en-US" sz="1400" dirty="0">
                <a:solidFill>
                  <a:schemeClr val="tx1"/>
                </a:solidFill>
                <a:latin typeface="Calibri" pitchFamily="34" charset="0"/>
                <a:cs typeface="Calibri" pitchFamily="34" charset="0"/>
              </a:rPr>
              <a:t>presentation. The template for this presentation begins on the next </a:t>
            </a:r>
            <a:r>
              <a:rPr lang="en-US" sz="1400" dirty="0" smtClean="0">
                <a:solidFill>
                  <a:schemeClr val="tx1"/>
                </a:solidFill>
                <a:latin typeface="Calibri" pitchFamily="34" charset="0"/>
                <a:cs typeface="Calibri" pitchFamily="34" charset="0"/>
              </a:rPr>
              <a:t>slide.  </a:t>
            </a:r>
            <a:endParaRPr lang="en-US" sz="1400" dirty="0">
              <a:solidFill>
                <a:schemeClr val="tx1"/>
              </a:solidFill>
              <a:latin typeface="Calibri" pitchFamily="34" charset="0"/>
              <a:cs typeface="Calibri" pitchFamily="34" charset="0"/>
            </a:endParaRPr>
          </a:p>
          <a:p>
            <a:pPr algn="l">
              <a:defRPr/>
            </a:pPr>
            <a:endParaRPr lang="en-US" sz="1400" dirty="0">
              <a:solidFill>
                <a:schemeClr val="tx1"/>
              </a:solidFill>
              <a:latin typeface="Calibri" pitchFamily="34" charset="0"/>
              <a:cs typeface="Calibri" pitchFamily="34" charset="0"/>
            </a:endParaRPr>
          </a:p>
          <a:p>
            <a:pPr algn="l">
              <a:defRPr/>
            </a:pPr>
            <a:r>
              <a:rPr lang="en-US" sz="1400" dirty="0">
                <a:solidFill>
                  <a:schemeClr val="tx1"/>
                </a:solidFill>
                <a:latin typeface="Calibri" pitchFamily="34" charset="0"/>
                <a:cs typeface="Calibri" pitchFamily="34" charset="0"/>
              </a:rPr>
              <a:t>This template is intended to help minimize the layout and assembly work of finalizing your presentation in 3</a:t>
            </a:r>
            <a:r>
              <a:rPr lang="en-US" sz="1400" dirty="0" smtClean="0">
                <a:solidFill>
                  <a:schemeClr val="tx1"/>
                </a:solidFill>
                <a:latin typeface="Calibri" pitchFamily="34" charset="0"/>
                <a:cs typeface="Calibri" pitchFamily="34" charset="0"/>
              </a:rPr>
              <a:t> </a:t>
            </a:r>
            <a:r>
              <a:rPr lang="en-US" sz="1400" dirty="0">
                <a:solidFill>
                  <a:schemeClr val="tx1"/>
                </a:solidFill>
                <a:latin typeface="Calibri" pitchFamily="34" charset="0"/>
                <a:cs typeface="Calibri" pitchFamily="34" charset="0"/>
              </a:rPr>
              <a:t>ways: </a:t>
            </a:r>
          </a:p>
          <a:p>
            <a:pPr algn="l">
              <a:defRPr/>
            </a:pPr>
            <a:r>
              <a:rPr lang="en-US" sz="1400" dirty="0">
                <a:solidFill>
                  <a:schemeClr val="tx1"/>
                </a:solidFill>
                <a:latin typeface="Calibri" pitchFamily="34" charset="0"/>
                <a:cs typeface="Calibri" pitchFamily="34" charset="0"/>
              </a:rPr>
              <a:t> </a:t>
            </a:r>
          </a:p>
          <a:p>
            <a:pPr marL="285750" indent="-285750" algn="l">
              <a:buFont typeface="Arial" pitchFamily="34" charset="0"/>
              <a:buChar char="•"/>
              <a:defRPr/>
            </a:pPr>
            <a:r>
              <a:rPr lang="en-US" sz="1400" dirty="0">
                <a:solidFill>
                  <a:srgbClr val="FF0000"/>
                </a:solidFill>
                <a:latin typeface="Calibri" pitchFamily="34" charset="0"/>
                <a:cs typeface="Calibri" pitchFamily="34" charset="0"/>
              </a:rPr>
              <a:t>Red </a:t>
            </a:r>
            <a:r>
              <a:rPr lang="en-US" sz="1400" dirty="0" smtClean="0">
                <a:solidFill>
                  <a:srgbClr val="FF0000"/>
                </a:solidFill>
                <a:latin typeface="Calibri" pitchFamily="34" charset="0"/>
                <a:cs typeface="Calibri" pitchFamily="34" charset="0"/>
              </a:rPr>
              <a:t>text </a:t>
            </a:r>
            <a:r>
              <a:rPr lang="en-US" sz="1400" dirty="0">
                <a:solidFill>
                  <a:schemeClr val="tx1"/>
                </a:solidFill>
                <a:latin typeface="Calibri" pitchFamily="34" charset="0"/>
                <a:cs typeface="Calibri" pitchFamily="34" charset="0"/>
              </a:rPr>
              <a:t>indicates a place for your school name, </a:t>
            </a:r>
            <a:r>
              <a:rPr lang="en-US" sz="1400" dirty="0" smtClean="0">
                <a:solidFill>
                  <a:schemeClr val="tx1"/>
                </a:solidFill>
                <a:latin typeface="Calibri" pitchFamily="34" charset="0"/>
                <a:cs typeface="Calibri" pitchFamily="34" charset="0"/>
              </a:rPr>
              <a:t>Ci3T Leadership Team names, </a:t>
            </a:r>
            <a:r>
              <a:rPr lang="en-US" sz="1400" dirty="0">
                <a:solidFill>
                  <a:schemeClr val="tx1"/>
                </a:solidFill>
                <a:latin typeface="Calibri" pitchFamily="34" charset="0"/>
                <a:cs typeface="Calibri" pitchFamily="34" charset="0"/>
              </a:rPr>
              <a:t>or your school </a:t>
            </a:r>
            <a:r>
              <a:rPr lang="en-US" sz="1400" dirty="0" smtClean="0">
                <a:solidFill>
                  <a:schemeClr val="tx1"/>
                </a:solidFill>
                <a:latin typeface="Calibri" pitchFamily="34" charset="0"/>
                <a:cs typeface="Calibri" pitchFamily="34" charset="0"/>
              </a:rPr>
              <a:t>expectations.</a:t>
            </a:r>
            <a:endParaRPr lang="en-US" sz="1400" dirty="0">
              <a:solidFill>
                <a:schemeClr val="tx1"/>
              </a:solidFill>
              <a:latin typeface="Calibri" pitchFamily="34" charset="0"/>
              <a:cs typeface="Calibri" pitchFamily="34" charset="0"/>
            </a:endParaRPr>
          </a:p>
          <a:p>
            <a:pPr algn="l">
              <a:defRPr/>
            </a:pPr>
            <a:endParaRPr lang="en-US" sz="1400" dirty="0" smtClean="0">
              <a:solidFill>
                <a:schemeClr val="tx1"/>
              </a:solidFill>
              <a:latin typeface="Calibri" pitchFamily="34" charset="0"/>
              <a:cs typeface="Calibri" pitchFamily="34" charset="0"/>
            </a:endParaRPr>
          </a:p>
          <a:p>
            <a:pPr algn="l">
              <a:defRPr/>
            </a:pPr>
            <a:endParaRPr lang="en-US" sz="1400" dirty="0" smtClean="0">
              <a:solidFill>
                <a:schemeClr val="tx1"/>
              </a:solidFill>
              <a:latin typeface="Calibri" pitchFamily="34" charset="0"/>
              <a:cs typeface="Calibri" pitchFamily="34" charset="0"/>
            </a:endParaRPr>
          </a:p>
          <a:p>
            <a:pPr algn="l">
              <a:defRPr/>
            </a:pPr>
            <a:endParaRPr lang="en-US" sz="1400" dirty="0">
              <a:solidFill>
                <a:schemeClr val="tx1"/>
              </a:solidFill>
              <a:latin typeface="Calibri" pitchFamily="34" charset="0"/>
              <a:cs typeface="Calibri" pitchFamily="34" charset="0"/>
            </a:endParaRPr>
          </a:p>
          <a:p>
            <a:pPr marL="285750" indent="-285750" algn="l">
              <a:buFont typeface="Arial" pitchFamily="34" charset="0"/>
              <a:buChar char="•"/>
              <a:defRPr/>
            </a:pPr>
            <a:r>
              <a:rPr lang="en-US" sz="1400" dirty="0" smtClean="0">
                <a:solidFill>
                  <a:schemeClr val="tx1"/>
                </a:solidFill>
                <a:latin typeface="Calibri" pitchFamily="34" charset="0"/>
                <a:cs typeface="Calibri" pitchFamily="34" charset="0"/>
              </a:rPr>
              <a:t>Several </a:t>
            </a:r>
            <a:r>
              <a:rPr lang="en-US" sz="1400" dirty="0">
                <a:solidFill>
                  <a:schemeClr val="tx1"/>
                </a:solidFill>
                <a:latin typeface="Calibri" pitchFamily="34" charset="0"/>
                <a:cs typeface="Calibri" pitchFamily="34" charset="0"/>
              </a:rPr>
              <a:t>slides are marked with a </a:t>
            </a:r>
            <a:r>
              <a:rPr lang="en-US" sz="1400" dirty="0" smtClean="0">
                <a:solidFill>
                  <a:schemeClr val="tx1"/>
                </a:solidFill>
                <a:latin typeface="Calibri" pitchFamily="34" charset="0"/>
                <a:cs typeface="Calibri" pitchFamily="34" charset="0"/>
              </a:rPr>
              <a:t>silver </a:t>
            </a:r>
            <a:r>
              <a:rPr lang="en-US" sz="1400" dirty="0">
                <a:solidFill>
                  <a:schemeClr val="tx1"/>
                </a:solidFill>
                <a:latin typeface="Calibri" pitchFamily="34" charset="0"/>
                <a:cs typeface="Calibri" pitchFamily="34" charset="0"/>
              </a:rPr>
              <a:t>text box stating “draft” – delete these text boxes after the faculty has had a chance to provide input, and when the plan is finalized</a:t>
            </a:r>
            <a:r>
              <a:rPr lang="en-US" sz="1400" dirty="0" smtClean="0">
                <a:solidFill>
                  <a:schemeClr val="tx1"/>
                </a:solidFill>
                <a:latin typeface="Calibri" pitchFamily="34" charset="0"/>
                <a:cs typeface="Calibri" pitchFamily="34" charset="0"/>
              </a:rPr>
              <a:t>.</a:t>
            </a:r>
          </a:p>
          <a:p>
            <a:pPr marL="285750" indent="-285750" algn="l">
              <a:buFont typeface="Arial" pitchFamily="34" charset="0"/>
              <a:buChar char="•"/>
              <a:defRPr/>
            </a:pPr>
            <a:r>
              <a:rPr lang="en-US" sz="1400" dirty="0" smtClean="0">
                <a:solidFill>
                  <a:schemeClr val="tx1"/>
                </a:solidFill>
                <a:latin typeface="Calibri" pitchFamily="34" charset="0"/>
                <a:cs typeface="Calibri" pitchFamily="34" charset="0"/>
              </a:rPr>
              <a:t>TIP: Use the slide master (View &gt; Slide Master) to change the theme colors to match your school colors</a:t>
            </a:r>
            <a:endParaRPr lang="en-US" sz="1400" dirty="0">
              <a:solidFill>
                <a:schemeClr val="tx1"/>
              </a:solidFill>
              <a:latin typeface="Calibri" pitchFamily="34" charset="0"/>
              <a:cs typeface="Calibri" pitchFamily="34" charset="0"/>
            </a:endParaRPr>
          </a:p>
          <a:p>
            <a:pPr algn="l">
              <a:defRPr/>
            </a:pPr>
            <a:r>
              <a:rPr lang="en-US" sz="1400" dirty="0">
                <a:solidFill>
                  <a:schemeClr val="tx1"/>
                </a:solidFill>
                <a:latin typeface="Calibri" pitchFamily="34" charset="0"/>
                <a:cs typeface="Calibri" pitchFamily="34" charset="0"/>
              </a:rPr>
              <a:t>  </a:t>
            </a:r>
          </a:p>
          <a:p>
            <a:pPr algn="l">
              <a:defRPr/>
            </a:pPr>
            <a:r>
              <a:rPr lang="en-US" sz="1400" dirty="0">
                <a:solidFill>
                  <a:schemeClr val="tx1"/>
                </a:solidFill>
                <a:latin typeface="Calibri" pitchFamily="34" charset="0"/>
                <a:cs typeface="Calibri" pitchFamily="34" charset="0"/>
              </a:rPr>
              <a:t>Thank you for the opportunity to be part </a:t>
            </a:r>
            <a:r>
              <a:rPr lang="en-US" sz="1400" dirty="0" smtClean="0">
                <a:solidFill>
                  <a:schemeClr val="tx1"/>
                </a:solidFill>
                <a:latin typeface="Calibri" pitchFamily="34" charset="0"/>
                <a:cs typeface="Calibri" pitchFamily="34" charset="0"/>
              </a:rPr>
              <a:t>of</a:t>
            </a:r>
          </a:p>
          <a:p>
            <a:pPr algn="l">
              <a:defRPr/>
            </a:pPr>
            <a:r>
              <a:rPr lang="en-US" sz="1400" dirty="0" smtClean="0">
                <a:solidFill>
                  <a:schemeClr val="tx1"/>
                </a:solidFill>
                <a:latin typeface="Calibri" pitchFamily="34" charset="0"/>
                <a:cs typeface="Calibri" pitchFamily="34" charset="0"/>
              </a:rPr>
              <a:t>your </a:t>
            </a:r>
            <a:r>
              <a:rPr lang="en-US" sz="1400" dirty="0">
                <a:solidFill>
                  <a:schemeClr val="tx1"/>
                </a:solidFill>
                <a:latin typeface="Calibri" pitchFamily="34" charset="0"/>
                <a:cs typeface="Calibri" pitchFamily="34" charset="0"/>
              </a:rPr>
              <a:t>process over these last several </a:t>
            </a:r>
            <a:r>
              <a:rPr lang="en-US" sz="1400" dirty="0" smtClean="0">
                <a:solidFill>
                  <a:schemeClr val="tx1"/>
                </a:solidFill>
                <a:latin typeface="Calibri" pitchFamily="34" charset="0"/>
                <a:cs typeface="Calibri" pitchFamily="34" charset="0"/>
              </a:rPr>
              <a:t>months.</a:t>
            </a:r>
          </a:p>
          <a:p>
            <a:pPr algn="l">
              <a:defRPr/>
            </a:pPr>
            <a:r>
              <a:rPr lang="en-US" sz="1400" dirty="0" smtClean="0">
                <a:solidFill>
                  <a:schemeClr val="tx1"/>
                </a:solidFill>
                <a:latin typeface="Calibri" pitchFamily="34" charset="0"/>
                <a:cs typeface="Calibri" pitchFamily="34" charset="0"/>
              </a:rPr>
              <a:t>Again</a:t>
            </a:r>
            <a:r>
              <a:rPr lang="en-US" sz="1400" dirty="0">
                <a:solidFill>
                  <a:schemeClr val="tx1"/>
                </a:solidFill>
                <a:latin typeface="Calibri" pitchFamily="34" charset="0"/>
                <a:cs typeface="Calibri" pitchFamily="34" charset="0"/>
              </a:rPr>
              <a:t>, congratulations on your hard work!</a:t>
            </a:r>
          </a:p>
          <a:p>
            <a:pPr algn="l">
              <a:defRPr/>
            </a:pPr>
            <a:r>
              <a:rPr lang="en-US" sz="1400" dirty="0">
                <a:solidFill>
                  <a:schemeClr val="tx1"/>
                </a:solidFill>
                <a:latin typeface="Calibri" pitchFamily="34" charset="0"/>
                <a:cs typeface="Calibri" pitchFamily="34" charset="0"/>
              </a:rPr>
              <a:t> </a:t>
            </a:r>
          </a:p>
          <a:p>
            <a:pPr algn="l">
              <a:defRPr/>
            </a:pPr>
            <a:r>
              <a:rPr lang="en-US" sz="1400" dirty="0">
                <a:solidFill>
                  <a:schemeClr val="tx1"/>
                </a:solidFill>
                <a:latin typeface="Calibri" pitchFamily="34" charset="0"/>
                <a:cs typeface="Calibri" pitchFamily="34" charset="0"/>
              </a:rPr>
              <a:t>Sincerely,</a:t>
            </a:r>
          </a:p>
          <a:p>
            <a:pPr algn="l">
              <a:defRPr/>
            </a:pPr>
            <a:r>
              <a:rPr lang="en-US" sz="1400" dirty="0" smtClean="0">
                <a:solidFill>
                  <a:schemeClr val="tx1"/>
                </a:solidFill>
                <a:latin typeface="Calibri" pitchFamily="34" charset="0"/>
                <a:cs typeface="Calibri" pitchFamily="34" charset="0"/>
              </a:rPr>
              <a:t>Ci3T Trainers</a:t>
            </a:r>
          </a:p>
        </p:txBody>
      </p:sp>
      <p:sp>
        <p:nvSpPr>
          <p:cNvPr id="6" name="Rectangle 7"/>
          <p:cNvSpPr>
            <a:spLocks noChangeArrowheads="1"/>
          </p:cNvSpPr>
          <p:nvPr/>
        </p:nvSpPr>
        <p:spPr bwMode="auto">
          <a:xfrm>
            <a:off x="1295400" y="3048000"/>
            <a:ext cx="6553200" cy="533400"/>
          </a:xfrm>
          <a:prstGeom prst="rect">
            <a:avLst/>
          </a:prstGeom>
          <a:solidFill>
            <a:srgbClr val="C00000"/>
          </a:solidFill>
          <a:ln w="9525">
            <a:solidFill>
              <a:schemeClr val="tx1"/>
            </a:solidFill>
            <a:miter lim="800000"/>
            <a:headEnd/>
            <a:tailEnd/>
          </a:ln>
          <a:effectLst/>
          <a:extLst/>
        </p:spPr>
        <p:txBody>
          <a:bodyPr wrap="none" anchor="ctr"/>
          <a:lstStyle/>
          <a:p>
            <a:pPr algn="l"/>
            <a:r>
              <a:rPr lang="en-US" sz="1600" dirty="0">
                <a:solidFill>
                  <a:schemeClr val="bg1"/>
                </a:solidFill>
                <a:latin typeface="Cambria" pitchFamily="18" charset="0"/>
              </a:rPr>
              <a:t>Text in a red box will indicate if </a:t>
            </a:r>
            <a:r>
              <a:rPr lang="en-US" sz="1600" dirty="0" smtClean="0">
                <a:solidFill>
                  <a:schemeClr val="bg1"/>
                </a:solidFill>
                <a:latin typeface="Cambria" pitchFamily="18" charset="0"/>
              </a:rPr>
              <a:t>a </a:t>
            </a:r>
            <a:r>
              <a:rPr lang="en-US" sz="1600" dirty="0">
                <a:solidFill>
                  <a:schemeClr val="bg1"/>
                </a:solidFill>
                <a:latin typeface="Cambria" pitchFamily="18" charset="0"/>
              </a:rPr>
              <a:t>slide </a:t>
            </a:r>
            <a:r>
              <a:rPr lang="en-US" sz="1600" dirty="0" smtClean="0">
                <a:solidFill>
                  <a:schemeClr val="bg1"/>
                </a:solidFill>
                <a:latin typeface="Cambria" pitchFamily="18" charset="0"/>
              </a:rPr>
              <a:t>is to </a:t>
            </a:r>
            <a:r>
              <a:rPr lang="en-US" sz="1600" dirty="0">
                <a:solidFill>
                  <a:schemeClr val="bg1"/>
                </a:solidFill>
                <a:latin typeface="Cambria" pitchFamily="18" charset="0"/>
              </a:rPr>
              <a:t>be shown as a sample, </a:t>
            </a:r>
            <a:endParaRPr lang="en-US" sz="1600" dirty="0" smtClean="0">
              <a:solidFill>
                <a:schemeClr val="bg1"/>
              </a:solidFill>
              <a:latin typeface="Cambria" pitchFamily="18" charset="0"/>
            </a:endParaRPr>
          </a:p>
          <a:p>
            <a:r>
              <a:rPr lang="en-US" sz="1600" dirty="0" smtClean="0">
                <a:solidFill>
                  <a:schemeClr val="bg1"/>
                </a:solidFill>
                <a:latin typeface="Cambria" pitchFamily="18" charset="0"/>
              </a:rPr>
              <a:t>or </a:t>
            </a:r>
            <a:r>
              <a:rPr lang="en-US" sz="1600" dirty="0">
                <a:solidFill>
                  <a:schemeClr val="bg1"/>
                </a:solidFill>
                <a:latin typeface="Cambria" pitchFamily="18" charset="0"/>
              </a:rPr>
              <a:t>whether it’s a place to insert material from your implementation plan</a:t>
            </a:r>
            <a:r>
              <a:rPr lang="en-US" sz="1600" dirty="0" smtClean="0">
                <a:solidFill>
                  <a:schemeClr val="bg1"/>
                </a:solidFill>
                <a:latin typeface="Cambria" pitchFamily="18" charset="0"/>
              </a:rPr>
              <a:t>.</a:t>
            </a:r>
            <a:endParaRPr lang="en-US" sz="1600" dirty="0">
              <a:solidFill>
                <a:schemeClr val="bg1"/>
              </a:solidFill>
              <a:latin typeface="Cambria" pitchFamily="18" charset="0"/>
            </a:endParaRPr>
          </a:p>
        </p:txBody>
      </p:sp>
      <p:pic>
        <p:nvPicPr>
          <p:cNvPr id="2" name="Picture 1"/>
          <p:cNvPicPr>
            <a:picLocks noChangeAspect="1"/>
          </p:cNvPicPr>
          <p:nvPr/>
        </p:nvPicPr>
        <p:blipFill>
          <a:blip r:embed="rId3"/>
          <a:stretch>
            <a:fillRect/>
          </a:stretch>
        </p:blipFill>
        <p:spPr>
          <a:xfrm>
            <a:off x="5181600" y="4419600"/>
            <a:ext cx="3733800" cy="2258347"/>
          </a:xfrm>
          <a:prstGeom prst="rect">
            <a:avLst/>
          </a:prstGeom>
          <a:ln>
            <a:noFill/>
          </a:ln>
          <a:effectLst>
            <a:outerShdw blurRad="292100" dist="139700" dir="2700000" algn="tl" rotWithShape="0">
              <a:srgbClr val="333333">
                <a:alpha val="65000"/>
              </a:srgbClr>
            </a:outerShdw>
          </a:effectLst>
        </p:spPr>
      </p:pic>
      <p:sp>
        <p:nvSpPr>
          <p:cNvPr id="7" name="Bent Arrow 6"/>
          <p:cNvSpPr/>
          <p:nvPr/>
        </p:nvSpPr>
        <p:spPr>
          <a:xfrm flipV="1">
            <a:off x="3733800" y="4267198"/>
            <a:ext cx="1371600" cy="685801"/>
          </a:xfrm>
          <a:prstGeom prst="bentArrow">
            <a:avLst>
              <a:gd name="adj1" fmla="val 7684"/>
              <a:gd name="adj2" fmla="val 13745"/>
              <a:gd name="adj3" fmla="val 4058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p:cNvSpPr>
            <a:spLocks noGrp="1"/>
          </p:cNvSpPr>
          <p:nvPr>
            <p:ph type="subTitle" idx="1"/>
          </p:nvPr>
        </p:nvSpPr>
        <p:spPr/>
        <p:txBody>
          <a:bodyPr>
            <a:normAutofit fontScale="85000" lnSpcReduction="20000"/>
          </a:bodyPr>
          <a:lstStyle/>
          <a:p>
            <a:r>
              <a:rPr lang="en-US" dirty="0" err="1" smtClean="0">
                <a:solidFill>
                  <a:sysClr val="windowText" lastClr="000000"/>
                </a:solidFill>
              </a:rPr>
              <a:t>Schoolwide</a:t>
            </a:r>
            <a:r>
              <a:rPr lang="en-US" dirty="0" smtClean="0">
                <a:solidFill>
                  <a:sysClr val="windowText" lastClr="000000"/>
                </a:solidFill>
              </a:rPr>
              <a:t> expectations survey for specific settings</a:t>
            </a:r>
          </a:p>
        </p:txBody>
      </p:sp>
      <p:sp>
        <p:nvSpPr>
          <p:cNvPr id="3" name="Title 2"/>
          <p:cNvSpPr>
            <a:spLocks noGrp="1"/>
          </p:cNvSpPr>
          <p:nvPr>
            <p:ph type="ctrTitle"/>
          </p:nvPr>
        </p:nvSpPr>
        <p:spPr/>
        <p:txBody>
          <a:bodyPr/>
          <a:lstStyle/>
          <a:p>
            <a:r>
              <a:rPr lang="en-US" dirty="0" smtClean="0"/>
              <a:t>SESSS Results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55942"/>
            <a:ext cx="8763000" cy="5321660"/>
          </a:xfrm>
          <a:prstGeom prst="rect">
            <a:avLst/>
          </a:prstGeom>
          <a:ln>
            <a:solidFill>
              <a:schemeClr val="accent4"/>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8600" y="914400"/>
            <a:ext cx="5410200" cy="441542"/>
          </a:xfrm>
        </p:spPr>
        <p:txBody>
          <a:bodyPr>
            <a:noAutofit/>
          </a:bodyPr>
          <a:lstStyle/>
          <a:p>
            <a:pPr algn="l" eaLnBrk="1" hangingPunct="1">
              <a:defRPr/>
            </a:pPr>
            <a:r>
              <a:rPr lang="en-US" sz="2000" dirty="0" smtClean="0">
                <a:solidFill>
                  <a:schemeClr val="accent2">
                    <a:lumMod val="75000"/>
                  </a:schemeClr>
                </a:solidFill>
              </a:rPr>
              <a:t>What do your </a:t>
            </a:r>
            <a:r>
              <a:rPr lang="en-US" sz="2000" dirty="0" smtClean="0">
                <a:solidFill>
                  <a:schemeClr val="accent2">
                    <a:lumMod val="75000"/>
                  </a:schemeClr>
                </a:solidFill>
              </a:rPr>
              <a:t>faculty and staff </a:t>
            </a:r>
            <a:r>
              <a:rPr lang="en-US" sz="2000" dirty="0" smtClean="0">
                <a:solidFill>
                  <a:schemeClr val="accent2">
                    <a:lumMod val="75000"/>
                  </a:schemeClr>
                </a:solidFill>
              </a:rPr>
              <a:t>expect?</a:t>
            </a:r>
            <a:endParaRPr lang="en-US" sz="2000" dirty="0">
              <a:solidFill>
                <a:schemeClr val="accent2">
                  <a:lumMod val="75000"/>
                </a:schemeClr>
              </a:solidFill>
            </a:endParaRPr>
          </a:p>
        </p:txBody>
      </p:sp>
      <p:sp>
        <p:nvSpPr>
          <p:cNvPr id="10" name="Rounded Rectangle 9"/>
          <p:cNvSpPr/>
          <p:nvPr/>
        </p:nvSpPr>
        <p:spPr>
          <a:xfrm>
            <a:off x="561975" y="2735371"/>
            <a:ext cx="2286000" cy="457200"/>
          </a:xfrm>
          <a:prstGeom prst="round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anchor="ctr"/>
          <a:lstStyle/>
          <a:p>
            <a:pPr>
              <a:defRPr/>
            </a:pPr>
            <a:r>
              <a:rPr lang="en-US" sz="2400" dirty="0">
                <a:solidFill>
                  <a:schemeClr val="bg1"/>
                </a:solidFill>
              </a:rPr>
              <a:t>Respect</a:t>
            </a:r>
          </a:p>
        </p:txBody>
      </p:sp>
      <p:sp>
        <p:nvSpPr>
          <p:cNvPr id="13" name="Rounded Rectangle 12"/>
          <p:cNvSpPr/>
          <p:nvPr/>
        </p:nvSpPr>
        <p:spPr>
          <a:xfrm>
            <a:off x="561975" y="4238553"/>
            <a:ext cx="2286000" cy="457200"/>
          </a:xfrm>
          <a:prstGeom prst="round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anchor="ctr"/>
          <a:lstStyle/>
          <a:p>
            <a:pPr>
              <a:defRPr/>
            </a:pPr>
            <a:r>
              <a:rPr lang="en-US" sz="2400" dirty="0">
                <a:solidFill>
                  <a:schemeClr val="bg1"/>
                </a:solidFill>
              </a:rPr>
              <a:t>Responsibility</a:t>
            </a:r>
          </a:p>
        </p:txBody>
      </p:sp>
      <p:sp>
        <p:nvSpPr>
          <p:cNvPr id="14" name="Rounded Rectangle 13"/>
          <p:cNvSpPr/>
          <p:nvPr/>
        </p:nvSpPr>
        <p:spPr>
          <a:xfrm>
            <a:off x="561975" y="5529046"/>
            <a:ext cx="2286000" cy="457200"/>
          </a:xfrm>
          <a:prstGeom prst="round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anchor="ctr"/>
          <a:lstStyle/>
          <a:p>
            <a:pPr>
              <a:defRPr/>
            </a:pPr>
            <a:r>
              <a:rPr lang="en-US" sz="2400" dirty="0">
                <a:solidFill>
                  <a:schemeClr val="bg1"/>
                </a:solidFill>
              </a:rPr>
              <a:t>Best Effort</a:t>
            </a:r>
          </a:p>
        </p:txBody>
      </p:sp>
      <p:sp>
        <p:nvSpPr>
          <p:cNvPr id="17" name="Rounded Rectangle 16"/>
          <p:cNvSpPr/>
          <p:nvPr/>
        </p:nvSpPr>
        <p:spPr>
          <a:xfrm>
            <a:off x="4800600" y="1295400"/>
            <a:ext cx="3429000" cy="1676400"/>
          </a:xfrm>
          <a:prstGeom prst="round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anchor="ctr"/>
          <a:lstStyle/>
          <a:p>
            <a:pPr>
              <a:defRPr/>
            </a:pPr>
            <a:r>
              <a:rPr lang="en-US" sz="1600" dirty="0">
                <a:solidFill>
                  <a:schemeClr val="bg1"/>
                </a:solidFill>
              </a:rPr>
              <a:t>Follow Directions            0   1   2</a:t>
            </a:r>
          </a:p>
          <a:p>
            <a:pPr>
              <a:defRPr/>
            </a:pPr>
            <a:r>
              <a:rPr lang="en-US" sz="1600" dirty="0">
                <a:solidFill>
                  <a:schemeClr val="bg1"/>
                </a:solidFill>
              </a:rPr>
              <a:t>Use kind words                0   1   2</a:t>
            </a:r>
          </a:p>
          <a:p>
            <a:pPr>
              <a:defRPr/>
            </a:pPr>
            <a:r>
              <a:rPr lang="en-US" sz="1600" dirty="0">
                <a:solidFill>
                  <a:schemeClr val="bg1"/>
                </a:solidFill>
              </a:rPr>
              <a:t>Control your temper      0   1   2</a:t>
            </a:r>
          </a:p>
          <a:p>
            <a:pPr>
              <a:defRPr/>
            </a:pPr>
            <a:r>
              <a:rPr lang="en-US" sz="1600" dirty="0">
                <a:solidFill>
                  <a:schemeClr val="bg1"/>
                </a:solidFill>
              </a:rPr>
              <a:t>Cooperate with others  0   1   2</a:t>
            </a:r>
          </a:p>
          <a:p>
            <a:pPr>
              <a:defRPr/>
            </a:pPr>
            <a:r>
              <a:rPr lang="en-US" sz="1600" dirty="0">
                <a:solidFill>
                  <a:schemeClr val="bg1"/>
                </a:solidFill>
              </a:rPr>
              <a:t>Use an inside voice        0   1   2</a:t>
            </a:r>
          </a:p>
        </p:txBody>
      </p:sp>
      <p:sp>
        <p:nvSpPr>
          <p:cNvPr id="18" name="Rounded Rectangle 17"/>
          <p:cNvSpPr/>
          <p:nvPr/>
        </p:nvSpPr>
        <p:spPr>
          <a:xfrm>
            <a:off x="3886200" y="3162300"/>
            <a:ext cx="4343400" cy="1676400"/>
          </a:xfrm>
          <a:prstGeom prst="round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anchor="ctr"/>
          <a:lstStyle/>
          <a:p>
            <a:pPr>
              <a:defRPr/>
            </a:pPr>
            <a:r>
              <a:rPr lang="en-US" sz="1600" dirty="0">
                <a:solidFill>
                  <a:schemeClr val="bg1"/>
                </a:solidFill>
              </a:rPr>
              <a:t>Arrive to class on time                            0   1   2</a:t>
            </a:r>
          </a:p>
          <a:p>
            <a:pPr>
              <a:defRPr/>
            </a:pPr>
            <a:r>
              <a:rPr lang="en-US" sz="1600" dirty="0">
                <a:solidFill>
                  <a:schemeClr val="bg1"/>
                </a:solidFill>
              </a:rPr>
              <a:t>Remain in school for the whole day      0   1   2</a:t>
            </a:r>
          </a:p>
          <a:p>
            <a:pPr>
              <a:defRPr/>
            </a:pPr>
            <a:r>
              <a:rPr lang="en-US" sz="1600" dirty="0">
                <a:solidFill>
                  <a:schemeClr val="bg1"/>
                </a:solidFill>
              </a:rPr>
              <a:t>Bring  your required materials               0   1   2</a:t>
            </a:r>
          </a:p>
          <a:p>
            <a:pPr>
              <a:defRPr/>
            </a:pPr>
            <a:r>
              <a:rPr lang="en-US" sz="1600" dirty="0">
                <a:solidFill>
                  <a:schemeClr val="bg1"/>
                </a:solidFill>
              </a:rPr>
              <a:t>Turn in finished work                              0   1   2</a:t>
            </a:r>
          </a:p>
          <a:p>
            <a:pPr>
              <a:defRPr/>
            </a:pPr>
            <a:r>
              <a:rPr lang="en-US" sz="1600" dirty="0">
                <a:solidFill>
                  <a:schemeClr val="bg1"/>
                </a:solidFill>
              </a:rPr>
              <a:t>Exercise self-control                                0   1   2</a:t>
            </a:r>
          </a:p>
        </p:txBody>
      </p:sp>
      <p:sp>
        <p:nvSpPr>
          <p:cNvPr id="19" name="Rounded Rectangle 18"/>
          <p:cNvSpPr/>
          <p:nvPr/>
        </p:nvSpPr>
        <p:spPr>
          <a:xfrm>
            <a:off x="3886200" y="5029200"/>
            <a:ext cx="4343400" cy="1143000"/>
          </a:xfrm>
          <a:prstGeom prst="roundRect">
            <a:avLst/>
          </a:prstGeom>
          <a:solidFill>
            <a:schemeClr val="tx2">
              <a:lumMod val="50000"/>
            </a:schemeClr>
          </a:solidFill>
        </p:spPr>
        <p:style>
          <a:lnRef idx="1">
            <a:schemeClr val="dk1"/>
          </a:lnRef>
          <a:fillRef idx="3">
            <a:schemeClr val="dk1"/>
          </a:fillRef>
          <a:effectRef idx="2">
            <a:schemeClr val="dk1"/>
          </a:effectRef>
          <a:fontRef idx="minor">
            <a:schemeClr val="lt1"/>
          </a:fontRef>
        </p:style>
        <p:txBody>
          <a:bodyPr anchor="ctr"/>
          <a:lstStyle/>
          <a:p>
            <a:pPr>
              <a:defRPr/>
            </a:pPr>
            <a:r>
              <a:rPr lang="en-US" sz="1600" dirty="0">
                <a:solidFill>
                  <a:schemeClr val="bg1"/>
                </a:solidFill>
              </a:rPr>
              <a:t>Participate in class activities                  0   1   2</a:t>
            </a:r>
          </a:p>
          <a:p>
            <a:pPr>
              <a:defRPr/>
            </a:pPr>
            <a:r>
              <a:rPr lang="en-US" sz="1600" dirty="0">
                <a:solidFill>
                  <a:schemeClr val="bg1"/>
                </a:solidFill>
              </a:rPr>
              <a:t>Complete work with best effort            0   1   2</a:t>
            </a:r>
          </a:p>
          <a:p>
            <a:pPr>
              <a:defRPr/>
            </a:pPr>
            <a:r>
              <a:rPr lang="en-US" sz="1600" dirty="0">
                <a:solidFill>
                  <a:schemeClr val="bg1"/>
                </a:solidFill>
              </a:rPr>
              <a:t>Ask for help politely                                 0   1   2</a:t>
            </a:r>
          </a:p>
        </p:txBody>
      </p:sp>
      <p:sp>
        <p:nvSpPr>
          <p:cNvPr id="15" name="Rectangle 4"/>
          <p:cNvSpPr>
            <a:spLocks noChangeArrowheads="1"/>
          </p:cNvSpPr>
          <p:nvPr/>
        </p:nvSpPr>
        <p:spPr bwMode="auto">
          <a:xfrm>
            <a:off x="190500" y="160482"/>
            <a:ext cx="8686800" cy="603250"/>
          </a:xfrm>
          <a:prstGeom prst="rect">
            <a:avLst/>
          </a:prstGeom>
          <a:noFill/>
          <a:ln w="76200" cap="sq" cmpd="tri">
            <a:noFill/>
            <a:miter lim="800000"/>
            <a:headEnd type="none" w="sm" len="sm"/>
            <a:tailEnd type="none" w="sm" len="sm"/>
          </a:ln>
        </p:spPr>
        <p:txBody>
          <a:bodyPr wrap="none" anchor="ctr"/>
          <a:lstStyle/>
          <a:p>
            <a:pPr marL="0" lvl="2">
              <a:defRPr/>
            </a:pPr>
            <a:r>
              <a:rPr lang="en-US" sz="2800" dirty="0">
                <a:solidFill>
                  <a:sysClr val="windowText" lastClr="000000"/>
                </a:solidFill>
                <a:latin typeface="Cambria" pitchFamily="18" charset="0"/>
                <a:ea typeface="+mj-ea"/>
                <a:cs typeface="+mj-cs"/>
              </a:rPr>
              <a:t>The </a:t>
            </a:r>
            <a:r>
              <a:rPr lang="en-US" sz="2800" dirty="0" err="1" smtClean="0">
                <a:solidFill>
                  <a:sysClr val="windowText" lastClr="000000"/>
                </a:solidFill>
                <a:latin typeface="Cambria" pitchFamily="18" charset="0"/>
                <a:ea typeface="+mj-ea"/>
                <a:cs typeface="+mj-cs"/>
              </a:rPr>
              <a:t>Schoolwide</a:t>
            </a:r>
            <a:r>
              <a:rPr lang="en-US" sz="2800" dirty="0" smtClean="0">
                <a:solidFill>
                  <a:sysClr val="windowText" lastClr="000000"/>
                </a:solidFill>
                <a:latin typeface="Cambria" pitchFamily="18" charset="0"/>
                <a:ea typeface="+mj-ea"/>
                <a:cs typeface="+mj-cs"/>
              </a:rPr>
              <a:t> </a:t>
            </a:r>
            <a:r>
              <a:rPr lang="en-US" sz="2800" dirty="0">
                <a:solidFill>
                  <a:sysClr val="windowText" lastClr="000000"/>
                </a:solidFill>
                <a:latin typeface="Cambria" pitchFamily="18" charset="0"/>
                <a:ea typeface="+mj-ea"/>
                <a:cs typeface="+mj-cs"/>
              </a:rPr>
              <a:t>Expectation Survey for Specific Settings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subTitle" idx="1"/>
          </p:nvPr>
        </p:nvSpPr>
        <p:spPr>
          <a:xfrm>
            <a:off x="533401" y="3124200"/>
            <a:ext cx="6781800" cy="1447800"/>
          </a:xfrm>
        </p:spPr>
        <p:txBody>
          <a:bodyPr anchor="ctr"/>
          <a:lstStyle/>
          <a:p>
            <a:pPr marL="63500" eaLnBrk="1" hangingPunct="1">
              <a:buFont typeface="Wingdings" pitchFamily="2" charset="2"/>
              <a:buNone/>
            </a:pPr>
            <a:r>
              <a:rPr lang="en-US" sz="5000" dirty="0" smtClean="0">
                <a:solidFill>
                  <a:srgbClr val="FF0000"/>
                </a:solidFill>
                <a:latin typeface="Cambria" pitchFamily="18" charset="0"/>
              </a:rPr>
              <a:t>Our School</a:t>
            </a:r>
            <a:r>
              <a:rPr lang="en-US" sz="5000" dirty="0" smtClean="0">
                <a:solidFill>
                  <a:srgbClr val="47534C"/>
                </a:solidFill>
                <a:latin typeface="Cambria" pitchFamily="18" charset="0"/>
              </a:rPr>
              <a:t>’s Plan</a:t>
            </a:r>
          </a:p>
        </p:txBody>
      </p:sp>
      <p:sp>
        <p:nvSpPr>
          <p:cNvPr id="3" name="TextBox 2"/>
          <p:cNvSpPr txBox="1"/>
          <p:nvPr/>
        </p:nvSpPr>
        <p:spPr>
          <a:xfrm>
            <a:off x="6172200" y="6019800"/>
            <a:ext cx="2819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solidFill>
                  <a:srgbClr val="FF0000"/>
                </a:solidFill>
              </a:rPr>
              <a:t>SCHOOL NAME</a:t>
            </a:r>
          </a:p>
        </p:txBody>
      </p:sp>
      <p:sp>
        <p:nvSpPr>
          <p:cNvPr id="4" name="Text Placeholder 3"/>
          <p:cNvSpPr>
            <a:spLocks noGrp="1"/>
          </p:cNvSpPr>
          <p:nvPr>
            <p:ph type="body" idx="1"/>
          </p:nvPr>
        </p:nvSpPr>
        <p:spPr/>
        <p:txBody>
          <a:bodyPr/>
          <a:lstStyle/>
          <a:p>
            <a:pPr algn="l"/>
            <a:r>
              <a:rPr lang="en-US" dirty="0" smtClean="0"/>
              <a:t>Mission Statement</a:t>
            </a:r>
            <a:endParaRPr lang="en-US" dirty="0"/>
          </a:p>
        </p:txBody>
      </p:sp>
      <p:sp>
        <p:nvSpPr>
          <p:cNvPr id="39946" name="Content Placeholder 6"/>
          <p:cNvSpPr>
            <a:spLocks noGrp="1"/>
          </p:cNvSpPr>
          <p:nvPr>
            <p:ph sz="half" idx="2"/>
          </p:nvPr>
        </p:nvSpPr>
        <p:spPr/>
        <p:txBody>
          <a:bodyPr/>
          <a:lstStyle/>
          <a:p>
            <a:r>
              <a:rPr lang="en-US" smtClean="0"/>
              <a:t>Add text</a:t>
            </a:r>
            <a:endParaRPr lang="en-US" dirty="0" smtClean="0"/>
          </a:p>
        </p:txBody>
      </p:sp>
      <p:sp>
        <p:nvSpPr>
          <p:cNvPr id="5" name="Text Placeholder 4"/>
          <p:cNvSpPr>
            <a:spLocks noGrp="1"/>
          </p:cNvSpPr>
          <p:nvPr>
            <p:ph type="body" sz="quarter" idx="3"/>
          </p:nvPr>
        </p:nvSpPr>
        <p:spPr/>
        <p:txBody>
          <a:bodyPr/>
          <a:lstStyle/>
          <a:p>
            <a:pPr algn="l"/>
            <a:r>
              <a:rPr lang="en-US" dirty="0" smtClean="0"/>
              <a:t>Statement of Purpose </a:t>
            </a:r>
            <a:endParaRPr lang="en-US" dirty="0"/>
          </a:p>
        </p:txBody>
      </p:sp>
      <p:sp>
        <p:nvSpPr>
          <p:cNvPr id="39941" name="Content Placeholder 6"/>
          <p:cNvSpPr>
            <a:spLocks noGrp="1"/>
          </p:cNvSpPr>
          <p:nvPr>
            <p:ph sz="quarter" idx="4"/>
          </p:nvPr>
        </p:nvSpPr>
        <p:spPr/>
        <p:txBody>
          <a:bodyPr/>
          <a:lstStyle/>
          <a:p>
            <a:r>
              <a:rPr lang="en-US" smtClean="0"/>
              <a:t>Add text</a:t>
            </a:r>
            <a:endParaRPr lang="en-US" dirty="0" smtClean="0"/>
          </a:p>
        </p:txBody>
      </p:sp>
      <p:sp>
        <p:nvSpPr>
          <p:cNvPr id="10" name="TextBox 9"/>
          <p:cNvSpPr txBox="1"/>
          <p:nvPr/>
        </p:nvSpPr>
        <p:spPr>
          <a:xfrm>
            <a:off x="6172200" y="6019800"/>
            <a:ext cx="2819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11" name="Rectangle 7"/>
          <p:cNvSpPr>
            <a:spLocks noChangeArrowheads="1"/>
          </p:cNvSpPr>
          <p:nvPr/>
        </p:nvSpPr>
        <p:spPr bwMode="auto">
          <a:xfrm>
            <a:off x="2514600" y="3886200"/>
            <a:ext cx="5791200" cy="914400"/>
          </a:xfrm>
          <a:prstGeom prst="rect">
            <a:avLst/>
          </a:prstGeom>
          <a:solidFill>
            <a:srgbClr val="C00000"/>
          </a:solidFill>
          <a:ln w="9525">
            <a:solidFill>
              <a:schemeClr val="tx1"/>
            </a:solidFill>
            <a:miter lim="800000"/>
            <a:headEnd/>
            <a:tailEnd/>
          </a:ln>
          <a:effectLst/>
          <a:extLst/>
        </p:spPr>
        <p:txBody>
          <a:bodyPr wrap="none" anchor="ctr"/>
          <a:lstStyle/>
          <a:p>
            <a:r>
              <a:rPr lang="en-US" sz="2000" i="1" dirty="0" smtClean="0">
                <a:solidFill>
                  <a:schemeClr val="bg1"/>
                </a:solidFill>
                <a:latin typeface="Cambria" pitchFamily="18" charset="0"/>
              </a:rPr>
              <a:t>Copy and paste your school’s info</a:t>
            </a:r>
          </a:p>
          <a:p>
            <a:r>
              <a:rPr lang="en-US" sz="2000" i="1" dirty="0">
                <a:solidFill>
                  <a:schemeClr val="bg1"/>
                </a:solidFill>
                <a:latin typeface="Cambria" pitchFamily="18" charset="0"/>
              </a:rPr>
              <a:t>f</a:t>
            </a:r>
            <a:r>
              <a:rPr lang="en-US" sz="2000" i="1" dirty="0" smtClean="0">
                <a:solidFill>
                  <a:schemeClr val="bg1"/>
                </a:solidFill>
                <a:latin typeface="Cambria" pitchFamily="18" charset="0"/>
              </a:rPr>
              <a:t>rom your </a:t>
            </a:r>
            <a:r>
              <a:rPr lang="en-US" sz="2000" b="1" dirty="0" smtClean="0">
                <a:solidFill>
                  <a:schemeClr val="bg1"/>
                </a:solidFill>
                <a:latin typeface="Cambria" pitchFamily="18" charset="0"/>
              </a:rPr>
              <a:t>Ci3T Blueprint A Primary (Tier 1) Plan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0"/>
          <p:cNvSpPr>
            <a:spLocks noGrp="1" noChangeArrowheads="1"/>
          </p:cNvSpPr>
          <p:nvPr>
            <p:ph type="title"/>
          </p:nvPr>
        </p:nvSpPr>
        <p:spPr/>
        <p:txBody>
          <a:bodyPr/>
          <a:lstStyle/>
          <a:p>
            <a:r>
              <a:rPr lang="en-US" dirty="0" smtClean="0">
                <a:solidFill>
                  <a:srgbClr val="FF0000"/>
                </a:solidFill>
              </a:rPr>
              <a:t>Our School</a:t>
            </a:r>
            <a:r>
              <a:rPr lang="en-US" dirty="0" smtClean="0"/>
              <a:t>’s Expectations</a:t>
            </a:r>
          </a:p>
        </p:txBody>
      </p:sp>
      <p:sp>
        <p:nvSpPr>
          <p:cNvPr id="40963" name="Rectangle 1031"/>
          <p:cNvSpPr>
            <a:spLocks noGrp="1" noChangeArrowheads="1"/>
          </p:cNvSpPr>
          <p:nvPr>
            <p:ph idx="1"/>
          </p:nvPr>
        </p:nvSpPr>
        <p:spPr/>
        <p:txBody>
          <a:bodyPr/>
          <a:lstStyle/>
          <a:p>
            <a:r>
              <a:rPr lang="en-US" smtClean="0"/>
              <a:t>3-5 Expectations Identified</a:t>
            </a:r>
          </a:p>
          <a:p>
            <a:pPr lvl="1"/>
            <a:r>
              <a:rPr lang="en-US" smtClean="0"/>
              <a:t>Clearly stated</a:t>
            </a:r>
          </a:p>
          <a:p>
            <a:pPr lvl="1"/>
            <a:r>
              <a:rPr lang="en-US" smtClean="0"/>
              <a:t>Taught</a:t>
            </a:r>
          </a:p>
          <a:p>
            <a:pPr lvl="1"/>
            <a:r>
              <a:rPr lang="en-US" smtClean="0"/>
              <a:t>Reinforced</a:t>
            </a:r>
          </a:p>
          <a:p>
            <a:r>
              <a:rPr lang="en-US" smtClean="0"/>
              <a:t>Explicitly defined for each school setting</a:t>
            </a:r>
          </a:p>
          <a:p>
            <a:r>
              <a:rPr lang="en-US" smtClean="0"/>
              <a:t>Teacher expectation survey results were used to establish school priorities</a:t>
            </a:r>
            <a:endParaRPr lang="en-US" dirty="0" smtClean="0"/>
          </a:p>
        </p:txBody>
      </p:sp>
      <p:sp>
        <p:nvSpPr>
          <p:cNvPr id="40965" name="Rectangle 1026"/>
          <p:cNvSpPr>
            <a:spLocks noChangeArrowheads="1"/>
          </p:cNvSpPr>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b="1">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Documents"/>
          <p:cNvSpPr>
            <a:spLocks noEditPoints="1" noChangeArrowheads="1"/>
          </p:cNvSpPr>
          <p:nvPr/>
        </p:nvSpPr>
        <p:spPr bwMode="auto">
          <a:xfrm>
            <a:off x="533400" y="1525772"/>
            <a:ext cx="7924800" cy="41910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p:spPr>
        <p:style>
          <a:lnRef idx="1">
            <a:schemeClr val="accent1"/>
          </a:lnRef>
          <a:fillRef idx="3">
            <a:schemeClr val="accent1"/>
          </a:fillRef>
          <a:effectRef idx="2">
            <a:schemeClr val="accent1"/>
          </a:effectRef>
          <a:fontRef idx="minor">
            <a:schemeClr val="lt1"/>
          </a:fontRef>
        </p:style>
        <p:txBody>
          <a:bodyPr/>
          <a:lstStyle/>
          <a:p>
            <a:pPr>
              <a:defRPr/>
            </a:pPr>
            <a:r>
              <a:rPr lang="en-US" sz="3600" b="1" dirty="0">
                <a:solidFill>
                  <a:srgbClr val="FF0000"/>
                </a:solidFill>
                <a:latin typeface="Cambria" pitchFamily="18" charset="0"/>
              </a:rPr>
              <a:t>Our School</a:t>
            </a:r>
            <a:r>
              <a:rPr lang="en-US" sz="3600" b="1" dirty="0">
                <a:solidFill>
                  <a:schemeClr val="bg2">
                    <a:lumMod val="25000"/>
                  </a:schemeClr>
                </a:solidFill>
                <a:latin typeface="Cambria" pitchFamily="18" charset="0"/>
              </a:rPr>
              <a:t>’s </a:t>
            </a:r>
          </a:p>
          <a:p>
            <a:pPr>
              <a:defRPr/>
            </a:pPr>
            <a:r>
              <a:rPr lang="en-US" sz="3600" b="1" dirty="0">
                <a:solidFill>
                  <a:schemeClr val="bg2">
                    <a:lumMod val="25000"/>
                  </a:schemeClr>
                </a:solidFill>
                <a:latin typeface="Cambria" pitchFamily="18" charset="0"/>
              </a:rPr>
              <a:t>Expectations</a:t>
            </a:r>
          </a:p>
          <a:p>
            <a:pPr>
              <a:defRPr/>
            </a:pPr>
            <a:endParaRPr lang="en-US" sz="1600" b="1" dirty="0">
              <a:solidFill>
                <a:schemeClr val="accent1"/>
              </a:solidFill>
              <a:latin typeface="Arial" pitchFamily="34" charset="0"/>
            </a:endParaRPr>
          </a:p>
          <a:p>
            <a:pPr>
              <a:defRPr/>
            </a:pPr>
            <a:r>
              <a:rPr lang="en-US" sz="2800" dirty="0">
                <a:solidFill>
                  <a:srgbClr val="FF0000"/>
                </a:solidFill>
                <a:latin typeface="Calibri" pitchFamily="34" charset="0"/>
                <a:cs typeface="Calibri" pitchFamily="34" charset="0"/>
              </a:rPr>
              <a:t>Expectation 1</a:t>
            </a:r>
          </a:p>
          <a:p>
            <a:pPr>
              <a:defRPr/>
            </a:pPr>
            <a:r>
              <a:rPr lang="en-US" sz="2800" dirty="0">
                <a:solidFill>
                  <a:srgbClr val="FF0000"/>
                </a:solidFill>
                <a:latin typeface="Calibri" pitchFamily="34" charset="0"/>
                <a:cs typeface="Calibri" pitchFamily="34" charset="0"/>
              </a:rPr>
              <a:t>Expectation </a:t>
            </a:r>
            <a:r>
              <a:rPr lang="en-US" sz="2800" dirty="0" smtClean="0">
                <a:solidFill>
                  <a:srgbClr val="FF0000"/>
                </a:solidFill>
                <a:latin typeface="Calibri" pitchFamily="34" charset="0"/>
                <a:cs typeface="Calibri" pitchFamily="34" charset="0"/>
              </a:rPr>
              <a:t>2</a:t>
            </a:r>
            <a:endParaRPr lang="en-US" sz="2800" dirty="0">
              <a:solidFill>
                <a:srgbClr val="FF0000"/>
              </a:solidFill>
              <a:latin typeface="Calibri" pitchFamily="34" charset="0"/>
              <a:cs typeface="Calibri" pitchFamily="34" charset="0"/>
            </a:endParaRPr>
          </a:p>
          <a:p>
            <a:pPr>
              <a:defRPr/>
            </a:pPr>
            <a:r>
              <a:rPr lang="en-US" sz="2800" dirty="0">
                <a:solidFill>
                  <a:srgbClr val="FF0000"/>
                </a:solidFill>
                <a:latin typeface="Calibri" pitchFamily="34" charset="0"/>
                <a:cs typeface="Calibri" pitchFamily="34" charset="0"/>
              </a:rPr>
              <a:t>Expectation </a:t>
            </a:r>
            <a:r>
              <a:rPr lang="en-US" sz="2800" dirty="0" smtClean="0">
                <a:solidFill>
                  <a:srgbClr val="FF0000"/>
                </a:solidFill>
                <a:latin typeface="Calibri" pitchFamily="34" charset="0"/>
                <a:cs typeface="Calibri" pitchFamily="34" charset="0"/>
              </a:rPr>
              <a:t>3</a:t>
            </a:r>
            <a:endParaRPr lang="en-US" sz="2800" dirty="0">
              <a:solidFill>
                <a:srgbClr val="FF0000"/>
              </a:solidFill>
              <a:latin typeface="Calibri" pitchFamily="34" charset="0"/>
              <a:cs typeface="Calibri" pitchFamily="34" charset="0"/>
            </a:endParaRPr>
          </a:p>
          <a:p>
            <a:pPr>
              <a:defRPr/>
            </a:pPr>
            <a:endParaRPr lang="en-US" sz="2800" dirty="0">
              <a:solidFill>
                <a:schemeClr val="bg2">
                  <a:lumMod val="25000"/>
                </a:schemeClr>
              </a:solidFill>
              <a:latin typeface="Calibri" pitchFamily="34" charset="0"/>
              <a:cs typeface="Calibri" pitchFamily="34" charset="0"/>
            </a:endParaRPr>
          </a:p>
        </p:txBody>
      </p:sp>
      <p:sp>
        <p:nvSpPr>
          <p:cNvPr id="4" name="Rectangle 7"/>
          <p:cNvSpPr>
            <a:spLocks noChangeArrowheads="1"/>
          </p:cNvSpPr>
          <p:nvPr/>
        </p:nvSpPr>
        <p:spPr bwMode="auto">
          <a:xfrm>
            <a:off x="4038600" y="5791200"/>
            <a:ext cx="4572000" cy="914400"/>
          </a:xfrm>
          <a:prstGeom prst="rect">
            <a:avLst/>
          </a:prstGeom>
          <a:solidFill>
            <a:srgbClr val="C00000"/>
          </a:solidFill>
          <a:ln w="9525">
            <a:solidFill>
              <a:schemeClr val="tx1"/>
            </a:solidFill>
            <a:miter lim="800000"/>
            <a:headEnd/>
            <a:tailEnd/>
          </a:ln>
          <a:effectLst/>
          <a:extLst/>
        </p:spPr>
        <p:txBody>
          <a:bodyPr wrap="none" anchor="ctr"/>
          <a:lstStyle/>
          <a:p>
            <a:r>
              <a:rPr lang="en-US" sz="1800" i="1" dirty="0" smtClean="0">
                <a:solidFill>
                  <a:schemeClr val="bg1"/>
                </a:solidFill>
                <a:latin typeface="Cambria" pitchFamily="18" charset="0"/>
              </a:rPr>
              <a:t>Insert your school’s three to five</a:t>
            </a:r>
          </a:p>
          <a:p>
            <a:r>
              <a:rPr lang="en-US" sz="1800" i="1" dirty="0">
                <a:solidFill>
                  <a:schemeClr val="bg1"/>
                </a:solidFill>
                <a:latin typeface="Cambria" pitchFamily="18" charset="0"/>
              </a:rPr>
              <a:t>b</a:t>
            </a:r>
            <a:r>
              <a:rPr lang="en-US" sz="1800" i="1" dirty="0" smtClean="0">
                <a:solidFill>
                  <a:schemeClr val="bg1"/>
                </a:solidFill>
                <a:latin typeface="Cambria" pitchFamily="18" charset="0"/>
              </a:rPr>
              <a:t>ehavior expectations from </a:t>
            </a:r>
          </a:p>
          <a:p>
            <a:r>
              <a:rPr lang="en-US" sz="1800" i="1" dirty="0" smtClean="0">
                <a:solidFill>
                  <a:schemeClr val="bg1"/>
                </a:solidFill>
                <a:latin typeface="Cambria" pitchFamily="18" charset="0"/>
              </a:rPr>
              <a:t>your </a:t>
            </a:r>
            <a:r>
              <a:rPr lang="en-US" sz="1800" b="1" dirty="0" smtClean="0">
                <a:solidFill>
                  <a:schemeClr val="bg1"/>
                </a:solidFill>
                <a:latin typeface="Cambria" pitchFamily="18" charset="0"/>
              </a:rPr>
              <a:t>Ci3T Blueprint C Expectation matrix</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062" y="76200"/>
            <a:ext cx="4289948" cy="66294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4935" y="2743200"/>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extLst>
      <p:ext uri="{BB962C8B-B14F-4D97-AF65-F5344CB8AC3E}">
        <p14:creationId xmlns:p14="http://schemas.microsoft.com/office/powerpoint/2010/main" val="2421074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What do these behaviors look like in our school?</a:t>
            </a:r>
            <a:endParaRPr lang="en-US" dirty="0" smtClean="0"/>
          </a:p>
        </p:txBody>
      </p:sp>
      <p:sp>
        <p:nvSpPr>
          <p:cNvPr id="4" name="Content Placeholder 3"/>
          <p:cNvSpPr>
            <a:spLocks noGrp="1"/>
          </p:cNvSpPr>
          <p:nvPr>
            <p:ph idx="1"/>
          </p:nvPr>
        </p:nvSpPr>
        <p:spPr/>
        <p:txBody>
          <a:bodyPr/>
          <a:lstStyle/>
          <a:p>
            <a:endParaRPr lang="en-US"/>
          </a:p>
        </p:txBody>
      </p:sp>
      <p:sp>
        <p:nvSpPr>
          <p:cNvPr id="44037" name="Rectangle 4"/>
          <p:cNvSpPr>
            <a:spLocks noChangeArrowheads="1"/>
          </p:cNvSpPr>
          <p:nvPr/>
        </p:nvSpPr>
        <p:spPr bwMode="auto">
          <a:xfrm>
            <a:off x="2438400" y="2460625"/>
            <a:ext cx="457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57225" lvl="1" indent="-246063" algn="l">
              <a:lnSpc>
                <a:spcPct val="90000"/>
              </a:lnSpc>
              <a:spcBef>
                <a:spcPts val="800"/>
              </a:spcBef>
              <a:buClr>
                <a:schemeClr val="accent2"/>
              </a:buClr>
              <a:buFont typeface="Georgia" pitchFamily="18" charset="0"/>
              <a:buChar char="▫"/>
            </a:pPr>
            <a:endParaRPr lang="en-US" sz="2400">
              <a:solidFill>
                <a:schemeClr val="accent2"/>
              </a:solidFill>
              <a:latin typeface="Times New Roman" pitchFamily="18" charset="0"/>
            </a:endParaRPr>
          </a:p>
        </p:txBody>
      </p:sp>
      <p:sp>
        <p:nvSpPr>
          <p:cNvPr id="7" name="Rectangle 7"/>
          <p:cNvSpPr>
            <a:spLocks noChangeArrowheads="1"/>
          </p:cNvSpPr>
          <p:nvPr/>
        </p:nvSpPr>
        <p:spPr bwMode="auto">
          <a:xfrm>
            <a:off x="3657600" y="5638800"/>
            <a:ext cx="52578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schemeClr val="bg1"/>
                </a:solidFill>
                <a:latin typeface="Cambria" pitchFamily="18" charset="0"/>
              </a:rPr>
              <a:t>Add </a:t>
            </a:r>
            <a:r>
              <a:rPr lang="en-US" sz="1900" i="1" dirty="0" smtClean="0">
                <a:solidFill>
                  <a:schemeClr val="bg1"/>
                </a:solidFill>
                <a:latin typeface="Cambria" pitchFamily="18" charset="0"/>
              </a:rPr>
              <a:t>the settings your team chose to </a:t>
            </a:r>
          </a:p>
          <a:p>
            <a:r>
              <a:rPr lang="en-US" sz="1900" i="1" dirty="0" smtClean="0">
                <a:solidFill>
                  <a:schemeClr val="bg1"/>
                </a:solidFill>
                <a:latin typeface="Cambria" pitchFamily="18" charset="0"/>
              </a:rPr>
              <a:t>include in </a:t>
            </a:r>
            <a:r>
              <a:rPr lang="en-US" sz="1900" b="1" dirty="0" smtClean="0">
                <a:solidFill>
                  <a:schemeClr val="bg1"/>
                </a:solidFill>
                <a:latin typeface="Cambria" pitchFamily="18" charset="0"/>
              </a:rPr>
              <a:t>Ci3T Blueprint C Expectation Matrix</a:t>
            </a:r>
            <a:endParaRPr lang="en-US" sz="1900" b="1" dirty="0">
              <a:solidFill>
                <a:schemeClr val="bg1"/>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3834236525"/>
              </p:ext>
            </p:extLst>
          </p:nvPr>
        </p:nvGraphicFramePr>
        <p:xfrm>
          <a:off x="457200" y="1422400"/>
          <a:ext cx="84582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0" y="6019800"/>
            <a:ext cx="2819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5" name="Rectangle 7"/>
          <p:cNvSpPr>
            <a:spLocks noChangeArrowheads="1"/>
          </p:cNvSpPr>
          <p:nvPr/>
        </p:nvSpPr>
        <p:spPr bwMode="auto">
          <a:xfrm>
            <a:off x="1676400" y="2438400"/>
            <a:ext cx="48387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smtClean="0">
                <a:solidFill>
                  <a:schemeClr val="bg1"/>
                </a:solidFill>
                <a:latin typeface="Cambria" pitchFamily="18" charset="0"/>
              </a:rPr>
              <a:t>Copy and paste your school’s </a:t>
            </a:r>
          </a:p>
          <a:p>
            <a:r>
              <a:rPr lang="en-US" sz="1900" b="1" dirty="0" smtClean="0">
                <a:solidFill>
                  <a:schemeClr val="bg1"/>
                </a:solidFill>
                <a:latin typeface="Cambria" pitchFamily="18" charset="0"/>
              </a:rPr>
              <a:t>Ci3T Blueprint C Expectation Matrix</a:t>
            </a:r>
            <a:endParaRPr lang="en-US" sz="1900"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the primary plan</a:t>
            </a:r>
            <a:endParaRPr lang="en-US" dirty="0"/>
          </a:p>
        </p:txBody>
      </p:sp>
      <p:sp>
        <p:nvSpPr>
          <p:cNvPr id="7" name="Circular Arrow 6"/>
          <p:cNvSpPr/>
          <p:nvPr/>
        </p:nvSpPr>
        <p:spPr>
          <a:xfrm rot="3454418">
            <a:off x="4762824" y="2053627"/>
            <a:ext cx="2451100" cy="1908175"/>
          </a:xfrm>
          <a:prstGeom prst="circular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en-US">
              <a:solidFill>
                <a:schemeClr val="tx1"/>
              </a:solidFill>
            </a:endParaRPr>
          </a:p>
        </p:txBody>
      </p:sp>
      <p:sp>
        <p:nvSpPr>
          <p:cNvPr id="8" name="Circular Arrow 7"/>
          <p:cNvSpPr/>
          <p:nvPr/>
        </p:nvSpPr>
        <p:spPr>
          <a:xfrm rot="10800000">
            <a:off x="3300340" y="4738254"/>
            <a:ext cx="2451100" cy="1908175"/>
          </a:xfrm>
          <a:prstGeom prst="circular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en-US">
              <a:solidFill>
                <a:schemeClr val="tx1"/>
              </a:solidFill>
            </a:endParaRPr>
          </a:p>
        </p:txBody>
      </p:sp>
      <p:sp>
        <p:nvSpPr>
          <p:cNvPr id="9" name="Circular Arrow 8"/>
          <p:cNvSpPr/>
          <p:nvPr/>
        </p:nvSpPr>
        <p:spPr>
          <a:xfrm rot="18209385">
            <a:off x="1743480" y="2197509"/>
            <a:ext cx="2424718" cy="1908175"/>
          </a:xfrm>
          <a:prstGeom prst="circular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en-US">
              <a:solidFill>
                <a:schemeClr val="tx1"/>
              </a:solidFill>
            </a:endParaRPr>
          </a:p>
        </p:txBody>
      </p:sp>
      <p:graphicFrame>
        <p:nvGraphicFramePr>
          <p:cNvPr id="10" name="Diagram 9"/>
          <p:cNvGraphicFramePr/>
          <p:nvPr>
            <p:extLst>
              <p:ext uri="{D42A27DB-BD31-4B8C-83A1-F6EECF244321}">
                <p14:modId xmlns:p14="http://schemas.microsoft.com/office/powerpoint/2010/main" val="4059798175"/>
              </p:ext>
            </p:extLst>
          </p:nvPr>
        </p:nvGraphicFramePr>
        <p:xfrm>
          <a:off x="1676400" y="1743124"/>
          <a:ext cx="5649362" cy="3949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p:txBody>
          <a:bodyPr>
            <a:normAutofit fontScale="92500" lnSpcReduction="10000"/>
          </a:bodyPr>
          <a:lstStyle/>
          <a:p>
            <a:r>
              <a:rPr lang="en-US" sz="2800" b="1" dirty="0" smtClean="0">
                <a:solidFill>
                  <a:srgbClr val="FF0000"/>
                </a:solidFill>
              </a:rPr>
              <a:t>School Name</a:t>
            </a:r>
          </a:p>
          <a:p>
            <a:endParaRPr lang="en-US" dirty="0" smtClean="0"/>
          </a:p>
        </p:txBody>
      </p:sp>
      <p:sp>
        <p:nvSpPr>
          <p:cNvPr id="28674" name="Rectangle 2"/>
          <p:cNvSpPr>
            <a:spLocks noGrp="1" noChangeArrowheads="1"/>
          </p:cNvSpPr>
          <p:nvPr>
            <p:ph type="ctrTitle"/>
          </p:nvPr>
        </p:nvSpPr>
        <p:spPr/>
        <p:txBody>
          <a:bodyPr/>
          <a:lstStyle/>
          <a:p>
            <a:r>
              <a:rPr lang="en-US" sz="2800" dirty="0" smtClean="0"/>
              <a:t>Comprehensive, Integrated, Three-Tiered (C</a:t>
            </a:r>
            <a:r>
              <a:rPr lang="en-US" sz="2800" cap="none" dirty="0" smtClean="0"/>
              <a:t>i</a:t>
            </a:r>
            <a:r>
              <a:rPr lang="en-US" sz="2800" dirty="0" smtClean="0"/>
              <a:t>3T) Model of Prevention</a:t>
            </a:r>
          </a:p>
        </p:txBody>
      </p:sp>
      <p:sp>
        <p:nvSpPr>
          <p:cNvPr id="12" name="Rectangle 7"/>
          <p:cNvSpPr>
            <a:spLocks noChangeArrowheads="1"/>
          </p:cNvSpPr>
          <p:nvPr/>
        </p:nvSpPr>
        <p:spPr bwMode="auto">
          <a:xfrm>
            <a:off x="3276600" y="762000"/>
            <a:ext cx="2590800" cy="1905000"/>
          </a:xfrm>
          <a:prstGeom prst="rect">
            <a:avLst/>
          </a:prstGeom>
          <a:solidFill>
            <a:srgbClr val="C00000"/>
          </a:solidFill>
          <a:ln w="9525">
            <a:solidFill>
              <a:schemeClr val="tx1"/>
            </a:solidFill>
            <a:miter lim="800000"/>
            <a:headEnd/>
            <a:tailEnd/>
          </a:ln>
          <a:effectLst/>
          <a:extLst/>
        </p:spPr>
        <p:txBody>
          <a:bodyPr wrap="none" anchor="ctr"/>
          <a:lstStyle/>
          <a:p>
            <a:pPr algn="l"/>
            <a:r>
              <a:rPr lang="en-US" sz="1600" dirty="0" smtClean="0">
                <a:solidFill>
                  <a:schemeClr val="bg1"/>
                </a:solidFill>
                <a:latin typeface="Cambria" pitchFamily="18" charset="0"/>
              </a:rPr>
              <a:t>Insert School Mascot / Logo</a:t>
            </a:r>
            <a:endParaRPr lang="en-US" sz="1600" dirty="0">
              <a:solidFill>
                <a:schemeClr val="bg1"/>
              </a:solidFill>
              <a:latin typeface="Cambri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ltLang="en-US" smtClean="0"/>
              <a:t>An Instructional Approach</a:t>
            </a:r>
            <a:endParaRPr lang="en-US" altLang="en-US" dirty="0" smtClean="0"/>
          </a:p>
        </p:txBody>
      </p:sp>
      <p:sp>
        <p:nvSpPr>
          <p:cNvPr id="47107" name="Rectangle 5"/>
          <p:cNvSpPr>
            <a:spLocks noGrp="1" noChangeArrowheads="1"/>
          </p:cNvSpPr>
          <p:nvPr>
            <p:ph idx="1"/>
          </p:nvPr>
        </p:nvSpPr>
        <p:spPr/>
        <p:txBody>
          <a:bodyPr/>
          <a:lstStyle/>
          <a:p>
            <a:r>
              <a:rPr lang="en-US" altLang="en-US" dirty="0" smtClean="0"/>
              <a:t>Academic engagement &amp; success are maximized</a:t>
            </a:r>
          </a:p>
          <a:p>
            <a:r>
              <a:rPr lang="en-US" altLang="en-US" dirty="0" smtClean="0"/>
              <a:t>Behavioral expectations taught directly like academic skills</a:t>
            </a:r>
          </a:p>
          <a:p>
            <a:r>
              <a:rPr lang="en-US" altLang="en-US" dirty="0" smtClean="0"/>
              <a:t>Influence of instructional support is considered</a:t>
            </a:r>
          </a:p>
        </p:txBody>
      </p:sp>
      <p:sp>
        <p:nvSpPr>
          <p:cNvPr id="47109" name="Rectangle 2"/>
          <p:cNvSpPr>
            <a:spLocks noChangeArrowheads="1"/>
          </p:cNvSpPr>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a:solidFill>
                <a:schemeClr val="tx1"/>
              </a:solidFill>
              <a:latin typeface="Times New Roman" pitchFamily="18" charset="0"/>
            </a:endParaRPr>
          </a:p>
        </p:txBody>
      </p:sp>
      <p:sp>
        <p:nvSpPr>
          <p:cNvPr id="47110" name="Rectangle 3"/>
          <p:cNvSpPr>
            <a:spLocks noChangeArrowheads="1"/>
          </p:cNvSpPr>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a:solidFill>
                <a:schemeClr val="tx1"/>
              </a:solidFill>
              <a:latin typeface="Times New Roman" pitchFamily="18" charset="0"/>
            </a:endParaRPr>
          </a:p>
        </p:txBody>
      </p:sp>
      <p:sp>
        <p:nvSpPr>
          <p:cNvPr id="47111" name="Rectangle 6"/>
          <p:cNvSpPr>
            <a:spLocks noChangeArrowheads="1"/>
          </p:cNvSpPr>
          <p:nvPr/>
        </p:nvSpPr>
        <p:spPr bwMode="auto">
          <a:xfrm>
            <a:off x="152400" y="5562600"/>
            <a:ext cx="88392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lvl="2" algn="l">
              <a:spcBef>
                <a:spcPct val="20000"/>
              </a:spcBef>
            </a:pPr>
            <a:r>
              <a:rPr lang="en-US" altLang="en-US" sz="1400" dirty="0">
                <a:solidFill>
                  <a:schemeClr val="tx2">
                    <a:lumMod val="75000"/>
                  </a:schemeClr>
                </a:solidFill>
                <a:latin typeface="+mn-lt"/>
                <a:cs typeface="Calibri" pitchFamily="34" charset="0"/>
              </a:rPr>
              <a:t>George </a:t>
            </a:r>
            <a:r>
              <a:rPr lang="en-US" altLang="en-US" sz="1400" dirty="0" err="1">
                <a:solidFill>
                  <a:schemeClr val="tx2">
                    <a:lumMod val="75000"/>
                  </a:schemeClr>
                </a:solidFill>
                <a:latin typeface="+mn-lt"/>
                <a:cs typeface="Calibri" pitchFamily="34" charset="0"/>
              </a:rPr>
              <a:t>Sugai</a:t>
            </a:r>
            <a:r>
              <a:rPr lang="en-US" altLang="en-US" sz="1400" dirty="0">
                <a:solidFill>
                  <a:schemeClr val="tx2">
                    <a:lumMod val="75000"/>
                  </a:schemeClr>
                </a:solidFill>
                <a:latin typeface="+mn-lt"/>
                <a:cs typeface="Calibri" pitchFamily="34" charset="0"/>
              </a:rPr>
              <a:t>, National PBIS Technical Assistance </a:t>
            </a:r>
            <a:r>
              <a:rPr lang="en-US" altLang="en-US" sz="1400" dirty="0" smtClean="0">
                <a:solidFill>
                  <a:schemeClr val="tx2">
                    <a:lumMod val="75000"/>
                  </a:schemeClr>
                </a:solidFill>
                <a:latin typeface="+mn-lt"/>
                <a:cs typeface="Calibri" pitchFamily="34" charset="0"/>
              </a:rPr>
              <a:t>Center; </a:t>
            </a:r>
          </a:p>
          <a:p>
            <a:pPr marL="0" lvl="2" algn="l">
              <a:spcBef>
                <a:spcPct val="20000"/>
              </a:spcBef>
            </a:pPr>
            <a:r>
              <a:rPr lang="en-US" sz="1400" dirty="0">
                <a:solidFill>
                  <a:schemeClr val="tx2">
                    <a:lumMod val="75000"/>
                  </a:schemeClr>
                </a:solidFill>
                <a:latin typeface="+mn-lt"/>
              </a:rPr>
              <a:t>Horner, R. H., Sugai, G., </a:t>
            </a:r>
            <a:r>
              <a:rPr lang="en-US" sz="1400" dirty="0" err="1">
                <a:solidFill>
                  <a:schemeClr val="tx2">
                    <a:lumMod val="75000"/>
                  </a:schemeClr>
                </a:solidFill>
                <a:latin typeface="+mn-lt"/>
              </a:rPr>
              <a:t>Smolkowski</a:t>
            </a:r>
            <a:r>
              <a:rPr lang="en-US" sz="1400" dirty="0">
                <a:solidFill>
                  <a:schemeClr val="tx2">
                    <a:lumMod val="75000"/>
                  </a:schemeClr>
                </a:solidFill>
                <a:latin typeface="+mn-lt"/>
              </a:rPr>
              <a:t>, K., Eber, L., </a:t>
            </a:r>
            <a:r>
              <a:rPr lang="en-US" sz="1400" dirty="0" err="1">
                <a:solidFill>
                  <a:schemeClr val="tx2">
                    <a:lumMod val="75000"/>
                  </a:schemeClr>
                </a:solidFill>
                <a:latin typeface="+mn-lt"/>
              </a:rPr>
              <a:t>Nakasato</a:t>
            </a:r>
            <a:r>
              <a:rPr lang="en-US" sz="1400" dirty="0">
                <a:solidFill>
                  <a:schemeClr val="tx2">
                    <a:lumMod val="75000"/>
                  </a:schemeClr>
                </a:solidFill>
                <a:latin typeface="+mn-lt"/>
              </a:rPr>
              <a:t>, J., Todd, A. W., &amp; Esperanza, J. (2009). </a:t>
            </a:r>
            <a:r>
              <a:rPr lang="en-US" sz="1400" dirty="0" smtClean="0">
                <a:solidFill>
                  <a:schemeClr val="tx2">
                    <a:lumMod val="75000"/>
                  </a:schemeClr>
                </a:solidFill>
                <a:latin typeface="+mn-lt"/>
              </a:rPr>
              <a:t>A </a:t>
            </a:r>
            <a:r>
              <a:rPr lang="en-US" sz="1400" dirty="0">
                <a:solidFill>
                  <a:schemeClr val="tx2">
                    <a:lumMod val="75000"/>
                  </a:schemeClr>
                </a:solidFill>
                <a:latin typeface="+mn-lt"/>
              </a:rPr>
              <a:t>randomized, wait-list controlled effectiveness trial assessing school-wide positive behavior support in </a:t>
            </a:r>
            <a:r>
              <a:rPr lang="en-US" sz="1400" dirty="0" smtClean="0">
                <a:solidFill>
                  <a:schemeClr val="tx2">
                    <a:lumMod val="75000"/>
                  </a:schemeClr>
                </a:solidFill>
                <a:latin typeface="+mn-lt"/>
              </a:rPr>
              <a:t> elementary </a:t>
            </a:r>
            <a:r>
              <a:rPr lang="en-US" sz="1400" dirty="0">
                <a:solidFill>
                  <a:schemeClr val="tx2">
                    <a:lumMod val="75000"/>
                  </a:schemeClr>
                </a:solidFill>
                <a:latin typeface="+mn-lt"/>
              </a:rPr>
              <a:t>schools</a:t>
            </a:r>
            <a:r>
              <a:rPr lang="en-US" sz="1400" dirty="0" smtClean="0">
                <a:solidFill>
                  <a:schemeClr val="tx2">
                    <a:lumMod val="75000"/>
                  </a:schemeClr>
                </a:solidFill>
                <a:latin typeface="+mn-lt"/>
              </a:rPr>
              <a:t>. Journal </a:t>
            </a:r>
            <a:r>
              <a:rPr lang="en-US" sz="1400" dirty="0">
                <a:solidFill>
                  <a:schemeClr val="tx2">
                    <a:lumMod val="75000"/>
                  </a:schemeClr>
                </a:solidFill>
                <a:latin typeface="+mn-lt"/>
              </a:rPr>
              <a:t>of Positive Behavior </a:t>
            </a:r>
            <a:r>
              <a:rPr lang="en-US" sz="1400" dirty="0" smtClean="0">
                <a:solidFill>
                  <a:schemeClr val="tx2">
                    <a:lumMod val="75000"/>
                  </a:schemeClr>
                </a:solidFill>
                <a:latin typeface="+mn-lt"/>
              </a:rPr>
              <a:t>Interventions, 11, 133-144.</a:t>
            </a:r>
            <a:endParaRPr lang="en-US" altLang="en-US" sz="1400" dirty="0">
              <a:solidFill>
                <a:schemeClr val="tx2">
                  <a:lumMod val="75000"/>
                </a:schemeClr>
              </a:solidFill>
              <a:latin typeface="+mn-lt"/>
              <a:cs typeface="Calibri"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7107" name="Rectangle 2"/>
          <p:cNvSpPr>
            <a:spLocks noGrp="1" noChangeArrowheads="1"/>
          </p:cNvSpPr>
          <p:nvPr>
            <p:ph type="ctrTitle"/>
          </p:nvPr>
        </p:nvSpPr>
        <p:spPr/>
        <p:txBody>
          <a:bodyPr/>
          <a:lstStyle/>
          <a:p>
            <a:r>
              <a:rPr lang="en-US" smtClean="0"/>
              <a:t>Area I: Academic</a:t>
            </a: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p:txBody>
          <a:bodyPr/>
          <a:lstStyle/>
          <a:p>
            <a:r>
              <a:rPr lang="en-US" altLang="en-US" smtClean="0"/>
              <a:t>Academic Component</a:t>
            </a:r>
            <a:endParaRPr lang="en-US" altLang="en-US" dirty="0" smtClean="0"/>
          </a:p>
        </p:txBody>
      </p:sp>
      <p:sp>
        <p:nvSpPr>
          <p:cNvPr id="49156" name="Rectangle 6"/>
          <p:cNvSpPr>
            <a:spLocks noGrp="1" noChangeArrowheads="1"/>
          </p:cNvSpPr>
          <p:nvPr>
            <p:ph idx="1"/>
          </p:nvPr>
        </p:nvSpPr>
        <p:spPr/>
        <p:txBody>
          <a:bodyPr/>
          <a:lstStyle/>
          <a:p>
            <a:r>
              <a:rPr lang="en-US" dirty="0" smtClean="0"/>
              <a:t>Why? Academic performance influences student behavior</a:t>
            </a:r>
          </a:p>
          <a:p>
            <a:pPr lvl="1"/>
            <a:r>
              <a:rPr lang="en-US" dirty="0" smtClean="0"/>
              <a:t>Teachers’ behavior will reflect students’ behavior</a:t>
            </a:r>
          </a:p>
          <a:p>
            <a:r>
              <a:rPr lang="en-US" dirty="0" smtClean="0"/>
              <a:t>How?  Academic expectations should be stated clearly, enforced consistently</a:t>
            </a:r>
          </a:p>
          <a:p>
            <a:pPr lvl="1"/>
            <a:r>
              <a:rPr lang="en-US" dirty="0" smtClean="0"/>
              <a:t>Fosters an environment which sets the stage for productive academic time</a:t>
            </a:r>
          </a:p>
          <a:p>
            <a:r>
              <a:rPr lang="en-US" dirty="0" smtClean="0"/>
              <a:t>Consider: </a:t>
            </a:r>
          </a:p>
          <a:p>
            <a:pPr lvl="1"/>
            <a:r>
              <a:rPr lang="en-US" dirty="0" smtClean="0"/>
              <a:t>High traffic areas</a:t>
            </a:r>
          </a:p>
          <a:p>
            <a:pPr lvl="1"/>
            <a:r>
              <a:rPr lang="en-US" dirty="0" smtClean="0"/>
              <a:t>Praise: Correction statement ratio</a:t>
            </a:r>
          </a:p>
          <a:p>
            <a:pPr lvl="1"/>
            <a:r>
              <a:rPr lang="en-US" dirty="0" smtClean="0"/>
              <a:t>Entry activities and closing activities</a:t>
            </a:r>
          </a:p>
        </p:txBody>
      </p:sp>
      <p:sp>
        <p:nvSpPr>
          <p:cNvPr id="49157" name="Rectangle 2"/>
          <p:cNvSpPr>
            <a:spLocks noChangeArrowheads="1"/>
          </p:cNvSpPr>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b="1">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683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p>
        </p:txBody>
      </p:sp>
      <p:sp>
        <p:nvSpPr>
          <p:cNvPr id="2" name="Title 1"/>
          <p:cNvSpPr>
            <a:spLocks noGrp="1"/>
          </p:cNvSpPr>
          <p:nvPr>
            <p:ph type="title"/>
          </p:nvPr>
        </p:nvSpPr>
        <p:spPr/>
        <p:txBody>
          <a:bodyPr/>
          <a:lstStyle/>
          <a:p>
            <a:r>
              <a:rPr lang="en-US" smtClean="0"/>
              <a:t>STUDENTS - Area 1: Academics</a:t>
            </a:r>
            <a:endParaRPr lang="en-US" dirty="0"/>
          </a:p>
        </p:txBody>
      </p:sp>
      <p:sp>
        <p:nvSpPr>
          <p:cNvPr id="50180" name="Content Placeholder 2"/>
          <p:cNvSpPr>
            <a:spLocks noGrp="1"/>
          </p:cNvSpPr>
          <p:nvPr>
            <p:ph idx="1"/>
          </p:nvPr>
        </p:nvSpPr>
        <p:spPr/>
        <p:txBody>
          <a:bodyPr/>
          <a:lstStyle/>
          <a:p>
            <a:r>
              <a:rPr lang="en-US" dirty="0" smtClean="0"/>
              <a:t>RESPONSIBILITIES. Students will:</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schemeClr val="bg1"/>
                </a:solidFill>
                <a:latin typeface="Cambria" pitchFamily="18" charset="0"/>
              </a:rPr>
              <a:t>Add </a:t>
            </a:r>
            <a:r>
              <a:rPr lang="en-US" sz="1900" i="1" dirty="0" smtClean="0">
                <a:solidFill>
                  <a:schemeClr val="bg1"/>
                </a:solidFill>
                <a:latin typeface="Cambria" pitchFamily="18" charset="0"/>
              </a:rPr>
              <a:t>your school’s information here</a:t>
            </a:r>
            <a:endParaRPr lang="en-US" sz="1900" i="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72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p>
        </p:txBody>
      </p:sp>
      <p:sp>
        <p:nvSpPr>
          <p:cNvPr id="2" name="Title 1"/>
          <p:cNvSpPr>
            <a:spLocks noGrp="1"/>
          </p:cNvSpPr>
          <p:nvPr>
            <p:ph type="title"/>
          </p:nvPr>
        </p:nvSpPr>
        <p:spPr/>
        <p:txBody>
          <a:bodyPr/>
          <a:lstStyle/>
          <a:p>
            <a:r>
              <a:rPr lang="en-US" smtClean="0"/>
              <a:t>Faculty &amp; staff - Area 1: Academics</a:t>
            </a:r>
            <a:endParaRPr lang="en-US" dirty="0"/>
          </a:p>
        </p:txBody>
      </p:sp>
      <p:sp>
        <p:nvSpPr>
          <p:cNvPr id="50180" name="Content Placeholder 2"/>
          <p:cNvSpPr>
            <a:spLocks noGrp="1"/>
          </p:cNvSpPr>
          <p:nvPr>
            <p:ph idx="1"/>
          </p:nvPr>
        </p:nvSpPr>
        <p:spPr/>
        <p:txBody>
          <a:bodyPr/>
          <a:lstStyle/>
          <a:p>
            <a:r>
              <a:rPr lang="en-US" smtClean="0"/>
              <a:t>RESPONSIBILITIES. Faculty &amp; staff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schemeClr val="bg1"/>
                </a:solidFill>
                <a:latin typeface="Cambria" pitchFamily="18" charset="0"/>
              </a:rPr>
              <a:t>Add </a:t>
            </a:r>
            <a:r>
              <a:rPr lang="en-US" sz="1900" i="1" dirty="0" smtClean="0">
                <a:solidFill>
                  <a:schemeClr val="bg1"/>
                </a:solidFill>
                <a:latin typeface="Cambria" pitchFamily="18" charset="0"/>
              </a:rPr>
              <a:t>your school’s information here</a:t>
            </a:r>
            <a:endParaRPr lang="en-US" sz="1900" i="1" dirty="0">
              <a:solidFill>
                <a:schemeClr val="bg1"/>
              </a:solidFill>
              <a:latin typeface="Cambria" pitchFamily="18" charset="0"/>
            </a:endParaRPr>
          </a:p>
        </p:txBody>
      </p:sp>
      <p:sp>
        <p:nvSpPr>
          <p:cNvPr id="7" name="TextBox 6"/>
          <p:cNvSpPr txBox="1"/>
          <p:nvPr/>
        </p:nvSpPr>
        <p:spPr>
          <a:xfrm>
            <a:off x="5943600" y="2590800"/>
            <a:ext cx="2286000" cy="255454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p>
            <a:pPr algn="l">
              <a:defRPr/>
            </a:pPr>
            <a:r>
              <a:rPr lang="en-US" sz="2000" dirty="0" smtClean="0"/>
              <a:t>Make sure to name your core curriculum and/or how you address standards; include the dosage for primary prevention efforts.</a:t>
            </a:r>
            <a:endParaRPr lang="en-US" sz="2000" dirty="0"/>
          </a:p>
        </p:txBody>
      </p:sp>
    </p:spTree>
    <p:extLst>
      <p:ext uri="{BB962C8B-B14F-4D97-AF65-F5344CB8AC3E}">
        <p14:creationId xmlns:p14="http://schemas.microsoft.com/office/powerpoint/2010/main" val="1872661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66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p>
        </p:txBody>
      </p:sp>
      <p:sp>
        <p:nvSpPr>
          <p:cNvPr id="2" name="Title 1"/>
          <p:cNvSpPr>
            <a:spLocks noGrp="1"/>
          </p:cNvSpPr>
          <p:nvPr>
            <p:ph type="title"/>
          </p:nvPr>
        </p:nvSpPr>
        <p:spPr/>
        <p:txBody>
          <a:bodyPr/>
          <a:lstStyle/>
          <a:p>
            <a:r>
              <a:rPr lang="en-US" smtClean="0"/>
              <a:t>Parents - Area 1: Academics</a:t>
            </a:r>
            <a:endParaRPr lang="en-US" dirty="0"/>
          </a:p>
        </p:txBody>
      </p:sp>
      <p:sp>
        <p:nvSpPr>
          <p:cNvPr id="50180" name="Content Placeholder 2"/>
          <p:cNvSpPr>
            <a:spLocks noGrp="1"/>
          </p:cNvSpPr>
          <p:nvPr>
            <p:ph idx="1"/>
          </p:nvPr>
        </p:nvSpPr>
        <p:spPr/>
        <p:txBody>
          <a:bodyPr/>
          <a:lstStyle/>
          <a:p>
            <a:r>
              <a:rPr lang="en-US" smtClean="0"/>
              <a:t>RESPONSIBILITIES. Parents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schemeClr val="bg1"/>
                </a:solidFill>
                <a:latin typeface="Cambria" pitchFamily="18" charset="0"/>
              </a:rPr>
              <a:t>Add </a:t>
            </a:r>
            <a:r>
              <a:rPr lang="en-US" sz="1900" i="1" dirty="0" smtClean="0">
                <a:solidFill>
                  <a:schemeClr val="bg1"/>
                </a:solidFill>
                <a:latin typeface="Cambria" pitchFamily="18" charset="0"/>
              </a:rPr>
              <a:t>your school’s information here</a:t>
            </a:r>
            <a:endParaRPr lang="en-US" sz="1900" i="1" dirty="0">
              <a:solidFill>
                <a:schemeClr val="bg1"/>
              </a:solidFill>
              <a:latin typeface="Cambria" pitchFamily="18" charset="0"/>
            </a:endParaRPr>
          </a:p>
        </p:txBody>
      </p:sp>
    </p:spTree>
    <p:extLst>
      <p:ext uri="{BB962C8B-B14F-4D97-AF65-F5344CB8AC3E}">
        <p14:creationId xmlns:p14="http://schemas.microsoft.com/office/powerpoint/2010/main" val="4043462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706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p>
        </p:txBody>
      </p:sp>
      <p:sp>
        <p:nvSpPr>
          <p:cNvPr id="2" name="Title 1"/>
          <p:cNvSpPr>
            <a:spLocks noGrp="1"/>
          </p:cNvSpPr>
          <p:nvPr>
            <p:ph type="title"/>
          </p:nvPr>
        </p:nvSpPr>
        <p:spPr/>
        <p:txBody>
          <a:bodyPr/>
          <a:lstStyle/>
          <a:p>
            <a:r>
              <a:rPr lang="en-US" smtClean="0"/>
              <a:t>Administrators - Area 1: Academics</a:t>
            </a:r>
            <a:endParaRPr lang="en-US" dirty="0"/>
          </a:p>
        </p:txBody>
      </p:sp>
      <p:sp>
        <p:nvSpPr>
          <p:cNvPr id="50180" name="Content Placeholder 2"/>
          <p:cNvSpPr>
            <a:spLocks noGrp="1"/>
          </p:cNvSpPr>
          <p:nvPr>
            <p:ph idx="1"/>
          </p:nvPr>
        </p:nvSpPr>
        <p:spPr/>
        <p:txBody>
          <a:bodyPr/>
          <a:lstStyle/>
          <a:p>
            <a:r>
              <a:rPr lang="en-US" smtClean="0"/>
              <a:t>RESPONSIBILITIES. Administrators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schemeClr val="bg1"/>
                </a:solidFill>
                <a:latin typeface="Cambria" pitchFamily="18" charset="0"/>
              </a:rPr>
              <a:t>Add </a:t>
            </a:r>
            <a:r>
              <a:rPr lang="en-US" sz="1900" i="1" dirty="0" smtClean="0">
                <a:solidFill>
                  <a:schemeClr val="bg1"/>
                </a:solidFill>
                <a:latin typeface="Cambria" pitchFamily="18" charset="0"/>
              </a:rPr>
              <a:t>your school’s information here</a:t>
            </a:r>
            <a:endParaRPr lang="en-US" sz="1900" i="1" dirty="0">
              <a:solidFill>
                <a:schemeClr val="bg1"/>
              </a:solidFill>
              <a:latin typeface="Cambria" pitchFamily="18" charset="0"/>
            </a:endParaRPr>
          </a:p>
        </p:txBody>
      </p:sp>
    </p:spTree>
    <p:extLst>
      <p:ext uri="{BB962C8B-B14F-4D97-AF65-F5344CB8AC3E}">
        <p14:creationId xmlns:p14="http://schemas.microsoft.com/office/powerpoint/2010/main" val="2863763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Grp="1" noChangeArrowheads="1"/>
          </p:cNvSpPr>
          <p:nvPr>
            <p:ph type="subTitle" idx="1"/>
          </p:nvPr>
        </p:nvSpPr>
        <p:spPr/>
        <p:txBody>
          <a:bodyPr/>
          <a:lstStyle/>
          <a:p>
            <a:r>
              <a:rPr lang="en-US" smtClean="0"/>
              <a:t> </a:t>
            </a:r>
          </a:p>
        </p:txBody>
      </p:sp>
      <p:sp>
        <p:nvSpPr>
          <p:cNvPr id="53251" name="Rectangle 4"/>
          <p:cNvSpPr>
            <a:spLocks noGrp="1" noChangeArrowheads="1"/>
          </p:cNvSpPr>
          <p:nvPr>
            <p:ph type="ctrTitle"/>
          </p:nvPr>
        </p:nvSpPr>
        <p:spPr/>
        <p:txBody>
          <a:bodyPr/>
          <a:lstStyle/>
          <a:p>
            <a:r>
              <a:rPr lang="en-US" smtClean="0"/>
              <a:t>Area II: Behavior</a:t>
            </a: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School Behavior Plan: Two-fold</a:t>
            </a:r>
            <a:endParaRPr lang="en-US" dirty="0" smtClean="0"/>
          </a:p>
        </p:txBody>
      </p:sp>
      <p:graphicFrame>
        <p:nvGraphicFramePr>
          <p:cNvPr id="2" name="Diagram 1"/>
          <p:cNvGraphicFramePr/>
          <p:nvPr>
            <p:extLst>
              <p:ext uri="{D42A27DB-BD31-4B8C-83A1-F6EECF244321}">
                <p14:modId xmlns:p14="http://schemas.microsoft.com/office/powerpoint/2010/main" val="132631131"/>
              </p:ext>
            </p:extLst>
          </p:nvPr>
        </p:nvGraphicFramePr>
        <p:xfrm>
          <a:off x="609600" y="1701800"/>
          <a:ext cx="7924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dirty="0" smtClean="0"/>
              <a:t>Primary (Tier 1) Prevention:</a:t>
            </a:r>
            <a:br>
              <a:rPr lang="en-US" dirty="0" smtClean="0"/>
            </a:br>
            <a:r>
              <a:rPr lang="en-US" dirty="0" smtClean="0"/>
              <a:t>Coming to Agreement</a:t>
            </a:r>
          </a:p>
        </p:txBody>
      </p:sp>
      <p:sp>
        <p:nvSpPr>
          <p:cNvPr id="4" name="Content Placeholder 3"/>
          <p:cNvSpPr>
            <a:spLocks noGrp="1"/>
          </p:cNvSpPr>
          <p:nvPr>
            <p:ph idx="1"/>
          </p:nvPr>
        </p:nvSpPr>
        <p:spPr/>
        <p:txBody>
          <a:bodyPr/>
          <a:lstStyle/>
          <a:p>
            <a:r>
              <a:rPr lang="en-US" dirty="0" smtClean="0"/>
              <a:t>Prevention</a:t>
            </a:r>
          </a:p>
          <a:p>
            <a:pPr lvl="1"/>
            <a:r>
              <a:rPr lang="en-US" dirty="0" smtClean="0"/>
              <a:t>Rules</a:t>
            </a:r>
          </a:p>
          <a:p>
            <a:pPr lvl="2"/>
            <a:r>
              <a:rPr lang="en-US" dirty="0" smtClean="0"/>
              <a:t>Ex. Tardy means “not being inside the room when the bell rings”</a:t>
            </a:r>
          </a:p>
          <a:p>
            <a:pPr lvl="1"/>
            <a:r>
              <a:rPr lang="en-US" dirty="0" smtClean="0"/>
              <a:t>Routines</a:t>
            </a:r>
          </a:p>
          <a:p>
            <a:pPr lvl="2"/>
            <a:r>
              <a:rPr lang="en-US" dirty="0" smtClean="0"/>
              <a:t>Ex.  A warning bell will sound two minutes before the tardy bell to alert students</a:t>
            </a:r>
          </a:p>
          <a:p>
            <a:pPr lvl="1"/>
            <a:r>
              <a:rPr lang="en-US" dirty="0" smtClean="0"/>
              <a:t>Arrangements</a:t>
            </a:r>
          </a:p>
          <a:p>
            <a:pPr lvl="2"/>
            <a:r>
              <a:rPr lang="en-US" dirty="0" smtClean="0"/>
              <a:t>Ex. Faculty and staff will stand in the hallway outside their rooms and provide prompts to students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7"/>
          <p:cNvSpPr>
            <a:spLocks noGrp="1"/>
          </p:cNvSpPr>
          <p:nvPr>
            <p:ph type="title"/>
          </p:nvPr>
        </p:nvSpPr>
        <p:spPr/>
        <p:txBody>
          <a:bodyPr/>
          <a:lstStyle/>
          <a:p>
            <a:r>
              <a:rPr lang="en-US" dirty="0" smtClean="0">
                <a:solidFill>
                  <a:srgbClr val="FF0000"/>
                </a:solidFill>
              </a:rPr>
              <a:t>Our School</a:t>
            </a:r>
            <a:r>
              <a:rPr lang="en-US" dirty="0" smtClean="0"/>
              <a:t>’s C</a:t>
            </a:r>
            <a:r>
              <a:rPr lang="en-US" cap="none" dirty="0" smtClean="0"/>
              <a:t>i</a:t>
            </a:r>
            <a:r>
              <a:rPr lang="en-US" dirty="0" smtClean="0"/>
              <a:t>3T Leadership Team</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14140473"/>
              </p:ext>
            </p:extLst>
          </p:nvPr>
        </p:nvGraphicFramePr>
        <p:xfrm>
          <a:off x="457200" y="1752600"/>
          <a:ext cx="8229600" cy="4114800"/>
        </p:xfrm>
        <a:graphic>
          <a:graphicData uri="http://schemas.openxmlformats.org/drawingml/2006/table">
            <a:tbl>
              <a:tblPr firstCol="1" bandRow="1">
                <a:tableStyleId>{5C22544A-7EE6-4342-B048-85BDC9FD1C3A}</a:tableStyleId>
              </a:tblPr>
              <a:tblGrid>
                <a:gridCol w="3276600">
                  <a:extLst>
                    <a:ext uri="{9D8B030D-6E8A-4147-A177-3AD203B41FA5}">
                      <a16:colId xmlns:a16="http://schemas.microsoft.com/office/drawing/2014/main" val="3700303096"/>
                    </a:ext>
                  </a:extLst>
                </a:gridCol>
                <a:gridCol w="4953000">
                  <a:extLst>
                    <a:ext uri="{9D8B030D-6E8A-4147-A177-3AD203B41FA5}">
                      <a16:colId xmlns:a16="http://schemas.microsoft.com/office/drawing/2014/main" val="2629955667"/>
                    </a:ext>
                  </a:extLst>
                </a:gridCol>
              </a:tblGrid>
              <a:tr h="370840">
                <a:tc>
                  <a:txBody>
                    <a:bodyPr/>
                    <a:lstStyle/>
                    <a:p>
                      <a:r>
                        <a:rPr lang="en-US" sz="2400" dirty="0" smtClean="0"/>
                        <a:t>Name</a:t>
                      </a:r>
                      <a:endParaRPr lang="en-US" sz="2400" dirty="0"/>
                    </a:p>
                  </a:txBody>
                  <a:tcPr/>
                </a:tc>
                <a:tc>
                  <a:txBody>
                    <a:bodyPr/>
                    <a:lstStyle/>
                    <a:p>
                      <a:r>
                        <a:rPr lang="en-US" sz="2400" dirty="0" smtClean="0"/>
                        <a:t>Principal</a:t>
                      </a:r>
                      <a:endParaRPr lang="en-US" sz="2400" dirty="0"/>
                    </a:p>
                  </a:txBody>
                  <a:tcPr/>
                </a:tc>
                <a:extLst>
                  <a:ext uri="{0D108BD9-81ED-4DB2-BD59-A6C34878D82A}">
                    <a16:rowId xmlns:a16="http://schemas.microsoft.com/office/drawing/2014/main" val="1462886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Name</a:t>
                      </a:r>
                    </a:p>
                  </a:txBody>
                  <a:tcPr/>
                </a:tc>
                <a:tc>
                  <a:txBody>
                    <a:bodyPr/>
                    <a:lstStyle/>
                    <a:p>
                      <a:r>
                        <a:rPr lang="en-US" sz="2400" dirty="0" smtClean="0"/>
                        <a:t>General</a:t>
                      </a:r>
                      <a:r>
                        <a:rPr lang="en-US" sz="2400" baseline="0" dirty="0" smtClean="0"/>
                        <a:t> Education Teacher </a:t>
                      </a:r>
                      <a:endParaRPr lang="en-US" sz="2400" dirty="0"/>
                    </a:p>
                  </a:txBody>
                  <a:tcPr/>
                </a:tc>
                <a:extLst>
                  <a:ext uri="{0D108BD9-81ED-4DB2-BD59-A6C34878D82A}">
                    <a16:rowId xmlns:a16="http://schemas.microsoft.com/office/drawing/2014/main" val="1840241700"/>
                  </a:ext>
                </a:extLst>
              </a:tr>
              <a:tr h="370840">
                <a:tc>
                  <a:txBody>
                    <a:bodyPr/>
                    <a:lstStyle/>
                    <a:p>
                      <a:r>
                        <a:rPr lang="en-US" sz="2400" dirty="0" smtClean="0"/>
                        <a:t>Name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General</a:t>
                      </a:r>
                      <a:r>
                        <a:rPr lang="en-US" sz="2400" baseline="0" dirty="0" smtClean="0"/>
                        <a:t> Education Teacher </a:t>
                      </a:r>
                      <a:endParaRPr lang="en-US" sz="2400" dirty="0" smtClean="0"/>
                    </a:p>
                  </a:txBody>
                  <a:tcPr/>
                </a:tc>
                <a:extLst>
                  <a:ext uri="{0D108BD9-81ED-4DB2-BD59-A6C34878D82A}">
                    <a16:rowId xmlns:a16="http://schemas.microsoft.com/office/drawing/2014/main" val="3819691269"/>
                  </a:ext>
                </a:extLst>
              </a:tr>
              <a:tr h="370840">
                <a:tc>
                  <a:txBody>
                    <a:bodyPr/>
                    <a:lstStyle/>
                    <a:p>
                      <a:r>
                        <a:rPr lang="en-US" sz="2400" dirty="0" smtClean="0"/>
                        <a:t>Name</a:t>
                      </a:r>
                      <a:endParaRPr lang="en-US" sz="2400" dirty="0"/>
                    </a:p>
                  </a:txBody>
                  <a:tcPr/>
                </a:tc>
                <a:tc>
                  <a:txBody>
                    <a:bodyPr/>
                    <a:lstStyle/>
                    <a:p>
                      <a:r>
                        <a:rPr lang="en-US" sz="2400" dirty="0" smtClean="0"/>
                        <a:t>Special Education</a:t>
                      </a:r>
                      <a:endParaRPr lang="en-US" sz="2400" dirty="0"/>
                    </a:p>
                  </a:txBody>
                  <a:tcPr/>
                </a:tc>
                <a:extLst>
                  <a:ext uri="{0D108BD9-81ED-4DB2-BD59-A6C34878D82A}">
                    <a16:rowId xmlns:a16="http://schemas.microsoft.com/office/drawing/2014/main" val="3624681848"/>
                  </a:ext>
                </a:extLst>
              </a:tr>
              <a:tr h="370840">
                <a:tc>
                  <a:txBody>
                    <a:bodyPr/>
                    <a:lstStyle/>
                    <a:p>
                      <a:r>
                        <a:rPr lang="en-US" sz="2400" dirty="0" smtClean="0"/>
                        <a:t>Name</a:t>
                      </a:r>
                      <a:endParaRPr lang="en-US" sz="2400" dirty="0"/>
                    </a:p>
                  </a:txBody>
                  <a:tcPr/>
                </a:tc>
                <a:tc>
                  <a:txBody>
                    <a:bodyPr/>
                    <a:lstStyle/>
                    <a:p>
                      <a:r>
                        <a:rPr lang="en-US" sz="2400" dirty="0" smtClean="0"/>
                        <a:t>Counselor </a:t>
                      </a:r>
                      <a:endParaRPr lang="en-US" sz="2400" dirty="0"/>
                    </a:p>
                  </a:txBody>
                  <a:tcPr/>
                </a:tc>
                <a:extLst>
                  <a:ext uri="{0D108BD9-81ED-4DB2-BD59-A6C34878D82A}">
                    <a16:rowId xmlns:a16="http://schemas.microsoft.com/office/drawing/2014/main" val="736871496"/>
                  </a:ext>
                </a:extLst>
              </a:tr>
              <a:tr h="370840">
                <a:tc>
                  <a:txBody>
                    <a:bodyPr/>
                    <a:lstStyle/>
                    <a:p>
                      <a:r>
                        <a:rPr lang="en-US" sz="2400" dirty="0" smtClean="0"/>
                        <a:t>Name</a:t>
                      </a:r>
                      <a:endParaRPr lang="en-US" sz="2400" dirty="0"/>
                    </a:p>
                  </a:txBody>
                  <a:tcPr/>
                </a:tc>
                <a:tc>
                  <a:txBody>
                    <a:bodyPr/>
                    <a:lstStyle/>
                    <a:p>
                      <a:r>
                        <a:rPr lang="en-US" sz="2400" dirty="0" smtClean="0"/>
                        <a:t>Title</a:t>
                      </a:r>
                      <a:r>
                        <a:rPr lang="en-US" sz="2400" baseline="0" dirty="0" smtClean="0"/>
                        <a:t> I</a:t>
                      </a:r>
                      <a:endParaRPr lang="en-US" sz="2400" dirty="0"/>
                    </a:p>
                  </a:txBody>
                  <a:tcPr/>
                </a:tc>
                <a:extLst>
                  <a:ext uri="{0D108BD9-81ED-4DB2-BD59-A6C34878D82A}">
                    <a16:rowId xmlns:a16="http://schemas.microsoft.com/office/drawing/2014/main" val="111257173"/>
                  </a:ext>
                </a:extLst>
              </a:tr>
              <a:tr h="370840">
                <a:tc>
                  <a:txBody>
                    <a:bodyPr/>
                    <a:lstStyle/>
                    <a:p>
                      <a:r>
                        <a:rPr lang="en-US" sz="2400" dirty="0" smtClean="0"/>
                        <a:t>Name</a:t>
                      </a:r>
                      <a:endParaRPr lang="en-US" sz="2400" dirty="0"/>
                    </a:p>
                  </a:txBody>
                  <a:tcPr/>
                </a:tc>
                <a:tc>
                  <a:txBody>
                    <a:bodyPr/>
                    <a:lstStyle/>
                    <a:p>
                      <a:r>
                        <a:rPr lang="en-US" sz="2400" dirty="0" smtClean="0"/>
                        <a:t>Parent Representative</a:t>
                      </a:r>
                      <a:endParaRPr lang="en-US" sz="2400" dirty="0"/>
                    </a:p>
                  </a:txBody>
                  <a:tcPr/>
                </a:tc>
                <a:extLst>
                  <a:ext uri="{0D108BD9-81ED-4DB2-BD59-A6C34878D82A}">
                    <a16:rowId xmlns:a16="http://schemas.microsoft.com/office/drawing/2014/main" val="1508198329"/>
                  </a:ext>
                </a:extLst>
              </a:tr>
              <a:tr h="370840">
                <a:tc>
                  <a:txBody>
                    <a:bodyPr/>
                    <a:lstStyle/>
                    <a:p>
                      <a:r>
                        <a:rPr lang="en-US" sz="2400" dirty="0" smtClean="0"/>
                        <a:t>Name</a:t>
                      </a:r>
                      <a:endParaRPr lang="en-US" sz="2400" dirty="0"/>
                    </a:p>
                  </a:txBody>
                  <a:tcPr/>
                </a:tc>
                <a:tc>
                  <a:txBody>
                    <a:bodyPr/>
                    <a:lstStyle/>
                    <a:p>
                      <a:r>
                        <a:rPr lang="en-US" sz="2400" dirty="0" smtClean="0"/>
                        <a:t>Ci3T </a:t>
                      </a:r>
                      <a:r>
                        <a:rPr lang="en-US" sz="2400" baseline="0" dirty="0" smtClean="0"/>
                        <a:t>Coach</a:t>
                      </a:r>
                      <a:endParaRPr lang="en-US" sz="2400" dirty="0"/>
                    </a:p>
                  </a:txBody>
                  <a:tcPr/>
                </a:tc>
                <a:extLst>
                  <a:ext uri="{0D108BD9-81ED-4DB2-BD59-A6C34878D82A}">
                    <a16:rowId xmlns:a16="http://schemas.microsoft.com/office/drawing/2014/main" val="3510422650"/>
                  </a:ext>
                </a:extLst>
              </a:tr>
              <a:tr h="370840">
                <a:tc>
                  <a:txBody>
                    <a:bodyPr/>
                    <a:lstStyle/>
                    <a:p>
                      <a:r>
                        <a:rPr lang="en-US" sz="2400" dirty="0" smtClean="0"/>
                        <a:t>Name</a:t>
                      </a:r>
                      <a:endParaRPr lang="en-US" sz="2400" dirty="0"/>
                    </a:p>
                  </a:txBody>
                  <a:tcPr/>
                </a:tc>
                <a:tc>
                  <a:txBody>
                    <a:bodyPr/>
                    <a:lstStyle/>
                    <a:p>
                      <a:r>
                        <a:rPr lang="en-US" sz="2400" dirty="0" smtClean="0"/>
                        <a:t>District Representative</a:t>
                      </a:r>
                      <a:endParaRPr lang="en-US" sz="2400" dirty="0"/>
                    </a:p>
                  </a:txBody>
                  <a:tcPr/>
                </a:tc>
                <a:extLst>
                  <a:ext uri="{0D108BD9-81ED-4DB2-BD59-A6C34878D82A}">
                    <a16:rowId xmlns:a16="http://schemas.microsoft.com/office/drawing/2014/main" val="2300874706"/>
                  </a:ext>
                </a:extLst>
              </a:tr>
            </a:tbl>
          </a:graphicData>
        </a:graphic>
      </p:graphicFrame>
      <p:sp>
        <p:nvSpPr>
          <p:cNvPr id="29701"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altLang="en-US" smtClean="0"/>
              <a:t>Elements of a School-wide Behavior Plan</a:t>
            </a:r>
            <a:endParaRPr lang="en-US" altLang="en-US" dirty="0" smtClean="0"/>
          </a:p>
        </p:txBody>
      </p:sp>
      <p:sp>
        <p:nvSpPr>
          <p:cNvPr id="57347" name="Rectangle 3"/>
          <p:cNvSpPr>
            <a:spLocks noGrp="1" noChangeArrowheads="1"/>
          </p:cNvSpPr>
          <p:nvPr>
            <p:ph idx="1"/>
          </p:nvPr>
        </p:nvSpPr>
        <p:spPr/>
        <p:txBody>
          <a:bodyPr/>
          <a:lstStyle/>
          <a:p>
            <a:r>
              <a:rPr lang="en-US" altLang="en-US" smtClean="0"/>
              <a:t>Common approach to discipline</a:t>
            </a:r>
          </a:p>
          <a:p>
            <a:r>
              <a:rPr lang="en-US" altLang="en-US" smtClean="0"/>
              <a:t>Clear set of positive behavioral expectations</a:t>
            </a:r>
          </a:p>
          <a:p>
            <a:r>
              <a:rPr lang="en-US" altLang="en-US" smtClean="0"/>
              <a:t>Procedures for teaching expected behavior</a:t>
            </a:r>
          </a:p>
          <a:p>
            <a:r>
              <a:rPr lang="en-US" altLang="en-US" smtClean="0"/>
              <a:t>Continuum of procedures encourage expected behavior</a:t>
            </a:r>
          </a:p>
          <a:p>
            <a:r>
              <a:rPr lang="en-US" altLang="en-US" smtClean="0"/>
              <a:t>Continuum of procedures discourage inappropriate behavior</a:t>
            </a:r>
          </a:p>
          <a:p>
            <a:r>
              <a:rPr lang="en-US" altLang="en-US" smtClean="0"/>
              <a:t>Procedures for on-going monitoring and evaluation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72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solidFill>
                <a:prstClr val="white"/>
              </a:solidFill>
            </a:endParaRPr>
          </a:p>
        </p:txBody>
      </p:sp>
      <p:sp>
        <p:nvSpPr>
          <p:cNvPr id="2" name="Title 1"/>
          <p:cNvSpPr>
            <a:spLocks noGrp="1"/>
          </p:cNvSpPr>
          <p:nvPr>
            <p:ph type="title"/>
          </p:nvPr>
        </p:nvSpPr>
        <p:spPr/>
        <p:txBody>
          <a:bodyPr/>
          <a:lstStyle/>
          <a:p>
            <a:r>
              <a:rPr lang="en-US" smtClean="0"/>
              <a:t>STUDENTS - Area 2: Behavior</a:t>
            </a:r>
            <a:endParaRPr lang="en-US" dirty="0"/>
          </a:p>
        </p:txBody>
      </p:sp>
      <p:sp>
        <p:nvSpPr>
          <p:cNvPr id="50180" name="Content Placeholder 2"/>
          <p:cNvSpPr>
            <a:spLocks noGrp="1"/>
          </p:cNvSpPr>
          <p:nvPr>
            <p:ph idx="1"/>
          </p:nvPr>
        </p:nvSpPr>
        <p:spPr/>
        <p:txBody>
          <a:bodyPr/>
          <a:lstStyle/>
          <a:p>
            <a:r>
              <a:rPr lang="en-US" smtClean="0"/>
              <a:t>RESPONSIBILITIES. Students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solidFill>
                  <a:prstClr val="white"/>
                </a:solidFill>
              </a:rPr>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your school’s information here</a:t>
            </a:r>
            <a:endParaRPr lang="en-US" sz="1900" i="1" dirty="0">
              <a:solidFill>
                <a:prstClr val="white"/>
              </a:solidFill>
              <a:latin typeface="Cambria" pitchFamily="18" charset="0"/>
            </a:endParaRPr>
          </a:p>
        </p:txBody>
      </p:sp>
      <p:sp>
        <p:nvSpPr>
          <p:cNvPr id="7" name="TextBox 6"/>
          <p:cNvSpPr txBox="1"/>
          <p:nvPr/>
        </p:nvSpPr>
        <p:spPr>
          <a:xfrm>
            <a:off x="5943600" y="2590800"/>
            <a:ext cx="2286000" cy="163121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pPr algn="l">
              <a:defRPr/>
            </a:pPr>
            <a:r>
              <a:rPr lang="en-US" sz="2000" dirty="0" smtClean="0"/>
              <a:t>Refer to this plan specifically as a positive behavior intervention and support (PBIS) plan</a:t>
            </a:r>
            <a:endParaRPr lang="en-US" sz="2000" dirty="0"/>
          </a:p>
        </p:txBody>
      </p:sp>
    </p:spTree>
    <p:extLst>
      <p:ext uri="{BB962C8B-B14F-4D97-AF65-F5344CB8AC3E}">
        <p14:creationId xmlns:p14="http://schemas.microsoft.com/office/powerpoint/2010/main" val="1744339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706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solidFill>
                <a:prstClr val="white"/>
              </a:solidFill>
            </a:endParaRPr>
          </a:p>
        </p:txBody>
      </p:sp>
      <p:sp>
        <p:nvSpPr>
          <p:cNvPr id="2" name="Title 1"/>
          <p:cNvSpPr>
            <a:spLocks noGrp="1"/>
          </p:cNvSpPr>
          <p:nvPr>
            <p:ph type="title"/>
          </p:nvPr>
        </p:nvSpPr>
        <p:spPr/>
        <p:txBody>
          <a:bodyPr/>
          <a:lstStyle/>
          <a:p>
            <a:r>
              <a:rPr lang="en-US" smtClean="0"/>
              <a:t>Faculty &amp; staff - Area 2: Behavior</a:t>
            </a:r>
            <a:endParaRPr lang="en-US" dirty="0"/>
          </a:p>
        </p:txBody>
      </p:sp>
      <p:sp>
        <p:nvSpPr>
          <p:cNvPr id="50180" name="Content Placeholder 2"/>
          <p:cNvSpPr>
            <a:spLocks noGrp="1"/>
          </p:cNvSpPr>
          <p:nvPr>
            <p:ph idx="1"/>
          </p:nvPr>
        </p:nvSpPr>
        <p:spPr/>
        <p:txBody>
          <a:bodyPr/>
          <a:lstStyle/>
          <a:p>
            <a:r>
              <a:rPr lang="en-US" smtClean="0"/>
              <a:t>RESPONSIBILITIES. Faculty &amp; staff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solidFill>
                  <a:prstClr val="white"/>
                </a:solidFill>
              </a:rPr>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your school’s information here</a:t>
            </a:r>
            <a:endParaRPr lang="en-US" sz="1900" i="1" dirty="0">
              <a:solidFill>
                <a:prstClr val="white"/>
              </a:solidFill>
              <a:latin typeface="Cambria" pitchFamily="18" charset="0"/>
            </a:endParaRPr>
          </a:p>
        </p:txBody>
      </p:sp>
    </p:spTree>
    <p:extLst>
      <p:ext uri="{BB962C8B-B14F-4D97-AF65-F5344CB8AC3E}">
        <p14:creationId xmlns:p14="http://schemas.microsoft.com/office/powerpoint/2010/main" val="1313006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72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solidFill>
                <a:prstClr val="white"/>
              </a:solidFill>
            </a:endParaRPr>
          </a:p>
        </p:txBody>
      </p:sp>
      <p:sp>
        <p:nvSpPr>
          <p:cNvPr id="2" name="Title 1"/>
          <p:cNvSpPr>
            <a:spLocks noGrp="1"/>
          </p:cNvSpPr>
          <p:nvPr>
            <p:ph type="title"/>
          </p:nvPr>
        </p:nvSpPr>
        <p:spPr/>
        <p:txBody>
          <a:bodyPr/>
          <a:lstStyle/>
          <a:p>
            <a:r>
              <a:rPr lang="en-US" smtClean="0"/>
              <a:t>Parents - Area 2: Behavior</a:t>
            </a:r>
            <a:endParaRPr lang="en-US" dirty="0"/>
          </a:p>
        </p:txBody>
      </p:sp>
      <p:sp>
        <p:nvSpPr>
          <p:cNvPr id="50180" name="Content Placeholder 2"/>
          <p:cNvSpPr>
            <a:spLocks noGrp="1"/>
          </p:cNvSpPr>
          <p:nvPr>
            <p:ph idx="1"/>
          </p:nvPr>
        </p:nvSpPr>
        <p:spPr/>
        <p:txBody>
          <a:bodyPr/>
          <a:lstStyle/>
          <a:p>
            <a:r>
              <a:rPr lang="en-US" smtClean="0"/>
              <a:t>RESPONSIBILITIES. Parents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solidFill>
                  <a:prstClr val="white"/>
                </a:solidFill>
              </a:rPr>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your school’s information here</a:t>
            </a:r>
            <a:endParaRPr lang="en-US" sz="1900" i="1" dirty="0">
              <a:solidFill>
                <a:prstClr val="white"/>
              </a:solidFill>
              <a:latin typeface="Cambria" pitchFamily="18" charset="0"/>
            </a:endParaRPr>
          </a:p>
        </p:txBody>
      </p:sp>
    </p:spTree>
    <p:extLst>
      <p:ext uri="{BB962C8B-B14F-4D97-AF65-F5344CB8AC3E}">
        <p14:creationId xmlns:p14="http://schemas.microsoft.com/office/powerpoint/2010/main" val="2550537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5800" y="2209800"/>
            <a:ext cx="8001000" cy="4038600"/>
          </a:xfrm>
          <a:prstGeom prst="roundRect">
            <a:avLst>
              <a:gd name="adj" fmla="val 797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solidFill>
                <a:prstClr val="white"/>
              </a:solidFill>
            </a:endParaRPr>
          </a:p>
        </p:txBody>
      </p:sp>
      <p:sp>
        <p:nvSpPr>
          <p:cNvPr id="2" name="Title 1"/>
          <p:cNvSpPr>
            <a:spLocks noGrp="1"/>
          </p:cNvSpPr>
          <p:nvPr>
            <p:ph type="title"/>
          </p:nvPr>
        </p:nvSpPr>
        <p:spPr/>
        <p:txBody>
          <a:bodyPr/>
          <a:lstStyle/>
          <a:p>
            <a:r>
              <a:rPr lang="en-US" smtClean="0"/>
              <a:t>Administrators - Area 2: Behavior</a:t>
            </a:r>
            <a:endParaRPr lang="en-US" dirty="0"/>
          </a:p>
        </p:txBody>
      </p:sp>
      <p:sp>
        <p:nvSpPr>
          <p:cNvPr id="50180" name="Content Placeholder 2"/>
          <p:cNvSpPr>
            <a:spLocks noGrp="1"/>
          </p:cNvSpPr>
          <p:nvPr>
            <p:ph idx="1"/>
          </p:nvPr>
        </p:nvSpPr>
        <p:spPr/>
        <p:txBody>
          <a:bodyPr/>
          <a:lstStyle/>
          <a:p>
            <a:r>
              <a:rPr lang="en-US" smtClean="0"/>
              <a:t>RESPONSIBILITIES. Administrators will:</a:t>
            </a:r>
          </a:p>
          <a:p>
            <a:pPr lvl="1"/>
            <a:r>
              <a:rPr lang="en-US" smtClean="0"/>
              <a:t>- </a:t>
            </a:r>
          </a:p>
          <a:p>
            <a:pPr lvl="1"/>
            <a:r>
              <a:rPr lang="en-US" smtClean="0"/>
              <a:t>- </a:t>
            </a:r>
          </a:p>
          <a:p>
            <a:pPr lvl="1"/>
            <a:r>
              <a:rPr lang="en-US" smtClean="0"/>
              <a:t>- </a:t>
            </a:r>
          </a:p>
          <a:p>
            <a:pPr lvl="1"/>
            <a:r>
              <a:rPr lang="en-US" smtClean="0"/>
              <a:t>- </a:t>
            </a:r>
          </a:p>
          <a:p>
            <a:pPr lvl="1"/>
            <a:r>
              <a:rPr lang="en-US" smtClean="0"/>
              <a:t>- </a:t>
            </a:r>
          </a:p>
          <a:p>
            <a:pPr lvl="1"/>
            <a:r>
              <a:rPr lang="en-US" smtClean="0"/>
              <a:t>- </a:t>
            </a:r>
          </a:p>
          <a:p>
            <a:endParaRPr lang="en-US" dirty="0" smtClean="0"/>
          </a:p>
        </p:txBody>
      </p:sp>
      <p:sp>
        <p:nvSpPr>
          <p:cNvPr id="5" name="TextBox 4"/>
          <p:cNvSpPr txBox="1"/>
          <p:nvPr/>
        </p:nvSpPr>
        <p:spPr>
          <a:xfrm>
            <a:off x="6395484" y="1295400"/>
            <a:ext cx="22860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solidFill>
                  <a:prstClr val="white"/>
                </a:solidFill>
              </a:rPr>
              <a:t>Draft </a:t>
            </a:r>
          </a:p>
        </p:txBody>
      </p:sp>
      <p:sp>
        <p:nvSpPr>
          <p:cNvPr id="12"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your school’s information here</a:t>
            </a:r>
            <a:endParaRPr lang="en-US" sz="1900" i="1" dirty="0">
              <a:solidFill>
                <a:prstClr val="white"/>
              </a:solidFill>
              <a:latin typeface="Cambria" pitchFamily="18" charset="0"/>
            </a:endParaRPr>
          </a:p>
        </p:txBody>
      </p:sp>
    </p:spTree>
    <p:extLst>
      <p:ext uri="{BB962C8B-B14F-4D97-AF65-F5344CB8AC3E}">
        <p14:creationId xmlns:p14="http://schemas.microsoft.com/office/powerpoint/2010/main" val="1481253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type="subTitle" idx="1"/>
          </p:nvPr>
        </p:nvSpPr>
        <p:spPr/>
        <p:txBody>
          <a:bodyPr/>
          <a:lstStyle/>
          <a:p>
            <a:r>
              <a:rPr lang="en-US" smtClean="0"/>
              <a:t> </a:t>
            </a:r>
          </a:p>
        </p:txBody>
      </p:sp>
      <p:sp>
        <p:nvSpPr>
          <p:cNvPr id="61443" name="Rectangle 4"/>
          <p:cNvSpPr>
            <a:spLocks noGrp="1" noChangeArrowheads="1"/>
          </p:cNvSpPr>
          <p:nvPr>
            <p:ph type="ctrTitle"/>
          </p:nvPr>
        </p:nvSpPr>
        <p:spPr/>
        <p:txBody>
          <a:bodyPr/>
          <a:lstStyle/>
          <a:p>
            <a:r>
              <a:rPr lang="en-US" smtClean="0"/>
              <a:t>Area III: Social Skills</a:t>
            </a: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Social Skills Plan</a:t>
            </a:r>
            <a:endParaRPr lang="en-US" dirty="0" smtClean="0"/>
          </a:p>
        </p:txBody>
      </p:sp>
      <p:sp>
        <p:nvSpPr>
          <p:cNvPr id="63491" name="Rectangle 3"/>
          <p:cNvSpPr>
            <a:spLocks noGrp="1" noChangeArrowheads="1"/>
          </p:cNvSpPr>
          <p:nvPr>
            <p:ph idx="1"/>
          </p:nvPr>
        </p:nvSpPr>
        <p:spPr/>
        <p:txBody>
          <a:bodyPr/>
          <a:lstStyle/>
          <a:p>
            <a:r>
              <a:rPr lang="en-US" dirty="0" smtClean="0"/>
              <a:t>We used school-wide data to identify primary concerns within school</a:t>
            </a:r>
          </a:p>
          <a:p>
            <a:pPr lvl="1"/>
            <a:r>
              <a:rPr lang="en-US" dirty="0" err="1" smtClean="0"/>
              <a:t>Schoolwide</a:t>
            </a:r>
            <a:r>
              <a:rPr lang="en-US" dirty="0" smtClean="0"/>
              <a:t> Expectations for Specific School Settings (SESSS)</a:t>
            </a:r>
          </a:p>
          <a:p>
            <a:pPr lvl="1"/>
            <a:r>
              <a:rPr lang="en-US" dirty="0" smtClean="0"/>
              <a:t>Results used to identify common behaviors critical to success.</a:t>
            </a:r>
          </a:p>
          <a:p>
            <a:r>
              <a:rPr lang="en-US" dirty="0" smtClean="0"/>
              <a:t>Our concerns include</a:t>
            </a:r>
          </a:p>
          <a:p>
            <a:pPr lvl="1"/>
            <a:r>
              <a:rPr lang="en-US" dirty="0" smtClean="0">
                <a:solidFill>
                  <a:srgbClr val="FF0000"/>
                </a:solidFill>
              </a:rPr>
              <a:t>YOUR CONCERNS HERE</a:t>
            </a:r>
          </a:p>
        </p:txBody>
      </p:sp>
      <p:sp>
        <p:nvSpPr>
          <p:cNvPr id="9"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any examples of concerns  </a:t>
            </a:r>
          </a:p>
          <a:p>
            <a:r>
              <a:rPr lang="en-US" sz="1900" i="1" dirty="0" smtClean="0">
                <a:solidFill>
                  <a:prstClr val="white"/>
                </a:solidFill>
                <a:latin typeface="Cambria" pitchFamily="18" charset="0"/>
              </a:rPr>
              <a:t>your team may have</a:t>
            </a:r>
            <a:endParaRPr lang="en-US" sz="1900" i="1" dirty="0">
              <a:solidFill>
                <a:prstClr val="white"/>
              </a:solidFill>
              <a:latin typeface="Cambria"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Area 3: Social Skills </a:t>
            </a:r>
            <a:endParaRPr lang="en-US" dirty="0" smtClean="0"/>
          </a:p>
        </p:txBody>
      </p:sp>
      <p:sp>
        <p:nvSpPr>
          <p:cNvPr id="64515" name="Content Placeholder 2"/>
          <p:cNvSpPr>
            <a:spLocks noGrp="1"/>
          </p:cNvSpPr>
          <p:nvPr>
            <p:ph idx="1"/>
          </p:nvPr>
        </p:nvSpPr>
        <p:spPr/>
        <p:txBody>
          <a:bodyPr>
            <a:normAutofit lnSpcReduction="10000"/>
          </a:bodyPr>
          <a:lstStyle/>
          <a:p>
            <a:r>
              <a:rPr lang="en-US" dirty="0" smtClean="0"/>
              <a:t>Students will:</a:t>
            </a:r>
          </a:p>
          <a:p>
            <a:pPr lvl="1"/>
            <a:r>
              <a:rPr lang="en-US" dirty="0" smtClean="0"/>
              <a:t>_</a:t>
            </a:r>
          </a:p>
          <a:p>
            <a:pPr lvl="1"/>
            <a:r>
              <a:rPr lang="en-US" dirty="0" smtClean="0"/>
              <a:t>_</a:t>
            </a:r>
          </a:p>
          <a:p>
            <a:r>
              <a:rPr lang="en-US" dirty="0" smtClean="0"/>
              <a:t>Faculty &amp; staff will:</a:t>
            </a:r>
          </a:p>
          <a:p>
            <a:pPr lvl="1"/>
            <a:r>
              <a:rPr lang="en-US" dirty="0" smtClean="0"/>
              <a:t>_</a:t>
            </a:r>
          </a:p>
          <a:p>
            <a:pPr lvl="1"/>
            <a:r>
              <a:rPr lang="en-US" dirty="0" smtClean="0"/>
              <a:t>_</a:t>
            </a:r>
          </a:p>
          <a:p>
            <a:r>
              <a:rPr lang="en-US" dirty="0" smtClean="0"/>
              <a:t>Parents will:</a:t>
            </a:r>
          </a:p>
          <a:p>
            <a:pPr lvl="1"/>
            <a:r>
              <a:rPr lang="en-US" dirty="0" smtClean="0"/>
              <a:t>_</a:t>
            </a:r>
          </a:p>
          <a:p>
            <a:pPr lvl="1"/>
            <a:r>
              <a:rPr lang="en-US" dirty="0" smtClean="0"/>
              <a:t>_</a:t>
            </a:r>
          </a:p>
          <a:p>
            <a:r>
              <a:rPr lang="en-US" dirty="0" smtClean="0"/>
              <a:t>Administrators will:</a:t>
            </a:r>
          </a:p>
          <a:p>
            <a:pPr lvl="1"/>
            <a:r>
              <a:rPr lang="en-US" dirty="0" smtClean="0"/>
              <a:t>_</a:t>
            </a:r>
          </a:p>
          <a:p>
            <a:pPr lvl="1"/>
            <a:r>
              <a:rPr lang="en-US" dirty="0" smtClean="0"/>
              <a:t>_</a:t>
            </a:r>
          </a:p>
        </p:txBody>
      </p:sp>
      <p:sp>
        <p:nvSpPr>
          <p:cNvPr id="5" name="TextBox 4"/>
          <p:cNvSpPr txBox="1"/>
          <p:nvPr/>
        </p:nvSpPr>
        <p:spPr>
          <a:xfrm>
            <a:off x="6096000" y="5943600"/>
            <a:ext cx="2819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6" name="TextBox 5"/>
          <p:cNvSpPr txBox="1"/>
          <p:nvPr/>
        </p:nvSpPr>
        <p:spPr>
          <a:xfrm>
            <a:off x="5943600" y="2590800"/>
            <a:ext cx="2286000" cy="224676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pPr algn="l">
              <a:defRPr/>
            </a:pPr>
            <a:r>
              <a:rPr lang="en-US" sz="2000" dirty="0" smtClean="0"/>
              <a:t>Please name the validated plan you and your district have selected; include the dosage for primary prevention efforts. </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Placeholder 3"/>
          <p:cNvSpPr>
            <a:spLocks noGrp="1"/>
          </p:cNvSpPr>
          <p:nvPr>
            <p:ph type="subTitle" idx="1"/>
          </p:nvPr>
        </p:nvSpPr>
        <p:spPr/>
        <p:txBody>
          <a:bodyPr/>
          <a:lstStyle/>
          <a:p>
            <a:r>
              <a:rPr lang="en-US" smtClean="0"/>
              <a:t>Students, Faculty &amp; Staff, Community </a:t>
            </a:r>
            <a:endParaRPr lang="en-US" dirty="0" smtClean="0"/>
          </a:p>
        </p:txBody>
      </p:sp>
      <p:sp>
        <p:nvSpPr>
          <p:cNvPr id="3" name="Title 2"/>
          <p:cNvSpPr>
            <a:spLocks noGrp="1"/>
          </p:cNvSpPr>
          <p:nvPr>
            <p:ph type="ctrTitle"/>
          </p:nvPr>
        </p:nvSpPr>
        <p:spPr/>
        <p:txBody>
          <a:bodyPr/>
          <a:lstStyle/>
          <a:p>
            <a:r>
              <a:rPr lang="en-US" smtClean="0"/>
              <a:t>Teaching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Teaching Students</a:t>
            </a:r>
            <a:endParaRPr lang="en-US" dirty="0" smtClean="0"/>
          </a:p>
        </p:txBody>
      </p:sp>
      <p:sp>
        <p:nvSpPr>
          <p:cNvPr id="66563" name="Rectangle 3"/>
          <p:cNvSpPr>
            <a:spLocks noGrp="1" noChangeArrowheads="1"/>
          </p:cNvSpPr>
          <p:nvPr>
            <p:ph idx="1"/>
          </p:nvPr>
        </p:nvSpPr>
        <p:spPr>
          <a:xfrm>
            <a:off x="381000" y="1600200"/>
            <a:ext cx="8229600" cy="4373563"/>
          </a:xfrm>
        </p:spPr>
        <p:txBody>
          <a:bodyPr/>
          <a:lstStyle/>
          <a:p>
            <a:r>
              <a:rPr lang="en-US" smtClean="0"/>
              <a:t>More than preventing problem behavior</a:t>
            </a:r>
          </a:p>
          <a:p>
            <a:r>
              <a:rPr lang="en-US" smtClean="0"/>
              <a:t>Focuses on teaching more appropriate functional skills that promote success in the school environment and provides a context for the practice and reinforcement of these skills </a:t>
            </a:r>
            <a:endParaRPr lang="en-US" dirty="0" smtClean="0"/>
          </a:p>
        </p:txBody>
      </p:sp>
      <p:sp>
        <p:nvSpPr>
          <p:cNvPr id="9" name="Rectangle 6"/>
          <p:cNvSpPr>
            <a:spLocks noChangeArrowheads="1"/>
          </p:cNvSpPr>
          <p:nvPr/>
        </p:nvSpPr>
        <p:spPr bwMode="auto">
          <a:xfrm>
            <a:off x="21771" y="6324600"/>
            <a:ext cx="74680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lvl="2" algn="l">
              <a:spcBef>
                <a:spcPct val="20000"/>
              </a:spcBef>
            </a:pPr>
            <a:r>
              <a:rPr lang="en-US" altLang="en-US" sz="1500" dirty="0" smtClean="0">
                <a:solidFill>
                  <a:schemeClr val="tx2">
                    <a:lumMod val="75000"/>
                  </a:schemeClr>
                </a:solidFill>
                <a:latin typeface="+mn-lt"/>
                <a:cs typeface="Calibri" pitchFamily="34" charset="0"/>
              </a:rPr>
              <a:t>Lewis et al. 2002; Turnbull et al., 2002; </a:t>
            </a:r>
            <a:r>
              <a:rPr lang="en-US" altLang="en-US" sz="1500" dirty="0" err="1" smtClean="0">
                <a:solidFill>
                  <a:schemeClr val="tx2">
                    <a:lumMod val="75000"/>
                  </a:schemeClr>
                </a:solidFill>
                <a:latin typeface="+mn-lt"/>
                <a:cs typeface="Calibri" pitchFamily="34" charset="0"/>
              </a:rPr>
              <a:t>Sugai</a:t>
            </a:r>
            <a:r>
              <a:rPr lang="en-US" altLang="en-US" sz="1500" dirty="0">
                <a:solidFill>
                  <a:schemeClr val="tx2">
                    <a:lumMod val="75000"/>
                  </a:schemeClr>
                </a:solidFill>
                <a:latin typeface="+mn-lt"/>
                <a:cs typeface="Calibri" pitchFamily="34" charset="0"/>
              </a:rPr>
              <a:t> </a:t>
            </a:r>
            <a:r>
              <a:rPr lang="en-US" altLang="en-US" sz="1500" dirty="0" smtClean="0">
                <a:solidFill>
                  <a:schemeClr val="tx2">
                    <a:lumMod val="75000"/>
                  </a:schemeClr>
                </a:solidFill>
                <a:latin typeface="+mn-lt"/>
                <a:cs typeface="Calibri" pitchFamily="34" charset="0"/>
              </a:rPr>
              <a:t>2013; </a:t>
            </a:r>
            <a:r>
              <a:rPr lang="en-US" altLang="en-US" sz="1500" dirty="0">
                <a:solidFill>
                  <a:schemeClr val="tx2">
                    <a:lumMod val="75000"/>
                  </a:schemeClr>
                </a:solidFill>
                <a:latin typeface="+mn-lt"/>
                <a:cs typeface="Calibri" pitchFamily="34" charset="0"/>
              </a:rPr>
              <a:t>Lane, Oakes, &amp; </a:t>
            </a:r>
            <a:r>
              <a:rPr lang="en-US" altLang="en-US" sz="1500" dirty="0" err="1">
                <a:solidFill>
                  <a:schemeClr val="tx2">
                    <a:lumMod val="75000"/>
                  </a:schemeClr>
                </a:solidFill>
                <a:latin typeface="+mn-lt"/>
                <a:cs typeface="Calibri" pitchFamily="34" charset="0"/>
              </a:rPr>
              <a:t>Menzies</a:t>
            </a:r>
            <a:r>
              <a:rPr lang="en-US" altLang="en-US" sz="1500" dirty="0">
                <a:solidFill>
                  <a:schemeClr val="tx2">
                    <a:lumMod val="75000"/>
                  </a:schemeClr>
                </a:solidFill>
                <a:latin typeface="+mn-lt"/>
                <a:cs typeface="Calibri" pitchFamily="34" charset="0"/>
              </a:rPr>
              <a:t>, </a:t>
            </a:r>
            <a:r>
              <a:rPr lang="en-US" altLang="en-US" sz="1500" dirty="0" smtClean="0">
                <a:solidFill>
                  <a:schemeClr val="tx2">
                    <a:lumMod val="75000"/>
                  </a:schemeClr>
                </a:solidFill>
                <a:latin typeface="+mn-lt"/>
                <a:cs typeface="Calibri" pitchFamily="34" charset="0"/>
              </a:rPr>
              <a:t>2014 </a:t>
            </a:r>
            <a:endParaRPr lang="en-US" altLang="en-US" sz="1500" dirty="0">
              <a:solidFill>
                <a:schemeClr val="tx2">
                  <a:lumMod val="75000"/>
                </a:schemeClr>
              </a:solidFill>
              <a:latin typeface="+mn-lt"/>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228600" y="304800"/>
            <a:ext cx="3200400" cy="1295400"/>
          </a:xfrm>
        </p:spPr>
        <p:txBody>
          <a:bodyPr>
            <a:normAutofit/>
          </a:bodyPr>
          <a:lstStyle/>
          <a:p>
            <a:pPr eaLnBrk="1" hangingPunct="1">
              <a:defRPr/>
            </a:pPr>
            <a:r>
              <a:rPr lang="en-US" sz="3200" b="1" dirty="0" smtClean="0">
                <a:latin typeface="Cambria" pitchFamily="18" charset="0"/>
              </a:rPr>
              <a:t>Planning Checklist</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309" y="1905000"/>
            <a:ext cx="2861245" cy="3382963"/>
          </a:xfrm>
        </p:spPr>
      </p:pic>
      <p:sp>
        <p:nvSpPr>
          <p:cNvPr id="30725" name="Text Box 5"/>
          <p:cNvSpPr txBox="1">
            <a:spLocks noChangeArrowheads="1"/>
          </p:cNvSpPr>
          <p:nvPr/>
        </p:nvSpPr>
        <p:spPr bwMode="auto">
          <a:xfrm>
            <a:off x="3276600" y="914400"/>
            <a:ext cx="5791200" cy="5170646"/>
          </a:xfrm>
          <a:prstGeom prst="rect">
            <a:avLst/>
          </a:prstGeom>
          <a:solidFill>
            <a:schemeClr val="tx2"/>
          </a:solidFill>
          <a:ln w="12700" cap="sq">
            <a:solidFill>
              <a:schemeClr val="accent1"/>
            </a:solidFill>
            <a:miter lim="800000"/>
            <a:headEnd type="none" w="sm" len="sm"/>
            <a:tailEnd type="none" w="sm" len="sm"/>
          </a:ln>
        </p:spPr>
        <p:txBody>
          <a:bodyPr wrap="square">
            <a:spAutoFit/>
          </a:bodyPr>
          <a:lstStyle>
            <a:lvl1pPr marL="457200" indent="-457200"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algn="l" eaLnBrk="1" hangingPunct="1">
              <a:lnSpc>
                <a:spcPct val="150000"/>
              </a:lnSpc>
            </a:pPr>
            <a:r>
              <a:rPr lang="en-US" sz="2000" dirty="0">
                <a:solidFill>
                  <a:schemeClr val="bg1"/>
                </a:solidFill>
                <a:latin typeface="Calibri" pitchFamily="34" charset="0"/>
                <a:cs typeface="Calibri" pitchFamily="34" charset="0"/>
                <a:sym typeface="Wingdings" pitchFamily="2" charset="2"/>
              </a:rPr>
              <a:t></a:t>
            </a:r>
            <a:r>
              <a:rPr lang="en-US" sz="2000" dirty="0">
                <a:solidFill>
                  <a:schemeClr val="bg1"/>
                </a:solidFill>
                <a:latin typeface="Calibri" pitchFamily="34" charset="0"/>
                <a:cs typeface="Calibri" pitchFamily="34" charset="0"/>
              </a:rPr>
              <a:t>Selected school Ci3T </a:t>
            </a:r>
            <a:r>
              <a:rPr lang="en-US" sz="2000" dirty="0" smtClean="0">
                <a:solidFill>
                  <a:schemeClr val="bg1"/>
                </a:solidFill>
                <a:latin typeface="Calibri" pitchFamily="34" charset="0"/>
                <a:cs typeface="Calibri" pitchFamily="34" charset="0"/>
              </a:rPr>
              <a:t>Leadership </a:t>
            </a:r>
            <a:r>
              <a:rPr lang="en-US" sz="2000" dirty="0">
                <a:solidFill>
                  <a:schemeClr val="bg1"/>
                </a:solidFill>
                <a:latin typeface="Calibri" pitchFamily="34" charset="0"/>
                <a:cs typeface="Calibri" pitchFamily="34" charset="0"/>
              </a:rPr>
              <a:t>T</a:t>
            </a:r>
            <a:r>
              <a:rPr lang="en-US" sz="2000" dirty="0" smtClean="0">
                <a:solidFill>
                  <a:schemeClr val="bg1"/>
                </a:solidFill>
                <a:latin typeface="Calibri" pitchFamily="34" charset="0"/>
                <a:cs typeface="Calibri" pitchFamily="34" charset="0"/>
              </a:rPr>
              <a:t>eam</a:t>
            </a:r>
            <a:endParaRPr lang="en-US" sz="2000" dirty="0">
              <a:solidFill>
                <a:schemeClr val="bg1"/>
              </a:solidFill>
              <a:latin typeface="Calibri" pitchFamily="34" charset="0"/>
              <a:cs typeface="Calibri" pitchFamily="34" charset="0"/>
            </a:endParaRPr>
          </a:p>
          <a:p>
            <a:pPr algn="l" eaLnBrk="1" hangingPunct="1">
              <a:lnSpc>
                <a:spcPct val="150000"/>
              </a:lnSpc>
            </a:pPr>
            <a:r>
              <a:rPr lang="en-US" sz="2000" dirty="0">
                <a:solidFill>
                  <a:schemeClr val="bg1"/>
                </a:solidFill>
                <a:latin typeface="Calibri" pitchFamily="34" charset="0"/>
                <a:cs typeface="Calibri" pitchFamily="34" charset="0"/>
                <a:sym typeface="Wingdings" pitchFamily="2" charset="2"/>
              </a:rPr>
              <a:t></a:t>
            </a:r>
            <a:r>
              <a:rPr lang="en-US" sz="2000" dirty="0">
                <a:solidFill>
                  <a:schemeClr val="bg1"/>
                </a:solidFill>
                <a:latin typeface="Calibri" pitchFamily="34" charset="0"/>
                <a:cs typeface="Calibri" pitchFamily="34" charset="0"/>
              </a:rPr>
              <a:t>Full </a:t>
            </a:r>
            <a:r>
              <a:rPr lang="en-US" sz="2000" dirty="0" smtClean="0">
                <a:solidFill>
                  <a:schemeClr val="bg1"/>
                </a:solidFill>
                <a:latin typeface="Calibri" pitchFamily="34" charset="0"/>
                <a:cs typeface="Calibri" pitchFamily="34" charset="0"/>
              </a:rPr>
              <a:t>faculty and staff completed </a:t>
            </a:r>
            <a:r>
              <a:rPr lang="en-US" sz="2000" dirty="0">
                <a:solidFill>
                  <a:schemeClr val="bg1"/>
                </a:solidFill>
                <a:latin typeface="Calibri" pitchFamily="34" charset="0"/>
                <a:cs typeface="Calibri" pitchFamily="34" charset="0"/>
              </a:rPr>
              <a:t>the </a:t>
            </a:r>
            <a:r>
              <a:rPr lang="en-US" sz="2000" dirty="0" err="1" smtClean="0">
                <a:solidFill>
                  <a:schemeClr val="bg1"/>
                </a:solidFill>
                <a:latin typeface="Calibri" pitchFamily="34" charset="0"/>
                <a:cs typeface="Calibri" pitchFamily="34" charset="0"/>
              </a:rPr>
              <a:t>Schoolwide</a:t>
            </a:r>
            <a:r>
              <a:rPr lang="en-US" sz="2000" dirty="0" smtClean="0">
                <a:solidFill>
                  <a:schemeClr val="bg1"/>
                </a:solidFill>
                <a:latin typeface="Calibri" pitchFamily="34" charset="0"/>
                <a:cs typeface="Calibri" pitchFamily="34" charset="0"/>
              </a:rPr>
              <a:t> Expectations </a:t>
            </a:r>
            <a:r>
              <a:rPr lang="en-US" sz="2000" dirty="0">
                <a:solidFill>
                  <a:schemeClr val="bg1"/>
                </a:solidFill>
                <a:latin typeface="Calibri" pitchFamily="34" charset="0"/>
                <a:cs typeface="Calibri" pitchFamily="34" charset="0"/>
              </a:rPr>
              <a:t>Survey for Specific </a:t>
            </a:r>
            <a:r>
              <a:rPr lang="en-US" sz="2000" dirty="0" smtClean="0">
                <a:solidFill>
                  <a:schemeClr val="bg1"/>
                </a:solidFill>
                <a:latin typeface="Calibri" pitchFamily="34" charset="0"/>
                <a:cs typeface="Calibri" pitchFamily="34" charset="0"/>
              </a:rPr>
              <a:t>Settings (SESSS)</a:t>
            </a:r>
            <a:endParaRPr lang="en-US" sz="2000" dirty="0">
              <a:solidFill>
                <a:schemeClr val="bg1"/>
              </a:solidFill>
              <a:latin typeface="Calibri" pitchFamily="34" charset="0"/>
              <a:cs typeface="Calibri" pitchFamily="34" charset="0"/>
            </a:endParaRPr>
          </a:p>
          <a:p>
            <a:pPr algn="l" eaLnBrk="1" hangingPunct="1">
              <a:lnSpc>
                <a:spcPct val="150000"/>
              </a:lnSpc>
            </a:pPr>
            <a:r>
              <a:rPr lang="en-US" sz="2000" dirty="0">
                <a:solidFill>
                  <a:schemeClr val="bg1"/>
                </a:solidFill>
                <a:latin typeface="Calibri" pitchFamily="34" charset="0"/>
                <a:cs typeface="Calibri" pitchFamily="34" charset="0"/>
                <a:sym typeface="Wingdings" pitchFamily="2" charset="2"/>
              </a:rPr>
              <a:t></a:t>
            </a:r>
            <a:r>
              <a:rPr lang="en-US" sz="2000" dirty="0">
                <a:solidFill>
                  <a:schemeClr val="bg1"/>
                </a:solidFill>
                <a:latin typeface="Calibri" pitchFamily="34" charset="0"/>
                <a:cs typeface="Calibri" pitchFamily="34" charset="0"/>
              </a:rPr>
              <a:t> </a:t>
            </a:r>
            <a:r>
              <a:rPr lang="en-US" sz="2000" dirty="0" smtClean="0">
                <a:solidFill>
                  <a:schemeClr val="bg1"/>
                </a:solidFill>
                <a:latin typeface="Calibri" pitchFamily="34" charset="0"/>
                <a:cs typeface="Calibri" pitchFamily="34" charset="0"/>
              </a:rPr>
              <a:t>Ci3T team attended training to design a Ci3T model of prevention</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a:t>
            </a:r>
            <a:r>
              <a:rPr lang="en-US" sz="2000" dirty="0" smtClean="0">
                <a:solidFill>
                  <a:schemeClr val="bg1"/>
                </a:solidFill>
                <a:latin typeface="Calibri" pitchFamily="34" charset="0"/>
                <a:cs typeface="Calibri" pitchFamily="34" charset="0"/>
              </a:rPr>
              <a:t> </a:t>
            </a:r>
            <a:r>
              <a:rPr lang="en-US" sz="2000" dirty="0">
                <a:solidFill>
                  <a:schemeClr val="bg1"/>
                </a:solidFill>
                <a:latin typeface="Calibri" pitchFamily="34" charset="0"/>
                <a:cs typeface="Calibri" pitchFamily="34" charset="0"/>
              </a:rPr>
              <a:t>Drafted the </a:t>
            </a:r>
            <a:r>
              <a:rPr lang="en-US" sz="2000" dirty="0" smtClean="0">
                <a:solidFill>
                  <a:schemeClr val="bg1"/>
                </a:solidFill>
                <a:latin typeface="Calibri" pitchFamily="34" charset="0"/>
                <a:cs typeface="Calibri" pitchFamily="34" charset="0"/>
              </a:rPr>
              <a:t>primary (Tier 1) plan </a:t>
            </a:r>
            <a:endParaRPr lang="en-US" sz="2000" dirty="0">
              <a:solidFill>
                <a:schemeClr val="bg1"/>
              </a:solidFill>
              <a:latin typeface="Calibri" pitchFamily="34" charset="0"/>
              <a:cs typeface="Calibri" pitchFamily="34" charset="0"/>
            </a:endParaRPr>
          </a:p>
          <a:p>
            <a:pPr algn="l" eaLnBrk="1" hangingPunct="1">
              <a:lnSpc>
                <a:spcPct val="150000"/>
              </a:lnSpc>
            </a:pPr>
            <a:r>
              <a:rPr lang="en-US" sz="2000" dirty="0">
                <a:solidFill>
                  <a:schemeClr val="bg1"/>
                </a:solidFill>
                <a:latin typeface="Calibri" pitchFamily="34" charset="0"/>
                <a:cs typeface="Calibri" pitchFamily="34" charset="0"/>
                <a:sym typeface="Wingdings" pitchFamily="2" charset="2"/>
              </a:rPr>
              <a:t></a:t>
            </a:r>
            <a:r>
              <a:rPr lang="en-US" sz="2000" dirty="0">
                <a:solidFill>
                  <a:schemeClr val="bg1"/>
                </a:solidFill>
                <a:latin typeface="Calibri" pitchFamily="34" charset="0"/>
                <a:cs typeface="Calibri" pitchFamily="34" charset="0"/>
              </a:rPr>
              <a:t> Drafted </a:t>
            </a:r>
            <a:r>
              <a:rPr lang="en-US" sz="2000" dirty="0" smtClean="0">
                <a:solidFill>
                  <a:schemeClr val="bg1"/>
                </a:solidFill>
                <a:latin typeface="Calibri" pitchFamily="34" charset="0"/>
                <a:cs typeface="Calibri" pitchFamily="34" charset="0"/>
              </a:rPr>
              <a:t>procedures for teaching</a:t>
            </a:r>
            <a:endParaRPr lang="en-US" sz="2000" dirty="0">
              <a:solidFill>
                <a:schemeClr val="bg1"/>
              </a:solidFill>
              <a:latin typeface="Calibri" pitchFamily="34" charset="0"/>
              <a:cs typeface="Calibri" pitchFamily="34" charset="0"/>
            </a:endParaRPr>
          </a:p>
          <a:p>
            <a:pPr algn="l" eaLnBrk="1" hangingPunct="1">
              <a:lnSpc>
                <a:spcPct val="150000"/>
              </a:lnSpc>
            </a:pPr>
            <a:r>
              <a:rPr lang="en-US" sz="2000" dirty="0">
                <a:solidFill>
                  <a:schemeClr val="bg1"/>
                </a:solidFill>
                <a:latin typeface="Calibri" pitchFamily="34" charset="0"/>
                <a:cs typeface="Calibri" pitchFamily="34" charset="0"/>
                <a:sym typeface="Wingdings" pitchFamily="2" charset="2"/>
              </a:rPr>
              <a:t></a:t>
            </a:r>
            <a:r>
              <a:rPr lang="en-US" sz="2000" dirty="0">
                <a:solidFill>
                  <a:schemeClr val="bg1"/>
                </a:solidFill>
                <a:latin typeface="Calibri" pitchFamily="34" charset="0"/>
                <a:cs typeface="Calibri" pitchFamily="34" charset="0"/>
              </a:rPr>
              <a:t> Drafted </a:t>
            </a:r>
            <a:r>
              <a:rPr lang="en-US" sz="2000" dirty="0" smtClean="0">
                <a:solidFill>
                  <a:schemeClr val="bg1"/>
                </a:solidFill>
                <a:latin typeface="Calibri" pitchFamily="34" charset="0"/>
                <a:cs typeface="Calibri" pitchFamily="34" charset="0"/>
              </a:rPr>
              <a:t>procedures for reinforcing</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a:t>
            </a:r>
            <a:r>
              <a:rPr lang="en-US" sz="2000" dirty="0" smtClean="0">
                <a:solidFill>
                  <a:schemeClr val="bg1"/>
                </a:solidFill>
                <a:latin typeface="Calibri" pitchFamily="34" charset="0"/>
                <a:cs typeface="Calibri" pitchFamily="34" charset="0"/>
              </a:rPr>
              <a:t> Drafted procedures for monitoring</a:t>
            </a:r>
          </a:p>
          <a:p>
            <a:pPr algn="l" eaLnBrk="1" hangingPunct="1">
              <a:lnSpc>
                <a:spcPct val="150000"/>
              </a:lnSpc>
            </a:pPr>
            <a:r>
              <a:rPr lang="en-US" sz="2000" dirty="0" smtClean="0">
                <a:solidFill>
                  <a:schemeClr val="bg1"/>
                </a:solidFill>
                <a:latin typeface="Calibri" pitchFamily="34" charset="0"/>
                <a:cs typeface="Calibri" pitchFamily="34" charset="0"/>
                <a:sym typeface="Symbol"/>
              </a:rPr>
              <a:t>   </a:t>
            </a:r>
            <a:r>
              <a:rPr lang="en-US" sz="2000" dirty="0" smtClean="0">
                <a:solidFill>
                  <a:schemeClr val="bg1"/>
                </a:solidFill>
                <a:latin typeface="Calibri" pitchFamily="34" charset="0"/>
                <a:cs typeface="Calibri" pitchFamily="34" charset="0"/>
              </a:rPr>
              <a:t>Faculty presentation and feedback</a:t>
            </a:r>
          </a:p>
          <a:p>
            <a:pPr algn="l" eaLnBrk="1" hangingPunct="1">
              <a:lnSpc>
                <a:spcPct val="150000"/>
              </a:lnSpc>
            </a:pPr>
            <a:r>
              <a:rPr lang="en-US" sz="2000" dirty="0" smtClean="0">
                <a:solidFill>
                  <a:schemeClr val="bg1"/>
                </a:solidFill>
                <a:latin typeface="Calibri" pitchFamily="34" charset="0"/>
                <a:cs typeface="Calibri" pitchFamily="34" charset="0"/>
                <a:sym typeface="Symbol"/>
              </a:rPr>
              <a:t>   </a:t>
            </a:r>
            <a:r>
              <a:rPr lang="en-US" sz="2000" dirty="0" smtClean="0">
                <a:solidFill>
                  <a:schemeClr val="bg1"/>
                </a:solidFill>
                <a:latin typeface="Calibri" pitchFamily="34" charset="0"/>
                <a:cs typeface="Calibri" pitchFamily="34" charset="0"/>
              </a:rPr>
              <a:t>Make revisions based on faculty and staff feedback</a:t>
            </a:r>
            <a:endParaRPr lang="en-US" sz="2000"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r>
              <a:rPr lang="en-US" smtClean="0"/>
              <a:t>Procedures for Teaching</a:t>
            </a:r>
            <a:endParaRPr lang="en-US" dirty="0" smtClean="0"/>
          </a:p>
        </p:txBody>
      </p:sp>
      <p:sp>
        <p:nvSpPr>
          <p:cNvPr id="67587" name="Content Placeholder 1"/>
          <p:cNvSpPr>
            <a:spLocks noGrp="1"/>
          </p:cNvSpPr>
          <p:nvPr>
            <p:ph idx="1"/>
          </p:nvPr>
        </p:nvSpPr>
        <p:spPr/>
        <p:txBody>
          <a:bodyPr/>
          <a:lstStyle/>
          <a:p>
            <a:r>
              <a:rPr lang="en-US" smtClean="0"/>
              <a:t> How will the school-wide expectations be taught to all stakeholders? </a:t>
            </a:r>
          </a:p>
          <a:p>
            <a:pPr lvl="1"/>
            <a:r>
              <a:rPr lang="en-US" smtClean="0"/>
              <a:t>Faculty and Staff</a:t>
            </a:r>
          </a:p>
          <a:p>
            <a:pPr lvl="2"/>
            <a:r>
              <a:rPr lang="en-US" smtClean="0"/>
              <a:t>- </a:t>
            </a:r>
          </a:p>
          <a:p>
            <a:pPr lvl="2"/>
            <a:r>
              <a:rPr lang="en-US" smtClean="0"/>
              <a:t>- </a:t>
            </a:r>
          </a:p>
          <a:p>
            <a:pPr lvl="1"/>
            <a:r>
              <a:rPr lang="en-US" smtClean="0"/>
              <a:t>Students</a:t>
            </a:r>
          </a:p>
          <a:p>
            <a:pPr lvl="2"/>
            <a:r>
              <a:rPr lang="en-US" smtClean="0"/>
              <a:t>- </a:t>
            </a:r>
          </a:p>
          <a:p>
            <a:pPr lvl="2"/>
            <a:r>
              <a:rPr lang="en-US" smtClean="0"/>
              <a:t>- </a:t>
            </a:r>
          </a:p>
          <a:p>
            <a:pPr lvl="1"/>
            <a:r>
              <a:rPr lang="en-US" smtClean="0"/>
              <a:t>Community</a:t>
            </a:r>
          </a:p>
          <a:p>
            <a:pPr lvl="2"/>
            <a:r>
              <a:rPr lang="en-US" smtClean="0"/>
              <a:t>- </a:t>
            </a:r>
          </a:p>
          <a:p>
            <a:pPr lvl="2"/>
            <a:r>
              <a:rPr lang="en-US" smtClean="0"/>
              <a:t>-</a:t>
            </a:r>
            <a:endParaRPr lang="en-US" dirty="0" smtClean="0"/>
          </a:p>
        </p:txBody>
      </p:sp>
      <p:sp>
        <p:nvSpPr>
          <p:cNvPr id="67589" name="Rectangle 2"/>
          <p:cNvSpPr>
            <a:spLocks noChangeArrowheads="1"/>
          </p:cNvSpPr>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b="1">
              <a:solidFill>
                <a:schemeClr val="tx1"/>
              </a:solidFill>
              <a:latin typeface="Times New Roman" pitchFamily="18" charset="0"/>
            </a:endParaRPr>
          </a:p>
        </p:txBody>
      </p:sp>
      <p:sp>
        <p:nvSpPr>
          <p:cNvPr id="7" name="TextBox 6"/>
          <p:cNvSpPr txBox="1"/>
          <p:nvPr/>
        </p:nvSpPr>
        <p:spPr>
          <a:xfrm>
            <a:off x="152400" y="6019800"/>
            <a:ext cx="2819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10" name="Rectangle 7"/>
          <p:cNvSpPr>
            <a:spLocks noChangeArrowheads="1"/>
          </p:cNvSpPr>
          <p:nvPr/>
        </p:nvSpPr>
        <p:spPr bwMode="auto">
          <a:xfrm>
            <a:off x="4343400" y="5638800"/>
            <a:ext cx="45720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information from your school’s</a:t>
            </a:r>
          </a:p>
          <a:p>
            <a:r>
              <a:rPr lang="en-US" sz="1900" b="1" dirty="0" smtClean="0">
                <a:solidFill>
                  <a:prstClr val="white"/>
                </a:solidFill>
                <a:latin typeface="Cambria" pitchFamily="18" charset="0"/>
              </a:rPr>
              <a:t>Ci3T Blueprint A Primary (Tier 1) Plan</a:t>
            </a:r>
            <a:endParaRPr lang="en-US" sz="1900" b="1" dirty="0">
              <a:solidFill>
                <a:prstClr val="white"/>
              </a:solidFill>
              <a:latin typeface="Cambria"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2" name="Rectangle 6"/>
          <p:cNvSpPr>
            <a:spLocks noChangeArrowheads="1"/>
          </p:cNvSpPr>
          <p:nvPr/>
        </p:nvSpPr>
        <p:spPr bwMode="auto">
          <a:xfrm>
            <a:off x="0" y="18002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l" eaLnBrk="0" hangingPunct="0"/>
            <a:endParaRPr lang="en-US" sz="2400">
              <a:solidFill>
                <a:schemeClr val="tx1"/>
              </a:solidFill>
              <a:latin typeface="Times New Roman" pitchFamily="18" charset="0"/>
            </a:endParaRPr>
          </a:p>
        </p:txBody>
      </p:sp>
      <p:sp>
        <p:nvSpPr>
          <p:cNvPr id="11" name="TextBox 10"/>
          <p:cNvSpPr txBox="1"/>
          <p:nvPr/>
        </p:nvSpPr>
        <p:spPr>
          <a:xfrm>
            <a:off x="5867400" y="4953000"/>
            <a:ext cx="2819400"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smtClean="0"/>
              <a:t>Example Bookmark</a:t>
            </a:r>
            <a:endParaRPr lang="en-US" dirty="0"/>
          </a:p>
        </p:txBody>
      </p:sp>
      <p:pic>
        <p:nvPicPr>
          <p:cNvPr id="3" name="Picture 2"/>
          <p:cNvPicPr>
            <a:picLocks noChangeAspect="1"/>
          </p:cNvPicPr>
          <p:nvPr/>
        </p:nvPicPr>
        <p:blipFill>
          <a:blip r:embed="rId3"/>
          <a:stretch>
            <a:fillRect/>
          </a:stretch>
        </p:blipFill>
        <p:spPr>
          <a:xfrm>
            <a:off x="198005" y="152399"/>
            <a:ext cx="5247621" cy="6569075"/>
          </a:xfrm>
          <a:prstGeom prst="rect">
            <a:avLst/>
          </a:prstGeom>
          <a:ln>
            <a:solidFill>
              <a:schemeClr val="accent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8753"/>
          <a:stretch/>
        </p:blipFill>
        <p:spPr>
          <a:xfrm rot="325417">
            <a:off x="7011770" y="446886"/>
            <a:ext cx="1638450" cy="4137529"/>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0605" y="381000"/>
            <a:ext cx="1598590" cy="4137529"/>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Ticket Tip sheet</a:t>
            </a:r>
            <a:endParaRPr lang="en-US" dirty="0"/>
          </a:p>
        </p:txBody>
      </p:sp>
      <p:sp>
        <p:nvSpPr>
          <p:cNvPr id="7" name="Content Placeholder 6"/>
          <p:cNvSpPr>
            <a:spLocks noGrp="1"/>
          </p:cNvSpPr>
          <p:nvPr>
            <p:ph sz="half" idx="1"/>
          </p:nvPr>
        </p:nvSpPr>
        <p:spPr>
          <a:xfrm>
            <a:off x="426128" y="1719071"/>
            <a:ext cx="4038600" cy="5138928"/>
          </a:xfrm>
        </p:spPr>
        <p:txBody>
          <a:bodyPr>
            <a:normAutofit fontScale="55000" lnSpcReduction="20000"/>
          </a:bodyPr>
          <a:lstStyle/>
          <a:p>
            <a:r>
              <a:rPr lang="en-US" dirty="0" smtClean="0"/>
              <a:t>When giving a ticket for positive behavior, always pair behavior specific praise. Example, “Lori, thank you for walking down the hallway with a quiet voice and your hands at your side. For showing responsibility, you have earned a PBIS ticket.”</a:t>
            </a:r>
          </a:p>
          <a:p>
            <a:r>
              <a:rPr lang="en-US" dirty="0" smtClean="0"/>
              <a:t>In the first days and weeks of implementing a Positive Behavioral Interventions and Support system, flood students with tickets to increase effectiveness. Over time, fade tickets and provide intermittent reinforcement.</a:t>
            </a:r>
          </a:p>
          <a:p>
            <a:r>
              <a:rPr lang="en-US" dirty="0" smtClean="0"/>
              <a:t>School staff should try to be consistent with ticket distribution. Portions of staff meetings can be used to discuss ticket distribution.</a:t>
            </a:r>
          </a:p>
          <a:p>
            <a:r>
              <a:rPr lang="en-US" dirty="0" smtClean="0"/>
              <a:t>To ensure student buy-in, survey students to gain an understanding of what reinforcements are desired. </a:t>
            </a:r>
          </a:p>
          <a:p>
            <a:r>
              <a:rPr lang="en-US" dirty="0" smtClean="0"/>
              <a:t>Explicitly teach students how tickets can be earned and what tickets can be used for once they are received.</a:t>
            </a:r>
            <a:endParaRPr lang="en-US" dirty="0"/>
          </a:p>
        </p:txBody>
      </p:sp>
      <p:sp>
        <p:nvSpPr>
          <p:cNvPr id="8" name="Content Placeholder 7"/>
          <p:cNvSpPr>
            <a:spLocks noGrp="1"/>
          </p:cNvSpPr>
          <p:nvPr>
            <p:ph sz="half" idx="2"/>
          </p:nvPr>
        </p:nvSpPr>
        <p:spPr>
          <a:xfrm>
            <a:off x="4648200" y="1719070"/>
            <a:ext cx="4038600" cy="5138929"/>
          </a:xfrm>
        </p:spPr>
        <p:txBody>
          <a:bodyPr>
            <a:normAutofit fontScale="55000" lnSpcReduction="20000"/>
          </a:bodyPr>
          <a:lstStyle/>
          <a:p>
            <a:r>
              <a:rPr lang="en-US" dirty="0" smtClean="0"/>
              <a:t>Explain to students that they need to fill out all of the required information on the ticket in order for it to be used.</a:t>
            </a:r>
          </a:p>
          <a:p>
            <a:r>
              <a:rPr lang="en-US" dirty="0" smtClean="0"/>
              <a:t>Once a student has earned a ticket, never take the ticket back!</a:t>
            </a:r>
          </a:p>
          <a:p>
            <a:r>
              <a:rPr lang="en-US" dirty="0" smtClean="0"/>
              <a:t>Students should be able to earn tickets for appropriate behavior (meeting the school expectations) in various settings such as: arrival/dismissal, bus, cafeteria, hallway, playground, library, office, classroom, and specials (PE, art, etc.)</a:t>
            </a:r>
          </a:p>
          <a:p>
            <a:r>
              <a:rPr lang="en-US" dirty="0" smtClean="0"/>
              <a:t>School-wide staff (teachers, administrators, bus drivers, custodial and culinary staff, librarians, nurse, etc.) should distribute tickets intermittently when appropriate behavior is displayed.</a:t>
            </a:r>
          </a:p>
          <a:p>
            <a:r>
              <a:rPr lang="en-US" dirty="0" smtClean="0"/>
              <a:t>Tickets can also be used to reinforce appropriate behavior displayed in some students while decreasing inappropriate behavior in others (you see a group of students walking down the hall, the first four students are talking and laughing and the others are quiet so you give the quiet students in the back tickets and thank them for walking quietly).</a:t>
            </a:r>
            <a:endParaRPr lang="en-US" dirty="0"/>
          </a:p>
        </p:txBody>
      </p:sp>
      <p:sp>
        <p:nvSpPr>
          <p:cNvPr id="6" name="TextBox 5"/>
          <p:cNvSpPr txBox="1"/>
          <p:nvPr/>
        </p:nvSpPr>
        <p:spPr>
          <a:xfrm>
            <a:off x="242656" y="6002407"/>
            <a:ext cx="21336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7086600" y="6150114"/>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
        <p:nvSpPr>
          <p:cNvPr id="5" name="Title 4"/>
          <p:cNvSpPr>
            <a:spLocks noGrp="1"/>
          </p:cNvSpPr>
          <p:nvPr>
            <p:ph type="title"/>
          </p:nvPr>
        </p:nvSpPr>
        <p:spPr/>
        <p:txBody>
          <a:bodyPr>
            <a:normAutofit fontScale="90000"/>
          </a:bodyPr>
          <a:lstStyle/>
          <a:p>
            <a:r>
              <a:rPr lang="en-US" dirty="0" smtClean="0"/>
              <a:t>Sample Cafeteria Expectations</a:t>
            </a:r>
            <a:br>
              <a:rPr lang="en-US" dirty="0" smtClean="0"/>
            </a:br>
            <a:r>
              <a:rPr lang="en-US" dirty="0" smtClean="0"/>
              <a:t>Lesson Plan</a:t>
            </a:r>
            <a:endParaRPr lang="en-US" dirty="0"/>
          </a:p>
        </p:txBody>
      </p:sp>
      <p:sp>
        <p:nvSpPr>
          <p:cNvPr id="6" name="Content Placeholder 5"/>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114300" indent="0" eaLnBrk="0" hangingPunct="0">
              <a:buNone/>
              <a:tabLst>
                <a:tab pos="914400" algn="l"/>
              </a:tabLst>
              <a:defRPr/>
            </a:pPr>
            <a:r>
              <a:rPr lang="en-US" sz="4400" b="1" u="sng" dirty="0">
                <a:solidFill>
                  <a:schemeClr val="tx1"/>
                </a:solidFill>
                <a:latin typeface="Calibri" pitchFamily="34" charset="0"/>
                <a:cs typeface="Calibri" pitchFamily="34" charset="0"/>
              </a:rPr>
              <a:t>S</a:t>
            </a:r>
            <a:r>
              <a:rPr lang="en-US" b="1" u="sng" dirty="0">
                <a:solidFill>
                  <a:schemeClr val="tx1"/>
                </a:solidFill>
                <a:latin typeface="Calibri" pitchFamily="34" charset="0"/>
                <a:cs typeface="Calibri" pitchFamily="34" charset="0"/>
              </a:rPr>
              <a:t>how Respect to All</a:t>
            </a:r>
            <a:r>
              <a:rPr lang="en-US" b="1" dirty="0">
                <a:solidFill>
                  <a:schemeClr val="tx1"/>
                </a:solidFill>
                <a:latin typeface="Calibri" pitchFamily="34" charset="0"/>
                <a:cs typeface="Calibri" pitchFamily="34" charset="0"/>
              </a:rPr>
              <a:t> includes:</a:t>
            </a:r>
            <a:endParaRPr lang="en-US" sz="1600" dirty="0">
              <a:solidFill>
                <a:schemeClr val="tx1"/>
              </a:solidFill>
              <a:latin typeface="Calibri" pitchFamily="34" charset="0"/>
              <a:cs typeface="Calibri" pitchFamily="34" charset="0"/>
            </a:endParaRP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Use an inside voice.</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Use manners.</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Listen to and follow adult directions.</a:t>
            </a:r>
            <a:endParaRPr lang="en-US" sz="1600" dirty="0">
              <a:solidFill>
                <a:schemeClr val="tx1"/>
              </a:solidFill>
              <a:latin typeface="Calibri" pitchFamily="34" charset="0"/>
              <a:cs typeface="Calibri" pitchFamily="34" charset="0"/>
            </a:endParaRPr>
          </a:p>
          <a:p>
            <a:pPr marL="114300" indent="0" eaLnBrk="0" hangingPunct="0">
              <a:buNone/>
              <a:tabLst>
                <a:tab pos="914400" algn="l"/>
              </a:tabLst>
              <a:defRPr/>
            </a:pPr>
            <a:r>
              <a:rPr lang="en-US" sz="4400" b="1" u="sng" dirty="0">
                <a:solidFill>
                  <a:schemeClr val="tx1"/>
                </a:solidFill>
                <a:latin typeface="Calibri" pitchFamily="34" charset="0"/>
                <a:cs typeface="Calibri" pitchFamily="34" charset="0"/>
              </a:rPr>
              <a:t>O</a:t>
            </a:r>
            <a:r>
              <a:rPr lang="en-US" b="1" u="sng" dirty="0">
                <a:solidFill>
                  <a:schemeClr val="tx1"/>
                </a:solidFill>
                <a:latin typeface="Calibri" pitchFamily="34" charset="0"/>
                <a:cs typeface="Calibri" pitchFamily="34" charset="0"/>
              </a:rPr>
              <a:t>wn My Behavior</a:t>
            </a:r>
            <a:r>
              <a:rPr lang="en-US" b="1" dirty="0">
                <a:solidFill>
                  <a:schemeClr val="tx1"/>
                </a:solidFill>
                <a:latin typeface="Calibri" pitchFamily="34" charset="0"/>
                <a:cs typeface="Calibri" pitchFamily="34" charset="0"/>
              </a:rPr>
              <a:t> includes:</a:t>
            </a:r>
            <a:endParaRPr lang="en-US" sz="1600" dirty="0">
              <a:solidFill>
                <a:schemeClr val="tx1"/>
              </a:solidFill>
              <a:latin typeface="Calibri" pitchFamily="34" charset="0"/>
              <a:cs typeface="Calibri" pitchFamily="34" charset="0"/>
            </a:endParaRP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Make your choices quickly.</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Eat your own food.</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Do not exchange food or money.</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Choose a seat and stay with it.</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Clean up after yourself.</a:t>
            </a:r>
            <a:endParaRPr lang="en-US" sz="1600" dirty="0">
              <a:solidFill>
                <a:schemeClr val="tx1"/>
              </a:solidFill>
              <a:latin typeface="Calibri" pitchFamily="34" charset="0"/>
              <a:cs typeface="Calibri" pitchFamily="34" charset="0"/>
            </a:endParaRPr>
          </a:p>
          <a:p>
            <a:pPr marL="114300" indent="0" eaLnBrk="0" hangingPunct="0">
              <a:buNone/>
              <a:tabLst>
                <a:tab pos="914400" algn="l"/>
              </a:tabLst>
              <a:defRPr/>
            </a:pPr>
            <a:r>
              <a:rPr lang="en-US" sz="4400" b="1" u="sng" dirty="0">
                <a:solidFill>
                  <a:schemeClr val="tx1"/>
                </a:solidFill>
                <a:latin typeface="Calibri" pitchFamily="34" charset="0"/>
                <a:cs typeface="Calibri" pitchFamily="34" charset="0"/>
              </a:rPr>
              <a:t>A</a:t>
            </a:r>
            <a:r>
              <a:rPr lang="en-US" b="1" u="sng" dirty="0">
                <a:solidFill>
                  <a:schemeClr val="tx1"/>
                </a:solidFill>
                <a:latin typeface="Calibri" pitchFamily="34" charset="0"/>
                <a:cs typeface="Calibri" pitchFamily="34" charset="0"/>
              </a:rPr>
              <a:t>lways Follow Instructions </a:t>
            </a:r>
            <a:r>
              <a:rPr lang="en-US" b="1" dirty="0">
                <a:solidFill>
                  <a:schemeClr val="tx1"/>
                </a:solidFill>
                <a:latin typeface="Calibri" pitchFamily="34" charset="0"/>
                <a:cs typeface="Calibri" pitchFamily="34" charset="0"/>
              </a:rPr>
              <a:t>includes:</a:t>
            </a:r>
            <a:endParaRPr lang="en-US" sz="1600" dirty="0">
              <a:solidFill>
                <a:schemeClr val="tx1"/>
              </a:solidFill>
              <a:latin typeface="Calibri" pitchFamily="34" charset="0"/>
              <a:cs typeface="Calibri" pitchFamily="34" charset="0"/>
            </a:endParaRP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Follow cafeteria procedures</a:t>
            </a: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Follow the table sign.</a:t>
            </a:r>
            <a:endParaRPr lang="en-US" sz="1600" dirty="0">
              <a:solidFill>
                <a:schemeClr val="tx1"/>
              </a:solidFill>
              <a:latin typeface="Calibri" pitchFamily="34" charset="0"/>
              <a:cs typeface="Calibri" pitchFamily="34" charset="0"/>
            </a:endParaRPr>
          </a:p>
          <a:p>
            <a:pPr marL="114300" indent="0" eaLnBrk="0" hangingPunct="0">
              <a:buNone/>
              <a:tabLst>
                <a:tab pos="914400" algn="l"/>
              </a:tabLst>
              <a:defRPr/>
            </a:pPr>
            <a:r>
              <a:rPr lang="en-US" sz="4400" b="1" u="sng" dirty="0">
                <a:solidFill>
                  <a:schemeClr val="tx1"/>
                </a:solidFill>
                <a:latin typeface="Calibri" pitchFamily="34" charset="0"/>
                <a:cs typeface="Calibri" pitchFamily="34" charset="0"/>
              </a:rPr>
              <a:t>R</a:t>
            </a:r>
            <a:r>
              <a:rPr lang="en-US" b="1" u="sng" dirty="0">
                <a:solidFill>
                  <a:schemeClr val="tx1"/>
                </a:solidFill>
                <a:latin typeface="Calibri" pitchFamily="34" charset="0"/>
                <a:cs typeface="Calibri" pitchFamily="34" charset="0"/>
              </a:rPr>
              <a:t>eady to do My Best </a:t>
            </a:r>
            <a:r>
              <a:rPr lang="en-US" b="1" dirty="0">
                <a:solidFill>
                  <a:schemeClr val="tx1"/>
                </a:solidFill>
                <a:latin typeface="Calibri" pitchFamily="34" charset="0"/>
                <a:cs typeface="Calibri" pitchFamily="34" charset="0"/>
              </a:rPr>
              <a:t>includes:</a:t>
            </a:r>
            <a:endParaRPr lang="en-US" sz="1600" dirty="0">
              <a:solidFill>
                <a:schemeClr val="tx1"/>
              </a:solidFill>
              <a:latin typeface="Calibri" pitchFamily="34" charset="0"/>
              <a:cs typeface="Calibri" pitchFamily="34" charset="0"/>
            </a:endParaRP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Get all necessary items before sitting down.</a:t>
            </a:r>
            <a:endParaRPr lang="en-US" sz="1600" dirty="0">
              <a:solidFill>
                <a:schemeClr val="tx1"/>
              </a:solidFill>
              <a:latin typeface="Calibri" pitchFamily="34" charset="0"/>
              <a:cs typeface="Calibri" pitchFamily="34" charset="0"/>
            </a:endParaRPr>
          </a:p>
          <a:p>
            <a:pPr eaLnBrk="0" hangingPunct="0">
              <a:buFontTx/>
              <a:buAutoNum type="arabicPeriod"/>
              <a:tabLst>
                <a:tab pos="914400" algn="l"/>
              </a:tabLst>
              <a:defRPr/>
            </a:pPr>
            <a:r>
              <a:rPr lang="en-US" dirty="0">
                <a:solidFill>
                  <a:schemeClr val="tx1"/>
                </a:solidFill>
                <a:latin typeface="Calibri" pitchFamily="34" charset="0"/>
                <a:cs typeface="Calibri" pitchFamily="34" charset="0"/>
              </a:rPr>
              <a:t> Follow the table sign</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p:txBody>
      </p:sp>
      <p:sp>
        <p:nvSpPr>
          <p:cNvPr id="7" name="Content Placeholder 6"/>
          <p:cNvSpPr>
            <a:spLocks noGrp="1"/>
          </p:cNvSpPr>
          <p:nvPr>
            <p:ph sz="half" idx="2"/>
          </p:nvPr>
        </p:nvSpPr>
        <p:spPr>
          <a:xfrm>
            <a:off x="4648200" y="1719070"/>
            <a:ext cx="4038600" cy="5138929"/>
          </a:xfrm>
        </p:spPr>
        <p:txBody>
          <a:bodyPr>
            <a:normAutofit fontScale="62500" lnSpcReduction="20000"/>
          </a:bodyPr>
          <a:lstStyle/>
          <a:p>
            <a:pPr marL="114300" indent="0">
              <a:buNone/>
            </a:pPr>
            <a:r>
              <a:rPr lang="en-US" dirty="0" smtClean="0">
                <a:solidFill>
                  <a:schemeClr val="tx1"/>
                </a:solidFill>
              </a:rPr>
              <a:t>Objective: Students will demonstrate S.O.A.R. expectations for the cafeteria</a:t>
            </a:r>
          </a:p>
          <a:p>
            <a:pPr marL="285750" indent="-171450">
              <a:buFont typeface="+mj-lt"/>
              <a:buAutoNum type="arabicPeriod"/>
            </a:pPr>
            <a:r>
              <a:rPr lang="en-US" dirty="0" smtClean="0"/>
              <a:t>Introduce the cafeteria expectations and ask questions about them.</a:t>
            </a:r>
          </a:p>
          <a:p>
            <a:pPr lvl="1"/>
            <a:r>
              <a:rPr lang="en-US" dirty="0" smtClean="0"/>
              <a:t>Today we’re going to talk about ways you can show S.O.A.R. characteristics in the cafeteria.</a:t>
            </a:r>
          </a:p>
          <a:p>
            <a:pPr lvl="1"/>
            <a:r>
              <a:rPr lang="en-US" dirty="0" smtClean="0"/>
              <a:t>What are some things that happen in the cafeteria that cause problems for you and for others?</a:t>
            </a:r>
          </a:p>
          <a:p>
            <a:pPr lvl="1"/>
            <a:r>
              <a:rPr lang="en-US" dirty="0" smtClean="0"/>
              <a:t>How do you usually react in these situations?</a:t>
            </a:r>
          </a:p>
          <a:p>
            <a:pPr lvl="1"/>
            <a:r>
              <a:rPr lang="en-US" dirty="0" smtClean="0"/>
              <a:t>What are some good ways to act in order to keep these things from happening?</a:t>
            </a:r>
          </a:p>
          <a:p>
            <a:pPr marL="285750" indent="-171450">
              <a:buFont typeface="+mj-lt"/>
              <a:buAutoNum type="arabicPeriod"/>
            </a:pPr>
            <a:r>
              <a:rPr lang="en-US" dirty="0" smtClean="0"/>
              <a:t>Define the skill and discuss the key terms.</a:t>
            </a:r>
          </a:p>
          <a:p>
            <a:pPr lvl="1"/>
            <a:r>
              <a:rPr lang="en-US" dirty="0" smtClean="0"/>
              <a:t>Show Respect to All means…</a:t>
            </a:r>
          </a:p>
          <a:p>
            <a:pPr lvl="1"/>
            <a:r>
              <a:rPr lang="en-US" dirty="0" smtClean="0"/>
              <a:t>Own My Behavior means…</a:t>
            </a:r>
          </a:p>
          <a:p>
            <a:pPr lvl="1"/>
            <a:r>
              <a:rPr lang="en-US" dirty="0" smtClean="0"/>
              <a:t>Always Follow Instructions means…</a:t>
            </a:r>
          </a:p>
          <a:p>
            <a:pPr lvl="1"/>
            <a:r>
              <a:rPr lang="en-US" dirty="0" smtClean="0"/>
              <a:t>Ready to do my Best means…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Cafeteria Expectations Lesson Plan (continued)</a:t>
            </a:r>
            <a:endParaRPr lang="en-US" dirty="0"/>
          </a:p>
        </p:txBody>
      </p:sp>
      <p:sp>
        <p:nvSpPr>
          <p:cNvPr id="3" name="Content Placeholder 2"/>
          <p:cNvSpPr>
            <a:spLocks noGrp="1"/>
          </p:cNvSpPr>
          <p:nvPr>
            <p:ph idx="1"/>
          </p:nvPr>
        </p:nvSpPr>
        <p:spPr>
          <a:xfrm>
            <a:off x="457200" y="1752600"/>
            <a:ext cx="8229600" cy="5105400"/>
          </a:xfrm>
        </p:spPr>
        <p:txBody>
          <a:bodyPr>
            <a:normAutofit fontScale="77500" lnSpcReduction="20000"/>
          </a:bodyPr>
          <a:lstStyle/>
          <a:p>
            <a:pPr marL="341313" indent="-227013">
              <a:buFont typeface="+mj-lt"/>
              <a:buAutoNum type="arabicPeriod" startAt="3"/>
            </a:pPr>
            <a:r>
              <a:rPr lang="en-US" dirty="0" smtClean="0"/>
              <a:t>Discuss why this is important.</a:t>
            </a:r>
          </a:p>
          <a:p>
            <a:pPr lvl="1"/>
            <a:r>
              <a:rPr lang="en-US" dirty="0" smtClean="0"/>
              <a:t>You, your friends, or adults can get hurt if we are not respectful and responsible.</a:t>
            </a:r>
          </a:p>
          <a:p>
            <a:pPr lvl="1"/>
            <a:r>
              <a:rPr lang="en-US" dirty="0" smtClean="0"/>
              <a:t>If you show respect to others, they are more likely to show respect to you.</a:t>
            </a:r>
          </a:p>
          <a:p>
            <a:pPr lvl="1"/>
            <a:r>
              <a:rPr lang="en-US" dirty="0" smtClean="0"/>
              <a:t>The cafeteria needs to be a place where we feel safe and enjoy time away from class.</a:t>
            </a:r>
          </a:p>
          <a:p>
            <a:pPr marL="114300" indent="0">
              <a:buNone/>
            </a:pPr>
            <a:r>
              <a:rPr lang="en-US" dirty="0" smtClean="0"/>
              <a:t>Show/Discuss </a:t>
            </a:r>
          </a:p>
          <a:p>
            <a:pPr lvl="1"/>
            <a:r>
              <a:rPr lang="en-US" dirty="0" smtClean="0"/>
              <a:t>Using one of the following situations, model, role-play, or discuss the following situations.  </a:t>
            </a:r>
          </a:p>
          <a:p>
            <a:pPr lvl="1"/>
            <a:r>
              <a:rPr lang="en-US" dirty="0" smtClean="0"/>
              <a:t>For negative modeling, respond in one of the following ways: not listening, not following instructions, raising your voice, arguing, getting upset, and so on. </a:t>
            </a:r>
          </a:p>
          <a:p>
            <a:pPr lvl="1"/>
            <a:r>
              <a:rPr lang="en-US" dirty="0" smtClean="0"/>
              <a:t>For positive modeling, respond by engaging in one of the expectations above (e.g., using positive and supportive language) and encouraging other to do so as well.</a:t>
            </a:r>
          </a:p>
          <a:p>
            <a:pPr marL="114300" indent="0">
              <a:buNone/>
            </a:pPr>
            <a:r>
              <a:rPr lang="en-US" dirty="0" smtClean="0"/>
              <a:t>Situations</a:t>
            </a:r>
          </a:p>
          <a:p>
            <a:pPr lvl="1"/>
            <a:r>
              <a:rPr lang="en-US" dirty="0" smtClean="0"/>
              <a:t>An adult in the cafeteria asks you to pick up a wrapper on the floor. But you didn’t drop the wrapper, and the wrapper isn’t yours. What should you do?</a:t>
            </a:r>
          </a:p>
          <a:p>
            <a:pPr lvl="1"/>
            <a:r>
              <a:rPr lang="en-US" dirty="0" smtClean="0"/>
              <a:t>You forgot to do your homework last night and had planned to do it during lunch. Unfortunately, you are the last one in the lunch line. You are in a big hurry. What should you do?</a:t>
            </a:r>
          </a:p>
          <a:p>
            <a:pPr lvl="1"/>
            <a:r>
              <a:rPr lang="en-US" dirty="0" smtClean="0"/>
              <a:t>You forgot your lunch money and you are so hungry! Your “friend” says that he steals food all of the time. “It’s no big deal,” he says. You are feeling really pressured to steal, especially because you are so hungry. What should you do?</a:t>
            </a:r>
            <a:endParaRPr lang="en-US" dirty="0"/>
          </a:p>
        </p:txBody>
      </p:sp>
      <p:sp>
        <p:nvSpPr>
          <p:cNvPr id="5" name="TextBox 4"/>
          <p:cNvSpPr txBox="1"/>
          <p:nvPr/>
        </p:nvSpPr>
        <p:spPr>
          <a:xfrm>
            <a:off x="6858000" y="6019800"/>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Cafeteria Expectations Lesson Plan (continued)</a:t>
            </a:r>
            <a:endParaRPr lang="en-US" dirty="0"/>
          </a:p>
        </p:txBody>
      </p:sp>
      <p:sp>
        <p:nvSpPr>
          <p:cNvPr id="3" name="Content Placeholder 2"/>
          <p:cNvSpPr>
            <a:spLocks noGrp="1"/>
          </p:cNvSpPr>
          <p:nvPr>
            <p:ph idx="1"/>
          </p:nvPr>
        </p:nvSpPr>
        <p:spPr>
          <a:xfrm>
            <a:off x="457200" y="1752600"/>
            <a:ext cx="8229600" cy="4980420"/>
          </a:xfrm>
        </p:spPr>
        <p:txBody>
          <a:bodyPr>
            <a:normAutofit/>
          </a:bodyPr>
          <a:lstStyle/>
          <a:p>
            <a:pPr marL="114300" indent="0">
              <a:buNone/>
            </a:pPr>
            <a:r>
              <a:rPr lang="en-US" dirty="0" smtClean="0"/>
              <a:t>Ask students to </a:t>
            </a:r>
          </a:p>
          <a:p>
            <a:pPr lvl="1"/>
            <a:r>
              <a:rPr lang="en-US" dirty="0" smtClean="0"/>
              <a:t>State the expectations.</a:t>
            </a:r>
          </a:p>
          <a:p>
            <a:pPr lvl="1"/>
            <a:r>
              <a:rPr lang="en-US" dirty="0" smtClean="0"/>
              <a:t>Tell why the expectations are important.</a:t>
            </a:r>
          </a:p>
          <a:p>
            <a:pPr lvl="1"/>
            <a:r>
              <a:rPr lang="en-US" dirty="0" smtClean="0"/>
              <a:t>Think of ways to help them remember the expectations when they are in the cafeteria.</a:t>
            </a:r>
          </a:p>
          <a:p>
            <a:pPr marL="114300" indent="0">
              <a:buNone/>
            </a:pPr>
            <a:r>
              <a:rPr lang="en-US" dirty="0" smtClean="0"/>
              <a:t>Follow Through and Practice</a:t>
            </a:r>
          </a:p>
          <a:p>
            <a:pPr marL="0" indent="0">
              <a:buNone/>
            </a:pPr>
            <a:r>
              <a:rPr lang="en-US" dirty="0" smtClean="0"/>
              <a:t>1. Generate and Role-Play or Discuss Situations</a:t>
            </a:r>
          </a:p>
          <a:p>
            <a:pPr lvl="1"/>
            <a:r>
              <a:rPr lang="en-US" dirty="0" smtClean="0"/>
              <a:t>Invite students to generate additional situations that result in problems in the cafeteria.  Role-play or discuss several of these. You may want to go into the cafeteria and re-enact some situations! </a:t>
            </a:r>
          </a:p>
          <a:p>
            <a:pPr marL="0" indent="0">
              <a:buNone/>
            </a:pPr>
            <a:r>
              <a:rPr lang="en-US" dirty="0" smtClean="0"/>
              <a:t> 2. Use Incidental Teaching</a:t>
            </a:r>
          </a:p>
          <a:p>
            <a:pPr lvl="1"/>
            <a:r>
              <a:rPr lang="en-US" dirty="0" smtClean="0"/>
              <a:t>Whenever a conflict situation arises in the cafeteria, use that situation to review the skill.</a:t>
            </a:r>
            <a:endParaRPr lang="en-US" dirty="0"/>
          </a:p>
        </p:txBody>
      </p:sp>
      <p:sp>
        <p:nvSpPr>
          <p:cNvPr id="5" name="TextBox 4"/>
          <p:cNvSpPr txBox="1"/>
          <p:nvPr/>
        </p:nvSpPr>
        <p:spPr>
          <a:xfrm>
            <a:off x="7015018" y="6025134"/>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457200"/>
            <a:ext cx="7772400" cy="4331564"/>
          </a:xfrm>
        </p:spPr>
      </p:sp>
      <p:sp>
        <p:nvSpPr>
          <p:cNvPr id="73731" name="Subtitle 2"/>
          <p:cNvSpPr>
            <a:spLocks noGrp="1"/>
          </p:cNvSpPr>
          <p:nvPr>
            <p:ph type="body" sz="half" idx="2"/>
          </p:nvPr>
        </p:nvSpPr>
        <p:spPr/>
        <p:txBody>
          <a:bodyPr>
            <a:normAutofit fontScale="47500" lnSpcReduction="20000"/>
          </a:bodyPr>
          <a:lstStyle/>
          <a:p>
            <a:pPr marL="0" indent="0" algn="ctr" eaLnBrk="1" hangingPunct="1">
              <a:buFont typeface="Wingdings" pitchFamily="2" charset="2"/>
              <a:buNone/>
            </a:pPr>
            <a:r>
              <a:rPr lang="en-US" sz="4800" b="1" dirty="0" smtClean="0">
                <a:solidFill>
                  <a:schemeClr val="accent6"/>
                </a:solidFill>
                <a:latin typeface="+mj-lt"/>
              </a:rPr>
              <a:t>Cafeteria Expectations</a:t>
            </a:r>
          </a:p>
        </p:txBody>
      </p:sp>
      <p:sp>
        <p:nvSpPr>
          <p:cNvPr id="73732" name="Text Box 5"/>
          <p:cNvSpPr txBox="1">
            <a:spLocks noChangeArrowheads="1"/>
          </p:cNvSpPr>
          <p:nvPr/>
        </p:nvSpPr>
        <p:spPr bwMode="auto">
          <a:xfrm>
            <a:off x="1524000" y="274320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eaLnBrk="1" hangingPunct="1">
              <a:spcBef>
                <a:spcPct val="50000"/>
              </a:spcBef>
            </a:pPr>
            <a:endParaRPr lang="en-US"/>
          </a:p>
        </p:txBody>
      </p:sp>
      <p:sp>
        <p:nvSpPr>
          <p:cNvPr id="71687" name="Rectangle 5"/>
          <p:cNvSpPr>
            <a:spLocks noChangeArrowheads="1"/>
          </p:cNvSpPr>
          <p:nvPr/>
        </p:nvSpPr>
        <p:spPr bwMode="auto">
          <a:xfrm>
            <a:off x="3260651" y="1447839"/>
            <a:ext cx="51213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en-US" sz="4200" b="1" dirty="0">
                <a:solidFill>
                  <a:schemeClr val="bg2">
                    <a:lumMod val="25000"/>
                  </a:schemeClr>
                </a:solidFill>
                <a:latin typeface="+mj-lt"/>
              </a:rPr>
              <a:t>Show Respect to all </a:t>
            </a:r>
          </a:p>
        </p:txBody>
      </p:sp>
      <p:sp>
        <p:nvSpPr>
          <p:cNvPr id="71688" name="Rectangle 6"/>
          <p:cNvSpPr>
            <a:spLocks noChangeArrowheads="1"/>
          </p:cNvSpPr>
          <p:nvPr/>
        </p:nvSpPr>
        <p:spPr bwMode="auto">
          <a:xfrm>
            <a:off x="3733800" y="2209839"/>
            <a:ext cx="457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dirty="0">
                <a:solidFill>
                  <a:schemeClr val="bg2">
                    <a:lumMod val="25000"/>
                  </a:schemeClr>
                </a:solidFill>
                <a:latin typeface="+mj-lt"/>
                <a:cs typeface="Calibri" pitchFamily="34" charset="0"/>
              </a:rPr>
              <a:t>Use an inside voice</a:t>
            </a:r>
          </a:p>
          <a:p>
            <a:pPr algn="l">
              <a:defRPr/>
            </a:pPr>
            <a:r>
              <a:rPr lang="en-US" dirty="0">
                <a:solidFill>
                  <a:schemeClr val="bg2">
                    <a:lumMod val="25000"/>
                  </a:schemeClr>
                </a:solidFill>
                <a:latin typeface="+mj-lt"/>
                <a:cs typeface="Calibri" pitchFamily="34" charset="0"/>
              </a:rPr>
              <a:t>Use manners</a:t>
            </a:r>
          </a:p>
          <a:p>
            <a:pPr algn="l">
              <a:defRPr/>
            </a:pPr>
            <a:r>
              <a:rPr lang="en-US" dirty="0">
                <a:solidFill>
                  <a:schemeClr val="bg2">
                    <a:lumMod val="25000"/>
                  </a:schemeClr>
                </a:solidFill>
                <a:latin typeface="+mj-lt"/>
                <a:cs typeface="Calibri" pitchFamily="34" charset="0"/>
              </a:rPr>
              <a:t>Listen to and follow adult directions  </a:t>
            </a:r>
          </a:p>
        </p:txBody>
      </p:sp>
      <p:sp>
        <p:nvSpPr>
          <p:cNvPr id="13" name="TextBox 12"/>
          <p:cNvSpPr txBox="1"/>
          <p:nvPr/>
        </p:nvSpPr>
        <p:spPr>
          <a:xfrm>
            <a:off x="7010400" y="6086384"/>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64236"/>
            <a:ext cx="3179747" cy="3567113"/>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3"/>
          <p:cNvSpPr>
            <a:spLocks noGrp="1" noChangeArrowheads="1"/>
          </p:cNvSpPr>
          <p:nvPr>
            <p:ph idx="4294967295"/>
          </p:nvPr>
        </p:nvSpPr>
        <p:spPr>
          <a:xfrm>
            <a:off x="304800" y="304800"/>
            <a:ext cx="8534400" cy="6400800"/>
          </a:xfrm>
          <a:ln w="38100" cmpd="dbl">
            <a:solidFill>
              <a:schemeClr val="accent3"/>
            </a:solidFill>
            <a:miter lim="800000"/>
            <a:headEnd/>
            <a:tailEnd/>
          </a:ln>
        </p:spPr>
        <p:txBody>
          <a:bodyPr/>
          <a:lstStyle/>
          <a:p>
            <a:pPr marL="609600" indent="-609600" algn="ctr" eaLnBrk="1" hangingPunct="1">
              <a:lnSpc>
                <a:spcPct val="80000"/>
              </a:lnSpc>
              <a:buFont typeface="Wingdings" pitchFamily="2" charset="2"/>
              <a:buNone/>
            </a:pPr>
            <a:endParaRPr lang="en-US" sz="2000" b="1" dirty="0" smtClean="0">
              <a:solidFill>
                <a:srgbClr val="000000"/>
              </a:solidFill>
              <a:latin typeface="Calibri" pitchFamily="34" charset="0"/>
              <a:cs typeface="Calibri" pitchFamily="34" charset="0"/>
            </a:endParaRPr>
          </a:p>
          <a:p>
            <a:pPr marL="609600" indent="-609600" algn="ctr" eaLnBrk="1" hangingPunct="1">
              <a:lnSpc>
                <a:spcPct val="80000"/>
              </a:lnSpc>
              <a:buFont typeface="Wingdings" pitchFamily="2" charset="2"/>
              <a:buNone/>
            </a:pPr>
            <a:r>
              <a:rPr lang="en-US" sz="2000" b="1" dirty="0" smtClean="0">
                <a:solidFill>
                  <a:schemeClr val="accent1">
                    <a:lumMod val="75000"/>
                  </a:schemeClr>
                </a:solidFill>
                <a:latin typeface="+mj-lt"/>
                <a:cs typeface="Calibri" pitchFamily="34" charset="0"/>
              </a:rPr>
              <a:t>High School Parking Lot Expectations Lesson Plan</a:t>
            </a:r>
          </a:p>
          <a:p>
            <a:pPr marL="609600" indent="-609600" eaLnBrk="1" hangingPunct="1">
              <a:lnSpc>
                <a:spcPct val="80000"/>
              </a:lnSpc>
              <a:buFont typeface="Wingdings" pitchFamily="2" charset="2"/>
              <a:buNone/>
            </a:pPr>
            <a:endParaRPr lang="en-US" sz="1800" b="1" dirty="0" smtClean="0">
              <a:solidFill>
                <a:srgbClr val="000000"/>
              </a:solidFill>
              <a:latin typeface="Calibri" pitchFamily="34" charset="0"/>
              <a:cs typeface="Calibri" pitchFamily="34" charset="0"/>
            </a:endParaRPr>
          </a:p>
          <a:p>
            <a:pPr marL="609600" indent="-609600" eaLnBrk="1" hangingPunct="1">
              <a:lnSpc>
                <a:spcPct val="80000"/>
              </a:lnSpc>
              <a:buFont typeface="Wingdings" pitchFamily="2" charset="2"/>
              <a:buNone/>
            </a:pPr>
            <a:r>
              <a:rPr lang="en-US" sz="1800" b="1" dirty="0" smtClean="0">
                <a:solidFill>
                  <a:srgbClr val="000000"/>
                </a:solidFill>
                <a:latin typeface="Calibri" pitchFamily="34" charset="0"/>
                <a:cs typeface="Calibri" pitchFamily="34" charset="0"/>
              </a:rPr>
              <a:t>Objective: </a:t>
            </a:r>
            <a:r>
              <a:rPr lang="en-US" sz="1800" dirty="0" smtClean="0">
                <a:solidFill>
                  <a:srgbClr val="000000"/>
                </a:solidFill>
                <a:latin typeface="Calibri" pitchFamily="34" charset="0"/>
                <a:cs typeface="Calibri" pitchFamily="34" charset="0"/>
              </a:rPr>
              <a:t>The student will demonstrate the </a:t>
            </a:r>
            <a:r>
              <a:rPr lang="en-US" sz="1800" dirty="0" smtClean="0">
                <a:solidFill>
                  <a:schemeClr val="tx1"/>
                </a:solidFill>
                <a:latin typeface="Calibri" pitchFamily="34" charset="0"/>
                <a:cs typeface="Calibri" pitchFamily="34" charset="0"/>
              </a:rPr>
              <a:t>school</a:t>
            </a:r>
            <a:r>
              <a:rPr lang="en-US" sz="1800" dirty="0" smtClean="0">
                <a:solidFill>
                  <a:srgbClr val="000000"/>
                </a:solidFill>
                <a:latin typeface="Calibri" pitchFamily="34" charset="0"/>
                <a:cs typeface="Calibri" pitchFamily="34" charset="0"/>
              </a:rPr>
              <a:t> traits of promptness, respect, and responsibility</a:t>
            </a:r>
          </a:p>
          <a:p>
            <a:pPr marL="609600" indent="-609600" eaLnBrk="1" hangingPunct="1">
              <a:lnSpc>
                <a:spcPct val="80000"/>
              </a:lnSpc>
              <a:buFont typeface="Wingdings" pitchFamily="2" charset="2"/>
              <a:buNone/>
            </a:pPr>
            <a:endParaRPr lang="en-US" sz="1800" b="1" dirty="0" smtClean="0">
              <a:solidFill>
                <a:srgbClr val="000000"/>
              </a:solidFill>
              <a:latin typeface="Calibri" pitchFamily="34" charset="0"/>
              <a:cs typeface="Calibri" pitchFamily="34" charset="0"/>
            </a:endParaRPr>
          </a:p>
          <a:p>
            <a:pPr marL="609600" indent="-609600" eaLnBrk="1" hangingPunct="1">
              <a:lnSpc>
                <a:spcPct val="80000"/>
              </a:lnSpc>
              <a:buFont typeface="Wingdings" pitchFamily="2" charset="2"/>
              <a:buNone/>
            </a:pPr>
            <a:r>
              <a:rPr lang="en-US" sz="2000" b="1" dirty="0" smtClean="0">
                <a:solidFill>
                  <a:srgbClr val="000000"/>
                </a:solidFill>
                <a:latin typeface="Calibri" pitchFamily="34" charset="0"/>
                <a:cs typeface="Calibri" pitchFamily="34" charset="0"/>
              </a:rPr>
              <a:t>Promptness includes:</a:t>
            </a:r>
          </a:p>
          <a:p>
            <a:pPr marL="609600" indent="-377825" eaLnBrk="1" hangingPunct="1">
              <a:lnSpc>
                <a:spcPct val="80000"/>
              </a:lnSpc>
              <a:buFont typeface="Arial" charset="0"/>
              <a:buChar char="•"/>
            </a:pPr>
            <a:r>
              <a:rPr lang="en-US" sz="2000" dirty="0" smtClean="0">
                <a:solidFill>
                  <a:srgbClr val="000000"/>
                </a:solidFill>
                <a:latin typeface="Calibri" pitchFamily="34" charset="0"/>
                <a:cs typeface="Calibri" pitchFamily="34" charset="0"/>
              </a:rPr>
              <a:t>Be out of the parking lot by first bell</a:t>
            </a:r>
          </a:p>
          <a:p>
            <a:pPr marL="609600" indent="-377825" eaLnBrk="1" hangingPunct="1">
              <a:lnSpc>
                <a:spcPct val="80000"/>
              </a:lnSpc>
              <a:buFont typeface="Arial" charset="0"/>
              <a:buChar char="•"/>
            </a:pPr>
            <a:r>
              <a:rPr lang="en-US" sz="2000" dirty="0" smtClean="0">
                <a:solidFill>
                  <a:srgbClr val="000000"/>
                </a:solidFill>
                <a:latin typeface="Calibri" pitchFamily="34" charset="0"/>
                <a:cs typeface="Calibri" pitchFamily="34" charset="0"/>
              </a:rPr>
              <a:t>Allow enough time to arrive and depart school on time</a:t>
            </a:r>
          </a:p>
          <a:p>
            <a:pPr marL="609600" indent="-609600" eaLnBrk="1" hangingPunct="1">
              <a:lnSpc>
                <a:spcPct val="80000"/>
              </a:lnSpc>
              <a:buFont typeface="Wingdings" pitchFamily="2" charset="2"/>
              <a:buNone/>
            </a:pPr>
            <a:endParaRPr lang="en-US" sz="2000" b="1" dirty="0" smtClean="0">
              <a:solidFill>
                <a:srgbClr val="000000"/>
              </a:solidFill>
              <a:latin typeface="Calibri" pitchFamily="34" charset="0"/>
              <a:cs typeface="Calibri" pitchFamily="34" charset="0"/>
            </a:endParaRPr>
          </a:p>
          <a:p>
            <a:pPr marL="609600" indent="-609600" eaLnBrk="1" hangingPunct="1">
              <a:lnSpc>
                <a:spcPct val="80000"/>
              </a:lnSpc>
              <a:buFont typeface="Wingdings" pitchFamily="2" charset="2"/>
              <a:buNone/>
            </a:pPr>
            <a:r>
              <a:rPr lang="en-US" sz="2000" b="1" dirty="0" smtClean="0">
                <a:solidFill>
                  <a:srgbClr val="000000"/>
                </a:solidFill>
                <a:latin typeface="Calibri" pitchFamily="34" charset="0"/>
                <a:cs typeface="Calibri" pitchFamily="34" charset="0"/>
              </a:rPr>
              <a:t>Respect includes:</a:t>
            </a:r>
          </a:p>
          <a:p>
            <a:pPr marL="609600" indent="-377825" eaLnBrk="1" hangingPunct="1">
              <a:lnSpc>
                <a:spcPct val="80000"/>
              </a:lnSpc>
            </a:pPr>
            <a:r>
              <a:rPr lang="en-US" sz="2000" dirty="0" smtClean="0">
                <a:solidFill>
                  <a:srgbClr val="000000"/>
                </a:solidFill>
                <a:latin typeface="Calibri" pitchFamily="34" charset="0"/>
                <a:cs typeface="Calibri" pitchFamily="34" charset="0"/>
              </a:rPr>
              <a:t>Park in assigned, designated space</a:t>
            </a:r>
          </a:p>
          <a:p>
            <a:pPr marL="609600" indent="-377825" eaLnBrk="1" hangingPunct="1">
              <a:lnSpc>
                <a:spcPct val="80000"/>
              </a:lnSpc>
            </a:pPr>
            <a:r>
              <a:rPr lang="en-US" sz="2000" dirty="0" smtClean="0">
                <a:solidFill>
                  <a:srgbClr val="000000"/>
                </a:solidFill>
                <a:latin typeface="Calibri" pitchFamily="34" charset="0"/>
                <a:cs typeface="Calibri" pitchFamily="34" charset="0"/>
              </a:rPr>
              <a:t>Clean up after yourself</a:t>
            </a:r>
          </a:p>
          <a:p>
            <a:pPr marL="609600" indent="-377825" eaLnBrk="1" hangingPunct="1">
              <a:lnSpc>
                <a:spcPct val="80000"/>
              </a:lnSpc>
            </a:pPr>
            <a:r>
              <a:rPr lang="en-US" sz="2000" dirty="0" smtClean="0">
                <a:solidFill>
                  <a:srgbClr val="000000"/>
                </a:solidFill>
                <a:latin typeface="Calibri" pitchFamily="34" charset="0"/>
                <a:cs typeface="Calibri" pitchFamily="34" charset="0"/>
              </a:rPr>
              <a:t>Be a courteous driver</a:t>
            </a:r>
          </a:p>
          <a:p>
            <a:pPr marL="609600" indent="-377825" eaLnBrk="1" hangingPunct="1">
              <a:lnSpc>
                <a:spcPct val="80000"/>
              </a:lnSpc>
            </a:pPr>
            <a:r>
              <a:rPr lang="en-US" sz="2000" dirty="0" smtClean="0">
                <a:solidFill>
                  <a:srgbClr val="000000"/>
                </a:solidFill>
                <a:latin typeface="Calibri" pitchFamily="34" charset="0"/>
                <a:cs typeface="Calibri" pitchFamily="34" charset="0"/>
              </a:rPr>
              <a:t>Maintain dress code</a:t>
            </a:r>
          </a:p>
          <a:p>
            <a:pPr marL="609600" indent="-377825" eaLnBrk="1" hangingPunct="1">
              <a:lnSpc>
                <a:spcPct val="80000"/>
              </a:lnSpc>
            </a:pPr>
            <a:r>
              <a:rPr lang="en-US" sz="2000" dirty="0" smtClean="0">
                <a:solidFill>
                  <a:srgbClr val="000000"/>
                </a:solidFill>
                <a:latin typeface="Calibri" pitchFamily="34" charset="0"/>
                <a:cs typeface="Calibri" pitchFamily="34" charset="0"/>
              </a:rPr>
              <a:t>Use positive, supportive language in the parking lot</a:t>
            </a:r>
          </a:p>
          <a:p>
            <a:pPr marL="609600" indent="-609600" eaLnBrk="1" hangingPunct="1">
              <a:lnSpc>
                <a:spcPct val="80000"/>
              </a:lnSpc>
              <a:buFont typeface="Wingdings" pitchFamily="2" charset="2"/>
              <a:buNone/>
            </a:pPr>
            <a:endParaRPr lang="en-US" sz="2000" dirty="0" smtClean="0">
              <a:solidFill>
                <a:srgbClr val="000000"/>
              </a:solidFill>
              <a:latin typeface="Calibri" pitchFamily="34" charset="0"/>
              <a:cs typeface="Calibri" pitchFamily="34" charset="0"/>
            </a:endParaRPr>
          </a:p>
          <a:p>
            <a:pPr marL="609600" indent="-609600" eaLnBrk="1" hangingPunct="1">
              <a:lnSpc>
                <a:spcPct val="80000"/>
              </a:lnSpc>
              <a:buFont typeface="Wingdings" pitchFamily="2" charset="2"/>
              <a:buNone/>
            </a:pPr>
            <a:r>
              <a:rPr lang="en-US" sz="2000" b="1" dirty="0" smtClean="0">
                <a:solidFill>
                  <a:srgbClr val="000000"/>
                </a:solidFill>
                <a:latin typeface="Calibri" pitchFamily="34" charset="0"/>
                <a:cs typeface="Calibri" pitchFamily="34" charset="0"/>
              </a:rPr>
              <a:t>Responsibility includes:</a:t>
            </a:r>
          </a:p>
          <a:p>
            <a:pPr marL="609600" indent="-434975" eaLnBrk="1" hangingPunct="1">
              <a:lnSpc>
                <a:spcPct val="80000"/>
              </a:lnSpc>
            </a:pPr>
            <a:r>
              <a:rPr lang="en-US" sz="2000" dirty="0" smtClean="0">
                <a:solidFill>
                  <a:srgbClr val="000000"/>
                </a:solidFill>
                <a:latin typeface="Calibri" pitchFamily="34" charset="0"/>
                <a:cs typeface="Calibri" pitchFamily="34" charset="0"/>
              </a:rPr>
              <a:t>Adhere to traffic laws in parking lot</a:t>
            </a:r>
          </a:p>
          <a:p>
            <a:pPr marL="609600" indent="-434975" eaLnBrk="1" hangingPunct="1">
              <a:lnSpc>
                <a:spcPct val="80000"/>
              </a:lnSpc>
            </a:pPr>
            <a:r>
              <a:rPr lang="en-US" sz="2000" dirty="0" smtClean="0">
                <a:solidFill>
                  <a:srgbClr val="000000"/>
                </a:solidFill>
                <a:latin typeface="Calibri" pitchFamily="34" charset="0"/>
                <a:cs typeface="Calibri" pitchFamily="34" charset="0"/>
              </a:rPr>
              <a:t>Follow adult instructions on school property</a:t>
            </a:r>
          </a:p>
          <a:p>
            <a:pPr marL="609600" indent="-434975" eaLnBrk="1" hangingPunct="1">
              <a:lnSpc>
                <a:spcPct val="80000"/>
              </a:lnSpc>
            </a:pPr>
            <a:r>
              <a:rPr lang="en-US" sz="2000" dirty="0" smtClean="0">
                <a:solidFill>
                  <a:srgbClr val="000000"/>
                </a:solidFill>
                <a:latin typeface="Calibri" pitchFamily="34" charset="0"/>
                <a:cs typeface="Calibri" pitchFamily="34" charset="0"/>
              </a:rPr>
              <a:t>Park and drive only in appropriated designated areas</a:t>
            </a:r>
          </a:p>
        </p:txBody>
      </p:sp>
      <p:sp>
        <p:nvSpPr>
          <p:cNvPr id="7" name="TextBox 6"/>
          <p:cNvSpPr txBox="1"/>
          <p:nvPr/>
        </p:nvSpPr>
        <p:spPr>
          <a:xfrm>
            <a:off x="6556744" y="5867400"/>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3"/>
          <p:cNvSpPr>
            <a:spLocks noGrp="1" noChangeArrowheads="1"/>
          </p:cNvSpPr>
          <p:nvPr>
            <p:ph idx="4294967295"/>
          </p:nvPr>
        </p:nvSpPr>
        <p:spPr>
          <a:xfrm>
            <a:off x="381000" y="228600"/>
            <a:ext cx="8534400" cy="6400800"/>
          </a:xfrm>
          <a:ln w="38100" cmpd="dbl">
            <a:solidFill>
              <a:schemeClr val="accent3"/>
            </a:solidFill>
            <a:miter lim="800000"/>
            <a:headEnd/>
            <a:tailEnd/>
          </a:ln>
        </p:spPr>
        <p:txBody>
          <a:bodyPr>
            <a:normAutofit lnSpcReduction="10000"/>
          </a:bodyPr>
          <a:lstStyle/>
          <a:p>
            <a:pPr marL="609600" indent="-609600" algn="ctr" defTabSz="731520" eaLnBrk="1" hangingPunct="1">
              <a:lnSpc>
                <a:spcPct val="80000"/>
              </a:lnSpc>
              <a:buFont typeface="Wingdings" pitchFamily="2" charset="2"/>
              <a:buNone/>
              <a:defRPr/>
            </a:pPr>
            <a:endParaRPr lang="en-US" sz="2000" b="1" dirty="0" smtClean="0">
              <a:solidFill>
                <a:srgbClr val="000000"/>
              </a:solidFill>
              <a:latin typeface="Calibri" pitchFamily="34" charset="0"/>
              <a:cs typeface="Calibri" pitchFamily="34" charset="0"/>
            </a:endParaRPr>
          </a:p>
          <a:p>
            <a:pPr marL="609600" indent="-609600" algn="ctr" defTabSz="731520" eaLnBrk="1" hangingPunct="1">
              <a:lnSpc>
                <a:spcPct val="80000"/>
              </a:lnSpc>
              <a:buFont typeface="Wingdings" pitchFamily="2" charset="2"/>
              <a:buNone/>
              <a:defRPr/>
            </a:pPr>
            <a:r>
              <a:rPr lang="en-US" sz="2000" b="1" dirty="0" smtClean="0">
                <a:solidFill>
                  <a:schemeClr val="accent1">
                    <a:lumMod val="75000"/>
                  </a:schemeClr>
                </a:solidFill>
                <a:latin typeface="+mj-lt"/>
                <a:cs typeface="Calibri" pitchFamily="34" charset="0"/>
              </a:rPr>
              <a:t>Parking Lot Expectations Lesson Plan Continued</a:t>
            </a:r>
          </a:p>
          <a:p>
            <a:pPr marL="609600" indent="-609600" defTabSz="731520" eaLnBrk="1" hangingPunct="1">
              <a:lnSpc>
                <a:spcPct val="80000"/>
              </a:lnSpc>
              <a:buFont typeface="Wingdings" pitchFamily="2" charset="2"/>
              <a:buNone/>
              <a:defRPr/>
            </a:pPr>
            <a:endParaRPr lang="en-US" sz="1800" b="1" u="sng" dirty="0" smtClean="0">
              <a:solidFill>
                <a:srgbClr val="000000"/>
              </a:solidFill>
              <a:latin typeface="Calibri" pitchFamily="34" charset="0"/>
              <a:cs typeface="Calibri" pitchFamily="34" charset="0"/>
            </a:endParaRPr>
          </a:p>
          <a:p>
            <a:pPr marL="609600" indent="-609600" defTabSz="731520" eaLnBrk="1" hangingPunct="1">
              <a:lnSpc>
                <a:spcPct val="80000"/>
              </a:lnSpc>
              <a:buFont typeface="Wingdings" pitchFamily="2" charset="2"/>
              <a:buNone/>
              <a:defRPr/>
            </a:pPr>
            <a:r>
              <a:rPr lang="en-US" b="1" u="sng" dirty="0" smtClean="0">
                <a:solidFill>
                  <a:srgbClr val="000000"/>
                </a:solidFill>
                <a:latin typeface="Calibri" pitchFamily="34" charset="0"/>
                <a:cs typeface="Calibri" pitchFamily="34" charset="0"/>
              </a:rPr>
              <a:t>Tell </a:t>
            </a:r>
          </a:p>
          <a:p>
            <a:pPr marL="609600" indent="-609600" defTabSz="731520" eaLnBrk="1" hangingPunct="1">
              <a:lnSpc>
                <a:spcPct val="80000"/>
              </a:lnSpc>
              <a:buFont typeface="Wingdings" pitchFamily="2" charset="2"/>
              <a:buNone/>
              <a:defRPr/>
            </a:pPr>
            <a:endParaRPr lang="en-US" sz="1800" b="1" dirty="0" smtClean="0">
              <a:solidFill>
                <a:srgbClr val="000000"/>
              </a:solidFill>
              <a:latin typeface="Calibri" pitchFamily="34" charset="0"/>
              <a:cs typeface="Calibri" pitchFamily="34" charset="0"/>
            </a:endParaRPr>
          </a:p>
          <a:p>
            <a:pPr marL="609600" indent="-609600" defTabSz="731520" eaLnBrk="1" hangingPunct="1">
              <a:lnSpc>
                <a:spcPct val="80000"/>
              </a:lnSpc>
              <a:buFont typeface="Wingdings" pitchFamily="2" charset="2"/>
              <a:buNone/>
              <a:defRPr/>
            </a:pPr>
            <a:r>
              <a:rPr lang="en-US" sz="1800" b="1" dirty="0" smtClean="0">
                <a:solidFill>
                  <a:srgbClr val="000000"/>
                </a:solidFill>
                <a:latin typeface="Calibri" pitchFamily="34" charset="0"/>
                <a:cs typeface="Calibri" pitchFamily="34" charset="0"/>
              </a:rPr>
              <a:t>1. Introduce the parking lot expectations and ask questions about them.</a:t>
            </a:r>
          </a:p>
          <a:p>
            <a:pPr marL="609600" indent="-609600" defTabSz="731520" eaLnBrk="1" hangingPunct="1">
              <a:lnSpc>
                <a:spcPct val="80000"/>
              </a:lnSpc>
              <a:buFont typeface="Wingdings" pitchFamily="2" charset="2"/>
              <a:buNone/>
              <a:defRPr/>
            </a:pPr>
            <a:r>
              <a:rPr lang="en-US" sz="1800" dirty="0" smtClean="0">
                <a:solidFill>
                  <a:srgbClr val="000000"/>
                </a:solidFill>
                <a:latin typeface="Calibri" pitchFamily="34" charset="0"/>
                <a:cs typeface="Calibri" pitchFamily="34" charset="0"/>
              </a:rPr>
              <a:t>Today we’re going to talk about ways you can show promptness, respect, and responsibility in the parking lot.</a:t>
            </a:r>
          </a:p>
          <a:p>
            <a:pPr marL="0" indent="0" defTabSz="731520" eaLnBrk="1" hangingPunct="1">
              <a:lnSpc>
                <a:spcPct val="80000"/>
              </a:lnSpc>
              <a:buFont typeface="Georgia" pitchFamily="18" charset="0"/>
              <a:buNone/>
              <a:defRPr/>
            </a:pPr>
            <a:endParaRPr lang="en-US" sz="1800" dirty="0" smtClean="0">
              <a:solidFill>
                <a:srgbClr val="000000"/>
              </a:solidFill>
              <a:latin typeface="Calibri" pitchFamily="34" charset="0"/>
              <a:cs typeface="Calibri" pitchFamily="34" charset="0"/>
            </a:endParaRPr>
          </a:p>
          <a:p>
            <a:pPr marL="508000" indent="-342900" defTabSz="731520" eaLnBrk="1" hangingPunct="1">
              <a:lnSpc>
                <a:spcPct val="80000"/>
              </a:lnSpc>
              <a:defRPr/>
            </a:pPr>
            <a:r>
              <a:rPr lang="en-US" sz="1800" dirty="0" smtClean="0">
                <a:solidFill>
                  <a:srgbClr val="000000"/>
                </a:solidFill>
                <a:latin typeface="Calibri" pitchFamily="34" charset="0"/>
                <a:cs typeface="Calibri" pitchFamily="34" charset="0"/>
              </a:rPr>
              <a:t>What are some things that happen in the parking lot that cause problems for you and for others?</a:t>
            </a:r>
          </a:p>
          <a:p>
            <a:pPr marL="508000" indent="-342900" defTabSz="731520" eaLnBrk="1" hangingPunct="1">
              <a:lnSpc>
                <a:spcPct val="80000"/>
              </a:lnSpc>
              <a:defRPr/>
            </a:pPr>
            <a:r>
              <a:rPr lang="en-US" sz="1800" dirty="0" smtClean="0">
                <a:solidFill>
                  <a:srgbClr val="000000"/>
                </a:solidFill>
                <a:latin typeface="Calibri" pitchFamily="34" charset="0"/>
                <a:cs typeface="Calibri" pitchFamily="34" charset="0"/>
              </a:rPr>
              <a:t>How do you usually react in these situations?</a:t>
            </a:r>
          </a:p>
          <a:p>
            <a:pPr marL="508000" indent="-342900" defTabSz="731520" eaLnBrk="1" hangingPunct="1">
              <a:lnSpc>
                <a:spcPct val="80000"/>
              </a:lnSpc>
              <a:defRPr/>
            </a:pPr>
            <a:r>
              <a:rPr lang="en-US" sz="1800" dirty="0" smtClean="0">
                <a:solidFill>
                  <a:srgbClr val="000000"/>
                </a:solidFill>
                <a:latin typeface="Calibri" pitchFamily="34" charset="0"/>
                <a:cs typeface="Calibri" pitchFamily="34" charset="0"/>
              </a:rPr>
              <a:t>What are some good ways to act in order to keep these things from happening?</a:t>
            </a:r>
          </a:p>
          <a:p>
            <a:pPr marL="609600" indent="-609600" defTabSz="731520" eaLnBrk="1" hangingPunct="1">
              <a:lnSpc>
                <a:spcPct val="80000"/>
              </a:lnSpc>
              <a:buFont typeface="Wingdings" pitchFamily="2" charset="2"/>
              <a:buNone/>
              <a:defRPr/>
            </a:pPr>
            <a:endParaRPr lang="en-US" sz="1800" b="1" dirty="0" smtClean="0">
              <a:solidFill>
                <a:srgbClr val="000000"/>
              </a:solidFill>
              <a:latin typeface="Calibri" pitchFamily="34" charset="0"/>
              <a:cs typeface="Calibri" pitchFamily="34" charset="0"/>
            </a:endParaRPr>
          </a:p>
          <a:p>
            <a:pPr marL="609600" indent="-609600" defTabSz="731520" eaLnBrk="1" hangingPunct="1">
              <a:lnSpc>
                <a:spcPct val="80000"/>
              </a:lnSpc>
              <a:buFont typeface="Wingdings" pitchFamily="2" charset="2"/>
              <a:buNone/>
              <a:defRPr/>
            </a:pPr>
            <a:r>
              <a:rPr lang="en-US" sz="1800" b="1" dirty="0" smtClean="0">
                <a:solidFill>
                  <a:srgbClr val="000000"/>
                </a:solidFill>
                <a:latin typeface="Calibri" pitchFamily="34" charset="0"/>
                <a:cs typeface="Calibri" pitchFamily="34" charset="0"/>
              </a:rPr>
              <a:t>2. Define the skill and discuss the key terms.</a:t>
            </a:r>
          </a:p>
          <a:p>
            <a:pPr marL="508000" indent="-285750" defTabSz="731520" eaLnBrk="1" hangingPunct="1">
              <a:lnSpc>
                <a:spcPct val="80000"/>
              </a:lnSpc>
              <a:defRPr/>
            </a:pPr>
            <a:r>
              <a:rPr lang="en-US" sz="1800" dirty="0" smtClean="0">
                <a:solidFill>
                  <a:srgbClr val="000000"/>
                </a:solidFill>
                <a:latin typeface="Calibri" pitchFamily="34" charset="0"/>
                <a:cs typeface="Calibri" pitchFamily="34" charset="0"/>
              </a:rPr>
              <a:t>Showing </a:t>
            </a:r>
            <a:r>
              <a:rPr lang="en-US" sz="1800" dirty="0">
                <a:solidFill>
                  <a:srgbClr val="000000"/>
                </a:solidFill>
                <a:latin typeface="Calibri" pitchFamily="34" charset="0"/>
                <a:cs typeface="Calibri" pitchFamily="34" charset="0"/>
              </a:rPr>
              <a:t>promptness in the parking lot means … </a:t>
            </a:r>
            <a:endParaRPr lang="en-US" sz="1800" dirty="0" smtClean="0">
              <a:solidFill>
                <a:srgbClr val="000000"/>
              </a:solidFill>
              <a:latin typeface="Calibri" pitchFamily="34" charset="0"/>
              <a:cs typeface="Calibri" pitchFamily="34" charset="0"/>
            </a:endParaRPr>
          </a:p>
          <a:p>
            <a:pPr marL="508000" indent="-285750" defTabSz="731520" eaLnBrk="1" hangingPunct="1">
              <a:lnSpc>
                <a:spcPct val="80000"/>
              </a:lnSpc>
              <a:defRPr/>
            </a:pPr>
            <a:r>
              <a:rPr lang="en-US" sz="1800" dirty="0" smtClean="0">
                <a:solidFill>
                  <a:srgbClr val="000000"/>
                </a:solidFill>
                <a:latin typeface="Calibri" pitchFamily="34" charset="0"/>
                <a:cs typeface="Calibri" pitchFamily="34" charset="0"/>
              </a:rPr>
              <a:t>Showing </a:t>
            </a:r>
            <a:r>
              <a:rPr lang="en-US" sz="1800" dirty="0">
                <a:solidFill>
                  <a:srgbClr val="000000"/>
                </a:solidFill>
                <a:latin typeface="Calibri" pitchFamily="34" charset="0"/>
                <a:cs typeface="Calibri" pitchFamily="34" charset="0"/>
              </a:rPr>
              <a:t>respect in the parking lot </a:t>
            </a:r>
            <a:r>
              <a:rPr lang="en-US" sz="1800" dirty="0" smtClean="0">
                <a:solidFill>
                  <a:srgbClr val="000000"/>
                </a:solidFill>
                <a:latin typeface="Calibri" pitchFamily="34" charset="0"/>
                <a:cs typeface="Calibri" pitchFamily="34" charset="0"/>
              </a:rPr>
              <a:t>means…</a:t>
            </a:r>
          </a:p>
          <a:p>
            <a:pPr marL="508000" indent="-285750" defTabSz="731520" eaLnBrk="1" hangingPunct="1">
              <a:lnSpc>
                <a:spcPct val="80000"/>
              </a:lnSpc>
              <a:defRPr/>
            </a:pPr>
            <a:r>
              <a:rPr lang="en-US" sz="1800" dirty="0" smtClean="0">
                <a:solidFill>
                  <a:srgbClr val="000000"/>
                </a:solidFill>
                <a:latin typeface="Calibri" pitchFamily="34" charset="0"/>
                <a:cs typeface="Calibri" pitchFamily="34" charset="0"/>
              </a:rPr>
              <a:t>Showing </a:t>
            </a:r>
            <a:r>
              <a:rPr lang="en-US" sz="1800" dirty="0">
                <a:solidFill>
                  <a:srgbClr val="000000"/>
                </a:solidFill>
                <a:latin typeface="Calibri" pitchFamily="34" charset="0"/>
                <a:cs typeface="Calibri" pitchFamily="34" charset="0"/>
              </a:rPr>
              <a:t>responsibility in the parking lot means …</a:t>
            </a:r>
          </a:p>
          <a:p>
            <a:pPr marL="609600" indent="-609600" defTabSz="731520" eaLnBrk="1" hangingPunct="1">
              <a:lnSpc>
                <a:spcPct val="80000"/>
              </a:lnSpc>
              <a:buFont typeface="Wingdings" pitchFamily="2" charset="2"/>
              <a:buNone/>
              <a:defRPr/>
            </a:pPr>
            <a:endParaRPr lang="en-US" sz="1800" b="1" dirty="0" smtClean="0">
              <a:solidFill>
                <a:srgbClr val="000000"/>
              </a:solidFill>
              <a:latin typeface="Calibri" pitchFamily="34" charset="0"/>
              <a:cs typeface="Calibri" pitchFamily="34" charset="0"/>
            </a:endParaRPr>
          </a:p>
          <a:p>
            <a:pPr marL="609600" indent="-609600" defTabSz="731520" eaLnBrk="1" hangingPunct="1">
              <a:lnSpc>
                <a:spcPct val="80000"/>
              </a:lnSpc>
              <a:buFont typeface="Wingdings" pitchFamily="2" charset="2"/>
              <a:buNone/>
              <a:defRPr/>
            </a:pPr>
            <a:r>
              <a:rPr lang="en-US" sz="1800" b="1" dirty="0" smtClean="0">
                <a:solidFill>
                  <a:srgbClr val="000000"/>
                </a:solidFill>
                <a:latin typeface="Calibri" pitchFamily="34" charset="0"/>
                <a:cs typeface="Calibri" pitchFamily="34" charset="0"/>
              </a:rPr>
              <a:t>3.  Discuss why this is important.</a:t>
            </a:r>
          </a:p>
          <a:p>
            <a:pPr marL="465138" indent="-285750" defTabSz="731520" eaLnBrk="1" hangingPunct="1">
              <a:lnSpc>
                <a:spcPct val="80000"/>
              </a:lnSpc>
              <a:defRPr/>
            </a:pPr>
            <a:r>
              <a:rPr lang="en-US" sz="1800" dirty="0" smtClean="0">
                <a:solidFill>
                  <a:srgbClr val="000000"/>
                </a:solidFill>
                <a:latin typeface="Calibri" pitchFamily="34" charset="0"/>
                <a:cs typeface="Calibri" pitchFamily="34" charset="0"/>
              </a:rPr>
              <a:t>You, your friends, or adults can get hurt if we are not respectful and responsible</a:t>
            </a:r>
          </a:p>
          <a:p>
            <a:pPr marL="465138" indent="-285750" defTabSz="731520" eaLnBrk="1" hangingPunct="1">
              <a:lnSpc>
                <a:spcPct val="80000"/>
              </a:lnSpc>
              <a:defRPr/>
            </a:pPr>
            <a:r>
              <a:rPr lang="en-US" sz="1800" dirty="0" smtClean="0">
                <a:solidFill>
                  <a:srgbClr val="000000"/>
                </a:solidFill>
                <a:latin typeface="Calibri" pitchFamily="34" charset="0"/>
                <a:cs typeface="Calibri" pitchFamily="34" charset="0"/>
              </a:rPr>
              <a:t>If you show respect to others, they are more likely to show respect to you.</a:t>
            </a:r>
          </a:p>
          <a:p>
            <a:pPr marL="465138" indent="-285750" defTabSz="731520" eaLnBrk="1" hangingPunct="1">
              <a:lnSpc>
                <a:spcPct val="80000"/>
              </a:lnSpc>
              <a:defRPr/>
            </a:pPr>
            <a:r>
              <a:rPr lang="en-US" sz="1800" dirty="0" smtClean="0">
                <a:solidFill>
                  <a:srgbClr val="000000"/>
                </a:solidFill>
                <a:latin typeface="Calibri" pitchFamily="34" charset="0"/>
                <a:cs typeface="Calibri" pitchFamily="34" charset="0"/>
              </a:rPr>
              <a:t>The parking lot needs to be a place where we feel safe and enjoy time away from class.</a:t>
            </a:r>
          </a:p>
        </p:txBody>
      </p:sp>
      <p:sp>
        <p:nvSpPr>
          <p:cNvPr id="7" name="TextBox 6"/>
          <p:cNvSpPr txBox="1"/>
          <p:nvPr/>
        </p:nvSpPr>
        <p:spPr>
          <a:xfrm>
            <a:off x="6781800" y="5943600"/>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3"/>
          <p:cNvSpPr>
            <a:spLocks noGrp="1" noChangeArrowheads="1"/>
          </p:cNvSpPr>
          <p:nvPr>
            <p:ph idx="4294967295"/>
          </p:nvPr>
        </p:nvSpPr>
        <p:spPr>
          <a:xfrm>
            <a:off x="332509" y="228600"/>
            <a:ext cx="8686800" cy="6477000"/>
          </a:xfrm>
          <a:ln w="38100" cmpd="dbl">
            <a:solidFill>
              <a:schemeClr val="accent3"/>
            </a:solidFill>
            <a:miter lim="800000"/>
            <a:headEnd/>
            <a:tailEnd/>
          </a:ln>
        </p:spPr>
        <p:txBody>
          <a:bodyPr>
            <a:normAutofit fontScale="92500" lnSpcReduction="10000"/>
          </a:bodyPr>
          <a:lstStyle/>
          <a:p>
            <a:pPr eaLnBrk="1" hangingPunct="1">
              <a:lnSpc>
                <a:spcPct val="80000"/>
              </a:lnSpc>
              <a:buFont typeface="Wingdings" pitchFamily="2" charset="2"/>
              <a:buNone/>
            </a:pPr>
            <a:endParaRPr lang="en-US" sz="1600" b="1" u="sng" dirty="0" smtClean="0">
              <a:solidFill>
                <a:srgbClr val="000000"/>
              </a:solidFill>
              <a:latin typeface="Calibri" pitchFamily="34" charset="0"/>
              <a:cs typeface="Calibri" pitchFamily="34" charset="0"/>
            </a:endParaRPr>
          </a:p>
          <a:p>
            <a:pPr eaLnBrk="1" hangingPunct="1">
              <a:lnSpc>
                <a:spcPct val="80000"/>
              </a:lnSpc>
              <a:buFont typeface="Wingdings" pitchFamily="2" charset="2"/>
              <a:buNone/>
            </a:pPr>
            <a:r>
              <a:rPr lang="en-US" sz="2000" b="1" u="sng" dirty="0" smtClean="0">
                <a:solidFill>
                  <a:srgbClr val="000000"/>
                </a:solidFill>
                <a:latin typeface="Calibri" pitchFamily="34" charset="0"/>
                <a:cs typeface="Calibri" pitchFamily="34" charset="0"/>
              </a:rPr>
              <a:t>Show/Discuss</a:t>
            </a:r>
            <a:r>
              <a:rPr lang="en-US" sz="1600" b="1" u="sng" dirty="0" smtClean="0">
                <a:solidFill>
                  <a:srgbClr val="000000"/>
                </a:solidFill>
                <a:latin typeface="Calibri" pitchFamily="34" charset="0"/>
                <a:cs typeface="Calibri" pitchFamily="34" charset="0"/>
              </a:rPr>
              <a:t>   </a:t>
            </a:r>
          </a:p>
          <a:p>
            <a:pPr eaLnBrk="1" hangingPunct="1">
              <a:lnSpc>
                <a:spcPct val="80000"/>
              </a:lnSpc>
              <a:buFont typeface="Wingdings" pitchFamily="2" charset="2"/>
              <a:buNone/>
            </a:pPr>
            <a:r>
              <a:rPr lang="en-US" sz="1600" dirty="0" smtClean="0">
                <a:solidFill>
                  <a:srgbClr val="000000"/>
                </a:solidFill>
                <a:latin typeface="Calibri" pitchFamily="34" charset="0"/>
                <a:cs typeface="Calibri" pitchFamily="34" charset="0"/>
              </a:rPr>
              <a:t>Using one of the following situations, model, role-play, or discuss the following situations.  </a:t>
            </a:r>
          </a:p>
          <a:p>
            <a:pPr eaLnBrk="1" hangingPunct="1">
              <a:lnSpc>
                <a:spcPct val="80000"/>
              </a:lnSpc>
            </a:pPr>
            <a:r>
              <a:rPr lang="en-US" sz="1600" dirty="0" smtClean="0">
                <a:solidFill>
                  <a:srgbClr val="000000"/>
                </a:solidFill>
                <a:latin typeface="Calibri" pitchFamily="34" charset="0"/>
                <a:cs typeface="Calibri" pitchFamily="34" charset="0"/>
              </a:rPr>
              <a:t>For </a:t>
            </a:r>
            <a:r>
              <a:rPr lang="en-US" sz="1600" i="1" dirty="0" smtClean="0">
                <a:solidFill>
                  <a:srgbClr val="000000"/>
                </a:solidFill>
                <a:latin typeface="Calibri" pitchFamily="34" charset="0"/>
                <a:cs typeface="Calibri" pitchFamily="34" charset="0"/>
              </a:rPr>
              <a:t>negative modeling</a:t>
            </a:r>
            <a:r>
              <a:rPr lang="en-US" sz="1600" dirty="0" smtClean="0">
                <a:solidFill>
                  <a:srgbClr val="000000"/>
                </a:solidFill>
                <a:latin typeface="Calibri" pitchFamily="34" charset="0"/>
                <a:cs typeface="Calibri" pitchFamily="34" charset="0"/>
              </a:rPr>
              <a:t>, respond in one of the following ways: not listening, not following instructions, raising your voice, arguing, getting upset, and so on. </a:t>
            </a:r>
          </a:p>
          <a:p>
            <a:pPr eaLnBrk="1" hangingPunct="1">
              <a:lnSpc>
                <a:spcPct val="80000"/>
              </a:lnSpc>
            </a:pPr>
            <a:r>
              <a:rPr lang="en-US" sz="1600" dirty="0" smtClean="0">
                <a:solidFill>
                  <a:srgbClr val="000000"/>
                </a:solidFill>
                <a:latin typeface="Calibri" pitchFamily="34" charset="0"/>
                <a:ea typeface="Times New Roman" pitchFamily="18" charset="0"/>
                <a:cs typeface="Calibri" pitchFamily="34" charset="0"/>
              </a:rPr>
              <a:t>For </a:t>
            </a:r>
            <a:r>
              <a:rPr lang="en-US" sz="1600" i="1" dirty="0" smtClean="0">
                <a:solidFill>
                  <a:srgbClr val="000000"/>
                </a:solidFill>
                <a:latin typeface="Calibri" pitchFamily="34" charset="0"/>
                <a:ea typeface="Times New Roman" pitchFamily="18" charset="0"/>
                <a:cs typeface="Calibri" pitchFamily="34" charset="0"/>
              </a:rPr>
              <a:t>positive modeling</a:t>
            </a:r>
            <a:r>
              <a:rPr lang="en-US" sz="1600" dirty="0" smtClean="0">
                <a:solidFill>
                  <a:srgbClr val="000000"/>
                </a:solidFill>
                <a:latin typeface="Calibri" pitchFamily="34" charset="0"/>
                <a:ea typeface="Times New Roman" pitchFamily="18" charset="0"/>
                <a:cs typeface="Calibri" pitchFamily="34" charset="0"/>
              </a:rPr>
              <a:t>, respond by engaging in one of the expectations above (i.e. using positive and supportive language) and encouraging other to do so as well.</a:t>
            </a:r>
            <a:endParaRPr lang="en-US" sz="1600" dirty="0" smtClean="0">
              <a:solidFill>
                <a:srgbClr val="000000"/>
              </a:solidFill>
              <a:latin typeface="Calibri" pitchFamily="34" charset="0"/>
              <a:cs typeface="Calibri" pitchFamily="34" charset="0"/>
            </a:endParaRPr>
          </a:p>
          <a:p>
            <a:pPr eaLnBrk="1" hangingPunct="1">
              <a:lnSpc>
                <a:spcPct val="80000"/>
              </a:lnSpc>
              <a:buFont typeface="Wingdings" pitchFamily="2" charset="2"/>
              <a:buNone/>
            </a:pPr>
            <a:r>
              <a:rPr lang="en-US" sz="1600" b="1" dirty="0" smtClean="0">
                <a:solidFill>
                  <a:srgbClr val="000000"/>
                </a:solidFill>
                <a:latin typeface="Calibri" pitchFamily="34" charset="0"/>
                <a:cs typeface="Calibri" pitchFamily="34" charset="0"/>
              </a:rPr>
              <a:t>Situations</a:t>
            </a:r>
          </a:p>
          <a:p>
            <a:pPr eaLnBrk="1" hangingPunct="1">
              <a:lnSpc>
                <a:spcPct val="80000"/>
              </a:lnSpc>
            </a:pPr>
            <a:r>
              <a:rPr lang="en-US" sz="1600" dirty="0" smtClean="0">
                <a:solidFill>
                  <a:srgbClr val="000000"/>
                </a:solidFill>
                <a:latin typeface="Calibri" pitchFamily="34" charset="0"/>
                <a:cs typeface="Calibri" pitchFamily="34" charset="0"/>
              </a:rPr>
              <a:t>You arrive at school.  You think you are going to be late and it is raining. The parking lot is full except for the handicap spot and a couple spots a million miles away.  What should you do?</a:t>
            </a:r>
          </a:p>
          <a:p>
            <a:pPr eaLnBrk="1" hangingPunct="1">
              <a:lnSpc>
                <a:spcPct val="80000"/>
              </a:lnSpc>
            </a:pPr>
            <a:r>
              <a:rPr lang="en-US" sz="1600" dirty="0" smtClean="0">
                <a:solidFill>
                  <a:srgbClr val="000000"/>
                </a:solidFill>
                <a:latin typeface="Calibri" pitchFamily="34" charset="0"/>
                <a:cs typeface="Calibri" pitchFamily="34" charset="0"/>
              </a:rPr>
              <a:t>As you are walking through the lot, you see a car hit another car and drive away. You recognize the driver. What should you do?</a:t>
            </a:r>
          </a:p>
          <a:p>
            <a:pPr eaLnBrk="1" hangingPunct="1">
              <a:lnSpc>
                <a:spcPct val="80000"/>
              </a:lnSpc>
              <a:buFont typeface="Wingdings" pitchFamily="2" charset="2"/>
              <a:buNone/>
            </a:pPr>
            <a:r>
              <a:rPr lang="en-US" sz="2000" b="1" u="sng" dirty="0" smtClean="0">
                <a:solidFill>
                  <a:srgbClr val="000000"/>
                </a:solidFill>
                <a:latin typeface="Calibri" pitchFamily="34" charset="0"/>
                <a:cs typeface="Calibri" pitchFamily="34" charset="0"/>
              </a:rPr>
              <a:t>Do</a:t>
            </a:r>
          </a:p>
          <a:p>
            <a:pPr eaLnBrk="1" hangingPunct="1">
              <a:lnSpc>
                <a:spcPct val="80000"/>
              </a:lnSpc>
              <a:buFont typeface="Wingdings" pitchFamily="2" charset="2"/>
              <a:buNone/>
            </a:pPr>
            <a:r>
              <a:rPr lang="en-US" sz="1600" b="1" dirty="0" smtClean="0">
                <a:solidFill>
                  <a:srgbClr val="000000"/>
                </a:solidFill>
                <a:latin typeface="Calibri" pitchFamily="34" charset="0"/>
                <a:cs typeface="Calibri" pitchFamily="34" charset="0"/>
              </a:rPr>
              <a:t>Ask the students to </a:t>
            </a:r>
          </a:p>
          <a:p>
            <a:pPr eaLnBrk="1" hangingPunct="1">
              <a:lnSpc>
                <a:spcPct val="80000"/>
              </a:lnSpc>
            </a:pPr>
            <a:r>
              <a:rPr lang="en-US" sz="1600" dirty="0" smtClean="0">
                <a:solidFill>
                  <a:srgbClr val="000000"/>
                </a:solidFill>
                <a:latin typeface="Calibri" pitchFamily="34" charset="0"/>
                <a:cs typeface="Calibri" pitchFamily="34" charset="0"/>
              </a:rPr>
              <a:t>State the expectations</a:t>
            </a:r>
          </a:p>
          <a:p>
            <a:pPr eaLnBrk="1" hangingPunct="1">
              <a:lnSpc>
                <a:spcPct val="80000"/>
              </a:lnSpc>
            </a:pPr>
            <a:r>
              <a:rPr lang="en-US" sz="1600" dirty="0" smtClean="0">
                <a:solidFill>
                  <a:srgbClr val="000000"/>
                </a:solidFill>
                <a:latin typeface="Calibri" pitchFamily="34" charset="0"/>
                <a:cs typeface="Calibri" pitchFamily="34" charset="0"/>
              </a:rPr>
              <a:t>Tell why the expectations are important.</a:t>
            </a:r>
          </a:p>
          <a:p>
            <a:pPr eaLnBrk="1" hangingPunct="1">
              <a:lnSpc>
                <a:spcPct val="80000"/>
              </a:lnSpc>
            </a:pPr>
            <a:r>
              <a:rPr lang="en-US" sz="1600" dirty="0" smtClean="0">
                <a:solidFill>
                  <a:srgbClr val="000000"/>
                </a:solidFill>
                <a:latin typeface="Calibri" pitchFamily="34" charset="0"/>
                <a:cs typeface="Calibri" pitchFamily="34" charset="0"/>
              </a:rPr>
              <a:t>Think of ways to help them remember the expectations when they are in the parking lot.</a:t>
            </a:r>
          </a:p>
          <a:p>
            <a:pPr eaLnBrk="1" hangingPunct="1">
              <a:lnSpc>
                <a:spcPct val="80000"/>
              </a:lnSpc>
              <a:buFont typeface="Wingdings" pitchFamily="2" charset="2"/>
              <a:buNone/>
            </a:pPr>
            <a:endParaRPr lang="en-US" sz="1600" dirty="0" smtClean="0">
              <a:solidFill>
                <a:srgbClr val="000000"/>
              </a:solidFill>
              <a:latin typeface="Calibri" pitchFamily="34" charset="0"/>
              <a:cs typeface="Calibri" pitchFamily="34" charset="0"/>
            </a:endParaRPr>
          </a:p>
          <a:p>
            <a:pPr eaLnBrk="1" hangingPunct="1">
              <a:lnSpc>
                <a:spcPct val="80000"/>
              </a:lnSpc>
              <a:buFont typeface="Wingdings" pitchFamily="2" charset="2"/>
              <a:buNone/>
            </a:pPr>
            <a:r>
              <a:rPr lang="en-US" sz="1600" b="1" u="sng" dirty="0" smtClean="0">
                <a:solidFill>
                  <a:srgbClr val="000000"/>
                </a:solidFill>
                <a:latin typeface="Calibri" pitchFamily="34" charset="0"/>
                <a:cs typeface="Calibri" pitchFamily="34" charset="0"/>
              </a:rPr>
              <a:t>Follow Through and Practice	</a:t>
            </a:r>
          </a:p>
          <a:p>
            <a:pPr eaLnBrk="1" hangingPunct="1">
              <a:lnSpc>
                <a:spcPct val="80000"/>
              </a:lnSpc>
              <a:buFont typeface="Wingdings" pitchFamily="2" charset="2"/>
              <a:buNone/>
            </a:pPr>
            <a:r>
              <a:rPr lang="en-US" sz="1600" b="1" dirty="0" smtClean="0">
                <a:solidFill>
                  <a:srgbClr val="000000"/>
                </a:solidFill>
                <a:latin typeface="Calibri" pitchFamily="34" charset="0"/>
                <a:cs typeface="Calibri" pitchFamily="34" charset="0"/>
              </a:rPr>
              <a:t> 1. Generate and Role-Play or Discuss Situations</a:t>
            </a:r>
          </a:p>
          <a:p>
            <a:pPr eaLnBrk="1" hangingPunct="1">
              <a:lnSpc>
                <a:spcPct val="80000"/>
              </a:lnSpc>
            </a:pPr>
            <a:r>
              <a:rPr lang="en-US" sz="1600" dirty="0" smtClean="0">
                <a:solidFill>
                  <a:srgbClr val="000000"/>
                </a:solidFill>
                <a:latin typeface="Calibri" pitchFamily="34" charset="0"/>
                <a:cs typeface="Calibri" pitchFamily="34" charset="0"/>
              </a:rPr>
              <a:t>Invite students to generate additional situations that result in problems in the parking lot.  Role-play or discuss several of these. </a:t>
            </a:r>
          </a:p>
          <a:p>
            <a:pPr eaLnBrk="1" hangingPunct="1">
              <a:lnSpc>
                <a:spcPct val="80000"/>
              </a:lnSpc>
              <a:buFont typeface="Wingdings" pitchFamily="2" charset="2"/>
              <a:buNone/>
            </a:pPr>
            <a:r>
              <a:rPr lang="en-US" sz="1600" b="1" dirty="0" smtClean="0">
                <a:solidFill>
                  <a:srgbClr val="000000"/>
                </a:solidFill>
                <a:latin typeface="Calibri" pitchFamily="34" charset="0"/>
                <a:cs typeface="Calibri" pitchFamily="34" charset="0"/>
              </a:rPr>
              <a:t>2. Use Incidental Teaching</a:t>
            </a:r>
          </a:p>
          <a:p>
            <a:pPr eaLnBrk="1" hangingPunct="1">
              <a:lnSpc>
                <a:spcPct val="80000"/>
              </a:lnSpc>
            </a:pPr>
            <a:r>
              <a:rPr lang="en-US" sz="1600" dirty="0" smtClean="0">
                <a:solidFill>
                  <a:srgbClr val="000000"/>
                </a:solidFill>
                <a:latin typeface="Calibri" pitchFamily="34" charset="0"/>
                <a:cs typeface="Calibri" pitchFamily="34" charset="0"/>
              </a:rPr>
              <a:t>Whenever a conflict situation arises in the parking lot, use that situation to review the skill.</a:t>
            </a:r>
            <a:r>
              <a:rPr lang="en-US" sz="1600" dirty="0" smtClean="0">
                <a:latin typeface="Calibri" pitchFamily="34" charset="0"/>
                <a:cs typeface="Calibri" pitchFamily="34" charset="0"/>
              </a:rPr>
              <a:t> </a:t>
            </a:r>
          </a:p>
          <a:p>
            <a:pPr eaLnBrk="1" hangingPunct="1">
              <a:lnSpc>
                <a:spcPct val="80000"/>
              </a:lnSpc>
              <a:buFont typeface="Wingdings" pitchFamily="2" charset="2"/>
              <a:buNone/>
            </a:pPr>
            <a:r>
              <a:rPr lang="en-US" sz="1600" b="1" dirty="0" smtClean="0">
                <a:solidFill>
                  <a:srgbClr val="000000"/>
                </a:solidFill>
                <a:latin typeface="Calibri" pitchFamily="34" charset="0"/>
                <a:cs typeface="Calibri" pitchFamily="34" charset="0"/>
              </a:rPr>
              <a:t>3.  Discuss why this is important.</a:t>
            </a:r>
          </a:p>
          <a:p>
            <a:pPr eaLnBrk="1" hangingPunct="1">
              <a:lnSpc>
                <a:spcPct val="80000"/>
              </a:lnSpc>
            </a:pPr>
            <a:r>
              <a:rPr lang="en-US" sz="1600" dirty="0" smtClean="0">
                <a:solidFill>
                  <a:srgbClr val="000000"/>
                </a:solidFill>
                <a:latin typeface="Calibri" pitchFamily="34" charset="0"/>
                <a:cs typeface="Calibri" pitchFamily="34" charset="0"/>
              </a:rPr>
              <a:t>You, your friends, or adults can get hurt if we are not respectful and responsible</a:t>
            </a:r>
          </a:p>
          <a:p>
            <a:pPr eaLnBrk="1" hangingPunct="1">
              <a:lnSpc>
                <a:spcPct val="80000"/>
              </a:lnSpc>
            </a:pPr>
            <a:r>
              <a:rPr lang="en-US" sz="1600" dirty="0" smtClean="0">
                <a:solidFill>
                  <a:srgbClr val="000000"/>
                </a:solidFill>
                <a:latin typeface="Calibri" pitchFamily="34" charset="0"/>
                <a:cs typeface="Calibri" pitchFamily="34" charset="0"/>
              </a:rPr>
              <a:t>If you show respect to others, they are more likely to show respect to you.</a:t>
            </a:r>
          </a:p>
          <a:p>
            <a:pPr eaLnBrk="1" hangingPunct="1">
              <a:lnSpc>
                <a:spcPct val="80000"/>
              </a:lnSpc>
            </a:pPr>
            <a:r>
              <a:rPr lang="en-US" sz="1600" dirty="0" smtClean="0">
                <a:solidFill>
                  <a:srgbClr val="000000"/>
                </a:solidFill>
                <a:latin typeface="Calibri" pitchFamily="34" charset="0"/>
                <a:cs typeface="Calibri" pitchFamily="34" charset="0"/>
              </a:rPr>
              <a:t>The parking lot needs to be a place where we feel safe and enjoy </a:t>
            </a:r>
            <a:br>
              <a:rPr lang="en-US" sz="1600" dirty="0" smtClean="0">
                <a:solidFill>
                  <a:srgbClr val="000000"/>
                </a:solidFill>
                <a:latin typeface="Calibri" pitchFamily="34" charset="0"/>
                <a:cs typeface="Calibri" pitchFamily="34" charset="0"/>
              </a:rPr>
            </a:br>
            <a:r>
              <a:rPr lang="en-US" sz="1600" dirty="0" smtClean="0">
                <a:solidFill>
                  <a:srgbClr val="000000"/>
                </a:solidFill>
                <a:latin typeface="Calibri" pitchFamily="34" charset="0"/>
                <a:cs typeface="Calibri" pitchFamily="34" charset="0"/>
              </a:rPr>
              <a:t>time away from class.</a:t>
            </a:r>
          </a:p>
        </p:txBody>
      </p:sp>
      <p:sp>
        <p:nvSpPr>
          <p:cNvPr id="5" name="TextBox 4"/>
          <p:cNvSpPr txBox="1"/>
          <p:nvPr/>
        </p:nvSpPr>
        <p:spPr>
          <a:xfrm>
            <a:off x="6934200" y="5867400"/>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ubTitle" idx="1"/>
          </p:nvPr>
        </p:nvSpPr>
        <p:spPr>
          <a:xfrm>
            <a:off x="642805" y="4572000"/>
            <a:ext cx="6553200" cy="609600"/>
          </a:xfrm>
        </p:spPr>
        <p:txBody>
          <a:bodyPr>
            <a:noAutofit/>
          </a:bodyPr>
          <a:lstStyle/>
          <a:p>
            <a:pPr algn="l"/>
            <a:r>
              <a:rPr lang="en-US" sz="1200" i="1" dirty="0" smtClean="0">
                <a:latin typeface="Calibri" pitchFamily="34" charset="0"/>
                <a:cs typeface="Calibri" pitchFamily="34" charset="0"/>
              </a:rPr>
              <a:t>comprehensive</a:t>
            </a:r>
            <a:r>
              <a:rPr lang="en-US" sz="1200" i="1" dirty="0">
                <a:latin typeface="Calibri" pitchFamily="34" charset="0"/>
                <a:cs typeface="Calibri" pitchFamily="34" charset="0"/>
              </a:rPr>
              <a:t>, integrated, </a:t>
            </a:r>
            <a:r>
              <a:rPr lang="en-US" sz="1200" i="1" dirty="0" smtClean="0">
                <a:latin typeface="Calibri" pitchFamily="34" charset="0"/>
                <a:cs typeface="Calibri" pitchFamily="34" charset="0"/>
              </a:rPr>
              <a:t>three-tiered (C</a:t>
            </a:r>
            <a:r>
              <a:rPr lang="en-US" sz="1200" i="1" cap="none" dirty="0" smtClean="0">
                <a:latin typeface="Calibri" pitchFamily="34" charset="0"/>
                <a:cs typeface="Calibri" pitchFamily="34" charset="0"/>
              </a:rPr>
              <a:t>i</a:t>
            </a:r>
            <a:r>
              <a:rPr lang="en-US" sz="1200" i="1" dirty="0" smtClean="0">
                <a:latin typeface="Calibri" pitchFamily="34" charset="0"/>
                <a:cs typeface="Calibri" pitchFamily="34" charset="0"/>
              </a:rPr>
              <a:t>3T) model </a:t>
            </a:r>
            <a:r>
              <a:rPr lang="en-US" sz="1200" i="1" dirty="0">
                <a:latin typeface="Calibri" pitchFamily="34" charset="0"/>
                <a:cs typeface="Calibri" pitchFamily="34" charset="0"/>
              </a:rPr>
              <a:t>of prevention addressing academic, behavior, and social </a:t>
            </a:r>
            <a:r>
              <a:rPr lang="en-US" sz="1200" i="1" dirty="0" smtClean="0">
                <a:latin typeface="Calibri" pitchFamily="34" charset="0"/>
                <a:cs typeface="Calibri" pitchFamily="34" charset="0"/>
              </a:rPr>
              <a:t>domains</a:t>
            </a:r>
            <a:endParaRPr lang="en-US" sz="1200" i="1" dirty="0">
              <a:latin typeface="Calibri" pitchFamily="34" charset="0"/>
              <a:cs typeface="Calibri" pitchFamily="34" charset="0"/>
            </a:endParaRPr>
          </a:p>
        </p:txBody>
      </p:sp>
      <p:sp>
        <p:nvSpPr>
          <p:cNvPr id="3" name="Title 2"/>
          <p:cNvSpPr>
            <a:spLocks noGrp="1"/>
          </p:cNvSpPr>
          <p:nvPr>
            <p:ph type="ctrTitle"/>
          </p:nvPr>
        </p:nvSpPr>
        <p:spPr/>
        <p:txBody>
          <a:bodyPr>
            <a:noAutofit/>
          </a:bodyPr>
          <a:lstStyle/>
          <a:p>
            <a:r>
              <a:rPr lang="en-US" sz="3300" dirty="0"/>
              <a:t>Why do we need </a:t>
            </a:r>
            <a:r>
              <a:rPr lang="en-US" sz="3300" dirty="0" smtClean="0"/>
              <a:t>a three-tiered model </a:t>
            </a:r>
            <a:r>
              <a:rPr lang="en-US" sz="3300" dirty="0"/>
              <a:t>of </a:t>
            </a:r>
            <a:r>
              <a:rPr lang="en-US" sz="3300" dirty="0" smtClean="0"/>
              <a:t>prevention?</a:t>
            </a:r>
            <a:endParaRPr lang="en-US" sz="33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9600" y="685800"/>
            <a:ext cx="3505200" cy="5257800"/>
          </a:xfrm>
        </p:spPr>
      </p:pic>
      <p:sp>
        <p:nvSpPr>
          <p:cNvPr id="8" name="TextBox 7"/>
          <p:cNvSpPr txBox="1"/>
          <p:nvPr/>
        </p:nvSpPr>
        <p:spPr>
          <a:xfrm>
            <a:off x="7086600" y="6150114"/>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
        <p:nvSpPr>
          <p:cNvPr id="2" name="Rectangle 1"/>
          <p:cNvSpPr/>
          <p:nvPr/>
        </p:nvSpPr>
        <p:spPr>
          <a:xfrm>
            <a:off x="685800" y="685800"/>
            <a:ext cx="37338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7" name="Title 1"/>
          <p:cNvSpPr>
            <a:spLocks noGrp="1"/>
          </p:cNvSpPr>
          <p:nvPr>
            <p:ph type="title"/>
          </p:nvPr>
        </p:nvSpPr>
        <p:spPr>
          <a:xfrm>
            <a:off x="685800" y="762000"/>
            <a:ext cx="3733800" cy="2057400"/>
          </a:xfrm>
        </p:spPr>
        <p:txBody>
          <a:bodyPr>
            <a:noAutofit/>
          </a:bodyPr>
          <a:lstStyle/>
          <a:p>
            <a:r>
              <a:rPr lang="en-US" sz="2800" dirty="0" smtClean="0">
                <a:solidFill>
                  <a:schemeClr val="tx2">
                    <a:lumMod val="75000"/>
                  </a:schemeClr>
                </a:solidFill>
              </a:rPr>
              <a:t>SHOW RESPECT TO YOUSELF AND OTHERS</a:t>
            </a:r>
            <a:br>
              <a:rPr lang="en-US" sz="2800" dirty="0" smtClean="0">
                <a:solidFill>
                  <a:schemeClr val="tx2">
                    <a:lumMod val="75000"/>
                  </a:schemeClr>
                </a:solidFill>
              </a:rPr>
            </a:br>
            <a:r>
              <a:rPr lang="en-US" sz="4000" dirty="0" smtClean="0">
                <a:solidFill>
                  <a:schemeClr val="accent5"/>
                </a:solidFill>
              </a:rPr>
              <a:t>in the parking lot</a:t>
            </a:r>
            <a:endParaRPr lang="en-US" sz="3200" dirty="0" smtClean="0">
              <a:solidFill>
                <a:schemeClr val="accent5"/>
              </a:solidFill>
            </a:endParaRPr>
          </a:p>
        </p:txBody>
      </p:sp>
      <p:sp>
        <p:nvSpPr>
          <p:cNvPr id="77828" name="Content Placeholder 2"/>
          <p:cNvSpPr>
            <a:spLocks noGrp="1"/>
          </p:cNvSpPr>
          <p:nvPr>
            <p:ph type="body" sz="half" idx="2"/>
          </p:nvPr>
        </p:nvSpPr>
        <p:spPr>
          <a:xfrm>
            <a:off x="990600" y="2743200"/>
            <a:ext cx="3200400" cy="1752600"/>
          </a:xfrm>
        </p:spPr>
        <p:txBody>
          <a:bodyPr>
            <a:noAutofit/>
          </a:bodyPr>
          <a:lstStyle/>
          <a:p>
            <a:pPr marL="342900" indent="-342900">
              <a:buClrTx/>
              <a:buFont typeface="Wingdings" panose="05000000000000000000" pitchFamily="2" charset="2"/>
              <a:buChar char="§"/>
            </a:pPr>
            <a:r>
              <a:rPr lang="en-US" sz="2000" dirty="0" smtClean="0"/>
              <a:t>Park in assigned, designated space</a:t>
            </a:r>
          </a:p>
          <a:p>
            <a:pPr marL="342900" indent="-342900">
              <a:buClrTx/>
              <a:buFont typeface="Wingdings" panose="05000000000000000000" pitchFamily="2" charset="2"/>
              <a:buChar char="§"/>
            </a:pPr>
            <a:r>
              <a:rPr lang="en-US" sz="2000" dirty="0" smtClean="0"/>
              <a:t>Clean up after yourself</a:t>
            </a:r>
          </a:p>
          <a:p>
            <a:pPr marL="342900" indent="-342900">
              <a:buClrTx/>
              <a:buFont typeface="Wingdings" panose="05000000000000000000" pitchFamily="2" charset="2"/>
              <a:buChar char="§"/>
            </a:pPr>
            <a:r>
              <a:rPr lang="en-US" sz="2000" dirty="0" smtClean="0"/>
              <a:t>Be a courteous driver</a:t>
            </a:r>
          </a:p>
          <a:p>
            <a:pPr marL="342900" indent="-342900">
              <a:buClrTx/>
              <a:buFont typeface="Wingdings" panose="05000000000000000000" pitchFamily="2" charset="2"/>
              <a:buChar char="§"/>
            </a:pPr>
            <a:r>
              <a:rPr lang="en-US" sz="2000" dirty="0" smtClean="0"/>
              <a:t>Maintain dress code</a:t>
            </a:r>
          </a:p>
          <a:p>
            <a:pPr marL="342900" indent="-342900">
              <a:buClrTx/>
              <a:buFont typeface="Wingdings" panose="05000000000000000000" pitchFamily="2" charset="2"/>
              <a:buChar char="§"/>
            </a:pPr>
            <a:r>
              <a:rPr lang="en-US" sz="2000" dirty="0" smtClean="0"/>
              <a:t>Use positive, supportive language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076"/>
          <a:stretch/>
        </p:blipFill>
        <p:spPr>
          <a:xfrm>
            <a:off x="-1" y="0"/>
            <a:ext cx="9147629" cy="6858000"/>
          </a:xfrm>
          <a:prstGeom prst="rect">
            <a:avLst/>
          </a:prstGeom>
        </p:spPr>
      </p:pic>
      <p:sp>
        <p:nvSpPr>
          <p:cNvPr id="79875" name="TextBox 5"/>
          <p:cNvSpPr txBox="1">
            <a:spLocks noChangeArrowheads="1"/>
          </p:cNvSpPr>
          <p:nvPr/>
        </p:nvSpPr>
        <p:spPr bwMode="auto">
          <a:xfrm>
            <a:off x="381000" y="1325563"/>
            <a:ext cx="5943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eaLnBrk="1" hangingPunct="1"/>
            <a:r>
              <a:rPr lang="en-US" dirty="0">
                <a:solidFill>
                  <a:schemeClr val="bg1"/>
                </a:solidFill>
                <a:latin typeface="MV Boli" pitchFamily="2" charset="0"/>
                <a:ea typeface="MV Boli" pitchFamily="2" charset="0"/>
                <a:cs typeface="MV Boli" pitchFamily="2" charset="0"/>
              </a:rPr>
              <a:t>Thank you for helping to make </a:t>
            </a:r>
            <a:r>
              <a:rPr lang="en-US" dirty="0" smtClean="0">
                <a:solidFill>
                  <a:srgbClr val="FF0000"/>
                </a:solidFill>
                <a:latin typeface="MV Boli" pitchFamily="2" charset="0"/>
                <a:ea typeface="MV Boli" pitchFamily="2" charset="0"/>
                <a:cs typeface="MV Boli" pitchFamily="2" charset="0"/>
              </a:rPr>
              <a:t>School Name</a:t>
            </a:r>
            <a:r>
              <a:rPr lang="en-US" dirty="0" smtClean="0">
                <a:solidFill>
                  <a:schemeClr val="bg1"/>
                </a:solidFill>
                <a:latin typeface="MV Boli" pitchFamily="2" charset="0"/>
                <a:ea typeface="MV Boli" pitchFamily="2" charset="0"/>
                <a:cs typeface="MV Boli" pitchFamily="2" charset="0"/>
              </a:rPr>
              <a:t>’s Ci3T plan </a:t>
            </a:r>
            <a:r>
              <a:rPr lang="en-US" dirty="0">
                <a:solidFill>
                  <a:schemeClr val="bg1"/>
                </a:solidFill>
                <a:latin typeface="MV Boli" pitchFamily="2" charset="0"/>
                <a:ea typeface="MV Boli" pitchFamily="2" charset="0"/>
                <a:cs typeface="MV Boli" pitchFamily="2" charset="0"/>
              </a:rPr>
              <a:t>a </a:t>
            </a:r>
            <a:r>
              <a:rPr lang="en-US" dirty="0" smtClean="0">
                <a:solidFill>
                  <a:schemeClr val="bg1"/>
                </a:solidFill>
                <a:latin typeface="MV Boli" pitchFamily="2" charset="0"/>
                <a:ea typeface="MV Boli" pitchFamily="2" charset="0"/>
                <a:cs typeface="MV Boli" pitchFamily="2" charset="0"/>
              </a:rPr>
              <a:t>success</a:t>
            </a:r>
            <a:r>
              <a:rPr lang="en-US" dirty="0">
                <a:solidFill>
                  <a:schemeClr val="bg1"/>
                </a:solidFill>
                <a:latin typeface="MV Boli" pitchFamily="2" charset="0"/>
                <a:ea typeface="MV Boli" pitchFamily="2" charset="0"/>
                <a:cs typeface="MV Boli" pitchFamily="2" charset="0"/>
              </a:rPr>
              <a:t>! </a:t>
            </a:r>
          </a:p>
        </p:txBody>
      </p:sp>
      <p:sp>
        <p:nvSpPr>
          <p:cNvPr id="7" name="TextBox 6"/>
          <p:cNvSpPr txBox="1"/>
          <p:nvPr/>
        </p:nvSpPr>
        <p:spPr>
          <a:xfrm>
            <a:off x="3629" y="5181600"/>
            <a:ext cx="32766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dirty="0" smtClean="0"/>
              <a:t>Sample</a:t>
            </a:r>
          </a:p>
          <a:p>
            <a:pPr>
              <a:defRPr/>
            </a:pPr>
            <a:r>
              <a:rPr lang="en-US" dirty="0" smtClean="0"/>
              <a:t>Business Sign </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486400" y="5657314"/>
            <a:ext cx="2152650" cy="8477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80898" name="Title 2"/>
          <p:cNvSpPr>
            <a:spLocks noGrp="1"/>
          </p:cNvSpPr>
          <p:nvPr>
            <p:ph type="ctrTitle"/>
          </p:nvPr>
        </p:nvSpPr>
        <p:spPr/>
        <p:txBody>
          <a:bodyPr/>
          <a:lstStyle/>
          <a:p>
            <a:r>
              <a:rPr lang="en-US" smtClean="0"/>
              <a:t>Reinforcing</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8"/>
          <p:cNvSpPr>
            <a:spLocks noGrp="1"/>
          </p:cNvSpPr>
          <p:nvPr>
            <p:ph type="title"/>
          </p:nvPr>
        </p:nvSpPr>
        <p:spPr/>
        <p:txBody>
          <a:bodyPr/>
          <a:lstStyle/>
          <a:p>
            <a:r>
              <a:rPr lang="en-US" smtClean="0"/>
              <a:t>Procedures for Reinforcing</a:t>
            </a:r>
            <a:endParaRPr lang="en-US" dirty="0" smtClean="0"/>
          </a:p>
        </p:txBody>
      </p:sp>
      <p:sp>
        <p:nvSpPr>
          <p:cNvPr id="81923" name="Content Placeholder 9"/>
          <p:cNvSpPr>
            <a:spLocks noGrp="1"/>
          </p:cNvSpPr>
          <p:nvPr>
            <p:ph idx="1"/>
          </p:nvPr>
        </p:nvSpPr>
        <p:spPr/>
        <p:txBody>
          <a:bodyPr/>
          <a:lstStyle/>
          <a:p>
            <a:r>
              <a:rPr lang="en-US" smtClean="0"/>
              <a:t>How will the school-wide expectations be reinforced with all stakeholders? </a:t>
            </a:r>
          </a:p>
          <a:p>
            <a:pPr lvl="1"/>
            <a:r>
              <a:rPr lang="en-US" smtClean="0"/>
              <a:t>Faculty and Staff</a:t>
            </a:r>
          </a:p>
          <a:p>
            <a:pPr lvl="2"/>
            <a:r>
              <a:rPr lang="en-US" smtClean="0"/>
              <a:t>- </a:t>
            </a:r>
          </a:p>
          <a:p>
            <a:pPr lvl="2"/>
            <a:r>
              <a:rPr lang="en-US" smtClean="0"/>
              <a:t>- </a:t>
            </a:r>
          </a:p>
          <a:p>
            <a:pPr lvl="1"/>
            <a:r>
              <a:rPr lang="en-US" smtClean="0"/>
              <a:t>Students</a:t>
            </a:r>
          </a:p>
          <a:p>
            <a:pPr lvl="2"/>
            <a:r>
              <a:rPr lang="en-US" smtClean="0"/>
              <a:t>- </a:t>
            </a:r>
          </a:p>
          <a:p>
            <a:pPr lvl="2"/>
            <a:r>
              <a:rPr lang="en-US" smtClean="0"/>
              <a:t>- </a:t>
            </a:r>
          </a:p>
          <a:p>
            <a:pPr lvl="1"/>
            <a:r>
              <a:rPr lang="en-US" smtClean="0"/>
              <a:t>Community</a:t>
            </a:r>
          </a:p>
          <a:p>
            <a:pPr lvl="2"/>
            <a:r>
              <a:rPr lang="en-US" smtClean="0"/>
              <a:t>- </a:t>
            </a:r>
          </a:p>
          <a:p>
            <a:pPr lvl="2"/>
            <a:r>
              <a:rPr lang="en-US" smtClean="0"/>
              <a:t>-</a:t>
            </a:r>
            <a:endParaRPr lang="en-US" dirty="0" smtClean="0"/>
          </a:p>
        </p:txBody>
      </p:sp>
      <p:sp>
        <p:nvSpPr>
          <p:cNvPr id="7" name="Rectangle 7"/>
          <p:cNvSpPr>
            <a:spLocks noChangeArrowheads="1"/>
          </p:cNvSpPr>
          <p:nvPr/>
        </p:nvSpPr>
        <p:spPr bwMode="auto">
          <a:xfrm>
            <a:off x="4343400" y="5638800"/>
            <a:ext cx="45720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information from your school’s</a:t>
            </a:r>
          </a:p>
          <a:p>
            <a:r>
              <a:rPr lang="en-US" sz="1900" b="1" dirty="0" smtClean="0">
                <a:solidFill>
                  <a:prstClr val="white"/>
                </a:solidFill>
                <a:latin typeface="Cambria" pitchFamily="18" charset="0"/>
              </a:rPr>
              <a:t>Ci3T Blueprint A Primary (Tier 1) Plan</a:t>
            </a:r>
            <a:endParaRPr lang="en-US" sz="1900" b="1" dirty="0">
              <a:solidFill>
                <a:prstClr val="white"/>
              </a:solidFill>
              <a:latin typeface="Cambria" pitchFamily="18" charset="0"/>
            </a:endParaRPr>
          </a:p>
        </p:txBody>
      </p:sp>
      <p:sp>
        <p:nvSpPr>
          <p:cNvPr id="5" name="TextBox 4"/>
          <p:cNvSpPr txBox="1"/>
          <p:nvPr/>
        </p:nvSpPr>
        <p:spPr>
          <a:xfrm>
            <a:off x="5943600" y="2590800"/>
            <a:ext cx="2286000" cy="163121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l">
              <a:defRPr/>
            </a:pPr>
            <a:r>
              <a:rPr lang="en-US" sz="2000" dirty="0" smtClean="0"/>
              <a:t>Include options for </a:t>
            </a:r>
            <a:r>
              <a:rPr lang="en-US" sz="2000" dirty="0" err="1" smtClean="0"/>
              <a:t>reinforcers</a:t>
            </a:r>
            <a:r>
              <a:rPr lang="en-US" sz="2000" dirty="0" smtClean="0"/>
              <a:t> that allow people to “access” and/or “avoid”</a:t>
            </a:r>
            <a:endParaRPr lang="en-US" sz="20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832" y="228600"/>
            <a:ext cx="8218967" cy="1219201"/>
          </a:xfrm>
        </p:spPr>
        <p:txBody>
          <a:bodyPr/>
          <a:lstStyle/>
          <a:p>
            <a:r>
              <a:rPr lang="en-US" sz="5000" smtClean="0"/>
              <a:t>Earn Your Tickets Today! </a:t>
            </a:r>
            <a:endParaRPr lang="en-US" sz="5000" dirty="0"/>
          </a:p>
        </p:txBody>
      </p:sp>
      <p:sp>
        <p:nvSpPr>
          <p:cNvPr id="4" name="TextBox 3"/>
          <p:cNvSpPr txBox="1"/>
          <p:nvPr/>
        </p:nvSpPr>
        <p:spPr>
          <a:xfrm>
            <a:off x="2971800" y="2667000"/>
            <a:ext cx="5867400" cy="1815882"/>
          </a:xfrm>
          <a:prstGeom prst="rect">
            <a:avLst/>
          </a:prstGeom>
          <a:noFill/>
        </p:spPr>
        <p:txBody>
          <a:bodyPr>
            <a:spAutoFit/>
          </a:bodyPr>
          <a:lstStyle/>
          <a:p>
            <a:pPr algn="l">
              <a:defRPr/>
            </a:pPr>
            <a:r>
              <a:rPr lang="en-US" sz="2800" dirty="0" smtClean="0">
                <a:solidFill>
                  <a:schemeClr val="tx1"/>
                </a:solidFill>
                <a:latin typeface="Berlin Sans FB" pitchFamily="34" charset="0"/>
              </a:rPr>
              <a:t>Expectation Met:</a:t>
            </a:r>
            <a:endParaRPr lang="en-US" sz="2800" dirty="0" smtClean="0">
              <a:solidFill>
                <a:schemeClr val="tx1"/>
              </a:solidFill>
              <a:latin typeface="+mj-lt"/>
            </a:endParaRPr>
          </a:p>
          <a:p>
            <a:pPr algn="l">
              <a:buFont typeface="Wingdings" pitchFamily="2" charset="2"/>
              <a:buChar char="q"/>
              <a:defRPr/>
            </a:pPr>
            <a:r>
              <a:rPr lang="en-US" sz="2800" dirty="0" smtClean="0">
                <a:solidFill>
                  <a:schemeClr val="tx1"/>
                </a:solidFill>
                <a:latin typeface="+mj-lt"/>
              </a:rPr>
              <a:t> Respect</a:t>
            </a:r>
          </a:p>
          <a:p>
            <a:pPr algn="l">
              <a:buFont typeface="Wingdings" pitchFamily="2" charset="2"/>
              <a:buChar char="q"/>
              <a:defRPr/>
            </a:pPr>
            <a:r>
              <a:rPr lang="en-US" sz="2800" dirty="0" smtClean="0">
                <a:solidFill>
                  <a:schemeClr val="tx1"/>
                </a:solidFill>
                <a:latin typeface="+mj-lt"/>
              </a:rPr>
              <a:t> Responsibility</a:t>
            </a:r>
            <a:endParaRPr lang="en-US" sz="2800" dirty="0">
              <a:solidFill>
                <a:schemeClr val="tx1"/>
              </a:solidFill>
              <a:latin typeface="+mj-lt"/>
            </a:endParaRPr>
          </a:p>
          <a:p>
            <a:pPr algn="l">
              <a:buFont typeface="Wingdings" pitchFamily="2" charset="2"/>
              <a:buChar char="q"/>
              <a:defRPr/>
            </a:pPr>
            <a:r>
              <a:rPr lang="en-US" sz="2800" dirty="0">
                <a:solidFill>
                  <a:schemeClr val="tx1"/>
                </a:solidFill>
                <a:latin typeface="+mj-lt"/>
              </a:rPr>
              <a:t> </a:t>
            </a:r>
            <a:r>
              <a:rPr lang="en-US" sz="2800" dirty="0" smtClean="0">
                <a:solidFill>
                  <a:schemeClr val="tx1"/>
                </a:solidFill>
                <a:latin typeface="+mj-lt"/>
              </a:rPr>
              <a:t>Best Effort</a:t>
            </a:r>
            <a:endParaRPr lang="en-US" dirty="0"/>
          </a:p>
        </p:txBody>
      </p:sp>
      <p:sp>
        <p:nvSpPr>
          <p:cNvPr id="7" name="TextBox 6"/>
          <p:cNvSpPr txBox="1"/>
          <p:nvPr/>
        </p:nvSpPr>
        <p:spPr>
          <a:xfrm>
            <a:off x="6781800" y="5938977"/>
            <a:ext cx="2057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Sample </a:t>
            </a:r>
          </a:p>
        </p:txBody>
      </p:sp>
      <p:sp>
        <p:nvSpPr>
          <p:cNvPr id="3" name="TextBox 2"/>
          <p:cNvSpPr txBox="1"/>
          <p:nvPr/>
        </p:nvSpPr>
        <p:spPr>
          <a:xfrm>
            <a:off x="914400" y="4658380"/>
            <a:ext cx="4724400" cy="523220"/>
          </a:xfrm>
          <a:prstGeom prst="rect">
            <a:avLst/>
          </a:prstGeom>
          <a:noFill/>
        </p:spPr>
        <p:txBody>
          <a:bodyPr wrap="square" rtlCol="0">
            <a:spAutoFit/>
          </a:bodyPr>
          <a:lstStyle/>
          <a:p>
            <a:r>
              <a:rPr lang="en-US" sz="2800" dirty="0" smtClean="0">
                <a:solidFill>
                  <a:schemeClr val="bg1"/>
                </a:solidFill>
                <a:latin typeface="Berlin Sans FB" pitchFamily="34" charset="0"/>
              </a:rPr>
              <a:t>Student Name: ______________</a:t>
            </a:r>
            <a:endParaRPr lang="en-US" sz="2800" dirty="0">
              <a:solidFill>
                <a:schemeClr val="bg1"/>
              </a:solidFill>
              <a:latin typeface="Berlin Sans FB" pitchFamily="34" charset="0"/>
            </a:endParaRPr>
          </a:p>
        </p:txBody>
      </p:sp>
      <p:sp>
        <p:nvSpPr>
          <p:cNvPr id="8" name="TextBox 7"/>
          <p:cNvSpPr txBox="1"/>
          <p:nvPr/>
        </p:nvSpPr>
        <p:spPr>
          <a:xfrm>
            <a:off x="6248400" y="1389727"/>
            <a:ext cx="2286000"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pPr algn="l">
              <a:defRPr/>
            </a:pPr>
            <a:r>
              <a:rPr lang="en-US" sz="2000" dirty="0" smtClean="0"/>
              <a:t>Include the date and setting where they earned the ticket; consider listing the social skills topics as well as school-wide expectations.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74" y="2361837"/>
            <a:ext cx="1905531" cy="242620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83970" name="Title 2"/>
          <p:cNvSpPr>
            <a:spLocks noGrp="1"/>
          </p:cNvSpPr>
          <p:nvPr>
            <p:ph type="ctrTitle"/>
          </p:nvPr>
        </p:nvSpPr>
        <p:spPr/>
        <p:txBody>
          <a:bodyPr/>
          <a:lstStyle/>
          <a:p>
            <a:r>
              <a:rPr lang="en-US" smtClean="0"/>
              <a:t>Monitoring</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smtClean="0"/>
              <a:t>Procedures for Monitoring</a:t>
            </a:r>
            <a:endParaRPr lang="en-US" dirty="0" smtClean="0"/>
          </a:p>
        </p:txBody>
      </p:sp>
      <p:sp>
        <p:nvSpPr>
          <p:cNvPr id="84995" name="Rectangle 9"/>
          <p:cNvSpPr>
            <a:spLocks noGrp="1"/>
          </p:cNvSpPr>
          <p:nvPr>
            <p:ph idx="1"/>
          </p:nvPr>
        </p:nvSpPr>
        <p:spPr/>
        <p:txBody>
          <a:bodyPr/>
          <a:lstStyle/>
          <a:p>
            <a:r>
              <a:rPr lang="en-US" smtClean="0"/>
              <a:t>Academic Student Performance</a:t>
            </a:r>
          </a:p>
          <a:p>
            <a:pPr lvl="2"/>
            <a:r>
              <a:rPr lang="en-US" smtClean="0"/>
              <a:t>- </a:t>
            </a:r>
          </a:p>
          <a:p>
            <a:pPr lvl="2"/>
            <a:r>
              <a:rPr lang="en-US" smtClean="0"/>
              <a:t>-</a:t>
            </a:r>
          </a:p>
          <a:p>
            <a:r>
              <a:rPr lang="en-US" smtClean="0"/>
              <a:t>Behavioral Student Performance</a:t>
            </a:r>
          </a:p>
          <a:p>
            <a:pPr lvl="2"/>
            <a:r>
              <a:rPr lang="en-US" smtClean="0"/>
              <a:t>- </a:t>
            </a:r>
          </a:p>
          <a:p>
            <a:pPr lvl="2"/>
            <a:r>
              <a:rPr lang="en-US" smtClean="0"/>
              <a:t>-</a:t>
            </a:r>
          </a:p>
          <a:p>
            <a:r>
              <a:rPr lang="en-US" smtClean="0"/>
              <a:t> Social Skills:</a:t>
            </a:r>
          </a:p>
          <a:p>
            <a:pPr lvl="2"/>
            <a:r>
              <a:rPr lang="en-US" smtClean="0"/>
              <a:t>- </a:t>
            </a:r>
          </a:p>
          <a:p>
            <a:pPr lvl="2"/>
            <a:r>
              <a:rPr lang="en-US" smtClean="0"/>
              <a:t>-</a:t>
            </a:r>
            <a:endParaRPr lang="en-US" dirty="0" smtClean="0"/>
          </a:p>
        </p:txBody>
      </p:sp>
      <p:sp>
        <p:nvSpPr>
          <p:cNvPr id="84997" name="Rectangle 2"/>
          <p:cNvSpPr>
            <a:spLocks noChangeArrowheads="1"/>
          </p:cNvSpPr>
          <p:nvPr/>
        </p:nvSpPr>
        <p:spPr bwMode="auto">
          <a:xfrm>
            <a:off x="6096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b="1">
              <a:solidFill>
                <a:schemeClr val="tx1"/>
              </a:solidFill>
              <a:latin typeface="Times New Roman" pitchFamily="18" charset="0"/>
            </a:endParaRPr>
          </a:p>
        </p:txBody>
      </p:sp>
      <p:sp>
        <p:nvSpPr>
          <p:cNvPr id="84998" name="Rectangle 3"/>
          <p:cNvSpPr>
            <a:spLocks noChangeArrowheads="1"/>
          </p:cNvSpPr>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a:endParaRPr lang="en-US" sz="2400" b="1">
              <a:solidFill>
                <a:schemeClr val="tx1"/>
              </a:solidFill>
              <a:latin typeface="Times New Roman" pitchFamily="18" charset="0"/>
            </a:endParaRPr>
          </a:p>
        </p:txBody>
      </p:sp>
      <p:sp>
        <p:nvSpPr>
          <p:cNvPr id="8" name="TextBox 7"/>
          <p:cNvSpPr txBox="1"/>
          <p:nvPr/>
        </p:nvSpPr>
        <p:spPr>
          <a:xfrm>
            <a:off x="6172200" y="6019800"/>
            <a:ext cx="2819400" cy="70788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Draft </a:t>
            </a:r>
          </a:p>
        </p:txBody>
      </p:sp>
      <p:sp>
        <p:nvSpPr>
          <p:cNvPr id="7" name="Rectangle 7"/>
          <p:cNvSpPr>
            <a:spLocks noChangeArrowheads="1"/>
          </p:cNvSpPr>
          <p:nvPr/>
        </p:nvSpPr>
        <p:spPr bwMode="auto">
          <a:xfrm>
            <a:off x="4410364" y="4648200"/>
            <a:ext cx="45720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information from your school’s</a:t>
            </a:r>
          </a:p>
          <a:p>
            <a:r>
              <a:rPr lang="en-US" sz="1900" b="1" dirty="0" smtClean="0">
                <a:solidFill>
                  <a:prstClr val="white"/>
                </a:solidFill>
                <a:latin typeface="Cambria" pitchFamily="18" charset="0"/>
              </a:rPr>
              <a:t>Ci3T Blueprint A Primary (Tier 1) Plan</a:t>
            </a:r>
            <a:endParaRPr lang="en-US" sz="1900" b="1" dirty="0">
              <a:solidFill>
                <a:prstClr val="white"/>
              </a:solidFill>
              <a:latin typeface="Cambria"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r>
              <a:rPr lang="en-US" smtClean="0"/>
              <a:t>Assessing Risk: A Proactive Approach to Serving Students</a:t>
            </a:r>
            <a:endParaRPr lang="en-US" dirty="0" smtClean="0"/>
          </a:p>
        </p:txBody>
      </p:sp>
      <p:sp>
        <p:nvSpPr>
          <p:cNvPr id="86019" name="Content Placeholder 4"/>
          <p:cNvSpPr>
            <a:spLocks noGrp="1"/>
          </p:cNvSpPr>
          <p:nvPr>
            <p:ph idx="1"/>
          </p:nvPr>
        </p:nvSpPr>
        <p:spPr/>
        <p:txBody>
          <a:bodyPr>
            <a:normAutofit fontScale="92500" lnSpcReduction="10000"/>
          </a:bodyPr>
          <a:lstStyle/>
          <a:p>
            <a:r>
              <a:rPr lang="en-US" smtClean="0"/>
              <a:t>Incorporate systematic screening tools to monitor the level of risk at a given school to identify students whose behavior patterns suggest non-responsiveness.</a:t>
            </a:r>
          </a:p>
          <a:p>
            <a:r>
              <a:rPr lang="en-US" smtClean="0"/>
              <a:t>Available tools:</a:t>
            </a:r>
          </a:p>
          <a:p>
            <a:pPr lvl="1"/>
            <a:r>
              <a:rPr lang="en-US" smtClean="0"/>
              <a:t>Systematic Screening for Behavior Disorders (SSBD 2nd Ed.; Walker, Severson &amp; Feil, 2014)</a:t>
            </a:r>
          </a:p>
          <a:p>
            <a:pPr lvl="1"/>
            <a:r>
              <a:rPr lang="en-US" smtClean="0"/>
              <a:t>Student Risk Screening Scale (SRSS; Drummond, 1994)</a:t>
            </a:r>
          </a:p>
          <a:p>
            <a:pPr lvl="1"/>
            <a:r>
              <a:rPr lang="en-US" smtClean="0"/>
              <a:t>Student Risk Screening Scale- Internalizing &amp; Externalizing (SRSS-IE; Lane, &amp; Menzies, 2009)</a:t>
            </a:r>
          </a:p>
          <a:p>
            <a:pPr lvl="1"/>
            <a:r>
              <a:rPr lang="en-US" smtClean="0"/>
              <a:t>Strengths and Difficulties Questionnaire  (SDQ; Goodman, 1997)</a:t>
            </a:r>
          </a:p>
          <a:p>
            <a:pPr lvl="1"/>
            <a:r>
              <a:rPr lang="en-US" smtClean="0"/>
              <a:t>Behavior and Emotional Screening System (BASC-2 BESS; Kamphaus &amp; Reynolds, 2008) </a:t>
            </a:r>
          </a:p>
          <a:p>
            <a:pPr lvl="1"/>
            <a:r>
              <a:rPr lang="en-US" smtClean="0"/>
              <a:t>Social Skills Improvement System – Performance Screening Guide (SSiS-PSG; Elliott &amp; Gresham, 2008)</a:t>
            </a:r>
            <a:endParaRPr lang="en-US" dirty="0" smtClean="0"/>
          </a:p>
        </p:txBody>
      </p:sp>
      <p:sp>
        <p:nvSpPr>
          <p:cNvPr id="4" name="Rectangle 7"/>
          <p:cNvSpPr>
            <a:spLocks noChangeArrowheads="1"/>
          </p:cNvSpPr>
          <p:nvPr/>
        </p:nvSpPr>
        <p:spPr bwMode="auto">
          <a:xfrm>
            <a:off x="4267200" y="5638800"/>
            <a:ext cx="45720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information from your school’s</a:t>
            </a:r>
          </a:p>
          <a:p>
            <a:r>
              <a:rPr lang="en-US" sz="1900" b="1" dirty="0">
                <a:solidFill>
                  <a:prstClr val="white"/>
                </a:solidFill>
                <a:latin typeface="Cambria" pitchFamily="18" charset="0"/>
              </a:rPr>
              <a:t>s</a:t>
            </a:r>
            <a:r>
              <a:rPr lang="en-US" sz="1900" b="1" dirty="0" smtClean="0">
                <a:solidFill>
                  <a:prstClr val="white"/>
                </a:solidFill>
                <a:latin typeface="Cambria" pitchFamily="18" charset="0"/>
              </a:rPr>
              <a:t>elected screening tools</a:t>
            </a:r>
            <a:endParaRPr lang="en-US" sz="1900" b="1" dirty="0">
              <a:solidFill>
                <a:prstClr val="white"/>
              </a:solidFill>
              <a:latin typeface="Cambr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4"/>
          <p:cNvSpPr>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0" hangingPunct="0"/>
            <a:r>
              <a:rPr lang="en-US" sz="2400" b="1" dirty="0" smtClean="0">
                <a:solidFill>
                  <a:srgbClr val="FF0000"/>
                </a:solidFill>
                <a:latin typeface="Cambria" pitchFamily="18" charset="0"/>
                <a:cs typeface="Times New Roman" pitchFamily="18" charset="0"/>
              </a:rPr>
              <a:t>School </a:t>
            </a:r>
            <a:r>
              <a:rPr lang="en-US" sz="2400" b="1" dirty="0">
                <a:latin typeface="Cambria" pitchFamily="18" charset="0"/>
                <a:cs typeface="Times New Roman" pitchFamily="18" charset="0"/>
              </a:rPr>
              <a:t>Assessment Schedule</a:t>
            </a:r>
            <a:endParaRPr lang="en-US" sz="2400" dirty="0">
              <a:latin typeface="Cambr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9022730"/>
              </p:ext>
            </p:extLst>
          </p:nvPr>
        </p:nvGraphicFramePr>
        <p:xfrm>
          <a:off x="76200" y="685800"/>
          <a:ext cx="8915401" cy="5657900"/>
        </p:xfrm>
        <a:graphic>
          <a:graphicData uri="http://schemas.openxmlformats.org/drawingml/2006/table">
            <a:tbl>
              <a:tblPr firstRow="1" firstCol="1" lastRow="1" lastCol="1" bandRow="1" bandCol="1"/>
              <a:tblGrid>
                <a:gridCol w="3352800">
                  <a:extLst>
                    <a:ext uri="{9D8B030D-6E8A-4147-A177-3AD203B41FA5}">
                      <a16:colId xmlns:a16="http://schemas.microsoft.com/office/drawing/2014/main" val="20000"/>
                    </a:ext>
                  </a:extLst>
                </a:gridCol>
                <a:gridCol w="505691">
                  <a:extLst>
                    <a:ext uri="{9D8B030D-6E8A-4147-A177-3AD203B41FA5}">
                      <a16:colId xmlns:a16="http://schemas.microsoft.com/office/drawing/2014/main" val="20001"/>
                    </a:ext>
                  </a:extLst>
                </a:gridCol>
                <a:gridCol w="505691">
                  <a:extLst>
                    <a:ext uri="{9D8B030D-6E8A-4147-A177-3AD203B41FA5}">
                      <a16:colId xmlns:a16="http://schemas.microsoft.com/office/drawing/2014/main" val="20002"/>
                    </a:ext>
                  </a:extLst>
                </a:gridCol>
                <a:gridCol w="505691">
                  <a:extLst>
                    <a:ext uri="{9D8B030D-6E8A-4147-A177-3AD203B41FA5}">
                      <a16:colId xmlns:a16="http://schemas.microsoft.com/office/drawing/2014/main" val="20003"/>
                    </a:ext>
                  </a:extLst>
                </a:gridCol>
                <a:gridCol w="505691">
                  <a:extLst>
                    <a:ext uri="{9D8B030D-6E8A-4147-A177-3AD203B41FA5}">
                      <a16:colId xmlns:a16="http://schemas.microsoft.com/office/drawing/2014/main" val="20004"/>
                    </a:ext>
                  </a:extLst>
                </a:gridCol>
                <a:gridCol w="505691">
                  <a:extLst>
                    <a:ext uri="{9D8B030D-6E8A-4147-A177-3AD203B41FA5}">
                      <a16:colId xmlns:a16="http://schemas.microsoft.com/office/drawing/2014/main" val="20005"/>
                    </a:ext>
                  </a:extLst>
                </a:gridCol>
                <a:gridCol w="505691">
                  <a:extLst>
                    <a:ext uri="{9D8B030D-6E8A-4147-A177-3AD203B41FA5}">
                      <a16:colId xmlns:a16="http://schemas.microsoft.com/office/drawing/2014/main" val="20006"/>
                    </a:ext>
                  </a:extLst>
                </a:gridCol>
                <a:gridCol w="505691">
                  <a:extLst>
                    <a:ext uri="{9D8B030D-6E8A-4147-A177-3AD203B41FA5}">
                      <a16:colId xmlns:a16="http://schemas.microsoft.com/office/drawing/2014/main" val="20007"/>
                    </a:ext>
                  </a:extLst>
                </a:gridCol>
                <a:gridCol w="505691">
                  <a:extLst>
                    <a:ext uri="{9D8B030D-6E8A-4147-A177-3AD203B41FA5}">
                      <a16:colId xmlns:a16="http://schemas.microsoft.com/office/drawing/2014/main" val="20008"/>
                    </a:ext>
                  </a:extLst>
                </a:gridCol>
                <a:gridCol w="505691">
                  <a:extLst>
                    <a:ext uri="{9D8B030D-6E8A-4147-A177-3AD203B41FA5}">
                      <a16:colId xmlns:a16="http://schemas.microsoft.com/office/drawing/2014/main" val="20009"/>
                    </a:ext>
                  </a:extLst>
                </a:gridCol>
                <a:gridCol w="554181">
                  <a:extLst>
                    <a:ext uri="{9D8B030D-6E8A-4147-A177-3AD203B41FA5}">
                      <a16:colId xmlns:a16="http://schemas.microsoft.com/office/drawing/2014/main" val="20010"/>
                    </a:ext>
                  </a:extLst>
                </a:gridCol>
                <a:gridCol w="457201">
                  <a:extLst>
                    <a:ext uri="{9D8B030D-6E8A-4147-A177-3AD203B41FA5}">
                      <a16:colId xmlns:a16="http://schemas.microsoft.com/office/drawing/2014/main" val="20011"/>
                    </a:ext>
                  </a:extLst>
                </a:gridCol>
              </a:tblGrid>
              <a:tr h="271681">
                <a:tc>
                  <a:txBody>
                    <a:bodyPr/>
                    <a:lstStyle/>
                    <a:p>
                      <a:pPr marL="0" marR="0">
                        <a:spcBef>
                          <a:spcPts val="0"/>
                        </a:spcBef>
                        <a:spcAft>
                          <a:spcPts val="0"/>
                        </a:spcAft>
                      </a:pPr>
                      <a:r>
                        <a:rPr lang="en-US" sz="1600" dirty="0">
                          <a:effectLst/>
                          <a:latin typeface="Constantia" panose="02030602050306030303" pitchFamily="18" charset="0"/>
                          <a:ea typeface="Times New Roman" panose="02020603050405020304" pitchFamily="18" charset="0"/>
                        </a:rPr>
                        <a:t>Measure</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nstantia" panose="02030602050306030303" pitchFamily="18" charset="0"/>
                          <a:ea typeface="Times New Roman" panose="02020603050405020304" pitchFamily="18" charset="0"/>
                        </a:rPr>
                        <a:t>Aug</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Constantia" panose="02030602050306030303" pitchFamily="18" charset="0"/>
                          <a:ea typeface="Times New Roman" panose="02020603050405020304" pitchFamily="18" charset="0"/>
                        </a:rPr>
                        <a:t>Sep</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Oct</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onstantia" panose="02030602050306030303" pitchFamily="18" charset="0"/>
                          <a:ea typeface="Times New Roman" panose="02020603050405020304" pitchFamily="18" charset="0"/>
                        </a:rPr>
                        <a:t>Nov</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Dec</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Jan</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Feb</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Mar</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Apr</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May</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effectLst/>
                          <a:latin typeface="Constantia" panose="02030602050306030303" pitchFamily="18" charset="0"/>
                          <a:ea typeface="Times New Roman" panose="02020603050405020304" pitchFamily="18" charset="0"/>
                        </a:rPr>
                        <a:t>Jun</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9041">
                <a:tc>
                  <a:txBody>
                    <a:bodyPr/>
                    <a:lstStyle/>
                    <a:p>
                      <a:pPr marL="0" marR="0">
                        <a:spcBef>
                          <a:spcPts val="0"/>
                        </a:spcBef>
                        <a:spcAft>
                          <a:spcPts val="0"/>
                        </a:spcAft>
                      </a:pPr>
                      <a:r>
                        <a:rPr lang="en-US" sz="1400">
                          <a:effectLst/>
                          <a:latin typeface="Constantia" panose="02030602050306030303" pitchFamily="18" charset="0"/>
                          <a:ea typeface="Times New Roman" panose="02020603050405020304" pitchFamily="18" charset="0"/>
                        </a:rPr>
                        <a:t>School Demographics</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249041">
                <a:tc>
                  <a:txBody>
                    <a:bodyPr/>
                    <a:lstStyle/>
                    <a:p>
                      <a:pPr marL="0" marR="0">
                        <a:spcBef>
                          <a:spcPts val="0"/>
                        </a:spcBef>
                        <a:spcAft>
                          <a:spcPts val="0"/>
                        </a:spcAft>
                      </a:pPr>
                      <a:r>
                        <a:rPr lang="en-US" sz="1400">
                          <a:effectLst/>
                          <a:latin typeface="Constantia" panose="02030602050306030303" pitchFamily="18" charset="0"/>
                          <a:ea typeface="Times New Roman" panose="02020603050405020304" pitchFamily="18" charset="0"/>
                        </a:rPr>
                        <a:t>       Student Demographic Information</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9041">
                <a:tc>
                  <a:txBody>
                    <a:bodyPr/>
                    <a:lstStyle/>
                    <a:p>
                      <a:pPr marL="0" marR="0">
                        <a:spcBef>
                          <a:spcPts val="0"/>
                        </a:spcBef>
                        <a:spcAft>
                          <a:spcPts val="0"/>
                        </a:spcAft>
                      </a:pPr>
                      <a:r>
                        <a:rPr lang="en-US" sz="1400">
                          <a:effectLst/>
                          <a:latin typeface="Constantia" panose="02030602050306030303" pitchFamily="18" charset="0"/>
                          <a:ea typeface="Times New Roman" panose="02020603050405020304" pitchFamily="18" charset="0"/>
                        </a:rPr>
                        <a:t>Screening Measures</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249041">
                <a:tc>
                  <a:txBody>
                    <a:bodyPr/>
                    <a:lstStyle/>
                    <a:p>
                      <a:pPr marL="0" marR="0">
                        <a:spcBef>
                          <a:spcPts val="300"/>
                        </a:spcBef>
                        <a:spcAft>
                          <a:spcPts val="300"/>
                        </a:spcAft>
                      </a:pPr>
                      <a:r>
                        <a:rPr lang="en-US" sz="1400" dirty="0">
                          <a:effectLst/>
                          <a:latin typeface="Constantia" panose="02030602050306030303" pitchFamily="18" charset="0"/>
                          <a:ea typeface="Times New Roman" panose="02020603050405020304" pitchFamily="18" charset="0"/>
                        </a:rPr>
                        <a:t>       Behavior </a:t>
                      </a:r>
                      <a:r>
                        <a:rPr lang="en-US" sz="1400" dirty="0" smtClean="0">
                          <a:effectLst/>
                          <a:latin typeface="Constantia" panose="02030602050306030303" pitchFamily="18" charset="0"/>
                          <a:ea typeface="Times New Roman" panose="02020603050405020304" pitchFamily="18" charset="0"/>
                        </a:rPr>
                        <a:t>Screener:</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9041">
                <a:tc>
                  <a:txBody>
                    <a:bodyPr/>
                    <a:lstStyle/>
                    <a:p>
                      <a:pPr marL="0" marR="0">
                        <a:spcBef>
                          <a:spcPts val="300"/>
                        </a:spcBef>
                        <a:spcAft>
                          <a:spcPts val="300"/>
                        </a:spcAft>
                      </a:pPr>
                      <a:r>
                        <a:rPr lang="en-US" sz="1400" dirty="0">
                          <a:effectLst/>
                          <a:latin typeface="Constantia" panose="02030602050306030303" pitchFamily="18" charset="0"/>
                          <a:ea typeface="Times New Roman" panose="02020603050405020304" pitchFamily="18" charset="0"/>
                        </a:rPr>
                        <a:t>       Academic Screeners:</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9041">
                <a:tc>
                  <a:txBody>
                    <a:bodyPr/>
                    <a:lstStyle/>
                    <a:p>
                      <a:pPr marL="0" marR="0">
                        <a:spcBef>
                          <a:spcPts val="300"/>
                        </a:spcBef>
                        <a:spcAft>
                          <a:spcPts val="30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9041">
                <a:tc>
                  <a:txBody>
                    <a:bodyPr/>
                    <a:lstStyle/>
                    <a:p>
                      <a:pPr marL="0" marR="0">
                        <a:spcBef>
                          <a:spcPts val="0"/>
                        </a:spcBef>
                        <a:spcAft>
                          <a:spcPts val="0"/>
                        </a:spcAft>
                      </a:pPr>
                      <a:r>
                        <a:rPr lang="en-US" sz="1400">
                          <a:effectLst/>
                          <a:latin typeface="Constantia" panose="02030602050306030303" pitchFamily="18" charset="0"/>
                          <a:ea typeface="Times New Roman" panose="02020603050405020304" pitchFamily="18" charset="0"/>
                        </a:rPr>
                        <a:t>Student Outcome Measures - Academic</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249041">
                <a:tc>
                  <a:txBody>
                    <a:bodyPr/>
                    <a:lstStyle/>
                    <a:p>
                      <a:pPr marL="0" marR="0">
                        <a:spcBef>
                          <a:spcPts val="300"/>
                        </a:spcBef>
                        <a:spcAft>
                          <a:spcPts val="72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9041">
                <a:tc>
                  <a:txBody>
                    <a:bodyPr/>
                    <a:lstStyle/>
                    <a:p>
                      <a:pPr marL="0" marR="0">
                        <a:spcBef>
                          <a:spcPts val="300"/>
                        </a:spcBef>
                        <a:spcAft>
                          <a:spcPts val="72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9041">
                <a:tc>
                  <a:txBody>
                    <a:bodyPr/>
                    <a:lstStyle/>
                    <a:p>
                      <a:pPr marL="0" marR="0">
                        <a:spcBef>
                          <a:spcPts val="300"/>
                        </a:spcBef>
                        <a:spcAft>
                          <a:spcPts val="72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9041">
                <a:tc>
                  <a:txBody>
                    <a:bodyPr/>
                    <a:lstStyle/>
                    <a:p>
                      <a:pPr marL="0" marR="0">
                        <a:spcBef>
                          <a:spcPts val="300"/>
                        </a:spcBef>
                        <a:spcAft>
                          <a:spcPts val="72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9041">
                <a:tc>
                  <a:txBody>
                    <a:bodyPr/>
                    <a:lstStyle/>
                    <a:p>
                      <a:pPr marL="0" marR="0">
                        <a:spcBef>
                          <a:spcPts val="0"/>
                        </a:spcBef>
                        <a:spcAft>
                          <a:spcPts val="0"/>
                        </a:spcAft>
                      </a:pPr>
                      <a:r>
                        <a:rPr lang="en-US" sz="1400">
                          <a:effectLst/>
                          <a:latin typeface="Constantia" panose="02030602050306030303" pitchFamily="18" charset="0"/>
                          <a:ea typeface="Times New Roman" panose="02020603050405020304" pitchFamily="18" charset="0"/>
                        </a:rPr>
                        <a:t>Student Outcome Measures - Behavior</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3"/>
                  </a:ext>
                </a:extLst>
              </a:tr>
              <a:tr h="249041">
                <a:tc>
                  <a:txBody>
                    <a:bodyPr/>
                    <a:lstStyle/>
                    <a:p>
                      <a:pPr marL="0" marR="0">
                        <a:spcBef>
                          <a:spcPts val="300"/>
                        </a:spcBef>
                        <a:spcAft>
                          <a:spcPts val="72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9041">
                <a:tc>
                  <a:txBody>
                    <a:bodyPr/>
                    <a:lstStyle/>
                    <a:p>
                      <a:pPr marL="0" marR="0">
                        <a:spcBef>
                          <a:spcPts val="300"/>
                        </a:spcBef>
                        <a:spcAft>
                          <a:spcPts val="72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9041">
                <a:tc>
                  <a:txBody>
                    <a:bodyPr/>
                    <a:lstStyle/>
                    <a:p>
                      <a:pPr marL="0" marR="0">
                        <a:spcBef>
                          <a:spcPts val="300"/>
                        </a:spcBef>
                        <a:spcAft>
                          <a:spcPts val="720"/>
                        </a:spcAft>
                      </a:pPr>
                      <a:r>
                        <a:rPr lang="en-US" sz="14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1681">
                <a:tc>
                  <a:txBody>
                    <a:bodyPr/>
                    <a:lstStyle/>
                    <a:p>
                      <a:pPr marL="0" marR="0">
                        <a:spcBef>
                          <a:spcPts val="300"/>
                        </a:spcBef>
                        <a:spcAft>
                          <a:spcPts val="72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72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71681">
                <a:tc>
                  <a:txBody>
                    <a:bodyPr/>
                    <a:lstStyle/>
                    <a:p>
                      <a:pPr marL="0" marR="0">
                        <a:spcBef>
                          <a:spcPts val="0"/>
                        </a:spcBef>
                        <a:spcAft>
                          <a:spcPts val="0"/>
                        </a:spcAft>
                      </a:pPr>
                      <a:r>
                        <a:rPr lang="en-US" sz="1600">
                          <a:effectLst/>
                          <a:latin typeface="Constantia" panose="02030602050306030303" pitchFamily="18" charset="0"/>
                          <a:ea typeface="Times New Roman" panose="02020603050405020304" pitchFamily="18" charset="0"/>
                        </a:rPr>
                        <a:t>Program Measures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8"/>
                  </a:ext>
                </a:extLst>
              </a:tr>
              <a:tr h="271681">
                <a:tc>
                  <a:txBody>
                    <a:bodyPr/>
                    <a:lstStyle/>
                    <a:p>
                      <a:pPr marL="0" marR="0">
                        <a:spcBef>
                          <a:spcPts val="300"/>
                        </a:spcBef>
                        <a:spcAft>
                          <a:spcPts val="300"/>
                        </a:spcAft>
                      </a:pPr>
                      <a:r>
                        <a:rPr lang="en-US" sz="1600">
                          <a:effectLst/>
                          <a:latin typeface="Constantia" panose="02030602050306030303" pitchFamily="18" charset="0"/>
                          <a:ea typeface="Times New Roman" panose="02020603050405020304" pitchFamily="18" charset="0"/>
                        </a:rPr>
                        <a:t>    Social Validity - PIRS</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1681">
                <a:tc>
                  <a:txBody>
                    <a:bodyPr/>
                    <a:lstStyle/>
                    <a:p>
                      <a:pPr marL="0" marR="0">
                        <a:spcBef>
                          <a:spcPts val="300"/>
                        </a:spcBef>
                        <a:spcAft>
                          <a:spcPts val="300"/>
                        </a:spcAft>
                      </a:pPr>
                      <a:r>
                        <a:rPr lang="en-US" sz="1600" dirty="0">
                          <a:effectLst/>
                          <a:latin typeface="Constantia" panose="02030602050306030303" pitchFamily="18" charset="0"/>
                          <a:ea typeface="Times New Roman" panose="02020603050405020304" pitchFamily="18" charset="0"/>
                        </a:rPr>
                        <a:t>    Schoolwide Evaluation Tool (SET</a:t>
                      </a:r>
                      <a:r>
                        <a:rPr lang="en-US" sz="1600" dirty="0" smtClean="0">
                          <a:effectLst/>
                          <a:latin typeface="Constantia" panose="02030602050306030303" pitchFamily="18" charset="0"/>
                          <a:ea typeface="Times New Roman" panose="02020603050405020304" pitchFamily="18" charset="0"/>
                        </a:rPr>
                        <a:t>)</a:t>
                      </a:r>
                    </a:p>
                    <a:p>
                      <a:pPr marL="0" marR="0">
                        <a:spcBef>
                          <a:spcPts val="300"/>
                        </a:spcBef>
                        <a:spcAft>
                          <a:spcPts val="300"/>
                        </a:spcAft>
                      </a:pPr>
                      <a:r>
                        <a:rPr lang="en-US" sz="1600" dirty="0" smtClean="0">
                          <a:effectLst/>
                          <a:latin typeface="Constantia" panose="02030602050306030303" pitchFamily="18" charset="0"/>
                          <a:ea typeface="Times New Roman" panose="02020603050405020304" pitchFamily="18" charset="0"/>
                        </a:rPr>
                        <a:t>    or Tiered Fidelity</a:t>
                      </a:r>
                      <a:r>
                        <a:rPr lang="en-US" sz="1600" baseline="0" dirty="0" smtClean="0">
                          <a:effectLst/>
                          <a:latin typeface="Constantia" panose="02030602050306030303" pitchFamily="18" charset="0"/>
                          <a:ea typeface="Times New Roman" panose="02020603050405020304" pitchFamily="18" charset="0"/>
                        </a:rPr>
                        <a:t> Inventory (TFI)</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71681">
                <a:tc>
                  <a:txBody>
                    <a:bodyPr/>
                    <a:lstStyle/>
                    <a:p>
                      <a:pPr marL="0" marR="0">
                        <a:spcBef>
                          <a:spcPts val="300"/>
                        </a:spcBef>
                        <a:spcAft>
                          <a:spcPts val="300"/>
                        </a:spcAft>
                      </a:pPr>
                      <a:r>
                        <a:rPr lang="en-US" sz="1600" dirty="0" smtClean="0">
                          <a:effectLst/>
                          <a:latin typeface="Constantia" panose="02030602050306030303" pitchFamily="18" charset="0"/>
                          <a:ea typeface="Times New Roman" panose="02020603050405020304" pitchFamily="18" charset="0"/>
                        </a:rPr>
                        <a:t>    Ci3T </a:t>
                      </a:r>
                      <a:r>
                        <a:rPr lang="en-US" sz="1600" dirty="0">
                          <a:effectLst/>
                          <a:latin typeface="Constantia" panose="02030602050306030303" pitchFamily="18" charset="0"/>
                          <a:ea typeface="Times New Roman" panose="02020603050405020304" pitchFamily="18" charset="0"/>
                        </a:rPr>
                        <a:t>Treatment Integrity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a:effectLst/>
                          <a:latin typeface="Constantia" panose="02030602050306030303"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100" dirty="0">
                          <a:effectLst/>
                          <a:latin typeface="Constantia" panose="02030602050306030303"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7" name="Rectangle 7"/>
          <p:cNvSpPr>
            <a:spLocks noChangeArrowheads="1"/>
          </p:cNvSpPr>
          <p:nvPr/>
        </p:nvSpPr>
        <p:spPr bwMode="auto">
          <a:xfrm>
            <a:off x="4191000" y="5029200"/>
            <a:ext cx="4745038" cy="13716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prstClr val="white"/>
                </a:solidFill>
                <a:latin typeface="Cambria" pitchFamily="18" charset="0"/>
              </a:rPr>
              <a:t>Add </a:t>
            </a:r>
            <a:r>
              <a:rPr lang="en-US" sz="1900" i="1" dirty="0" smtClean="0">
                <a:solidFill>
                  <a:prstClr val="white"/>
                </a:solidFill>
                <a:latin typeface="Cambria" pitchFamily="18" charset="0"/>
              </a:rPr>
              <a:t> your </a:t>
            </a:r>
          </a:p>
          <a:p>
            <a:r>
              <a:rPr lang="en-US" sz="1900" b="1" dirty="0" smtClean="0">
                <a:solidFill>
                  <a:prstClr val="white"/>
                </a:solidFill>
                <a:latin typeface="Cambria" pitchFamily="18" charset="0"/>
              </a:rPr>
              <a:t>Ci3T Blueprint D Assessment Schedule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mtClean="0"/>
              <a:t>Guiding Considerations</a:t>
            </a:r>
            <a:endParaRPr lang="en-US" dirty="0" smtClean="0"/>
          </a:p>
        </p:txBody>
      </p:sp>
      <p:sp>
        <p:nvSpPr>
          <p:cNvPr id="88068" name="Rectangle 3"/>
          <p:cNvSpPr>
            <a:spLocks noGrp="1" noChangeArrowheads="1"/>
          </p:cNvSpPr>
          <p:nvPr>
            <p:ph idx="1"/>
          </p:nvPr>
        </p:nvSpPr>
        <p:spPr/>
        <p:txBody>
          <a:bodyPr/>
          <a:lstStyle/>
          <a:p>
            <a:r>
              <a:rPr lang="en-US" dirty="0" smtClean="0"/>
              <a:t>Use data your school has access to</a:t>
            </a:r>
          </a:p>
          <a:p>
            <a:r>
              <a:rPr lang="en-US" dirty="0" smtClean="0"/>
              <a:t>Handle data as few times as possible</a:t>
            </a:r>
          </a:p>
          <a:p>
            <a:r>
              <a:rPr lang="en-US" dirty="0" smtClean="0"/>
              <a:t>Take no more than 1% of school day to collect and manipulate data</a:t>
            </a:r>
          </a:p>
          <a:p>
            <a:r>
              <a:rPr lang="en-US" dirty="0" smtClean="0"/>
              <a:t>Build data collection into daily routines</a:t>
            </a:r>
          </a:p>
          <a:p>
            <a:r>
              <a:rPr lang="en-US" dirty="0" smtClean="0"/>
              <a:t>Establish data collection and use as a conditioned positive </a:t>
            </a:r>
            <a:r>
              <a:rPr lang="en-US" dirty="0" err="1" smtClean="0"/>
              <a:t>reinforcer</a:t>
            </a: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8"/>
          <p:cNvSpPr>
            <a:spLocks noGrp="1"/>
          </p:cNvSpPr>
          <p:nvPr>
            <p:ph type="title"/>
          </p:nvPr>
        </p:nvSpPr>
        <p:spPr/>
        <p:txBody>
          <a:bodyPr/>
          <a:lstStyle/>
          <a:p>
            <a:r>
              <a:rPr lang="en-US" smtClean="0"/>
              <a:t>Next Steps:</a:t>
            </a:r>
            <a:endParaRPr lang="en-US" dirty="0" smtClean="0"/>
          </a:p>
        </p:txBody>
      </p:sp>
      <p:sp>
        <p:nvSpPr>
          <p:cNvPr id="2" name="Content Placeholder 1"/>
          <p:cNvSpPr>
            <a:spLocks noGrp="1"/>
          </p:cNvSpPr>
          <p:nvPr>
            <p:ph idx="1"/>
          </p:nvPr>
        </p:nvSpPr>
        <p:spPr/>
        <p:txBody>
          <a:bodyPr/>
          <a:lstStyle/>
          <a:p>
            <a:r>
              <a:rPr lang="en-US" dirty="0" smtClean="0"/>
              <a:t>Faculty and staff complete Primary Intervention Rating Scale (PIRS) survey to offer their opinions on the drafted plan.</a:t>
            </a:r>
          </a:p>
          <a:p>
            <a:r>
              <a:rPr lang="en-US" dirty="0" smtClean="0"/>
              <a:t>Team revises plan during next training session.</a:t>
            </a:r>
          </a:p>
          <a:p>
            <a:r>
              <a:rPr lang="en-US" dirty="0" smtClean="0"/>
              <a:t>Implementation materials and final plan presented to faculty and staff. </a:t>
            </a:r>
          </a:p>
          <a:p>
            <a:endParaRPr lang="en-US" dirty="0"/>
          </a:p>
        </p:txBody>
      </p:sp>
      <p:sp>
        <p:nvSpPr>
          <p:cNvPr id="86021" name="AutoShape 5"/>
          <p:cNvSpPr>
            <a:spLocks noChangeArrowheads="1"/>
          </p:cNvSpPr>
          <p:nvPr/>
        </p:nvSpPr>
        <p:spPr bwMode="auto">
          <a:xfrm>
            <a:off x="1730708" y="4267200"/>
            <a:ext cx="6858000" cy="2362200"/>
          </a:xfrm>
          <a:prstGeom prst="irregularSeal2">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a:defRPr/>
            </a:pPr>
            <a:r>
              <a:rPr lang="en-US" sz="2400" dirty="0" smtClean="0">
                <a:solidFill>
                  <a:schemeClr val="bg1"/>
                </a:solidFill>
                <a:latin typeface="Cambria" pitchFamily="18" charset="0"/>
              </a:rPr>
              <a:t>Please take this time to complete</a:t>
            </a:r>
          </a:p>
          <a:p>
            <a:pPr>
              <a:defRPr/>
            </a:pPr>
            <a:r>
              <a:rPr lang="en-US" sz="2400" dirty="0" smtClean="0">
                <a:solidFill>
                  <a:schemeClr val="bg1"/>
                </a:solidFill>
                <a:latin typeface="Cambria" pitchFamily="18" charset="0"/>
              </a:rPr>
              <a:t> </a:t>
            </a:r>
            <a:r>
              <a:rPr lang="en-US" sz="2400" dirty="0">
                <a:solidFill>
                  <a:schemeClr val="bg1"/>
                </a:solidFill>
                <a:latin typeface="Cambria" pitchFamily="18" charset="0"/>
              </a:rPr>
              <a:t>your PIRS </a:t>
            </a:r>
            <a:r>
              <a:rPr lang="en-US" sz="2400" dirty="0" smtClean="0">
                <a:solidFill>
                  <a:schemeClr val="bg1"/>
                </a:solidFill>
                <a:latin typeface="Cambria" pitchFamily="18" charset="0"/>
              </a:rPr>
              <a:t>survey.</a:t>
            </a:r>
            <a:endParaRPr lang="en-US" sz="2400"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School and classroom environment</a:t>
            </a:r>
            <a:endParaRPr lang="en-US" dirty="0"/>
          </a:p>
        </p:txBody>
      </p:sp>
      <p:sp>
        <p:nvSpPr>
          <p:cNvPr id="7" name="Circular Arrow 6"/>
          <p:cNvSpPr/>
          <p:nvPr/>
        </p:nvSpPr>
        <p:spPr>
          <a:xfrm rot="3454418">
            <a:off x="4719443" y="2036597"/>
            <a:ext cx="2451100" cy="1908175"/>
          </a:xfrm>
          <a:prstGeom prst="circular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en-US">
              <a:solidFill>
                <a:prstClr val="black"/>
              </a:solidFill>
            </a:endParaRPr>
          </a:p>
        </p:txBody>
      </p:sp>
      <p:sp>
        <p:nvSpPr>
          <p:cNvPr id="8" name="Circular Arrow 7"/>
          <p:cNvSpPr/>
          <p:nvPr/>
        </p:nvSpPr>
        <p:spPr>
          <a:xfrm rot="10800000">
            <a:off x="3256959" y="4721224"/>
            <a:ext cx="2451100" cy="1908175"/>
          </a:xfrm>
          <a:prstGeom prst="circular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en-US">
              <a:solidFill>
                <a:prstClr val="black"/>
              </a:solidFill>
            </a:endParaRPr>
          </a:p>
        </p:txBody>
      </p:sp>
      <p:sp>
        <p:nvSpPr>
          <p:cNvPr id="9" name="Circular Arrow 8"/>
          <p:cNvSpPr/>
          <p:nvPr/>
        </p:nvSpPr>
        <p:spPr>
          <a:xfrm rot="18209385">
            <a:off x="1700099" y="2180479"/>
            <a:ext cx="2424718" cy="1908175"/>
          </a:xfrm>
          <a:prstGeom prst="circular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en-US">
              <a:solidFill>
                <a:prstClr val="black"/>
              </a:solidFill>
            </a:endParaRPr>
          </a:p>
        </p:txBody>
      </p:sp>
      <p:graphicFrame>
        <p:nvGraphicFramePr>
          <p:cNvPr id="10" name="Diagram 9"/>
          <p:cNvGraphicFramePr/>
          <p:nvPr>
            <p:extLst>
              <p:ext uri="{D42A27DB-BD31-4B8C-83A1-F6EECF244321}">
                <p14:modId xmlns:p14="http://schemas.microsoft.com/office/powerpoint/2010/main" val="3944147094"/>
              </p:ext>
            </p:extLst>
          </p:nvPr>
        </p:nvGraphicFramePr>
        <p:xfrm>
          <a:off x="1633019" y="1726094"/>
          <a:ext cx="5649362" cy="3949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431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0" y="838200"/>
            <a:ext cx="3429000" cy="609600"/>
          </a:xfrm>
        </p:spPr>
        <p:txBody>
          <a:bodyPr/>
          <a:lstStyle/>
          <a:p>
            <a:pPr algn="ctr" eaLnBrk="1" hangingPunct="1"/>
            <a:r>
              <a:rPr lang="en-US" sz="3200" dirty="0" smtClean="0">
                <a:latin typeface="Cambria" pitchFamily="18" charset="0"/>
              </a:rPr>
              <a:t>Almost There!</a:t>
            </a:r>
          </a:p>
        </p:txBody>
      </p:sp>
      <p:sp>
        <p:nvSpPr>
          <p:cNvPr id="91141" name="Text Box 5"/>
          <p:cNvSpPr txBox="1">
            <a:spLocks noChangeArrowheads="1"/>
          </p:cNvSpPr>
          <p:nvPr/>
        </p:nvSpPr>
        <p:spPr bwMode="auto">
          <a:xfrm>
            <a:off x="3429000" y="457200"/>
            <a:ext cx="5257800" cy="6096000"/>
          </a:xfrm>
          <a:prstGeom prst="rect">
            <a:avLst/>
          </a:prstGeom>
          <a:solidFill>
            <a:schemeClr val="tx2"/>
          </a:solidFill>
          <a:ln w="12700" cap="sq">
            <a:solidFill>
              <a:schemeClr val="accent1"/>
            </a:solidFill>
            <a:miter lim="800000"/>
            <a:headEnd type="none" w="sm" len="sm"/>
            <a:tailEnd type="none" w="sm" len="sm"/>
          </a:ln>
        </p:spPr>
        <p:txBody>
          <a:bodyPr wrap="square">
            <a:spAutoFit/>
          </a:bodyPr>
          <a:lstStyle>
            <a:lvl1pPr marL="457200" indent="-457200" eaLnBrk="0" hangingPunct="0">
              <a:defRPr sz="4000">
                <a:solidFill>
                  <a:schemeClr val="tx2"/>
                </a:solidFill>
                <a:latin typeface="Arial" charset="0"/>
              </a:defRPr>
            </a:lvl1pPr>
            <a:lvl2pPr marL="742950" indent="-285750" eaLnBrk="0" hangingPunct="0">
              <a:defRPr sz="4000">
                <a:solidFill>
                  <a:schemeClr val="tx2"/>
                </a:solidFill>
                <a:latin typeface="Arial" charset="0"/>
              </a:defRPr>
            </a:lvl2pPr>
            <a:lvl3pPr marL="1143000" indent="-228600" eaLnBrk="0" hangingPunct="0">
              <a:defRPr sz="4000">
                <a:solidFill>
                  <a:schemeClr val="tx2"/>
                </a:solidFill>
                <a:latin typeface="Arial" charset="0"/>
              </a:defRPr>
            </a:lvl3pPr>
            <a:lvl4pPr marL="1600200" indent="-228600" eaLnBrk="0" hangingPunct="0">
              <a:defRPr sz="4000">
                <a:solidFill>
                  <a:schemeClr val="tx2"/>
                </a:solidFill>
                <a:latin typeface="Arial" charset="0"/>
              </a:defRPr>
            </a:lvl4pPr>
            <a:lvl5pPr marL="2057400" indent="-228600" eaLnBrk="0" hangingPunct="0">
              <a:defRPr sz="4000">
                <a:solidFill>
                  <a:schemeClr val="tx2"/>
                </a:solidFill>
                <a:latin typeface="Arial" charset="0"/>
              </a:defRPr>
            </a:lvl5pPr>
            <a:lvl6pPr marL="2514600" indent="-228600" algn="ctr" eaLnBrk="0" fontAlgn="base" hangingPunct="0">
              <a:spcBef>
                <a:spcPct val="0"/>
              </a:spcBef>
              <a:spcAft>
                <a:spcPct val="0"/>
              </a:spcAft>
              <a:defRPr sz="4000">
                <a:solidFill>
                  <a:schemeClr val="tx2"/>
                </a:solidFill>
                <a:latin typeface="Arial" charset="0"/>
              </a:defRPr>
            </a:lvl6pPr>
            <a:lvl7pPr marL="2971800" indent="-228600" algn="ctr" eaLnBrk="0" fontAlgn="base" hangingPunct="0">
              <a:spcBef>
                <a:spcPct val="0"/>
              </a:spcBef>
              <a:spcAft>
                <a:spcPct val="0"/>
              </a:spcAft>
              <a:defRPr sz="4000">
                <a:solidFill>
                  <a:schemeClr val="tx2"/>
                </a:solidFill>
                <a:latin typeface="Arial" charset="0"/>
              </a:defRPr>
            </a:lvl7pPr>
            <a:lvl8pPr marL="3429000" indent="-228600" algn="ctr" eaLnBrk="0" fontAlgn="base" hangingPunct="0">
              <a:spcBef>
                <a:spcPct val="0"/>
              </a:spcBef>
              <a:spcAft>
                <a:spcPct val="0"/>
              </a:spcAft>
              <a:defRPr sz="4000">
                <a:solidFill>
                  <a:schemeClr val="tx2"/>
                </a:solidFill>
                <a:latin typeface="Arial" charset="0"/>
              </a:defRPr>
            </a:lvl8pPr>
            <a:lvl9pPr marL="3886200" indent="-228600" algn="ctr" eaLnBrk="0" fontAlgn="base" hangingPunct="0">
              <a:spcBef>
                <a:spcPct val="0"/>
              </a:spcBef>
              <a:spcAft>
                <a:spcPct val="0"/>
              </a:spcAft>
              <a:defRPr sz="4000">
                <a:solidFill>
                  <a:schemeClr val="tx2"/>
                </a:solidFill>
                <a:latin typeface="Arial" charset="0"/>
              </a:defRPr>
            </a:lvl9pPr>
          </a:lstStyle>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a:t>
            </a:r>
            <a:r>
              <a:rPr lang="en-US" sz="2000" dirty="0" smtClean="0">
                <a:solidFill>
                  <a:schemeClr val="bg1"/>
                </a:solidFill>
                <a:latin typeface="Calibri" pitchFamily="34" charset="0"/>
                <a:cs typeface="Calibri" pitchFamily="34" charset="0"/>
              </a:rPr>
              <a:t>Selected school  </a:t>
            </a:r>
            <a:r>
              <a:rPr lang="en-US" sz="2000" dirty="0">
                <a:solidFill>
                  <a:schemeClr val="bg1"/>
                </a:solidFill>
                <a:latin typeface="Calibri" pitchFamily="34" charset="0"/>
                <a:cs typeface="Calibri" pitchFamily="34" charset="0"/>
              </a:rPr>
              <a:t>Ci3T </a:t>
            </a:r>
            <a:r>
              <a:rPr lang="en-US" sz="2000" dirty="0" smtClean="0">
                <a:solidFill>
                  <a:schemeClr val="bg1"/>
                </a:solidFill>
                <a:latin typeface="Calibri" pitchFamily="34" charset="0"/>
                <a:cs typeface="Calibri" pitchFamily="34" charset="0"/>
              </a:rPr>
              <a:t>Leadership </a:t>
            </a:r>
            <a:r>
              <a:rPr lang="en-US" sz="2000" dirty="0">
                <a:solidFill>
                  <a:schemeClr val="bg1"/>
                </a:solidFill>
                <a:latin typeface="Calibri" pitchFamily="34" charset="0"/>
                <a:cs typeface="Calibri" pitchFamily="34" charset="0"/>
              </a:rPr>
              <a:t>T</a:t>
            </a:r>
            <a:r>
              <a:rPr lang="en-US" sz="2000" dirty="0" smtClean="0">
                <a:solidFill>
                  <a:schemeClr val="bg1"/>
                </a:solidFill>
                <a:latin typeface="Calibri" pitchFamily="34" charset="0"/>
                <a:cs typeface="Calibri" pitchFamily="34" charset="0"/>
              </a:rPr>
              <a:t>eam</a:t>
            </a:r>
            <a:endParaRPr lang="en-US" sz="2000" dirty="0">
              <a:solidFill>
                <a:schemeClr val="bg1"/>
              </a:solidFill>
              <a:latin typeface="Calibri" pitchFamily="34" charset="0"/>
              <a:cs typeface="Calibri" pitchFamily="34" charset="0"/>
            </a:endParaRP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F</a:t>
            </a:r>
            <a:r>
              <a:rPr lang="en-US" sz="2000" dirty="0" smtClean="0">
                <a:solidFill>
                  <a:schemeClr val="bg1"/>
                </a:solidFill>
                <a:latin typeface="Calibri" pitchFamily="34" charset="0"/>
                <a:cs typeface="Calibri" pitchFamily="34" charset="0"/>
              </a:rPr>
              <a:t>ull </a:t>
            </a:r>
            <a:r>
              <a:rPr lang="en-US" sz="2000" dirty="0">
                <a:solidFill>
                  <a:schemeClr val="bg1"/>
                </a:solidFill>
                <a:latin typeface="Calibri" pitchFamily="34" charset="0"/>
                <a:cs typeface="Calibri" pitchFamily="34" charset="0"/>
              </a:rPr>
              <a:t>faculty and staff completed the </a:t>
            </a:r>
            <a:r>
              <a:rPr lang="en-US" sz="2000" dirty="0" err="1">
                <a:solidFill>
                  <a:schemeClr val="bg1"/>
                </a:solidFill>
                <a:latin typeface="Calibri" pitchFamily="34" charset="0"/>
                <a:cs typeface="Calibri" pitchFamily="34" charset="0"/>
              </a:rPr>
              <a:t>Schoolwide</a:t>
            </a:r>
            <a:r>
              <a:rPr lang="en-US" sz="2000" dirty="0">
                <a:solidFill>
                  <a:schemeClr val="bg1"/>
                </a:solidFill>
                <a:latin typeface="Calibri" pitchFamily="34" charset="0"/>
                <a:cs typeface="Calibri" pitchFamily="34" charset="0"/>
              </a:rPr>
              <a:t> Expectations Survey for Specific Settings (SESSS)</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a:t>
            </a:r>
            <a:r>
              <a:rPr lang="en-US" sz="2000" dirty="0" smtClean="0">
                <a:solidFill>
                  <a:schemeClr val="bg1"/>
                </a:solidFill>
                <a:latin typeface="Calibri" pitchFamily="34" charset="0"/>
                <a:cs typeface="Calibri" pitchFamily="34" charset="0"/>
              </a:rPr>
              <a:t>Ci3T </a:t>
            </a:r>
            <a:r>
              <a:rPr lang="en-US" sz="2000" dirty="0">
                <a:solidFill>
                  <a:schemeClr val="bg1"/>
                </a:solidFill>
                <a:latin typeface="Calibri" pitchFamily="34" charset="0"/>
                <a:cs typeface="Calibri" pitchFamily="34" charset="0"/>
              </a:rPr>
              <a:t>team attended training to design a Ci3T model of prevention</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a:t>
            </a:r>
            <a:r>
              <a:rPr lang="en-US" sz="2000" dirty="0" smtClean="0">
                <a:solidFill>
                  <a:schemeClr val="bg1"/>
                </a:solidFill>
                <a:latin typeface="Calibri" pitchFamily="34" charset="0"/>
                <a:cs typeface="Calibri" pitchFamily="34" charset="0"/>
              </a:rPr>
              <a:t>Drafted </a:t>
            </a:r>
            <a:r>
              <a:rPr lang="en-US" sz="2000" dirty="0">
                <a:solidFill>
                  <a:schemeClr val="bg1"/>
                </a:solidFill>
                <a:latin typeface="Calibri" pitchFamily="34" charset="0"/>
                <a:cs typeface="Calibri" pitchFamily="34" charset="0"/>
              </a:rPr>
              <a:t>the </a:t>
            </a:r>
            <a:r>
              <a:rPr lang="en-US" sz="2000" dirty="0" smtClean="0">
                <a:solidFill>
                  <a:schemeClr val="bg1"/>
                </a:solidFill>
                <a:latin typeface="Calibri" pitchFamily="34" charset="0"/>
                <a:cs typeface="Calibri" pitchFamily="34" charset="0"/>
              </a:rPr>
              <a:t>primary (Tier 1) </a:t>
            </a:r>
            <a:r>
              <a:rPr lang="en-US" sz="2000" dirty="0">
                <a:solidFill>
                  <a:schemeClr val="bg1"/>
                </a:solidFill>
                <a:latin typeface="Calibri" pitchFamily="34" charset="0"/>
                <a:cs typeface="Calibri" pitchFamily="34" charset="0"/>
              </a:rPr>
              <a:t>plan </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a:t>
            </a:r>
            <a:r>
              <a:rPr lang="en-US" sz="2000" dirty="0" smtClean="0">
                <a:solidFill>
                  <a:schemeClr val="bg1"/>
                </a:solidFill>
                <a:latin typeface="Calibri" pitchFamily="34" charset="0"/>
                <a:cs typeface="Calibri" pitchFamily="34" charset="0"/>
              </a:rPr>
              <a:t>Drafted </a:t>
            </a:r>
            <a:r>
              <a:rPr lang="en-US" sz="2000" dirty="0">
                <a:solidFill>
                  <a:schemeClr val="bg1"/>
                </a:solidFill>
                <a:latin typeface="Calibri" pitchFamily="34" charset="0"/>
                <a:cs typeface="Calibri" pitchFamily="34" charset="0"/>
              </a:rPr>
              <a:t>procedures for teaching</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a:t>
            </a:r>
            <a:r>
              <a:rPr lang="en-US" sz="2000" dirty="0" smtClean="0">
                <a:solidFill>
                  <a:schemeClr val="bg1"/>
                </a:solidFill>
                <a:latin typeface="Calibri" pitchFamily="34" charset="0"/>
                <a:cs typeface="Calibri" pitchFamily="34" charset="0"/>
              </a:rPr>
              <a:t>Drafted </a:t>
            </a:r>
            <a:r>
              <a:rPr lang="en-US" sz="2000" dirty="0">
                <a:solidFill>
                  <a:schemeClr val="bg1"/>
                </a:solidFill>
                <a:latin typeface="Calibri" pitchFamily="34" charset="0"/>
                <a:cs typeface="Calibri" pitchFamily="34" charset="0"/>
              </a:rPr>
              <a:t>procedures for reinforcing</a:t>
            </a:r>
          </a:p>
          <a:p>
            <a:pPr algn="l" eaLnBrk="1" hangingPunct="1">
              <a:lnSpc>
                <a:spcPct val="150000"/>
              </a:lnSpc>
            </a:pPr>
            <a:r>
              <a:rPr lang="en-US" sz="2000" dirty="0" smtClean="0">
                <a:solidFill>
                  <a:schemeClr val="bg1"/>
                </a:solidFill>
                <a:latin typeface="Calibri" pitchFamily="34" charset="0"/>
                <a:cs typeface="Calibri" pitchFamily="34" charset="0"/>
                <a:sym typeface="Wingdings" pitchFamily="2" charset="2"/>
              </a:rPr>
              <a:t>	</a:t>
            </a:r>
            <a:r>
              <a:rPr lang="en-US" sz="2000" dirty="0" smtClean="0">
                <a:solidFill>
                  <a:schemeClr val="bg1"/>
                </a:solidFill>
                <a:latin typeface="Calibri" pitchFamily="34" charset="0"/>
                <a:cs typeface="Calibri" pitchFamily="34" charset="0"/>
              </a:rPr>
              <a:t>Drafted </a:t>
            </a:r>
            <a:r>
              <a:rPr lang="en-US" sz="2000" dirty="0">
                <a:solidFill>
                  <a:schemeClr val="bg1"/>
                </a:solidFill>
                <a:latin typeface="Calibri" pitchFamily="34" charset="0"/>
                <a:cs typeface="Calibri" pitchFamily="34" charset="0"/>
              </a:rPr>
              <a:t>procedures for monitoring</a:t>
            </a:r>
          </a:p>
          <a:p>
            <a:pPr algn="l" eaLnBrk="1" hangingPunct="1">
              <a:lnSpc>
                <a:spcPct val="150000"/>
              </a:lnSpc>
              <a:buFont typeface="Wingdings" pitchFamily="2" charset="2"/>
              <a:buChar char="ü"/>
            </a:pPr>
            <a:r>
              <a:rPr lang="en-US" sz="2000" dirty="0" smtClean="0">
                <a:solidFill>
                  <a:schemeClr val="bg1"/>
                </a:solidFill>
                <a:latin typeface="Calibri" pitchFamily="34" charset="0"/>
                <a:cs typeface="Calibri" pitchFamily="34" charset="0"/>
              </a:rPr>
              <a:t>Faculty </a:t>
            </a:r>
            <a:r>
              <a:rPr lang="en-US" sz="2000" dirty="0">
                <a:solidFill>
                  <a:schemeClr val="bg1"/>
                </a:solidFill>
                <a:latin typeface="Calibri" pitchFamily="34" charset="0"/>
                <a:cs typeface="Calibri" pitchFamily="34" charset="0"/>
              </a:rPr>
              <a:t>p</a:t>
            </a:r>
            <a:r>
              <a:rPr lang="en-US" sz="2000" dirty="0" smtClean="0">
                <a:solidFill>
                  <a:schemeClr val="bg1"/>
                </a:solidFill>
                <a:latin typeface="Calibri" pitchFamily="34" charset="0"/>
                <a:cs typeface="Calibri" pitchFamily="34" charset="0"/>
              </a:rPr>
              <a:t>resentation </a:t>
            </a:r>
            <a:r>
              <a:rPr lang="en-US" sz="2000" dirty="0">
                <a:solidFill>
                  <a:schemeClr val="bg1"/>
                </a:solidFill>
                <a:latin typeface="Calibri" pitchFamily="34" charset="0"/>
                <a:cs typeface="Calibri" pitchFamily="34" charset="0"/>
              </a:rPr>
              <a:t>and </a:t>
            </a:r>
            <a:r>
              <a:rPr lang="en-US" sz="2000" dirty="0" smtClean="0">
                <a:solidFill>
                  <a:schemeClr val="bg1"/>
                </a:solidFill>
                <a:latin typeface="Calibri" pitchFamily="34" charset="0"/>
                <a:cs typeface="Calibri" pitchFamily="34" charset="0"/>
              </a:rPr>
              <a:t>feedback</a:t>
            </a:r>
            <a:endParaRPr lang="en-US" sz="2000" dirty="0">
              <a:solidFill>
                <a:schemeClr val="bg1"/>
              </a:solidFill>
              <a:latin typeface="Calibri" pitchFamily="34" charset="0"/>
              <a:cs typeface="Calibri" pitchFamily="34" charset="0"/>
            </a:endParaRPr>
          </a:p>
          <a:p>
            <a:pPr algn="l" eaLnBrk="1" hangingPunct="1">
              <a:lnSpc>
                <a:spcPct val="150000"/>
              </a:lnSpc>
              <a:buFont typeface="Symbol" charset="0"/>
              <a:buChar char=""/>
            </a:pPr>
            <a:r>
              <a:rPr lang="en-US" sz="2000" dirty="0" smtClean="0">
                <a:solidFill>
                  <a:schemeClr val="bg1"/>
                </a:solidFill>
                <a:latin typeface="Calibri" pitchFamily="34" charset="0"/>
                <a:cs typeface="Calibri" pitchFamily="34" charset="0"/>
              </a:rPr>
              <a:t>Make </a:t>
            </a:r>
            <a:r>
              <a:rPr lang="en-US" sz="2000" dirty="0">
                <a:solidFill>
                  <a:schemeClr val="bg1"/>
                </a:solidFill>
                <a:latin typeface="Calibri" pitchFamily="34" charset="0"/>
                <a:cs typeface="Calibri" pitchFamily="34" charset="0"/>
              </a:rPr>
              <a:t>r</a:t>
            </a:r>
            <a:r>
              <a:rPr lang="en-US" sz="2000" dirty="0" smtClean="0">
                <a:solidFill>
                  <a:schemeClr val="bg1"/>
                </a:solidFill>
                <a:latin typeface="Calibri" pitchFamily="34" charset="0"/>
                <a:cs typeface="Calibri" pitchFamily="34" charset="0"/>
              </a:rPr>
              <a:t>evisions </a:t>
            </a:r>
            <a:r>
              <a:rPr lang="en-US" sz="2000" dirty="0">
                <a:solidFill>
                  <a:schemeClr val="bg1"/>
                </a:solidFill>
                <a:latin typeface="Calibri" pitchFamily="34" charset="0"/>
                <a:cs typeface="Calibri" pitchFamily="34" charset="0"/>
              </a:rPr>
              <a:t>based on faculty and </a:t>
            </a:r>
            <a:r>
              <a:rPr lang="en-US" sz="2000" dirty="0" smtClean="0">
                <a:solidFill>
                  <a:schemeClr val="bg1"/>
                </a:solidFill>
                <a:latin typeface="Calibri" pitchFamily="34" charset="0"/>
                <a:cs typeface="Calibri" pitchFamily="34" charset="0"/>
              </a:rPr>
              <a:t>staff feedback</a:t>
            </a:r>
            <a:endParaRPr lang="en-US" sz="2000" dirty="0">
              <a:solidFill>
                <a:schemeClr val="bg1"/>
              </a:solidFill>
              <a:latin typeface="Calibri" pitchFamily="34" charset="0"/>
              <a:cs typeface="Calibri" pitchFamily="34" charset="0"/>
            </a:endParaRPr>
          </a:p>
        </p:txBody>
      </p:sp>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09" y="1905000"/>
            <a:ext cx="2861245" cy="3382963"/>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00B050"/>
          </a:solidFill>
        </p:spPr>
        <p:txBody>
          <a:bodyPr>
            <a:normAutofit fontScale="90000"/>
          </a:bodyPr>
          <a:lstStyle/>
          <a:p>
            <a:r>
              <a:rPr lang="en-US" dirty="0" smtClean="0">
                <a:solidFill>
                  <a:schemeClr val="bg1"/>
                </a:solidFill>
              </a:rPr>
              <a:t>Primary (Tier 1) Prevention:</a:t>
            </a:r>
            <a:br>
              <a:rPr lang="en-US" dirty="0" smtClean="0">
                <a:solidFill>
                  <a:schemeClr val="bg1"/>
                </a:solidFill>
              </a:rPr>
            </a:br>
            <a:r>
              <a:rPr lang="en-US" dirty="0" smtClean="0">
                <a:solidFill>
                  <a:schemeClr val="bg1"/>
                </a:solidFill>
              </a:rPr>
              <a:t>Prevent Harm</a:t>
            </a:r>
          </a:p>
        </p:txBody>
      </p:sp>
      <p:sp>
        <p:nvSpPr>
          <p:cNvPr id="33795" name="Rectangle 3"/>
          <p:cNvSpPr>
            <a:spLocks noGrp="1" noChangeArrowheads="1"/>
          </p:cNvSpPr>
          <p:nvPr>
            <p:ph idx="1"/>
          </p:nvPr>
        </p:nvSpPr>
        <p:spPr/>
        <p:txBody>
          <a:bodyPr/>
          <a:lstStyle/>
          <a:p>
            <a:r>
              <a:rPr lang="en-US" dirty="0" smtClean="0"/>
              <a:t>All students are eligible for participation</a:t>
            </a:r>
          </a:p>
          <a:p>
            <a:pPr lvl="1"/>
            <a:r>
              <a:rPr lang="en-US" dirty="0" smtClean="0"/>
              <a:t>Lane, Robertson et al., 2006</a:t>
            </a:r>
          </a:p>
          <a:p>
            <a:pPr lvl="1"/>
            <a:r>
              <a:rPr lang="en-US" dirty="0" err="1" smtClean="0"/>
              <a:t>Sugai</a:t>
            </a:r>
            <a:r>
              <a:rPr lang="en-US" dirty="0" smtClean="0"/>
              <a:t> 2013</a:t>
            </a:r>
          </a:p>
          <a:p>
            <a:pPr lvl="1"/>
            <a:r>
              <a:rPr lang="en-US" dirty="0" smtClean="0"/>
              <a:t>Bradshaw, Mitchell, &amp; Leaf (in press)</a:t>
            </a:r>
          </a:p>
          <a:p>
            <a:pPr lvl="1"/>
            <a:r>
              <a:rPr lang="en-US" dirty="0" smtClean="0"/>
              <a:t>Horner, </a:t>
            </a:r>
            <a:r>
              <a:rPr lang="en-US" dirty="0" err="1" smtClean="0"/>
              <a:t>Sugai</a:t>
            </a:r>
            <a:r>
              <a:rPr lang="en-US" dirty="0" smtClean="0"/>
              <a:t>, </a:t>
            </a:r>
            <a:r>
              <a:rPr lang="en-US" dirty="0" err="1" smtClean="0"/>
              <a:t>Smolkowski</a:t>
            </a:r>
            <a:r>
              <a:rPr lang="en-US" dirty="0" smtClean="0"/>
              <a:t>, </a:t>
            </a:r>
            <a:r>
              <a:rPr lang="en-US" dirty="0" err="1" smtClean="0"/>
              <a:t>Tood</a:t>
            </a:r>
            <a:r>
              <a:rPr lang="en-US" dirty="0" smtClean="0"/>
              <a:t>, </a:t>
            </a:r>
            <a:r>
              <a:rPr lang="en-US" dirty="0" err="1" smtClean="0"/>
              <a:t>Nakasato</a:t>
            </a:r>
            <a:r>
              <a:rPr lang="en-US" dirty="0" smtClean="0"/>
              <a:t>, &amp; Esperanza (in press)</a:t>
            </a:r>
          </a:p>
          <a:p>
            <a:r>
              <a:rPr lang="en-US" dirty="0" smtClean="0"/>
              <a:t>Approximately 80% of students respond to this level</a:t>
            </a:r>
          </a:p>
          <a:p>
            <a:pPr lvl="1"/>
            <a:r>
              <a:rPr lang="en-US" dirty="0" smtClean="0"/>
              <a:t>Gresham, </a:t>
            </a:r>
            <a:r>
              <a:rPr lang="en-US" dirty="0" err="1" smtClean="0"/>
              <a:t>Sugai</a:t>
            </a:r>
            <a:r>
              <a:rPr lang="en-US" dirty="0" smtClean="0"/>
              <a:t>, Horner, Quinn, &amp; </a:t>
            </a:r>
            <a:r>
              <a:rPr lang="en-US" dirty="0" err="1" smtClean="0"/>
              <a:t>McInerney</a:t>
            </a:r>
            <a:r>
              <a:rPr lang="en-US" dirty="0" smtClean="0"/>
              <a:t>, 1998</a:t>
            </a:r>
          </a:p>
          <a:p>
            <a:pPr lvl="1"/>
            <a:r>
              <a:rPr lang="en-US" dirty="0" err="1" smtClean="0"/>
              <a:t>Sugai</a:t>
            </a:r>
            <a:r>
              <a:rPr lang="en-US" dirty="0" smtClean="0"/>
              <a:t> &amp; Horner, 2006</a:t>
            </a:r>
          </a:p>
          <a:p>
            <a:pPr lvl="1"/>
            <a:r>
              <a:rPr lang="en-US" dirty="0" smtClean="0"/>
              <a:t>Bradshaw, </a:t>
            </a:r>
            <a:r>
              <a:rPr lang="en-US" dirty="0" err="1" smtClean="0"/>
              <a:t>Reinke</a:t>
            </a:r>
            <a:r>
              <a:rPr lang="en-US" dirty="0" smtClean="0"/>
              <a:t>, Brown, Bevans, &amp; Leaf, 2008</a:t>
            </a:r>
          </a:p>
          <a:p>
            <a:r>
              <a:rPr lang="en-US" dirty="0" smtClean="0"/>
              <a:t>Examples of primary (Tier 1) prevention</a:t>
            </a:r>
          </a:p>
          <a:p>
            <a:pPr lvl="1"/>
            <a:r>
              <a:rPr lang="en-US" dirty="0" smtClean="0"/>
              <a:t> </a:t>
            </a:r>
          </a:p>
          <a:p>
            <a:pPr lvl="1"/>
            <a:endParaRPr lang="en-US" dirty="0" smtClean="0"/>
          </a:p>
        </p:txBody>
      </p:sp>
      <p:sp>
        <p:nvSpPr>
          <p:cNvPr id="33797"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2000" i="1" dirty="0">
                <a:solidFill>
                  <a:schemeClr val="bg1"/>
                </a:solidFill>
                <a:latin typeface="Cambria" pitchFamily="18" charset="0"/>
              </a:rPr>
              <a:t>Add </a:t>
            </a:r>
            <a:r>
              <a:rPr lang="en-US" sz="2000" i="1" dirty="0" smtClean="0">
                <a:solidFill>
                  <a:schemeClr val="bg1"/>
                </a:solidFill>
                <a:latin typeface="Cambria" pitchFamily="18" charset="0"/>
              </a:rPr>
              <a:t>examples of your school’s </a:t>
            </a:r>
          </a:p>
          <a:p>
            <a:r>
              <a:rPr lang="en-US" sz="2000" i="1" dirty="0" smtClean="0">
                <a:solidFill>
                  <a:schemeClr val="bg1"/>
                </a:solidFill>
                <a:latin typeface="Cambria" pitchFamily="18" charset="0"/>
              </a:rPr>
              <a:t>primary prevention strategies </a:t>
            </a:r>
            <a:r>
              <a:rPr lang="en-US" sz="2000" i="1" dirty="0">
                <a:solidFill>
                  <a:schemeClr val="bg1"/>
                </a:solidFill>
                <a:latin typeface="Cambria" pitchFamily="18" charset="0"/>
              </a:rPr>
              <a:t>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rgbClr val="FFFF00"/>
          </a:solidFill>
        </p:spPr>
        <p:txBody>
          <a:bodyPr>
            <a:normAutofit fontScale="90000"/>
          </a:bodyPr>
          <a:lstStyle/>
          <a:p>
            <a:r>
              <a:rPr lang="en-US" dirty="0" smtClean="0">
                <a:solidFill>
                  <a:schemeClr val="tx1"/>
                </a:solidFill>
              </a:rPr>
              <a:t>Secondary (Tier 2) Prevention:</a:t>
            </a:r>
            <a:br>
              <a:rPr lang="en-US" dirty="0" smtClean="0">
                <a:solidFill>
                  <a:schemeClr val="tx1"/>
                </a:solidFill>
              </a:rPr>
            </a:br>
            <a:r>
              <a:rPr lang="en-US" dirty="0" smtClean="0">
                <a:solidFill>
                  <a:schemeClr val="tx1"/>
                </a:solidFill>
              </a:rPr>
              <a:t>Reverse Harm</a:t>
            </a:r>
          </a:p>
        </p:txBody>
      </p:sp>
      <p:sp>
        <p:nvSpPr>
          <p:cNvPr id="34819" name="Rectangle 3"/>
          <p:cNvSpPr>
            <a:spLocks noGrp="1" noChangeArrowheads="1"/>
          </p:cNvSpPr>
          <p:nvPr>
            <p:ph idx="1"/>
          </p:nvPr>
        </p:nvSpPr>
        <p:spPr/>
        <p:txBody>
          <a:bodyPr/>
          <a:lstStyle/>
          <a:p>
            <a:r>
              <a:rPr lang="en-US" dirty="0" smtClean="0"/>
              <a:t>Students who do not respond to the primary (Tier 1) prevention plan </a:t>
            </a:r>
          </a:p>
          <a:p>
            <a:r>
              <a:rPr lang="en-US" dirty="0" smtClean="0"/>
              <a:t>10-15% of students </a:t>
            </a:r>
          </a:p>
          <a:p>
            <a:r>
              <a:rPr lang="en-US" dirty="0" smtClean="0"/>
              <a:t>Focused intervention to address academic, behavior, or social concerns:</a:t>
            </a:r>
          </a:p>
          <a:p>
            <a:pPr lvl="1"/>
            <a:r>
              <a:rPr lang="en-US" dirty="0" smtClean="0"/>
              <a:t>Acquisition (can’t do)</a:t>
            </a:r>
          </a:p>
          <a:p>
            <a:pPr lvl="1"/>
            <a:r>
              <a:rPr lang="en-US" dirty="0" smtClean="0"/>
              <a:t>Fluency (trouble doing)</a:t>
            </a:r>
          </a:p>
          <a:p>
            <a:pPr lvl="1"/>
            <a:r>
              <a:rPr lang="en-US" dirty="0" smtClean="0"/>
              <a:t>Performance (won’t do) </a:t>
            </a:r>
          </a:p>
          <a:p>
            <a:r>
              <a:rPr lang="en-US" dirty="0" smtClean="0"/>
              <a:t>Examples of secondary (Tier 2) prevention </a:t>
            </a:r>
          </a:p>
          <a:p>
            <a:pPr lvl="1"/>
            <a:r>
              <a:rPr lang="en-US" dirty="0" smtClean="0"/>
              <a:t>-</a:t>
            </a:r>
          </a:p>
        </p:txBody>
      </p:sp>
      <p:sp>
        <p:nvSpPr>
          <p:cNvPr id="6" name="Rectangle 7"/>
          <p:cNvSpPr>
            <a:spLocks noChangeArrowheads="1"/>
          </p:cNvSpPr>
          <p:nvPr/>
        </p:nvSpPr>
        <p:spPr bwMode="auto">
          <a:xfrm>
            <a:off x="5029200" y="56388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1900" i="1" dirty="0">
                <a:solidFill>
                  <a:schemeClr val="bg1"/>
                </a:solidFill>
                <a:latin typeface="Cambria" pitchFamily="18" charset="0"/>
              </a:rPr>
              <a:t>Add </a:t>
            </a:r>
            <a:r>
              <a:rPr lang="en-US" sz="1900" i="1" dirty="0" smtClean="0">
                <a:solidFill>
                  <a:schemeClr val="bg1"/>
                </a:solidFill>
                <a:latin typeface="Cambria" pitchFamily="18" charset="0"/>
              </a:rPr>
              <a:t>examples of your school’s </a:t>
            </a:r>
          </a:p>
          <a:p>
            <a:r>
              <a:rPr lang="en-US" sz="1900" i="1" dirty="0" smtClean="0">
                <a:solidFill>
                  <a:schemeClr val="bg1"/>
                </a:solidFill>
                <a:latin typeface="Cambria" pitchFamily="18" charset="0"/>
              </a:rPr>
              <a:t>secondary prevention strategies </a:t>
            </a:r>
            <a:r>
              <a:rPr lang="en-US" sz="1900" i="1" dirty="0">
                <a:solidFill>
                  <a:schemeClr val="bg1"/>
                </a:solidFill>
                <a:latin typeface="Cambria" pitchFamily="18" charset="0"/>
              </a:rPr>
              <a:t>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C00000"/>
          </a:solidFill>
        </p:spPr>
        <p:txBody>
          <a:bodyPr>
            <a:normAutofit fontScale="90000"/>
          </a:bodyPr>
          <a:lstStyle/>
          <a:p>
            <a:r>
              <a:rPr lang="en-US" dirty="0" smtClean="0">
                <a:solidFill>
                  <a:schemeClr val="bg1"/>
                </a:solidFill>
              </a:rPr>
              <a:t>Tertiary (Tier 3) Prevention:</a:t>
            </a:r>
            <a:br>
              <a:rPr lang="en-US" dirty="0" smtClean="0">
                <a:solidFill>
                  <a:schemeClr val="bg1"/>
                </a:solidFill>
              </a:rPr>
            </a:br>
            <a:r>
              <a:rPr lang="en-US" dirty="0" smtClean="0">
                <a:solidFill>
                  <a:schemeClr val="bg1"/>
                </a:solidFill>
              </a:rPr>
              <a:t>Reduce Harm</a:t>
            </a:r>
          </a:p>
        </p:txBody>
      </p:sp>
      <p:sp>
        <p:nvSpPr>
          <p:cNvPr id="35843" name="Rectangle 3"/>
          <p:cNvSpPr>
            <a:spLocks noGrp="1" noChangeArrowheads="1"/>
          </p:cNvSpPr>
          <p:nvPr>
            <p:ph idx="1"/>
          </p:nvPr>
        </p:nvSpPr>
        <p:spPr/>
        <p:txBody>
          <a:bodyPr/>
          <a:lstStyle/>
          <a:p>
            <a:r>
              <a:rPr lang="en-US" dirty="0" smtClean="0"/>
              <a:t>Students who do not respond to the primary (Tier 1) or secondary (Tier 2) prevention</a:t>
            </a:r>
          </a:p>
          <a:p>
            <a:r>
              <a:rPr lang="en-US" dirty="0" smtClean="0"/>
              <a:t>5-7% of students</a:t>
            </a:r>
          </a:p>
          <a:p>
            <a:r>
              <a:rPr lang="en-US" dirty="0" smtClean="0"/>
              <a:t>Intensive and individualized interventions</a:t>
            </a:r>
          </a:p>
          <a:p>
            <a:r>
              <a:rPr lang="en-US" dirty="0" smtClean="0"/>
              <a:t>Examples of tertiary (Tier 3) supports</a:t>
            </a:r>
          </a:p>
          <a:p>
            <a:pPr lvl="1"/>
            <a:r>
              <a:rPr lang="en-US" dirty="0" smtClean="0"/>
              <a:t>-</a:t>
            </a:r>
          </a:p>
          <a:p>
            <a:pPr lvl="1"/>
            <a:r>
              <a:rPr lang="en-US" dirty="0" smtClean="0"/>
              <a:t>-</a:t>
            </a:r>
          </a:p>
        </p:txBody>
      </p:sp>
      <p:sp>
        <p:nvSpPr>
          <p:cNvPr id="6" name="Rectangle 7"/>
          <p:cNvSpPr>
            <a:spLocks noChangeArrowheads="1"/>
          </p:cNvSpPr>
          <p:nvPr/>
        </p:nvSpPr>
        <p:spPr bwMode="auto">
          <a:xfrm>
            <a:off x="5105400" y="4038600"/>
            <a:ext cx="3886200" cy="914400"/>
          </a:xfrm>
          <a:prstGeom prst="rect">
            <a:avLst/>
          </a:prstGeom>
          <a:solidFill>
            <a:srgbClr val="C00000"/>
          </a:solidFill>
          <a:ln w="9525">
            <a:solidFill>
              <a:schemeClr val="tx1"/>
            </a:solidFill>
            <a:miter lim="800000"/>
            <a:headEnd/>
            <a:tailEnd/>
          </a:ln>
          <a:effectLst/>
          <a:extLst/>
        </p:spPr>
        <p:txBody>
          <a:bodyPr wrap="none" anchor="ctr"/>
          <a:lstStyle/>
          <a:p>
            <a:r>
              <a:rPr lang="en-US" sz="2000" i="1" dirty="0">
                <a:solidFill>
                  <a:schemeClr val="bg1"/>
                </a:solidFill>
                <a:latin typeface="Cambria" pitchFamily="18" charset="0"/>
              </a:rPr>
              <a:t>Add </a:t>
            </a:r>
            <a:r>
              <a:rPr lang="en-US" sz="2000" i="1" dirty="0" smtClean="0">
                <a:solidFill>
                  <a:schemeClr val="bg1"/>
                </a:solidFill>
                <a:latin typeface="Cambria" pitchFamily="18" charset="0"/>
              </a:rPr>
              <a:t>examples of your school’s </a:t>
            </a:r>
          </a:p>
          <a:p>
            <a:r>
              <a:rPr lang="en-US" sz="2000" i="1" dirty="0" smtClean="0">
                <a:solidFill>
                  <a:schemeClr val="bg1"/>
                </a:solidFill>
                <a:latin typeface="Cambria" pitchFamily="18" charset="0"/>
              </a:rPr>
              <a:t>tertiary supports here</a:t>
            </a:r>
            <a:endParaRPr lang="en-US" sz="2000" i="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5">
      <a:dk1>
        <a:sysClr val="windowText" lastClr="000000"/>
      </a:dk1>
      <a:lt1>
        <a:sysClr val="window" lastClr="FFFFFF"/>
      </a:lt1>
      <a:dk2>
        <a:srgbClr val="44546A"/>
      </a:dk2>
      <a:lt2>
        <a:srgbClr val="E7E6E6"/>
      </a:lt2>
      <a:accent1>
        <a:srgbClr val="ADB9CA"/>
      </a:accent1>
      <a:accent2>
        <a:srgbClr val="F4B183"/>
      </a:accent2>
      <a:accent3>
        <a:srgbClr val="A5A5A5"/>
      </a:accent3>
      <a:accent4>
        <a:srgbClr val="222A35"/>
      </a:accent4>
      <a:accent5>
        <a:srgbClr val="6B79A1"/>
      </a:accent5>
      <a:accent6>
        <a:srgbClr val="595959"/>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8948</TotalTime>
  <Pages>26</Pages>
  <Words>3442</Words>
  <Application>Microsoft Office PowerPoint</Application>
  <PresentationFormat>Letter Paper (8.5x11 in)</PresentationFormat>
  <Paragraphs>818</Paragraphs>
  <Slides>62</Slides>
  <Notes>33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62</vt:i4>
      </vt:variant>
    </vt:vector>
  </HeadingPairs>
  <TitlesOfParts>
    <vt:vector size="76" baseType="lpstr">
      <vt:lpstr>ＭＳ Ｐゴシック</vt:lpstr>
      <vt:lpstr>Arial</vt:lpstr>
      <vt:lpstr>Berlin Sans FB</vt:lpstr>
      <vt:lpstr>Calibri</vt:lpstr>
      <vt:lpstr>Cambria</vt:lpstr>
      <vt:lpstr>Constantia</vt:lpstr>
      <vt:lpstr>Georgia</vt:lpstr>
      <vt:lpstr>Monotype Sorts</vt:lpstr>
      <vt:lpstr>MV Boli</vt:lpstr>
      <vt:lpstr>Symbol</vt:lpstr>
      <vt:lpstr>Tahoma</vt:lpstr>
      <vt:lpstr>Times New Roman</vt:lpstr>
      <vt:lpstr>Wingdings</vt:lpstr>
      <vt:lpstr>Apothecary</vt:lpstr>
      <vt:lpstr>Notes on layout, Graphics &amp; Fonts</vt:lpstr>
      <vt:lpstr>Comprehensive, Integrated, Three-Tiered (Ci3T) Model of Prevention</vt:lpstr>
      <vt:lpstr>Our School’s Ci3T Leadership Team</vt:lpstr>
      <vt:lpstr>Planning Checklist</vt:lpstr>
      <vt:lpstr>Why do we need a three-tiered model of prevention?</vt:lpstr>
      <vt:lpstr>PowerPoint Presentation</vt:lpstr>
      <vt:lpstr>Primary (Tier 1) Prevention: Prevent Harm</vt:lpstr>
      <vt:lpstr>Secondary (Tier 2) Prevention: Reverse Harm</vt:lpstr>
      <vt:lpstr>Tertiary (Tier 3) Prevention: Reduce Harm</vt:lpstr>
      <vt:lpstr>SESSS Results</vt:lpstr>
      <vt:lpstr>What do your faculty and staff expect?</vt:lpstr>
      <vt:lpstr>PowerPoint Presentation</vt:lpstr>
      <vt:lpstr>SCHOOL NAME</vt:lpstr>
      <vt:lpstr>Our School’s Expectations</vt:lpstr>
      <vt:lpstr>PowerPoint Presentation</vt:lpstr>
      <vt:lpstr>PowerPoint Presentation</vt:lpstr>
      <vt:lpstr>What do these behaviors look like in our school?</vt:lpstr>
      <vt:lpstr>PowerPoint Presentation</vt:lpstr>
      <vt:lpstr>Elements of the primary plan</vt:lpstr>
      <vt:lpstr>An Instructional Approach</vt:lpstr>
      <vt:lpstr>Area I: Academic</vt:lpstr>
      <vt:lpstr>Academic Component</vt:lpstr>
      <vt:lpstr>STUDENTS - Area 1: Academics</vt:lpstr>
      <vt:lpstr>Faculty &amp; staff - Area 1: Academics</vt:lpstr>
      <vt:lpstr>Parents - Area 1: Academics</vt:lpstr>
      <vt:lpstr>Administrators - Area 1: Academics</vt:lpstr>
      <vt:lpstr>Area II: Behavior</vt:lpstr>
      <vt:lpstr>School Behavior Plan: Two-fold</vt:lpstr>
      <vt:lpstr>Primary (Tier 1) Prevention: Coming to Agreement</vt:lpstr>
      <vt:lpstr>Elements of a School-wide Behavior Plan</vt:lpstr>
      <vt:lpstr>STUDENTS - Area 2: Behavior</vt:lpstr>
      <vt:lpstr>Faculty &amp; staff - Area 2: Behavior</vt:lpstr>
      <vt:lpstr>Parents - Area 2: Behavior</vt:lpstr>
      <vt:lpstr>Administrators - Area 2: Behavior</vt:lpstr>
      <vt:lpstr>Area III: Social Skills</vt:lpstr>
      <vt:lpstr>Social Skills Plan</vt:lpstr>
      <vt:lpstr>Area 3: Social Skills </vt:lpstr>
      <vt:lpstr>Teaching </vt:lpstr>
      <vt:lpstr>Teaching Students</vt:lpstr>
      <vt:lpstr>Procedures for Teaching</vt:lpstr>
      <vt:lpstr>PowerPoint Presentation</vt:lpstr>
      <vt:lpstr>Ticket Tip sheet</vt:lpstr>
      <vt:lpstr>Sample Cafeteria Expectations Lesson Plan</vt:lpstr>
      <vt:lpstr>Cafeteria Expectations Lesson Plan (continued)</vt:lpstr>
      <vt:lpstr>Cafeteria Expectations Lesson Plan (continued)</vt:lpstr>
      <vt:lpstr>PowerPoint Presentation</vt:lpstr>
      <vt:lpstr>PowerPoint Presentation</vt:lpstr>
      <vt:lpstr>PowerPoint Presentation</vt:lpstr>
      <vt:lpstr>PowerPoint Presentation</vt:lpstr>
      <vt:lpstr>SHOW RESPECT TO YOUSELF AND OTHERS in the parking lot</vt:lpstr>
      <vt:lpstr>PowerPoint Presentation</vt:lpstr>
      <vt:lpstr>Reinforcing</vt:lpstr>
      <vt:lpstr>Procedures for Reinforcing</vt:lpstr>
      <vt:lpstr>Earn Your Tickets Today! </vt:lpstr>
      <vt:lpstr>Monitoring</vt:lpstr>
      <vt:lpstr>Procedures for Monitoring</vt:lpstr>
      <vt:lpstr>Assessing Risk: A Proactive Approach to Serving Students</vt:lpstr>
      <vt:lpstr>PowerPoint Presentation</vt:lpstr>
      <vt:lpstr>Guiding Considerations</vt:lpstr>
      <vt:lpstr>Next Steps:</vt:lpstr>
      <vt:lpstr>School and classroom environment</vt:lpstr>
      <vt:lpstr>Almost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SUPPORT and INCLUDE Primary Training</dc:title>
  <dc:creator>Lane, KL</dc:creator>
  <cp:lastModifiedBy>Royer, David J</cp:lastModifiedBy>
  <cp:revision>660</cp:revision>
  <cp:lastPrinted>2016-04-27T19:30:10Z</cp:lastPrinted>
  <dcterms:created xsi:type="dcterms:W3CDTF">1998-01-25T14:57:12Z</dcterms:created>
  <dcterms:modified xsi:type="dcterms:W3CDTF">2016-12-21T20:32:43Z</dcterms:modified>
</cp:coreProperties>
</file>