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22"/>
  </p:notesMasterIdLst>
  <p:sldIdLst>
    <p:sldId id="326" r:id="rId2"/>
    <p:sldId id="258" r:id="rId3"/>
    <p:sldId id="331" r:id="rId4"/>
    <p:sldId id="339" r:id="rId5"/>
    <p:sldId id="334" r:id="rId6"/>
    <p:sldId id="335" r:id="rId7"/>
    <p:sldId id="336" r:id="rId8"/>
    <p:sldId id="337" r:id="rId9"/>
    <p:sldId id="275" r:id="rId10"/>
    <p:sldId id="308" r:id="rId11"/>
    <p:sldId id="276" r:id="rId12"/>
    <p:sldId id="306" r:id="rId13"/>
    <p:sldId id="309" r:id="rId14"/>
    <p:sldId id="338" r:id="rId15"/>
    <p:sldId id="315" r:id="rId16"/>
    <p:sldId id="329" r:id="rId17"/>
    <p:sldId id="330" r:id="rId18"/>
    <p:sldId id="328" r:id="rId19"/>
    <p:sldId id="304" r:id="rId20"/>
    <p:sldId id="34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CS DCS" initials="" lastIdx="6" clrIdx="0"/>
  <p:cmAuthor id="1" name="Microsoft Office User" initials="Office" lastIdx="1" clrIdx="1">
    <p:extLst/>
  </p:cmAuthor>
  <p:cmAuthor id="2" name="Microsoft Office User" initials="Office [2]" lastIdx="1" clrIdx="2">
    <p:extLst/>
  </p:cmAuthor>
  <p:cmAuthor id="3" name="Microsoft Office User" initials="Office [3]" lastIdx="1" clrIdx="3">
    <p:extLst/>
  </p:cmAuthor>
  <p:cmAuthor id="4" name="Microsoft Office User" initials="Office [4]" lastIdx="1" clrIdx="4">
    <p:extLst/>
  </p:cmAuthor>
  <p:cmAuthor id="5" name="Wendy Oakes" initials="WO" lastIdx="1" clrIdx="5">
    <p:extLst/>
  </p:cmAuthor>
  <p:cmAuthor id="6" name="Common, Eric Alan" initials="CEA" lastIdx="1" clrIdx="6">
    <p:extLst>
      <p:ext uri="{19B8F6BF-5375-455C-9EA6-DF929625EA0E}">
        <p15:presenceInfo xmlns:p15="http://schemas.microsoft.com/office/powerpoint/2012/main" userId="S-1-5-21-57989841-1078081533-682003330-2514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1DE8"/>
    <a:srgbClr val="98DDDE"/>
    <a:srgbClr val="003DA5"/>
    <a:srgbClr val="A5A7B3"/>
    <a:srgbClr val="E7E8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00" autoAdjust="0"/>
    <p:restoredTop sz="95349" autoAdjust="0"/>
  </p:normalViewPr>
  <p:slideViewPr>
    <p:cSldViewPr snapToGrid="0">
      <p:cViewPr varScale="1">
        <p:scale>
          <a:sx n="102" d="100"/>
          <a:sy n="102" d="100"/>
        </p:scale>
        <p:origin x="88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4141"/>
    </p:cViewPr>
  </p:sorterViewPr>
  <p:notesViewPr>
    <p:cSldViewPr snapToGrid="0">
      <p:cViewPr varScale="1">
        <p:scale>
          <a:sx n="70" d="100"/>
          <a:sy n="70" d="100"/>
        </p:scale>
        <p:origin x="262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204746-6672-4ECE-AEA4-03DD2252B9E5}" type="doc">
      <dgm:prSet loTypeId="urn:microsoft.com/office/officeart/2011/layout/InterconnectedBlockProcess" loCatId="process" qsTypeId="urn:microsoft.com/office/officeart/2005/8/quickstyle/simple4" qsCatId="simple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D0CC9DE9-04AF-4604-8D00-C27239E393F4}">
      <dgm:prSet phldrT="[Text]" custT="1"/>
      <dgm:spPr/>
      <dgm:t>
        <a:bodyPr/>
        <a:lstStyle/>
        <a:p>
          <a:r>
            <a:rPr lang="en-US" sz="2000" dirty="0" smtClean="0"/>
            <a:t>Treatment Integrity</a:t>
          </a:r>
          <a:endParaRPr lang="en-US" sz="2000" dirty="0"/>
        </a:p>
      </dgm:t>
    </dgm:pt>
    <dgm:pt modelId="{A4FBA140-BDEC-4E4E-BDDD-9C660097CDB3}" type="parTrans" cxnId="{6B5B4A68-D73D-458D-B9DF-AA666170CF6C}">
      <dgm:prSet/>
      <dgm:spPr/>
      <dgm:t>
        <a:bodyPr/>
        <a:lstStyle/>
        <a:p>
          <a:endParaRPr lang="en-US"/>
        </a:p>
      </dgm:t>
    </dgm:pt>
    <dgm:pt modelId="{C301461B-B425-4487-9243-6DEA7852ECEB}" type="sibTrans" cxnId="{6B5B4A68-D73D-458D-B9DF-AA666170CF6C}">
      <dgm:prSet/>
      <dgm:spPr/>
      <dgm:t>
        <a:bodyPr/>
        <a:lstStyle/>
        <a:p>
          <a:endParaRPr lang="en-US"/>
        </a:p>
      </dgm:t>
    </dgm:pt>
    <dgm:pt modelId="{987BFBFD-7B60-4600-A70B-857A8937B977}">
      <dgm:prSet phldrT="[Text]" custT="1"/>
      <dgm:spPr/>
      <dgm:t>
        <a:bodyPr/>
        <a:lstStyle/>
        <a:p>
          <a:r>
            <a:rPr lang="en-US" sz="2100" dirty="0" smtClean="0"/>
            <a:t>Is it happening?</a:t>
          </a:r>
          <a:endParaRPr lang="en-US" sz="2100" dirty="0"/>
        </a:p>
      </dgm:t>
    </dgm:pt>
    <dgm:pt modelId="{864863D4-A7A6-4C55-8CF0-0560276E5AAF}" type="parTrans" cxnId="{6A7D60B1-5AED-494C-89E3-595C78E77F2E}">
      <dgm:prSet/>
      <dgm:spPr/>
      <dgm:t>
        <a:bodyPr/>
        <a:lstStyle/>
        <a:p>
          <a:endParaRPr lang="en-US"/>
        </a:p>
      </dgm:t>
    </dgm:pt>
    <dgm:pt modelId="{71E5CB91-7CF7-4C93-BEC0-FEC242FB0C20}" type="sibTrans" cxnId="{6A7D60B1-5AED-494C-89E3-595C78E77F2E}">
      <dgm:prSet/>
      <dgm:spPr/>
      <dgm:t>
        <a:bodyPr/>
        <a:lstStyle/>
        <a:p>
          <a:endParaRPr lang="en-US"/>
        </a:p>
      </dgm:t>
    </dgm:pt>
    <dgm:pt modelId="{67F8AE74-8D6A-408D-9D27-6D8B1D2C0312}">
      <dgm:prSet phldrT="[Text]" custT="1"/>
      <dgm:spPr/>
      <dgm:t>
        <a:bodyPr/>
        <a:lstStyle/>
        <a:p>
          <a:r>
            <a:rPr lang="en-US" sz="2000" dirty="0" smtClean="0"/>
            <a:t>Social Validity</a:t>
          </a:r>
          <a:endParaRPr lang="en-US" sz="2000" dirty="0"/>
        </a:p>
      </dgm:t>
    </dgm:pt>
    <dgm:pt modelId="{3B9366DE-6E7A-4AFA-9359-D0E8CEA4F965}" type="parTrans" cxnId="{7D6E054B-516E-4EB9-A3B4-8DAEBA90917E}">
      <dgm:prSet/>
      <dgm:spPr/>
      <dgm:t>
        <a:bodyPr/>
        <a:lstStyle/>
        <a:p>
          <a:endParaRPr lang="en-US"/>
        </a:p>
      </dgm:t>
    </dgm:pt>
    <dgm:pt modelId="{F7742CB5-CF56-42DE-AA4E-F96ECBE6CDBC}" type="sibTrans" cxnId="{7D6E054B-516E-4EB9-A3B4-8DAEBA90917E}">
      <dgm:prSet/>
      <dgm:spPr/>
      <dgm:t>
        <a:bodyPr/>
        <a:lstStyle/>
        <a:p>
          <a:endParaRPr lang="en-US"/>
        </a:p>
      </dgm:t>
    </dgm:pt>
    <dgm:pt modelId="{1CA95D44-3934-4D0A-9322-BDA886190AB3}">
      <dgm:prSet phldrT="[Text]" custT="1"/>
      <dgm:spPr/>
      <dgm:t>
        <a:bodyPr/>
        <a:lstStyle/>
        <a:p>
          <a:r>
            <a:rPr lang="en-US" sz="2200" dirty="0" smtClean="0"/>
            <a:t>What do </a:t>
          </a:r>
          <a:r>
            <a:rPr lang="en-US" sz="2000" dirty="0" smtClean="0"/>
            <a:t>stakeholders</a:t>
          </a:r>
          <a:r>
            <a:rPr lang="en-US" sz="2200" dirty="0" smtClean="0"/>
            <a:t> think about the goals, procedures, and outcomes?</a:t>
          </a:r>
          <a:endParaRPr lang="en-US" sz="2200" dirty="0"/>
        </a:p>
      </dgm:t>
    </dgm:pt>
    <dgm:pt modelId="{BAB135BB-8174-41CD-83CB-A36D0CB63389}" type="parTrans" cxnId="{4F5BB108-1381-44C5-84FA-B27F9E0B7E16}">
      <dgm:prSet/>
      <dgm:spPr/>
      <dgm:t>
        <a:bodyPr/>
        <a:lstStyle/>
        <a:p>
          <a:endParaRPr lang="en-US"/>
        </a:p>
      </dgm:t>
    </dgm:pt>
    <dgm:pt modelId="{FAA27485-28A7-47F1-A1BC-AD7C36D50286}" type="sibTrans" cxnId="{4F5BB108-1381-44C5-84FA-B27F9E0B7E16}">
      <dgm:prSet/>
      <dgm:spPr/>
      <dgm:t>
        <a:bodyPr/>
        <a:lstStyle/>
        <a:p>
          <a:endParaRPr lang="en-US"/>
        </a:p>
      </dgm:t>
    </dgm:pt>
    <dgm:pt modelId="{E2AE58D7-547E-4546-BCCD-7A2A46D87E75}">
      <dgm:prSet phldrT="[Text]" custT="1"/>
      <dgm:spPr/>
      <dgm:t>
        <a:bodyPr/>
        <a:lstStyle/>
        <a:p>
          <a:r>
            <a:rPr lang="en-US" sz="2000" dirty="0" smtClean="0"/>
            <a:t>Experimental Design</a:t>
          </a:r>
          <a:endParaRPr lang="en-US" sz="2000" dirty="0"/>
        </a:p>
      </dgm:t>
    </dgm:pt>
    <dgm:pt modelId="{B36E996C-C72F-470B-BD86-6106CEBEE25D}" type="parTrans" cxnId="{4B1F1827-F59B-4950-9B56-ACCD31338FB3}">
      <dgm:prSet/>
      <dgm:spPr/>
      <dgm:t>
        <a:bodyPr/>
        <a:lstStyle/>
        <a:p>
          <a:endParaRPr lang="en-US"/>
        </a:p>
      </dgm:t>
    </dgm:pt>
    <dgm:pt modelId="{3CB64316-2658-483B-8923-F4E19C359BC0}" type="sibTrans" cxnId="{4B1F1827-F59B-4950-9B56-ACCD31338FB3}">
      <dgm:prSet/>
      <dgm:spPr/>
      <dgm:t>
        <a:bodyPr/>
        <a:lstStyle/>
        <a:p>
          <a:endParaRPr lang="en-US"/>
        </a:p>
      </dgm:t>
    </dgm:pt>
    <dgm:pt modelId="{4F96EB44-9425-4F87-9B87-2D124131D47E}">
      <dgm:prSet phldrT="[Text]" custT="1"/>
      <dgm:spPr/>
      <dgm:t>
        <a:bodyPr/>
        <a:lstStyle/>
        <a:p>
          <a:r>
            <a:rPr lang="en-US" sz="2200" dirty="0" smtClean="0"/>
            <a:t>How well did this support work for this student?</a:t>
          </a:r>
          <a:endParaRPr lang="en-US" sz="2200" dirty="0"/>
        </a:p>
      </dgm:t>
    </dgm:pt>
    <dgm:pt modelId="{C7734059-E9C9-4E0D-8936-7C29E9585A01}" type="parTrans" cxnId="{78929002-7148-4115-A9B5-C32D1ED42362}">
      <dgm:prSet/>
      <dgm:spPr/>
      <dgm:t>
        <a:bodyPr/>
        <a:lstStyle/>
        <a:p>
          <a:endParaRPr lang="en-US"/>
        </a:p>
      </dgm:t>
    </dgm:pt>
    <dgm:pt modelId="{8D7B3BCB-A31F-4172-8D2D-B5B54C90F96B}" type="sibTrans" cxnId="{78929002-7148-4115-A9B5-C32D1ED42362}">
      <dgm:prSet/>
      <dgm:spPr/>
      <dgm:t>
        <a:bodyPr/>
        <a:lstStyle/>
        <a:p>
          <a:endParaRPr lang="en-US"/>
        </a:p>
      </dgm:t>
    </dgm:pt>
    <dgm:pt modelId="{F337F1AD-6A51-4985-9F77-7B506E71ED86}" type="pres">
      <dgm:prSet presAssocID="{E1204746-6672-4ECE-AEA4-03DD2252B9E5}" presName="Name0" presStyleCnt="0">
        <dgm:presLayoutVars>
          <dgm:chMax val="7"/>
          <dgm:chPref val="5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6DE1394-3B5B-4E09-9AEF-FBC1484F14E0}" type="pres">
      <dgm:prSet presAssocID="{E2AE58D7-547E-4546-BCCD-7A2A46D87E75}" presName="ChildAccent3" presStyleCnt="0"/>
      <dgm:spPr/>
      <dgm:t>
        <a:bodyPr/>
        <a:lstStyle/>
        <a:p>
          <a:endParaRPr lang="en-US"/>
        </a:p>
      </dgm:t>
    </dgm:pt>
    <dgm:pt modelId="{A4FE34E6-FB3E-4864-86A5-01B38B58407A}" type="pres">
      <dgm:prSet presAssocID="{E2AE58D7-547E-4546-BCCD-7A2A46D87E75}" presName="ChildAccent" presStyleLbl="alignImgPlace1" presStyleIdx="0" presStyleCnt="3"/>
      <dgm:spPr/>
      <dgm:t>
        <a:bodyPr/>
        <a:lstStyle/>
        <a:p>
          <a:endParaRPr lang="en-US"/>
        </a:p>
      </dgm:t>
    </dgm:pt>
    <dgm:pt modelId="{3CA05E8E-0A66-49F2-B91F-E317C93DA4F9}" type="pres">
      <dgm:prSet presAssocID="{E2AE58D7-547E-4546-BCCD-7A2A46D87E75}" presName="Child3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B931B7-2913-4993-B72C-B4B09AC3EC12}" type="pres">
      <dgm:prSet presAssocID="{E2AE58D7-547E-4546-BCCD-7A2A46D87E75}" presName="Parent3" presStyleLbl="node1" presStyleIdx="0" presStyleCnt="3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C08920-F9AB-4B74-AFAE-0CA0B9A46671}" type="pres">
      <dgm:prSet presAssocID="{67F8AE74-8D6A-408D-9D27-6D8B1D2C0312}" presName="ChildAccent2" presStyleCnt="0"/>
      <dgm:spPr/>
      <dgm:t>
        <a:bodyPr/>
        <a:lstStyle/>
        <a:p>
          <a:endParaRPr lang="en-US"/>
        </a:p>
      </dgm:t>
    </dgm:pt>
    <dgm:pt modelId="{B97DAC85-4698-4EF8-B243-22AE730CF5F9}" type="pres">
      <dgm:prSet presAssocID="{67F8AE74-8D6A-408D-9D27-6D8B1D2C0312}" presName="ChildAccent" presStyleLbl="alignImgPlace1" presStyleIdx="1" presStyleCnt="3"/>
      <dgm:spPr/>
      <dgm:t>
        <a:bodyPr/>
        <a:lstStyle/>
        <a:p>
          <a:endParaRPr lang="en-US"/>
        </a:p>
      </dgm:t>
    </dgm:pt>
    <dgm:pt modelId="{74284AA0-30AE-4A95-ABC2-20BE9F6420E1}" type="pres">
      <dgm:prSet presAssocID="{67F8AE74-8D6A-408D-9D27-6D8B1D2C0312}" presName="Child2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DE1ACC-5448-4E67-AD04-7EC81D10806C}" type="pres">
      <dgm:prSet presAssocID="{67F8AE74-8D6A-408D-9D27-6D8B1D2C0312}" presName="Parent2" presStyleLbl="node1" presStyleIdx="1" presStyleCnt="3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72F647-D72A-4127-826F-6DE40062D791}" type="pres">
      <dgm:prSet presAssocID="{D0CC9DE9-04AF-4604-8D00-C27239E393F4}" presName="ChildAccent1" presStyleCnt="0"/>
      <dgm:spPr/>
      <dgm:t>
        <a:bodyPr/>
        <a:lstStyle/>
        <a:p>
          <a:endParaRPr lang="en-US"/>
        </a:p>
      </dgm:t>
    </dgm:pt>
    <dgm:pt modelId="{4F12341F-7109-47E8-861E-AC535665D77A}" type="pres">
      <dgm:prSet presAssocID="{D0CC9DE9-04AF-4604-8D00-C27239E393F4}" presName="ChildAccent" presStyleLbl="alignImgPlace1" presStyleIdx="2" presStyleCnt="3" custScaleX="98354"/>
      <dgm:spPr/>
      <dgm:t>
        <a:bodyPr/>
        <a:lstStyle/>
        <a:p>
          <a:endParaRPr lang="en-US"/>
        </a:p>
      </dgm:t>
    </dgm:pt>
    <dgm:pt modelId="{6F2B7BCA-336B-4736-81A5-B624DB5C4E3F}" type="pres">
      <dgm:prSet presAssocID="{D0CC9DE9-04AF-4604-8D00-C27239E393F4}" presName="Child1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3A2E34-2038-48AE-BF22-F23376063780}" type="pres">
      <dgm:prSet presAssocID="{D0CC9DE9-04AF-4604-8D00-C27239E393F4}" presName="Parent1" presStyleLbl="node1" presStyleIdx="2" presStyleCnt="3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7D60B1-5AED-494C-89E3-595C78E77F2E}" srcId="{D0CC9DE9-04AF-4604-8D00-C27239E393F4}" destId="{987BFBFD-7B60-4600-A70B-857A8937B977}" srcOrd="0" destOrd="0" parTransId="{864863D4-A7A6-4C55-8CF0-0560276E5AAF}" sibTransId="{71E5CB91-7CF7-4C93-BEC0-FEC242FB0C20}"/>
    <dgm:cxn modelId="{52BE3B8B-A2F4-47D4-B5B6-5055CFF2D5DD}" type="presOf" srcId="{E2AE58D7-547E-4546-BCCD-7A2A46D87E75}" destId="{0CB931B7-2913-4993-B72C-B4B09AC3EC12}" srcOrd="0" destOrd="0" presId="urn:microsoft.com/office/officeart/2011/layout/InterconnectedBlockProcess"/>
    <dgm:cxn modelId="{78929002-7148-4115-A9B5-C32D1ED42362}" srcId="{E2AE58D7-547E-4546-BCCD-7A2A46D87E75}" destId="{4F96EB44-9425-4F87-9B87-2D124131D47E}" srcOrd="0" destOrd="0" parTransId="{C7734059-E9C9-4E0D-8936-7C29E9585A01}" sibTransId="{8D7B3BCB-A31F-4172-8D2D-B5B54C90F96B}"/>
    <dgm:cxn modelId="{79B31BBA-AAD4-4EE6-817C-B6A87D27ECEA}" type="presOf" srcId="{E1204746-6672-4ECE-AEA4-03DD2252B9E5}" destId="{F337F1AD-6A51-4985-9F77-7B506E71ED86}" srcOrd="0" destOrd="0" presId="urn:microsoft.com/office/officeart/2011/layout/InterconnectedBlockProcess"/>
    <dgm:cxn modelId="{53B08F43-68A7-48D3-8258-71AA5BA2B9CC}" type="presOf" srcId="{987BFBFD-7B60-4600-A70B-857A8937B977}" destId="{4F12341F-7109-47E8-861E-AC535665D77A}" srcOrd="0" destOrd="0" presId="urn:microsoft.com/office/officeart/2011/layout/InterconnectedBlockProcess"/>
    <dgm:cxn modelId="{7D6E054B-516E-4EB9-A3B4-8DAEBA90917E}" srcId="{E1204746-6672-4ECE-AEA4-03DD2252B9E5}" destId="{67F8AE74-8D6A-408D-9D27-6D8B1D2C0312}" srcOrd="1" destOrd="0" parTransId="{3B9366DE-6E7A-4AFA-9359-D0E8CEA4F965}" sibTransId="{F7742CB5-CF56-42DE-AA4E-F96ECBE6CDBC}"/>
    <dgm:cxn modelId="{08D0E410-615D-479E-B768-9B2F535F1746}" type="presOf" srcId="{4F96EB44-9425-4F87-9B87-2D124131D47E}" destId="{A4FE34E6-FB3E-4864-86A5-01B38B58407A}" srcOrd="0" destOrd="0" presId="urn:microsoft.com/office/officeart/2011/layout/InterconnectedBlockProcess"/>
    <dgm:cxn modelId="{4B1F1827-F59B-4950-9B56-ACCD31338FB3}" srcId="{E1204746-6672-4ECE-AEA4-03DD2252B9E5}" destId="{E2AE58D7-547E-4546-BCCD-7A2A46D87E75}" srcOrd="2" destOrd="0" parTransId="{B36E996C-C72F-470B-BD86-6106CEBEE25D}" sibTransId="{3CB64316-2658-483B-8923-F4E19C359BC0}"/>
    <dgm:cxn modelId="{49693A30-AB02-4AA5-B25F-F9199F606D42}" type="presOf" srcId="{4F96EB44-9425-4F87-9B87-2D124131D47E}" destId="{3CA05E8E-0A66-49F2-B91F-E317C93DA4F9}" srcOrd="1" destOrd="0" presId="urn:microsoft.com/office/officeart/2011/layout/InterconnectedBlockProcess"/>
    <dgm:cxn modelId="{C91D67B5-7C2A-4EA7-8392-BDDD2915C7E4}" type="presOf" srcId="{67F8AE74-8D6A-408D-9D27-6D8B1D2C0312}" destId="{1DDE1ACC-5448-4E67-AD04-7EC81D10806C}" srcOrd="0" destOrd="0" presId="urn:microsoft.com/office/officeart/2011/layout/InterconnectedBlockProcess"/>
    <dgm:cxn modelId="{4F5BB108-1381-44C5-84FA-B27F9E0B7E16}" srcId="{67F8AE74-8D6A-408D-9D27-6D8B1D2C0312}" destId="{1CA95D44-3934-4D0A-9322-BDA886190AB3}" srcOrd="0" destOrd="0" parTransId="{BAB135BB-8174-41CD-83CB-A36D0CB63389}" sibTransId="{FAA27485-28A7-47F1-A1BC-AD7C36D50286}"/>
    <dgm:cxn modelId="{9E394D5F-B46A-42B9-B633-715C37A73290}" type="presOf" srcId="{987BFBFD-7B60-4600-A70B-857A8937B977}" destId="{6F2B7BCA-336B-4736-81A5-B624DB5C4E3F}" srcOrd="1" destOrd="0" presId="urn:microsoft.com/office/officeart/2011/layout/InterconnectedBlockProcess"/>
    <dgm:cxn modelId="{6B5B4A68-D73D-458D-B9DF-AA666170CF6C}" srcId="{E1204746-6672-4ECE-AEA4-03DD2252B9E5}" destId="{D0CC9DE9-04AF-4604-8D00-C27239E393F4}" srcOrd="0" destOrd="0" parTransId="{A4FBA140-BDEC-4E4E-BDDD-9C660097CDB3}" sibTransId="{C301461B-B425-4487-9243-6DEA7852ECEB}"/>
    <dgm:cxn modelId="{C07B75F1-14D9-47FD-9496-D56B41D2C599}" type="presOf" srcId="{1CA95D44-3934-4D0A-9322-BDA886190AB3}" destId="{74284AA0-30AE-4A95-ABC2-20BE9F6420E1}" srcOrd="1" destOrd="0" presId="urn:microsoft.com/office/officeart/2011/layout/InterconnectedBlockProcess"/>
    <dgm:cxn modelId="{C09D4200-1839-4E97-93D9-CCCC48108B8F}" type="presOf" srcId="{1CA95D44-3934-4D0A-9322-BDA886190AB3}" destId="{B97DAC85-4698-4EF8-B243-22AE730CF5F9}" srcOrd="0" destOrd="0" presId="urn:microsoft.com/office/officeart/2011/layout/InterconnectedBlockProcess"/>
    <dgm:cxn modelId="{FE75C545-1100-4D8A-94D7-19D1FBBF47B1}" type="presOf" srcId="{D0CC9DE9-04AF-4604-8D00-C27239E393F4}" destId="{203A2E34-2038-48AE-BF22-F23376063780}" srcOrd="0" destOrd="0" presId="urn:microsoft.com/office/officeart/2011/layout/InterconnectedBlockProcess"/>
    <dgm:cxn modelId="{33ABE901-84CE-4658-96AD-8397100430DC}" type="presParOf" srcId="{F337F1AD-6A51-4985-9F77-7B506E71ED86}" destId="{86DE1394-3B5B-4E09-9AEF-FBC1484F14E0}" srcOrd="0" destOrd="0" presId="urn:microsoft.com/office/officeart/2011/layout/InterconnectedBlockProcess"/>
    <dgm:cxn modelId="{212DE67F-CA77-447B-A20A-3B9E2CBC7591}" type="presParOf" srcId="{86DE1394-3B5B-4E09-9AEF-FBC1484F14E0}" destId="{A4FE34E6-FB3E-4864-86A5-01B38B58407A}" srcOrd="0" destOrd="0" presId="urn:microsoft.com/office/officeart/2011/layout/InterconnectedBlockProcess"/>
    <dgm:cxn modelId="{D5DD92EF-3BA9-4850-8062-66E76EC49C1B}" type="presParOf" srcId="{F337F1AD-6A51-4985-9F77-7B506E71ED86}" destId="{3CA05E8E-0A66-49F2-B91F-E317C93DA4F9}" srcOrd="1" destOrd="0" presId="urn:microsoft.com/office/officeart/2011/layout/InterconnectedBlockProcess"/>
    <dgm:cxn modelId="{E138554F-3644-4281-8033-44760EA732B0}" type="presParOf" srcId="{F337F1AD-6A51-4985-9F77-7B506E71ED86}" destId="{0CB931B7-2913-4993-B72C-B4B09AC3EC12}" srcOrd="2" destOrd="0" presId="urn:microsoft.com/office/officeart/2011/layout/InterconnectedBlockProcess"/>
    <dgm:cxn modelId="{E826ACAA-0266-4926-90B5-56226B704636}" type="presParOf" srcId="{F337F1AD-6A51-4985-9F77-7B506E71ED86}" destId="{70C08920-F9AB-4B74-AFAE-0CA0B9A46671}" srcOrd="3" destOrd="0" presId="urn:microsoft.com/office/officeart/2011/layout/InterconnectedBlockProcess"/>
    <dgm:cxn modelId="{8A55A174-A405-4BED-9FBD-CF01EA1B5609}" type="presParOf" srcId="{70C08920-F9AB-4B74-AFAE-0CA0B9A46671}" destId="{B97DAC85-4698-4EF8-B243-22AE730CF5F9}" srcOrd="0" destOrd="0" presId="urn:microsoft.com/office/officeart/2011/layout/InterconnectedBlockProcess"/>
    <dgm:cxn modelId="{799A711D-FFE1-4AE0-9F78-9E6C98554B9C}" type="presParOf" srcId="{F337F1AD-6A51-4985-9F77-7B506E71ED86}" destId="{74284AA0-30AE-4A95-ABC2-20BE9F6420E1}" srcOrd="4" destOrd="0" presId="urn:microsoft.com/office/officeart/2011/layout/InterconnectedBlockProcess"/>
    <dgm:cxn modelId="{FB274675-CDAC-431B-B9AA-491FF8A65263}" type="presParOf" srcId="{F337F1AD-6A51-4985-9F77-7B506E71ED86}" destId="{1DDE1ACC-5448-4E67-AD04-7EC81D10806C}" srcOrd="5" destOrd="0" presId="urn:microsoft.com/office/officeart/2011/layout/InterconnectedBlockProcess"/>
    <dgm:cxn modelId="{4493F7AB-8E37-45F5-A7BF-D9C663B8A5D2}" type="presParOf" srcId="{F337F1AD-6A51-4985-9F77-7B506E71ED86}" destId="{AB72F647-D72A-4127-826F-6DE40062D791}" srcOrd="6" destOrd="0" presId="urn:microsoft.com/office/officeart/2011/layout/InterconnectedBlockProcess"/>
    <dgm:cxn modelId="{529D0D1A-6EA9-4983-AE50-BE5A7F9FB4ED}" type="presParOf" srcId="{AB72F647-D72A-4127-826F-6DE40062D791}" destId="{4F12341F-7109-47E8-861E-AC535665D77A}" srcOrd="0" destOrd="0" presId="urn:microsoft.com/office/officeart/2011/layout/InterconnectedBlockProcess"/>
    <dgm:cxn modelId="{B0327E48-AD4A-45E4-946E-8AB67E024410}" type="presParOf" srcId="{F337F1AD-6A51-4985-9F77-7B506E71ED86}" destId="{6F2B7BCA-336B-4736-81A5-B624DB5C4E3F}" srcOrd="7" destOrd="0" presId="urn:microsoft.com/office/officeart/2011/layout/InterconnectedBlockProcess"/>
    <dgm:cxn modelId="{53B3AD3D-54CC-4B5C-8F72-33FB223E4CE9}" type="presParOf" srcId="{F337F1AD-6A51-4985-9F77-7B506E71ED86}" destId="{203A2E34-2038-48AE-BF22-F23376063780}" srcOrd="8" destOrd="0" presId="urn:microsoft.com/office/officeart/2011/layout/InterconnectedBlock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8A1B50-3C60-42D6-8D02-C73DE18D8CBF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0990625-6C20-4B99-98B7-20438CB2CB41}">
      <dgm:prSet/>
      <dgm:spPr>
        <a:solidFill>
          <a:srgbClr val="002060"/>
        </a:solidFill>
      </dgm:spPr>
      <dgm:t>
        <a:bodyPr/>
        <a:lstStyle/>
        <a:p>
          <a:pPr rtl="0"/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Opportunities to Respond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059EAB-4ACF-45DB-94AF-7014090EA0A5}" type="parTrans" cxnId="{309BE202-B8FF-45E7-ABB0-4C1987E7ED9B}">
      <dgm:prSet/>
      <dgm:spPr/>
      <dgm:t>
        <a:bodyPr/>
        <a:lstStyle/>
        <a:p>
          <a:endParaRPr lang="en-US"/>
        </a:p>
      </dgm:t>
    </dgm:pt>
    <dgm:pt modelId="{3B51C525-4EAD-4F79-A9BE-2B60C86CC7F7}" type="sibTrans" cxnId="{309BE202-B8FF-45E7-ABB0-4C1987E7ED9B}">
      <dgm:prSet/>
      <dgm:spPr/>
      <dgm:t>
        <a:bodyPr/>
        <a:lstStyle/>
        <a:p>
          <a:endParaRPr lang="en-US"/>
        </a:p>
      </dgm:t>
    </dgm:pt>
    <dgm:pt modelId="{BC9FEE50-A49E-47FB-A380-9F865D875D29}">
      <dgm:prSet/>
      <dgm:spPr>
        <a:solidFill>
          <a:srgbClr val="002060"/>
        </a:solidFill>
      </dgm:spPr>
      <dgm:t>
        <a:bodyPr/>
        <a:lstStyle/>
        <a:p>
          <a:pPr rtl="0"/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Behavior Specific Praise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FF4C08-44F6-4583-9B2F-4B9A6EE4BF90}" type="parTrans" cxnId="{D2C2593F-8752-4A47-AC13-C26618E4839B}">
      <dgm:prSet/>
      <dgm:spPr/>
      <dgm:t>
        <a:bodyPr/>
        <a:lstStyle/>
        <a:p>
          <a:endParaRPr lang="en-US"/>
        </a:p>
      </dgm:t>
    </dgm:pt>
    <dgm:pt modelId="{0039BB32-578E-476E-BE0D-FBC07E1CB52B}" type="sibTrans" cxnId="{D2C2593F-8752-4A47-AC13-C26618E4839B}">
      <dgm:prSet/>
      <dgm:spPr/>
      <dgm:t>
        <a:bodyPr/>
        <a:lstStyle/>
        <a:p>
          <a:endParaRPr lang="en-US"/>
        </a:p>
      </dgm:t>
    </dgm:pt>
    <dgm:pt modelId="{9A114D5B-8704-42C2-A740-F6889778B042}">
      <dgm:prSet/>
      <dgm:spPr>
        <a:solidFill>
          <a:srgbClr val="002060"/>
        </a:solidFill>
      </dgm:spPr>
      <dgm:t>
        <a:bodyPr/>
        <a:lstStyle/>
        <a:p>
          <a:pPr rtl="0"/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Active Supervision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988CDD-8DA8-4488-BC58-EA68ADEC5125}" type="parTrans" cxnId="{9D55DFE7-5C8A-45D6-BF05-0A58D585D1AA}">
      <dgm:prSet/>
      <dgm:spPr/>
      <dgm:t>
        <a:bodyPr/>
        <a:lstStyle/>
        <a:p>
          <a:endParaRPr lang="en-US"/>
        </a:p>
      </dgm:t>
    </dgm:pt>
    <dgm:pt modelId="{5D4488A3-77DD-4726-B219-8E90BDC101A3}" type="sibTrans" cxnId="{9D55DFE7-5C8A-45D6-BF05-0A58D585D1AA}">
      <dgm:prSet/>
      <dgm:spPr/>
      <dgm:t>
        <a:bodyPr/>
        <a:lstStyle/>
        <a:p>
          <a:endParaRPr lang="en-US"/>
        </a:p>
      </dgm:t>
    </dgm:pt>
    <dgm:pt modelId="{5A9C3794-08DF-4C1F-83CA-9792A3EB4232}">
      <dgm:prSet/>
      <dgm:spPr>
        <a:solidFill>
          <a:srgbClr val="002060"/>
        </a:solidFill>
      </dgm:spPr>
      <dgm:t>
        <a:bodyPr/>
        <a:lstStyle/>
        <a:p>
          <a:pPr rtl="0"/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Instructional Feedback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F68E33-9C2E-4DF7-886A-4AD5B60ED874}" type="parTrans" cxnId="{2DF9F160-6C22-4F0F-BAEE-7BDD4395C785}">
      <dgm:prSet/>
      <dgm:spPr/>
      <dgm:t>
        <a:bodyPr/>
        <a:lstStyle/>
        <a:p>
          <a:endParaRPr lang="en-US"/>
        </a:p>
      </dgm:t>
    </dgm:pt>
    <dgm:pt modelId="{123265CC-44EF-42A4-924E-868630532188}" type="sibTrans" cxnId="{2DF9F160-6C22-4F0F-BAEE-7BDD4395C785}">
      <dgm:prSet/>
      <dgm:spPr/>
      <dgm:t>
        <a:bodyPr/>
        <a:lstStyle/>
        <a:p>
          <a:endParaRPr lang="en-US"/>
        </a:p>
      </dgm:t>
    </dgm:pt>
    <dgm:pt modelId="{97C19854-8D93-4D5B-AD38-11B3F90931C7}">
      <dgm:prSet/>
      <dgm:spPr>
        <a:solidFill>
          <a:srgbClr val="002060"/>
        </a:solidFill>
      </dgm:spPr>
      <dgm:t>
        <a:bodyPr/>
        <a:lstStyle/>
        <a:p>
          <a:pPr rtl="0"/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High </a:t>
          </a:r>
          <a:r>
            <a:rPr lang="en-US" i="1" dirty="0" smtClean="0">
              <a:latin typeface="Arial" panose="020B0604020202020204" pitchFamily="34" charset="0"/>
              <a:cs typeface="Arial" panose="020B0604020202020204" pitchFamily="34" charset="0"/>
            </a:rPr>
            <a:t>p</a:t>
          </a:r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 Requests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5FF2C6-D878-4C8B-854F-C5609E8EE5FB}" type="parTrans" cxnId="{B8E2C50C-0671-4E38-B717-07F28877A277}">
      <dgm:prSet/>
      <dgm:spPr/>
      <dgm:t>
        <a:bodyPr/>
        <a:lstStyle/>
        <a:p>
          <a:endParaRPr lang="en-US"/>
        </a:p>
      </dgm:t>
    </dgm:pt>
    <dgm:pt modelId="{39501ED1-A945-4652-AD0E-F672107BE88A}" type="sibTrans" cxnId="{B8E2C50C-0671-4E38-B717-07F28877A277}">
      <dgm:prSet/>
      <dgm:spPr/>
      <dgm:t>
        <a:bodyPr/>
        <a:lstStyle/>
        <a:p>
          <a:endParaRPr lang="en-US"/>
        </a:p>
      </dgm:t>
    </dgm:pt>
    <dgm:pt modelId="{7834EA0E-144B-4EE3-8D88-368ADC64C68D}">
      <dgm:prSet/>
      <dgm:spPr>
        <a:solidFill>
          <a:srgbClr val="002060"/>
        </a:solidFill>
      </dgm:spPr>
      <dgm:t>
        <a:bodyPr/>
        <a:lstStyle/>
        <a:p>
          <a:pPr rtl="0"/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Precorrection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F5BAC7-2B74-4A09-A91E-45B7C26EC758}" type="parTrans" cxnId="{AEC99D75-83DB-42EF-8257-0EE4A64710CF}">
      <dgm:prSet/>
      <dgm:spPr/>
      <dgm:t>
        <a:bodyPr/>
        <a:lstStyle/>
        <a:p>
          <a:endParaRPr lang="en-US"/>
        </a:p>
      </dgm:t>
    </dgm:pt>
    <dgm:pt modelId="{2EBAC7FA-0F56-4A60-80CF-CCDBE31AA75C}" type="sibTrans" cxnId="{AEC99D75-83DB-42EF-8257-0EE4A64710CF}">
      <dgm:prSet/>
      <dgm:spPr/>
      <dgm:t>
        <a:bodyPr/>
        <a:lstStyle/>
        <a:p>
          <a:endParaRPr lang="en-US"/>
        </a:p>
      </dgm:t>
    </dgm:pt>
    <dgm:pt modelId="{86BC630E-598B-4B57-A045-93214A5EAE4F}">
      <dgm:prSet/>
      <dgm:spPr>
        <a:solidFill>
          <a:srgbClr val="002060"/>
        </a:solidFill>
      </dgm:spPr>
      <dgm:t>
        <a:bodyPr/>
        <a:lstStyle/>
        <a:p>
          <a:pPr rtl="0"/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Incorporating Choice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E52C9B-F9E0-4788-B850-157DC9581252}" type="parTrans" cxnId="{96654E5D-689A-472D-93DE-28E039C7EF48}">
      <dgm:prSet/>
      <dgm:spPr/>
      <dgm:t>
        <a:bodyPr/>
        <a:lstStyle/>
        <a:p>
          <a:endParaRPr lang="en-US"/>
        </a:p>
      </dgm:t>
    </dgm:pt>
    <dgm:pt modelId="{2AB24083-DA11-4F52-8304-8B96154A2D8C}" type="sibTrans" cxnId="{96654E5D-689A-472D-93DE-28E039C7EF48}">
      <dgm:prSet/>
      <dgm:spPr/>
      <dgm:t>
        <a:bodyPr/>
        <a:lstStyle/>
        <a:p>
          <a:endParaRPr lang="en-US"/>
        </a:p>
      </dgm:t>
    </dgm:pt>
    <dgm:pt modelId="{B6149209-5B9C-4EAF-B18F-8B3D291FCA10}" type="pres">
      <dgm:prSet presAssocID="{478A1B50-3C60-42D6-8D02-C73DE18D8CB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23ADDF-B7E2-4971-B18C-3757ED81CFD1}" type="pres">
      <dgm:prSet presAssocID="{C0990625-6C20-4B99-98B7-20438CB2CB41}" presName="linNode" presStyleCnt="0"/>
      <dgm:spPr/>
    </dgm:pt>
    <dgm:pt modelId="{27971B27-75AC-4129-B5BB-DA351481B1E2}" type="pres">
      <dgm:prSet presAssocID="{C0990625-6C20-4B99-98B7-20438CB2CB41}" presName="parentText" presStyleLbl="node1" presStyleIdx="0" presStyleCnt="7" custAng="0" custLinFactNeighborX="638" custLinFactNeighborY="-6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B2FD17-6073-4C09-90CF-034C32B5EA33}" type="pres">
      <dgm:prSet presAssocID="{3B51C525-4EAD-4F79-A9BE-2B60C86CC7F7}" presName="sp" presStyleCnt="0"/>
      <dgm:spPr/>
    </dgm:pt>
    <dgm:pt modelId="{BFF9C82D-6BF2-42A9-B826-4BC4BEAC507F}" type="pres">
      <dgm:prSet presAssocID="{BC9FEE50-A49E-47FB-A380-9F865D875D29}" presName="linNode" presStyleCnt="0"/>
      <dgm:spPr/>
    </dgm:pt>
    <dgm:pt modelId="{56EA9667-E871-4288-8F4B-014EDE7B9C5A}" type="pres">
      <dgm:prSet presAssocID="{BC9FEE50-A49E-47FB-A380-9F865D875D29}" presName="parentText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8BADD8-59EE-4978-A560-803B9DA8D193}" type="pres">
      <dgm:prSet presAssocID="{0039BB32-578E-476E-BE0D-FBC07E1CB52B}" presName="sp" presStyleCnt="0"/>
      <dgm:spPr/>
    </dgm:pt>
    <dgm:pt modelId="{2E14501C-744A-4A20-B5A2-71330A2FE753}" type="pres">
      <dgm:prSet presAssocID="{9A114D5B-8704-42C2-A740-F6889778B042}" presName="linNode" presStyleCnt="0"/>
      <dgm:spPr/>
    </dgm:pt>
    <dgm:pt modelId="{762B536A-87C4-4D69-B2F0-1832EBB0EB7F}" type="pres">
      <dgm:prSet presAssocID="{9A114D5B-8704-42C2-A740-F6889778B042}" presName="parentText" presStyleLbl="node1" presStyleIdx="2" presStyleCnt="7" custLinFactNeighborX="1028" custLinFactNeighborY="-108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2B16AA-7DCE-4582-B7C5-4F0FA59B40DB}" type="pres">
      <dgm:prSet presAssocID="{5D4488A3-77DD-4726-B219-8E90BDC101A3}" presName="sp" presStyleCnt="0"/>
      <dgm:spPr/>
    </dgm:pt>
    <dgm:pt modelId="{6C0F202A-B764-4E0E-88EF-D213FFFBCB08}" type="pres">
      <dgm:prSet presAssocID="{5A9C3794-08DF-4C1F-83CA-9792A3EB4232}" presName="linNode" presStyleCnt="0"/>
      <dgm:spPr/>
    </dgm:pt>
    <dgm:pt modelId="{88030163-1A97-4855-9793-1A9D116F0034}" type="pres">
      <dgm:prSet presAssocID="{5A9C3794-08DF-4C1F-83CA-9792A3EB4232}" presName="parentText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C79C5A-9FD8-460C-B641-6F69662B3E8C}" type="pres">
      <dgm:prSet presAssocID="{123265CC-44EF-42A4-924E-868630532188}" presName="sp" presStyleCnt="0"/>
      <dgm:spPr/>
    </dgm:pt>
    <dgm:pt modelId="{E724F6F5-A2F1-4506-929B-B4DD351D269A}" type="pres">
      <dgm:prSet presAssocID="{97C19854-8D93-4D5B-AD38-11B3F90931C7}" presName="linNode" presStyleCnt="0"/>
      <dgm:spPr/>
    </dgm:pt>
    <dgm:pt modelId="{34DA06A9-F990-4119-8C56-60C2A50109B7}" type="pres">
      <dgm:prSet presAssocID="{97C19854-8D93-4D5B-AD38-11B3F90931C7}" presName="parentText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680838-233C-45DC-9153-DCA6B7FDC25F}" type="pres">
      <dgm:prSet presAssocID="{39501ED1-A945-4652-AD0E-F672107BE88A}" presName="sp" presStyleCnt="0"/>
      <dgm:spPr/>
    </dgm:pt>
    <dgm:pt modelId="{A5A6A282-E32C-4790-88AA-F888A115FF45}" type="pres">
      <dgm:prSet presAssocID="{7834EA0E-144B-4EE3-8D88-368ADC64C68D}" presName="linNode" presStyleCnt="0"/>
      <dgm:spPr/>
    </dgm:pt>
    <dgm:pt modelId="{C99B2676-3A44-4F02-A869-1B1DF990413D}" type="pres">
      <dgm:prSet presAssocID="{7834EA0E-144B-4EE3-8D88-368ADC64C68D}" presName="parentText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95BF2C-B7AF-4A80-9C93-03778B0F80A2}" type="pres">
      <dgm:prSet presAssocID="{2EBAC7FA-0F56-4A60-80CF-CCDBE31AA75C}" presName="sp" presStyleCnt="0"/>
      <dgm:spPr/>
    </dgm:pt>
    <dgm:pt modelId="{E545D386-D1A1-429B-AB98-EA618BD7CE1F}" type="pres">
      <dgm:prSet presAssocID="{86BC630E-598B-4B57-A045-93214A5EAE4F}" presName="linNode" presStyleCnt="0"/>
      <dgm:spPr/>
    </dgm:pt>
    <dgm:pt modelId="{3D8C4CD1-9262-4F70-A5E0-2A21FAFA4975}" type="pres">
      <dgm:prSet presAssocID="{86BC630E-598B-4B57-A045-93214A5EAE4F}" presName="parentText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6654E5D-689A-472D-93DE-28E039C7EF48}" srcId="{478A1B50-3C60-42D6-8D02-C73DE18D8CBF}" destId="{86BC630E-598B-4B57-A045-93214A5EAE4F}" srcOrd="6" destOrd="0" parTransId="{ABE52C9B-F9E0-4788-B850-157DC9581252}" sibTransId="{2AB24083-DA11-4F52-8304-8B96154A2D8C}"/>
    <dgm:cxn modelId="{309BE202-B8FF-45E7-ABB0-4C1987E7ED9B}" srcId="{478A1B50-3C60-42D6-8D02-C73DE18D8CBF}" destId="{C0990625-6C20-4B99-98B7-20438CB2CB41}" srcOrd="0" destOrd="0" parTransId="{6D059EAB-4ACF-45DB-94AF-7014090EA0A5}" sibTransId="{3B51C525-4EAD-4F79-A9BE-2B60C86CC7F7}"/>
    <dgm:cxn modelId="{88B8C8C3-E3CD-479E-89AE-41345C3C572A}" type="presOf" srcId="{478A1B50-3C60-42D6-8D02-C73DE18D8CBF}" destId="{B6149209-5B9C-4EAF-B18F-8B3D291FCA10}" srcOrd="0" destOrd="0" presId="urn:microsoft.com/office/officeart/2005/8/layout/vList5"/>
    <dgm:cxn modelId="{15F3B3F9-6EB7-4D8A-A180-60F2A86ED77F}" type="presOf" srcId="{BC9FEE50-A49E-47FB-A380-9F865D875D29}" destId="{56EA9667-E871-4288-8F4B-014EDE7B9C5A}" srcOrd="0" destOrd="0" presId="urn:microsoft.com/office/officeart/2005/8/layout/vList5"/>
    <dgm:cxn modelId="{AE66D557-D2D0-4D22-BB6A-E952F397545A}" type="presOf" srcId="{5A9C3794-08DF-4C1F-83CA-9792A3EB4232}" destId="{88030163-1A97-4855-9793-1A9D116F0034}" srcOrd="0" destOrd="0" presId="urn:microsoft.com/office/officeart/2005/8/layout/vList5"/>
    <dgm:cxn modelId="{D2C2593F-8752-4A47-AC13-C26618E4839B}" srcId="{478A1B50-3C60-42D6-8D02-C73DE18D8CBF}" destId="{BC9FEE50-A49E-47FB-A380-9F865D875D29}" srcOrd="1" destOrd="0" parTransId="{F7FF4C08-44F6-4583-9B2F-4B9A6EE4BF90}" sibTransId="{0039BB32-578E-476E-BE0D-FBC07E1CB52B}"/>
    <dgm:cxn modelId="{57D03342-76DF-45D8-B0E2-599A1A11A52B}" type="presOf" srcId="{7834EA0E-144B-4EE3-8D88-368ADC64C68D}" destId="{C99B2676-3A44-4F02-A869-1B1DF990413D}" srcOrd="0" destOrd="0" presId="urn:microsoft.com/office/officeart/2005/8/layout/vList5"/>
    <dgm:cxn modelId="{9CC01415-7B3D-4C95-B40C-FC98CD648D43}" type="presOf" srcId="{9A114D5B-8704-42C2-A740-F6889778B042}" destId="{762B536A-87C4-4D69-B2F0-1832EBB0EB7F}" srcOrd="0" destOrd="0" presId="urn:microsoft.com/office/officeart/2005/8/layout/vList5"/>
    <dgm:cxn modelId="{10C80286-C14C-4B10-8A27-86E77A96A301}" type="presOf" srcId="{97C19854-8D93-4D5B-AD38-11B3F90931C7}" destId="{34DA06A9-F990-4119-8C56-60C2A50109B7}" srcOrd="0" destOrd="0" presId="urn:microsoft.com/office/officeart/2005/8/layout/vList5"/>
    <dgm:cxn modelId="{9D55DFE7-5C8A-45D6-BF05-0A58D585D1AA}" srcId="{478A1B50-3C60-42D6-8D02-C73DE18D8CBF}" destId="{9A114D5B-8704-42C2-A740-F6889778B042}" srcOrd="2" destOrd="0" parTransId="{C7988CDD-8DA8-4488-BC58-EA68ADEC5125}" sibTransId="{5D4488A3-77DD-4726-B219-8E90BDC101A3}"/>
    <dgm:cxn modelId="{AEC99D75-83DB-42EF-8257-0EE4A64710CF}" srcId="{478A1B50-3C60-42D6-8D02-C73DE18D8CBF}" destId="{7834EA0E-144B-4EE3-8D88-368ADC64C68D}" srcOrd="5" destOrd="0" parTransId="{FCF5BAC7-2B74-4A09-A91E-45B7C26EC758}" sibTransId="{2EBAC7FA-0F56-4A60-80CF-CCDBE31AA75C}"/>
    <dgm:cxn modelId="{59F899E7-9E00-4371-84FB-47CB3860CBAF}" type="presOf" srcId="{86BC630E-598B-4B57-A045-93214A5EAE4F}" destId="{3D8C4CD1-9262-4F70-A5E0-2A21FAFA4975}" srcOrd="0" destOrd="0" presId="urn:microsoft.com/office/officeart/2005/8/layout/vList5"/>
    <dgm:cxn modelId="{2DF9F160-6C22-4F0F-BAEE-7BDD4395C785}" srcId="{478A1B50-3C60-42D6-8D02-C73DE18D8CBF}" destId="{5A9C3794-08DF-4C1F-83CA-9792A3EB4232}" srcOrd="3" destOrd="0" parTransId="{55F68E33-9C2E-4DF7-886A-4AD5B60ED874}" sibTransId="{123265CC-44EF-42A4-924E-868630532188}"/>
    <dgm:cxn modelId="{B8E2C50C-0671-4E38-B717-07F28877A277}" srcId="{478A1B50-3C60-42D6-8D02-C73DE18D8CBF}" destId="{97C19854-8D93-4D5B-AD38-11B3F90931C7}" srcOrd="4" destOrd="0" parTransId="{065FF2C6-D878-4C8B-854F-C5609E8EE5FB}" sibTransId="{39501ED1-A945-4652-AD0E-F672107BE88A}"/>
    <dgm:cxn modelId="{59B1E1EC-5CD6-4CCE-AA7E-CF9C573955E3}" type="presOf" srcId="{C0990625-6C20-4B99-98B7-20438CB2CB41}" destId="{27971B27-75AC-4129-B5BB-DA351481B1E2}" srcOrd="0" destOrd="0" presId="urn:microsoft.com/office/officeart/2005/8/layout/vList5"/>
    <dgm:cxn modelId="{D859978E-FB33-45D0-81D3-D078E8397529}" type="presParOf" srcId="{B6149209-5B9C-4EAF-B18F-8B3D291FCA10}" destId="{1E23ADDF-B7E2-4971-B18C-3757ED81CFD1}" srcOrd="0" destOrd="0" presId="urn:microsoft.com/office/officeart/2005/8/layout/vList5"/>
    <dgm:cxn modelId="{B096B2BC-2F7D-4DC9-8C8E-788E25622B84}" type="presParOf" srcId="{1E23ADDF-B7E2-4971-B18C-3757ED81CFD1}" destId="{27971B27-75AC-4129-B5BB-DA351481B1E2}" srcOrd="0" destOrd="0" presId="urn:microsoft.com/office/officeart/2005/8/layout/vList5"/>
    <dgm:cxn modelId="{96B93600-C6CD-4F89-9D87-B32ECA2AB913}" type="presParOf" srcId="{B6149209-5B9C-4EAF-B18F-8B3D291FCA10}" destId="{7CB2FD17-6073-4C09-90CF-034C32B5EA33}" srcOrd="1" destOrd="0" presId="urn:microsoft.com/office/officeart/2005/8/layout/vList5"/>
    <dgm:cxn modelId="{6D3CAF3C-D8FE-4557-9764-FCD9E394941C}" type="presParOf" srcId="{B6149209-5B9C-4EAF-B18F-8B3D291FCA10}" destId="{BFF9C82D-6BF2-42A9-B826-4BC4BEAC507F}" srcOrd="2" destOrd="0" presId="urn:microsoft.com/office/officeart/2005/8/layout/vList5"/>
    <dgm:cxn modelId="{FFF393B6-26F7-4B4B-B823-2182F0761E22}" type="presParOf" srcId="{BFF9C82D-6BF2-42A9-B826-4BC4BEAC507F}" destId="{56EA9667-E871-4288-8F4B-014EDE7B9C5A}" srcOrd="0" destOrd="0" presId="urn:microsoft.com/office/officeart/2005/8/layout/vList5"/>
    <dgm:cxn modelId="{69503B22-72F8-4C62-802B-191B59352F04}" type="presParOf" srcId="{B6149209-5B9C-4EAF-B18F-8B3D291FCA10}" destId="{DE8BADD8-59EE-4978-A560-803B9DA8D193}" srcOrd="3" destOrd="0" presId="urn:microsoft.com/office/officeart/2005/8/layout/vList5"/>
    <dgm:cxn modelId="{CDDB0F1C-666D-4E06-B3EA-8A9701E6A4EB}" type="presParOf" srcId="{B6149209-5B9C-4EAF-B18F-8B3D291FCA10}" destId="{2E14501C-744A-4A20-B5A2-71330A2FE753}" srcOrd="4" destOrd="0" presId="urn:microsoft.com/office/officeart/2005/8/layout/vList5"/>
    <dgm:cxn modelId="{5BA96474-8B2B-4A80-BFD7-C4FB1C1E1968}" type="presParOf" srcId="{2E14501C-744A-4A20-B5A2-71330A2FE753}" destId="{762B536A-87C4-4D69-B2F0-1832EBB0EB7F}" srcOrd="0" destOrd="0" presId="urn:microsoft.com/office/officeart/2005/8/layout/vList5"/>
    <dgm:cxn modelId="{1F507534-151E-4951-848B-9BF27220A8A5}" type="presParOf" srcId="{B6149209-5B9C-4EAF-B18F-8B3D291FCA10}" destId="{462B16AA-7DCE-4582-B7C5-4F0FA59B40DB}" srcOrd="5" destOrd="0" presId="urn:microsoft.com/office/officeart/2005/8/layout/vList5"/>
    <dgm:cxn modelId="{5F2190C5-304E-44AD-96D5-BCC0E50E9688}" type="presParOf" srcId="{B6149209-5B9C-4EAF-B18F-8B3D291FCA10}" destId="{6C0F202A-B764-4E0E-88EF-D213FFFBCB08}" srcOrd="6" destOrd="0" presId="urn:microsoft.com/office/officeart/2005/8/layout/vList5"/>
    <dgm:cxn modelId="{841FFACA-0835-44B2-B2EA-5721972165B0}" type="presParOf" srcId="{6C0F202A-B764-4E0E-88EF-D213FFFBCB08}" destId="{88030163-1A97-4855-9793-1A9D116F0034}" srcOrd="0" destOrd="0" presId="urn:microsoft.com/office/officeart/2005/8/layout/vList5"/>
    <dgm:cxn modelId="{833F2E60-2B0A-45B4-9861-A4282F2BA724}" type="presParOf" srcId="{B6149209-5B9C-4EAF-B18F-8B3D291FCA10}" destId="{7DC79C5A-9FD8-460C-B641-6F69662B3E8C}" srcOrd="7" destOrd="0" presId="urn:microsoft.com/office/officeart/2005/8/layout/vList5"/>
    <dgm:cxn modelId="{D2EF3866-540A-4C6F-A935-761C0D34555F}" type="presParOf" srcId="{B6149209-5B9C-4EAF-B18F-8B3D291FCA10}" destId="{E724F6F5-A2F1-4506-929B-B4DD351D269A}" srcOrd="8" destOrd="0" presId="urn:microsoft.com/office/officeart/2005/8/layout/vList5"/>
    <dgm:cxn modelId="{A0808E23-1C99-4185-9DE7-392F635C7569}" type="presParOf" srcId="{E724F6F5-A2F1-4506-929B-B4DD351D269A}" destId="{34DA06A9-F990-4119-8C56-60C2A50109B7}" srcOrd="0" destOrd="0" presId="urn:microsoft.com/office/officeart/2005/8/layout/vList5"/>
    <dgm:cxn modelId="{A0258AC1-8860-4AE8-A7BC-D8C2BA840F67}" type="presParOf" srcId="{B6149209-5B9C-4EAF-B18F-8B3D291FCA10}" destId="{4D680838-233C-45DC-9153-DCA6B7FDC25F}" srcOrd="9" destOrd="0" presId="urn:microsoft.com/office/officeart/2005/8/layout/vList5"/>
    <dgm:cxn modelId="{FA842CF4-4C97-4D4A-8A88-641664A742BB}" type="presParOf" srcId="{B6149209-5B9C-4EAF-B18F-8B3D291FCA10}" destId="{A5A6A282-E32C-4790-88AA-F888A115FF45}" srcOrd="10" destOrd="0" presId="urn:microsoft.com/office/officeart/2005/8/layout/vList5"/>
    <dgm:cxn modelId="{EE8C73BC-7C34-47C9-AC4A-501783E43AAD}" type="presParOf" srcId="{A5A6A282-E32C-4790-88AA-F888A115FF45}" destId="{C99B2676-3A44-4F02-A869-1B1DF990413D}" srcOrd="0" destOrd="0" presId="urn:microsoft.com/office/officeart/2005/8/layout/vList5"/>
    <dgm:cxn modelId="{E79536DB-DB5B-4079-81A5-DBD7ED2CE02D}" type="presParOf" srcId="{B6149209-5B9C-4EAF-B18F-8B3D291FCA10}" destId="{A195BF2C-B7AF-4A80-9C93-03778B0F80A2}" srcOrd="11" destOrd="0" presId="urn:microsoft.com/office/officeart/2005/8/layout/vList5"/>
    <dgm:cxn modelId="{E4A86DAD-D7A3-4D17-BDC6-DE8B3B9B57F4}" type="presParOf" srcId="{B6149209-5B9C-4EAF-B18F-8B3D291FCA10}" destId="{E545D386-D1A1-429B-AB98-EA618BD7CE1F}" srcOrd="12" destOrd="0" presId="urn:microsoft.com/office/officeart/2005/8/layout/vList5"/>
    <dgm:cxn modelId="{1F9D49F0-6169-465A-A3A6-70C69FE9B36D}" type="presParOf" srcId="{E545D386-D1A1-429B-AB98-EA618BD7CE1F}" destId="{3D8C4CD1-9262-4F70-A5E0-2A21FAFA497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FE34E6-FB3E-4864-86A5-01B38B58407A}">
      <dsp:nvSpPr>
        <dsp:cNvPr id="0" name=""/>
        <dsp:cNvSpPr/>
      </dsp:nvSpPr>
      <dsp:spPr>
        <a:xfrm>
          <a:off x="5175967" y="826147"/>
          <a:ext cx="1744124" cy="3875889"/>
        </a:xfrm>
        <a:prstGeom prst="wedgeRectCallout">
          <a:avLst>
            <a:gd name="adj1" fmla="val 0"/>
            <a:gd name="adj2" fmla="val 0"/>
          </a:avLst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9850" tIns="69850" rIns="69850" bIns="6985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How well did this support work for this student?</a:t>
          </a:r>
          <a:endParaRPr lang="en-US" sz="2200" kern="1200" dirty="0"/>
        </a:p>
      </dsp:txBody>
      <dsp:txXfrm>
        <a:off x="5397319" y="826147"/>
        <a:ext cx="1522773" cy="3875889"/>
      </dsp:txXfrm>
    </dsp:sp>
    <dsp:sp modelId="{0CB931B7-2913-4993-B72C-B4B09AC3EC12}">
      <dsp:nvSpPr>
        <dsp:cNvPr id="0" name=""/>
        <dsp:cNvSpPr/>
      </dsp:nvSpPr>
      <dsp:spPr>
        <a:xfrm>
          <a:off x="5175967" y="0"/>
          <a:ext cx="1744124" cy="827558"/>
        </a:xfrm>
        <a:prstGeom prst="rect">
          <a:avLst/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Experimental Design</a:t>
          </a:r>
          <a:endParaRPr lang="en-US" sz="2000" kern="1200" dirty="0"/>
        </a:p>
      </dsp:txBody>
      <dsp:txXfrm>
        <a:off x="5175967" y="0"/>
        <a:ext cx="1744124" cy="827558"/>
      </dsp:txXfrm>
    </dsp:sp>
    <dsp:sp modelId="{B97DAC85-4698-4EF8-B243-22AE730CF5F9}">
      <dsp:nvSpPr>
        <dsp:cNvPr id="0" name=""/>
        <dsp:cNvSpPr/>
      </dsp:nvSpPr>
      <dsp:spPr>
        <a:xfrm>
          <a:off x="3431320" y="826147"/>
          <a:ext cx="1744124" cy="3599409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6">
            <a:tint val="50000"/>
            <a:hueOff val="38324"/>
            <a:satOff val="-1567"/>
            <a:lumOff val="574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9850" tIns="69850" rIns="69850" bIns="6985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What do </a:t>
          </a:r>
          <a:r>
            <a:rPr lang="en-US" sz="2000" kern="1200" dirty="0" smtClean="0"/>
            <a:t>stakeholders</a:t>
          </a:r>
          <a:r>
            <a:rPr lang="en-US" sz="2200" kern="1200" dirty="0" smtClean="0"/>
            <a:t> think about the goals, procedures, and outcomes?</a:t>
          </a:r>
          <a:endParaRPr lang="en-US" sz="2200" kern="1200" dirty="0"/>
        </a:p>
      </dsp:txBody>
      <dsp:txXfrm>
        <a:off x="3652671" y="826147"/>
        <a:ext cx="1522773" cy="3599409"/>
      </dsp:txXfrm>
    </dsp:sp>
    <dsp:sp modelId="{1DDE1ACC-5448-4E67-AD04-7EC81D10806C}">
      <dsp:nvSpPr>
        <dsp:cNvPr id="0" name=""/>
        <dsp:cNvSpPr/>
      </dsp:nvSpPr>
      <dsp:spPr>
        <a:xfrm>
          <a:off x="3431320" y="134008"/>
          <a:ext cx="1744124" cy="692139"/>
        </a:xfrm>
        <a:prstGeom prst="rect">
          <a:avLst/>
        </a:prstGeom>
        <a:gradFill rotWithShape="0">
          <a:gsLst>
            <a:gs pos="0">
              <a:schemeClr val="accent6">
                <a:shade val="80000"/>
                <a:hueOff val="259796"/>
                <a:satOff val="-11129"/>
                <a:lumOff val="15349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259796"/>
                <a:satOff val="-11129"/>
                <a:lumOff val="15349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259796"/>
                <a:satOff val="-11129"/>
                <a:lumOff val="153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Social Validity</a:t>
          </a:r>
          <a:endParaRPr lang="en-US" sz="2000" kern="1200" dirty="0"/>
        </a:p>
      </dsp:txBody>
      <dsp:txXfrm>
        <a:off x="3431320" y="134008"/>
        <a:ext cx="1744124" cy="692139"/>
      </dsp:txXfrm>
    </dsp:sp>
    <dsp:sp modelId="{4F12341F-7109-47E8-861E-AC535665D77A}">
      <dsp:nvSpPr>
        <dsp:cNvPr id="0" name=""/>
        <dsp:cNvSpPr/>
      </dsp:nvSpPr>
      <dsp:spPr>
        <a:xfrm>
          <a:off x="1701549" y="826147"/>
          <a:ext cx="1715416" cy="3322459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6">
            <a:tint val="50000"/>
            <a:hueOff val="76649"/>
            <a:satOff val="-3134"/>
            <a:lumOff val="1149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6675" tIns="66675" rIns="66675" bIns="66675" numCol="1" spcCol="1270" anchor="t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Is it happening?</a:t>
          </a:r>
          <a:endParaRPr lang="en-US" sz="2100" kern="1200" dirty="0"/>
        </a:p>
      </dsp:txBody>
      <dsp:txXfrm>
        <a:off x="1919257" y="826147"/>
        <a:ext cx="1497708" cy="3322459"/>
      </dsp:txXfrm>
    </dsp:sp>
    <dsp:sp modelId="{203A2E34-2038-48AE-BF22-F23376063780}">
      <dsp:nvSpPr>
        <dsp:cNvPr id="0" name=""/>
        <dsp:cNvSpPr/>
      </dsp:nvSpPr>
      <dsp:spPr>
        <a:xfrm>
          <a:off x="1687195" y="272247"/>
          <a:ext cx="1744124" cy="553899"/>
        </a:xfrm>
        <a:prstGeom prst="rect">
          <a:avLst/>
        </a:prstGeom>
        <a:gradFill rotWithShape="0">
          <a:gsLst>
            <a:gs pos="0">
              <a:schemeClr val="accent6">
                <a:shade val="80000"/>
                <a:hueOff val="519592"/>
                <a:satOff val="-22257"/>
                <a:lumOff val="30698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519592"/>
                <a:satOff val="-22257"/>
                <a:lumOff val="30698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519592"/>
                <a:satOff val="-22257"/>
                <a:lumOff val="306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Treatment Integrity</a:t>
          </a:r>
          <a:endParaRPr lang="en-US" sz="2000" kern="1200" dirty="0"/>
        </a:p>
      </dsp:txBody>
      <dsp:txXfrm>
        <a:off x="1687195" y="272247"/>
        <a:ext cx="1744124" cy="5538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971B27-75AC-4129-B5BB-DA351481B1E2}">
      <dsp:nvSpPr>
        <dsp:cNvPr id="0" name=""/>
        <dsp:cNvSpPr/>
      </dsp:nvSpPr>
      <dsp:spPr>
        <a:xfrm>
          <a:off x="2652373" y="2"/>
          <a:ext cx="2962656" cy="619888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Arial" panose="020B0604020202020204" pitchFamily="34" charset="0"/>
              <a:cs typeface="Arial" panose="020B0604020202020204" pitchFamily="34" charset="0"/>
            </a:rPr>
            <a:t>Opportunities to Respond</a:t>
          </a:r>
          <a:endParaRPr lang="en-US" sz="1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82633" y="30262"/>
        <a:ext cx="2902136" cy="559368"/>
      </dsp:txXfrm>
    </dsp:sp>
    <dsp:sp modelId="{56EA9667-E871-4288-8F4B-014EDE7B9C5A}">
      <dsp:nvSpPr>
        <dsp:cNvPr id="0" name=""/>
        <dsp:cNvSpPr/>
      </dsp:nvSpPr>
      <dsp:spPr>
        <a:xfrm>
          <a:off x="2633471" y="651270"/>
          <a:ext cx="2962656" cy="619888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Arial" panose="020B0604020202020204" pitchFamily="34" charset="0"/>
              <a:cs typeface="Arial" panose="020B0604020202020204" pitchFamily="34" charset="0"/>
            </a:rPr>
            <a:t>Behavior Specific Praise</a:t>
          </a:r>
          <a:endParaRPr lang="en-US" sz="1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63731" y="681530"/>
        <a:ext cx="2902136" cy="559368"/>
      </dsp:txXfrm>
    </dsp:sp>
    <dsp:sp modelId="{762B536A-87C4-4D69-B2F0-1832EBB0EB7F}">
      <dsp:nvSpPr>
        <dsp:cNvPr id="0" name=""/>
        <dsp:cNvSpPr/>
      </dsp:nvSpPr>
      <dsp:spPr>
        <a:xfrm>
          <a:off x="2663928" y="1295402"/>
          <a:ext cx="2962656" cy="619888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Arial" panose="020B0604020202020204" pitchFamily="34" charset="0"/>
              <a:cs typeface="Arial" panose="020B0604020202020204" pitchFamily="34" charset="0"/>
            </a:rPr>
            <a:t>Active Supervision</a:t>
          </a:r>
          <a:endParaRPr lang="en-US" sz="1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94188" y="1325662"/>
        <a:ext cx="2902136" cy="559368"/>
      </dsp:txXfrm>
    </dsp:sp>
    <dsp:sp modelId="{88030163-1A97-4855-9793-1A9D116F0034}">
      <dsp:nvSpPr>
        <dsp:cNvPr id="0" name=""/>
        <dsp:cNvSpPr/>
      </dsp:nvSpPr>
      <dsp:spPr>
        <a:xfrm>
          <a:off x="2633471" y="1953037"/>
          <a:ext cx="2962656" cy="619888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Arial" panose="020B0604020202020204" pitchFamily="34" charset="0"/>
              <a:cs typeface="Arial" panose="020B0604020202020204" pitchFamily="34" charset="0"/>
            </a:rPr>
            <a:t>Instructional Feedback</a:t>
          </a:r>
          <a:endParaRPr lang="en-US" sz="1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63731" y="1983297"/>
        <a:ext cx="2902136" cy="559368"/>
      </dsp:txXfrm>
    </dsp:sp>
    <dsp:sp modelId="{34DA06A9-F990-4119-8C56-60C2A50109B7}">
      <dsp:nvSpPr>
        <dsp:cNvPr id="0" name=""/>
        <dsp:cNvSpPr/>
      </dsp:nvSpPr>
      <dsp:spPr>
        <a:xfrm>
          <a:off x="2633471" y="2603920"/>
          <a:ext cx="2962656" cy="619888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Arial" panose="020B0604020202020204" pitchFamily="34" charset="0"/>
              <a:cs typeface="Arial" panose="020B0604020202020204" pitchFamily="34" charset="0"/>
            </a:rPr>
            <a:t>High </a:t>
          </a:r>
          <a:r>
            <a:rPr lang="en-US" sz="190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p</a:t>
          </a:r>
          <a:r>
            <a:rPr lang="en-US" sz="1900" kern="1200" dirty="0" smtClean="0">
              <a:latin typeface="Arial" panose="020B0604020202020204" pitchFamily="34" charset="0"/>
              <a:cs typeface="Arial" panose="020B0604020202020204" pitchFamily="34" charset="0"/>
            </a:rPr>
            <a:t> Requests</a:t>
          </a:r>
          <a:endParaRPr lang="en-US" sz="1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63731" y="2634180"/>
        <a:ext cx="2902136" cy="559368"/>
      </dsp:txXfrm>
    </dsp:sp>
    <dsp:sp modelId="{C99B2676-3A44-4F02-A869-1B1DF990413D}">
      <dsp:nvSpPr>
        <dsp:cNvPr id="0" name=""/>
        <dsp:cNvSpPr/>
      </dsp:nvSpPr>
      <dsp:spPr>
        <a:xfrm>
          <a:off x="2633471" y="3254803"/>
          <a:ext cx="2962656" cy="619888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Arial" panose="020B0604020202020204" pitchFamily="34" charset="0"/>
              <a:cs typeface="Arial" panose="020B0604020202020204" pitchFamily="34" charset="0"/>
            </a:rPr>
            <a:t>Precorrection</a:t>
          </a:r>
          <a:endParaRPr lang="en-US" sz="1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63731" y="3285063"/>
        <a:ext cx="2902136" cy="559368"/>
      </dsp:txXfrm>
    </dsp:sp>
    <dsp:sp modelId="{3D8C4CD1-9262-4F70-A5E0-2A21FAFA4975}">
      <dsp:nvSpPr>
        <dsp:cNvPr id="0" name=""/>
        <dsp:cNvSpPr/>
      </dsp:nvSpPr>
      <dsp:spPr>
        <a:xfrm>
          <a:off x="2633471" y="3905687"/>
          <a:ext cx="2962656" cy="619888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Arial" panose="020B0604020202020204" pitchFamily="34" charset="0"/>
              <a:cs typeface="Arial" panose="020B0604020202020204" pitchFamily="34" charset="0"/>
            </a:rPr>
            <a:t>Incorporating Choice</a:t>
          </a:r>
          <a:endParaRPr lang="en-US" sz="1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63731" y="3935947"/>
        <a:ext cx="2902136" cy="5593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InterconnectedBlockProcess">
  <dgm:title val="Interconnected Block Process"/>
  <dgm:desc val="Use to show sequential steps in a process. Works best with small amounts of Level 1 text and medium amounts of Level 2 text."/>
  <dgm:catLst>
    <dgm:cat type="process" pri="5500"/>
    <dgm:cat type="officeonline" pri="3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2" destOrd="0"/>
        <dgm:cxn modelId="42" srcId="40" destId="41" srcOrd="0" destOrd="0"/>
      </dgm:cxnLst>
      <dgm:bg/>
      <dgm:whole/>
    </dgm:dataModel>
  </dgm:clrData>
  <dgm:layoutNode name="Name0">
    <dgm:varLst>
      <dgm:chMax val="7"/>
      <dgm:chPref val="5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.127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5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Accent1" refType="w" fact="0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Child1" refType="w" fact="0.063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Parent1" refType="w" fact="0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.5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Child2" refType="w" fact="0.5635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Parent2" refType="w" fact="0.5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6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Accent1" refType="w" fact="0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Child1" refType="w" fact="0.0423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Parent1" refType="w" fact="0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Child2" refType="w" fact="0.3756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.6667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Child3" refType="w" fact="0.709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Parent3" refType="w" fact="0.6667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7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Accent1" refType="w" fact="0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Child1" refType="w" fact="0.0317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Parent1" refType="w" fact="0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2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Child2" refType="w" fact="0.2817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Parent2" refType="w" fact="0.2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Child3" refType="w" fact="0.5317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Parent3" refType="w" fact="0.5"/>
              <dgm:constr type="t" for="ch" forName="Parent3" refType="h" fact="0.0275"/>
              <dgm:constr type="w" for="ch" forName="Parent3" refType="w" fact="0.25"/>
              <dgm:constr type="h" for="ch" forName="Parent3" refType="h" fact="0.1622"/>
              <dgm:constr type="l" for="ch" forName="ChildAccent4" refType="w" fact="0.75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Child4" refType="w" fact="0.7817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Parent4" refType="w" fact="0.75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8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Accent1" refType="w" fact="0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Child1" refType="w" fact="0.0254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Parent1" refType="w" fact="0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2001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Child2" refType="w" fact="0.2255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Parent2" refType="w" fact="0.2001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Child3" refType="w" fact="0.4256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6003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Child4" refType="w" fact="0.6257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Parent4" refType="w" fact="0.6003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.7999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Child5" refType="w" fact="0.8253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Parent5" refType="w" fact="0.7999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9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Accent1" refType="w" fact="0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Child1" refType="w" fact="0.0212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Parent1" refType="w" fact="0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167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Child2" refType="w" fact="0.1888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Parent2" refType="w" fact="0.167"/>
              <dgm:constr type="t" for="ch" forName="Parent2" refType="h" fact="0.0923"/>
              <dgm:constr type="w" for="ch" forName="Parent2" refType="w" fact="0.167"/>
              <dgm:constr type="h" for="ch" forName="Parent2" refType="h" fact="0.1164"/>
              <dgm:constr type="l" for="ch" forName="ChildAccent3" refType="w" fact="0.333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Child3" refType="w" fact="0.3551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Parent3" refType="w" fact="0.3339"/>
              <dgm:constr type="t" for="ch" forName="Parent3" refType="h" fact="0.0698"/>
              <dgm:constr type="w" for="ch" forName="Parent3" refType="w" fact="0.167"/>
              <dgm:constr type="h" for="ch" forName="Parent3" refType="h" fact="0.1396"/>
              <dgm:constr type="l" for="ch" forName="ChildAccent4" refType="w" fact="0.500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Child4" refType="w" fact="0.5221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Parent4" refType="w" fact="0.501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6674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Child5" refType="w" fact="0.6886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Parent5" refType="w" fact="0.668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.833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Child6" refType="w" fact="0.8542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Parent6" refType="w" fact="0.835"/>
              <dgm:constr type="t" for="ch" forName="Parent6" refType="h" fact="0"/>
              <dgm:constr type="w" for="ch" forName="Parent6" refType="w" fact="0.165"/>
              <dgm:constr type="h" for="ch" forName="Parent6" refType="h" fact="0.2095"/>
            </dgm:constrLst>
          </dgm:if>
          <dgm:else name="Name10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Accent1" refType="w" fact="0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Child1" refType="w" fact="0.0182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Parent1" refType="w" fact="0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1432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Child2" refType="w" fact="0.1614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Parent2" refType="w" fact="0.1432"/>
              <dgm:constr type="t" for="ch" forName="Parent2" refType="h" fact="0.108"/>
              <dgm:constr type="w" for="ch" forName="Parent2" refType="w" fact="0.1432"/>
              <dgm:constr type="h" for="ch" forName="Parent2" refType="h" fact="0.1088"/>
              <dgm:constr type="l" for="ch" forName="ChildAccent3" refType="w" fact="0.2865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Child3" refType="w" fact="0.3047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Parent3" refType="w" fact="0.2865"/>
              <dgm:constr type="t" for="ch" forName="Parent3" refType="h" fact="0.087"/>
              <dgm:constr type="w" for="ch" forName="Parent3" refType="w" fact="0.143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Child4" refType="w" fact="0.4479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5726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Child5" refType="w" fact="0.5908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Parent5" refType="w" fact="0.5726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7147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Child6" refType="w" fact="0.7329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Parent6" refType="w" fact="0.716"/>
              <dgm:constr type="t" for="ch" forName="Parent6" refType="h" fact="0.0217"/>
              <dgm:constr type="w" for="ch" forName="Parent6" refType="w" fact="0.1424"/>
              <dgm:constr type="h" for="ch" forName="Parent6" refType="h" fact="0.1958"/>
              <dgm:constr type="l" for="ch" forName="ChildAccent7" refType="w" fact="0.8568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Child7" refType="w" fact="0.875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Parent7" refType="w" fact="0.8577"/>
              <dgm:constr type="t" for="ch" forName="Parent7" refType="h" fact="0"/>
              <dgm:constr type="w" for="ch" forName="Parent7" refType="w" fact="0.1423"/>
              <dgm:constr type="h" for="ch" forName="Parent7" refType="h" fact="0.2175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14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2" refType="w" fact="0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Child1" refType="w" fact="0.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ChildAccent1" refType="w" fact="0.5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Parent1" refType="w" fact="0.5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Parent2" refType="w" fact="0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15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3" refType="w" fact="0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Child2" refType="w" fact="0.3333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Child1" refType="w" fact="0.6667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ChildAccent1" refType="w" fact="0.6667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Parent1" refType="w" fact="0.6667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Parent3" refType="w" fact="0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16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4" refType="w" fact="0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Child3" refType="w" fact="0.25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Child2" refType="w" fact="0.5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Child1" refType="w" fact="0.75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ChildAccent1" refType="w" fact="0.75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Parent1" refType="w" fact="0.75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Parent2" refType="w" fact="0.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2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Parent3" refType="w" fact="0.25"/>
              <dgm:constr type="t" for="ch" forName="Parent3" refType="h" fact="0.0279"/>
              <dgm:constr type="w" for="ch" forName="Parent3" refType="w" fact="0.25"/>
              <dgm:constr type="h" for="ch" forName="Parent3" refType="h" fact="0.161"/>
              <dgm:constr type="l" for="ch" forName="ChildAccent4" refType="w" fact="0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Parent4" refType="w" fact="0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17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5" refType="w" fact="0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Child4" refType="w" fact="0.2001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Child3" refType="w" fact="0.4002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Child2" refType="w" fact="0.6003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Child1" refType="w" fact="0.7999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ChildAccent1" refType="w" fact="0.7999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Parent1" refType="w" fact="0.7999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6003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Parent2" refType="w" fact="0.6003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2001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Parent4" refType="w" fact="0.2001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Parent5" refType="w" fact="0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18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6" refType="w" fact="0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Child5" refType="w" fact="0.167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Child4" refType="w" fact="0.3339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Child3" refType="w" fact="0.5009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Child2" refType="w" fact="0.6674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Child1" refType="w" fact="0.833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ChildAccent1" refType="w" fact="0.833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Parent1" refType="w" fact="0.833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6674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Parent2" refType="w" fact="0.6674"/>
              <dgm:constr type="t" for="ch" forName="Parent2" refType="h" fact="0.0923"/>
              <dgm:constr type="w" for="ch" forName="Parent2" refType="w" fact="0.165"/>
              <dgm:constr type="h" for="ch" forName="Parent2" refType="h" fact="0.1164"/>
              <dgm:constr type="l" for="ch" forName="ChildAccent3" refType="w" fact="0.500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Parent3" refType="w" fact="0.5009"/>
              <dgm:constr type="t" for="ch" forName="Parent3" refType="h" fact="0.0698"/>
              <dgm:constr type="w" for="ch" forName="Parent3" refType="w" fact="0.166"/>
              <dgm:constr type="h" for="ch" forName="Parent3" refType="h" fact="0.1396"/>
              <dgm:constr type="l" for="ch" forName="ChildAccent4" refType="w" fact="0.333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Parent4" refType="w" fact="0.3339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167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Parent5" refType="w" fact="0.167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Parent6" refType="w" fact="0"/>
              <dgm:constr type="t" for="ch" forName="Parent6" refType="h" fact="0"/>
              <dgm:constr type="w" for="ch" forName="Parent6" refType="w" fact="0.167"/>
              <dgm:constr type="h" for="ch" forName="Parent6" refType="h" fact="0.2095"/>
            </dgm:constrLst>
          </dgm:if>
          <dgm:else name="Name19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7" refType="w" fact="0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Child6" refType="w" fact="0.1432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Child5" refType="w" fact="0.2865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Child4" refType="w" fact="0.4297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Child3" refType="w" fact="0.5726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Child2" refType="w" fact="0.7147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Child1" refType="w" fact="0.8568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ChildAccent1" refType="w" fact="0.8568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Parent1" refType="w" fact="0.8568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7147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Parent2" refType="w" fact="0.7147"/>
              <dgm:constr type="t" for="ch" forName="Parent2" refType="h" fact="0.108"/>
              <dgm:constr type="w" for="ch" forName="Parent2" refType="w" fact="0.1425"/>
              <dgm:constr type="h" for="ch" forName="Parent2" refType="h" fact="0.1088"/>
              <dgm:constr type="l" for="ch" forName="ChildAccent3" refType="w" fact="0.5726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Parent3" refType="w" fact="0.5726"/>
              <dgm:constr type="t" for="ch" forName="Parent3" refType="h" fact="0.087"/>
              <dgm:constr type="w" for="ch" forName="Parent3" refType="w" fact="0.14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2865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Parent5" refType="w" fact="0.2865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1432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Parent6" refType="w" fact="0.1432"/>
              <dgm:constr type="t" for="ch" forName="Parent6" refType="h" fact="0.0217"/>
              <dgm:constr type="w" for="ch" forName="Parent6" refType="w" fact="0.1432"/>
              <dgm:constr type="h" for="ch" forName="Parent6" refType="h" fact="0.1958"/>
              <dgm:constr type="l" for="ch" forName="ChildAccent7" refType="w" fact="0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Parent7" refType="w" fact="0"/>
              <dgm:constr type="t" for="ch" forName="Parent7" refType="h" fact="0"/>
              <dgm:constr type="w" for="ch" forName="Parent7" refType="w" fact="0.1432"/>
              <dgm:constr type="h" for="ch" forName="Parent7" refType="h" fact="0.2175"/>
            </dgm:constrLst>
          </dgm:else>
        </dgm:choose>
      </dgm:else>
    </dgm:choose>
    <dgm:forEach name="wrapper" axis="self" ptType="parTrans">
      <dgm:forEach name="accentRepeat" axis="self">
        <dgm:layoutNode name="ChildAccent" styleLbl="alignImgPlace1">
          <dgm:alg type="sp"/>
          <dgm:choose name="Name20">
            <dgm:if name="Name21" axis="followSib" ptType="node" func="cnt" op="equ" val="0">
              <dgm:shape xmlns:r="http://schemas.openxmlformats.org/officeDocument/2006/relationships" type="wedgeRectCallout" r:blip="">
                <dgm:adjLst>
                  <dgm:adj idx="1" val="0"/>
                  <dgm:adj idx="2" val="0"/>
                </dgm:adjLst>
              </dgm:shape>
            </dgm:if>
            <dgm:else name="Name22">
              <dgm:choose name="Name23">
                <dgm:if name="Name24" axis="precedSib" ptType="node" func="cnt" op="equ" val="6">
                  <dgm:shape xmlns:r="http://schemas.openxmlformats.org/officeDocument/2006/relationships" type="wedgeRectCallout" r:blip="">
                    <dgm:adjLst>
                      <dgm:adj idx="1" val="0"/>
                      <dgm:adj idx="2" val="0"/>
                    </dgm:adjLst>
                  </dgm:shape>
                </dgm:if>
                <dgm:else name="Name25">
                  <dgm:choose name="Name26">
                    <dgm:if name="Name27" func="var" arg="dir" op="equ" val="norm">
                      <dgm:shape xmlns:r="http://schemas.openxmlformats.org/officeDocument/2006/relationships" type="wedgeRectCallout" r:blip="">
                        <dgm:adjLst>
                          <dgm:adj idx="1" val="0.625"/>
                          <dgm:adj idx="2" val="0.2083"/>
                        </dgm:adjLst>
                      </dgm:shape>
                    </dgm:if>
                    <dgm:else name="Name28">
                      <dgm:shape xmlns:r="http://schemas.openxmlformats.org/officeDocument/2006/relationships" type="wedgeRectCallout" r:blip="">
                        <dgm:adjLst>
                          <dgm:adj idx="1" val="-0.625"/>
                          <dgm:adj idx="2" val="0.2083"/>
                        </dgm:adjLst>
                      </dgm:shape>
                    </dgm:else>
                  </dgm:choose>
                </dgm:else>
              </dgm:choose>
            </dgm:else>
          </dgm:choose>
          <dgm:presOf axis="des" ptType="node"/>
        </dgm:layoutNode>
      </dgm:forEach>
    </dgm:forEach>
    <dgm:forEach name="Name29" axis="ch" ptType="node" st="7" cnt="1">
      <dgm:layoutNode name="ChildAccent7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7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7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4" axis="ch" ptType="node" st="6" cnt="1">
      <dgm:layoutNode name="Child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Child6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6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9" axis="ch" ptType="node" st="5" cnt="1">
      <dgm:layoutNode name="Child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  <dgm:layoutNode name="Child5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5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4" axis="ch" ptType="node" st="4" cnt="1">
      <dgm:layoutNode name="ChildAccent4">
        <dgm:alg type="sp"/>
        <dgm:shape xmlns:r="http://schemas.openxmlformats.org/officeDocument/2006/relationships" r:blip="">
          <dgm:adjLst/>
        </dgm:shape>
        <dgm:presOf/>
        <dgm:constrLst/>
        <dgm:forEach name="Name45" ref="accent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4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9" axis="ch" ptType="node" st="3" cnt="1">
      <dgm:layoutNode name="ChildAccent3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Child3" styleLbl="revTx">
        <dgm:varLst>
          <dgm:chMax val="0"/>
          <dgm:chPref val="0"/>
          <dgm:bulletEnabled val="1"/>
        </dgm:varLst>
        <dgm:choose name="Name51">
          <dgm:if name="Name5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3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4" axis="ch" ptType="node" st="2" cnt="1">
      <dgm:layoutNode name="ChildAccent2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  <dgm:layoutNode name="Child2" styleLbl="revTx">
        <dgm:varLst>
          <dgm:chMax val="0"/>
          <dgm:chPref val="0"/>
          <dgm:bulletEnabled val="1"/>
        </dgm:varLst>
        <dgm:choose name="Name56">
          <dgm:if name="Name5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2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9" axis="ch" ptType="node" cnt="1">
      <dgm:layoutNode name="ChildAccent1">
        <dgm:alg type="sp"/>
        <dgm:shape xmlns:r="http://schemas.openxmlformats.org/officeDocument/2006/relationships" r:blip="">
          <dgm:adjLst/>
        </dgm:shape>
        <dgm:presOf/>
        <dgm:constrLst/>
        <dgm:forEach name="Name60" ref="accentRepeat"/>
      </dgm:layoutNode>
      <dgm:layoutNode name="Child1" styleLbl="revTx">
        <dgm:varLst>
          <dgm:chMax val="0"/>
          <dgm:chPref val="0"/>
          <dgm:bulletEnabled val="1"/>
        </dgm:varLst>
        <dgm:choose name="Name61">
          <dgm:if name="Name6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6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1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22D061-5C6E-4356-94CB-95A0540AD120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5594E-49B8-4D6F-976E-47E35F211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72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5594E-49B8-4D6F-976E-47E35F2111C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3563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598E34-06C9-4575-BF79-5E5F5BE1677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515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7511C-EA28-4CD0-9A91-779D8D988C4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671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75AA24-DACC-4E88-AC38-A5808338F778}" type="slidenum">
              <a:rPr lang="en-US"/>
              <a:pPr/>
              <a:t>20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1064" indent="-231064">
              <a:lnSpc>
                <a:spcPct val="80000"/>
              </a:lnSpc>
            </a:pPr>
            <a:r>
              <a:rPr lang="en-US" sz="1000" b="1" dirty="0"/>
              <a:t>15 min</a:t>
            </a:r>
          </a:p>
          <a:p>
            <a:pPr marL="231064" indent="-231064">
              <a:lnSpc>
                <a:spcPct val="80000"/>
              </a:lnSpc>
            </a:pPr>
            <a:r>
              <a:rPr lang="en-US" sz="1000" b="1" dirty="0"/>
              <a:t>Using this PowerPoint break timer</a:t>
            </a:r>
          </a:p>
          <a:p>
            <a:pPr marL="231064" indent="-231064">
              <a:lnSpc>
                <a:spcPct val="80000"/>
              </a:lnSpc>
            </a:pPr>
            <a:endParaRPr lang="en-US" sz="1000" b="1" dirty="0"/>
          </a:p>
          <a:p>
            <a:pPr marL="231064" indent="-231064">
              <a:lnSpc>
                <a:spcPct val="80000"/>
              </a:lnSpc>
            </a:pPr>
            <a:r>
              <a:rPr lang="en-US" sz="1000" dirty="0"/>
              <a:t>This PowerPoint slide uses images, custom animation, and timing to provide a countdown timer that you can use in any presentation. When you open the template, you’ll notice that the timer is set at 00:00. However, when you start the slide show, the timer will start at the correct time and count down by 1-minute intervals until it gets to 1 minute. At that point, it will count down in two 30-seconds intervals to 00:00.</a:t>
            </a:r>
          </a:p>
          <a:p>
            <a:pPr marL="231064" indent="-231064">
              <a:lnSpc>
                <a:spcPct val="80000"/>
              </a:lnSpc>
            </a:pPr>
            <a:endParaRPr lang="en-US" sz="1000" dirty="0"/>
          </a:p>
          <a:p>
            <a:pPr marL="231064" indent="-231064">
              <a:lnSpc>
                <a:spcPct val="80000"/>
              </a:lnSpc>
            </a:pPr>
            <a:r>
              <a:rPr lang="en-US" sz="1000" b="1" dirty="0"/>
              <a:t>To insert this slide into your presentation </a:t>
            </a:r>
          </a:p>
          <a:p>
            <a:pPr marL="231064" indent="-231064">
              <a:lnSpc>
                <a:spcPct val="80000"/>
              </a:lnSpc>
            </a:pPr>
            <a:endParaRPr lang="en-US" sz="1000" b="1" dirty="0"/>
          </a:p>
          <a:p>
            <a:pPr marL="231064" indent="-231064">
              <a:buFontTx/>
              <a:buAutoNum type="arabicPeriod"/>
            </a:pPr>
            <a:r>
              <a:rPr lang="en-US" dirty="0"/>
              <a:t>Save this template as a presentation (.</a:t>
            </a:r>
            <a:r>
              <a:rPr lang="en-US" dirty="0" err="1"/>
              <a:t>ppt</a:t>
            </a:r>
            <a:r>
              <a:rPr lang="en-US" dirty="0"/>
              <a:t> file) on your computer. </a:t>
            </a:r>
          </a:p>
          <a:p>
            <a:pPr marL="231064" indent="-231064">
              <a:buFontTx/>
              <a:buAutoNum type="arabicPeriod"/>
            </a:pPr>
            <a:r>
              <a:rPr lang="en-US" dirty="0"/>
              <a:t>Open the presentation that will contain the timer. </a:t>
            </a:r>
          </a:p>
          <a:p>
            <a:pPr marL="231064" indent="-231064">
              <a:buFontTx/>
              <a:buAutoNum type="arabicPeriod"/>
            </a:pPr>
            <a:r>
              <a:rPr lang="en-US" dirty="0"/>
              <a:t>On the </a:t>
            </a:r>
            <a:r>
              <a:rPr lang="en-US" b="1" dirty="0"/>
              <a:t>Slides</a:t>
            </a:r>
            <a:r>
              <a:rPr lang="en-US" dirty="0"/>
              <a:t> tab, place your insertion point after the slide that will precede the timer. (Make sure you don't select a slide. Your insertion point should be between the slides.) </a:t>
            </a:r>
          </a:p>
          <a:p>
            <a:pPr marL="231064" indent="-231064">
              <a:buFontTx/>
              <a:buAutoNum type="arabicPeriod"/>
            </a:pPr>
            <a:r>
              <a:rPr lang="en-US" dirty="0"/>
              <a:t>On the </a:t>
            </a:r>
            <a:r>
              <a:rPr lang="en-US" b="1" dirty="0"/>
              <a:t>Insert</a:t>
            </a:r>
            <a:r>
              <a:rPr lang="en-US" dirty="0"/>
              <a:t> menu, click </a:t>
            </a:r>
            <a:r>
              <a:rPr lang="en-US" b="1" dirty="0"/>
              <a:t>Slides from Files</a:t>
            </a:r>
            <a:r>
              <a:rPr lang="en-US" dirty="0"/>
              <a:t>. </a:t>
            </a:r>
          </a:p>
          <a:p>
            <a:pPr marL="231064" indent="-231064">
              <a:buFontTx/>
              <a:buAutoNum type="arabicPeriod"/>
            </a:pPr>
            <a:r>
              <a:rPr lang="en-US" dirty="0"/>
              <a:t>In the </a:t>
            </a:r>
            <a:r>
              <a:rPr lang="en-US" b="1" dirty="0"/>
              <a:t>Slide Finder</a:t>
            </a:r>
            <a:r>
              <a:rPr lang="en-US" dirty="0"/>
              <a:t> dialog box, click the </a:t>
            </a:r>
            <a:r>
              <a:rPr lang="en-US" b="1" dirty="0"/>
              <a:t>Find Presentation</a:t>
            </a:r>
            <a:r>
              <a:rPr lang="en-US" dirty="0"/>
              <a:t> tab. </a:t>
            </a:r>
          </a:p>
          <a:p>
            <a:pPr marL="231064" indent="-231064">
              <a:buFontTx/>
              <a:buAutoNum type="arabicPeriod"/>
            </a:pPr>
            <a:r>
              <a:rPr lang="en-US" dirty="0"/>
              <a:t>Click </a:t>
            </a:r>
            <a:r>
              <a:rPr lang="en-US" b="1" dirty="0"/>
              <a:t>Browse</a:t>
            </a:r>
            <a:r>
              <a:rPr lang="en-US" dirty="0"/>
              <a:t>, locate and select the timer presentation, and then click </a:t>
            </a:r>
            <a:r>
              <a:rPr lang="en-US" b="1" dirty="0"/>
              <a:t>Open</a:t>
            </a:r>
            <a:r>
              <a:rPr lang="en-US" dirty="0"/>
              <a:t>. </a:t>
            </a:r>
          </a:p>
          <a:p>
            <a:pPr marL="231064" indent="-231064">
              <a:buFontTx/>
              <a:buAutoNum type="arabicPeriod"/>
            </a:pPr>
            <a:r>
              <a:rPr lang="en-US" dirty="0"/>
              <a:t>In the </a:t>
            </a:r>
            <a:r>
              <a:rPr lang="en-US" b="1" dirty="0"/>
              <a:t>Slides from Files</a:t>
            </a:r>
            <a:r>
              <a:rPr lang="en-US" dirty="0"/>
              <a:t> dialog box, select the timer slide. </a:t>
            </a:r>
          </a:p>
          <a:p>
            <a:pPr marL="231064" indent="-231064">
              <a:buFontTx/>
              <a:buAutoNum type="arabicPeriod"/>
            </a:pPr>
            <a:r>
              <a:rPr lang="en-US" dirty="0"/>
              <a:t>Select the </a:t>
            </a:r>
            <a:r>
              <a:rPr lang="en-US" b="1" dirty="0"/>
              <a:t>Keep source formatting</a:t>
            </a:r>
            <a:r>
              <a:rPr lang="en-US" dirty="0"/>
              <a:t> check box. If you do not select this check box, the copied slide will inherit the design of the slide that precedes it in the presentation. </a:t>
            </a:r>
          </a:p>
          <a:p>
            <a:pPr marL="231064" indent="-231064">
              <a:buFontTx/>
              <a:buAutoNum type="arabicPeriod"/>
            </a:pPr>
            <a:r>
              <a:rPr lang="en-US" dirty="0"/>
              <a:t>Click </a:t>
            </a:r>
            <a:r>
              <a:rPr lang="en-US" b="1" dirty="0"/>
              <a:t>Insert</a:t>
            </a:r>
            <a:r>
              <a:rPr lang="en-US" dirty="0"/>
              <a:t>. </a:t>
            </a:r>
          </a:p>
          <a:p>
            <a:pPr marL="231064" indent="-231064">
              <a:buFontTx/>
              <a:buAutoNum type="arabicPeriod"/>
            </a:pPr>
            <a:r>
              <a:rPr lang="en-US" dirty="0"/>
              <a:t>Click </a:t>
            </a:r>
            <a:r>
              <a:rPr lang="en-US" b="1" dirty="0"/>
              <a:t>Close</a:t>
            </a:r>
            <a:r>
              <a:rPr lang="en-US" dirty="0"/>
              <a:t>.</a:t>
            </a:r>
            <a:endParaRPr lang="en-US" sz="1000" dirty="0"/>
          </a:p>
          <a:p>
            <a:pPr marL="231064" indent="-231064">
              <a:lnSpc>
                <a:spcPct val="80000"/>
              </a:lnSpc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977383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5594E-49B8-4D6F-976E-47E35F2111C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420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5594E-49B8-4D6F-976E-47E35F2111C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286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5594E-49B8-4D6F-976E-47E35F2111C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232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7511C-EA28-4CD0-9A91-779D8D988C4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6859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598E34-06C9-4575-BF79-5E5F5BE1677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19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598E34-06C9-4575-BF79-5E5F5BE16779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6539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598E34-06C9-4575-BF79-5E5F5BE1677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5074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598E34-06C9-4575-BF79-5E5F5BE1677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030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76399"/>
            <a:ext cx="6400800" cy="16002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52401" y="152400"/>
            <a:ext cx="8839200" cy="6553200"/>
          </a:xfrm>
          <a:prstGeom prst="rect">
            <a:avLst/>
          </a:prstGeom>
          <a:noFill/>
          <a:ln w="9525" cmpd="sng">
            <a:gradFill flip="none" rotWithShape="1">
              <a:gsLst>
                <a:gs pos="23000">
                  <a:srgbClr val="5BAC35"/>
                </a:gs>
                <a:gs pos="100000">
                  <a:srgbClr val="FF0000"/>
                </a:gs>
                <a:gs pos="59000">
                  <a:srgbClr val="FFFF00"/>
                </a:gs>
              </a:gsLst>
              <a:lin ang="16200000" scaled="0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496" y="3810000"/>
            <a:ext cx="4412107" cy="1739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216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" y="6400800"/>
            <a:ext cx="8229600" cy="0"/>
          </a:xfrm>
          <a:prstGeom prst="line">
            <a:avLst/>
          </a:prstGeom>
          <a:ln w="9525" cmpd="sng">
            <a:gradFill flip="none" rotWithShape="1">
              <a:gsLst>
                <a:gs pos="0">
                  <a:srgbClr val="5BAC35"/>
                </a:gs>
                <a:gs pos="100000">
                  <a:srgbClr val="FF0000"/>
                </a:gs>
                <a:gs pos="50000">
                  <a:srgbClr val="FFFF00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3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403" y="6126163"/>
            <a:ext cx="407194" cy="630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7778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solidFill>
            <a:srgbClr val="181DE8"/>
          </a:solidFill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6400800"/>
            <a:ext cx="8229600" cy="0"/>
          </a:xfrm>
          <a:prstGeom prst="line">
            <a:avLst/>
          </a:prstGeom>
          <a:ln w="9525" cmpd="sng">
            <a:gradFill flip="none" rotWithShape="1">
              <a:gsLst>
                <a:gs pos="0">
                  <a:srgbClr val="5BAC35"/>
                </a:gs>
                <a:gs pos="100000">
                  <a:srgbClr val="FF0000"/>
                </a:gs>
                <a:gs pos="50000">
                  <a:srgbClr val="FFFF00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7" name="Picture 3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403" y="6126163"/>
            <a:ext cx="407194" cy="630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9573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>
          <a:solidFill>
            <a:srgbClr val="181DE8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Rectangle 6"/>
          <p:cNvSpPr>
            <a:spLocks noGrp="1"/>
          </p:cNvSpPr>
          <p:nvPr>
            <p:ph type="dt" sz="half" idx="10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  <a:extLst/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6400800"/>
            <a:ext cx="8229600" cy="0"/>
          </a:xfrm>
          <a:prstGeom prst="line">
            <a:avLst/>
          </a:prstGeom>
          <a:ln w="9525" cmpd="sng">
            <a:gradFill flip="none" rotWithShape="1">
              <a:gsLst>
                <a:gs pos="0">
                  <a:srgbClr val="5BAC35"/>
                </a:gs>
                <a:gs pos="100000">
                  <a:srgbClr val="FF0000"/>
                </a:gs>
                <a:gs pos="50000">
                  <a:srgbClr val="FFFF00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3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403" y="6126163"/>
            <a:ext cx="407194" cy="630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7698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52401" y="152400"/>
            <a:ext cx="8839200" cy="6553200"/>
          </a:xfrm>
          <a:prstGeom prst="rect">
            <a:avLst/>
          </a:prstGeom>
          <a:noFill/>
          <a:ln w="9525" cmpd="sng">
            <a:gradFill flip="none" rotWithShape="1">
              <a:gsLst>
                <a:gs pos="23000">
                  <a:srgbClr val="5BAC35"/>
                </a:gs>
                <a:gs pos="100000">
                  <a:srgbClr val="FF0000"/>
                </a:gs>
                <a:gs pos="59000">
                  <a:srgbClr val="FFFF00"/>
                </a:gs>
              </a:gsLst>
              <a:lin ang="16200000" scaled="0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496" y="3810000"/>
            <a:ext cx="4412107" cy="1739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416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181DE8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505153"/>
                </a:solidFill>
              </a:defRPr>
            </a:lvl1pPr>
            <a:lvl2pPr>
              <a:defRPr>
                <a:solidFill>
                  <a:srgbClr val="505153"/>
                </a:solidFill>
              </a:defRPr>
            </a:lvl2pPr>
            <a:lvl3pPr>
              <a:defRPr>
                <a:solidFill>
                  <a:srgbClr val="505153"/>
                </a:solidFill>
              </a:defRPr>
            </a:lvl3pPr>
            <a:lvl4pPr>
              <a:defRPr>
                <a:solidFill>
                  <a:srgbClr val="505153"/>
                </a:solidFill>
              </a:defRPr>
            </a:lvl4pPr>
            <a:lvl5pPr>
              <a:defRPr>
                <a:solidFill>
                  <a:srgbClr val="50515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457200" y="6400800"/>
            <a:ext cx="8229600" cy="0"/>
          </a:xfrm>
          <a:prstGeom prst="line">
            <a:avLst/>
          </a:prstGeom>
          <a:ln w="9525" cmpd="sng">
            <a:gradFill flip="none" rotWithShape="1">
              <a:gsLst>
                <a:gs pos="0">
                  <a:srgbClr val="5BAC35"/>
                </a:gs>
                <a:gs pos="100000">
                  <a:srgbClr val="FF0000"/>
                </a:gs>
                <a:gs pos="50000">
                  <a:srgbClr val="FFFF00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Picture 3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403" y="6126163"/>
            <a:ext cx="407194" cy="630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6444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52401" y="152400"/>
            <a:ext cx="8839200" cy="6553200"/>
          </a:xfrm>
          <a:prstGeom prst="rect">
            <a:avLst/>
          </a:prstGeom>
          <a:noFill/>
          <a:ln w="9525" cmpd="sng">
            <a:gradFill flip="none" rotWithShape="1">
              <a:gsLst>
                <a:gs pos="23000">
                  <a:srgbClr val="5BAC35"/>
                </a:gs>
                <a:gs pos="100000">
                  <a:srgbClr val="FF0000"/>
                </a:gs>
                <a:gs pos="59000">
                  <a:srgbClr val="FFFF00"/>
                </a:gs>
              </a:gsLst>
              <a:lin ang="16200000" scaled="0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496" y="762000"/>
            <a:ext cx="4412107" cy="1739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88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81DE8"/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457200" y="6400800"/>
            <a:ext cx="8229600" cy="0"/>
          </a:xfrm>
          <a:prstGeom prst="line">
            <a:avLst/>
          </a:prstGeom>
          <a:ln w="9525" cmpd="sng">
            <a:gradFill flip="none" rotWithShape="1">
              <a:gsLst>
                <a:gs pos="0">
                  <a:srgbClr val="5BAC35"/>
                </a:gs>
                <a:gs pos="100000">
                  <a:srgbClr val="FF0000"/>
                </a:gs>
                <a:gs pos="50000">
                  <a:srgbClr val="FFFF00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Picture 3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403" y="6126163"/>
            <a:ext cx="407194" cy="630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7580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81DE8"/>
          </a:solidFill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457200" y="6400800"/>
            <a:ext cx="8229600" cy="0"/>
          </a:xfrm>
          <a:prstGeom prst="line">
            <a:avLst/>
          </a:prstGeom>
          <a:ln w="9525" cmpd="sng">
            <a:gradFill flip="none" rotWithShape="1">
              <a:gsLst>
                <a:gs pos="0">
                  <a:srgbClr val="5BAC35"/>
                </a:gs>
                <a:gs pos="100000">
                  <a:srgbClr val="FF0000"/>
                </a:gs>
                <a:gs pos="50000">
                  <a:srgbClr val="FFFF00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3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403" y="6126163"/>
            <a:ext cx="407194" cy="630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105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81DE8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457200" y="6400800"/>
            <a:ext cx="8229600" cy="0"/>
          </a:xfrm>
          <a:prstGeom prst="line">
            <a:avLst/>
          </a:prstGeom>
          <a:ln w="9525" cmpd="sng">
            <a:gradFill flip="none" rotWithShape="1">
              <a:gsLst>
                <a:gs pos="0">
                  <a:srgbClr val="5BAC35"/>
                </a:gs>
                <a:gs pos="100000">
                  <a:srgbClr val="FF0000"/>
                </a:gs>
                <a:gs pos="50000">
                  <a:srgbClr val="FFFF00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3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403" y="6126163"/>
            <a:ext cx="407194" cy="630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668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>
            <a:off x="457200" y="6400800"/>
            <a:ext cx="8229600" cy="0"/>
          </a:xfrm>
          <a:prstGeom prst="line">
            <a:avLst/>
          </a:prstGeom>
          <a:ln w="9525" cmpd="sng">
            <a:gradFill flip="none" rotWithShape="1">
              <a:gsLst>
                <a:gs pos="0">
                  <a:srgbClr val="5BAC35"/>
                </a:gs>
                <a:gs pos="100000">
                  <a:srgbClr val="FF0000"/>
                </a:gs>
                <a:gs pos="50000">
                  <a:srgbClr val="FFFF00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3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403" y="6126163"/>
            <a:ext cx="407194" cy="630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2302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solidFill>
            <a:srgbClr val="181DE8"/>
          </a:solidFill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457200" y="6400800"/>
            <a:ext cx="8229600" cy="0"/>
          </a:xfrm>
          <a:prstGeom prst="line">
            <a:avLst/>
          </a:prstGeom>
          <a:ln w="9525" cmpd="sng">
            <a:gradFill flip="none" rotWithShape="1">
              <a:gsLst>
                <a:gs pos="0">
                  <a:srgbClr val="5BAC35"/>
                </a:gs>
                <a:gs pos="100000">
                  <a:srgbClr val="FF0000"/>
                </a:gs>
                <a:gs pos="50000">
                  <a:srgbClr val="FFFF00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3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403" y="6126163"/>
            <a:ext cx="407194" cy="630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6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solidFill>
            <a:srgbClr val="181DE8"/>
          </a:solidFill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457200" y="6400800"/>
            <a:ext cx="8229600" cy="0"/>
          </a:xfrm>
          <a:prstGeom prst="line">
            <a:avLst/>
          </a:prstGeom>
          <a:ln w="9525" cmpd="sng">
            <a:gradFill flip="none" rotWithShape="1">
              <a:gsLst>
                <a:gs pos="0">
                  <a:srgbClr val="5BAC35"/>
                </a:gs>
                <a:gs pos="100000">
                  <a:srgbClr val="FF0000"/>
                </a:gs>
                <a:gs pos="50000">
                  <a:srgbClr val="FFFF00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3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403" y="6126163"/>
            <a:ext cx="407194" cy="630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0142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181DE8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612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Times New Roman"/>
          <a:ea typeface="+mj-ea"/>
          <a:cs typeface="Times New Roman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18.jpeg"/><Relationship Id="rId4" Type="http://schemas.openxmlformats.org/officeDocument/2006/relationships/diagramLayout" Target="../diagrams/layout2.xml"/><Relationship Id="rId9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18" Type="http://schemas.openxmlformats.org/officeDocument/2006/relationships/image" Target="../media/image3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17" Type="http://schemas.openxmlformats.org/officeDocument/2006/relationships/image" Target="../media/image33.png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32.png"/><Relationship Id="rId20" Type="http://schemas.openxmlformats.org/officeDocument/2006/relationships/image" Target="../media/image3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5" Type="http://schemas.openxmlformats.org/officeDocument/2006/relationships/image" Target="../media/image31.png"/><Relationship Id="rId10" Type="http://schemas.openxmlformats.org/officeDocument/2006/relationships/image" Target="../media/image26.png"/><Relationship Id="rId19" Type="http://schemas.openxmlformats.org/officeDocument/2006/relationships/image" Target="../media/image35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Low-Intensity Strategies: </a:t>
            </a:r>
            <a:br>
              <a:rPr lang="en-US" sz="3600" b="1" dirty="0" smtClean="0"/>
            </a:br>
            <a:r>
              <a:rPr lang="en-US" sz="3600" b="1" dirty="0" smtClean="0"/>
              <a:t>Using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br>
              <a:rPr lang="en-US" sz="3600" b="1" dirty="0" smtClean="0">
                <a:solidFill>
                  <a:srgbClr val="00B050"/>
                </a:solidFill>
              </a:rPr>
            </a:br>
            <a:r>
              <a:rPr lang="en-US" sz="3600" dirty="0" smtClean="0">
                <a:solidFill>
                  <a:srgbClr val="181DE8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Active Supervision</a:t>
            </a:r>
            <a:r>
              <a:rPr lang="en-US" sz="3600" dirty="0" smtClean="0">
                <a:solidFill>
                  <a:schemeClr val="accent3"/>
                </a:solidFill>
                <a:effectLst>
                  <a:glow rad="127000">
                    <a:schemeClr val="tx1"/>
                  </a:glow>
                </a:effectLst>
              </a:rPr>
              <a:t/>
            </a:r>
            <a:br>
              <a:rPr lang="en-US" sz="3600" dirty="0" smtClean="0">
                <a:solidFill>
                  <a:schemeClr val="accent3"/>
                </a:solidFill>
                <a:effectLst>
                  <a:glow rad="127000">
                    <a:schemeClr val="tx1"/>
                  </a:glow>
                </a:effectLst>
              </a:rPr>
            </a:br>
            <a:r>
              <a:rPr lang="en-US" sz="3600" b="1" dirty="0" smtClean="0"/>
              <a:t>to Support Instruction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324562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I implement active supervision in my classroom?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93222" y="6469981"/>
            <a:ext cx="60393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(Lane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Menzies, Ennis, &amp; Oakes, 2015)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495597" y="1608026"/>
            <a:ext cx="8152806" cy="4419905"/>
            <a:chOff x="570910" y="1608026"/>
            <a:chExt cx="8152806" cy="4419905"/>
          </a:xfrm>
        </p:grpSpPr>
        <p:sp>
          <p:nvSpPr>
            <p:cNvPr id="5" name="Rounded Rectangle 4"/>
            <p:cNvSpPr/>
            <p:nvPr/>
          </p:nvSpPr>
          <p:spPr>
            <a:xfrm>
              <a:off x="2322916" y="1666610"/>
              <a:ext cx="6400800" cy="9144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ctr">
                <a:defRPr/>
              </a:pPr>
              <a:r>
                <a:rPr lang="en-US" dirty="0"/>
                <a:t>Signal your awareness of students’ actions through proximity, prompts, and </a:t>
              </a:r>
              <a:r>
                <a:rPr lang="en-US" dirty="0" smtClean="0"/>
                <a:t>non-verbal </a:t>
              </a:r>
              <a:r>
                <a:rPr lang="en-US" dirty="0"/>
                <a:t>communication.</a:t>
              </a:r>
              <a:endParaRPr lang="en-US" sz="2000" b="1" dirty="0">
                <a:solidFill>
                  <a:schemeClr val="bg1"/>
                </a:solidFill>
                <a:ea typeface="ＭＳ Ｐゴシック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2322916" y="2843383"/>
              <a:ext cx="6400800" cy="9144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ctr">
                <a:defRPr/>
              </a:pPr>
              <a:r>
                <a:rPr lang="en-US" dirty="0"/>
                <a:t>Manage infractions and off-task behavior efficiently: privately, </a:t>
              </a:r>
              <a:r>
                <a:rPr lang="en-US" dirty="0" smtClean="0"/>
                <a:t>in a businesslike way, </a:t>
              </a:r>
              <a:r>
                <a:rPr lang="en-US" dirty="0"/>
                <a:t>and with opportunities for positive interactions.</a:t>
              </a:r>
              <a:endParaRPr lang="en-US" sz="2000" dirty="0">
                <a:solidFill>
                  <a:schemeClr val="bg1"/>
                </a:solidFill>
                <a:ea typeface="ＭＳ Ｐゴシック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2322916" y="3982912"/>
              <a:ext cx="6400800" cy="9144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ctr">
                <a:defRPr/>
              </a:pPr>
              <a:r>
                <a:rPr lang="en-US" dirty="0"/>
                <a:t>At appropriate intervals and at the end of the activity or transition, reinforce students’ good behavior with positive comments and gestures.</a:t>
              </a:r>
              <a:endParaRPr lang="en-US" sz="2400" b="1" dirty="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2322916" y="5092189"/>
              <a:ext cx="6400800" cy="9144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ctr">
                <a:defRPr/>
              </a:pPr>
              <a:r>
                <a:rPr lang="en-US" dirty="0"/>
                <a:t>Provide the students with an opportunity to give feedback.</a:t>
              </a:r>
              <a:endParaRPr lang="en-US" sz="2400" b="1" dirty="0"/>
            </a:p>
          </p:txBody>
        </p:sp>
        <p:sp>
          <p:nvSpPr>
            <p:cNvPr id="10" name="Rounded Rectangle 9"/>
            <p:cNvSpPr>
              <a:spLocks noChangeArrowheads="1"/>
            </p:cNvSpPr>
            <p:nvPr/>
          </p:nvSpPr>
          <p:spPr bwMode="auto">
            <a:xfrm>
              <a:off x="570910" y="2791789"/>
              <a:ext cx="1865630" cy="1017588"/>
            </a:xfrm>
            <a:prstGeom prst="roundRect">
              <a:avLst>
                <a:gd name="adj" fmla="val 16667"/>
              </a:avLst>
            </a:prstGeom>
            <a:solidFill>
              <a:srgbClr val="181DE8"/>
            </a:solidFill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 smtClean="0">
                  <a:solidFill>
                    <a:schemeClr val="bg1"/>
                  </a:solidFill>
                  <a:latin typeface="+mn-lt"/>
                  <a:ea typeface="+mn-ea"/>
                </a:rPr>
                <a:t>Step 6</a:t>
              </a:r>
              <a:endParaRPr lang="en-US" sz="3200" dirty="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sp>
          <p:nvSpPr>
            <p:cNvPr id="11" name="Rounded Rectangle 10"/>
            <p:cNvSpPr>
              <a:spLocks noChangeArrowheads="1"/>
            </p:cNvSpPr>
            <p:nvPr/>
          </p:nvSpPr>
          <p:spPr bwMode="auto">
            <a:xfrm>
              <a:off x="570910" y="3961571"/>
              <a:ext cx="1865630" cy="957083"/>
            </a:xfrm>
            <a:prstGeom prst="roundRect">
              <a:avLst>
                <a:gd name="adj" fmla="val 16667"/>
              </a:avLst>
            </a:prstGeom>
            <a:solidFill>
              <a:srgbClr val="181DE8"/>
            </a:solidFill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 smtClean="0">
                  <a:solidFill>
                    <a:schemeClr val="bg1"/>
                  </a:solidFill>
                  <a:latin typeface="+mn-lt"/>
                  <a:ea typeface="+mn-ea"/>
                </a:rPr>
                <a:t>Step 7</a:t>
              </a:r>
              <a:endParaRPr lang="en-US" sz="3200" dirty="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sp>
          <p:nvSpPr>
            <p:cNvPr id="13" name="Rounded Rectangle 12"/>
            <p:cNvSpPr>
              <a:spLocks noChangeArrowheads="1"/>
            </p:cNvSpPr>
            <p:nvPr/>
          </p:nvSpPr>
          <p:spPr bwMode="auto">
            <a:xfrm>
              <a:off x="570910" y="1608026"/>
              <a:ext cx="1865630" cy="1031569"/>
            </a:xfrm>
            <a:prstGeom prst="roundRect">
              <a:avLst>
                <a:gd name="adj" fmla="val 16667"/>
              </a:avLst>
            </a:prstGeom>
            <a:solidFill>
              <a:srgbClr val="181DE8"/>
            </a:solidFill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 smtClean="0">
                  <a:solidFill>
                    <a:schemeClr val="bg1"/>
                  </a:solidFill>
                </a:rPr>
                <a:t>Step 5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3" name="Rounded Rectangle 22"/>
            <p:cNvSpPr>
              <a:spLocks noChangeArrowheads="1"/>
            </p:cNvSpPr>
            <p:nvPr/>
          </p:nvSpPr>
          <p:spPr bwMode="auto">
            <a:xfrm>
              <a:off x="570910" y="5070848"/>
              <a:ext cx="1865630" cy="957083"/>
            </a:xfrm>
            <a:prstGeom prst="roundRect">
              <a:avLst>
                <a:gd name="adj" fmla="val 16667"/>
              </a:avLst>
            </a:prstGeom>
            <a:solidFill>
              <a:srgbClr val="181DE8"/>
            </a:solidFill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 smtClean="0">
                  <a:solidFill>
                    <a:schemeClr val="bg1"/>
                  </a:solidFill>
                  <a:latin typeface="+mn-lt"/>
                  <a:ea typeface="+mn-ea"/>
                </a:rPr>
                <a:t>Step 8</a:t>
              </a:r>
              <a:endParaRPr lang="en-US" sz="3200" dirty="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757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How do I increase Active Supervision</a:t>
            </a:r>
            <a:br>
              <a:rPr lang="en-US" sz="3200" dirty="0" smtClean="0"/>
            </a:br>
            <a:r>
              <a:rPr lang="en-US" sz="3200" dirty="0" smtClean="0"/>
              <a:t>in my classroom? Checklist for Success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4944127" y="5882382"/>
            <a:ext cx="60393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(Lane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Menzies, Ennis, &amp; Oakes, 2015)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027" y="1386237"/>
            <a:ext cx="3740616" cy="48753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ounded Rectangle 4"/>
          <p:cNvSpPr/>
          <p:nvPr/>
        </p:nvSpPr>
        <p:spPr>
          <a:xfrm>
            <a:off x="4210818" y="3988989"/>
            <a:ext cx="3487003" cy="8382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See </a:t>
            </a:r>
            <a:br>
              <a:rPr lang="en-US" sz="2000" dirty="0" smtClean="0"/>
            </a:br>
            <a:r>
              <a:rPr lang="en-US" sz="2000" dirty="0" smtClean="0"/>
              <a:t>“</a:t>
            </a:r>
            <a:r>
              <a:rPr lang="en-US" sz="2000" dirty="0"/>
              <a:t>A</a:t>
            </a:r>
            <a:r>
              <a:rPr lang="en-US" sz="2000" dirty="0" smtClean="0"/>
              <a:t>S Implementation Checklist”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2770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How well is it working?      </a:t>
            </a:r>
            <a:br>
              <a:rPr lang="en-US" smtClean="0"/>
            </a:br>
            <a:r>
              <a:rPr lang="en-US" smtClean="0"/>
              <a:t> Examining the Effects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3464369"/>
              </p:ext>
            </p:extLst>
          </p:nvPr>
        </p:nvGraphicFramePr>
        <p:xfrm>
          <a:off x="-79514" y="1549538"/>
          <a:ext cx="8607288" cy="4702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2" descr="C:\Users\Jessica\AppData\Local\Microsoft\Windows\Temporary Internet Files\Content.IE5\A3NIT4A9\MC900078711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10400" y="1524000"/>
            <a:ext cx="1905000" cy="462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0931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Ensuring the Strategy is in Place: Treatment Integrity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026" y="1417638"/>
            <a:ext cx="4041974" cy="52588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Content Placeholder 7"/>
          <p:cNvSpPr txBox="1">
            <a:spLocks/>
          </p:cNvSpPr>
          <p:nvPr/>
        </p:nvSpPr>
        <p:spPr>
          <a:xfrm>
            <a:off x="4115869" y="3349487"/>
            <a:ext cx="4213122" cy="121837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505153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505153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505153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505153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50515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See “</a:t>
            </a:r>
            <a:r>
              <a:rPr lang="en-US" sz="2000" dirty="0">
                <a:solidFill>
                  <a:schemeClr val="bg1"/>
                </a:solidFill>
              </a:rPr>
              <a:t>A</a:t>
            </a:r>
            <a:r>
              <a:rPr lang="en-US" sz="2000" dirty="0" smtClean="0">
                <a:solidFill>
                  <a:schemeClr val="bg1"/>
                </a:solidFill>
              </a:rPr>
              <a:t>S Treatment Integrity Checklist”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4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3572" y="1526832"/>
            <a:ext cx="3793228" cy="49065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1500792"/>
            <a:ext cx="3792747" cy="49325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Social Validity: What does the student think about it?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37610" y="3619610"/>
            <a:ext cx="3229553" cy="230832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Completed by the student(s) participating in the intervention at </a:t>
            </a:r>
            <a:r>
              <a:rPr lang="en-US" sz="2400" b="1" dirty="0"/>
              <a:t>two time points: </a:t>
            </a:r>
            <a:endParaRPr lang="en-US" sz="2400" b="1" dirty="0" smtClean="0"/>
          </a:p>
          <a:p>
            <a:pPr algn="ctr"/>
            <a:r>
              <a:rPr lang="en-US" sz="2400" b="1" dirty="0" smtClean="0"/>
              <a:t>Pre and Post Intervention</a:t>
            </a:r>
            <a:endParaRPr lang="en-US" sz="24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3299836" y="2624647"/>
            <a:ext cx="2705100" cy="88443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See “AS </a:t>
            </a:r>
            <a:r>
              <a:rPr lang="en-US" sz="1600" dirty="0">
                <a:solidFill>
                  <a:schemeClr val="bg1"/>
                </a:solidFill>
              </a:rPr>
              <a:t>Social Validity </a:t>
            </a:r>
            <a:r>
              <a:rPr lang="en-US" sz="1600" dirty="0" smtClean="0">
                <a:solidFill>
                  <a:schemeClr val="bg1"/>
                </a:solidFill>
              </a:rPr>
              <a:t>Student Survey”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 for Pre and Post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09852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3250" y="1510002"/>
            <a:ext cx="3814811" cy="49277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1510002"/>
            <a:ext cx="3841629" cy="49478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Social Validity: What does the teacher think about it?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80711" y="3340829"/>
            <a:ext cx="2705100" cy="267765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Completed by the teacher and/or parent participating in the intervention at two time points: pre and post intervention </a:t>
            </a:r>
            <a:endParaRPr lang="en-US" sz="24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3219450" y="2281896"/>
            <a:ext cx="2705100" cy="88443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See “Social </a:t>
            </a:r>
            <a:r>
              <a:rPr lang="en-US" sz="1600" dirty="0"/>
              <a:t>Validity </a:t>
            </a:r>
            <a:r>
              <a:rPr lang="en-US" sz="1600" dirty="0" smtClean="0"/>
              <a:t>Adapted-IRP15 Adult”</a:t>
            </a:r>
          </a:p>
          <a:p>
            <a:pPr algn="ctr"/>
            <a:r>
              <a:rPr lang="en-US" sz="1600" dirty="0"/>
              <a:t>for Pre and Post</a:t>
            </a:r>
          </a:p>
        </p:txBody>
      </p:sp>
    </p:spTree>
    <p:extLst>
      <p:ext uri="{BB962C8B-B14F-4D97-AF65-F5344CB8AC3E}">
        <p14:creationId xmlns:p14="http://schemas.microsoft.com/office/powerpoint/2010/main" val="116027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28587" y="76200"/>
            <a:ext cx="8886825" cy="804864"/>
          </a:xfrm>
        </p:spPr>
        <p:txBody>
          <a:bodyPr>
            <a:normAutofit/>
          </a:bodyPr>
          <a:lstStyle/>
          <a:p>
            <a:r>
              <a:rPr lang="en-US" dirty="0" smtClean="0"/>
              <a:t>Sample Elementary Grid Illustration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501066"/>
              </p:ext>
            </p:extLst>
          </p:nvPr>
        </p:nvGraphicFramePr>
        <p:xfrm>
          <a:off x="1" y="881064"/>
          <a:ext cx="9143999" cy="5599430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1232451">
                  <a:extLst>
                    <a:ext uri="{9D8B030D-6E8A-4147-A177-3AD203B41FA5}">
                      <a16:colId xmlns:a16="http://schemas.microsoft.com/office/drawing/2014/main" val="1196420709"/>
                    </a:ext>
                  </a:extLst>
                </a:gridCol>
                <a:gridCol w="2713383">
                  <a:extLst>
                    <a:ext uri="{9D8B030D-6E8A-4147-A177-3AD203B41FA5}">
                      <a16:colId xmlns:a16="http://schemas.microsoft.com/office/drawing/2014/main" val="3965093977"/>
                    </a:ext>
                  </a:extLst>
                </a:gridCol>
                <a:gridCol w="2295939">
                  <a:extLst>
                    <a:ext uri="{9D8B030D-6E8A-4147-A177-3AD203B41FA5}">
                      <a16:colId xmlns:a16="http://schemas.microsoft.com/office/drawing/2014/main" val="3453220619"/>
                    </a:ext>
                  </a:extLst>
                </a:gridCol>
                <a:gridCol w="1659835">
                  <a:extLst>
                    <a:ext uri="{9D8B030D-6E8A-4147-A177-3AD203B41FA5}">
                      <a16:colId xmlns:a16="http://schemas.microsoft.com/office/drawing/2014/main" val="1740844233"/>
                    </a:ext>
                  </a:extLst>
                </a:gridCol>
                <a:gridCol w="1242391">
                  <a:extLst>
                    <a:ext uri="{9D8B030D-6E8A-4147-A177-3AD203B41FA5}">
                      <a16:colId xmlns:a16="http://schemas.microsoft.com/office/drawing/2014/main" val="992671587"/>
                    </a:ext>
                  </a:extLst>
                </a:gridCol>
              </a:tblGrid>
              <a:tr h="4588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 dirty="0">
                          <a:effectLst/>
                        </a:rPr>
                        <a:t>Support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37" marR="6133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 dirty="0">
                          <a:effectLst/>
                        </a:rPr>
                        <a:t>Description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37" marR="6133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 dirty="0">
                          <a:effectLst/>
                        </a:rPr>
                        <a:t>School-wide Data: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 dirty="0">
                          <a:effectLst/>
                        </a:rPr>
                        <a:t>Entry Criteria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37" marR="6133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 dirty="0">
                          <a:effectLst/>
                        </a:rPr>
                        <a:t>Data to Monitor Progress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37" marR="6133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 dirty="0">
                          <a:effectLst/>
                        </a:rPr>
                        <a:t>Exit Criteria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 dirty="0">
                          <a:effectLst/>
                        </a:rPr>
                        <a:t> 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37" marR="61337" marT="0" marB="0"/>
                </a:tc>
                <a:extLst>
                  <a:ext uri="{0D108BD9-81ED-4DB2-BD59-A6C34878D82A}">
                    <a16:rowId xmlns:a16="http://schemas.microsoft.com/office/drawing/2014/main" val="2600819563"/>
                  </a:ext>
                </a:extLst>
              </a:tr>
              <a:tr h="4380039">
                <a:tc>
                  <a:txBody>
                    <a:bodyPr/>
                    <a:lstStyle/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Active Supervision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use of “specific and overt behaviors (scanning, escorting, interacting) designed to prevent problem behavior and promote rule-following behavior” (Colvin et al., 1997, p. 346).  Teacher may create behavior specific implementation plan in which the following distinct elements are incorporated (De Pry &amp; Sugai, 2002; Haydon &amp; Scott, 2008):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Established expectations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Frequent scanning of context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Positive interactions (verbal and nonverbal precorrections and prompts)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Reinforcement of desired behavior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When necessary, correction to help success.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985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One or more of the following: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85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85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Examples: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Percentage of students late to class at the onset of the school day exceeding 10% during a 2 week period</a:t>
                      </a:r>
                      <a:endParaRPr lang="en-US" sz="105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3+ ODRs earned during lunch for a 2 week period</a:t>
                      </a:r>
                      <a:endParaRPr lang="en-US" sz="105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More than 20% of students in a class are off task during center time for a 1 week period of time</a:t>
                      </a:r>
                      <a:endParaRPr lang="en-US" sz="105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More than 20% of students in a class exceed allotted time for transitions</a:t>
                      </a:r>
                      <a:endParaRPr lang="en-US" sz="105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985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Student Performance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95275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 on target behavior monitored 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 time arrival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 task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Time to transition  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85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Treatment Integrity</a:t>
                      </a: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Component checklist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Social Validity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Student- and teacher-completed surveys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lvl="0" indent="-2286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planned exit criteria; 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 procedure to remain in place for the balance of the school year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85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3079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15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28587" y="76200"/>
            <a:ext cx="8886825" cy="804864"/>
          </a:xfrm>
        </p:spPr>
        <p:txBody>
          <a:bodyPr>
            <a:normAutofit/>
          </a:bodyPr>
          <a:lstStyle/>
          <a:p>
            <a:r>
              <a:rPr lang="en-US" dirty="0" smtClean="0"/>
              <a:t>Sample Middle/ High </a:t>
            </a:r>
            <a:r>
              <a:rPr lang="en-US" dirty="0"/>
              <a:t>Grid Illustration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13839"/>
              </p:ext>
            </p:extLst>
          </p:nvPr>
        </p:nvGraphicFramePr>
        <p:xfrm>
          <a:off x="0" y="918845"/>
          <a:ext cx="9079708" cy="5435410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1192696">
                  <a:extLst>
                    <a:ext uri="{9D8B030D-6E8A-4147-A177-3AD203B41FA5}">
                      <a16:colId xmlns:a16="http://schemas.microsoft.com/office/drawing/2014/main" val="1676288890"/>
                    </a:ext>
                  </a:extLst>
                </a:gridCol>
                <a:gridCol w="2832652">
                  <a:extLst>
                    <a:ext uri="{9D8B030D-6E8A-4147-A177-3AD203B41FA5}">
                      <a16:colId xmlns:a16="http://schemas.microsoft.com/office/drawing/2014/main" val="2901735719"/>
                    </a:ext>
                  </a:extLst>
                </a:gridCol>
                <a:gridCol w="2206487">
                  <a:extLst>
                    <a:ext uri="{9D8B030D-6E8A-4147-A177-3AD203B41FA5}">
                      <a16:colId xmlns:a16="http://schemas.microsoft.com/office/drawing/2014/main" val="3714572950"/>
                    </a:ext>
                  </a:extLst>
                </a:gridCol>
                <a:gridCol w="1639956">
                  <a:extLst>
                    <a:ext uri="{9D8B030D-6E8A-4147-A177-3AD203B41FA5}">
                      <a16:colId xmlns:a16="http://schemas.microsoft.com/office/drawing/2014/main" val="2803496983"/>
                    </a:ext>
                  </a:extLst>
                </a:gridCol>
                <a:gridCol w="1207917">
                  <a:extLst>
                    <a:ext uri="{9D8B030D-6E8A-4147-A177-3AD203B41FA5}">
                      <a16:colId xmlns:a16="http://schemas.microsoft.com/office/drawing/2014/main" val="563602816"/>
                    </a:ext>
                  </a:extLst>
                </a:gridCol>
              </a:tblGrid>
              <a:tr h="4167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 dirty="0">
                          <a:effectLst/>
                        </a:rPr>
                        <a:t>Support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49" marR="64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 dirty="0">
                          <a:effectLst/>
                        </a:rPr>
                        <a:t>Description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49" marR="64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 dirty="0">
                          <a:effectLst/>
                        </a:rPr>
                        <a:t>School-wide Data:</a:t>
                      </a:r>
                    </a:p>
                    <a:p>
                      <a:pPr marL="0" marR="0" algn="ctr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 dirty="0">
                          <a:effectLst/>
                        </a:rPr>
                        <a:t>Entry Criteria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49" marR="64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 dirty="0">
                          <a:effectLst/>
                        </a:rPr>
                        <a:t>Data to Monitor Progress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49" marR="646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 dirty="0">
                          <a:effectLst/>
                        </a:rPr>
                        <a:t>Exit Criteria</a:t>
                      </a:r>
                    </a:p>
                    <a:p>
                      <a:pPr marL="0" marR="0" algn="ctr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400" dirty="0">
                          <a:effectLst/>
                        </a:rPr>
                        <a:t> 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49" marR="64649" marT="0" marB="0"/>
                </a:tc>
                <a:extLst>
                  <a:ext uri="{0D108BD9-81ED-4DB2-BD59-A6C34878D82A}">
                    <a16:rowId xmlns:a16="http://schemas.microsoft.com/office/drawing/2014/main" val="202239771"/>
                  </a:ext>
                </a:extLst>
              </a:tr>
              <a:tr h="4806770">
                <a:tc>
                  <a:txBody>
                    <a:bodyPr/>
                    <a:lstStyle/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Active Supervision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use of “specific and overt behaviors (scanning, escorting, interacting) designed to prevent problem behavior and promote rule-following behavior” (Colvin et al., 1997, p. 346).  Teacher may create behavior specific implementation plan in which the following distinct elements are incorporated (De Pry &amp; </a:t>
                      </a:r>
                      <a:r>
                        <a:rPr lang="en-US" sz="1400" kern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Sugai</a:t>
                      </a: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2002; Haydon &amp; Scott, 2008):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Established expectations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Frequent scanning of context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Positive interactions (verbal and nonverbal </a:t>
                      </a:r>
                      <a:r>
                        <a:rPr lang="en-US" sz="1400" kern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precorrections</a:t>
                      </a: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and prompts)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Reinforcement of desired </a:t>
                      </a:r>
                      <a:r>
                        <a:rPr lang="en-US" sz="1400" kern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behavior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400" kern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When </a:t>
                      </a: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necessary, correction to help success.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985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One or more of the following: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85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85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Examples: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Percentage of students late to first period exceeding 10% during a 2 week period</a:t>
                      </a:r>
                      <a:endParaRPr lang="en-US" sz="105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5+ ODRs earned during lunch for a 2 week period</a:t>
                      </a:r>
                      <a:endParaRPr lang="en-US" sz="105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More than 20% of students in a class are off task during group activities for a 1 week period of time</a:t>
                      </a:r>
                      <a:endParaRPr lang="en-US" sz="105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05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More than 20% of students in the school tardy to one or more periods for a 1 week period of time</a:t>
                      </a:r>
                      <a:endParaRPr lang="en-US" sz="105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985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Student Performance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95275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 on target behavior monitored 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 time arrival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 task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Tardies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85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Treatment Integrity</a:t>
                      </a: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Component checklist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Social Validity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Student- and teacher-completed surveys</a:t>
                      </a:r>
                      <a:endParaRPr lang="en-US" sz="16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68275" marR="0" lvl="0" indent="-168275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planned exit criteria; 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68275" marR="0" lvl="0" indent="-168275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 procedure to remain in place for the balance of the school year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85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1529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943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196256"/>
            <a:ext cx="1614488" cy="229954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67000" y="1981200"/>
            <a:ext cx="5867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Lane, K. L., Menzies, H. M., Ennis, R. P., &amp; Oakes, W. P. (2015). </a:t>
            </a:r>
            <a:r>
              <a:rPr lang="en-US" sz="3200" i="1" dirty="0"/>
              <a:t>Supporting behavior for school success: A step-by-step guide to key strategies</a:t>
            </a:r>
            <a:r>
              <a:rPr lang="en-US" sz="3200" dirty="0"/>
              <a:t>. New York, NY:  Guilford Press</a:t>
            </a:r>
            <a:r>
              <a:rPr lang="en-US" sz="3200" dirty="0" smtClean="0"/>
              <a:t>.</a:t>
            </a:r>
            <a:endParaRPr lang="en-US" sz="3200" dirty="0">
              <a:latin typeface="Times New Roman"/>
              <a:ea typeface="Calibri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Related Resource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92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Low-Intensity Strategies for Academics and Behavior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29951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Content Placeholder 4" descr="Cover Graphic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209" y="2549731"/>
            <a:ext cx="2182238" cy="28490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7" descr="C:\Users\k923l138\AppData\Local\Microsoft\Windows\Temporary Internet Files\Content.IE5\N0KMUEJ5\MC900441310[1].png"/>
          <p:cNvPicPr>
            <a:picLocks noChangeAspect="1" noChangeArrowheads="1"/>
          </p:cNvPicPr>
          <p:nvPr/>
        </p:nvPicPr>
        <p:blipFill>
          <a:blip r:embed="rId9" cstate="screen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6209" y="2790309"/>
            <a:ext cx="908271" cy="908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6086791" y="5475272"/>
            <a:ext cx="2962656" cy="619888"/>
            <a:chOff x="1758856" y="3188128"/>
            <a:chExt cx="2962656" cy="619888"/>
          </a:xfrm>
        </p:grpSpPr>
        <p:sp>
          <p:nvSpPr>
            <p:cNvPr id="9" name="Rounded Rectangle 8"/>
            <p:cNvSpPr/>
            <p:nvPr/>
          </p:nvSpPr>
          <p:spPr>
            <a:xfrm>
              <a:off x="1758856" y="3188128"/>
              <a:ext cx="2962656" cy="619888"/>
            </a:xfrm>
            <a:prstGeom prst="roundRect">
              <a:avLst/>
            </a:prstGeom>
            <a:solidFill>
              <a:srgbClr val="00206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1758856" y="3188128"/>
              <a:ext cx="2902136" cy="5593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36195" rIns="72390" bIns="36195" numCol="1" spcCol="1270" anchor="ctr" anchorCtr="0">
              <a:noAutofit/>
            </a:bodyPr>
            <a:lstStyle/>
            <a:p>
              <a:pPr lvl="0" algn="ctr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Self-monitoring</a:t>
              </a:r>
              <a:endParaRPr lang="en-US" sz="19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086791" y="6188262"/>
            <a:ext cx="2962656" cy="619888"/>
            <a:chOff x="2633471" y="3254803"/>
            <a:chExt cx="2962656" cy="619888"/>
          </a:xfrm>
        </p:grpSpPr>
        <p:sp>
          <p:nvSpPr>
            <p:cNvPr id="13" name="Rounded Rectangle 12"/>
            <p:cNvSpPr/>
            <p:nvPr/>
          </p:nvSpPr>
          <p:spPr>
            <a:xfrm>
              <a:off x="2633471" y="3254803"/>
              <a:ext cx="2962656" cy="619888"/>
            </a:xfrm>
            <a:prstGeom prst="roundRect">
              <a:avLst/>
            </a:prstGeom>
            <a:solidFill>
              <a:srgbClr val="00206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2663731" y="3285063"/>
              <a:ext cx="2902136" cy="5593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36195" rIns="72390" bIns="36195" numCol="1" spcCol="1270" anchor="ctr" anchorCtr="0">
              <a:noAutofit/>
            </a:bodyPr>
            <a:lstStyle/>
            <a:p>
              <a:pPr lvl="0" algn="ctr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Behavior Contracts</a:t>
              </a:r>
              <a:endParaRPr lang="en-US" sz="19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026" name="Picture 2" descr="1424998884482"/>
          <p:cNvPicPr>
            <a:picLocks noChangeAspect="1" noChangeArrowheads="1"/>
          </p:cNvPicPr>
          <p:nvPr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7889" y="2357590"/>
            <a:ext cx="2243898" cy="323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634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181DE8"/>
          </a:solidFill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Agenda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417638"/>
            <a:ext cx="8991600" cy="5354637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Comprehensive, Integrated, Three-Tiered (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Ci3T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 Models of Prevention</a:t>
            </a:r>
          </a:p>
          <a:p>
            <a:r>
              <a:rPr lang="en-US" sz="2800" dirty="0"/>
              <a:t>A Look at </a:t>
            </a:r>
            <a:r>
              <a:rPr lang="en-US" sz="2800" dirty="0" smtClean="0">
                <a:solidFill>
                  <a:srgbClr val="181DE8"/>
                </a:solidFill>
              </a:rPr>
              <a:t>Active Supervision</a:t>
            </a:r>
            <a:endParaRPr lang="en-US" sz="2800" dirty="0">
              <a:solidFill>
                <a:srgbClr val="181DE8"/>
              </a:solidFill>
            </a:endParaRPr>
          </a:p>
          <a:p>
            <a:pPr lvl="1"/>
            <a:r>
              <a:rPr lang="en-US" sz="2750" dirty="0" smtClean="0"/>
              <a:t>What </a:t>
            </a:r>
            <a:r>
              <a:rPr lang="en-US" sz="2750" dirty="0"/>
              <a:t>is </a:t>
            </a:r>
            <a:r>
              <a:rPr lang="en-US" sz="2750" dirty="0" smtClean="0"/>
              <a:t>active supervision?</a:t>
            </a:r>
          </a:p>
          <a:p>
            <a:pPr lvl="1"/>
            <a:r>
              <a:rPr lang="en-US" sz="2750" dirty="0" smtClean="0"/>
              <a:t>Why </a:t>
            </a:r>
            <a:r>
              <a:rPr lang="en-US" sz="2750" dirty="0"/>
              <a:t>is active supervision effective</a:t>
            </a:r>
            <a:r>
              <a:rPr lang="en-US" sz="2750" dirty="0" smtClean="0"/>
              <a:t>?</a:t>
            </a:r>
          </a:p>
          <a:p>
            <a:pPr lvl="1"/>
            <a:r>
              <a:rPr lang="en-US" sz="2750" dirty="0" smtClean="0"/>
              <a:t>What does the supporting research </a:t>
            </a:r>
            <a:r>
              <a:rPr lang="en-US" sz="2750" dirty="0"/>
              <a:t>for active supervision </a:t>
            </a:r>
            <a:r>
              <a:rPr lang="en-US" sz="2750" dirty="0" smtClean="0"/>
              <a:t>say?</a:t>
            </a:r>
          </a:p>
          <a:p>
            <a:pPr lvl="1"/>
            <a:r>
              <a:rPr lang="en-US" sz="2750" dirty="0" smtClean="0"/>
              <a:t>What are the benefits and challenges?</a:t>
            </a:r>
          </a:p>
          <a:p>
            <a:pPr lvl="1"/>
            <a:r>
              <a:rPr lang="en-US" sz="2750" dirty="0" smtClean="0"/>
              <a:t>How do I use active </a:t>
            </a:r>
            <a:r>
              <a:rPr lang="en-US" sz="2750" dirty="0"/>
              <a:t>supervision in </a:t>
            </a:r>
            <a:r>
              <a:rPr lang="en-US" sz="2750" dirty="0" smtClean="0"/>
              <a:t>my classroom?</a:t>
            </a:r>
          </a:p>
          <a:p>
            <a:pPr marL="857250" lvl="2" indent="0">
              <a:buNone/>
            </a:pPr>
            <a:r>
              <a:rPr lang="en-US" sz="2750" dirty="0" smtClean="0"/>
              <a:t>        </a:t>
            </a:r>
            <a:r>
              <a:rPr lang="en-US" dirty="0"/>
              <a:t>Checklist for Success</a:t>
            </a:r>
          </a:p>
          <a:p>
            <a:pPr lvl="1"/>
            <a:r>
              <a:rPr lang="en-US" sz="2750" dirty="0" smtClean="0"/>
              <a:t>How well is it working?     Examining the Effects</a:t>
            </a:r>
          </a:p>
        </p:txBody>
      </p:sp>
      <p:pic>
        <p:nvPicPr>
          <p:cNvPr id="6" name="Picture 17" descr="C:\Users\k923l138\AppData\Local\Microsoft\Windows\Temporary Internet Files\Content.IE5\N0KMUEJ5\MC90044131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626" y="5325101"/>
            <a:ext cx="657288" cy="6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C:\Users\woakes\AppData\Local\Microsoft\Windows\Temporary Internet Files\Content.IE5\A1F62JCO\MC900431608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944" y="5795688"/>
            <a:ext cx="539553" cy="5395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026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5" name="Picture 47" descr="15yellow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2033588" y="2505075"/>
            <a:ext cx="5076825" cy="1847850"/>
          </a:xfrm>
          <a:prstGeom prst="rect">
            <a:avLst/>
          </a:prstGeom>
          <a:noFill/>
        </p:spPr>
      </p:pic>
      <p:pic>
        <p:nvPicPr>
          <p:cNvPr id="2099" name="Picture 51" descr="14yellow"/>
          <p:cNvPicPr>
            <a:picLocks noChangeAspect="1" noChangeArrowheads="1"/>
          </p:cNvPicPr>
          <p:nvPr/>
        </p:nvPicPr>
        <p:blipFill>
          <a:blip r:embed="rId4" cstate="print">
            <a:grayscl/>
          </a:blip>
          <a:srcRect/>
          <a:stretch>
            <a:fillRect/>
          </a:stretch>
        </p:blipFill>
        <p:spPr bwMode="auto">
          <a:xfrm>
            <a:off x="2033588" y="2505075"/>
            <a:ext cx="5076825" cy="1847850"/>
          </a:xfrm>
          <a:prstGeom prst="rect">
            <a:avLst/>
          </a:prstGeom>
          <a:noFill/>
        </p:spPr>
      </p:pic>
      <p:pic>
        <p:nvPicPr>
          <p:cNvPr id="2098" name="Picture 50" descr="13yellow"/>
          <p:cNvPicPr>
            <a:picLocks noChangeAspect="1" noChangeArrowheads="1"/>
          </p:cNvPicPr>
          <p:nvPr/>
        </p:nvPicPr>
        <p:blipFill>
          <a:blip r:embed="rId5" cstate="print">
            <a:grayscl/>
          </a:blip>
          <a:srcRect/>
          <a:stretch>
            <a:fillRect/>
          </a:stretch>
        </p:blipFill>
        <p:spPr bwMode="auto">
          <a:xfrm>
            <a:off x="2033588" y="2505075"/>
            <a:ext cx="5076825" cy="1847850"/>
          </a:xfrm>
          <a:prstGeom prst="rect">
            <a:avLst/>
          </a:prstGeom>
          <a:noFill/>
        </p:spPr>
      </p:pic>
      <p:pic>
        <p:nvPicPr>
          <p:cNvPr id="2097" name="Picture 49" descr="12yellow"/>
          <p:cNvPicPr>
            <a:picLocks noChangeAspect="1" noChangeArrowheads="1"/>
          </p:cNvPicPr>
          <p:nvPr/>
        </p:nvPicPr>
        <p:blipFill>
          <a:blip r:embed="rId6" cstate="print">
            <a:grayscl/>
          </a:blip>
          <a:srcRect/>
          <a:stretch>
            <a:fillRect/>
          </a:stretch>
        </p:blipFill>
        <p:spPr bwMode="auto">
          <a:xfrm>
            <a:off x="2033588" y="2505075"/>
            <a:ext cx="5076825" cy="1847850"/>
          </a:xfrm>
          <a:prstGeom prst="rect">
            <a:avLst/>
          </a:prstGeom>
          <a:noFill/>
        </p:spPr>
      </p:pic>
      <p:pic>
        <p:nvPicPr>
          <p:cNvPr id="2096" name="Picture 48" descr="11yellow"/>
          <p:cNvPicPr>
            <a:picLocks noChangeAspect="1" noChangeArrowheads="1"/>
          </p:cNvPicPr>
          <p:nvPr/>
        </p:nvPicPr>
        <p:blipFill>
          <a:blip r:embed="rId7" cstate="print">
            <a:grayscl/>
          </a:blip>
          <a:srcRect/>
          <a:stretch>
            <a:fillRect/>
          </a:stretch>
        </p:blipFill>
        <p:spPr bwMode="auto">
          <a:xfrm>
            <a:off x="2033588" y="2505075"/>
            <a:ext cx="5076825" cy="1847850"/>
          </a:xfrm>
          <a:prstGeom prst="rect">
            <a:avLst/>
          </a:prstGeom>
          <a:noFill/>
        </p:spPr>
      </p:pic>
      <p:pic>
        <p:nvPicPr>
          <p:cNvPr id="2090" name="Picture 42" descr="10yellow"/>
          <p:cNvPicPr>
            <a:picLocks noChangeAspect="1" noChangeArrowheads="1"/>
          </p:cNvPicPr>
          <p:nvPr/>
        </p:nvPicPr>
        <p:blipFill>
          <a:blip r:embed="rId8" cstate="print">
            <a:grayscl/>
          </a:blip>
          <a:srcRect/>
          <a:stretch>
            <a:fillRect/>
          </a:stretch>
        </p:blipFill>
        <p:spPr bwMode="auto">
          <a:xfrm>
            <a:off x="2033588" y="2505075"/>
            <a:ext cx="5076825" cy="1847850"/>
          </a:xfrm>
          <a:prstGeom prst="rect">
            <a:avLst/>
          </a:prstGeom>
          <a:noFill/>
        </p:spPr>
      </p:pic>
      <p:pic>
        <p:nvPicPr>
          <p:cNvPr id="2094" name="Picture 46" descr="9yellow"/>
          <p:cNvPicPr>
            <a:picLocks noChangeAspect="1" noChangeArrowheads="1"/>
          </p:cNvPicPr>
          <p:nvPr/>
        </p:nvPicPr>
        <p:blipFill>
          <a:blip r:embed="rId9" cstate="print">
            <a:grayscl/>
          </a:blip>
          <a:srcRect/>
          <a:stretch>
            <a:fillRect/>
          </a:stretch>
        </p:blipFill>
        <p:spPr bwMode="auto">
          <a:xfrm>
            <a:off x="2033588" y="2505075"/>
            <a:ext cx="5076825" cy="1847850"/>
          </a:xfrm>
          <a:prstGeom prst="rect">
            <a:avLst/>
          </a:prstGeom>
          <a:noFill/>
        </p:spPr>
      </p:pic>
      <p:pic>
        <p:nvPicPr>
          <p:cNvPr id="2093" name="Picture 45" descr="8yellow"/>
          <p:cNvPicPr>
            <a:picLocks noChangeAspect="1" noChangeArrowheads="1"/>
          </p:cNvPicPr>
          <p:nvPr/>
        </p:nvPicPr>
        <p:blipFill>
          <a:blip r:embed="rId10" cstate="print">
            <a:grayscl/>
          </a:blip>
          <a:srcRect/>
          <a:stretch>
            <a:fillRect/>
          </a:stretch>
        </p:blipFill>
        <p:spPr bwMode="auto">
          <a:xfrm>
            <a:off x="2033588" y="2505075"/>
            <a:ext cx="5076825" cy="1847850"/>
          </a:xfrm>
          <a:prstGeom prst="rect">
            <a:avLst/>
          </a:prstGeom>
          <a:noFill/>
        </p:spPr>
      </p:pic>
      <p:pic>
        <p:nvPicPr>
          <p:cNvPr id="2092" name="Picture 44" descr="7yellow"/>
          <p:cNvPicPr>
            <a:picLocks noChangeAspect="1" noChangeArrowheads="1"/>
          </p:cNvPicPr>
          <p:nvPr/>
        </p:nvPicPr>
        <p:blipFill>
          <a:blip r:embed="rId11" cstate="print">
            <a:grayscl/>
          </a:blip>
          <a:srcRect/>
          <a:stretch>
            <a:fillRect/>
          </a:stretch>
        </p:blipFill>
        <p:spPr bwMode="auto">
          <a:xfrm>
            <a:off x="2033588" y="2505075"/>
            <a:ext cx="5076825" cy="1847850"/>
          </a:xfrm>
          <a:prstGeom prst="rect">
            <a:avLst/>
          </a:prstGeom>
          <a:noFill/>
        </p:spPr>
      </p:pic>
      <p:pic>
        <p:nvPicPr>
          <p:cNvPr id="2091" name="Picture 43" descr="6yellow"/>
          <p:cNvPicPr>
            <a:picLocks noChangeAspect="1" noChangeArrowheads="1"/>
          </p:cNvPicPr>
          <p:nvPr/>
        </p:nvPicPr>
        <p:blipFill>
          <a:blip r:embed="rId12" cstate="print">
            <a:grayscl/>
          </a:blip>
          <a:srcRect/>
          <a:stretch>
            <a:fillRect/>
          </a:stretch>
        </p:blipFill>
        <p:spPr bwMode="auto">
          <a:xfrm>
            <a:off x="2033588" y="2505075"/>
            <a:ext cx="5076825" cy="1847850"/>
          </a:xfrm>
          <a:prstGeom prst="rect">
            <a:avLst/>
          </a:prstGeom>
          <a:noFill/>
        </p:spPr>
      </p:pic>
      <p:pic>
        <p:nvPicPr>
          <p:cNvPr id="2089" name="Picture 41" descr="5yellow"/>
          <p:cNvPicPr>
            <a:picLocks noChangeAspect="1" noChangeArrowheads="1"/>
          </p:cNvPicPr>
          <p:nvPr/>
        </p:nvPicPr>
        <p:blipFill>
          <a:blip r:embed="rId13" cstate="print">
            <a:grayscl/>
          </a:blip>
          <a:srcRect/>
          <a:stretch>
            <a:fillRect/>
          </a:stretch>
        </p:blipFill>
        <p:spPr bwMode="auto">
          <a:xfrm>
            <a:off x="2033588" y="2505075"/>
            <a:ext cx="5076825" cy="1847850"/>
          </a:xfrm>
          <a:prstGeom prst="rect">
            <a:avLst/>
          </a:prstGeom>
          <a:noFill/>
        </p:spPr>
      </p:pic>
      <p:pic>
        <p:nvPicPr>
          <p:cNvPr id="2088" name="Picture 40" descr="4yellow"/>
          <p:cNvPicPr>
            <a:picLocks noChangeAspect="1" noChangeArrowheads="1"/>
          </p:cNvPicPr>
          <p:nvPr/>
        </p:nvPicPr>
        <p:blipFill>
          <a:blip r:embed="rId14" cstate="print">
            <a:grayscl/>
          </a:blip>
          <a:srcRect/>
          <a:stretch>
            <a:fillRect/>
          </a:stretch>
        </p:blipFill>
        <p:spPr bwMode="auto">
          <a:xfrm>
            <a:off x="2033588" y="2505075"/>
            <a:ext cx="5076825" cy="1847850"/>
          </a:xfrm>
          <a:prstGeom prst="rect">
            <a:avLst/>
          </a:prstGeom>
          <a:noFill/>
        </p:spPr>
      </p:pic>
      <p:pic>
        <p:nvPicPr>
          <p:cNvPr id="2087" name="Picture 39" descr="3yellow"/>
          <p:cNvPicPr>
            <a:picLocks noChangeAspect="1" noChangeArrowheads="1"/>
          </p:cNvPicPr>
          <p:nvPr/>
        </p:nvPicPr>
        <p:blipFill>
          <a:blip r:embed="rId15" cstate="print">
            <a:grayscl/>
          </a:blip>
          <a:srcRect/>
          <a:stretch>
            <a:fillRect/>
          </a:stretch>
        </p:blipFill>
        <p:spPr bwMode="auto">
          <a:xfrm>
            <a:off x="2033588" y="2505075"/>
            <a:ext cx="5076825" cy="1847850"/>
          </a:xfrm>
          <a:prstGeom prst="rect">
            <a:avLst/>
          </a:prstGeom>
          <a:noFill/>
        </p:spPr>
      </p:pic>
      <p:pic>
        <p:nvPicPr>
          <p:cNvPr id="2086" name="Picture 38" descr="2yellow"/>
          <p:cNvPicPr>
            <a:picLocks noChangeAspect="1" noChangeArrowheads="1"/>
          </p:cNvPicPr>
          <p:nvPr/>
        </p:nvPicPr>
        <p:blipFill>
          <a:blip r:embed="rId16" cstate="print">
            <a:grayscl/>
          </a:blip>
          <a:srcRect/>
          <a:stretch>
            <a:fillRect/>
          </a:stretch>
        </p:blipFill>
        <p:spPr bwMode="auto">
          <a:xfrm>
            <a:off x="2033588" y="2505075"/>
            <a:ext cx="5076825" cy="1847850"/>
          </a:xfrm>
          <a:prstGeom prst="rect">
            <a:avLst/>
          </a:prstGeom>
          <a:noFill/>
        </p:spPr>
      </p:pic>
      <p:pic>
        <p:nvPicPr>
          <p:cNvPr id="2081" name="Picture 33" descr="1yellow"/>
          <p:cNvPicPr>
            <a:picLocks noChangeAspect="1" noChangeArrowheads="1"/>
          </p:cNvPicPr>
          <p:nvPr/>
        </p:nvPicPr>
        <p:blipFill>
          <a:blip r:embed="rId17" cstate="print">
            <a:grayscl/>
          </a:blip>
          <a:srcRect/>
          <a:stretch>
            <a:fillRect/>
          </a:stretch>
        </p:blipFill>
        <p:spPr bwMode="auto">
          <a:xfrm>
            <a:off x="2033588" y="2505075"/>
            <a:ext cx="5076825" cy="1847850"/>
          </a:xfrm>
          <a:prstGeom prst="rect">
            <a:avLst/>
          </a:prstGeom>
          <a:noFill/>
        </p:spPr>
      </p:pic>
      <p:pic>
        <p:nvPicPr>
          <p:cNvPr id="2084" name="Picture 36" descr="30seconds_yellow"/>
          <p:cNvPicPr>
            <a:picLocks noChangeAspect="1" noChangeArrowheads="1"/>
          </p:cNvPicPr>
          <p:nvPr/>
        </p:nvPicPr>
        <p:blipFill>
          <a:blip r:embed="rId18" cstate="print">
            <a:grayscl/>
          </a:blip>
          <a:srcRect/>
          <a:stretch>
            <a:fillRect/>
          </a:stretch>
        </p:blipFill>
        <p:spPr bwMode="auto">
          <a:xfrm>
            <a:off x="2033588" y="2505075"/>
            <a:ext cx="5076825" cy="1847850"/>
          </a:xfrm>
          <a:prstGeom prst="rect">
            <a:avLst/>
          </a:prstGeom>
          <a:noFill/>
        </p:spPr>
      </p:pic>
      <p:pic>
        <p:nvPicPr>
          <p:cNvPr id="2080" name="Picture 32" descr="00seconds_yellow"/>
          <p:cNvPicPr>
            <a:picLocks noChangeAspect="1" noChangeArrowheads="1"/>
          </p:cNvPicPr>
          <p:nvPr/>
        </p:nvPicPr>
        <p:blipFill>
          <a:blip r:embed="rId19" cstate="print">
            <a:grayscl/>
          </a:blip>
          <a:srcRect/>
          <a:stretch>
            <a:fillRect/>
          </a:stretch>
        </p:blipFill>
        <p:spPr bwMode="auto">
          <a:xfrm>
            <a:off x="2033588" y="2505075"/>
            <a:ext cx="5076825" cy="1847850"/>
          </a:xfrm>
          <a:prstGeom prst="rect">
            <a:avLst/>
          </a:prstGeom>
          <a:noFill/>
        </p:spPr>
      </p:pic>
      <p:pic>
        <p:nvPicPr>
          <p:cNvPr id="19" name="Picture 5" descr="C:\Users\k923l138\AppData\Local\Microsoft\Windows\Temporary Internet Files\Content.IE5\17PB97J1\MC900078625[1].wmf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52" y="2819400"/>
            <a:ext cx="1296063" cy="393430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219200" y="4953000"/>
            <a:ext cx="5715000" cy="646331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Plan …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Implementation Checklist for Success: Active Supervision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solidFill>
            <a:srgbClr val="0000FF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Will you please ….</a:t>
            </a: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9639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901000">
        <p14:flip dir="r"/>
      </p:transition>
    </mc:Choice>
    <mc:Fallback xmlns="">
      <p:transition spd="slow" advClick="0" advTm="90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60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0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80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40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60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20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80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40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60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20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80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40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70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/>
              <a:t>active </a:t>
            </a:r>
            <a:r>
              <a:rPr lang="en-US" dirty="0" smtClean="0"/>
              <a:t>supervision?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Use of “Specific and overt behaviors (scanning, escorting, interacting) designed to prevent problem behavior and promote rule-following behavior” (Colvin, </a:t>
            </a:r>
            <a:r>
              <a:rPr lang="en-US" dirty="0" err="1" smtClean="0"/>
              <a:t>Sugai</a:t>
            </a:r>
            <a:r>
              <a:rPr lang="en-US" dirty="0" smtClean="0"/>
              <a:t>, Good, &amp; Lee, 1997, p. 346).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Effectiveness is increased when used with </a:t>
            </a:r>
            <a:r>
              <a:rPr lang="en-US" dirty="0" err="1" smtClean="0"/>
              <a:t>precorrections</a:t>
            </a:r>
            <a:r>
              <a:rPr lang="en-US" dirty="0" smtClean="0"/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884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Distinct Elements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Established expectations</a:t>
            </a:r>
          </a:p>
          <a:p>
            <a:r>
              <a:rPr lang="en-US" dirty="0" smtClean="0"/>
              <a:t>Frequent scanning of context</a:t>
            </a:r>
          </a:p>
          <a:p>
            <a:r>
              <a:rPr lang="en-US" dirty="0" smtClean="0"/>
              <a:t>Positive interactions (verbal and nonverbal </a:t>
            </a:r>
            <a:r>
              <a:rPr lang="en-US" dirty="0" err="1" smtClean="0"/>
              <a:t>precorrections</a:t>
            </a:r>
            <a:r>
              <a:rPr lang="en-US" dirty="0" smtClean="0"/>
              <a:t> and prompts)</a:t>
            </a:r>
          </a:p>
          <a:p>
            <a:r>
              <a:rPr lang="en-US" dirty="0" smtClean="0"/>
              <a:t>Reinforcement of desired behavior</a:t>
            </a:r>
          </a:p>
          <a:p>
            <a:r>
              <a:rPr lang="en-US" dirty="0" smtClean="0"/>
              <a:t>When necessary, correction to help success</a:t>
            </a:r>
          </a:p>
          <a:p>
            <a:endParaRPr lang="en-US" dirty="0" smtClean="0"/>
          </a:p>
          <a:p>
            <a:pPr marL="0" indent="0" algn="r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 Pry &amp;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Sugai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2002; Haydon &amp; Scott,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2008)</a:t>
            </a:r>
          </a:p>
        </p:txBody>
      </p:sp>
      <p:sp>
        <p:nvSpPr>
          <p:cNvPr id="5" name="Rectangle 4"/>
          <p:cNvSpPr/>
          <p:nvPr/>
        </p:nvSpPr>
        <p:spPr>
          <a:xfrm>
            <a:off x="191589" y="6488668"/>
            <a:ext cx="60393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(Lane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Menzies, Ennis, &amp; Oakes, 2015)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106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/>
              <a:t>a</a:t>
            </a:r>
            <a:r>
              <a:rPr lang="en-US" dirty="0" smtClean="0"/>
              <a:t>ctive supervision?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08172"/>
            <a:ext cx="3953532" cy="51678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ounded Rectangle 6"/>
          <p:cNvSpPr/>
          <p:nvPr/>
        </p:nvSpPr>
        <p:spPr>
          <a:xfrm>
            <a:off x="4300270" y="3800145"/>
            <a:ext cx="3487003" cy="8382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See </a:t>
            </a:r>
            <a:br>
              <a:rPr lang="en-US" sz="2000" dirty="0" smtClean="0"/>
            </a:br>
            <a:r>
              <a:rPr lang="en-US" sz="2000" dirty="0" smtClean="0"/>
              <a:t>“</a:t>
            </a:r>
            <a:r>
              <a:rPr lang="en-US" sz="2000" dirty="0"/>
              <a:t>A</a:t>
            </a:r>
            <a:r>
              <a:rPr lang="en-US" sz="2000" dirty="0" smtClean="0"/>
              <a:t>S Introduction”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60456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is active supervision effective?</a:t>
            </a:r>
          </a:p>
        </p:txBody>
      </p:sp>
      <p:sp>
        <p:nvSpPr>
          <p:cNvPr id="5" name="Rectangle 4"/>
          <p:cNvSpPr/>
          <p:nvPr/>
        </p:nvSpPr>
        <p:spPr>
          <a:xfrm>
            <a:off x="191589" y="6488668"/>
            <a:ext cx="60393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(Lane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Menzies, Ennis, &amp; Oakes, 2015)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Proactive: It is more efficient to prevent problems from occurring or escalating than addressing them after they occurred (Colvin, 2004).</a:t>
            </a:r>
          </a:p>
          <a:p>
            <a:endParaRPr lang="en-US" sz="2800" dirty="0" smtClean="0"/>
          </a:p>
          <a:p>
            <a:r>
              <a:rPr lang="en-US" sz="2800" dirty="0" smtClean="0"/>
              <a:t>Provides routines and structures to avoid problem behavior caused by overcrowding and impersonalized learning (Jackson, 1990).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Systematically averts challenges while prompting prosocial behaviors</a:t>
            </a:r>
            <a:r>
              <a:rPr lang="en-US" sz="2800" dirty="0"/>
              <a:t> — </a:t>
            </a:r>
            <a:r>
              <a:rPr lang="en-US" sz="2800" dirty="0" smtClean="0"/>
              <a:t>PBIS (</a:t>
            </a:r>
            <a:r>
              <a:rPr lang="en-US" sz="2800" dirty="0" err="1" smtClean="0"/>
              <a:t>Sugai</a:t>
            </a:r>
            <a:r>
              <a:rPr lang="en-US" sz="2800" dirty="0"/>
              <a:t> </a:t>
            </a:r>
            <a:r>
              <a:rPr lang="en-US" sz="2800" dirty="0" smtClean="0"/>
              <a:t>&amp; Horner, 2006).</a:t>
            </a:r>
          </a:p>
        </p:txBody>
      </p:sp>
    </p:spTree>
    <p:extLst>
      <p:ext uri="{BB962C8B-B14F-4D97-AF65-F5344CB8AC3E}">
        <p14:creationId xmlns:p14="http://schemas.microsoft.com/office/powerpoint/2010/main" val="164811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the supporting research for active </a:t>
            </a:r>
            <a:r>
              <a:rPr lang="en-US" dirty="0"/>
              <a:t>supervision say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/>
              <a:t>Reduces high rates of minor classroom behavior (De Pry &amp; </a:t>
            </a:r>
            <a:r>
              <a:rPr lang="en-US" sz="2800" dirty="0" err="1" smtClean="0"/>
              <a:t>Sugai</a:t>
            </a:r>
            <a:r>
              <a:rPr lang="en-US" sz="2800" dirty="0" smtClean="0"/>
              <a:t>, 2002)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Increases time spent learning in </a:t>
            </a:r>
            <a:r>
              <a:rPr lang="en-US" sz="2800" dirty="0"/>
              <a:t>m</a:t>
            </a:r>
            <a:r>
              <a:rPr lang="en-US" sz="2800" dirty="0" smtClean="0"/>
              <a:t>iddle school (Haydon, </a:t>
            </a:r>
            <a:r>
              <a:rPr lang="en-US" sz="2800" dirty="0" err="1" smtClean="0"/>
              <a:t>DeGreg</a:t>
            </a:r>
            <a:r>
              <a:rPr lang="en-US" sz="2800" dirty="0" smtClean="0"/>
              <a:t>, </a:t>
            </a:r>
            <a:r>
              <a:rPr lang="en-US" sz="2800" dirty="0" err="1" smtClean="0"/>
              <a:t>Maheady</a:t>
            </a:r>
            <a:r>
              <a:rPr lang="en-US" sz="2800" dirty="0" smtClean="0"/>
              <a:t>, &amp; Hunter, 2012)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Improves behaviors during transition (Colvin, </a:t>
            </a:r>
            <a:r>
              <a:rPr lang="en-US" sz="2800" dirty="0" err="1" smtClean="0"/>
              <a:t>Sugai</a:t>
            </a:r>
            <a:r>
              <a:rPr lang="en-US" sz="2800" dirty="0" smtClean="0"/>
              <a:t>, Good, &amp; Lee, 1997)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Reduces tardiness to class in middle and high school (</a:t>
            </a:r>
            <a:r>
              <a:rPr lang="en-US" sz="2800" dirty="0" err="1" smtClean="0"/>
              <a:t>Tyre</a:t>
            </a:r>
            <a:r>
              <a:rPr lang="en-US" sz="2800" dirty="0" smtClean="0"/>
              <a:t>, </a:t>
            </a:r>
            <a:r>
              <a:rPr lang="en-US" sz="2800" dirty="0" err="1" smtClean="0"/>
              <a:t>Feuerborn</a:t>
            </a:r>
            <a:r>
              <a:rPr lang="en-US" sz="2800" dirty="0" smtClean="0"/>
              <a:t>, &amp; Pierce, 2011)</a:t>
            </a:r>
          </a:p>
        </p:txBody>
      </p:sp>
      <p:pic>
        <p:nvPicPr>
          <p:cNvPr id="6" name="Picture 2" descr="C:\Users\k923l138\AppData\Local\Microsoft\Windows\Temporary Internet Files\Content.IE5\N0KMUEJ5\MC900434784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031" y="657058"/>
            <a:ext cx="1330769" cy="13307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534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Supporting Research</a:t>
            </a:r>
            <a:endParaRPr lang="en-US" dirty="0"/>
          </a:p>
        </p:txBody>
      </p:sp>
      <p:pic>
        <p:nvPicPr>
          <p:cNvPr id="6" name="Picture 2" descr="C:\Users\k923l138\AppData\Local\Microsoft\Windows\Temporary Internet Files\Content.IE5\N0KMUEJ5\MC90043478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-144576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4708042" y="3978026"/>
            <a:ext cx="4419600" cy="1676400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dk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See “</a:t>
            </a:r>
            <a:r>
              <a:rPr lang="en-US" dirty="0"/>
              <a:t>A</a:t>
            </a:r>
            <a:r>
              <a:rPr lang="en-US" dirty="0" smtClean="0"/>
              <a:t>S Resource Guide” for additional supporting research and information.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r="1177"/>
          <a:stretch/>
        </p:blipFill>
        <p:spPr>
          <a:xfrm>
            <a:off x="521753" y="1294645"/>
            <a:ext cx="3932552" cy="5129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6399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benefits and challenges?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9842" y="1100030"/>
            <a:ext cx="3868340" cy="823912"/>
          </a:xfrm>
        </p:spPr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629842" y="1942367"/>
            <a:ext cx="3868340" cy="403999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Reduces problem behavior in multiple school contexts</a:t>
            </a:r>
            <a:endParaRPr lang="en-US" dirty="0"/>
          </a:p>
          <a:p>
            <a:r>
              <a:rPr lang="en-US" dirty="0" smtClean="0"/>
              <a:t>Improves time spent on-task</a:t>
            </a:r>
          </a:p>
          <a:p>
            <a:r>
              <a:rPr lang="en-US" dirty="0" smtClean="0"/>
              <a:t>Can target specific behaviors</a:t>
            </a:r>
          </a:p>
          <a:p>
            <a:r>
              <a:rPr lang="en-US" dirty="0" smtClean="0"/>
              <a:t>Essential part of school safety</a:t>
            </a:r>
            <a:endParaRPr lang="en-US" dirty="0"/>
          </a:p>
          <a:p>
            <a:r>
              <a:rPr lang="en-US" dirty="0" smtClean="0"/>
              <a:t>Proactive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629150" y="1100030"/>
            <a:ext cx="3887391" cy="823912"/>
          </a:xfrm>
        </p:spPr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"/>
          </p:nvPr>
        </p:nvSpPr>
        <p:spPr>
          <a:xfrm>
            <a:off x="4629150" y="1942368"/>
            <a:ext cx="4140381" cy="4244068"/>
          </a:xfrm>
        </p:spPr>
        <p:txBody>
          <a:bodyPr>
            <a:normAutofit/>
          </a:bodyPr>
          <a:lstStyle/>
          <a:p>
            <a:r>
              <a:rPr lang="en-US" dirty="0" smtClean="0"/>
              <a:t>Performing consistently is difficult</a:t>
            </a:r>
            <a:endParaRPr lang="en-US" dirty="0"/>
          </a:p>
          <a:p>
            <a:r>
              <a:rPr lang="en-US" dirty="0" smtClean="0"/>
              <a:t>Requires some innate ability to monitor student activity </a:t>
            </a:r>
          </a:p>
          <a:p>
            <a:r>
              <a:rPr lang="en-US" dirty="0" smtClean="0"/>
              <a:t>Requires prerequisite familiarity and fluency of </a:t>
            </a:r>
            <a:r>
              <a:rPr lang="en-US" dirty="0" err="1" smtClean="0"/>
              <a:t>precorrection</a:t>
            </a:r>
            <a:r>
              <a:rPr lang="en-US" dirty="0" smtClean="0"/>
              <a:t>, prompting, and reinforcement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91589" y="6488668"/>
            <a:ext cx="60393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(Lane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Menzies, Ennis, &amp; Oakes, 2015)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027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I implement </a:t>
            </a:r>
            <a:r>
              <a:rPr lang="en-US" dirty="0"/>
              <a:t>active supervision </a:t>
            </a:r>
            <a:r>
              <a:rPr lang="en-US" dirty="0" smtClean="0"/>
              <a:t>in my classroom?</a:t>
            </a:r>
            <a:endParaRPr lang="en-US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457200" y="1622341"/>
            <a:ext cx="8229600" cy="4466386"/>
            <a:chOff x="457200" y="1622341"/>
            <a:chExt cx="8229600" cy="4466386"/>
          </a:xfrm>
        </p:grpSpPr>
        <p:sp>
          <p:nvSpPr>
            <p:cNvPr id="5" name="Rounded Rectangle 4"/>
            <p:cNvSpPr/>
            <p:nvPr/>
          </p:nvSpPr>
          <p:spPr>
            <a:xfrm>
              <a:off x="2228850" y="1680925"/>
              <a:ext cx="6457950" cy="9144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ctr">
                <a:defRPr/>
              </a:pPr>
              <a:r>
                <a:rPr lang="en-US" dirty="0"/>
                <a:t>Identify the activity or transition period that would benefit most from active supervision.</a:t>
              </a:r>
              <a:endParaRPr lang="en-US" sz="2000" b="1" dirty="0">
                <a:solidFill>
                  <a:schemeClr val="bg1"/>
                </a:solidFill>
                <a:ea typeface="ＭＳ Ｐゴシック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2228850" y="2842023"/>
              <a:ext cx="6457950" cy="9144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ctr">
                <a:defRPr/>
              </a:pPr>
              <a:r>
                <a:rPr lang="en-US" dirty="0"/>
                <a:t>Ensure that the routine for the target activity is familiar and understood by students. If not, routines and expectations must be established.</a:t>
              </a:r>
              <a:endParaRPr lang="en-US" sz="2000" dirty="0">
                <a:solidFill>
                  <a:schemeClr val="bg1"/>
                </a:solidFill>
                <a:ea typeface="ＭＳ Ｐゴシック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2228850" y="3958421"/>
              <a:ext cx="6457950" cy="9144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ctr">
                <a:defRPr/>
              </a:pPr>
              <a:r>
                <a:rPr lang="en-US" dirty="0"/>
                <a:t>Provide the cue or prompt to begin the activity.</a:t>
              </a:r>
              <a:endParaRPr lang="en-US" sz="2400" dirty="0">
                <a:solidFill>
                  <a:schemeClr val="bg1"/>
                </a:solidFill>
                <a:ea typeface="ＭＳ Ｐゴシック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228850" y="5106232"/>
              <a:ext cx="6457950" cy="9144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ctr">
                <a:defRPr/>
              </a:pPr>
              <a:r>
                <a:rPr lang="en-US" dirty="0"/>
                <a:t>As the activity unfolds, scan and monitor the area.</a:t>
              </a:r>
              <a:endParaRPr lang="en-US" sz="2000" dirty="0">
                <a:solidFill>
                  <a:schemeClr val="bg1"/>
                </a:solidFill>
                <a:ea typeface="ＭＳ Ｐゴシック" charset="0"/>
              </a:endParaRPr>
            </a:p>
          </p:txBody>
        </p:sp>
        <p:sp>
          <p:nvSpPr>
            <p:cNvPr id="10" name="Rounded Rectangle 9"/>
            <p:cNvSpPr>
              <a:spLocks noChangeArrowheads="1"/>
            </p:cNvSpPr>
            <p:nvPr/>
          </p:nvSpPr>
          <p:spPr bwMode="auto">
            <a:xfrm>
              <a:off x="457200" y="2790429"/>
              <a:ext cx="1865630" cy="1017588"/>
            </a:xfrm>
            <a:prstGeom prst="roundRect">
              <a:avLst>
                <a:gd name="adj" fmla="val 16667"/>
              </a:avLst>
            </a:prstGeom>
            <a:solidFill>
              <a:srgbClr val="181DE8"/>
            </a:solidFill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 smtClean="0">
                  <a:solidFill>
                    <a:schemeClr val="bg1"/>
                  </a:solidFill>
                  <a:latin typeface="+mn-lt"/>
                  <a:ea typeface="+mn-ea"/>
                </a:rPr>
                <a:t>Step 2</a:t>
              </a:r>
              <a:endParaRPr lang="en-US" sz="3200" dirty="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sp>
          <p:nvSpPr>
            <p:cNvPr id="11" name="Rounded Rectangle 10"/>
            <p:cNvSpPr>
              <a:spLocks noChangeArrowheads="1"/>
            </p:cNvSpPr>
            <p:nvPr/>
          </p:nvSpPr>
          <p:spPr bwMode="auto">
            <a:xfrm>
              <a:off x="457200" y="3937080"/>
              <a:ext cx="1865630" cy="957083"/>
            </a:xfrm>
            <a:prstGeom prst="roundRect">
              <a:avLst>
                <a:gd name="adj" fmla="val 16667"/>
              </a:avLst>
            </a:prstGeom>
            <a:solidFill>
              <a:srgbClr val="181DE8"/>
            </a:solidFill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 smtClean="0">
                  <a:solidFill>
                    <a:schemeClr val="bg1"/>
                  </a:solidFill>
                  <a:latin typeface="+mn-lt"/>
                  <a:ea typeface="+mn-ea"/>
                </a:rPr>
                <a:t>Step 3</a:t>
              </a:r>
              <a:endParaRPr lang="en-US" sz="3200" dirty="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sp>
          <p:nvSpPr>
            <p:cNvPr id="12" name="Rounded Rectangle 11"/>
            <p:cNvSpPr>
              <a:spLocks noChangeArrowheads="1"/>
            </p:cNvSpPr>
            <p:nvPr/>
          </p:nvSpPr>
          <p:spPr bwMode="auto">
            <a:xfrm>
              <a:off x="457200" y="5038137"/>
              <a:ext cx="1865630" cy="1050590"/>
            </a:xfrm>
            <a:prstGeom prst="roundRect">
              <a:avLst>
                <a:gd name="adj" fmla="val 16667"/>
              </a:avLst>
            </a:prstGeom>
            <a:solidFill>
              <a:srgbClr val="181DE8"/>
            </a:solidFill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 smtClean="0">
                  <a:solidFill>
                    <a:schemeClr val="bg1"/>
                  </a:solidFill>
                  <a:latin typeface="+mn-lt"/>
                  <a:ea typeface="+mn-ea"/>
                </a:rPr>
                <a:t>Step 4</a:t>
              </a:r>
              <a:endParaRPr lang="en-US" sz="3200" dirty="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sp>
          <p:nvSpPr>
            <p:cNvPr id="13" name="Rounded Rectangle 12"/>
            <p:cNvSpPr>
              <a:spLocks noChangeArrowheads="1"/>
            </p:cNvSpPr>
            <p:nvPr/>
          </p:nvSpPr>
          <p:spPr bwMode="auto">
            <a:xfrm>
              <a:off x="457200" y="1622341"/>
              <a:ext cx="1865630" cy="1031569"/>
            </a:xfrm>
            <a:prstGeom prst="roundRect">
              <a:avLst>
                <a:gd name="adj" fmla="val 16667"/>
              </a:avLst>
            </a:prstGeom>
            <a:solidFill>
              <a:srgbClr val="181DE8"/>
            </a:solidFill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 smtClean="0">
                  <a:solidFill>
                    <a:schemeClr val="bg1"/>
                  </a:solidFill>
                </a:rPr>
                <a:t>Step 1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193222" y="6469981"/>
            <a:ext cx="60393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(Lane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Menzies, Ennis, &amp; Oakes, 2015)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06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2049</TotalTime>
  <Words>1425</Words>
  <Application>Microsoft Office PowerPoint</Application>
  <PresentationFormat>On-screen Show (4:3)</PresentationFormat>
  <Paragraphs>219</Paragraphs>
  <Slides>20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ＭＳ Ｐゴシック</vt:lpstr>
      <vt:lpstr>SimSun</vt:lpstr>
      <vt:lpstr>Arial</vt:lpstr>
      <vt:lpstr>Calibri</vt:lpstr>
      <vt:lpstr>Symbol</vt:lpstr>
      <vt:lpstr>Times New Roman</vt:lpstr>
      <vt:lpstr>Office Theme</vt:lpstr>
      <vt:lpstr>Low-Intensity Strategies:  Using  Active Supervision to Support Instruction</vt:lpstr>
      <vt:lpstr>Agenda</vt:lpstr>
      <vt:lpstr>What is active supervision?</vt:lpstr>
      <vt:lpstr>What is active supervision?</vt:lpstr>
      <vt:lpstr>Why is active supervision effective?</vt:lpstr>
      <vt:lpstr>What does the supporting research for active supervision say?</vt:lpstr>
      <vt:lpstr>Supporting Research</vt:lpstr>
      <vt:lpstr>What are the benefits and challenges?</vt:lpstr>
      <vt:lpstr>How do I implement active supervision in my classroom?</vt:lpstr>
      <vt:lpstr>How do I implement active supervision in my classroom?</vt:lpstr>
      <vt:lpstr>How do I increase Active Supervision in my classroom? Checklist for Success</vt:lpstr>
      <vt:lpstr>How well is it working?        Examining the Effects</vt:lpstr>
      <vt:lpstr>Ensuring the Strategy is in Place: Treatment Integrity</vt:lpstr>
      <vt:lpstr>Social Validity: What does the student think about it? </vt:lpstr>
      <vt:lpstr>Social Validity: What does the teacher think about it?</vt:lpstr>
      <vt:lpstr>Sample Elementary Grid Illustration</vt:lpstr>
      <vt:lpstr>Sample Middle/ High Grid Illustration</vt:lpstr>
      <vt:lpstr>Related Resource</vt:lpstr>
      <vt:lpstr>Low-Intensity Strategies for Academics and Behavior</vt:lpstr>
      <vt:lpstr>PowerPoint Presentation</vt:lpstr>
    </vt:vector>
  </TitlesOfParts>
  <Company>University of Kansas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Common, Eric Alan</dc:creator>
  <cp:lastModifiedBy>Cantwell, Emily Dawn</cp:lastModifiedBy>
  <cp:revision>149</cp:revision>
  <dcterms:created xsi:type="dcterms:W3CDTF">2015-09-18T18:44:05Z</dcterms:created>
  <dcterms:modified xsi:type="dcterms:W3CDTF">2017-03-30T20:07:55Z</dcterms:modified>
</cp:coreProperties>
</file>